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notesSlides/notesSlide1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9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0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1.xml" ContentType="application/vnd.openxmlformats-officedocument.presentationml.notesSlide+xml"/>
  <Override PartName="/ppt/tags/tag37.xml" ContentType="application/vnd.openxmlformats-officedocument.presentationml.tags+xml"/>
  <Override PartName="/ppt/notesSlides/notesSlide22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3.xml" ContentType="application/vnd.openxmlformats-officedocument.presentationml.notesSlide+xml"/>
  <Override PartName="/ppt/tags/tag42.xml" ContentType="application/vnd.openxmlformats-officedocument.presentationml.tags+xml"/>
  <Override PartName="/ppt/notesSlides/notesSlide24.xml" ContentType="application/vnd.openxmlformats-officedocument.presentationml.notesSlide+xml"/>
  <Override PartName="/ppt/tags/tag43.xml" ContentType="application/vnd.openxmlformats-officedocument.presentationml.tags+xml"/>
  <Override PartName="/ppt/notesSlides/notesSlide25.xml" ContentType="application/vnd.openxmlformats-officedocument.presentationml.notesSlide+xml"/>
  <Override PartName="/ppt/tags/tag44.xml" ContentType="application/vnd.openxmlformats-officedocument.presentationml.tags+xml"/>
  <Override PartName="/ppt/notesSlides/notesSlide26.xml" ContentType="application/vnd.openxmlformats-officedocument.presentationml.notesSlide+xml"/>
  <Override PartName="/ppt/tags/tag45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sldIdLst>
    <p:sldId id="380" r:id="rId2"/>
    <p:sldId id="381" r:id="rId3"/>
    <p:sldId id="384" r:id="rId4"/>
    <p:sldId id="385" r:id="rId5"/>
    <p:sldId id="382" r:id="rId6"/>
    <p:sldId id="402" r:id="rId7"/>
    <p:sldId id="450" r:id="rId8"/>
    <p:sldId id="446" r:id="rId9"/>
    <p:sldId id="383" r:id="rId10"/>
    <p:sldId id="448" r:id="rId11"/>
    <p:sldId id="431" r:id="rId12"/>
    <p:sldId id="432" r:id="rId13"/>
    <p:sldId id="433" r:id="rId14"/>
    <p:sldId id="434" r:id="rId15"/>
    <p:sldId id="435" r:id="rId16"/>
    <p:sldId id="436" r:id="rId17"/>
    <p:sldId id="437" r:id="rId18"/>
    <p:sldId id="438" r:id="rId19"/>
    <p:sldId id="439" r:id="rId20"/>
    <p:sldId id="441" r:id="rId21"/>
    <p:sldId id="447" r:id="rId22"/>
    <p:sldId id="442" r:id="rId23"/>
    <p:sldId id="407" r:id="rId24"/>
    <p:sldId id="391" r:id="rId25"/>
    <p:sldId id="326" r:id="rId26"/>
    <p:sldId id="334" r:id="rId27"/>
    <p:sldId id="331" r:id="rId28"/>
    <p:sldId id="339" r:id="rId29"/>
    <p:sldId id="341" r:id="rId30"/>
    <p:sldId id="340" r:id="rId31"/>
    <p:sldId id="333" r:id="rId32"/>
    <p:sldId id="298" r:id="rId33"/>
    <p:sldId id="346" r:id="rId34"/>
    <p:sldId id="303" r:id="rId35"/>
    <p:sldId id="304" r:id="rId36"/>
    <p:sldId id="392" r:id="rId37"/>
    <p:sldId id="393" r:id="rId38"/>
    <p:sldId id="394" r:id="rId39"/>
    <p:sldId id="395" r:id="rId40"/>
    <p:sldId id="305" r:id="rId41"/>
    <p:sldId id="306" r:id="rId42"/>
    <p:sldId id="307" r:id="rId43"/>
    <p:sldId id="308" r:id="rId44"/>
    <p:sldId id="408" r:id="rId45"/>
    <p:sldId id="421" r:id="rId46"/>
    <p:sldId id="422" r:id="rId47"/>
    <p:sldId id="423" r:id="rId48"/>
    <p:sldId id="424" r:id="rId49"/>
    <p:sldId id="419" r:id="rId50"/>
    <p:sldId id="418" r:id="rId51"/>
    <p:sldId id="420" r:id="rId52"/>
    <p:sldId id="309" r:id="rId53"/>
    <p:sldId id="335" r:id="rId54"/>
    <p:sldId id="347" r:id="rId55"/>
    <p:sldId id="311" r:id="rId56"/>
    <p:sldId id="336" r:id="rId57"/>
    <p:sldId id="337" r:id="rId58"/>
    <p:sldId id="348" r:id="rId59"/>
    <p:sldId id="314" r:id="rId60"/>
    <p:sldId id="449" r:id="rId61"/>
    <p:sldId id="315" r:id="rId62"/>
    <p:sldId id="410" r:id="rId63"/>
    <p:sldId id="350" r:id="rId64"/>
    <p:sldId id="353" r:id="rId65"/>
    <p:sldId id="354" r:id="rId66"/>
    <p:sldId id="355" r:id="rId67"/>
    <p:sldId id="318" r:id="rId68"/>
    <p:sldId id="356" r:id="rId69"/>
    <p:sldId id="323" r:id="rId70"/>
    <p:sldId id="357" r:id="rId71"/>
    <p:sldId id="443" r:id="rId72"/>
    <p:sldId id="444" r:id="rId73"/>
    <p:sldId id="451" r:id="rId74"/>
    <p:sldId id="452" r:id="rId75"/>
    <p:sldId id="453" r:id="rId76"/>
    <p:sldId id="425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69366" autoAdjust="0"/>
  </p:normalViewPr>
  <p:slideViewPr>
    <p:cSldViewPr snapToGrid="0" snapToObjects="1">
      <p:cViewPr>
        <p:scale>
          <a:sx n="100" d="100"/>
          <a:sy n="100" d="100"/>
        </p:scale>
        <p:origin x="-28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1C900-32F0-0C41-B939-575D7AA5196A}" type="datetimeFigureOut">
              <a:rPr lang="en-US" smtClean="0"/>
              <a:t>7/3/15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4A678-3A4D-A448-825B-5F3CD61D7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4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\underbrace{\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{white}{\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hspace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{25pt}.}}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FEF8-4ED2-F14D-B41E-0593F81E2C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0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F(S) = f(x) = \max_{y \in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]{1.000000,0.000000,0.000000}\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{B}_F}} y^\top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4A678-3A4D-A448-825B-5F3CD61D74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86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6D4DB-620B-FC44-9C7F-6AD219915A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93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R(S) = \sum_{a \in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{V}}\; \max_{b \in S} s_{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a,b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  <a:endParaRPr lang="en-US" dirty="0" smtClean="0"/>
          </a:p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F(S) \; = \; {\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]{0.250980,0.501961,0.000000}R(S)} \; + \; {\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]{1.000000,0.000000,0.000000}D(S)}</a:t>
            </a:r>
            <a:endParaRPr lang="en-US" dirty="0" smtClean="0"/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D(S) = 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_{j=1}^m 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sqrt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 | S \cap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P_j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|}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31,36 images</a:t>
            </a:r>
          </a:p>
          <a:p>
            <a:r>
              <a:rPr lang="en-US" dirty="0" smtClean="0"/>
              <a:t>Simon, </a:t>
            </a:r>
            <a:r>
              <a:rPr lang="en-US" dirty="0" err="1" smtClean="0"/>
              <a:t>Snavely</a:t>
            </a:r>
            <a:r>
              <a:rPr lang="en-US" dirty="0" smtClean="0"/>
              <a:t>, Seitz: Scene summarization for online image collections. CVPR 2007.</a:t>
            </a:r>
          </a:p>
          <a:p>
            <a:r>
              <a:rPr lang="en-US" dirty="0" err="1" smtClean="0"/>
              <a:t>Tschiatschek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Bilmes</a:t>
            </a:r>
            <a:r>
              <a:rPr lang="en-US" baseline="0" dirty="0" smtClean="0"/>
              <a:t>. Learning Mixtures of </a:t>
            </a:r>
            <a:r>
              <a:rPr lang="en-US" baseline="0" dirty="0" err="1" smtClean="0"/>
              <a:t>submodular</a:t>
            </a:r>
            <a:r>
              <a:rPr lang="en-US" baseline="0" dirty="0" smtClean="0"/>
              <a:t> functions for image collections. NIPS 2014.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4A678-3A4D-A448-825B-5F3CD61D74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90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F(A) = \left|\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bigcup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_{a \in A}\text{area($a$)}\right|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\text{if }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]{0.000000,0.000000,1.000000}A}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subseteq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]{0.000000,0.501961,0.250980}B}\;\; \text{ then } \;\; F({\color[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]{0.000000,0.000000,1.000000}A}) \,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leq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\, F({\color[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]{0.000000,0.501961,0.250980}B})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]{0.000000,0.501961,0.250980}F(A \cup \{a\})} - {\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]{0.000000,0.000000,1.000000}F(A)} \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geq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</a:t>
            </a:r>
          </a:p>
          <a:p>
            <a:endParaRPr lang="da-D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4A678-3A4D-A448-825B-5F3CD61D74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76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e^* 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\max_{e \in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setminus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F(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S_i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\cup \{e\})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659-790A-EB4B-A669-2B7C16E77B9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75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E04D3C-3518-4D07-84C6-15EFF5CB519D}" type="slidenum">
              <a:rPr lang="ru-RU"/>
              <a:pPr/>
              <a:t>38</a:t>
            </a:fld>
            <a:endParaRPr lang="ru-RU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e^* 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\max_{e \in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setminus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F(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S_i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\cup \{e\})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659-790A-EB4B-A669-2B7C16E77B9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75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>
                <a:latin typeface="Times" charset="0"/>
                <a:ea typeface="ＭＳ Ｐゴシック" charset="-128"/>
                <a:cs typeface="ＭＳ Ｐゴシック" charset="-128"/>
              </a:rPr>
              <a:t>\</a:t>
            </a:r>
            <a:r>
              <a:rPr lang="en-US" sz="1100" dirty="0" err="1">
                <a:latin typeface="Times" charset="0"/>
                <a:ea typeface="ＭＳ Ｐゴシック" charset="-128"/>
                <a:cs typeface="ＭＳ Ｐゴシック" charset="-128"/>
              </a:rPr>
              <a:t>textcolor</a:t>
            </a:r>
            <a:r>
              <a:rPr lang="en-US" sz="1100" dirty="0">
                <a:latin typeface="Times" charset="0"/>
                <a:ea typeface="ＭＳ Ｐゴシック" charset="-128"/>
                <a:cs typeface="ＭＳ Ｐゴシック" charset="-128"/>
              </a:rPr>
              <a:t>{blue}{e} \in \</a:t>
            </a:r>
            <a:r>
              <a:rPr lang="en-US" sz="1100" dirty="0" err="1">
                <a:latin typeface="Times" charset="0"/>
                <a:ea typeface="ＭＳ Ｐゴシック" charset="-128"/>
                <a:cs typeface="ＭＳ Ｐゴシック" charset="-128"/>
              </a:rPr>
              <a:t>textcolor</a:t>
            </a:r>
            <a:r>
              <a:rPr lang="en-US" sz="1100" dirty="0">
                <a:latin typeface="Times" charset="0"/>
                <a:ea typeface="ＭＳ Ｐゴシック" charset="-128"/>
                <a:cs typeface="ＭＳ Ｐゴシック" charset="-128"/>
              </a:rPr>
              <a:t>{red}{S}</a:t>
            </a:r>
          </a:p>
          <a:p>
            <a:r>
              <a:rPr lang="en-US" sz="1100" dirty="0">
                <a:latin typeface="Times" charset="0"/>
                <a:ea typeface="ＭＳ Ｐゴシック" charset="-128"/>
                <a:cs typeface="ＭＳ Ｐゴシック" charset="-128"/>
              </a:rPr>
              <a:t>\</a:t>
            </a:r>
            <a:r>
              <a:rPr lang="en-US" sz="1100" dirty="0" err="1">
                <a:latin typeface="Times" charset="0"/>
                <a:ea typeface="ＭＳ Ｐゴシック" charset="-128"/>
                <a:cs typeface="ＭＳ Ｐゴシック" charset="-128"/>
              </a:rPr>
              <a:t>textcolor</a:t>
            </a:r>
            <a:r>
              <a:rPr lang="en-US" sz="1100" dirty="0">
                <a:latin typeface="Times" charset="0"/>
                <a:ea typeface="ＭＳ Ｐゴシック" charset="-128"/>
                <a:cs typeface="ＭＳ Ｐゴシック" charset="-128"/>
              </a:rPr>
              <a:t>{green}{U} \cup \</a:t>
            </a:r>
            <a:r>
              <a:rPr lang="en-US" sz="1100" dirty="0" err="1">
                <a:latin typeface="Times" charset="0"/>
                <a:ea typeface="ＭＳ Ｐゴシック" charset="-128"/>
                <a:cs typeface="ＭＳ Ｐゴシック" charset="-128"/>
              </a:rPr>
              <a:t>textcolor</a:t>
            </a:r>
            <a:r>
              <a:rPr lang="en-US" sz="1100" dirty="0">
                <a:latin typeface="Times" charset="0"/>
                <a:ea typeface="ＭＳ Ｐゴシック" charset="-128"/>
                <a:cs typeface="ＭＳ Ｐゴシック" charset="-128"/>
              </a:rPr>
              <a:t>{blue}{e</a:t>
            </a:r>
            <a:r>
              <a:rPr lang="en-US" sz="1100" dirty="0" smtClean="0">
                <a:latin typeface="Times" charset="0"/>
                <a:ea typeface="ＭＳ Ｐゴシック" charset="-128"/>
                <a:cs typeface="ＭＳ Ｐゴシック" charset="-128"/>
              </a:rPr>
              <a:t>}</a:t>
            </a:r>
            <a:endParaRPr lang="en-US" sz="1100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34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\text{\bf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]{0.000000,0.000000,0.501961}While }}\; \exists e: S \cup e \text{ independent}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leftarrow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\cup\,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argmax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_{e: S \cup e \text{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.}}\; F(S \cup 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4A678-3A4D-A448-825B-5F3CD61D74D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2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{n}{k}\log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{1}{\epsilon}</a:t>
            </a:r>
          </a:p>
          <a:p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S_i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leftarrow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\, S_{i-1} \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cup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\{</a:t>
            </a:r>
            <a:r>
              <a:rPr lang="pl-P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a_i</a:t>
            </a: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4A678-3A4D-A448-825B-5F3CD61D74D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94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x_{\pi(1)}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geq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x_{\pi(2)}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geq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ldots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geq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x_{\pi(n)}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y_{\pi(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)} = F(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- F(S_{i-1})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4A678-3A4D-A448-825B-5F3CD61D74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14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\frac{1}{\min \{\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sqrt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{k}, m\}}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4A678-3A4D-A448-825B-5F3CD61D74D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44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S_1 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emptyset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\cup\;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]{0.000000,0.501961,0.250980}\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\max_{a \in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 F(a)}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\underbrace{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]{0.000000,0.501961,0.250980}F(A \cup \{a\})} -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]{0.000000,0.000000,1.000000}F(A)} }_{\text{marginal gain}}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geq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4A678-3A4D-A448-825B-5F3CD61D74D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91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S_1 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emptyset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\cup\;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]{0.000000,0.501961,0.250980}\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\max_{a \in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 F(a)}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\underbrace{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]{0.000000,0.501961,0.250980}F(A \cup \{a\})} -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]{0.000000,0.000000,1.000000}F(A)} }_{\text{marginal gain}}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geq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4A678-3A4D-A448-825B-5F3CD61D74D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91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]{1.000000,0.000000,0.000000}F(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S_g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)}\; \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geq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\; \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tfrac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{1}{2} \, {\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</a:t>
            </a:r>
            <a:r>
              <a:rPr lang="da-D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da-D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]{0.000000,0.000000,1.000000}F(S^*)}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4A678-3A4D-A448-825B-5F3CD61D74D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462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071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E93E5-543C-402D-8D4A-C091CA0927C0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\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sum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_{t=1}^T 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F_t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(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A_t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)\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geq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 \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color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{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blue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}(1-1/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e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)\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color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{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black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}\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max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_{|A|\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leq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 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k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}\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sum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_{t=1}^T 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F_t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(A)-\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color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{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red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}{O\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Bigl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(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n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 T^{2/3}\</a:t>
            </a:r>
            <a:r>
              <a:rPr lang="de-DE" sz="1100" dirty="0" err="1">
                <a:latin typeface="Times" charset="0"/>
                <a:ea typeface="ＭＳ Ｐゴシック" charset="-128"/>
                <a:cs typeface="ＭＳ Ｐゴシック" charset="-128"/>
              </a:rPr>
              <a:t>Bigr</a:t>
            </a:r>
            <a:r>
              <a:rPr lang="de-DE" sz="1100" dirty="0">
                <a:latin typeface="Times" charset="0"/>
                <a:ea typeface="ＭＳ Ｐゴシック" charset="-128"/>
                <a:cs typeface="ＭＳ Ｐゴシック" charset="-128"/>
              </a:rPr>
              <a:t>)}</a:t>
            </a:r>
          </a:p>
          <a:p>
            <a:endParaRPr lang="de-DE" sz="1100" dirty="0">
              <a:latin typeface="Times" charset="0"/>
              <a:ea typeface="ＭＳ Ｐゴシック" charset="-128"/>
              <a:cs typeface="ＭＳ Ｐゴシック" charset="-128"/>
            </a:endParaRPr>
          </a:p>
          <a:p>
            <a:endParaRPr lang="de-DE" sz="1100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D81D7-E01D-004A-8321-557C04B934FD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568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6D4DB-620B-FC44-9C7F-6AD219915A3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59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\min_{S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subseteq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{V}}\, F(S)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\min_{x \in [0,1]^n}\; f(x)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4A678-3A4D-A448-825B-5F3CD61D74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11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(-E(\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{x};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{z}))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\max_{\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{x} \in \{0,1\}^n}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\min_{\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{x} \in \{0,1\}^n} \; E(\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{x};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{z})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DE1-CA9A-F04A-AE1F-C6A449B544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58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6D4DB-620B-FC44-9C7F-6AD219915A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77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6D4DB-620B-FC44-9C7F-6AD219915A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77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DE1-CA9A-F04A-AE1F-C6A449B544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73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DE1-CA9A-F04A-AE1F-C6A449B544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1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6D4DB-620B-FC44-9C7F-6AD219915A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6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0F8D-B2D4-854C-AD01-AF7CAC4F2122}" type="datetimeFigureOut">
              <a:rPr lang="en-US" smtClean="0"/>
              <a:t>7/3/15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52CA-5C91-974E-BB1D-7C41C19B0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2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0F8D-B2D4-854C-AD01-AF7CAC4F2122}" type="datetimeFigureOut">
              <a:rPr lang="en-US" smtClean="0"/>
              <a:t>7/3/15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52CA-5C91-974E-BB1D-7C41C19B04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489364" y="1223818"/>
            <a:ext cx="7654636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46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0F8D-B2D4-854C-AD01-AF7CAC4F2122}" type="datetimeFigureOut">
              <a:rPr lang="en-US" smtClean="0"/>
              <a:t>7/3/15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52CA-5C91-974E-BB1D-7C41C19B0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0F8D-B2D4-854C-AD01-AF7CAC4F2122}" type="datetimeFigureOut">
              <a:rPr lang="en-US" smtClean="0"/>
              <a:t>7/3/15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52CA-5C91-974E-BB1D-7C41C19B04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489364" y="1223818"/>
            <a:ext cx="7654636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T-logo-gray-lightgra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44" y="122239"/>
            <a:ext cx="359997" cy="1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4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0F8D-B2D4-854C-AD01-AF7CAC4F2122}" type="datetimeFigureOut">
              <a:rPr lang="en-US" smtClean="0"/>
              <a:t>7/3/15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52CA-5C91-974E-BB1D-7C41C19B0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0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0F8D-B2D4-854C-AD01-AF7CAC4F2122}" type="datetimeFigureOut">
              <a:rPr lang="en-US" smtClean="0"/>
              <a:t>7/3/15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52CA-5C91-974E-BB1D-7C41C19B04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89364" y="1235363"/>
            <a:ext cx="7654636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MIT-logo-gray-lightgra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44" y="122239"/>
            <a:ext cx="359997" cy="1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8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0F8D-B2D4-854C-AD01-AF7CAC4F2122}" type="datetimeFigureOut">
              <a:rPr lang="en-US" smtClean="0"/>
              <a:t>7/3/15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52CA-5C91-974E-BB1D-7C41C19B04D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89364" y="1223818"/>
            <a:ext cx="7654636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MIT-logo-gray-lightgra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44" y="122239"/>
            <a:ext cx="359997" cy="1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1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0F8D-B2D4-854C-AD01-AF7CAC4F2122}" type="datetimeFigureOut">
              <a:rPr lang="en-US" smtClean="0"/>
              <a:t>7/3/15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52CA-5C91-974E-BB1D-7C41C19B04D9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489364" y="1223818"/>
            <a:ext cx="7654636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T-logo-gray-lightgra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44" y="122239"/>
            <a:ext cx="359997" cy="1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4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0F8D-B2D4-854C-AD01-AF7CAC4F2122}" type="datetimeFigureOut">
              <a:rPr lang="en-US" smtClean="0"/>
              <a:t>7/3/15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52CA-5C91-974E-BB1D-7C41C19B04D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MIT-logo-gray-lightgra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44" y="122239"/>
            <a:ext cx="359997" cy="1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5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0F8D-B2D4-854C-AD01-AF7CAC4F2122}" type="datetimeFigureOut">
              <a:rPr lang="en-US" smtClean="0"/>
              <a:t>7/3/15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52CA-5C91-974E-BB1D-7C41C19B0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1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0F8D-B2D4-854C-AD01-AF7CAC4F2122}" type="datetimeFigureOut">
              <a:rPr lang="en-US" smtClean="0"/>
              <a:t>7/3/15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52CA-5C91-974E-BB1D-7C41C19B0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3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2700"/>
            <a:ext cx="8229600" cy="4843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C0F8D-B2D4-854C-AD01-AF7CAC4F2122}" type="datetimeFigureOut">
              <a:rPr lang="en-US" smtClean="0"/>
              <a:t>7/3/15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452CA-5C91-974E-BB1D-7C41C19B0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8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200" b="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emf"/><Relationship Id="rId12" Type="http://schemas.openxmlformats.org/officeDocument/2006/relationships/image" Target="../media/image70.emf"/><Relationship Id="rId13" Type="http://schemas.openxmlformats.org/officeDocument/2006/relationships/image" Target="../media/image71.emf"/><Relationship Id="rId14" Type="http://schemas.openxmlformats.org/officeDocument/2006/relationships/image" Target="../media/image72.em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png"/><Relationship Id="rId7" Type="http://schemas.openxmlformats.org/officeDocument/2006/relationships/image" Target="../media/image65.jpg"/><Relationship Id="rId8" Type="http://schemas.openxmlformats.org/officeDocument/2006/relationships/image" Target="../media/image66.emf"/><Relationship Id="rId9" Type="http://schemas.openxmlformats.org/officeDocument/2006/relationships/image" Target="../media/image67.emf"/><Relationship Id="rId10" Type="http://schemas.openxmlformats.org/officeDocument/2006/relationships/image" Target="../media/image6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emf"/><Relationship Id="rId7" Type="http://schemas.openxmlformats.org/officeDocument/2006/relationships/image" Target="../media/image77.emf"/><Relationship Id="rId8" Type="http://schemas.openxmlformats.org/officeDocument/2006/relationships/image" Target="../media/image78.emf"/><Relationship Id="rId9" Type="http://schemas.openxmlformats.org/officeDocument/2006/relationships/image" Target="../media/image79.em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78.emf"/><Relationship Id="rId5" Type="http://schemas.openxmlformats.org/officeDocument/2006/relationships/image" Target="../media/image80.jpeg"/><Relationship Id="rId6" Type="http://schemas.openxmlformats.org/officeDocument/2006/relationships/image" Target="../media/image81.emf"/><Relationship Id="rId7" Type="http://schemas.openxmlformats.org/officeDocument/2006/relationships/image" Target="../media/image82.emf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85.emf"/><Relationship Id="rId5" Type="http://schemas.openxmlformats.org/officeDocument/2006/relationships/image" Target="../media/image78.emf"/><Relationship Id="rId6" Type="http://schemas.openxmlformats.org/officeDocument/2006/relationships/image" Target="../media/image81.emf"/><Relationship Id="rId7" Type="http://schemas.openxmlformats.org/officeDocument/2006/relationships/image" Target="../media/image82.emf"/><Relationship Id="rId8" Type="http://schemas.openxmlformats.org/officeDocument/2006/relationships/image" Target="../media/image86.emf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87.emf"/><Relationship Id="rId5" Type="http://schemas.openxmlformats.org/officeDocument/2006/relationships/image" Target="../media/image88.emf"/><Relationship Id="rId6" Type="http://schemas.openxmlformats.org/officeDocument/2006/relationships/image" Target="../media/image89.emf"/><Relationship Id="rId7" Type="http://schemas.openxmlformats.org/officeDocument/2006/relationships/image" Target="../media/image90.emf"/><Relationship Id="rId8" Type="http://schemas.openxmlformats.org/officeDocument/2006/relationships/image" Target="../media/image91.emf"/><Relationship Id="rId9" Type="http://schemas.openxmlformats.org/officeDocument/2006/relationships/image" Target="../media/image92.emf"/><Relationship Id="rId10" Type="http://schemas.openxmlformats.org/officeDocument/2006/relationships/image" Target="../media/image93.emf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jpg"/><Relationship Id="rId7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4" Type="http://schemas.openxmlformats.org/officeDocument/2006/relationships/image" Target="../media/image100.jp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Relationship Id="rId3" Type="http://schemas.openxmlformats.org/officeDocument/2006/relationships/image" Target="../media/image10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104.emf"/><Relationship Id="rId5" Type="http://schemas.openxmlformats.org/officeDocument/2006/relationships/image" Target="../media/image105.emf"/><Relationship Id="rId6" Type="http://schemas.openxmlformats.org/officeDocument/2006/relationships/image" Target="../media/image106.emf"/><Relationship Id="rId7" Type="http://schemas.openxmlformats.org/officeDocument/2006/relationships/image" Target="../media/image107.emf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4" Type="http://schemas.openxmlformats.org/officeDocument/2006/relationships/image" Target="../media/image108.emf"/><Relationship Id="rId5" Type="http://schemas.openxmlformats.org/officeDocument/2006/relationships/image" Target="../media/image109.emf"/><Relationship Id="rId6" Type="http://schemas.openxmlformats.org/officeDocument/2006/relationships/image" Target="../media/image110.emf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20" Type="http://schemas.openxmlformats.org/officeDocument/2006/relationships/image" Target="../media/image21.emf"/><Relationship Id="rId21" Type="http://schemas.openxmlformats.org/officeDocument/2006/relationships/image" Target="../media/image22.jpeg"/><Relationship Id="rId22" Type="http://schemas.openxmlformats.org/officeDocument/2006/relationships/image" Target="../media/image23.jpeg"/><Relationship Id="rId23" Type="http://schemas.openxmlformats.org/officeDocument/2006/relationships/image" Target="../media/image24.jpeg"/><Relationship Id="rId24" Type="http://schemas.openxmlformats.org/officeDocument/2006/relationships/image" Target="../media/image25.jpeg"/><Relationship Id="rId10" Type="http://schemas.openxmlformats.org/officeDocument/2006/relationships/image" Target="../media/image11.jpeg"/><Relationship Id="rId11" Type="http://schemas.openxmlformats.org/officeDocument/2006/relationships/image" Target="../media/image12.emf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jpeg"/><Relationship Id="rId17" Type="http://schemas.openxmlformats.org/officeDocument/2006/relationships/image" Target="../media/image18.wmf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5" Type="http://schemas.openxmlformats.org/officeDocument/2006/relationships/image" Target="../media/image113.emf"/><Relationship Id="rId6" Type="http://schemas.openxmlformats.org/officeDocument/2006/relationships/image" Target="../media/image114.emf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6.emf"/><Relationship Id="rId5" Type="http://schemas.openxmlformats.org/officeDocument/2006/relationships/image" Target="../media/image117.emf"/><Relationship Id="rId6" Type="http://schemas.openxmlformats.org/officeDocument/2006/relationships/image" Target="../media/image118.emf"/><Relationship Id="rId7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75.png"/><Relationship Id="rId5" Type="http://schemas.openxmlformats.org/officeDocument/2006/relationships/image" Target="../media/image119.png"/><Relationship Id="rId6" Type="http://schemas.openxmlformats.org/officeDocument/2006/relationships/image" Target="../media/image73.png"/><Relationship Id="rId7" Type="http://schemas.openxmlformats.org/officeDocument/2006/relationships/image" Target="../media/image120.jpe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4" Type="http://schemas.openxmlformats.org/officeDocument/2006/relationships/image" Target="../media/image121.png"/><Relationship Id="rId5" Type="http://schemas.openxmlformats.org/officeDocument/2006/relationships/image" Target="../media/image20.png"/><Relationship Id="rId6" Type="http://schemas.openxmlformats.org/officeDocument/2006/relationships/image" Target="../media/image3.png"/><Relationship Id="rId7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.emf"/><Relationship Id="rId5" Type="http://schemas.openxmlformats.org/officeDocument/2006/relationships/image" Target="../media/image124.emf"/><Relationship Id="rId6" Type="http://schemas.openxmlformats.org/officeDocument/2006/relationships/image" Target="../media/image125.emf"/><Relationship Id="rId7" Type="http://schemas.openxmlformats.org/officeDocument/2006/relationships/image" Target="../media/image34.emf"/><Relationship Id="rId8" Type="http://schemas.openxmlformats.org/officeDocument/2006/relationships/image" Target="../media/image38.emf"/><Relationship Id="rId9" Type="http://schemas.openxmlformats.org/officeDocument/2006/relationships/image" Target="../media/image41.emf"/><Relationship Id="rId10" Type="http://schemas.openxmlformats.org/officeDocument/2006/relationships/image" Target="../media/image126.emf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21.emf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29.emf"/><Relationship Id="rId5" Type="http://schemas.openxmlformats.org/officeDocument/2006/relationships/image" Target="../media/image130.emf"/><Relationship Id="rId6" Type="http://schemas.openxmlformats.org/officeDocument/2006/relationships/image" Target="../media/image131.emf"/><Relationship Id="rId7" Type="http://schemas.openxmlformats.org/officeDocument/2006/relationships/image" Target="../media/image132.emf"/><Relationship Id="rId8" Type="http://schemas.openxmlformats.org/officeDocument/2006/relationships/image" Target="../media/image133.emf"/><Relationship Id="rId9" Type="http://schemas.openxmlformats.org/officeDocument/2006/relationships/image" Target="../media/image134.emf"/><Relationship Id="rId10" Type="http://schemas.openxmlformats.org/officeDocument/2006/relationships/image" Target="../media/image135.emf"/><Relationship Id="rId11" Type="http://schemas.openxmlformats.org/officeDocument/2006/relationships/image" Target="../media/image136.emf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133.emf"/><Relationship Id="rId5" Type="http://schemas.openxmlformats.org/officeDocument/2006/relationships/image" Target="../media/image134.emf"/><Relationship Id="rId6" Type="http://schemas.openxmlformats.org/officeDocument/2006/relationships/image" Target="../media/image135.emf"/><Relationship Id="rId7" Type="http://schemas.openxmlformats.org/officeDocument/2006/relationships/image" Target="../media/image137.emf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38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7.png"/><Relationship Id="rId12" Type="http://schemas.openxmlformats.org/officeDocument/2006/relationships/image" Target="../media/image148.png"/><Relationship Id="rId13" Type="http://schemas.openxmlformats.org/officeDocument/2006/relationships/image" Target="../media/image149.png"/><Relationship Id="rId14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emf"/><Relationship Id="rId3" Type="http://schemas.openxmlformats.org/officeDocument/2006/relationships/image" Target="../media/image140.emf"/><Relationship Id="rId4" Type="http://schemas.openxmlformats.org/officeDocument/2006/relationships/image" Target="../media/image141.emf"/><Relationship Id="rId5" Type="http://schemas.openxmlformats.org/officeDocument/2006/relationships/image" Target="../media/image30.emf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9" Type="http://schemas.openxmlformats.org/officeDocument/2006/relationships/image" Target="../media/image145.png"/><Relationship Id="rId10" Type="http://schemas.openxmlformats.org/officeDocument/2006/relationships/image" Target="../media/image1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4" Type="http://schemas.openxmlformats.org/officeDocument/2006/relationships/image" Target="../media/image152.emf"/><Relationship Id="rId5" Type="http://schemas.openxmlformats.org/officeDocument/2006/relationships/image" Target="../media/image153.emf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52.emf"/><Relationship Id="rId5" Type="http://schemas.openxmlformats.org/officeDocument/2006/relationships/image" Target="../media/image154.emf"/><Relationship Id="rId6" Type="http://schemas.openxmlformats.org/officeDocument/2006/relationships/image" Target="../media/image155.emf"/><Relationship Id="rId7" Type="http://schemas.openxmlformats.org/officeDocument/2006/relationships/image" Target="../media/image156.emf"/><Relationship Id="rId8" Type="http://schemas.openxmlformats.org/officeDocument/2006/relationships/image" Target="../media/image157.emf"/><Relationship Id="rId9" Type="http://schemas.openxmlformats.org/officeDocument/2006/relationships/image" Target="../media/image158.emf"/><Relationship Id="rId10" Type="http://schemas.openxmlformats.org/officeDocument/2006/relationships/image" Target="../media/image159.emf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4" Type="http://schemas.openxmlformats.org/officeDocument/2006/relationships/image" Target="../media/image156.emf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61.emf"/><Relationship Id="rId5" Type="http://schemas.openxmlformats.org/officeDocument/2006/relationships/image" Target="../media/image162.emf"/><Relationship Id="rId6" Type="http://schemas.openxmlformats.org/officeDocument/2006/relationships/image" Target="../media/image163.emf"/><Relationship Id="rId7" Type="http://schemas.openxmlformats.org/officeDocument/2006/relationships/image" Target="../media/image164.emf"/><Relationship Id="rId8" Type="http://schemas.openxmlformats.org/officeDocument/2006/relationships/image" Target="../media/image165.emf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4" Type="http://schemas.openxmlformats.org/officeDocument/2006/relationships/image" Target="../media/image167.emf"/><Relationship Id="rId5" Type="http://schemas.openxmlformats.org/officeDocument/2006/relationships/image" Target="../media/image168.jpeg"/><Relationship Id="rId6" Type="http://schemas.openxmlformats.org/officeDocument/2006/relationships/image" Target="../media/image169.jpeg"/><Relationship Id="rId7" Type="http://schemas.openxmlformats.org/officeDocument/2006/relationships/image" Target="../media/image170.jpeg"/><Relationship Id="rId8" Type="http://schemas.openxmlformats.org/officeDocument/2006/relationships/image" Target="../media/image171.jpeg"/><Relationship Id="rId9" Type="http://schemas.openxmlformats.org/officeDocument/2006/relationships/image" Target="../media/image172.jpeg"/><Relationship Id="rId10" Type="http://schemas.openxmlformats.org/officeDocument/2006/relationships/image" Target="../media/image173.jpe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4" Type="http://schemas.openxmlformats.org/officeDocument/2006/relationships/image" Target="../media/image168.jpeg"/><Relationship Id="rId5" Type="http://schemas.openxmlformats.org/officeDocument/2006/relationships/image" Target="../media/image169.jpeg"/><Relationship Id="rId6" Type="http://schemas.openxmlformats.org/officeDocument/2006/relationships/image" Target="../media/image170.jpeg"/><Relationship Id="rId7" Type="http://schemas.openxmlformats.org/officeDocument/2006/relationships/image" Target="../media/image171.jpeg"/><Relationship Id="rId8" Type="http://schemas.openxmlformats.org/officeDocument/2006/relationships/image" Target="../media/image172.jpeg"/><Relationship Id="rId9" Type="http://schemas.openxmlformats.org/officeDocument/2006/relationships/image" Target="../media/image173.jpeg"/><Relationship Id="rId10" Type="http://schemas.openxmlformats.org/officeDocument/2006/relationships/image" Target="../media/image175.emf"/><Relationship Id="rId11" Type="http://schemas.openxmlformats.org/officeDocument/2006/relationships/image" Target="../media/image176.emf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2.png"/><Relationship Id="rId20" Type="http://schemas.openxmlformats.org/officeDocument/2006/relationships/image" Target="../media/image193.png"/><Relationship Id="rId10" Type="http://schemas.openxmlformats.org/officeDocument/2006/relationships/image" Target="../media/image183.png"/><Relationship Id="rId11" Type="http://schemas.openxmlformats.org/officeDocument/2006/relationships/image" Target="../media/image184.png"/><Relationship Id="rId12" Type="http://schemas.openxmlformats.org/officeDocument/2006/relationships/image" Target="../media/image185.png"/><Relationship Id="rId13" Type="http://schemas.openxmlformats.org/officeDocument/2006/relationships/image" Target="../media/image186.png"/><Relationship Id="rId14" Type="http://schemas.openxmlformats.org/officeDocument/2006/relationships/image" Target="../media/image187.png"/><Relationship Id="rId15" Type="http://schemas.openxmlformats.org/officeDocument/2006/relationships/image" Target="../media/image188.png"/><Relationship Id="rId16" Type="http://schemas.openxmlformats.org/officeDocument/2006/relationships/image" Target="../media/image189.png"/><Relationship Id="rId17" Type="http://schemas.openxmlformats.org/officeDocument/2006/relationships/image" Target="../media/image190.png"/><Relationship Id="rId18" Type="http://schemas.openxmlformats.org/officeDocument/2006/relationships/image" Target="../media/image191.png"/><Relationship Id="rId19" Type="http://schemas.openxmlformats.org/officeDocument/2006/relationships/image" Target="../media/image192.pn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png"/><Relationship Id="rId3" Type="http://schemas.openxmlformats.org/officeDocument/2006/relationships/image" Target="../media/image1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96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61.emf"/><Relationship Id="rId5" Type="http://schemas.openxmlformats.org/officeDocument/2006/relationships/image" Target="../media/image165.emf"/><Relationship Id="rId6" Type="http://schemas.openxmlformats.org/officeDocument/2006/relationships/image" Target="../media/image197.emf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4" Type="http://schemas.openxmlformats.org/officeDocument/2006/relationships/image" Target="../media/image199.emf"/><Relationship Id="rId5" Type="http://schemas.openxmlformats.org/officeDocument/2006/relationships/image" Target="../media/image200.emf"/><Relationship Id="rId6" Type="http://schemas.openxmlformats.org/officeDocument/2006/relationships/image" Target="../media/image201.emf"/><Relationship Id="rId7" Type="http://schemas.openxmlformats.org/officeDocument/2006/relationships/image" Target="../media/image202.emf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openxmlformats.org/officeDocument/2006/relationships/image" Target="../media/image204.emf"/><Relationship Id="rId5" Type="http://schemas.openxmlformats.org/officeDocument/2006/relationships/image" Target="../media/image205.emf"/><Relationship Id="rId6" Type="http://schemas.openxmlformats.org/officeDocument/2006/relationships/image" Target="../media/image206.emf"/><Relationship Id="rId7" Type="http://schemas.openxmlformats.org/officeDocument/2006/relationships/image" Target="../media/image207.emf"/><Relationship Id="rId8" Type="http://schemas.openxmlformats.org/officeDocument/2006/relationships/image" Target="../media/image208.emf"/><Relationship Id="rId9" Type="http://schemas.openxmlformats.org/officeDocument/2006/relationships/image" Target="../media/image209.pn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4" Type="http://schemas.openxmlformats.org/officeDocument/2006/relationships/image" Target="../media/image211.emf"/><Relationship Id="rId5" Type="http://schemas.openxmlformats.org/officeDocument/2006/relationships/image" Target="../media/image2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openxmlformats.org/officeDocument/2006/relationships/image" Target="../media/image204.emf"/><Relationship Id="rId5" Type="http://schemas.openxmlformats.org/officeDocument/2006/relationships/image" Target="../media/image205.emf"/><Relationship Id="rId6" Type="http://schemas.openxmlformats.org/officeDocument/2006/relationships/image" Target="../media/image206.emf"/><Relationship Id="rId7" Type="http://schemas.openxmlformats.org/officeDocument/2006/relationships/image" Target="../media/image207.emf"/><Relationship Id="rId8" Type="http://schemas.openxmlformats.org/officeDocument/2006/relationships/image" Target="../media/image208.emf"/><Relationship Id="rId9" Type="http://schemas.openxmlformats.org/officeDocument/2006/relationships/image" Target="../media/image209.png"/><Relationship Id="rId10" Type="http://schemas.openxmlformats.org/officeDocument/2006/relationships/image" Target="../media/image213.emf"/><Relationship Id="rId11" Type="http://schemas.openxmlformats.org/officeDocument/2006/relationships/image" Target="../media/image214.emf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openxmlformats.org/officeDocument/2006/relationships/image" Target="../media/image204.emf"/><Relationship Id="rId5" Type="http://schemas.openxmlformats.org/officeDocument/2006/relationships/image" Target="../media/image206.emf"/><Relationship Id="rId6" Type="http://schemas.openxmlformats.org/officeDocument/2006/relationships/image" Target="../media/image215.emf"/><Relationship Id="rId7" Type="http://schemas.openxmlformats.org/officeDocument/2006/relationships/image" Target="../media/image216.emf"/><Relationship Id="rId8" Type="http://schemas.openxmlformats.org/officeDocument/2006/relationships/image" Target="../media/image217.emf"/><Relationship Id="rId9" Type="http://schemas.openxmlformats.org/officeDocument/2006/relationships/image" Target="../media/image2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emf"/><Relationship Id="rId3" Type="http://schemas.openxmlformats.org/officeDocument/2006/relationships/image" Target="../media/image220.em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emf"/><Relationship Id="rId12" Type="http://schemas.openxmlformats.org/officeDocument/2006/relationships/image" Target="../media/image40.emf"/><Relationship Id="rId13" Type="http://schemas.openxmlformats.org/officeDocument/2006/relationships/image" Target="../media/image41.e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0" Type="http://schemas.openxmlformats.org/officeDocument/2006/relationships/image" Target="../media/image3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4" Type="http://schemas.openxmlformats.org/officeDocument/2006/relationships/image" Target="../media/image223.emf"/><Relationship Id="rId5" Type="http://schemas.openxmlformats.org/officeDocument/2006/relationships/image" Target="../media/image224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4" Type="http://schemas.openxmlformats.org/officeDocument/2006/relationships/image" Target="../media/image223.emf"/><Relationship Id="rId5" Type="http://schemas.openxmlformats.org/officeDocument/2006/relationships/image" Target="../media/image224.emf"/><Relationship Id="rId6" Type="http://schemas.openxmlformats.org/officeDocument/2006/relationships/image" Target="../media/image225.emf"/><Relationship Id="rId7" Type="http://schemas.openxmlformats.org/officeDocument/2006/relationships/image" Target="../media/image226.emf"/><Relationship Id="rId8" Type="http://schemas.openxmlformats.org/officeDocument/2006/relationships/image" Target="../media/image227.emf"/><Relationship Id="rId9" Type="http://schemas.openxmlformats.org/officeDocument/2006/relationships/image" Target="../media/image228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1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tags" Target="../tags/tag31.x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61.emf"/><Relationship Id="rId5" Type="http://schemas.openxmlformats.org/officeDocument/2006/relationships/image" Target="../media/image229.emf"/><Relationship Id="rId6" Type="http://schemas.openxmlformats.org/officeDocument/2006/relationships/image" Target="../media/image230.emf"/><Relationship Id="rId7" Type="http://schemas.openxmlformats.org/officeDocument/2006/relationships/image" Target="../media/image231.emf"/><Relationship Id="rId8" Type="http://schemas.openxmlformats.org/officeDocument/2006/relationships/image" Target="../media/image232.emf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4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tags" Target="../tags/tag3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236.png"/><Relationship Id="rId5" Type="http://schemas.openxmlformats.org/officeDocument/2006/relationships/image" Target="../media/image237.emf"/><Relationship Id="rId6" Type="http://schemas.openxmlformats.org/officeDocument/2006/relationships/image" Target="../media/image238.emf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4" Type="http://schemas.openxmlformats.org/officeDocument/2006/relationships/image" Target="../media/image152.emf"/><Relationship Id="rId5" Type="http://schemas.openxmlformats.org/officeDocument/2006/relationships/image" Target="../media/image153.emf"/><Relationship Id="rId6" Type="http://schemas.openxmlformats.org/officeDocument/2006/relationships/image" Target="../media/image239.emf"/><Relationship Id="rId1" Type="http://schemas.openxmlformats.org/officeDocument/2006/relationships/tags" Target="../tags/tag35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18.wmf"/><Relationship Id="rId5" Type="http://schemas.openxmlformats.org/officeDocument/2006/relationships/image" Target="../media/image43.jpeg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4" Type="http://schemas.openxmlformats.org/officeDocument/2006/relationships/image" Target="../media/image242.emf"/><Relationship Id="rId5" Type="http://schemas.openxmlformats.org/officeDocument/2006/relationships/image" Target="../media/image243.emf"/><Relationship Id="rId6" Type="http://schemas.openxmlformats.org/officeDocument/2006/relationships/image" Target="../media/image244.emf"/><Relationship Id="rId7" Type="http://schemas.openxmlformats.org/officeDocument/2006/relationships/image" Target="../media/image245.emf"/><Relationship Id="rId8" Type="http://schemas.openxmlformats.org/officeDocument/2006/relationships/image" Target="../media/image2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47.emf"/><Relationship Id="rId5" Type="http://schemas.openxmlformats.org/officeDocument/2006/relationships/image" Target="../media/image248.emf"/><Relationship Id="rId6" Type="http://schemas.openxmlformats.org/officeDocument/2006/relationships/image" Target="../media/image154.emf"/><Relationship Id="rId7" Type="http://schemas.openxmlformats.org/officeDocument/2006/relationships/image" Target="../media/image155.emf"/><Relationship Id="rId8" Type="http://schemas.openxmlformats.org/officeDocument/2006/relationships/image" Target="../media/image249.emf"/><Relationship Id="rId9" Type="http://schemas.openxmlformats.org/officeDocument/2006/relationships/image" Target="../media/image250.emf"/><Relationship Id="rId1" Type="http://schemas.openxmlformats.org/officeDocument/2006/relationships/tags" Target="../tags/tag36.x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47.emf"/><Relationship Id="rId5" Type="http://schemas.openxmlformats.org/officeDocument/2006/relationships/image" Target="../media/image248.emf"/><Relationship Id="rId6" Type="http://schemas.openxmlformats.org/officeDocument/2006/relationships/image" Target="../media/image154.emf"/><Relationship Id="rId7" Type="http://schemas.openxmlformats.org/officeDocument/2006/relationships/image" Target="../media/image155.emf"/><Relationship Id="rId1" Type="http://schemas.openxmlformats.org/officeDocument/2006/relationships/tags" Target="../tags/tag37.x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emf"/><Relationship Id="rId4" Type="http://schemas.openxmlformats.org/officeDocument/2006/relationships/image" Target="../media/image252.emf"/><Relationship Id="rId5" Type="http://schemas.openxmlformats.org/officeDocument/2006/relationships/image" Target="../media/image253.emf"/><Relationship Id="rId6" Type="http://schemas.openxmlformats.org/officeDocument/2006/relationships/image" Target="../media/image254.emf"/><Relationship Id="rId7" Type="http://schemas.openxmlformats.org/officeDocument/2006/relationships/image" Target="../media/image255.emf"/><Relationship Id="rId8" Type="http://schemas.openxmlformats.org/officeDocument/2006/relationships/image" Target="../media/image256.emf"/><Relationship Id="rId9" Type="http://schemas.openxmlformats.org/officeDocument/2006/relationships/image" Target="../media/image257.emf"/><Relationship Id="rId10" Type="http://schemas.openxmlformats.org/officeDocument/2006/relationships/image" Target="../media/image258.emf"/><Relationship Id="rId11" Type="http://schemas.openxmlformats.org/officeDocument/2006/relationships/image" Target="../media/image259.emf"/><Relationship Id="rId1" Type="http://schemas.openxmlformats.org/officeDocument/2006/relationships/tags" Target="../tags/tag38.x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emf"/><Relationship Id="rId4" Type="http://schemas.openxmlformats.org/officeDocument/2006/relationships/image" Target="../media/image252.emf"/><Relationship Id="rId5" Type="http://schemas.openxmlformats.org/officeDocument/2006/relationships/image" Target="../media/image253.emf"/><Relationship Id="rId6" Type="http://schemas.openxmlformats.org/officeDocument/2006/relationships/image" Target="../media/image254.emf"/><Relationship Id="rId7" Type="http://schemas.openxmlformats.org/officeDocument/2006/relationships/image" Target="../media/image255.emf"/><Relationship Id="rId8" Type="http://schemas.openxmlformats.org/officeDocument/2006/relationships/image" Target="../media/image256.emf"/><Relationship Id="rId9" Type="http://schemas.openxmlformats.org/officeDocument/2006/relationships/image" Target="../media/image257.emf"/><Relationship Id="rId1" Type="http://schemas.openxmlformats.org/officeDocument/2006/relationships/tags" Target="../tags/tag39.x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emf"/><Relationship Id="rId4" Type="http://schemas.openxmlformats.org/officeDocument/2006/relationships/image" Target="../media/image252.emf"/><Relationship Id="rId5" Type="http://schemas.openxmlformats.org/officeDocument/2006/relationships/image" Target="../media/image253.emf"/><Relationship Id="rId6" Type="http://schemas.openxmlformats.org/officeDocument/2006/relationships/image" Target="../media/image254.emf"/><Relationship Id="rId7" Type="http://schemas.openxmlformats.org/officeDocument/2006/relationships/image" Target="../media/image255.emf"/><Relationship Id="rId8" Type="http://schemas.openxmlformats.org/officeDocument/2006/relationships/image" Target="../media/image260.emf"/><Relationship Id="rId9" Type="http://schemas.openxmlformats.org/officeDocument/2006/relationships/image" Target="../media/image261.emf"/><Relationship Id="rId10" Type="http://schemas.openxmlformats.org/officeDocument/2006/relationships/image" Target="../media/image262.emf"/><Relationship Id="rId1" Type="http://schemas.openxmlformats.org/officeDocument/2006/relationships/tags" Target="../tags/tag40.x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emf"/><Relationship Id="rId4" Type="http://schemas.openxmlformats.org/officeDocument/2006/relationships/image" Target="../media/image251.emf"/><Relationship Id="rId5" Type="http://schemas.openxmlformats.org/officeDocument/2006/relationships/image" Target="../media/image252.emf"/><Relationship Id="rId6" Type="http://schemas.openxmlformats.org/officeDocument/2006/relationships/image" Target="../media/image253.emf"/><Relationship Id="rId7" Type="http://schemas.openxmlformats.org/officeDocument/2006/relationships/image" Target="../media/image254.emf"/><Relationship Id="rId8" Type="http://schemas.openxmlformats.org/officeDocument/2006/relationships/image" Target="../media/image255.emf"/><Relationship Id="rId9" Type="http://schemas.openxmlformats.org/officeDocument/2006/relationships/image" Target="../media/image260.emf"/><Relationship Id="rId10" Type="http://schemas.openxmlformats.org/officeDocument/2006/relationships/image" Target="../media/image263.emf"/><Relationship Id="rId11" Type="http://schemas.openxmlformats.org/officeDocument/2006/relationships/image" Target="../media/image264.emf"/><Relationship Id="rId1" Type="http://schemas.openxmlformats.org/officeDocument/2006/relationships/tags" Target="../tags/tag41.x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emf"/><Relationship Id="rId4" Type="http://schemas.openxmlformats.org/officeDocument/2006/relationships/image" Target="../media/image266.emf"/><Relationship Id="rId5" Type="http://schemas.openxmlformats.org/officeDocument/2006/relationships/image" Target="../media/image26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8" Type="http://schemas.openxmlformats.org/officeDocument/2006/relationships/image" Target="../media/image51.emf"/><Relationship Id="rId9" Type="http://schemas.openxmlformats.org/officeDocument/2006/relationships/image" Target="../media/image52.em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8.emf"/><Relationship Id="rId3" Type="http://schemas.openxmlformats.org/officeDocument/2006/relationships/image" Target="../media/image269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270.emf"/><Relationship Id="rId5" Type="http://schemas.openxmlformats.org/officeDocument/2006/relationships/image" Target="../media/image271.emf"/><Relationship Id="rId1" Type="http://schemas.openxmlformats.org/officeDocument/2006/relationships/tags" Target="../tags/tag42.xml"/><Relationship Id="rId2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272.png"/><Relationship Id="rId5" Type="http://schemas.openxmlformats.org/officeDocument/2006/relationships/image" Target="../media/image273.png"/><Relationship Id="rId6" Type="http://schemas.openxmlformats.org/officeDocument/2006/relationships/image" Target="../media/image274.png"/><Relationship Id="rId1" Type="http://schemas.openxmlformats.org/officeDocument/2006/relationships/tags" Target="../tags/tag43.x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275.emf"/><Relationship Id="rId1" Type="http://schemas.openxmlformats.org/officeDocument/2006/relationships/tags" Target="../tags/tag44.xml"/><Relationship Id="rId2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9.png"/><Relationship Id="rId20" Type="http://schemas.openxmlformats.org/officeDocument/2006/relationships/image" Target="../media/image288.emf"/><Relationship Id="rId21" Type="http://schemas.openxmlformats.org/officeDocument/2006/relationships/image" Target="../media/image289.png"/><Relationship Id="rId22" Type="http://schemas.microsoft.com/office/2007/relationships/hdphoto" Target="../media/hdphoto1.wdp"/><Relationship Id="rId10" Type="http://schemas.openxmlformats.org/officeDocument/2006/relationships/image" Target="../media/image127.jpg"/><Relationship Id="rId11" Type="http://schemas.openxmlformats.org/officeDocument/2006/relationships/image" Target="../media/image280.jpg"/><Relationship Id="rId12" Type="http://schemas.openxmlformats.org/officeDocument/2006/relationships/image" Target="../media/image281.jpg"/><Relationship Id="rId13" Type="http://schemas.openxmlformats.org/officeDocument/2006/relationships/image" Target="../media/image282.jpg"/><Relationship Id="rId14" Type="http://schemas.openxmlformats.org/officeDocument/2006/relationships/image" Target="../media/image283.jpg"/><Relationship Id="rId15" Type="http://schemas.openxmlformats.org/officeDocument/2006/relationships/image" Target="../media/image284.emf"/><Relationship Id="rId16" Type="http://schemas.openxmlformats.org/officeDocument/2006/relationships/image" Target="../media/image285.png"/><Relationship Id="rId17" Type="http://schemas.openxmlformats.org/officeDocument/2006/relationships/image" Target="../media/image286.png"/><Relationship Id="rId18" Type="http://schemas.openxmlformats.org/officeDocument/2006/relationships/image" Target="../media/image72.emf"/><Relationship Id="rId19" Type="http://schemas.openxmlformats.org/officeDocument/2006/relationships/image" Target="../media/image287.png"/><Relationship Id="rId1" Type="http://schemas.openxmlformats.org/officeDocument/2006/relationships/tags" Target="../tags/tag45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3.png"/><Relationship Id="rId5" Type="http://schemas.openxmlformats.org/officeDocument/2006/relationships/image" Target="../media/image12.emf"/><Relationship Id="rId6" Type="http://schemas.openxmlformats.org/officeDocument/2006/relationships/image" Target="../media/image276.png"/><Relationship Id="rId7" Type="http://schemas.openxmlformats.org/officeDocument/2006/relationships/image" Target="../media/image277.png"/><Relationship Id="rId8" Type="http://schemas.openxmlformats.org/officeDocument/2006/relationships/image" Target="../media/image278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emf"/><Relationship Id="rId12" Type="http://schemas.openxmlformats.org/officeDocument/2006/relationships/image" Target="../media/image61.em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Relationship Id="rId9" Type="http://schemas.openxmlformats.org/officeDocument/2006/relationships/image" Target="../media/image58.emf"/><Relationship Id="rId10" Type="http://schemas.openxmlformats.org/officeDocument/2006/relationships/image" Target="../media/image5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Submodular</a:t>
            </a:r>
            <a:r>
              <a:rPr lang="en-US" dirty="0" smtClean="0"/>
              <a:t> functions – Part 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MSR Summer School</a:t>
            </a:r>
            <a:endParaRPr lang="en-US" dirty="0"/>
          </a:p>
          <a:p>
            <a:r>
              <a:rPr lang="en-US" dirty="0" smtClean="0"/>
              <a:t>Stefanie Jegelka</a:t>
            </a:r>
          </a:p>
          <a:p>
            <a:r>
              <a:rPr lang="en-US" dirty="0" smtClean="0"/>
              <a:t>MIT</a:t>
            </a:r>
            <a:endParaRPr lang="en-US" dirty="0"/>
          </a:p>
        </p:txBody>
      </p:sp>
      <p:pic>
        <p:nvPicPr>
          <p:cNvPr id="4" name="Picture 3" descr="MIT-logo-with-spelling-office-black-red-desig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203202"/>
            <a:ext cx="2418240" cy="53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5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mrf_old_gri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05" y="1521408"/>
            <a:ext cx="2979420" cy="2007870"/>
          </a:xfrm>
          <a:prstGeom prst="rect">
            <a:avLst/>
          </a:prstGeom>
        </p:spPr>
      </p:pic>
      <p:pic>
        <p:nvPicPr>
          <p:cNvPr id="26" name="Picture 25" descr="mrf_old_pixonl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05" y="1520021"/>
            <a:ext cx="2979420" cy="2007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Segmenting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E908-53E0-AF4A-8AD8-C24EBB7AAB65}" type="slidenum">
              <a:rPr lang="en-US" smtClean="0"/>
              <a:t>10</a:t>
            </a:fld>
            <a:endParaRPr lang="en-US" dirty="0"/>
          </a:p>
        </p:txBody>
      </p:sp>
      <p:pic>
        <p:nvPicPr>
          <p:cNvPr id="21" name="Picture 20" descr="001_oct_ugmm_mod_g020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925" y="1267678"/>
            <a:ext cx="3237469" cy="2160000"/>
          </a:xfrm>
          <a:prstGeom prst="rect">
            <a:avLst/>
          </a:prstGeom>
        </p:spPr>
      </p:pic>
      <p:pic>
        <p:nvPicPr>
          <p:cNvPr id="10" name="Picture 9" descr="001_oct_trunc_sma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30" y="1296722"/>
            <a:ext cx="2451100" cy="213095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3696763" y="1981200"/>
            <a:ext cx="343183" cy="50800"/>
          </a:xfrm>
          <a:prstGeom prst="straightConnector1">
            <a:avLst/>
          </a:prstGeom>
          <a:ln>
            <a:solidFill>
              <a:srgbClr val="17375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968750"/>
            <a:ext cx="2540000" cy="3683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50850" y="3975750"/>
            <a:ext cx="2885637" cy="1340954"/>
            <a:chOff x="450850" y="3975750"/>
            <a:chExt cx="2885637" cy="1340954"/>
          </a:xfrm>
        </p:grpSpPr>
        <p:grpSp>
          <p:nvGrpSpPr>
            <p:cNvPr id="27" name="Group 26"/>
            <p:cNvGrpSpPr/>
            <p:nvPr/>
          </p:nvGrpSpPr>
          <p:grpSpPr>
            <a:xfrm>
              <a:off x="1669535" y="4344050"/>
              <a:ext cx="1666952" cy="972654"/>
              <a:chOff x="120134" y="5029850"/>
              <a:chExt cx="1666952" cy="972654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120134" y="5334650"/>
                <a:ext cx="7275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labels</a:t>
                </a:r>
                <a:endParaRPr 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08207" y="5356173"/>
                <a:ext cx="7788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pixel </a:t>
                </a:r>
              </a:p>
              <a:p>
                <a:r>
                  <a:rPr lang="en-US" dirty="0" smtClean="0"/>
                  <a:t>values</a:t>
                </a:r>
                <a:endParaRPr lang="en-US" dirty="0"/>
              </a:p>
            </p:txBody>
          </p:sp>
          <p:cxnSp>
            <p:nvCxnSpPr>
              <p:cNvPr id="41" name="Straight Arrow Connector 40"/>
              <p:cNvCxnSpPr>
                <a:stCxn id="39" idx="0"/>
              </p:cNvCxnSpPr>
              <p:nvPr/>
            </p:nvCxnSpPr>
            <p:spPr>
              <a:xfrm flipV="1">
                <a:off x="483932" y="5029850"/>
                <a:ext cx="446350" cy="304800"/>
              </a:xfrm>
              <a:prstGeom prst="straightConnector1">
                <a:avLst/>
              </a:prstGeom>
              <a:ln>
                <a:solidFill>
                  <a:srgbClr val="17375E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>
                <a:stCxn id="40" idx="0"/>
              </p:cNvCxnSpPr>
              <p:nvPr/>
            </p:nvCxnSpPr>
            <p:spPr>
              <a:xfrm flipH="1" flipV="1">
                <a:off x="1333501" y="5029851"/>
                <a:ext cx="64146" cy="326322"/>
              </a:xfrm>
              <a:prstGeom prst="straightConnector1">
                <a:avLst/>
              </a:prstGeom>
              <a:ln>
                <a:solidFill>
                  <a:srgbClr val="17375E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933" y="3975750"/>
              <a:ext cx="1206500" cy="3683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50" y="4083050"/>
              <a:ext cx="1155700" cy="482600"/>
            </a:xfrm>
            <a:prstGeom prst="rect">
              <a:avLst/>
            </a:prstGeom>
          </p:spPr>
        </p:pic>
      </p:grp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0" y="5054600"/>
            <a:ext cx="2425700" cy="5842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50" y="5168900"/>
            <a:ext cx="342900" cy="203200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3850319" y="2097051"/>
            <a:ext cx="1671091" cy="2239999"/>
          </a:xfrm>
          <a:custGeom>
            <a:avLst/>
            <a:gdLst>
              <a:gd name="connsiteX0" fmla="*/ 1002224 w 1671091"/>
              <a:gd name="connsiteY0" fmla="*/ 2239999 h 2239999"/>
              <a:gd name="connsiteX1" fmla="*/ 604291 w 1671091"/>
              <a:gd name="connsiteY1" fmla="*/ 2045265 h 2239999"/>
              <a:gd name="connsiteX2" fmla="*/ 96291 w 1671091"/>
              <a:gd name="connsiteY2" fmla="*/ 1647332 h 2239999"/>
              <a:gd name="connsiteX3" fmla="*/ 20091 w 1671091"/>
              <a:gd name="connsiteY3" fmla="*/ 1308665 h 2239999"/>
              <a:gd name="connsiteX4" fmla="*/ 341824 w 1671091"/>
              <a:gd name="connsiteY4" fmla="*/ 927665 h 2239999"/>
              <a:gd name="connsiteX5" fmla="*/ 536557 w 1671091"/>
              <a:gd name="connsiteY5" fmla="*/ 834532 h 2239999"/>
              <a:gd name="connsiteX6" fmla="*/ 595824 w 1671091"/>
              <a:gd name="connsiteY6" fmla="*/ 588999 h 2239999"/>
              <a:gd name="connsiteX7" fmla="*/ 731291 w 1671091"/>
              <a:gd name="connsiteY7" fmla="*/ 487399 h 2239999"/>
              <a:gd name="connsiteX8" fmla="*/ 959891 w 1671091"/>
              <a:gd name="connsiteY8" fmla="*/ 478932 h 2239999"/>
              <a:gd name="connsiteX9" fmla="*/ 1163091 w 1671091"/>
              <a:gd name="connsiteY9" fmla="*/ 461999 h 2239999"/>
              <a:gd name="connsiteX10" fmla="*/ 1323957 w 1671091"/>
              <a:gd name="connsiteY10" fmla="*/ 284199 h 2239999"/>
              <a:gd name="connsiteX11" fmla="*/ 1408624 w 1671091"/>
              <a:gd name="connsiteY11" fmla="*/ 30199 h 2239999"/>
              <a:gd name="connsiteX12" fmla="*/ 1671091 w 1671091"/>
              <a:gd name="connsiteY12" fmla="*/ 4799 h 2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1091" h="2239999">
                <a:moveTo>
                  <a:pt x="1002224" y="2239999"/>
                </a:moveTo>
                <a:cubicBezTo>
                  <a:pt x="878752" y="2192021"/>
                  <a:pt x="755280" y="2144043"/>
                  <a:pt x="604291" y="2045265"/>
                </a:cubicBezTo>
                <a:cubicBezTo>
                  <a:pt x="453302" y="1946487"/>
                  <a:pt x="193658" y="1770099"/>
                  <a:pt x="96291" y="1647332"/>
                </a:cubicBezTo>
                <a:cubicBezTo>
                  <a:pt x="-1076" y="1524565"/>
                  <a:pt x="-20831" y="1428609"/>
                  <a:pt x="20091" y="1308665"/>
                </a:cubicBezTo>
                <a:cubicBezTo>
                  <a:pt x="61013" y="1188721"/>
                  <a:pt x="255746" y="1006687"/>
                  <a:pt x="341824" y="927665"/>
                </a:cubicBezTo>
                <a:cubicBezTo>
                  <a:pt x="427902" y="848643"/>
                  <a:pt x="494224" y="890976"/>
                  <a:pt x="536557" y="834532"/>
                </a:cubicBezTo>
                <a:cubicBezTo>
                  <a:pt x="578890" y="778088"/>
                  <a:pt x="563368" y="646854"/>
                  <a:pt x="595824" y="588999"/>
                </a:cubicBezTo>
                <a:cubicBezTo>
                  <a:pt x="628280" y="531143"/>
                  <a:pt x="670613" y="505743"/>
                  <a:pt x="731291" y="487399"/>
                </a:cubicBezTo>
                <a:cubicBezTo>
                  <a:pt x="791969" y="469055"/>
                  <a:pt x="887924" y="483165"/>
                  <a:pt x="959891" y="478932"/>
                </a:cubicBezTo>
                <a:cubicBezTo>
                  <a:pt x="1031858" y="474699"/>
                  <a:pt x="1102413" y="494455"/>
                  <a:pt x="1163091" y="461999"/>
                </a:cubicBezTo>
                <a:cubicBezTo>
                  <a:pt x="1223769" y="429543"/>
                  <a:pt x="1283035" y="356166"/>
                  <a:pt x="1323957" y="284199"/>
                </a:cubicBezTo>
                <a:cubicBezTo>
                  <a:pt x="1364879" y="212232"/>
                  <a:pt x="1350768" y="76766"/>
                  <a:pt x="1408624" y="30199"/>
                </a:cubicBezTo>
                <a:cubicBezTo>
                  <a:pt x="1466480" y="-16368"/>
                  <a:pt x="1671091" y="4799"/>
                  <a:pt x="1671091" y="4799"/>
                </a:cubicBez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37605" y="1321729"/>
            <a:ext cx="877195" cy="369332"/>
            <a:chOff x="3237605" y="2020229"/>
            <a:chExt cx="877195" cy="369332"/>
          </a:xfrm>
        </p:grpSpPr>
        <p:sp>
          <p:nvSpPr>
            <p:cNvPr id="80" name="TextBox 79"/>
            <p:cNvSpPr txBox="1"/>
            <p:nvPr/>
          </p:nvSpPr>
          <p:spPr>
            <a:xfrm>
              <a:off x="3237605" y="2020229"/>
              <a:ext cx="637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label</a:t>
              </a:r>
              <a:endParaRPr lang="en-US" dirty="0"/>
            </a:p>
          </p:txBody>
        </p:sp>
        <p:cxnSp>
          <p:nvCxnSpPr>
            <p:cNvPr id="19" name="Straight Arrow Connector 18"/>
            <p:cNvCxnSpPr>
              <a:stCxn id="80" idx="3"/>
            </p:cNvCxnSpPr>
            <p:nvPr/>
          </p:nvCxnSpPr>
          <p:spPr>
            <a:xfrm>
              <a:off x="3874919" y="2204895"/>
              <a:ext cx="239881" cy="184666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/>
          <p:cNvSpPr txBox="1"/>
          <p:nvPr/>
        </p:nvSpPr>
        <p:spPr>
          <a:xfrm>
            <a:off x="3070044" y="1799421"/>
            <a:ext cx="62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</a:t>
            </a:r>
            <a:endParaRPr lang="en-US" dirty="0"/>
          </a:p>
        </p:txBody>
      </p:sp>
      <p:pic>
        <p:nvPicPr>
          <p:cNvPr id="29" name="Picture 28" descr="mrf_old_grid_noplane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230" y="1524228"/>
            <a:ext cx="2439670" cy="16192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864374" y="3489799"/>
            <a:ext cx="1727152" cy="1159051"/>
            <a:chOff x="6578648" y="2585944"/>
            <a:chExt cx="1727152" cy="1159051"/>
          </a:xfrm>
        </p:grpSpPr>
        <p:pic>
          <p:nvPicPr>
            <p:cNvPr id="32" name="Picture 31" descr="mrf_notext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8648" y="2598655"/>
              <a:ext cx="1727152" cy="1146340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 bwMode="auto">
            <a:xfrm>
              <a:off x="6578648" y="2585944"/>
              <a:ext cx="1206452" cy="765814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20135723" lon="3436057" rev="19636029"/>
              </a:camera>
              <a:lightRig rig="threePt" dir="t"/>
            </a:scene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6211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03"/>
    </mc:Choice>
    <mc:Fallback xmlns="">
      <p:transition xmlns:p14="http://schemas.microsoft.com/office/powerpoint/2010/main" spd="slow" advTm="653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Recall: MAP and cuts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17CD-90DF-254E-86DF-D316A243B657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017_darktree_GC_modul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58" y="4143224"/>
            <a:ext cx="3058145" cy="2040361"/>
          </a:xfrm>
          <a:prstGeom prst="rect">
            <a:avLst/>
          </a:prstGeom>
          <a:ln>
            <a:solidFill>
              <a:srgbClr val="1F497D"/>
            </a:solidFill>
          </a:ln>
        </p:spPr>
      </p:pic>
      <p:pic>
        <p:nvPicPr>
          <p:cNvPr id="6" name="Picture 5" descr="017_darktre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59" y="1307457"/>
            <a:ext cx="3059999" cy="2041597"/>
          </a:xfrm>
          <a:prstGeom prst="rect">
            <a:avLst/>
          </a:prstGeom>
        </p:spPr>
      </p:pic>
      <p:pic>
        <p:nvPicPr>
          <p:cNvPr id="8" name="Picture 7" descr="017_darktree_coopcod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53" y="4143224"/>
            <a:ext cx="3059950" cy="2041556"/>
          </a:xfrm>
          <a:prstGeom prst="rect">
            <a:avLst/>
          </a:prstGeom>
          <a:ln>
            <a:solidFill>
              <a:srgbClr val="1F497D"/>
            </a:solidFill>
          </a:ln>
        </p:spPr>
      </p:pic>
      <p:sp>
        <p:nvSpPr>
          <p:cNvPr id="9" name="Down Arrow 8"/>
          <p:cNvSpPr/>
          <p:nvPr/>
        </p:nvSpPr>
        <p:spPr bwMode="auto">
          <a:xfrm>
            <a:off x="1714500" y="3479800"/>
            <a:ext cx="635000" cy="469900"/>
          </a:xfrm>
          <a:prstGeom prst="downArrow">
            <a:avLst/>
          </a:prstGeom>
          <a:solidFill>
            <a:srgbClr val="00009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495800" y="1308100"/>
            <a:ext cx="3030175" cy="1435100"/>
            <a:chOff x="3848100" y="1308100"/>
            <a:chExt cx="3030175" cy="1435100"/>
          </a:xfrm>
        </p:grpSpPr>
        <p:sp>
          <p:nvSpPr>
            <p:cNvPr id="11" name="TextBox 10"/>
            <p:cNvSpPr txBox="1"/>
            <p:nvPr/>
          </p:nvSpPr>
          <p:spPr>
            <a:xfrm>
              <a:off x="3848100" y="1308100"/>
              <a:ext cx="21054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binary labeling:</a:t>
              </a:r>
              <a:endParaRPr lang="en-US" sz="2400" dirty="0"/>
            </a:p>
          </p:txBody>
        </p:sp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6100" y="2374900"/>
              <a:ext cx="2324100" cy="3683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886200" y="1778000"/>
              <a:ext cx="29920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pairwise random field:</a:t>
              </a:r>
              <a:endParaRPr lang="en-US" sz="24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670353" y="2906067"/>
            <a:ext cx="287711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What’s the problem?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36953" y="5653786"/>
            <a:ext cx="4378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minimum cut: prefer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short cut = short object boundary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3" name="Picture 2" descr="gridnew_gray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" y="1403179"/>
            <a:ext cx="2269541" cy="1799972"/>
          </a:xfrm>
          <a:prstGeom prst="rect">
            <a:avLst/>
          </a:prstGeom>
        </p:spPr>
      </p:pic>
      <p:pic>
        <p:nvPicPr>
          <p:cNvPr id="7" name="Picture 6" descr="gridnew_sepcut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097" y="3797299"/>
            <a:ext cx="2377889" cy="19859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73400" y="4089400"/>
            <a:ext cx="53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836642" y="4096266"/>
            <a:ext cx="77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reality</a:t>
            </a:r>
            <a:endParaRPr lang="en-US" dirty="0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100" y="1403179"/>
            <a:ext cx="939800" cy="266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77778E-6 L 0.45833 0.35927 " pathEditMode="relative" ptsTypes="AA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17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gridnew_sepcu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200" y="3021134"/>
            <a:ext cx="1985615" cy="165831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843847"/>
          </a:xfrm>
        </p:spPr>
        <p:txBody>
          <a:bodyPr>
            <a:normAutofit/>
          </a:bodyPr>
          <a:lstStyle/>
          <a:p>
            <a:r>
              <a:rPr lang="en-US" dirty="0" smtClean="0"/>
              <a:t>What’s wrong?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E908-53E0-AF4A-8AD8-C24EBB7AAB65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 descr="007_insectjaw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4054" y="1052298"/>
            <a:ext cx="2049395" cy="183599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83726" y="2762827"/>
            <a:ext cx="2148094" cy="8309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local coherence </a:t>
            </a:r>
          </a:p>
          <a:p>
            <a:r>
              <a:rPr lang="en-US" sz="2400" dirty="0" smtClean="0"/>
              <a:t>= short cut</a:t>
            </a:r>
            <a:endParaRPr lang="en-US" sz="2400" dirty="0"/>
          </a:p>
        </p:txBody>
      </p:sp>
      <p:pic>
        <p:nvPicPr>
          <p:cNvPr id="37" name="Picture 36" descr="congCu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423" y="4957914"/>
            <a:ext cx="2478277" cy="1001224"/>
          </a:xfrm>
          <a:prstGeom prst="rect">
            <a:avLst/>
          </a:prstGeom>
        </p:spPr>
      </p:pic>
      <p:pic>
        <p:nvPicPr>
          <p:cNvPr id="38" name="Picture 37" descr="incongCu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05" y="4891343"/>
            <a:ext cx="2548341" cy="102952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970422" y="2798302"/>
            <a:ext cx="2923847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homogeneous cut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global dependencies!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9280" y="4562985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homogeneous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900837" y="456298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homogeneous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6408193" y="816909"/>
            <a:ext cx="2715191" cy="2088000"/>
            <a:chOff x="6573293" y="1528109"/>
            <a:chExt cx="2715191" cy="2088000"/>
          </a:xfrm>
        </p:grpSpPr>
        <p:pic>
          <p:nvPicPr>
            <p:cNvPr id="42" name="Picture 41" descr="007_insectjaw_globalMinimumCoopEnergyCut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661" b="31011"/>
            <a:stretch/>
          </p:blipFill>
          <p:spPr>
            <a:xfrm>
              <a:off x="6573293" y="1528109"/>
              <a:ext cx="2715191" cy="2088000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6705600" y="1816099"/>
              <a:ext cx="2298700" cy="1602601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93700" y="581300"/>
            <a:ext cx="2356386" cy="2304000"/>
            <a:chOff x="457200" y="1114700"/>
            <a:chExt cx="2356386" cy="2304000"/>
          </a:xfrm>
        </p:grpSpPr>
        <p:pic>
          <p:nvPicPr>
            <p:cNvPr id="45" name="Picture 44" descr="007_insectjaw_graphCutResultsCut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129" b="29233"/>
            <a:stretch/>
          </p:blipFill>
          <p:spPr>
            <a:xfrm>
              <a:off x="457200" y="1114700"/>
              <a:ext cx="2124518" cy="2304000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514886" y="1619409"/>
              <a:ext cx="2298700" cy="1602601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722860" y="4604502"/>
            <a:ext cx="2113218" cy="2014190"/>
            <a:chOff x="-1066800" y="3915341"/>
            <a:chExt cx="2113218" cy="2014190"/>
          </a:xfrm>
        </p:grpSpPr>
        <p:grpSp>
          <p:nvGrpSpPr>
            <p:cNvPr id="18" name="Group 17"/>
            <p:cNvGrpSpPr/>
            <p:nvPr/>
          </p:nvGrpSpPr>
          <p:grpSpPr>
            <a:xfrm>
              <a:off x="-787400" y="3915341"/>
              <a:ext cx="1574800" cy="1377420"/>
              <a:chOff x="5026479" y="2117460"/>
              <a:chExt cx="1574800" cy="137742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5336297" y="2904860"/>
                <a:ext cx="359997" cy="58176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839800" y="2117460"/>
                <a:ext cx="359997" cy="135277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5026479" y="3494880"/>
                <a:ext cx="1574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-591882" y="5283200"/>
              <a:ext cx="11731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cut weight</a:t>
              </a:r>
            </a:p>
            <a:p>
              <a:r>
                <a:rPr lang="en-US" dirty="0" smtClean="0"/>
                <a:t>= energy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1066800" y="4546600"/>
              <a:ext cx="6006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4849</a:t>
              </a:r>
              <a:endParaRPr lang="en-US" sz="16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1778" y="4199087"/>
              <a:ext cx="704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11273</a:t>
              </a:r>
              <a:endParaRPr lang="en-US" sz="16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76580" y="698500"/>
            <a:ext cx="108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we get …</a:t>
            </a:r>
            <a:endParaRPr lang="en-US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6705600" y="749300"/>
            <a:ext cx="1062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ideally …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14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/>
      <p:bldP spid="3" grpId="0"/>
      <p:bldP spid="3" grpId="1"/>
      <p:bldP spid="40" grpId="0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4813382" y="5391902"/>
            <a:ext cx="359997" cy="56346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15900" y="4013200"/>
            <a:ext cx="3263900" cy="2207916"/>
            <a:chOff x="215900" y="4013200"/>
            <a:chExt cx="3263900" cy="2207916"/>
          </a:xfrm>
        </p:grpSpPr>
        <p:grpSp>
          <p:nvGrpSpPr>
            <p:cNvPr id="13" name="Group 12"/>
            <p:cNvGrpSpPr/>
            <p:nvPr/>
          </p:nvGrpSpPr>
          <p:grpSpPr>
            <a:xfrm>
              <a:off x="215900" y="4013200"/>
              <a:ext cx="3263900" cy="2207916"/>
              <a:chOff x="215900" y="4013200"/>
              <a:chExt cx="3263900" cy="2207916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06605" y="5670550"/>
                <a:ext cx="30682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edges are independent</a:t>
                </a:r>
                <a:endParaRPr lang="en-US" sz="2400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15900" y="4013200"/>
                <a:ext cx="3263900" cy="2207916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400" y="4273550"/>
              <a:ext cx="2717800" cy="1155700"/>
            </a:xfrm>
            <a:prstGeom prst="rect">
              <a:avLst/>
            </a:prstGeom>
            <a:solidFill>
              <a:srgbClr val="FFFFFF"/>
            </a:solidFill>
          </p:spPr>
        </p:pic>
      </p:grpSp>
      <p:pic>
        <p:nvPicPr>
          <p:cNvPr id="26" name="Picture 25" descr="gridnew_sepcu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200" y="3021134"/>
            <a:ext cx="1985615" cy="165831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Cooperative cuts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E908-53E0-AF4A-8AD8-C24EBB7AAB65}" type="slidenum">
              <a:rPr lang="en-US" smtClean="0"/>
              <a:t>13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83726" y="2762827"/>
            <a:ext cx="2148094" cy="8309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local coherence </a:t>
            </a:r>
          </a:p>
          <a:p>
            <a:r>
              <a:rPr lang="en-US" sz="2400" dirty="0" smtClean="0"/>
              <a:t>= short cut</a:t>
            </a:r>
            <a:endParaRPr lang="en-US" sz="2400" dirty="0"/>
          </a:p>
        </p:txBody>
      </p:sp>
      <p:pic>
        <p:nvPicPr>
          <p:cNvPr id="37" name="Picture 36" descr="congCu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423" y="4957914"/>
            <a:ext cx="2478277" cy="1001224"/>
          </a:xfrm>
          <a:prstGeom prst="rect">
            <a:avLst/>
          </a:prstGeom>
        </p:spPr>
      </p:pic>
      <p:pic>
        <p:nvPicPr>
          <p:cNvPr id="38" name="Picture 37" descr="incongCu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05" y="4891343"/>
            <a:ext cx="2548341" cy="102952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970422" y="2798302"/>
            <a:ext cx="2923847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homogeneous cut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global dependencies!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5600" y="749300"/>
            <a:ext cx="1062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ideally …</a:t>
            </a:r>
            <a:endParaRPr lang="en-US" i="1" dirty="0"/>
          </a:p>
        </p:txBody>
      </p:sp>
      <p:sp>
        <p:nvSpPr>
          <p:cNvPr id="53" name="Rectangle 52"/>
          <p:cNvSpPr/>
          <p:nvPr/>
        </p:nvSpPr>
        <p:spPr>
          <a:xfrm>
            <a:off x="4312078" y="5391902"/>
            <a:ext cx="359997" cy="5817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815581" y="4604502"/>
            <a:ext cx="359997" cy="13527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4002260" y="5981922"/>
            <a:ext cx="157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197778" y="5972361"/>
            <a:ext cx="1173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cut weight</a:t>
            </a:r>
          </a:p>
          <a:p>
            <a:r>
              <a:rPr lang="en-US" dirty="0" smtClean="0"/>
              <a:t>= energy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4312078" y="4679452"/>
            <a:ext cx="359997" cy="127591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10122" y="3746500"/>
            <a:ext cx="2472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C0000"/>
                </a:solidFill>
              </a:rPr>
              <a:t>cooperative graph cut</a:t>
            </a:r>
            <a:endParaRPr lang="en-US" sz="2000" dirty="0">
              <a:solidFill>
                <a:srgbClr val="CC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489532" y="4114800"/>
            <a:ext cx="3580028" cy="2119016"/>
            <a:chOff x="5489532" y="4114800"/>
            <a:chExt cx="3580028" cy="2119016"/>
          </a:xfrm>
          <a:solidFill>
            <a:schemeClr val="bg1"/>
          </a:solidFill>
        </p:grpSpPr>
        <p:grpSp>
          <p:nvGrpSpPr>
            <p:cNvPr id="15" name="Group 14"/>
            <p:cNvGrpSpPr/>
            <p:nvPr/>
          </p:nvGrpSpPr>
          <p:grpSpPr>
            <a:xfrm>
              <a:off x="5489532" y="4114800"/>
              <a:ext cx="3580028" cy="2119016"/>
              <a:chOff x="5489532" y="4114800"/>
              <a:chExt cx="3580028" cy="2119016"/>
            </a:xfrm>
            <a:grpFill/>
          </p:grpSpPr>
          <p:sp>
            <p:nvSpPr>
              <p:cNvPr id="47" name="Rectangle 46"/>
              <p:cNvSpPr/>
              <p:nvPr/>
            </p:nvSpPr>
            <p:spPr>
              <a:xfrm>
                <a:off x="5489532" y="4114800"/>
                <a:ext cx="3580028" cy="2119016"/>
              </a:xfrm>
              <a:prstGeom prst="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489532" y="5670550"/>
                <a:ext cx="35649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C0000"/>
                    </a:solidFill>
                  </a:rPr>
                  <a:t>edges are not independent</a:t>
                </a:r>
                <a:endParaRPr lang="en-US" sz="2400" dirty="0">
                  <a:solidFill>
                    <a:srgbClr val="CC0000"/>
                  </a:solidFill>
                </a:endParaRPr>
              </a:p>
            </p:txBody>
          </p:sp>
        </p:grpSp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9300" y="4279900"/>
              <a:ext cx="2832100" cy="1219200"/>
            </a:xfrm>
            <a:prstGeom prst="rect">
              <a:avLst/>
            </a:prstGeom>
            <a:grp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283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7708 L -0.00052 -0.4789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8449 L 0.00365 -0.4865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0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12315 L 0.0026 -0.2861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81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8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grid_col2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08" b="11308"/>
          <a:stretch>
            <a:fillRect/>
          </a:stretch>
        </p:blipFill>
        <p:spPr>
          <a:xfrm>
            <a:off x="398968" y="2848734"/>
            <a:ext cx="4367020" cy="2703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6531" y="1381060"/>
            <a:ext cx="3884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ym typeface="Wingdings"/>
              </a:rPr>
              <a:t>submodular</a:t>
            </a:r>
            <a:r>
              <a:rPr lang="en-US" sz="2200" dirty="0" smtClean="0">
                <a:sym typeface="Wingdings"/>
              </a:rPr>
              <a:t> cost function:</a:t>
            </a:r>
            <a:endParaRPr lang="en-US" sz="2200" dirty="0" smtClean="0"/>
          </a:p>
          <a:p>
            <a:r>
              <a:rPr lang="en-US" sz="2200" dirty="0" smtClean="0">
                <a:sym typeface="Wingdings"/>
              </a:rPr>
              <a:t>use </a:t>
            </a:r>
            <a:r>
              <a:rPr lang="en-US" sz="2200" dirty="0" smtClean="0">
                <a:solidFill>
                  <a:srgbClr val="FF0000"/>
                </a:solidFill>
                <a:sym typeface="Wingdings"/>
              </a:rPr>
              <a:t>few types</a:t>
            </a:r>
            <a:r>
              <a:rPr lang="en-US" sz="2200" dirty="0" smtClean="0">
                <a:sym typeface="Wingdings"/>
              </a:rPr>
              <a:t> of edges</a:t>
            </a:r>
            <a:endParaRPr lang="en-US" sz="2200" dirty="0"/>
          </a:p>
        </p:txBody>
      </p:sp>
      <p:pic>
        <p:nvPicPr>
          <p:cNvPr id="5" name="Picture 4" descr="grid_col2_cut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78" y="2453770"/>
            <a:ext cx="4366800" cy="3493440"/>
          </a:xfrm>
          <a:prstGeom prst="rect">
            <a:avLst/>
          </a:prstGeom>
        </p:spPr>
      </p:pic>
      <p:pic>
        <p:nvPicPr>
          <p:cNvPr id="6" name="Picture 5" descr="grid_col2_cut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68" y="2453770"/>
            <a:ext cx="4366800" cy="3493440"/>
          </a:xfrm>
          <a:prstGeom prst="rect">
            <a:avLst/>
          </a:prstGeom>
        </p:spPr>
      </p:pic>
      <p:pic>
        <p:nvPicPr>
          <p:cNvPr id="7" name="Picture 6" descr="discount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368" y="3737410"/>
            <a:ext cx="2286000" cy="1651560"/>
          </a:xfrm>
          <a:prstGeom prst="rect">
            <a:avLst/>
          </a:prstGeom>
        </p:spPr>
      </p:pic>
      <p:pic>
        <p:nvPicPr>
          <p:cNvPr id="8" name="Picture 7" descr="discount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037" y="3750898"/>
            <a:ext cx="2248662" cy="1624584"/>
          </a:xfrm>
          <a:prstGeom prst="rect">
            <a:avLst/>
          </a:prstGeom>
        </p:spPr>
      </p:pic>
      <p:pic>
        <p:nvPicPr>
          <p:cNvPr id="9" name="Picture 8" descr="discount2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368" y="3737410"/>
            <a:ext cx="2286000" cy="16515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2368" y="564241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8000"/>
                </a:solidFill>
              </a:rPr>
              <a:t>One type  	(13 edges)</a:t>
            </a:r>
          </a:p>
          <a:p>
            <a:pPr algn="l"/>
            <a:r>
              <a:rPr lang="en-US" sz="2000" dirty="0" smtClean="0">
                <a:solidFill>
                  <a:srgbClr val="3366FF"/>
                </a:solidFill>
              </a:rPr>
              <a:t>Many types 	(  6 edges)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1356870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sum of weights:</a:t>
            </a:r>
          </a:p>
          <a:p>
            <a:r>
              <a:rPr lang="en-US" sz="2200" dirty="0" smtClean="0"/>
              <a:t>use </a:t>
            </a:r>
            <a:r>
              <a:rPr lang="en-US" sz="2200" dirty="0" smtClean="0">
                <a:solidFill>
                  <a:srgbClr val="FF0000"/>
                </a:solidFill>
              </a:rPr>
              <a:t>few</a:t>
            </a:r>
            <a:r>
              <a:rPr lang="en-US" sz="2200" dirty="0" smtClean="0"/>
              <a:t> edges</a:t>
            </a:r>
            <a:endParaRPr lang="en-US" sz="2200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592667" y="1396785"/>
            <a:ext cx="2683933" cy="762000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876800" y="1396785"/>
            <a:ext cx="3989010" cy="762000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5530415" y="4429414"/>
            <a:ext cx="614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cost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763907" y="5337610"/>
            <a:ext cx="778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|Cut|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omogeneity via group </a:t>
            </a:r>
            <a:r>
              <a:rPr lang="en-US" dirty="0" err="1"/>
              <a:t>s</a:t>
            </a:r>
            <a:r>
              <a:rPr lang="en-US" dirty="0" err="1" smtClean="0"/>
              <a:t>parsity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E908-53E0-AF4A-8AD8-C24EBB7AAB65}" type="slidenum">
              <a:rPr lang="en-US" smtClean="0"/>
              <a:t>14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772167" y="6408321"/>
            <a:ext cx="2380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(Jegelka &amp; </a:t>
            </a:r>
            <a:r>
              <a:rPr lang="en-US" sz="1600" i="1" dirty="0" err="1" smtClean="0"/>
              <a:t>Bilmes</a:t>
            </a:r>
            <a:r>
              <a:rPr lang="en-US" sz="1600" i="1" dirty="0" smtClean="0"/>
              <a:t> 2011)</a:t>
            </a:r>
            <a:endParaRPr lang="en-US" sz="1600" i="1" dirty="0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958" y="2882900"/>
            <a:ext cx="2518900" cy="565744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11" idx="3"/>
          </p:cNvCxnSpPr>
          <p:nvPr/>
        </p:nvCxnSpPr>
        <p:spPr>
          <a:xfrm>
            <a:off x="3581400" y="1741591"/>
            <a:ext cx="102870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874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026_vacuum_ugmm_mod_g010_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71" y="2245445"/>
            <a:ext cx="1736036" cy="2592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E908-53E0-AF4A-8AD8-C24EBB7AAB65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912745" y="2245445"/>
            <a:ext cx="7019991" cy="2587074"/>
            <a:chOff x="1810847" y="1944781"/>
            <a:chExt cx="7312106" cy="2694727"/>
          </a:xfrm>
        </p:grpSpPr>
        <p:pic>
          <p:nvPicPr>
            <p:cNvPr id="7" name="Picture 6" descr="vacuum_rwalk80mor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0847" y="1960438"/>
              <a:ext cx="1800000" cy="2679070"/>
            </a:xfrm>
            <a:prstGeom prst="rect">
              <a:avLst/>
            </a:prstGeom>
          </p:spPr>
        </p:pic>
        <p:pic>
          <p:nvPicPr>
            <p:cNvPr id="5" name="Picture 4" descr="026_vacuum_ugmm_nc15_t00050_g600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2953" y="1944781"/>
              <a:ext cx="1800000" cy="2679070"/>
            </a:xfrm>
            <a:prstGeom prst="rect">
              <a:avLst/>
            </a:prstGeom>
            <a:ln w="38100" cap="sq">
              <a:solidFill>
                <a:srgbClr val="1F497D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2230748" y="1499296"/>
            <a:ext cx="152327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Random Walker</a:t>
            </a:r>
          </a:p>
          <a:p>
            <a:r>
              <a:rPr lang="en-US" sz="1200" dirty="0" smtClean="0"/>
              <a:t>[Grady 06]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819761" y="1476537"/>
            <a:ext cx="1577550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Curvature Reg.</a:t>
            </a:r>
          </a:p>
          <a:p>
            <a:r>
              <a:rPr lang="en-US" sz="1200" dirty="0" smtClean="0"/>
              <a:t>[El-</a:t>
            </a:r>
            <a:r>
              <a:rPr lang="en-US" sz="1200" dirty="0" err="1" smtClean="0"/>
              <a:t>Zehiry</a:t>
            </a:r>
            <a:r>
              <a:rPr lang="en-US" sz="1200" dirty="0" smtClean="0"/>
              <a:t> &amp; Grady 10]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613660" y="1499296"/>
            <a:ext cx="1370012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Graph Cut</a:t>
            </a:r>
          </a:p>
          <a:p>
            <a:r>
              <a:rPr lang="en-US" sz="1200" dirty="0" smtClean="0"/>
              <a:t>[</a:t>
            </a:r>
            <a:r>
              <a:rPr lang="en-US" sz="1200" dirty="0" err="1" smtClean="0"/>
              <a:t>Boykov</a:t>
            </a:r>
            <a:r>
              <a:rPr lang="en-US" sz="1200" dirty="0" smtClean="0"/>
              <a:t> &amp; Jolly 01]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429500" y="1485900"/>
            <a:ext cx="1326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Cooperative</a:t>
            </a:r>
          </a:p>
          <a:p>
            <a:pPr algn="ctr"/>
            <a:r>
              <a:rPr lang="en-US" dirty="0" smtClean="0"/>
              <a:t>Cut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46200" y="5524500"/>
            <a:ext cx="5827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Quantitatively:  up to </a:t>
            </a:r>
            <a:r>
              <a:rPr lang="en-US" sz="2400" dirty="0" smtClean="0">
                <a:solidFill>
                  <a:srgbClr val="800000"/>
                </a:solidFill>
              </a:rPr>
              <a:t>70%</a:t>
            </a:r>
            <a:r>
              <a:rPr lang="en-US" sz="2400" dirty="0" smtClean="0"/>
              <a:t> reduction in error!</a:t>
            </a:r>
            <a:endParaRPr lang="en-US" sz="2400" dirty="0"/>
          </a:p>
        </p:txBody>
      </p:sp>
      <p:pic>
        <p:nvPicPr>
          <p:cNvPr id="14" name="Picture 13" descr="026_vacuum_s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9" y="2245445"/>
            <a:ext cx="1764000" cy="2619563"/>
          </a:xfrm>
          <a:prstGeom prst="rect">
            <a:avLst/>
          </a:prstGeom>
        </p:spPr>
      </p:pic>
      <p:pic>
        <p:nvPicPr>
          <p:cNvPr id="16" name="Picture 15" descr="026_vacuum_curv_g032_s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545" y="2245445"/>
            <a:ext cx="1736036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5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E908-53E0-AF4A-8AD8-C24EBB7AAB65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 descr="023_chili_ugmm_mod_g1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537" y="3564217"/>
            <a:ext cx="1666358" cy="2061883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9" name="Picture 8" descr="023_chili_ugmm_nc15_t00050_g8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804" y="3563922"/>
            <a:ext cx="1666596" cy="2062178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705225" y="1225550"/>
            <a:ext cx="185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Graph cut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416675" y="1225550"/>
            <a:ext cx="233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Cooperative cut</a:t>
            </a:r>
            <a:endParaRPr lang="en-US" sz="2000" dirty="0"/>
          </a:p>
        </p:txBody>
      </p:sp>
      <p:pic>
        <p:nvPicPr>
          <p:cNvPr id="14" name="Picture 13" descr="017_darktree_GC_modula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0" y="1654033"/>
            <a:ext cx="2374145" cy="1584000"/>
          </a:xfrm>
          <a:prstGeom prst="rect">
            <a:avLst/>
          </a:prstGeom>
          <a:ln>
            <a:solidFill>
              <a:srgbClr val="1F497D"/>
            </a:solidFill>
          </a:ln>
        </p:spPr>
      </p:pic>
      <p:pic>
        <p:nvPicPr>
          <p:cNvPr id="15" name="Picture 14" descr="017_darktre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58" y="1624965"/>
            <a:ext cx="2438400" cy="1626870"/>
          </a:xfrm>
          <a:prstGeom prst="rect">
            <a:avLst/>
          </a:prstGeom>
        </p:spPr>
      </p:pic>
      <p:pic>
        <p:nvPicPr>
          <p:cNvPr id="16" name="Picture 15" descr="017_darktree_coopcod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150" y="1650365"/>
            <a:ext cx="2447950" cy="1633233"/>
          </a:xfrm>
          <a:prstGeom prst="rect">
            <a:avLst/>
          </a:prstGeom>
          <a:ln>
            <a:solidFill>
              <a:srgbClr val="1F497D"/>
            </a:solidFill>
          </a:ln>
        </p:spPr>
      </p:pic>
      <p:pic>
        <p:nvPicPr>
          <p:cNvPr id="3" name="Picture 2" descr="023_chili_small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774" y="3500717"/>
            <a:ext cx="1655998" cy="216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Similarly: contour completion RF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12154" y="6358523"/>
            <a:ext cx="217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</a:t>
            </a:r>
            <a:r>
              <a:rPr lang="en-US" sz="1600" i="1" dirty="0" err="1" smtClean="0"/>
              <a:t>Silberman</a:t>
            </a:r>
            <a:r>
              <a:rPr lang="en-US" sz="1600" i="1" dirty="0" smtClean="0"/>
              <a:t> et al 2014)</a:t>
            </a:r>
            <a:endParaRPr lang="en-US" sz="16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1612900"/>
            <a:ext cx="7650730" cy="2441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8830" y="4498658"/>
            <a:ext cx="322426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geometric edge groups: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straight lines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parabolas</a:t>
            </a:r>
            <a:endParaRPr lang="en-US" sz="2400" dirty="0"/>
          </a:p>
        </p:txBody>
      </p:sp>
      <p:pic>
        <p:nvPicPr>
          <p:cNvPr id="7" name="Picture 6" descr="colgrid_lin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4" y="4257357"/>
            <a:ext cx="2655386" cy="210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 </a:t>
            </a:r>
            <a:r>
              <a:rPr lang="en-US" dirty="0" err="1" smtClean="0"/>
              <a:t>submodular</a:t>
            </a:r>
            <a:r>
              <a:rPr lang="en-US" dirty="0" smtClean="0"/>
              <a:t> energy function</a:t>
            </a:r>
          </a:p>
          <a:p>
            <a:endParaRPr lang="en-US" dirty="0"/>
          </a:p>
          <a:p>
            <a:r>
              <a:rPr lang="en-US" dirty="0" smtClean="0"/>
              <a:t>find a minimum cut  </a:t>
            </a:r>
            <a:br>
              <a:rPr lang="en-US" dirty="0" smtClean="0"/>
            </a:br>
            <a:r>
              <a:rPr lang="en-US" dirty="0" smtClean="0"/>
              <a:t>cost function:</a:t>
            </a:r>
          </a:p>
          <a:p>
            <a:endParaRPr lang="en-US" dirty="0"/>
          </a:p>
        </p:txBody>
      </p:sp>
      <p:pic>
        <p:nvPicPr>
          <p:cNvPr id="4" name="Picture 3" descr="gridnew_sepc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297" y="1408546"/>
            <a:ext cx="2377889" cy="1985931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2444750"/>
            <a:ext cx="939800" cy="3175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76300" y="3797300"/>
            <a:ext cx="3460750" cy="1289050"/>
            <a:chOff x="876300" y="3987800"/>
            <a:chExt cx="3460750" cy="1289050"/>
          </a:xfrm>
        </p:grpSpPr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150" y="4489450"/>
              <a:ext cx="3009900" cy="787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76300" y="3987800"/>
              <a:ext cx="13723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normally:</a:t>
              </a:r>
              <a:endParaRPr lang="en-US" sz="24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07000" y="3810000"/>
            <a:ext cx="2901950" cy="895350"/>
            <a:chOff x="5207000" y="4000500"/>
            <a:chExt cx="2901950" cy="895350"/>
          </a:xfrm>
        </p:grpSpPr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650" y="4527550"/>
              <a:ext cx="2527300" cy="3683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07000" y="4000500"/>
              <a:ext cx="7871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now:</a:t>
              </a:r>
              <a:endParaRPr lang="en-US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27200" y="5549900"/>
            <a:ext cx="5308600" cy="863600"/>
            <a:chOff x="1727200" y="5549900"/>
            <a:chExt cx="5308600" cy="863600"/>
          </a:xfrm>
        </p:grpSpPr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050" y="5797550"/>
              <a:ext cx="4711700" cy="3683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727200" y="5549900"/>
              <a:ext cx="5308600" cy="863600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084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Constrained minimization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51050" y="1511300"/>
            <a:ext cx="5308600" cy="863600"/>
            <a:chOff x="1727200" y="5549900"/>
            <a:chExt cx="5308600" cy="863600"/>
          </a:xfrm>
        </p:grpSpPr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050" y="5797550"/>
              <a:ext cx="4711700" cy="3683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727200" y="5549900"/>
              <a:ext cx="5308600" cy="863600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43101" y="3289609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</a:t>
            </a:r>
            <a:r>
              <a:rPr lang="en-US" dirty="0" smtClean="0"/>
              <a:t> is a cut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06001" y="3327709"/>
            <a:ext cx="212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</a:t>
            </a:r>
            <a:r>
              <a:rPr lang="en-US" dirty="0" smtClean="0"/>
              <a:t> is a spanning tree</a:t>
            </a:r>
            <a:endParaRPr lang="en-US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2927350"/>
            <a:ext cx="1066800" cy="3683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4400" y="2901950"/>
            <a:ext cx="53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76716" y="4127500"/>
            <a:ext cx="588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 most cases very hard. </a:t>
            </a:r>
            <a:r>
              <a:rPr lang="en-US" sz="2400" dirty="0" smtClean="0">
                <a:sym typeface="Wingdings"/>
              </a:rPr>
              <a:t>  approximations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162594" y="5200650"/>
            <a:ext cx="2424612" cy="83099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convex relaxation</a:t>
            </a:r>
            <a:br>
              <a:rPr lang="en-US" sz="2400" dirty="0" smtClean="0"/>
            </a:br>
            <a:r>
              <a:rPr lang="en-US" sz="2400" dirty="0" smtClean="0"/>
              <a:t>(not exact!)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807668" y="5226050"/>
            <a:ext cx="2071921" cy="461665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approximate </a:t>
            </a:r>
            <a:r>
              <a:rPr lang="en-US" sz="2400" i="1" dirty="0" smtClean="0"/>
              <a:t>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9727" y="6388100"/>
            <a:ext cx="8687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(</a:t>
            </a:r>
            <a:r>
              <a:rPr lang="de-DE" sz="1400" dirty="0" err="1" smtClean="0"/>
              <a:t>Goel</a:t>
            </a:r>
            <a:r>
              <a:rPr lang="de-DE" sz="1400" dirty="0" smtClean="0"/>
              <a:t> </a:t>
            </a:r>
            <a:r>
              <a:rPr lang="de-DE" sz="1400" dirty="0"/>
              <a:t>et al</a:t>
            </a:r>
            <a:r>
              <a:rPr lang="de-DE" sz="1400" dirty="0" smtClean="0"/>
              <a:t>. 09</a:t>
            </a:r>
            <a:r>
              <a:rPr lang="de-DE" sz="1400" dirty="0"/>
              <a:t>, </a:t>
            </a:r>
            <a:r>
              <a:rPr lang="de-DE" sz="1400" dirty="0" err="1"/>
              <a:t>Iwata</a:t>
            </a:r>
            <a:r>
              <a:rPr lang="de-DE" sz="1400" dirty="0"/>
              <a:t> &amp; Nagano </a:t>
            </a:r>
            <a:r>
              <a:rPr lang="de-DE" sz="1400" dirty="0" smtClean="0"/>
              <a:t>09</a:t>
            </a:r>
            <a:r>
              <a:rPr lang="de-DE" sz="1400" dirty="0"/>
              <a:t>, </a:t>
            </a:r>
            <a:r>
              <a:rPr lang="de-DE" sz="1400" dirty="0" err="1" smtClean="0"/>
              <a:t>Goemans</a:t>
            </a:r>
            <a:r>
              <a:rPr lang="de-DE" sz="1400" dirty="0" smtClean="0"/>
              <a:t> et al. 09, Jegelka </a:t>
            </a:r>
            <a:r>
              <a:rPr lang="de-DE" sz="1400" dirty="0"/>
              <a:t>&amp; </a:t>
            </a:r>
            <a:r>
              <a:rPr lang="de-DE" sz="1400" dirty="0" err="1"/>
              <a:t>Bilmes</a:t>
            </a:r>
            <a:r>
              <a:rPr lang="de-DE" sz="1400" dirty="0"/>
              <a:t> </a:t>
            </a:r>
            <a:r>
              <a:rPr lang="de-DE" sz="1400" dirty="0" smtClean="0"/>
              <a:t>11,</a:t>
            </a:r>
            <a:r>
              <a:rPr lang="de-DE" sz="1400" dirty="0"/>
              <a:t> 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Iyer</a:t>
            </a:r>
            <a:r>
              <a:rPr lang="de-DE" sz="1400" dirty="0" smtClean="0">
                <a:solidFill>
                  <a:srgbClr val="000000"/>
                </a:solidFill>
              </a:rPr>
              <a:t> et al. ICML 13, Kohli et al 13...</a:t>
            </a:r>
            <a:r>
              <a:rPr lang="de-DE" sz="1400" dirty="0">
                <a:solidFill>
                  <a:srgbClr val="000000"/>
                </a:solidFill>
              </a:rPr>
              <a:t>)</a:t>
            </a:r>
          </a:p>
        </p:txBody>
      </p:sp>
      <p:cxnSp>
        <p:nvCxnSpPr>
          <p:cNvPr id="20" name="Straight Arrow Connector 19"/>
          <p:cNvCxnSpPr>
            <a:stCxn id="15" idx="2"/>
          </p:cNvCxnSpPr>
          <p:nvPr/>
        </p:nvCxnSpPr>
        <p:spPr>
          <a:xfrm flipH="1">
            <a:off x="3162307" y="4589165"/>
            <a:ext cx="1955253" cy="611485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2"/>
          </p:cNvCxnSpPr>
          <p:nvPr/>
        </p:nvCxnSpPr>
        <p:spPr>
          <a:xfrm>
            <a:off x="5117560" y="4589165"/>
            <a:ext cx="889540" cy="636885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gengraph_cutc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0" y="2516283"/>
            <a:ext cx="952500" cy="871911"/>
          </a:xfrm>
          <a:prstGeom prst="rect">
            <a:avLst/>
          </a:prstGeom>
        </p:spPr>
      </p:pic>
      <p:pic>
        <p:nvPicPr>
          <p:cNvPr id="28" name="Picture 27" descr="gengraph_sptreec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400" y="2592483"/>
            <a:ext cx="964399" cy="8114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53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542" y="4702057"/>
            <a:ext cx="1892967" cy="1892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Subset selection problems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57200" y="1504104"/>
            <a:ext cx="1601366" cy="2050538"/>
            <a:chOff x="4684938" y="1315341"/>
            <a:chExt cx="3160951" cy="4506583"/>
          </a:xfrm>
        </p:grpSpPr>
        <p:sp>
          <p:nvSpPr>
            <p:cNvPr id="7" name="TextBox 6"/>
            <p:cNvSpPr txBox="1"/>
            <p:nvPr/>
          </p:nvSpPr>
          <p:spPr>
            <a:xfrm>
              <a:off x="5140668" y="1854200"/>
              <a:ext cx="484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sky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02768" y="2223532"/>
              <a:ext cx="572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tree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09133" y="2552700"/>
              <a:ext cx="754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house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39168" y="3073400"/>
              <a:ext cx="664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grass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733819" y="1315341"/>
              <a:ext cx="3105764" cy="3069434"/>
              <a:chOff x="766732" y="1329227"/>
              <a:chExt cx="3105764" cy="3069434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773071" y="1329227"/>
                <a:ext cx="3099425" cy="3069434"/>
                <a:chOff x="483170" y="2178519"/>
                <a:chExt cx="3099425" cy="3069434"/>
              </a:xfrm>
            </p:grpSpPr>
            <p:pic>
              <p:nvPicPr>
                <p:cNvPr id="14" name="Picture 13" descr="7_8_s.bmp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3170" y="3186356"/>
                  <a:ext cx="1566499" cy="1042701"/>
                </a:xfrm>
                <a:prstGeom prst="rect">
                  <a:avLst/>
                </a:prstGeom>
              </p:spPr>
            </p:pic>
            <p:pic>
              <p:nvPicPr>
                <p:cNvPr id="15" name="Picture 14" descr="1_12_s.bmp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9316" y="2178519"/>
                  <a:ext cx="1546146" cy="1029153"/>
                </a:xfrm>
                <a:prstGeom prst="rect">
                  <a:avLst/>
                </a:prstGeom>
              </p:spPr>
            </p:pic>
            <p:pic>
              <p:nvPicPr>
                <p:cNvPr id="16" name="Picture 15" descr="3_11_s.bmp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3170" y="4213874"/>
                  <a:ext cx="1546146" cy="1029153"/>
                </a:xfrm>
                <a:prstGeom prst="rect">
                  <a:avLst/>
                </a:prstGeom>
              </p:spPr>
            </p:pic>
            <p:pic>
              <p:nvPicPr>
                <p:cNvPr id="17" name="Picture 16" descr="7_1_s.bmp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9316" y="4223240"/>
                  <a:ext cx="1539474" cy="1024713"/>
                </a:xfrm>
                <a:prstGeom prst="rect">
                  <a:avLst/>
                </a:prstGeom>
              </p:spPr>
            </p:pic>
            <p:pic>
              <p:nvPicPr>
                <p:cNvPr id="18" name="Picture 17" descr="3_13_s.bmp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43120" y="3198527"/>
                  <a:ext cx="1539475" cy="1024713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 descr="1_22_s.bmp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6732" y="1329227"/>
                <a:ext cx="1552484" cy="1033372"/>
              </a:xfrm>
              <a:prstGeom prst="rect">
                <a:avLst/>
              </a:prstGeom>
            </p:spPr>
          </p:pic>
        </p:grpSp>
        <p:pic>
          <p:nvPicPr>
            <p:cNvPr id="19" name="Picture 18" descr="cow1cc_w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4938" y="4806577"/>
              <a:ext cx="1518231" cy="1015347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 descr="cow2cc_w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7719" y="4806577"/>
              <a:ext cx="1518170" cy="1007339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sp>
          <p:nvSpPr>
            <p:cNvPr id="21" name="Rectangle 20"/>
            <p:cNvSpPr/>
            <p:nvPr/>
          </p:nvSpPr>
          <p:spPr>
            <a:xfrm>
              <a:off x="4740158" y="1315341"/>
              <a:ext cx="3085620" cy="306450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69000">
                  <a:schemeClr val="bg1">
                    <a:alpha val="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747914" y="2208838"/>
              <a:ext cx="1298374" cy="2609819"/>
              <a:chOff x="1877462" y="2222724"/>
              <a:chExt cx="1298374" cy="2609819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1877462" y="2222724"/>
                <a:ext cx="428114" cy="2581673"/>
              </a:xfrm>
              <a:custGeom>
                <a:avLst/>
                <a:gdLst>
                  <a:gd name="connsiteX0" fmla="*/ 0 w 428114"/>
                  <a:gd name="connsiteY0" fmla="*/ 0 h 2581673"/>
                  <a:gd name="connsiteX1" fmla="*/ 427951 w 428114"/>
                  <a:gd name="connsiteY1" fmla="*/ 980207 h 2581673"/>
                  <a:gd name="connsiteX2" fmla="*/ 55219 w 428114"/>
                  <a:gd name="connsiteY2" fmla="*/ 2512644 h 2581673"/>
                  <a:gd name="connsiteX3" fmla="*/ 55219 w 428114"/>
                  <a:gd name="connsiteY3" fmla="*/ 2512644 h 2581673"/>
                  <a:gd name="connsiteX4" fmla="*/ 27610 w 428114"/>
                  <a:gd name="connsiteY4" fmla="*/ 2581673 h 258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114" h="2581673">
                    <a:moveTo>
                      <a:pt x="0" y="0"/>
                    </a:moveTo>
                    <a:cubicBezTo>
                      <a:pt x="209374" y="280716"/>
                      <a:pt x="418748" y="561433"/>
                      <a:pt x="427951" y="980207"/>
                    </a:cubicBezTo>
                    <a:cubicBezTo>
                      <a:pt x="437154" y="1398981"/>
                      <a:pt x="55219" y="2512644"/>
                      <a:pt x="55219" y="2512644"/>
                    </a:cubicBezTo>
                    <a:lnTo>
                      <a:pt x="55219" y="2512644"/>
                    </a:lnTo>
                    <a:lnTo>
                      <a:pt x="27610" y="2581673"/>
                    </a:lnTo>
                  </a:path>
                </a:pathLst>
              </a:custGeom>
              <a:ln w="38100" cmpd="sng">
                <a:solidFill>
                  <a:schemeClr val="tx2"/>
                </a:solidFill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2747722" y="2250870"/>
                <a:ext cx="428114" cy="2581673"/>
              </a:xfrm>
              <a:custGeom>
                <a:avLst/>
                <a:gdLst>
                  <a:gd name="connsiteX0" fmla="*/ 0 w 428114"/>
                  <a:gd name="connsiteY0" fmla="*/ 0 h 2581673"/>
                  <a:gd name="connsiteX1" fmla="*/ 427951 w 428114"/>
                  <a:gd name="connsiteY1" fmla="*/ 980207 h 2581673"/>
                  <a:gd name="connsiteX2" fmla="*/ 55219 w 428114"/>
                  <a:gd name="connsiteY2" fmla="*/ 2512644 h 2581673"/>
                  <a:gd name="connsiteX3" fmla="*/ 55219 w 428114"/>
                  <a:gd name="connsiteY3" fmla="*/ 2512644 h 2581673"/>
                  <a:gd name="connsiteX4" fmla="*/ 27610 w 428114"/>
                  <a:gd name="connsiteY4" fmla="*/ 2581673 h 258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114" h="2581673">
                    <a:moveTo>
                      <a:pt x="0" y="0"/>
                    </a:moveTo>
                    <a:cubicBezTo>
                      <a:pt x="209374" y="280716"/>
                      <a:pt x="418748" y="561433"/>
                      <a:pt x="427951" y="980207"/>
                    </a:cubicBezTo>
                    <a:cubicBezTo>
                      <a:pt x="437154" y="1398981"/>
                      <a:pt x="55219" y="2512644"/>
                      <a:pt x="55219" y="2512644"/>
                    </a:cubicBezTo>
                    <a:lnTo>
                      <a:pt x="55219" y="2512644"/>
                    </a:lnTo>
                    <a:lnTo>
                      <a:pt x="27610" y="2581673"/>
                    </a:lnTo>
                  </a:path>
                </a:pathLst>
              </a:custGeom>
              <a:ln w="38100" cmpd="sng">
                <a:solidFill>
                  <a:schemeClr val="tx2"/>
                </a:solidFill>
                <a:tailEnd type="arrow" w="med" len="med"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2851249" y="1595250"/>
            <a:ext cx="2184400" cy="1669919"/>
            <a:chOff x="4343201" y="1542015"/>
            <a:chExt cx="4484710" cy="3072318"/>
          </a:xfrm>
        </p:grpSpPr>
        <p:pic>
          <p:nvPicPr>
            <p:cNvPr id="27" name="Picture 26" descr="socialnetw2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201" y="1542015"/>
              <a:ext cx="4484710" cy="307231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2091" y="1542015"/>
              <a:ext cx="424351" cy="1020036"/>
            </a:xfrm>
            <a:prstGeom prst="rect">
              <a:avLst/>
            </a:prstGeom>
          </p:spPr>
        </p:pic>
        <p:pic>
          <p:nvPicPr>
            <p:cNvPr id="29" name="Picture 28" descr="56347511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5517" y="2834260"/>
              <a:ext cx="396601" cy="702199"/>
            </a:xfrm>
            <a:prstGeom prst="rect">
              <a:avLst/>
            </a:prstGeom>
          </p:spPr>
        </p:pic>
        <p:pic>
          <p:nvPicPr>
            <p:cNvPr id="30" name="Picture 29" descr="200387787-001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7311" y="2806931"/>
              <a:ext cx="431800" cy="912971"/>
            </a:xfrm>
            <a:prstGeom prst="rect">
              <a:avLst/>
            </a:prstGeom>
          </p:spPr>
        </p:pic>
        <p:pic>
          <p:nvPicPr>
            <p:cNvPr id="31" name="Picture 30" descr="73210182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5489" y="2427816"/>
              <a:ext cx="391581" cy="832564"/>
            </a:xfrm>
            <a:prstGeom prst="rect">
              <a:avLst/>
            </a:prstGeom>
          </p:spPr>
        </p:pic>
      </p:grpSp>
      <p:pic>
        <p:nvPicPr>
          <p:cNvPr id="32" name="Picture 10" descr="nimsaq_lake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472" y="1782388"/>
            <a:ext cx="2800568" cy="21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5087656" y="3303493"/>
            <a:ext cx="2387168" cy="1564715"/>
            <a:chOff x="1680056" y="1637766"/>
            <a:chExt cx="6248400" cy="3259137"/>
          </a:xfrm>
          <a:solidFill>
            <a:srgbClr val="FFFFFF"/>
          </a:solidFill>
        </p:grpSpPr>
        <p:pic>
          <p:nvPicPr>
            <p:cNvPr id="34" name="Picture 26"/>
            <p:cNvPicPr>
              <a:picLocks noChangeAspect="1" noChangeArrowheads="1"/>
            </p:cNvPicPr>
            <p:nvPr/>
          </p:nvPicPr>
          <p:blipFill>
            <a:blip r:embed="rId17">
              <a:lum bright="46000" contrast="-5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056" y="1637766"/>
              <a:ext cx="6248400" cy="32591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8" cstate="print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520" y="1960029"/>
              <a:ext cx="914400" cy="5873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18" cstate="print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920" y="3430054"/>
              <a:ext cx="914400" cy="5873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18" cstate="print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720" y="1960029"/>
              <a:ext cx="914400" cy="5873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18" cstate="print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520" y="3963454"/>
              <a:ext cx="914400" cy="5873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18" cstate="print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720" y="3026829"/>
              <a:ext cx="914400" cy="5873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1920" y="1807629"/>
              <a:ext cx="893763" cy="1117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Group 42"/>
          <p:cNvGrpSpPr/>
          <p:nvPr/>
        </p:nvGrpSpPr>
        <p:grpSpPr>
          <a:xfrm>
            <a:off x="457200" y="4137575"/>
            <a:ext cx="4231790" cy="2217776"/>
            <a:chOff x="457200" y="4137575"/>
            <a:chExt cx="4231790" cy="221777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57200" y="4965575"/>
              <a:ext cx="4231790" cy="1389776"/>
            </a:xfrm>
            <a:prstGeom prst="rect">
              <a:avLst/>
            </a:prstGeom>
          </p:spPr>
        </p:pic>
        <p:pic>
          <p:nvPicPr>
            <p:cNvPr id="3" name="Picture 2" descr="36.jpg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132" y="4138572"/>
              <a:ext cx="828000" cy="8280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  <p:pic>
          <p:nvPicPr>
            <p:cNvPr id="4" name="Picture 3" descr="15.jpg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209" y="4137575"/>
              <a:ext cx="828000" cy="8280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  <p:pic>
          <p:nvPicPr>
            <p:cNvPr id="5" name="Picture 4" descr="43.jpg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2860" y="4151272"/>
              <a:ext cx="828000" cy="8280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  <p:pic>
          <p:nvPicPr>
            <p:cNvPr id="6" name="Picture 5" descr="52.jpg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1500" y="4150275"/>
              <a:ext cx="828000" cy="8280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022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practical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E908-53E0-AF4A-8AD8-C24EBB7AA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6219" y="3491009"/>
            <a:ext cx="7560500" cy="1807124"/>
            <a:chOff x="1047978" y="1469476"/>
            <a:chExt cx="7560500" cy="1807124"/>
          </a:xfrm>
        </p:grpSpPr>
        <p:sp>
          <p:nvSpPr>
            <p:cNvPr id="6" name="TextBox 5"/>
            <p:cNvSpPr txBox="1"/>
            <p:nvPr/>
          </p:nvSpPr>
          <p:spPr>
            <a:xfrm>
              <a:off x="1047978" y="1469476"/>
              <a:ext cx="7560500" cy="180712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lIns="216000" tIns="187200" rIns="216000" bIns="280800" rtlCol="0">
              <a:spAutoFit/>
            </a:bodyPr>
            <a:lstStyle/>
            <a:p>
              <a:pPr>
                <a:lnSpc>
                  <a:spcPts val="3080"/>
                </a:lnSpc>
                <a:spcBef>
                  <a:spcPts val="600"/>
                </a:spcBef>
              </a:pPr>
              <a:r>
                <a:rPr lang="en-US" sz="2400" dirty="0" smtClean="0"/>
                <a:t>For </a:t>
              </a:r>
              <a:r>
                <a:rPr lang="en-US" sz="2400" i="1" dirty="0" err="1"/>
                <a:t>i</a:t>
              </a:r>
              <a:r>
                <a:rPr lang="en-US" sz="2400" i="1" dirty="0" smtClean="0"/>
                <a:t> = 1,2,…</a:t>
              </a:r>
            </a:p>
            <a:p>
              <a:pPr marL="285750" indent="-285750">
                <a:lnSpc>
                  <a:spcPts val="308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sz="2400" dirty="0" smtClean="0"/>
                <a:t>compute </a:t>
              </a:r>
              <a:r>
                <a:rPr lang="en-US" sz="2400" dirty="0" smtClean="0">
                  <a:solidFill>
                    <a:srgbClr val="0000FF"/>
                  </a:solidFill>
                </a:rPr>
                <a:t>linear upper bound</a:t>
              </a:r>
              <a:r>
                <a:rPr lang="en-US" sz="2400" dirty="0" smtClean="0"/>
                <a:t>         with  </a:t>
              </a:r>
            </a:p>
            <a:p>
              <a:pPr marL="285750" indent="-285750">
                <a:lnSpc>
                  <a:spcPts val="308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sz="2400" dirty="0" smtClean="0"/>
                <a:t>find </a:t>
              </a:r>
              <a:r>
                <a:rPr lang="en-US" sz="2400" dirty="0" smtClean="0">
                  <a:solidFill>
                    <a:srgbClr val="CC0000"/>
                  </a:solidFill>
                </a:rPr>
                <a:t>tree/path/…</a:t>
              </a:r>
              <a:r>
                <a:rPr lang="en-US" sz="2400" dirty="0" smtClean="0"/>
                <a:t>             with minimum            .</a:t>
              </a:r>
              <a:endParaRPr lang="en-US" sz="1050" dirty="0"/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8450" y="2114550"/>
              <a:ext cx="266700" cy="368300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850" y="2127250"/>
              <a:ext cx="2019300" cy="393700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050" y="2597150"/>
              <a:ext cx="749300" cy="393700"/>
            </a:xfrm>
            <a:prstGeom prst="rect">
              <a:avLst/>
            </a:prstGeom>
          </p:spPr>
        </p:pic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900" y="2667000"/>
              <a:ext cx="584200" cy="30480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101440" y="4580583"/>
            <a:ext cx="7197002" cy="1472347"/>
            <a:chOff x="1101440" y="4580583"/>
            <a:chExt cx="7197002" cy="1472347"/>
          </a:xfrm>
        </p:grpSpPr>
        <p:sp>
          <p:nvSpPr>
            <p:cNvPr id="12" name="Rounded Rectangle 11"/>
            <p:cNvSpPr/>
            <p:nvPr/>
          </p:nvSpPr>
          <p:spPr>
            <a:xfrm>
              <a:off x="1101440" y="4580583"/>
              <a:ext cx="6061359" cy="576000"/>
            </a:xfrm>
            <a:prstGeom prst="roundRect">
              <a:avLst>
                <a:gd name="adj" fmla="val 50000"/>
              </a:avLst>
            </a:prstGeom>
            <a:noFill/>
            <a:ln w="28575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00541" y="5221933"/>
              <a:ext cx="1697901" cy="8309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CC0000"/>
                  </a:solidFill>
                </a:rPr>
                <a:t>familiar </a:t>
              </a:r>
              <a:r>
                <a:rPr lang="en-US" sz="2400" dirty="0" smtClean="0">
                  <a:solidFill>
                    <a:srgbClr val="CC0000"/>
                  </a:solidFill>
                  <a:sym typeface="Wingdings"/>
                </a:rPr>
                <a:t></a:t>
              </a:r>
              <a:br>
                <a:rPr lang="en-US" sz="2400" dirty="0" smtClean="0">
                  <a:solidFill>
                    <a:srgbClr val="CC0000"/>
                  </a:solidFill>
                  <a:sym typeface="Wingdings"/>
                </a:rPr>
              </a:br>
              <a:r>
                <a:rPr lang="en-US" sz="2400" dirty="0" smtClean="0">
                  <a:solidFill>
                    <a:srgbClr val="CC0000"/>
                  </a:solidFill>
                  <a:sym typeface="Wingdings"/>
                </a:rPr>
                <a:t>e.g. min-cut</a:t>
              </a:r>
              <a:endParaRPr lang="en-US" sz="2400" dirty="0">
                <a:solidFill>
                  <a:srgbClr val="CC0000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3" idx="1"/>
            </p:cNvCxnSpPr>
            <p:nvPr/>
          </p:nvCxnSpPr>
          <p:spPr>
            <a:xfrm flipH="1" flipV="1">
              <a:off x="6048091" y="5118484"/>
              <a:ext cx="552450" cy="518948"/>
            </a:xfrm>
            <a:prstGeom prst="straightConnector1">
              <a:avLst/>
            </a:prstGeom>
            <a:ln w="28575" cmpd="sng">
              <a:solidFill>
                <a:srgbClr val="CC0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3123315" y="6318250"/>
            <a:ext cx="4835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(Jegelka &amp; </a:t>
            </a:r>
            <a:r>
              <a:rPr lang="en-US" sz="1600" i="1" dirty="0" err="1" smtClean="0"/>
              <a:t>Bilmes</a:t>
            </a:r>
            <a:r>
              <a:rPr lang="en-US" sz="1600" i="1" dirty="0" smtClean="0"/>
              <a:t> 2011; </a:t>
            </a:r>
            <a:r>
              <a:rPr lang="en-US" sz="1600" i="1" dirty="0" err="1" smtClean="0"/>
              <a:t>Iyer</a:t>
            </a:r>
            <a:r>
              <a:rPr lang="en-US" sz="1600" i="1" dirty="0" smtClean="0"/>
              <a:t>, Jegelka, </a:t>
            </a:r>
            <a:r>
              <a:rPr lang="en-US" sz="1600" i="1" dirty="0" err="1" smtClean="0"/>
              <a:t>Bilmes</a:t>
            </a:r>
            <a:r>
              <a:rPr lang="en-US" sz="1600" i="1" dirty="0" smtClean="0"/>
              <a:t>  2013)</a:t>
            </a:r>
            <a:endParaRPr lang="en-US" sz="16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52419" y="1397000"/>
            <a:ext cx="5480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idea:  </a:t>
            </a:r>
            <a:r>
              <a:rPr lang="en-US" sz="2400" dirty="0" err="1" smtClean="0"/>
              <a:t>submodularity</a:t>
            </a:r>
            <a:r>
              <a:rPr lang="en-US" sz="2400" dirty="0" smtClean="0"/>
              <a:t> = discrete concavity</a:t>
            </a:r>
            <a:endParaRPr lang="en-US" sz="24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124041" y="2019300"/>
            <a:ext cx="1238250" cy="1185565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603500" y="2292530"/>
            <a:ext cx="2476500" cy="844370"/>
          </a:xfrm>
          <a:custGeom>
            <a:avLst/>
            <a:gdLst>
              <a:gd name="connsiteX0" fmla="*/ 0 w 2476500"/>
              <a:gd name="connsiteY0" fmla="*/ 844370 h 844370"/>
              <a:gd name="connsiteX1" fmla="*/ 254000 w 2476500"/>
              <a:gd name="connsiteY1" fmla="*/ 450670 h 844370"/>
              <a:gd name="connsiteX2" fmla="*/ 914400 w 2476500"/>
              <a:gd name="connsiteY2" fmla="*/ 56970 h 844370"/>
              <a:gd name="connsiteX3" fmla="*/ 1638300 w 2476500"/>
              <a:gd name="connsiteY3" fmla="*/ 31570 h 844370"/>
              <a:gd name="connsiteX4" fmla="*/ 2120900 w 2476500"/>
              <a:gd name="connsiteY4" fmla="*/ 336370 h 844370"/>
              <a:gd name="connsiteX5" fmla="*/ 2476500 w 2476500"/>
              <a:gd name="connsiteY5" fmla="*/ 730070 h 84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6500" h="844370">
                <a:moveTo>
                  <a:pt x="0" y="844370"/>
                </a:moveTo>
                <a:cubicBezTo>
                  <a:pt x="50800" y="713136"/>
                  <a:pt x="101600" y="581903"/>
                  <a:pt x="254000" y="450670"/>
                </a:cubicBezTo>
                <a:cubicBezTo>
                  <a:pt x="406400" y="319437"/>
                  <a:pt x="683683" y="126820"/>
                  <a:pt x="914400" y="56970"/>
                </a:cubicBezTo>
                <a:cubicBezTo>
                  <a:pt x="1145117" y="-12880"/>
                  <a:pt x="1437217" y="-14997"/>
                  <a:pt x="1638300" y="31570"/>
                </a:cubicBezTo>
                <a:cubicBezTo>
                  <a:pt x="1839383" y="78137"/>
                  <a:pt x="1981200" y="219953"/>
                  <a:pt x="2120900" y="336370"/>
                </a:cubicBezTo>
                <a:cubicBezTo>
                  <a:pt x="2260600" y="452787"/>
                  <a:pt x="2476500" y="730070"/>
                  <a:pt x="2476500" y="73007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4724399" y="260350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11119" y="5715000"/>
            <a:ext cx="5750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fast: only need to solve linear optimization problem!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1340" y="2860933"/>
            <a:ext cx="177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“super-gradient”</a:t>
            </a:r>
            <a:endParaRPr lang="en-US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057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approximation of </a:t>
            </a:r>
            <a:r>
              <a:rPr lang="en-US" i="1" dirty="0" smtClean="0"/>
              <a:t>F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recall:  for  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2228850"/>
            <a:ext cx="3556000" cy="571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1454150"/>
            <a:ext cx="965200" cy="292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3352800"/>
            <a:ext cx="2451100" cy="6096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4464050"/>
            <a:ext cx="1854200" cy="1003300"/>
          </a:xfrm>
          <a:prstGeom prst="rect">
            <a:avLst/>
          </a:prstGeom>
        </p:spPr>
      </p:pic>
      <p:pic>
        <p:nvPicPr>
          <p:cNvPr id="9" name="Picture 8" descr="submodular_polytope_6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" y="4318000"/>
            <a:ext cx="3707827" cy="2845542"/>
          </a:xfrm>
          <a:prstGeom prst="rect">
            <a:avLst/>
          </a:prstGeom>
          <a:ln>
            <a:noFill/>
          </a:ln>
        </p:spPr>
      </p:pic>
      <p:sp>
        <p:nvSpPr>
          <p:cNvPr id="10" name="Oval 9"/>
          <p:cNvSpPr/>
          <p:nvPr/>
        </p:nvSpPr>
        <p:spPr>
          <a:xfrm>
            <a:off x="-1257300" y="4819650"/>
            <a:ext cx="2686050" cy="2819400"/>
          </a:xfrm>
          <a:prstGeom prst="ellipse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40500" y="6381234"/>
            <a:ext cx="237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Goemans</a:t>
            </a:r>
            <a:r>
              <a:rPr lang="en-US" i="1" dirty="0" smtClean="0"/>
              <a:t> et al 2009)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97600" y="2743200"/>
            <a:ext cx="2785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approximate polyhedron</a:t>
            </a:r>
          </a:p>
          <a:p>
            <a:r>
              <a:rPr lang="en-US" sz="2000" dirty="0" smtClean="0"/>
              <a:t>by ellipsoid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805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it work?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E908-53E0-AF4A-8AD8-C24EBB7AAB65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79500" y="1523371"/>
            <a:ext cx="7177557" cy="3994779"/>
            <a:chOff x="1079500" y="1929771"/>
            <a:chExt cx="7177557" cy="3994779"/>
          </a:xfrm>
        </p:grpSpPr>
        <p:pic>
          <p:nvPicPr>
            <p:cNvPr id="5" name="Picture 4" descr="017_darktree_coopcod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9500" y="3584550"/>
              <a:ext cx="3507260" cy="2340000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pic>
          <p:nvPicPr>
            <p:cNvPr id="7" name="Picture 6" descr="017_darktree_GC_global_dynami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9800" y="3584553"/>
              <a:ext cx="3507257" cy="2339997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 descr="017_darktree_GC_modular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6001" y="1946139"/>
              <a:ext cx="1907998" cy="1272990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pic>
          <p:nvPicPr>
            <p:cNvPr id="9" name="Picture 8" descr="017_darktre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4059" y="1929771"/>
              <a:ext cx="1943998" cy="129700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752600" y="3225800"/>
              <a:ext cx="24480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CC0000"/>
                  </a:solidFill>
                </a:rPr>
                <a:t>approximate solution</a:t>
              </a:r>
              <a:endParaRPr lang="en-US" sz="2000" dirty="0">
                <a:solidFill>
                  <a:srgbClr val="CC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65800" y="3225800"/>
              <a:ext cx="1920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CC0000"/>
                  </a:solidFill>
                </a:rPr>
                <a:t>optimal solution</a:t>
              </a:r>
              <a:endParaRPr lang="en-US" sz="2000" dirty="0">
                <a:solidFill>
                  <a:srgbClr val="CC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826000" y="5500806"/>
            <a:ext cx="2604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</a:t>
            </a:r>
            <a:r>
              <a:rPr lang="en-US" sz="1600" i="1" dirty="0" err="1" smtClean="0"/>
              <a:t>Kohli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Osokin</a:t>
            </a:r>
            <a:r>
              <a:rPr lang="en-US" sz="1600" i="1" dirty="0" smtClean="0"/>
              <a:t>, Jegelka 2013)</a:t>
            </a:r>
            <a:endParaRPr lang="en-US" sz="16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42616" y="5482157"/>
            <a:ext cx="2211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(Jegelka &amp; </a:t>
            </a:r>
            <a:r>
              <a:rPr lang="en-US" sz="1600" i="1" dirty="0" err="1" smtClean="0"/>
              <a:t>Bilmes</a:t>
            </a:r>
            <a:r>
              <a:rPr lang="en-US" sz="1600" i="1" dirty="0" smtClean="0"/>
              <a:t> 2011)</a:t>
            </a:r>
            <a:endParaRPr lang="en-US" sz="16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22735" y="1166734"/>
            <a:ext cx="2244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minimum cut solution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4460" y="4919751"/>
            <a:ext cx="8786340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often works well in practice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theory:  approximation guarantees depending on curvature of </a:t>
            </a:r>
            <a:r>
              <a:rPr lang="en-US" sz="2400" i="1" dirty="0" smtClean="0"/>
              <a:t>F</a:t>
            </a:r>
            <a:br>
              <a:rPr lang="en-US" sz="2400" i="1" dirty="0" smtClean="0"/>
            </a:br>
            <a:r>
              <a:rPr lang="en-US" sz="2400" i="1" dirty="0" smtClean="0"/>
              <a:t>															</a:t>
            </a:r>
            <a:r>
              <a:rPr lang="en-US" sz="2400" i="1" dirty="0"/>
              <a:t> </a:t>
            </a:r>
            <a:r>
              <a:rPr lang="en-US" sz="2400" i="1" dirty="0" smtClean="0"/>
              <a:t>   </a:t>
            </a:r>
            <a:r>
              <a:rPr lang="en-US" sz="1600" i="1" dirty="0" smtClean="0"/>
              <a:t>(</a:t>
            </a:r>
            <a:r>
              <a:rPr lang="en-US" sz="1600" i="1" dirty="0" err="1"/>
              <a:t>Iyer</a:t>
            </a:r>
            <a:r>
              <a:rPr lang="en-US" sz="1600" i="1" dirty="0"/>
              <a:t> et al 2013</a:t>
            </a:r>
            <a:r>
              <a:rPr lang="en-US" sz="1600" i="1" dirty="0" smtClean="0"/>
              <a:t>)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special cases: exact solution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Kohli</a:t>
            </a:r>
            <a:r>
              <a:rPr lang="en-US" sz="1600" i="1" dirty="0" smtClean="0"/>
              <a:t> et al 2013)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2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submodularity</a:t>
            </a:r>
            <a:r>
              <a:rPr lang="en-US" dirty="0" smtClean="0"/>
              <a:t> and convexity</a:t>
            </a:r>
          </a:p>
          <a:p>
            <a:pPr lvl="1"/>
            <a:r>
              <a:rPr lang="en-US" sz="2400" dirty="0" err="1" smtClean="0"/>
              <a:t>Lovasz</a:t>
            </a:r>
            <a:r>
              <a:rPr lang="en-US" sz="2400" dirty="0" smtClean="0"/>
              <a:t> extension: exact relaxations</a:t>
            </a:r>
          </a:p>
          <a:p>
            <a:pPr lvl="1"/>
            <a:r>
              <a:rPr lang="en-US" sz="2400" dirty="0" smtClean="0"/>
              <a:t>fast algorithms</a:t>
            </a:r>
          </a:p>
          <a:p>
            <a:pPr lvl="1"/>
            <a:r>
              <a:rPr lang="en-US" sz="2400" dirty="0" smtClean="0"/>
              <a:t>structured norms …</a:t>
            </a:r>
          </a:p>
          <a:p>
            <a:r>
              <a:rPr lang="en-US" dirty="0" smtClean="0"/>
              <a:t>constraints</a:t>
            </a: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submodular</a:t>
            </a:r>
            <a:r>
              <a:rPr lang="en-US" dirty="0" smtClean="0">
                <a:solidFill>
                  <a:srgbClr val="FF0000"/>
                </a:solidFill>
              </a:rPr>
              <a:t> maximization</a:t>
            </a:r>
          </a:p>
          <a:p>
            <a:pPr lvl="1"/>
            <a:r>
              <a:rPr lang="en-US" sz="2400" dirty="0" smtClean="0"/>
              <a:t>efficiently finding diverse, informative subsets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137400" y="2057400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morning </a:t>
            </a:r>
          </a:p>
          <a:p>
            <a:r>
              <a:rPr lang="en-US" sz="2400" dirty="0" smtClean="0"/>
              <a:t>lecture</a:t>
            </a:r>
            <a:endParaRPr lang="en-US" sz="2400" dirty="0"/>
          </a:p>
        </p:txBody>
      </p:sp>
      <p:sp>
        <p:nvSpPr>
          <p:cNvPr id="5" name="Right Brace 4"/>
          <p:cNvSpPr/>
          <p:nvPr/>
        </p:nvSpPr>
        <p:spPr>
          <a:xfrm>
            <a:off x="6705600" y="1727200"/>
            <a:ext cx="266700" cy="1346200"/>
          </a:xfrm>
          <a:prstGeom prst="rightBrac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754496" y="2487866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684315" y="3006898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59296" y="2766478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516496" y="2456950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92002" y="3359347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16496" y="3066550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28150" y="2862864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57969" y="3381896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232950" y="3141476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90150" y="2831948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165656" y="3734345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90150" y="3441548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62882" y="3935483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792701" y="4454515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67682" y="4214095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624882" y="3904567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100388" y="4806964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624882" y="4514167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38467" y="3765261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368286" y="4284293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743267" y="4043873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200467" y="3734345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675973" y="4636742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200467" y="4343945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353361" y="2217618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283180" y="2736650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658161" y="2496230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15361" y="2186702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590867" y="3089099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15361" y="2796302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407513" y="2042669"/>
            <a:ext cx="2095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ground set</a:t>
            </a:r>
          </a:p>
          <a:p>
            <a:pPr marL="342900" indent="-342900">
              <a:buFont typeface="Arial"/>
              <a:buChar char="•"/>
            </a:pPr>
            <a:endParaRPr lang="en-US" sz="2800" dirty="0"/>
          </a:p>
        </p:txBody>
      </p:sp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523" y="2133100"/>
            <a:ext cx="304800" cy="3429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028181" y="3397536"/>
            <a:ext cx="1832304" cy="1573417"/>
          </a:xfrm>
          <a:custGeom>
            <a:avLst/>
            <a:gdLst>
              <a:gd name="connsiteX0" fmla="*/ 173015 w 1832304"/>
              <a:gd name="connsiteY0" fmla="*/ 111254 h 1573417"/>
              <a:gd name="connsiteX1" fmla="*/ 840771 w 1832304"/>
              <a:gd name="connsiteY1" fmla="*/ 19595 h 1573417"/>
              <a:gd name="connsiteX2" fmla="*/ 1456154 w 1832304"/>
              <a:gd name="connsiteY2" fmla="*/ 255288 h 1573417"/>
              <a:gd name="connsiteX3" fmla="*/ 1822765 w 1832304"/>
              <a:gd name="connsiteY3" fmla="*/ 883802 h 1573417"/>
              <a:gd name="connsiteX4" fmla="*/ 1076450 w 1832304"/>
              <a:gd name="connsiteY4" fmla="*/ 1420657 h 1573417"/>
              <a:gd name="connsiteX5" fmla="*/ 238482 w 1832304"/>
              <a:gd name="connsiteY5" fmla="*/ 1538503 h 1573417"/>
              <a:gd name="connsiteX6" fmla="*/ 2803 w 1832304"/>
              <a:gd name="connsiteY6" fmla="*/ 883802 h 1573417"/>
              <a:gd name="connsiteX7" fmla="*/ 173015 w 1832304"/>
              <a:gd name="connsiteY7" fmla="*/ 111254 h 157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32304" h="1573417">
                <a:moveTo>
                  <a:pt x="173015" y="111254"/>
                </a:moveTo>
                <a:cubicBezTo>
                  <a:pt x="312676" y="-32781"/>
                  <a:pt x="626915" y="-4411"/>
                  <a:pt x="840771" y="19595"/>
                </a:cubicBezTo>
                <a:cubicBezTo>
                  <a:pt x="1054627" y="43601"/>
                  <a:pt x="1292488" y="111254"/>
                  <a:pt x="1456154" y="255288"/>
                </a:cubicBezTo>
                <a:cubicBezTo>
                  <a:pt x="1619820" y="399322"/>
                  <a:pt x="1886049" y="689574"/>
                  <a:pt x="1822765" y="883802"/>
                </a:cubicBezTo>
                <a:cubicBezTo>
                  <a:pt x="1759481" y="1078030"/>
                  <a:pt x="1340497" y="1311540"/>
                  <a:pt x="1076450" y="1420657"/>
                </a:cubicBezTo>
                <a:cubicBezTo>
                  <a:pt x="812403" y="1529774"/>
                  <a:pt x="417423" y="1627979"/>
                  <a:pt x="238482" y="1538503"/>
                </a:cubicBezTo>
                <a:cubicBezTo>
                  <a:pt x="59541" y="1449027"/>
                  <a:pt x="18079" y="1126042"/>
                  <a:pt x="2803" y="883802"/>
                </a:cubicBezTo>
                <a:cubicBezTo>
                  <a:pt x="-12473" y="641562"/>
                  <a:pt x="33354" y="255289"/>
                  <a:pt x="173015" y="111254"/>
                </a:cubicBezTo>
                <a:close/>
              </a:path>
            </a:pathLst>
          </a:custGeom>
          <a:noFill/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5407513" y="2926692"/>
            <a:ext cx="3185487" cy="1124184"/>
            <a:chOff x="5407513" y="2926692"/>
            <a:chExt cx="3185487" cy="1124184"/>
          </a:xfrm>
        </p:grpSpPr>
        <p:sp>
          <p:nvSpPr>
            <p:cNvPr id="37" name="TextBox 36"/>
            <p:cNvSpPr txBox="1"/>
            <p:nvPr/>
          </p:nvSpPr>
          <p:spPr>
            <a:xfrm>
              <a:off x="5407513" y="2926692"/>
              <a:ext cx="3185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/>
                <a:buChar char="•"/>
              </a:pPr>
              <a:r>
                <a:rPr lang="en-US" sz="2800" dirty="0" smtClean="0"/>
                <a:t>(scoring) function</a:t>
              </a:r>
              <a:endParaRPr lang="en-US" sz="2800" dirty="0"/>
            </a:p>
          </p:txBody>
        </p:sp>
        <p:pic>
          <p:nvPicPr>
            <p:cNvPr id="38" name="Picture 3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6755" y="3517476"/>
              <a:ext cx="2540000" cy="533400"/>
            </a:xfrm>
            <a:prstGeom prst="rect">
              <a:avLst/>
            </a:prstGeom>
          </p:spPr>
        </p:pic>
      </p:grpSp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470" y="4987599"/>
            <a:ext cx="1003300" cy="342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18148" y="4961615"/>
            <a:ext cx="2225853" cy="737768"/>
            <a:chOff x="5918148" y="4592732"/>
            <a:chExt cx="2225853" cy="737768"/>
          </a:xfrm>
        </p:grpSpPr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2633" y="4791977"/>
              <a:ext cx="1790700" cy="39370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5918148" y="4592732"/>
              <a:ext cx="2225853" cy="737768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937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Informative Subsets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E908-53E0-AF4A-8AD8-C24EBB7AA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10" descr="nimsaq_lak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181" y="1788356"/>
            <a:ext cx="2800568" cy="21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96884" y="1667276"/>
            <a:ext cx="3585754" cy="2323140"/>
            <a:chOff x="1414120" y="1637766"/>
            <a:chExt cx="6248400" cy="3259137"/>
          </a:xfrm>
          <a:solidFill>
            <a:srgbClr val="FFFFFF"/>
          </a:solidFill>
        </p:grpSpPr>
        <p:pic>
          <p:nvPicPr>
            <p:cNvPr id="7" name="Picture 26"/>
            <p:cNvPicPr>
              <a:picLocks noChangeAspect="1" noChangeArrowheads="1"/>
            </p:cNvPicPr>
            <p:nvPr/>
          </p:nvPicPr>
          <p:blipFill>
            <a:blip r:embed="rId3">
              <a:lum bright="46000" contrast="-5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4120" y="1637766"/>
              <a:ext cx="6248400" cy="32591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520" y="1960029"/>
              <a:ext cx="914400" cy="5873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920" y="3430054"/>
              <a:ext cx="914400" cy="5873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720" y="1960029"/>
              <a:ext cx="914400" cy="5873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520" y="3963454"/>
              <a:ext cx="914400" cy="5873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720" y="3026829"/>
              <a:ext cx="914400" cy="5873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1920" y="1807629"/>
              <a:ext cx="893763" cy="1117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9493" y="4122668"/>
            <a:ext cx="2185314" cy="2185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8181" y="4359040"/>
            <a:ext cx="304442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where put sensors?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which experiments?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summarization</a:t>
            </a:r>
            <a:endParaRPr lang="en-US" sz="24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269" y="5849978"/>
            <a:ext cx="2882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5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Maximizing Influence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E908-53E0-AF4A-8AD8-C24EBB7AA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socialnetw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200" y="1925672"/>
            <a:ext cx="3911600" cy="2679700"/>
          </a:xfrm>
          <a:prstGeom prst="rect">
            <a:avLst/>
          </a:prstGeom>
        </p:spPr>
      </p:pic>
      <p:pic>
        <p:nvPicPr>
          <p:cNvPr id="7" name="Picture 6" descr="socialnetw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200" y="1925672"/>
            <a:ext cx="3911600" cy="2679700"/>
          </a:xfrm>
          <a:prstGeom prst="rect">
            <a:avLst/>
          </a:prstGeom>
        </p:spPr>
      </p:pic>
      <p:pic>
        <p:nvPicPr>
          <p:cNvPr id="8" name="Picture 7" descr="socialnetw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362" y="1925672"/>
            <a:ext cx="3924300" cy="2679700"/>
          </a:xfrm>
          <a:prstGeom prst="rect">
            <a:avLst/>
          </a:prstGeom>
        </p:spPr>
      </p:pic>
      <p:pic>
        <p:nvPicPr>
          <p:cNvPr id="9" name="Picture 8" descr="socialnetw4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200" y="1925672"/>
            <a:ext cx="3911600" cy="2679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54287" y="4868726"/>
            <a:ext cx="6893988" cy="385233"/>
            <a:chOff x="1054287" y="5025854"/>
            <a:chExt cx="6893988" cy="385233"/>
          </a:xfrm>
        </p:grpSpPr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287" y="5025854"/>
              <a:ext cx="2540000" cy="368300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0175" y="5042787"/>
              <a:ext cx="2578100" cy="368300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7455" y="5047030"/>
              <a:ext cx="228600" cy="2921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317487" y="6363766"/>
            <a:ext cx="329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Kempe</a:t>
            </a:r>
            <a:r>
              <a:rPr lang="en-US" i="1" dirty="0" smtClean="0"/>
              <a:t>, Kleinberg &amp; </a:t>
            </a:r>
            <a:r>
              <a:rPr lang="en-US" i="1" dirty="0" err="1" smtClean="0"/>
              <a:t>Tardos</a:t>
            </a:r>
            <a:r>
              <a:rPr lang="en-US" i="1" dirty="0" smtClean="0"/>
              <a:t> 2003</a:t>
            </a:r>
            <a:endParaRPr lang="en-US" i="1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312089" y="1897758"/>
            <a:ext cx="107231" cy="3735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431236" y="2775910"/>
            <a:ext cx="107231" cy="3735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661" y="1242312"/>
            <a:ext cx="4584700" cy="31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49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5256E-7 -8.13803E-6 L -0.28562 -0.00232 " pathEditMode="relative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1104E-7 4.7661E-6 L 0.28162 0.00023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7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c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692" y="2045215"/>
            <a:ext cx="1936046" cy="2912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videos, text, pictures …</a:t>
            </a:r>
          </a:p>
          <a:p>
            <a:r>
              <a:rPr lang="en-US" dirty="0" smtClean="0"/>
              <a:t>would like:</a:t>
            </a:r>
            <a:br>
              <a:rPr lang="en-US" dirty="0" smtClean="0"/>
            </a:br>
            <a:r>
              <a:rPr lang="en-US" dirty="0" smtClean="0">
                <a:solidFill>
                  <a:srgbClr val="008000"/>
                </a:solidFill>
              </a:rPr>
              <a:t>relevance, reliability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diversity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300" y="5304925"/>
            <a:ext cx="3270814" cy="6434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36937" y="3848960"/>
            <a:ext cx="4231790" cy="2217776"/>
            <a:chOff x="457200" y="4137575"/>
            <a:chExt cx="4231790" cy="2217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4965575"/>
              <a:ext cx="4231790" cy="1389776"/>
            </a:xfrm>
            <a:prstGeom prst="rect">
              <a:avLst/>
            </a:prstGeom>
          </p:spPr>
        </p:pic>
        <p:pic>
          <p:nvPicPr>
            <p:cNvPr id="9" name="Picture 8" descr="36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132" y="4138572"/>
              <a:ext cx="828000" cy="8280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  <p:pic>
          <p:nvPicPr>
            <p:cNvPr id="10" name="Picture 9" descr="15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209" y="4137575"/>
              <a:ext cx="828000" cy="8280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  <p:pic>
          <p:nvPicPr>
            <p:cNvPr id="11" name="Picture 10" descr="43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2860" y="4151272"/>
              <a:ext cx="828000" cy="8280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  <p:pic>
          <p:nvPicPr>
            <p:cNvPr id="12" name="Picture 11" descr="52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1500" y="4150275"/>
              <a:ext cx="828000" cy="8280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6753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59"/>
          <p:cNvSpPr/>
          <p:nvPr/>
        </p:nvSpPr>
        <p:spPr>
          <a:xfrm>
            <a:off x="5751520" y="5486189"/>
            <a:ext cx="1279947" cy="974223"/>
          </a:xfrm>
          <a:custGeom>
            <a:avLst/>
            <a:gdLst>
              <a:gd name="connsiteX0" fmla="*/ 58730 w 1279947"/>
              <a:gd name="connsiteY0" fmla="*/ 80644 h 974223"/>
              <a:gd name="connsiteX1" fmla="*/ 302147 w 1279947"/>
              <a:gd name="connsiteY1" fmla="*/ 27728 h 974223"/>
              <a:gd name="connsiteX2" fmla="*/ 714897 w 1279947"/>
              <a:gd name="connsiteY2" fmla="*/ 281728 h 974223"/>
              <a:gd name="connsiteX3" fmla="*/ 1127647 w 1279947"/>
              <a:gd name="connsiteY3" fmla="*/ 122978 h 974223"/>
              <a:gd name="connsiteX4" fmla="*/ 1244063 w 1279947"/>
              <a:gd name="connsiteY4" fmla="*/ 472228 h 974223"/>
              <a:gd name="connsiteX5" fmla="*/ 1222897 w 1279947"/>
              <a:gd name="connsiteY5" fmla="*/ 832061 h 974223"/>
              <a:gd name="connsiteX6" fmla="*/ 619647 w 1279947"/>
              <a:gd name="connsiteY6" fmla="*/ 969644 h 974223"/>
              <a:gd name="connsiteX7" fmla="*/ 48147 w 1279947"/>
              <a:gd name="connsiteY7" fmla="*/ 683894 h 974223"/>
              <a:gd name="connsiteX8" fmla="*/ 58730 w 1279947"/>
              <a:gd name="connsiteY8" fmla="*/ 80644 h 97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9947" h="974223">
                <a:moveTo>
                  <a:pt x="58730" y="80644"/>
                </a:moveTo>
                <a:cubicBezTo>
                  <a:pt x="101063" y="-28717"/>
                  <a:pt x="192786" y="-5786"/>
                  <a:pt x="302147" y="27728"/>
                </a:cubicBezTo>
                <a:cubicBezTo>
                  <a:pt x="411508" y="61242"/>
                  <a:pt x="577314" y="265853"/>
                  <a:pt x="714897" y="281728"/>
                </a:cubicBezTo>
                <a:cubicBezTo>
                  <a:pt x="852480" y="297603"/>
                  <a:pt x="1039453" y="91228"/>
                  <a:pt x="1127647" y="122978"/>
                </a:cubicBezTo>
                <a:cubicBezTo>
                  <a:pt x="1215841" y="154728"/>
                  <a:pt x="1228188" y="354048"/>
                  <a:pt x="1244063" y="472228"/>
                </a:cubicBezTo>
                <a:cubicBezTo>
                  <a:pt x="1259938" y="590409"/>
                  <a:pt x="1326966" y="749158"/>
                  <a:pt x="1222897" y="832061"/>
                </a:cubicBezTo>
                <a:cubicBezTo>
                  <a:pt x="1118828" y="914964"/>
                  <a:pt x="815439" y="994339"/>
                  <a:pt x="619647" y="969644"/>
                </a:cubicBezTo>
                <a:cubicBezTo>
                  <a:pt x="423855" y="944949"/>
                  <a:pt x="139869" y="832061"/>
                  <a:pt x="48147" y="683894"/>
                </a:cubicBezTo>
                <a:cubicBezTo>
                  <a:pt x="-43575" y="535727"/>
                  <a:pt x="16397" y="190005"/>
                  <a:pt x="58730" y="80644"/>
                </a:cubicBezTo>
                <a:close/>
              </a:path>
            </a:pathLst>
          </a:custGeom>
          <a:solidFill>
            <a:srgbClr val="0000FF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7008604" y="4493461"/>
            <a:ext cx="760375" cy="1211170"/>
          </a:xfrm>
          <a:custGeom>
            <a:avLst/>
            <a:gdLst>
              <a:gd name="connsiteX0" fmla="*/ 8146 w 760375"/>
              <a:gd name="connsiteY0" fmla="*/ 152622 h 1211170"/>
              <a:gd name="connsiteX1" fmla="*/ 8146 w 760375"/>
              <a:gd name="connsiteY1" fmla="*/ 459539 h 1211170"/>
              <a:gd name="connsiteX2" fmla="*/ 50479 w 760375"/>
              <a:gd name="connsiteY2" fmla="*/ 978122 h 1211170"/>
              <a:gd name="connsiteX3" fmla="*/ 283313 w 760375"/>
              <a:gd name="connsiteY3" fmla="*/ 1210956 h 1211170"/>
              <a:gd name="connsiteX4" fmla="*/ 727813 w 760375"/>
              <a:gd name="connsiteY4" fmla="*/ 1009872 h 1211170"/>
              <a:gd name="connsiteX5" fmla="*/ 685479 w 760375"/>
              <a:gd name="connsiteY5" fmla="*/ 533622 h 1211170"/>
              <a:gd name="connsiteX6" fmla="*/ 357396 w 760375"/>
              <a:gd name="connsiteY6" fmla="*/ 89122 h 1211170"/>
              <a:gd name="connsiteX7" fmla="*/ 92813 w 760375"/>
              <a:gd name="connsiteY7" fmla="*/ 4456 h 1211170"/>
              <a:gd name="connsiteX8" fmla="*/ 8146 w 760375"/>
              <a:gd name="connsiteY8" fmla="*/ 152622 h 121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0375" h="1211170">
                <a:moveTo>
                  <a:pt x="8146" y="152622"/>
                </a:moveTo>
                <a:cubicBezTo>
                  <a:pt x="-5965" y="228469"/>
                  <a:pt x="1091" y="321956"/>
                  <a:pt x="8146" y="459539"/>
                </a:cubicBezTo>
                <a:cubicBezTo>
                  <a:pt x="15201" y="597122"/>
                  <a:pt x="4618" y="852886"/>
                  <a:pt x="50479" y="978122"/>
                </a:cubicBezTo>
                <a:cubicBezTo>
                  <a:pt x="96340" y="1103358"/>
                  <a:pt x="170424" y="1205664"/>
                  <a:pt x="283313" y="1210956"/>
                </a:cubicBezTo>
                <a:cubicBezTo>
                  <a:pt x="396202" y="1216248"/>
                  <a:pt x="660785" y="1122761"/>
                  <a:pt x="727813" y="1009872"/>
                </a:cubicBezTo>
                <a:cubicBezTo>
                  <a:pt x="794841" y="896983"/>
                  <a:pt x="747215" y="687080"/>
                  <a:pt x="685479" y="533622"/>
                </a:cubicBezTo>
                <a:cubicBezTo>
                  <a:pt x="623743" y="380164"/>
                  <a:pt x="456174" y="177316"/>
                  <a:pt x="357396" y="89122"/>
                </a:cubicBezTo>
                <a:cubicBezTo>
                  <a:pt x="258618" y="928"/>
                  <a:pt x="151021" y="-7891"/>
                  <a:pt x="92813" y="4456"/>
                </a:cubicBezTo>
                <a:cubicBezTo>
                  <a:pt x="34605" y="16803"/>
                  <a:pt x="22257" y="76775"/>
                  <a:pt x="8146" y="152622"/>
                </a:cubicBezTo>
                <a:close/>
              </a:path>
            </a:pathLst>
          </a:custGeom>
          <a:solidFill>
            <a:srgbClr val="008000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5417767" y="4440020"/>
            <a:ext cx="1546304" cy="1224179"/>
          </a:xfrm>
          <a:custGeom>
            <a:avLst/>
            <a:gdLst>
              <a:gd name="connsiteX0" fmla="*/ 74983 w 1546304"/>
              <a:gd name="connsiteY0" fmla="*/ 301313 h 1224179"/>
              <a:gd name="connsiteX1" fmla="*/ 773483 w 1546304"/>
              <a:gd name="connsiteY1" fmla="*/ 15563 h 1224179"/>
              <a:gd name="connsiteX2" fmla="*/ 1450816 w 1546304"/>
              <a:gd name="connsiteY2" fmla="*/ 89647 h 1224179"/>
              <a:gd name="connsiteX3" fmla="*/ 1493150 w 1546304"/>
              <a:gd name="connsiteY3" fmla="*/ 523563 h 1224179"/>
              <a:gd name="connsiteX4" fmla="*/ 1524900 w 1546304"/>
              <a:gd name="connsiteY4" fmla="*/ 989230 h 1224179"/>
              <a:gd name="connsiteX5" fmla="*/ 1143900 w 1546304"/>
              <a:gd name="connsiteY5" fmla="*/ 1222063 h 1224179"/>
              <a:gd name="connsiteX6" fmla="*/ 731150 w 1546304"/>
              <a:gd name="connsiteY6" fmla="*/ 1095063 h 1224179"/>
              <a:gd name="connsiteX7" fmla="*/ 445400 w 1546304"/>
              <a:gd name="connsiteY7" fmla="*/ 936313 h 1224179"/>
              <a:gd name="connsiteX8" fmla="*/ 170233 w 1546304"/>
              <a:gd name="connsiteY8" fmla="*/ 936313 h 1224179"/>
              <a:gd name="connsiteX9" fmla="*/ 32650 w 1546304"/>
              <a:gd name="connsiteY9" fmla="*/ 618813 h 1224179"/>
              <a:gd name="connsiteX10" fmla="*/ 74983 w 1546304"/>
              <a:gd name="connsiteY10" fmla="*/ 301313 h 122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6304" h="1224179">
                <a:moveTo>
                  <a:pt x="74983" y="301313"/>
                </a:moveTo>
                <a:cubicBezTo>
                  <a:pt x="198455" y="200771"/>
                  <a:pt x="544178" y="50841"/>
                  <a:pt x="773483" y="15563"/>
                </a:cubicBezTo>
                <a:cubicBezTo>
                  <a:pt x="1002788" y="-19715"/>
                  <a:pt x="1330872" y="4980"/>
                  <a:pt x="1450816" y="89647"/>
                </a:cubicBezTo>
                <a:cubicBezTo>
                  <a:pt x="1570761" y="174314"/>
                  <a:pt x="1480803" y="373633"/>
                  <a:pt x="1493150" y="523563"/>
                </a:cubicBezTo>
                <a:cubicBezTo>
                  <a:pt x="1505497" y="673494"/>
                  <a:pt x="1583108" y="872813"/>
                  <a:pt x="1524900" y="989230"/>
                </a:cubicBezTo>
                <a:cubicBezTo>
                  <a:pt x="1466692" y="1105647"/>
                  <a:pt x="1276192" y="1204424"/>
                  <a:pt x="1143900" y="1222063"/>
                </a:cubicBezTo>
                <a:cubicBezTo>
                  <a:pt x="1011608" y="1239702"/>
                  <a:pt x="847567" y="1142688"/>
                  <a:pt x="731150" y="1095063"/>
                </a:cubicBezTo>
                <a:cubicBezTo>
                  <a:pt x="614733" y="1047438"/>
                  <a:pt x="538886" y="962771"/>
                  <a:pt x="445400" y="936313"/>
                </a:cubicBezTo>
                <a:cubicBezTo>
                  <a:pt x="351914" y="909855"/>
                  <a:pt x="239025" y="989230"/>
                  <a:pt x="170233" y="936313"/>
                </a:cubicBezTo>
                <a:cubicBezTo>
                  <a:pt x="101441" y="883396"/>
                  <a:pt x="52053" y="724646"/>
                  <a:pt x="32650" y="618813"/>
                </a:cubicBezTo>
                <a:cubicBezTo>
                  <a:pt x="13247" y="512980"/>
                  <a:pt x="-48489" y="401855"/>
                  <a:pt x="74983" y="301313"/>
                </a:cubicBezTo>
                <a:close/>
              </a:path>
            </a:pathLst>
          </a:custGeom>
          <a:solidFill>
            <a:srgbClr val="FF6600">
              <a:alpha val="3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Summarization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48417"/>
            <a:ext cx="4038600" cy="3977746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Coverage / relevance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22272" y="2148417"/>
            <a:ext cx="3664527" cy="397774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Diversity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624" y="3064534"/>
            <a:ext cx="2759583" cy="68399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049527" y="4558095"/>
            <a:ext cx="1993504" cy="1774139"/>
            <a:chOff x="797210" y="4161846"/>
            <a:chExt cx="1993504" cy="1774139"/>
          </a:xfrm>
        </p:grpSpPr>
        <p:sp>
          <p:nvSpPr>
            <p:cNvPr id="7" name="Rectangle 6"/>
            <p:cNvSpPr>
              <a:spLocks noChangeAspect="1"/>
            </p:cNvSpPr>
            <p:nvPr/>
          </p:nvSpPr>
          <p:spPr>
            <a:xfrm>
              <a:off x="797210" y="4366099"/>
              <a:ext cx="105688" cy="108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>
              <a:spLocks noChangeAspect="1"/>
            </p:cNvSpPr>
            <p:nvPr/>
          </p:nvSpPr>
          <p:spPr>
            <a:xfrm>
              <a:off x="822615" y="477248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>
              <a:spLocks noChangeAspect="1"/>
            </p:cNvSpPr>
            <p:nvPr/>
          </p:nvSpPr>
          <p:spPr>
            <a:xfrm>
              <a:off x="1205915" y="460162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1219775" y="491565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1262250" y="4171366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1567050" y="442483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1600918" y="4790725"/>
              <a:ext cx="105688" cy="108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1129959" y="527842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1155364" y="568481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1538664" y="5513955"/>
              <a:ext cx="105688" cy="108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1552524" y="582798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1594999" y="508369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>
              <a:spLocks noChangeAspect="1"/>
            </p:cNvSpPr>
            <p:nvPr/>
          </p:nvSpPr>
          <p:spPr>
            <a:xfrm>
              <a:off x="1899799" y="533716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>
              <a:spLocks noChangeAspect="1"/>
            </p:cNvSpPr>
            <p:nvPr/>
          </p:nvSpPr>
          <p:spPr>
            <a:xfrm>
              <a:off x="1899799" y="571998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>
              <a:spLocks noChangeAspect="1"/>
            </p:cNvSpPr>
            <p:nvPr/>
          </p:nvSpPr>
          <p:spPr>
            <a:xfrm>
              <a:off x="1915186" y="451003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>
              <a:spLocks noChangeAspect="1"/>
            </p:cNvSpPr>
            <p:nvPr/>
          </p:nvSpPr>
          <p:spPr>
            <a:xfrm>
              <a:off x="1940591" y="491642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>
              <a:spLocks noChangeAspect="1"/>
            </p:cNvSpPr>
            <p:nvPr/>
          </p:nvSpPr>
          <p:spPr>
            <a:xfrm>
              <a:off x="2323891" y="474556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 noChangeAspect="1"/>
            </p:cNvSpPr>
            <p:nvPr/>
          </p:nvSpPr>
          <p:spPr>
            <a:xfrm>
              <a:off x="2337751" y="505959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 noChangeAspect="1"/>
            </p:cNvSpPr>
            <p:nvPr/>
          </p:nvSpPr>
          <p:spPr>
            <a:xfrm>
              <a:off x="2380226" y="431529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2685026" y="456877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 noChangeAspect="1"/>
            </p:cNvSpPr>
            <p:nvPr/>
          </p:nvSpPr>
          <p:spPr>
            <a:xfrm>
              <a:off x="2685026" y="495159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 noChangeAspect="1"/>
            </p:cNvSpPr>
            <p:nvPr/>
          </p:nvSpPr>
          <p:spPr>
            <a:xfrm>
              <a:off x="1846955" y="4161846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957248" y="5039179"/>
            <a:ext cx="617285" cy="195890"/>
            <a:chOff x="1927174" y="4812258"/>
            <a:chExt cx="617285" cy="195890"/>
          </a:xfrm>
        </p:grpSpPr>
        <p:cxnSp>
          <p:nvCxnSpPr>
            <p:cNvPr id="30" name="Straight Connector 29"/>
            <p:cNvCxnSpPr>
              <a:stCxn id="23" idx="1"/>
              <a:endCxn id="13" idx="3"/>
            </p:cNvCxnSpPr>
            <p:nvPr/>
          </p:nvCxnSpPr>
          <p:spPr>
            <a:xfrm flipH="1">
              <a:off x="1927174" y="4962985"/>
              <a:ext cx="617285" cy="45163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6795" y="4812258"/>
              <a:ext cx="304800" cy="152400"/>
            </a:xfrm>
            <a:prstGeom prst="rect">
              <a:avLst/>
            </a:prstGeom>
          </p:spPr>
        </p:pic>
      </p:grpSp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119" y="1595967"/>
            <a:ext cx="3390900" cy="3429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646925" y="4564587"/>
            <a:ext cx="1993504" cy="1774139"/>
            <a:chOff x="797210" y="4161846"/>
            <a:chExt cx="1993504" cy="1774139"/>
          </a:xfrm>
        </p:grpSpPr>
        <p:sp>
          <p:nvSpPr>
            <p:cNvPr id="36" name="Rectangle 35"/>
            <p:cNvSpPr>
              <a:spLocks noChangeAspect="1"/>
            </p:cNvSpPr>
            <p:nvPr/>
          </p:nvSpPr>
          <p:spPr>
            <a:xfrm>
              <a:off x="797210" y="4366099"/>
              <a:ext cx="105688" cy="108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>
              <a:spLocks noChangeAspect="1"/>
            </p:cNvSpPr>
            <p:nvPr/>
          </p:nvSpPr>
          <p:spPr>
            <a:xfrm>
              <a:off x="822615" y="477248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>
              <a:spLocks noChangeAspect="1"/>
            </p:cNvSpPr>
            <p:nvPr/>
          </p:nvSpPr>
          <p:spPr>
            <a:xfrm>
              <a:off x="1205915" y="460162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1219775" y="491565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>
              <a:spLocks noChangeAspect="1"/>
            </p:cNvSpPr>
            <p:nvPr/>
          </p:nvSpPr>
          <p:spPr>
            <a:xfrm>
              <a:off x="1262250" y="4171366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>
              <a:spLocks noChangeAspect="1"/>
            </p:cNvSpPr>
            <p:nvPr/>
          </p:nvSpPr>
          <p:spPr>
            <a:xfrm>
              <a:off x="1567050" y="442483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>
              <a:spLocks noChangeAspect="1"/>
            </p:cNvSpPr>
            <p:nvPr/>
          </p:nvSpPr>
          <p:spPr>
            <a:xfrm>
              <a:off x="1600918" y="4790725"/>
              <a:ext cx="105688" cy="108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1129959" y="527842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>
              <a:spLocks noChangeAspect="1"/>
            </p:cNvSpPr>
            <p:nvPr/>
          </p:nvSpPr>
          <p:spPr>
            <a:xfrm>
              <a:off x="1155364" y="568481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>
              <a:spLocks noChangeAspect="1"/>
            </p:cNvSpPr>
            <p:nvPr/>
          </p:nvSpPr>
          <p:spPr>
            <a:xfrm>
              <a:off x="1538664" y="5513955"/>
              <a:ext cx="105688" cy="108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1552524" y="582798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>
              <a:spLocks noChangeAspect="1"/>
            </p:cNvSpPr>
            <p:nvPr/>
          </p:nvSpPr>
          <p:spPr>
            <a:xfrm>
              <a:off x="1594999" y="508369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>
              <a:spLocks noChangeAspect="1"/>
            </p:cNvSpPr>
            <p:nvPr/>
          </p:nvSpPr>
          <p:spPr>
            <a:xfrm>
              <a:off x="1899799" y="533716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1899799" y="571998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>
              <a:spLocks noChangeAspect="1"/>
            </p:cNvSpPr>
            <p:nvPr/>
          </p:nvSpPr>
          <p:spPr>
            <a:xfrm>
              <a:off x="1915186" y="451003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>
              <a:spLocks noChangeAspect="1"/>
            </p:cNvSpPr>
            <p:nvPr/>
          </p:nvSpPr>
          <p:spPr>
            <a:xfrm>
              <a:off x="1940591" y="491642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2323891" y="474556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>
              <a:spLocks noChangeAspect="1"/>
            </p:cNvSpPr>
            <p:nvPr/>
          </p:nvSpPr>
          <p:spPr>
            <a:xfrm>
              <a:off x="2337751" y="505959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>
              <a:spLocks noChangeAspect="1"/>
            </p:cNvSpPr>
            <p:nvPr/>
          </p:nvSpPr>
          <p:spPr>
            <a:xfrm>
              <a:off x="2380226" y="431529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>
              <a:spLocks noChangeAspect="1"/>
            </p:cNvSpPr>
            <p:nvPr/>
          </p:nvSpPr>
          <p:spPr>
            <a:xfrm>
              <a:off x="2685026" y="456877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>
              <a:spLocks noChangeAspect="1"/>
            </p:cNvSpPr>
            <p:nvPr/>
          </p:nvSpPr>
          <p:spPr>
            <a:xfrm>
              <a:off x="2685026" y="495159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1846955" y="4161846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332" y="2893484"/>
            <a:ext cx="2842102" cy="863999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74085" y="6498172"/>
            <a:ext cx="8254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(Simon et al 2007, Lin &amp; </a:t>
            </a:r>
            <a:r>
              <a:rPr lang="en-US" sz="1400" i="1" dirty="0" err="1" smtClean="0"/>
              <a:t>Bilmes</a:t>
            </a:r>
            <a:r>
              <a:rPr lang="en-US" sz="1400" i="1" dirty="0" smtClean="0"/>
              <a:t> 2011&amp;2012, </a:t>
            </a:r>
            <a:r>
              <a:rPr lang="en-US" sz="1400" i="1" dirty="0" err="1" smtClean="0"/>
              <a:t>Tschiatschek</a:t>
            </a:r>
            <a:r>
              <a:rPr lang="en-US" sz="1400" i="1" dirty="0" smtClean="0"/>
              <a:t> et al 2014, Kim et al 2014, </a:t>
            </a:r>
            <a:r>
              <a:rPr lang="en-US" sz="1400" i="1" dirty="0" err="1" smtClean="0"/>
              <a:t>Gygli</a:t>
            </a:r>
            <a:r>
              <a:rPr lang="en-US" sz="1400" i="1" dirty="0" smtClean="0"/>
              <a:t> et al 2015, …)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7183" y="4679950"/>
            <a:ext cx="241300" cy="2286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833" y="5801783"/>
            <a:ext cx="254000" cy="2286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466" y="4890070"/>
            <a:ext cx="254000" cy="2286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4" y="4648190"/>
            <a:ext cx="215900" cy="266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23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9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52439" y="1750668"/>
            <a:ext cx="3664527" cy="4311995"/>
            <a:chOff x="5022272" y="2148417"/>
            <a:chExt cx="3664527" cy="4311995"/>
          </a:xfrm>
        </p:grpSpPr>
        <p:sp>
          <p:nvSpPr>
            <p:cNvPr id="3" name="Freeform 2"/>
            <p:cNvSpPr/>
            <p:nvPr/>
          </p:nvSpPr>
          <p:spPr>
            <a:xfrm>
              <a:off x="5751520" y="5486189"/>
              <a:ext cx="1279947" cy="974223"/>
            </a:xfrm>
            <a:custGeom>
              <a:avLst/>
              <a:gdLst>
                <a:gd name="connsiteX0" fmla="*/ 58730 w 1279947"/>
                <a:gd name="connsiteY0" fmla="*/ 80644 h 974223"/>
                <a:gd name="connsiteX1" fmla="*/ 302147 w 1279947"/>
                <a:gd name="connsiteY1" fmla="*/ 27728 h 974223"/>
                <a:gd name="connsiteX2" fmla="*/ 714897 w 1279947"/>
                <a:gd name="connsiteY2" fmla="*/ 281728 h 974223"/>
                <a:gd name="connsiteX3" fmla="*/ 1127647 w 1279947"/>
                <a:gd name="connsiteY3" fmla="*/ 122978 h 974223"/>
                <a:gd name="connsiteX4" fmla="*/ 1244063 w 1279947"/>
                <a:gd name="connsiteY4" fmla="*/ 472228 h 974223"/>
                <a:gd name="connsiteX5" fmla="*/ 1222897 w 1279947"/>
                <a:gd name="connsiteY5" fmla="*/ 832061 h 974223"/>
                <a:gd name="connsiteX6" fmla="*/ 619647 w 1279947"/>
                <a:gd name="connsiteY6" fmla="*/ 969644 h 974223"/>
                <a:gd name="connsiteX7" fmla="*/ 48147 w 1279947"/>
                <a:gd name="connsiteY7" fmla="*/ 683894 h 974223"/>
                <a:gd name="connsiteX8" fmla="*/ 58730 w 1279947"/>
                <a:gd name="connsiteY8" fmla="*/ 80644 h 97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9947" h="974223">
                  <a:moveTo>
                    <a:pt x="58730" y="80644"/>
                  </a:moveTo>
                  <a:cubicBezTo>
                    <a:pt x="101063" y="-28717"/>
                    <a:pt x="192786" y="-5786"/>
                    <a:pt x="302147" y="27728"/>
                  </a:cubicBezTo>
                  <a:cubicBezTo>
                    <a:pt x="411508" y="61242"/>
                    <a:pt x="577314" y="265853"/>
                    <a:pt x="714897" y="281728"/>
                  </a:cubicBezTo>
                  <a:cubicBezTo>
                    <a:pt x="852480" y="297603"/>
                    <a:pt x="1039453" y="91228"/>
                    <a:pt x="1127647" y="122978"/>
                  </a:cubicBezTo>
                  <a:cubicBezTo>
                    <a:pt x="1215841" y="154728"/>
                    <a:pt x="1228188" y="354048"/>
                    <a:pt x="1244063" y="472228"/>
                  </a:cubicBezTo>
                  <a:cubicBezTo>
                    <a:pt x="1259938" y="590409"/>
                    <a:pt x="1326966" y="749158"/>
                    <a:pt x="1222897" y="832061"/>
                  </a:cubicBezTo>
                  <a:cubicBezTo>
                    <a:pt x="1118828" y="914964"/>
                    <a:pt x="815439" y="994339"/>
                    <a:pt x="619647" y="969644"/>
                  </a:cubicBezTo>
                  <a:cubicBezTo>
                    <a:pt x="423855" y="944949"/>
                    <a:pt x="139869" y="832061"/>
                    <a:pt x="48147" y="683894"/>
                  </a:cubicBezTo>
                  <a:cubicBezTo>
                    <a:pt x="-43575" y="535727"/>
                    <a:pt x="16397" y="190005"/>
                    <a:pt x="58730" y="80644"/>
                  </a:cubicBezTo>
                  <a:close/>
                </a:path>
              </a:pathLst>
            </a:custGeom>
            <a:solidFill>
              <a:srgbClr val="0000FF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7008604" y="4493461"/>
              <a:ext cx="760375" cy="1211170"/>
            </a:xfrm>
            <a:custGeom>
              <a:avLst/>
              <a:gdLst>
                <a:gd name="connsiteX0" fmla="*/ 8146 w 760375"/>
                <a:gd name="connsiteY0" fmla="*/ 152622 h 1211170"/>
                <a:gd name="connsiteX1" fmla="*/ 8146 w 760375"/>
                <a:gd name="connsiteY1" fmla="*/ 459539 h 1211170"/>
                <a:gd name="connsiteX2" fmla="*/ 50479 w 760375"/>
                <a:gd name="connsiteY2" fmla="*/ 978122 h 1211170"/>
                <a:gd name="connsiteX3" fmla="*/ 283313 w 760375"/>
                <a:gd name="connsiteY3" fmla="*/ 1210956 h 1211170"/>
                <a:gd name="connsiteX4" fmla="*/ 727813 w 760375"/>
                <a:gd name="connsiteY4" fmla="*/ 1009872 h 1211170"/>
                <a:gd name="connsiteX5" fmla="*/ 685479 w 760375"/>
                <a:gd name="connsiteY5" fmla="*/ 533622 h 1211170"/>
                <a:gd name="connsiteX6" fmla="*/ 357396 w 760375"/>
                <a:gd name="connsiteY6" fmla="*/ 89122 h 1211170"/>
                <a:gd name="connsiteX7" fmla="*/ 92813 w 760375"/>
                <a:gd name="connsiteY7" fmla="*/ 4456 h 1211170"/>
                <a:gd name="connsiteX8" fmla="*/ 8146 w 760375"/>
                <a:gd name="connsiteY8" fmla="*/ 152622 h 121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375" h="1211170">
                  <a:moveTo>
                    <a:pt x="8146" y="152622"/>
                  </a:moveTo>
                  <a:cubicBezTo>
                    <a:pt x="-5965" y="228469"/>
                    <a:pt x="1091" y="321956"/>
                    <a:pt x="8146" y="459539"/>
                  </a:cubicBezTo>
                  <a:cubicBezTo>
                    <a:pt x="15201" y="597122"/>
                    <a:pt x="4618" y="852886"/>
                    <a:pt x="50479" y="978122"/>
                  </a:cubicBezTo>
                  <a:cubicBezTo>
                    <a:pt x="96340" y="1103358"/>
                    <a:pt x="170424" y="1205664"/>
                    <a:pt x="283313" y="1210956"/>
                  </a:cubicBezTo>
                  <a:cubicBezTo>
                    <a:pt x="396202" y="1216248"/>
                    <a:pt x="660785" y="1122761"/>
                    <a:pt x="727813" y="1009872"/>
                  </a:cubicBezTo>
                  <a:cubicBezTo>
                    <a:pt x="794841" y="896983"/>
                    <a:pt x="747215" y="687080"/>
                    <a:pt x="685479" y="533622"/>
                  </a:cubicBezTo>
                  <a:cubicBezTo>
                    <a:pt x="623743" y="380164"/>
                    <a:pt x="456174" y="177316"/>
                    <a:pt x="357396" y="89122"/>
                  </a:cubicBezTo>
                  <a:cubicBezTo>
                    <a:pt x="258618" y="928"/>
                    <a:pt x="151021" y="-7891"/>
                    <a:pt x="92813" y="4456"/>
                  </a:cubicBezTo>
                  <a:cubicBezTo>
                    <a:pt x="34605" y="16803"/>
                    <a:pt x="22257" y="76775"/>
                    <a:pt x="8146" y="152622"/>
                  </a:cubicBezTo>
                  <a:close/>
                </a:path>
              </a:pathLst>
            </a:custGeom>
            <a:solidFill>
              <a:srgbClr val="008000">
                <a:alpha val="4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5417767" y="4440020"/>
              <a:ext cx="1546304" cy="1224179"/>
            </a:xfrm>
            <a:custGeom>
              <a:avLst/>
              <a:gdLst>
                <a:gd name="connsiteX0" fmla="*/ 74983 w 1546304"/>
                <a:gd name="connsiteY0" fmla="*/ 301313 h 1224179"/>
                <a:gd name="connsiteX1" fmla="*/ 773483 w 1546304"/>
                <a:gd name="connsiteY1" fmla="*/ 15563 h 1224179"/>
                <a:gd name="connsiteX2" fmla="*/ 1450816 w 1546304"/>
                <a:gd name="connsiteY2" fmla="*/ 89647 h 1224179"/>
                <a:gd name="connsiteX3" fmla="*/ 1493150 w 1546304"/>
                <a:gd name="connsiteY3" fmla="*/ 523563 h 1224179"/>
                <a:gd name="connsiteX4" fmla="*/ 1524900 w 1546304"/>
                <a:gd name="connsiteY4" fmla="*/ 989230 h 1224179"/>
                <a:gd name="connsiteX5" fmla="*/ 1143900 w 1546304"/>
                <a:gd name="connsiteY5" fmla="*/ 1222063 h 1224179"/>
                <a:gd name="connsiteX6" fmla="*/ 731150 w 1546304"/>
                <a:gd name="connsiteY6" fmla="*/ 1095063 h 1224179"/>
                <a:gd name="connsiteX7" fmla="*/ 445400 w 1546304"/>
                <a:gd name="connsiteY7" fmla="*/ 936313 h 1224179"/>
                <a:gd name="connsiteX8" fmla="*/ 170233 w 1546304"/>
                <a:gd name="connsiteY8" fmla="*/ 936313 h 1224179"/>
                <a:gd name="connsiteX9" fmla="*/ 32650 w 1546304"/>
                <a:gd name="connsiteY9" fmla="*/ 618813 h 1224179"/>
                <a:gd name="connsiteX10" fmla="*/ 74983 w 1546304"/>
                <a:gd name="connsiteY10" fmla="*/ 301313 h 1224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46304" h="1224179">
                  <a:moveTo>
                    <a:pt x="74983" y="301313"/>
                  </a:moveTo>
                  <a:cubicBezTo>
                    <a:pt x="198455" y="200771"/>
                    <a:pt x="544178" y="50841"/>
                    <a:pt x="773483" y="15563"/>
                  </a:cubicBezTo>
                  <a:cubicBezTo>
                    <a:pt x="1002788" y="-19715"/>
                    <a:pt x="1330872" y="4980"/>
                    <a:pt x="1450816" y="89647"/>
                  </a:cubicBezTo>
                  <a:cubicBezTo>
                    <a:pt x="1570761" y="174314"/>
                    <a:pt x="1480803" y="373633"/>
                    <a:pt x="1493150" y="523563"/>
                  </a:cubicBezTo>
                  <a:cubicBezTo>
                    <a:pt x="1505497" y="673494"/>
                    <a:pt x="1583108" y="872813"/>
                    <a:pt x="1524900" y="989230"/>
                  </a:cubicBezTo>
                  <a:cubicBezTo>
                    <a:pt x="1466692" y="1105647"/>
                    <a:pt x="1276192" y="1204424"/>
                    <a:pt x="1143900" y="1222063"/>
                  </a:cubicBezTo>
                  <a:cubicBezTo>
                    <a:pt x="1011608" y="1239702"/>
                    <a:pt x="847567" y="1142688"/>
                    <a:pt x="731150" y="1095063"/>
                  </a:cubicBezTo>
                  <a:cubicBezTo>
                    <a:pt x="614733" y="1047438"/>
                    <a:pt x="538886" y="962771"/>
                    <a:pt x="445400" y="936313"/>
                  </a:cubicBezTo>
                  <a:cubicBezTo>
                    <a:pt x="351914" y="909855"/>
                    <a:pt x="239025" y="989230"/>
                    <a:pt x="170233" y="936313"/>
                  </a:cubicBezTo>
                  <a:cubicBezTo>
                    <a:pt x="101441" y="883396"/>
                    <a:pt x="52053" y="724646"/>
                    <a:pt x="32650" y="618813"/>
                  </a:cubicBezTo>
                  <a:cubicBezTo>
                    <a:pt x="13247" y="512980"/>
                    <a:pt x="-48489" y="401855"/>
                    <a:pt x="74983" y="301313"/>
                  </a:cubicBezTo>
                  <a:close/>
                </a:path>
              </a:pathLst>
            </a:custGeom>
            <a:solidFill>
              <a:srgbClr val="FF6600">
                <a:alpha val="3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ontent Placeholder 4"/>
            <p:cNvSpPr txBox="1">
              <a:spLocks/>
            </p:cNvSpPr>
            <p:nvPr/>
          </p:nvSpPr>
          <p:spPr>
            <a:xfrm>
              <a:off x="5022272" y="2148417"/>
              <a:ext cx="3664527" cy="397774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Diversity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2332" y="2893484"/>
              <a:ext cx="2842102" cy="863999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7183" y="4679950"/>
              <a:ext cx="241300" cy="228600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4833" y="5801783"/>
              <a:ext cx="254000" cy="228600"/>
            </a:xfrm>
            <a:prstGeom prst="rect">
              <a:avLst/>
            </a:prstGeom>
          </p:spPr>
        </p:pic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7466" y="4890070"/>
              <a:ext cx="254000" cy="2286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445342" y="4148990"/>
            <a:ext cx="1993504" cy="1774139"/>
            <a:chOff x="797210" y="4161846"/>
            <a:chExt cx="1993504" cy="1774139"/>
          </a:xfrm>
        </p:grpSpPr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797210" y="4366099"/>
              <a:ext cx="105688" cy="108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822615" y="477248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1205915" y="460162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1219775" y="491565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1262250" y="4171366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1567050" y="442483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>
              <a:spLocks noChangeAspect="1"/>
            </p:cNvSpPr>
            <p:nvPr/>
          </p:nvSpPr>
          <p:spPr>
            <a:xfrm>
              <a:off x="1600918" y="4790725"/>
              <a:ext cx="105688" cy="108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>
              <a:spLocks noChangeAspect="1"/>
            </p:cNvSpPr>
            <p:nvPr/>
          </p:nvSpPr>
          <p:spPr>
            <a:xfrm>
              <a:off x="1129959" y="527842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>
              <a:spLocks noChangeAspect="1"/>
            </p:cNvSpPr>
            <p:nvPr/>
          </p:nvSpPr>
          <p:spPr>
            <a:xfrm>
              <a:off x="1155364" y="568481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>
              <a:spLocks noChangeAspect="1"/>
            </p:cNvSpPr>
            <p:nvPr/>
          </p:nvSpPr>
          <p:spPr>
            <a:xfrm>
              <a:off x="1538664" y="5513955"/>
              <a:ext cx="105688" cy="108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>
              <a:spLocks noChangeAspect="1"/>
            </p:cNvSpPr>
            <p:nvPr/>
          </p:nvSpPr>
          <p:spPr>
            <a:xfrm>
              <a:off x="1552524" y="582798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>
              <a:spLocks noChangeAspect="1"/>
            </p:cNvSpPr>
            <p:nvPr/>
          </p:nvSpPr>
          <p:spPr>
            <a:xfrm>
              <a:off x="1594999" y="508369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>
              <a:spLocks noChangeAspect="1"/>
            </p:cNvSpPr>
            <p:nvPr/>
          </p:nvSpPr>
          <p:spPr>
            <a:xfrm>
              <a:off x="1899799" y="533716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899799" y="571998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>
              <a:spLocks noChangeAspect="1"/>
            </p:cNvSpPr>
            <p:nvPr/>
          </p:nvSpPr>
          <p:spPr>
            <a:xfrm>
              <a:off x="1915186" y="451003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 noChangeAspect="1"/>
            </p:cNvSpPr>
            <p:nvPr/>
          </p:nvSpPr>
          <p:spPr>
            <a:xfrm>
              <a:off x="1940591" y="491642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323891" y="474556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>
            <a:xfrm>
              <a:off x="2337751" y="505959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380226" y="431529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2685026" y="456877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>
              <a:spLocks noChangeAspect="1"/>
            </p:cNvSpPr>
            <p:nvPr/>
          </p:nvSpPr>
          <p:spPr>
            <a:xfrm>
              <a:off x="2685026" y="495159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>
              <a:off x="1846955" y="4161846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624917" y="1749223"/>
            <a:ext cx="4400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Another diversity function …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2575983"/>
            <a:ext cx="2527300" cy="7112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023125" y="4024963"/>
            <a:ext cx="1993504" cy="1774139"/>
            <a:chOff x="797210" y="4161846"/>
            <a:chExt cx="1993504" cy="1774139"/>
          </a:xfrm>
        </p:grpSpPr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797210" y="4366099"/>
              <a:ext cx="105688" cy="108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>
              <a:spLocks noChangeAspect="1"/>
            </p:cNvSpPr>
            <p:nvPr/>
          </p:nvSpPr>
          <p:spPr>
            <a:xfrm>
              <a:off x="822615" y="477248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>
              <a:spLocks noChangeAspect="1"/>
            </p:cNvSpPr>
            <p:nvPr/>
          </p:nvSpPr>
          <p:spPr>
            <a:xfrm>
              <a:off x="1205915" y="460162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>
              <a:spLocks noChangeAspect="1"/>
            </p:cNvSpPr>
            <p:nvPr/>
          </p:nvSpPr>
          <p:spPr>
            <a:xfrm>
              <a:off x="1219775" y="491565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1262250" y="4171366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>
              <a:spLocks noChangeAspect="1"/>
            </p:cNvSpPr>
            <p:nvPr/>
          </p:nvSpPr>
          <p:spPr>
            <a:xfrm>
              <a:off x="1567050" y="442483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>
              <a:spLocks noChangeAspect="1"/>
            </p:cNvSpPr>
            <p:nvPr/>
          </p:nvSpPr>
          <p:spPr>
            <a:xfrm>
              <a:off x="1600918" y="4790725"/>
              <a:ext cx="105688" cy="108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1129959" y="527842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>
              <a:spLocks noChangeAspect="1"/>
            </p:cNvSpPr>
            <p:nvPr/>
          </p:nvSpPr>
          <p:spPr>
            <a:xfrm>
              <a:off x="1155364" y="568481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>
              <a:spLocks noChangeAspect="1"/>
            </p:cNvSpPr>
            <p:nvPr/>
          </p:nvSpPr>
          <p:spPr>
            <a:xfrm>
              <a:off x="1538664" y="5513955"/>
              <a:ext cx="105688" cy="108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1552524" y="582798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>
              <a:spLocks noChangeAspect="1"/>
            </p:cNvSpPr>
            <p:nvPr/>
          </p:nvSpPr>
          <p:spPr>
            <a:xfrm>
              <a:off x="1594999" y="508369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>
              <a:spLocks noChangeAspect="1"/>
            </p:cNvSpPr>
            <p:nvPr/>
          </p:nvSpPr>
          <p:spPr>
            <a:xfrm>
              <a:off x="1899799" y="533716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1899799" y="5719985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>
              <a:spLocks noChangeAspect="1"/>
            </p:cNvSpPr>
            <p:nvPr/>
          </p:nvSpPr>
          <p:spPr>
            <a:xfrm>
              <a:off x="1915186" y="451003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>
              <a:spLocks noChangeAspect="1"/>
            </p:cNvSpPr>
            <p:nvPr/>
          </p:nvSpPr>
          <p:spPr>
            <a:xfrm>
              <a:off x="1940591" y="491642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>
              <a:spLocks noChangeAspect="1"/>
            </p:cNvSpPr>
            <p:nvPr/>
          </p:nvSpPr>
          <p:spPr>
            <a:xfrm>
              <a:off x="2323891" y="474556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>
              <a:spLocks noChangeAspect="1"/>
            </p:cNvSpPr>
            <p:nvPr/>
          </p:nvSpPr>
          <p:spPr>
            <a:xfrm>
              <a:off x="2337751" y="505959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2380226" y="4315299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2685026" y="456877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>
              <a:spLocks noChangeAspect="1"/>
            </p:cNvSpPr>
            <p:nvPr/>
          </p:nvSpPr>
          <p:spPr>
            <a:xfrm>
              <a:off x="2685026" y="4951592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>
              <a:spLocks noChangeAspect="1"/>
            </p:cNvSpPr>
            <p:nvPr/>
          </p:nvSpPr>
          <p:spPr>
            <a:xfrm>
              <a:off x="1846955" y="4161846"/>
              <a:ext cx="105688" cy="1080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2" name="Straight Connector 61"/>
          <p:cNvCxnSpPr>
            <a:stCxn id="39" idx="3"/>
            <a:endCxn id="45" idx="0"/>
          </p:cNvCxnSpPr>
          <p:nvPr/>
        </p:nvCxnSpPr>
        <p:spPr>
          <a:xfrm>
            <a:off x="6128813" y="4283216"/>
            <a:ext cx="750864" cy="370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45" idx="2"/>
            <a:endCxn id="48" idx="3"/>
          </p:cNvCxnSpPr>
          <p:nvPr/>
        </p:nvCxnSpPr>
        <p:spPr>
          <a:xfrm flipH="1">
            <a:off x="6870267" y="4761842"/>
            <a:ext cx="9410" cy="6692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39" idx="1"/>
            <a:endCxn id="48" idx="2"/>
          </p:cNvCxnSpPr>
          <p:nvPr/>
        </p:nvCxnSpPr>
        <p:spPr>
          <a:xfrm>
            <a:off x="6023125" y="4283216"/>
            <a:ext cx="794298" cy="12018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26890" y="6121400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increasing</a:t>
            </a:r>
            <a:endParaRPr lang="en-US" sz="2400" dirty="0"/>
          </a:p>
        </p:txBody>
      </p:sp>
      <p:sp>
        <p:nvSpPr>
          <p:cNvPr id="65" name="TextBox 64"/>
          <p:cNvSpPr txBox="1"/>
          <p:nvPr/>
        </p:nvSpPr>
        <p:spPr>
          <a:xfrm>
            <a:off x="6104673" y="6062663"/>
            <a:ext cx="162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decreasing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2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754496" y="2487866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684315" y="3006898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59296" y="2766478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516496" y="2456950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92002" y="3359347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16496" y="3066550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28150" y="2862864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57969" y="3381896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232950" y="3141476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90150" y="2831948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165656" y="3734345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90150" y="3441548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62882" y="3935483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792701" y="4454515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67682" y="4214095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624882" y="3904567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100388" y="4806964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624882" y="4514167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38467" y="3765261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368286" y="4284293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743267" y="4043873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200467" y="3734345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675973" y="4636742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200467" y="4343945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353361" y="2217618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283180" y="2736650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658161" y="2496230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15361" y="2186702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590867" y="3089099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15361" y="2796302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407513" y="2042669"/>
            <a:ext cx="2095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ground set</a:t>
            </a:r>
          </a:p>
          <a:p>
            <a:pPr marL="342900" indent="-342900">
              <a:buFont typeface="Arial"/>
              <a:buChar char="•"/>
            </a:pPr>
            <a:endParaRPr lang="en-US" sz="2800" dirty="0"/>
          </a:p>
        </p:txBody>
      </p:sp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523" y="2133100"/>
            <a:ext cx="3048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2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Summarization: results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67833" y="1403985"/>
            <a:ext cx="7818966" cy="2439368"/>
            <a:chOff x="867833" y="1403985"/>
            <a:chExt cx="7818966" cy="2439368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833" y="1403985"/>
              <a:ext cx="7818966" cy="2439368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667500" y="2084916"/>
              <a:ext cx="1894417" cy="359834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606682" y="3864520"/>
            <a:ext cx="1955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(Lin &amp; </a:t>
            </a:r>
            <a:r>
              <a:rPr lang="en-US" sz="1600" i="1" dirty="0" err="1" smtClean="0"/>
              <a:t>Bilmes</a:t>
            </a:r>
            <a:r>
              <a:rPr lang="en-US" sz="1600" i="1" dirty="0" smtClean="0"/>
              <a:t> 2011)</a:t>
            </a:r>
            <a:endParaRPr lang="en-US" sz="16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51417" y="4572000"/>
            <a:ext cx="7417415" cy="120032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Many more functions are possible …</a:t>
            </a:r>
          </a:p>
          <a:p>
            <a:pPr marL="285750" indent="-285750">
              <a:buFont typeface="Wingdings" charset="0"/>
              <a:buChar char="è"/>
            </a:pP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Learn a weighted combination:   structured prediction</a:t>
            </a:r>
          </a:p>
          <a:p>
            <a:pPr marL="285750" indent="-285750">
              <a:buFont typeface="Wingdings" charset="0"/>
              <a:buChar char="è"/>
            </a:pPr>
            <a:r>
              <a:rPr lang="en-US" sz="2400" dirty="0" smtClean="0">
                <a:sym typeface="Wingdings"/>
              </a:rPr>
              <a:t>works even better!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4085" y="6498172"/>
            <a:ext cx="612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(Lin &amp; </a:t>
            </a:r>
            <a:r>
              <a:rPr lang="en-US" sz="1400" i="1" dirty="0" err="1" smtClean="0"/>
              <a:t>Bilmes</a:t>
            </a:r>
            <a:r>
              <a:rPr lang="en-US" sz="1400" i="1" dirty="0" smtClean="0"/>
              <a:t> 2012, </a:t>
            </a:r>
            <a:r>
              <a:rPr lang="en-US" sz="1400" i="1" dirty="0" err="1" smtClean="0"/>
              <a:t>Tschiatschek</a:t>
            </a:r>
            <a:r>
              <a:rPr lang="en-US" sz="1400" i="1" dirty="0" smtClean="0"/>
              <a:t> et al 2014, </a:t>
            </a:r>
            <a:r>
              <a:rPr lang="en-US" sz="1400" i="1" dirty="0" err="1" smtClean="0"/>
              <a:t>Gygli</a:t>
            </a:r>
            <a:r>
              <a:rPr lang="en-US" sz="1400" i="1" dirty="0" smtClean="0"/>
              <a:t> et al 2015, </a:t>
            </a:r>
            <a:r>
              <a:rPr lang="en-US" sz="1400" i="1" dirty="0" err="1" smtClean="0"/>
              <a:t>Xu</a:t>
            </a:r>
            <a:r>
              <a:rPr lang="en-US" sz="1400" i="1" dirty="0" smtClean="0"/>
              <a:t> et al 2015,…)</a:t>
            </a:r>
            <a:r>
              <a:rPr lang="en-US" dirty="0" smtClean="0"/>
              <a:t>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13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maximization …</a:t>
            </a:r>
            <a:endParaRPr lang="en-US" dirty="0"/>
          </a:p>
        </p:txBody>
      </p:sp>
      <p:pic>
        <p:nvPicPr>
          <p:cNvPr id="4" name="Picture 3" descr="grap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30" y="5259292"/>
            <a:ext cx="2387600" cy="1061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66" y="1703916"/>
            <a:ext cx="876968" cy="1799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630" y="1693333"/>
            <a:ext cx="892090" cy="1799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2986" y="1873250"/>
            <a:ext cx="217256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co-segmentation</a:t>
            </a:r>
          </a:p>
          <a:p>
            <a:r>
              <a:rPr lang="en-US" dirty="0" smtClean="0"/>
              <a:t>by maximizing</a:t>
            </a:r>
          </a:p>
          <a:p>
            <a:r>
              <a:rPr lang="en-US" dirty="0" smtClean="0"/>
              <a:t>anisotropic diffusion</a:t>
            </a:r>
          </a:p>
          <a:p>
            <a:r>
              <a:rPr lang="en-US" sz="1400" i="1" dirty="0" smtClean="0"/>
              <a:t>(Kim et al 2011)</a:t>
            </a:r>
            <a:endParaRPr lang="en-US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311334" y="2885127"/>
            <a:ext cx="268303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environmental monitoring</a:t>
            </a:r>
          </a:p>
          <a:p>
            <a:r>
              <a:rPr lang="en-US" sz="1600" i="1" dirty="0" smtClean="0"/>
              <a:t>(Krause, …)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37597" y="4313587"/>
            <a:ext cx="19653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weakly supervised</a:t>
            </a:r>
          </a:p>
          <a:p>
            <a:r>
              <a:rPr lang="en-US" dirty="0" smtClean="0"/>
              <a:t>object detection</a:t>
            </a:r>
          </a:p>
          <a:p>
            <a:r>
              <a:rPr lang="en-US" sz="1400" i="1" dirty="0" smtClean="0"/>
              <a:t>(Song et al 2014)</a:t>
            </a:r>
            <a:endParaRPr lang="en-US" sz="1400" i="1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244" y="3429949"/>
            <a:ext cx="1790700" cy="393700"/>
          </a:xfrm>
          <a:prstGeom prst="rect">
            <a:avLst/>
          </a:prstGeom>
        </p:spPr>
      </p:pic>
      <p:grpSp>
        <p:nvGrpSpPr>
          <p:cNvPr id="11" name="Gruppierung 77"/>
          <p:cNvGrpSpPr/>
          <p:nvPr/>
        </p:nvGrpSpPr>
        <p:grpSpPr>
          <a:xfrm>
            <a:off x="5965632" y="4200617"/>
            <a:ext cx="2743200" cy="1443832"/>
            <a:chOff x="4953000" y="1752600"/>
            <a:chExt cx="4200525" cy="1897063"/>
          </a:xfrm>
        </p:grpSpPr>
        <p:grpSp>
          <p:nvGrpSpPr>
            <p:cNvPr id="13" name="Group 41"/>
            <p:cNvGrpSpPr>
              <a:grpSpLocks/>
            </p:cNvGrpSpPr>
            <p:nvPr/>
          </p:nvGrpSpPr>
          <p:grpSpPr bwMode="auto">
            <a:xfrm>
              <a:off x="4953000" y="1752600"/>
              <a:ext cx="4200525" cy="1897063"/>
              <a:chOff x="3024" y="2261"/>
              <a:chExt cx="2646" cy="1195"/>
            </a:xfrm>
          </p:grpSpPr>
          <p:pic>
            <p:nvPicPr>
              <p:cNvPr id="22" name="Picture 20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7" y="2261"/>
                <a:ext cx="751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1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9" y="3261"/>
                <a:ext cx="57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2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2328"/>
                <a:ext cx="632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3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5" y="2720"/>
                <a:ext cx="602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4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4" y="3231"/>
                <a:ext cx="451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5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2" y="3192"/>
                <a:ext cx="27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6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7" y="2750"/>
                <a:ext cx="652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4" name="Gerade Verbindung mit Pfeil 54"/>
            <p:cNvCxnSpPr>
              <a:stCxn id="24" idx="2"/>
              <a:endCxn id="26" idx="0"/>
            </p:cNvCxnSpPr>
            <p:nvPr/>
          </p:nvCxnSpPr>
          <p:spPr bwMode="auto">
            <a:xfrm flipH="1">
              <a:off x="5358607" y="2090738"/>
              <a:ext cx="96043" cy="1201737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Gerade Verbindung mit Pfeil 55"/>
            <p:cNvCxnSpPr>
              <a:stCxn id="26" idx="3"/>
              <a:endCxn id="25" idx="2"/>
            </p:cNvCxnSpPr>
            <p:nvPr/>
          </p:nvCxnSpPr>
          <p:spPr bwMode="auto">
            <a:xfrm flipV="1">
              <a:off x="5716588" y="2738438"/>
              <a:ext cx="620713" cy="663575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Gerade Verbindung mit Pfeil 61"/>
            <p:cNvCxnSpPr>
              <a:stCxn id="25" idx="0"/>
            </p:cNvCxnSpPr>
            <p:nvPr/>
          </p:nvCxnSpPr>
          <p:spPr bwMode="auto">
            <a:xfrm flipH="1" flipV="1">
              <a:off x="5791200" y="2133600"/>
              <a:ext cx="546101" cy="347663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Gerade Verbindung mit Pfeil 64"/>
            <p:cNvCxnSpPr/>
            <p:nvPr/>
          </p:nvCxnSpPr>
          <p:spPr bwMode="auto">
            <a:xfrm flipV="1">
              <a:off x="6019800" y="1901032"/>
              <a:ext cx="719137" cy="8016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Gerade Verbindung mit Pfeil 67"/>
            <p:cNvCxnSpPr/>
            <p:nvPr/>
          </p:nvCxnSpPr>
          <p:spPr bwMode="auto">
            <a:xfrm>
              <a:off x="7543800" y="2061368"/>
              <a:ext cx="381000" cy="377032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Gerade Verbindung mit Pfeil 69"/>
            <p:cNvCxnSpPr/>
            <p:nvPr/>
          </p:nvCxnSpPr>
          <p:spPr bwMode="auto">
            <a:xfrm>
              <a:off x="8229600" y="2819400"/>
              <a:ext cx="381000" cy="377032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Gerade Verbindung mit Pfeil 70"/>
            <p:cNvCxnSpPr>
              <a:stCxn id="28" idx="2"/>
            </p:cNvCxnSpPr>
            <p:nvPr/>
          </p:nvCxnSpPr>
          <p:spPr bwMode="auto">
            <a:xfrm flipH="1">
              <a:off x="7315200" y="2716213"/>
              <a:ext cx="747713" cy="636587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Gerade Verbindung mit Pfeil 73"/>
            <p:cNvCxnSpPr>
              <a:endCxn id="22" idx="2"/>
            </p:cNvCxnSpPr>
            <p:nvPr/>
          </p:nvCxnSpPr>
          <p:spPr bwMode="auto">
            <a:xfrm flipH="1" flipV="1">
              <a:off x="7411245" y="2049463"/>
              <a:ext cx="284955" cy="388937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9" name="TextBox 28"/>
          <p:cNvSpPr txBox="1"/>
          <p:nvPr/>
        </p:nvSpPr>
        <p:spPr>
          <a:xfrm>
            <a:off x="6191640" y="5765800"/>
            <a:ext cx="24849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inferring networks</a:t>
            </a:r>
          </a:p>
          <a:p>
            <a:r>
              <a:rPr lang="en-US" sz="1400" i="1" dirty="0" smtClean="0"/>
              <a:t>(Gomez Rodriguez et al 2012)</a:t>
            </a:r>
            <a:endParaRPr lang="en-US" sz="1400" i="1" dirty="0"/>
          </a:p>
        </p:txBody>
      </p:sp>
      <p:pic>
        <p:nvPicPr>
          <p:cNvPr id="30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0518" y="1311276"/>
            <a:ext cx="2633871" cy="148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Bild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16300" y="4216164"/>
            <a:ext cx="765689" cy="990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759200" y="4987548"/>
            <a:ext cx="195830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diverse</a:t>
            </a:r>
          </a:p>
          <a:p>
            <a:r>
              <a:rPr lang="en-US" dirty="0" smtClean="0"/>
              <a:t>recommendations</a:t>
            </a:r>
          </a:p>
          <a:p>
            <a:r>
              <a:rPr lang="en-US" sz="1600" i="1" dirty="0" smtClean="0"/>
              <a:t>(</a:t>
            </a:r>
            <a:r>
              <a:rPr lang="en-US" sz="1600" i="1" dirty="0" err="1" smtClean="0"/>
              <a:t>Yue</a:t>
            </a:r>
            <a:r>
              <a:rPr lang="en-US" sz="1600" i="1" dirty="0" smtClean="0"/>
              <a:t> &amp; </a:t>
            </a:r>
            <a:r>
              <a:rPr lang="en-US" sz="1600" i="1" dirty="0" err="1" smtClean="0"/>
              <a:t>Guestrin</a:t>
            </a:r>
            <a:r>
              <a:rPr lang="en-US" sz="1600" i="1" dirty="0" smtClean="0"/>
              <a:t>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92012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4376297" y="2290568"/>
            <a:ext cx="4632188" cy="3287358"/>
          </a:xfrm>
          <a:custGeom>
            <a:avLst/>
            <a:gdLst>
              <a:gd name="connsiteX0" fmla="*/ 716978 w 4632188"/>
              <a:gd name="connsiteY0" fmla="*/ 380615 h 3287358"/>
              <a:gd name="connsiteX1" fmla="*/ 1987024 w 4632188"/>
              <a:gd name="connsiteY1" fmla="*/ 888 h 3287358"/>
              <a:gd name="connsiteX2" fmla="*/ 3414188 w 4632188"/>
              <a:gd name="connsiteY2" fmla="*/ 302051 h 3287358"/>
              <a:gd name="connsiteX3" fmla="*/ 3702240 w 4632188"/>
              <a:gd name="connsiteY3" fmla="*/ 1087693 h 3287358"/>
              <a:gd name="connsiteX4" fmla="*/ 3820079 w 4632188"/>
              <a:gd name="connsiteY4" fmla="*/ 1336479 h 3287358"/>
              <a:gd name="connsiteX5" fmla="*/ 4330716 w 4632188"/>
              <a:gd name="connsiteY5" fmla="*/ 1650736 h 3287358"/>
              <a:gd name="connsiteX6" fmla="*/ 4592581 w 4632188"/>
              <a:gd name="connsiteY6" fmla="*/ 2370908 h 3287358"/>
              <a:gd name="connsiteX7" fmla="*/ 3479654 w 4632188"/>
              <a:gd name="connsiteY7" fmla="*/ 3208926 h 3287358"/>
              <a:gd name="connsiteX8" fmla="*/ 1162149 w 4632188"/>
              <a:gd name="connsiteY8" fmla="*/ 3156550 h 3287358"/>
              <a:gd name="connsiteX9" fmla="*/ 88502 w 4632188"/>
              <a:gd name="connsiteY9" fmla="*/ 2370908 h 3287358"/>
              <a:gd name="connsiteX10" fmla="*/ 101595 w 4632188"/>
              <a:gd name="connsiteY10" fmla="*/ 1100787 h 3287358"/>
              <a:gd name="connsiteX11" fmla="*/ 428927 w 4632188"/>
              <a:gd name="connsiteY11" fmla="*/ 380615 h 3287358"/>
              <a:gd name="connsiteX12" fmla="*/ 716978 w 4632188"/>
              <a:gd name="connsiteY12" fmla="*/ 380615 h 328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32188" h="3287358">
                <a:moveTo>
                  <a:pt x="716978" y="380615"/>
                </a:moveTo>
                <a:cubicBezTo>
                  <a:pt x="976661" y="317327"/>
                  <a:pt x="1537489" y="13982"/>
                  <a:pt x="1987024" y="888"/>
                </a:cubicBezTo>
                <a:cubicBezTo>
                  <a:pt x="2436559" y="-12206"/>
                  <a:pt x="3128319" y="120917"/>
                  <a:pt x="3414188" y="302051"/>
                </a:cubicBezTo>
                <a:cubicBezTo>
                  <a:pt x="3700057" y="483185"/>
                  <a:pt x="3634592" y="915288"/>
                  <a:pt x="3702240" y="1087693"/>
                </a:cubicBezTo>
                <a:cubicBezTo>
                  <a:pt x="3769889" y="1260098"/>
                  <a:pt x="3715333" y="1242639"/>
                  <a:pt x="3820079" y="1336479"/>
                </a:cubicBezTo>
                <a:cubicBezTo>
                  <a:pt x="3924825" y="1430319"/>
                  <a:pt x="4201966" y="1478331"/>
                  <a:pt x="4330716" y="1650736"/>
                </a:cubicBezTo>
                <a:cubicBezTo>
                  <a:pt x="4459466" y="1823141"/>
                  <a:pt x="4734425" y="2111210"/>
                  <a:pt x="4592581" y="2370908"/>
                </a:cubicBezTo>
                <a:cubicBezTo>
                  <a:pt x="4450737" y="2630606"/>
                  <a:pt x="4051393" y="3077986"/>
                  <a:pt x="3479654" y="3208926"/>
                </a:cubicBezTo>
                <a:cubicBezTo>
                  <a:pt x="2907915" y="3339866"/>
                  <a:pt x="1727341" y="3296220"/>
                  <a:pt x="1162149" y="3156550"/>
                </a:cubicBezTo>
                <a:cubicBezTo>
                  <a:pt x="596957" y="3016880"/>
                  <a:pt x="265261" y="2713535"/>
                  <a:pt x="88502" y="2370908"/>
                </a:cubicBezTo>
                <a:cubicBezTo>
                  <a:pt x="-88257" y="2028281"/>
                  <a:pt x="44857" y="1432503"/>
                  <a:pt x="101595" y="1100787"/>
                </a:cubicBezTo>
                <a:cubicBezTo>
                  <a:pt x="158332" y="769072"/>
                  <a:pt x="319817" y="500644"/>
                  <a:pt x="428927" y="380615"/>
                </a:cubicBezTo>
                <a:cubicBezTo>
                  <a:pt x="538037" y="260586"/>
                  <a:pt x="457295" y="443903"/>
                  <a:pt x="716978" y="380615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685524" y="2565973"/>
            <a:ext cx="2385499" cy="2628218"/>
          </a:xfrm>
          <a:custGeom>
            <a:avLst/>
            <a:gdLst>
              <a:gd name="connsiteX0" fmla="*/ 119700 w 2385499"/>
              <a:gd name="connsiteY0" fmla="*/ 642065 h 2628218"/>
              <a:gd name="connsiteX1" fmla="*/ 826735 w 2385499"/>
              <a:gd name="connsiteY1" fmla="*/ 144492 h 2628218"/>
              <a:gd name="connsiteX2" fmla="*/ 2096781 w 2385499"/>
              <a:gd name="connsiteY2" fmla="*/ 39740 h 2628218"/>
              <a:gd name="connsiteX3" fmla="*/ 2384832 w 2385499"/>
              <a:gd name="connsiteY3" fmla="*/ 733723 h 2628218"/>
              <a:gd name="connsiteX4" fmla="*/ 2175340 w 2385499"/>
              <a:gd name="connsiteY4" fmla="*/ 1584836 h 2628218"/>
              <a:gd name="connsiteX5" fmla="*/ 2149154 w 2385499"/>
              <a:gd name="connsiteY5" fmla="*/ 2449042 h 2628218"/>
              <a:gd name="connsiteX6" fmla="*/ 1010041 w 2385499"/>
              <a:gd name="connsiteY6" fmla="*/ 2619264 h 2628218"/>
              <a:gd name="connsiteX7" fmla="*/ 145886 w 2385499"/>
              <a:gd name="connsiteY7" fmla="*/ 2291913 h 2628218"/>
              <a:gd name="connsiteX8" fmla="*/ 1860 w 2385499"/>
              <a:gd name="connsiteY8" fmla="*/ 1362237 h 2628218"/>
              <a:gd name="connsiteX9" fmla="*/ 119700 w 2385499"/>
              <a:gd name="connsiteY9" fmla="*/ 642065 h 262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85499" h="2628218">
                <a:moveTo>
                  <a:pt x="119700" y="642065"/>
                </a:moveTo>
                <a:cubicBezTo>
                  <a:pt x="257179" y="439107"/>
                  <a:pt x="497222" y="244879"/>
                  <a:pt x="826735" y="144492"/>
                </a:cubicBezTo>
                <a:cubicBezTo>
                  <a:pt x="1156248" y="44105"/>
                  <a:pt x="1837098" y="-58465"/>
                  <a:pt x="2096781" y="39740"/>
                </a:cubicBezTo>
                <a:cubicBezTo>
                  <a:pt x="2356464" y="137945"/>
                  <a:pt x="2371739" y="476207"/>
                  <a:pt x="2384832" y="733723"/>
                </a:cubicBezTo>
                <a:cubicBezTo>
                  <a:pt x="2397925" y="991239"/>
                  <a:pt x="2214620" y="1298950"/>
                  <a:pt x="2175340" y="1584836"/>
                </a:cubicBezTo>
                <a:cubicBezTo>
                  <a:pt x="2136060" y="1870722"/>
                  <a:pt x="2343371" y="2276637"/>
                  <a:pt x="2149154" y="2449042"/>
                </a:cubicBezTo>
                <a:cubicBezTo>
                  <a:pt x="1954938" y="2621447"/>
                  <a:pt x="1343919" y="2645452"/>
                  <a:pt x="1010041" y="2619264"/>
                </a:cubicBezTo>
                <a:cubicBezTo>
                  <a:pt x="676163" y="2593076"/>
                  <a:pt x="313916" y="2501417"/>
                  <a:pt x="145886" y="2291913"/>
                </a:cubicBezTo>
                <a:cubicBezTo>
                  <a:pt x="-22144" y="2082409"/>
                  <a:pt x="4042" y="1643759"/>
                  <a:pt x="1860" y="1362237"/>
                </a:cubicBezTo>
                <a:cubicBezTo>
                  <a:pt x="-322" y="1080715"/>
                  <a:pt x="-17779" y="845023"/>
                  <a:pt x="119700" y="64206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68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6800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905568" y="3155638"/>
            <a:ext cx="1248259" cy="1780814"/>
          </a:xfrm>
          <a:custGeom>
            <a:avLst/>
            <a:gdLst>
              <a:gd name="connsiteX0" fmla="*/ 226985 w 1381306"/>
              <a:gd name="connsiteY0" fmla="*/ 25 h 1958685"/>
              <a:gd name="connsiteX1" fmla="*/ 920928 w 1381306"/>
              <a:gd name="connsiteY1" fmla="*/ 340470 h 1958685"/>
              <a:gd name="connsiteX2" fmla="*/ 1235166 w 1381306"/>
              <a:gd name="connsiteY2" fmla="*/ 982078 h 1958685"/>
              <a:gd name="connsiteX3" fmla="*/ 1313725 w 1381306"/>
              <a:gd name="connsiteY3" fmla="*/ 1859378 h 1958685"/>
              <a:gd name="connsiteX4" fmla="*/ 253172 w 1381306"/>
              <a:gd name="connsiteY4" fmla="*/ 1859378 h 1958685"/>
              <a:gd name="connsiteX5" fmla="*/ 17493 w 1381306"/>
              <a:gd name="connsiteY5" fmla="*/ 1152300 h 1958685"/>
              <a:gd name="connsiteX6" fmla="*/ 43680 w 1381306"/>
              <a:gd name="connsiteY6" fmla="*/ 327376 h 1958685"/>
              <a:gd name="connsiteX7" fmla="*/ 226985 w 1381306"/>
              <a:gd name="connsiteY7" fmla="*/ 25 h 195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1306" h="1958685">
                <a:moveTo>
                  <a:pt x="226985" y="25"/>
                </a:moveTo>
                <a:cubicBezTo>
                  <a:pt x="373193" y="2207"/>
                  <a:pt x="752898" y="176795"/>
                  <a:pt x="920928" y="340470"/>
                </a:cubicBezTo>
                <a:cubicBezTo>
                  <a:pt x="1088958" y="504145"/>
                  <a:pt x="1169700" y="728927"/>
                  <a:pt x="1235166" y="982078"/>
                </a:cubicBezTo>
                <a:cubicBezTo>
                  <a:pt x="1300632" y="1235229"/>
                  <a:pt x="1477391" y="1713161"/>
                  <a:pt x="1313725" y="1859378"/>
                </a:cubicBezTo>
                <a:cubicBezTo>
                  <a:pt x="1150059" y="2005595"/>
                  <a:pt x="469211" y="1977224"/>
                  <a:pt x="253172" y="1859378"/>
                </a:cubicBezTo>
                <a:cubicBezTo>
                  <a:pt x="37133" y="1741532"/>
                  <a:pt x="52408" y="1407634"/>
                  <a:pt x="17493" y="1152300"/>
                </a:cubicBezTo>
                <a:cubicBezTo>
                  <a:pt x="-17422" y="896966"/>
                  <a:pt x="4400" y="519422"/>
                  <a:pt x="43680" y="327376"/>
                </a:cubicBezTo>
                <a:cubicBezTo>
                  <a:pt x="82960" y="135330"/>
                  <a:pt x="80777" y="-2157"/>
                  <a:pt x="226985" y="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Monotonicity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359" y="1492280"/>
            <a:ext cx="5080000" cy="393700"/>
          </a:xfrm>
          <a:prstGeom prst="rect">
            <a:avLst/>
          </a:prstGeom>
        </p:spPr>
      </p:pic>
      <p:pic>
        <p:nvPicPr>
          <p:cNvPr id="6" name="Picture 5" descr="cover_illust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99" y="2698322"/>
            <a:ext cx="3124200" cy="2495869"/>
          </a:xfrm>
          <a:prstGeom prst="rect">
            <a:avLst/>
          </a:prstGeom>
        </p:spPr>
      </p:pic>
      <p:pic>
        <p:nvPicPr>
          <p:cNvPr id="8" name="Picture 7" descr="socialnw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335" y="2664402"/>
            <a:ext cx="3911600" cy="2679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24206" y="5735187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07373" y="5748281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25072" y="5735187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630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Monotonicity – how check?</a:t>
            </a:r>
            <a:endParaRPr lang="en-US" dirty="0"/>
          </a:p>
        </p:txBody>
      </p:sp>
      <p:pic>
        <p:nvPicPr>
          <p:cNvPr id="11" name="Picture 10" descr="cover_illust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68" y="3340276"/>
            <a:ext cx="3124200" cy="2495869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183" y="4207261"/>
            <a:ext cx="2724242" cy="93559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468" y="4447936"/>
            <a:ext cx="1193800" cy="6223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642812" y="3204279"/>
            <a:ext cx="1833191" cy="490094"/>
            <a:chOff x="2642812" y="3204279"/>
            <a:chExt cx="1833191" cy="490094"/>
          </a:xfrm>
        </p:grpSpPr>
        <p:sp>
          <p:nvSpPr>
            <p:cNvPr id="17" name="TextBox 16"/>
            <p:cNvSpPr txBox="1"/>
            <p:nvPr/>
          </p:nvSpPr>
          <p:spPr>
            <a:xfrm>
              <a:off x="3338677" y="3204279"/>
              <a:ext cx="11373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gain:  +5</a:t>
              </a:r>
              <a:endParaRPr lang="en-US" sz="20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642812" y="3437819"/>
              <a:ext cx="628630" cy="256554"/>
            </a:xfrm>
            <a:custGeom>
              <a:avLst/>
              <a:gdLst>
                <a:gd name="connsiteX0" fmla="*/ 628630 w 628630"/>
                <a:gd name="connsiteY0" fmla="*/ 0 h 256554"/>
                <a:gd name="connsiteX1" fmla="*/ 333558 w 628630"/>
                <a:gd name="connsiteY1" fmla="*/ 51311 h 256554"/>
                <a:gd name="connsiteX2" fmla="*/ 449021 w 628630"/>
                <a:gd name="connsiteY2" fmla="*/ 141105 h 256554"/>
                <a:gd name="connsiteX3" fmla="*/ 0 w 628630"/>
                <a:gd name="connsiteY3" fmla="*/ 256554 h 256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30" h="256554">
                  <a:moveTo>
                    <a:pt x="628630" y="0"/>
                  </a:moveTo>
                  <a:cubicBezTo>
                    <a:pt x="496061" y="13897"/>
                    <a:pt x="363493" y="27794"/>
                    <a:pt x="333558" y="51311"/>
                  </a:cubicBezTo>
                  <a:cubicBezTo>
                    <a:pt x="303623" y="74828"/>
                    <a:pt x="504614" y="106898"/>
                    <a:pt x="449021" y="141105"/>
                  </a:cubicBezTo>
                  <a:cubicBezTo>
                    <a:pt x="393428" y="175312"/>
                    <a:pt x="0" y="256554"/>
                    <a:pt x="0" y="256554"/>
                  </a:cubicBezTo>
                </a:path>
              </a:pathLst>
            </a:custGeom>
            <a:ln>
              <a:solidFill>
                <a:srgbClr val="008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440423" y="3202743"/>
            <a:ext cx="463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- 8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134" y="1443566"/>
            <a:ext cx="4533900" cy="342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00" y="2101846"/>
            <a:ext cx="2476500" cy="342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384" y="2135717"/>
            <a:ext cx="3454400" cy="3429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447" y="2142077"/>
            <a:ext cx="3403600" cy="838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22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Maximizing monotone functions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NP-hard</a:t>
            </a:r>
          </a:p>
          <a:p>
            <a:r>
              <a:rPr lang="en-US" dirty="0" smtClean="0"/>
              <a:t>approximation: greedy algorithms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107" y="2717177"/>
            <a:ext cx="1739900" cy="622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5259" y="3052750"/>
            <a:ext cx="869950" cy="287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134" y="1443566"/>
            <a:ext cx="4533900" cy="342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3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415958" y="4026364"/>
            <a:ext cx="2308915" cy="243726"/>
            <a:chOff x="6428787" y="3872428"/>
            <a:chExt cx="2308915" cy="243726"/>
          </a:xfrm>
        </p:grpSpPr>
        <p:sp>
          <p:nvSpPr>
            <p:cNvPr id="3" name="Rectangle 2"/>
            <p:cNvSpPr/>
            <p:nvPr/>
          </p:nvSpPr>
          <p:spPr>
            <a:xfrm>
              <a:off x="6428787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685499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42211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198923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455635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712347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969059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25771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482485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Rectangle 82"/>
          <p:cNvSpPr/>
          <p:nvPr/>
        </p:nvSpPr>
        <p:spPr>
          <a:xfrm>
            <a:off x="7185988" y="4034831"/>
            <a:ext cx="255217" cy="24372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Maximizing </a:t>
            </a:r>
            <a:r>
              <a:rPr lang="en-US" dirty="0"/>
              <a:t>m</a:t>
            </a:r>
            <a:r>
              <a:rPr lang="en-US" dirty="0" smtClean="0"/>
              <a:t>onotone </a:t>
            </a:r>
            <a:r>
              <a:rPr lang="en-US" dirty="0"/>
              <a:t>f</a:t>
            </a:r>
            <a:r>
              <a:rPr lang="en-US" dirty="0" smtClean="0"/>
              <a:t>unctions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147293" y="1399862"/>
            <a:ext cx="4281494" cy="838018"/>
            <a:chOff x="2147293" y="2055763"/>
            <a:chExt cx="4281494" cy="838018"/>
          </a:xfrm>
        </p:grpSpPr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0745" y="2237880"/>
              <a:ext cx="3940920" cy="54764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147293" y="2055763"/>
              <a:ext cx="4281494" cy="838018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46315" y="2448586"/>
            <a:ext cx="2685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greedy algorithm:</a:t>
            </a:r>
          </a:p>
          <a:p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17881" y="3103290"/>
            <a:ext cx="5603912" cy="2777683"/>
            <a:chOff x="1374792" y="3836554"/>
            <a:chExt cx="5603912" cy="2777683"/>
          </a:xfrm>
        </p:grpSpPr>
        <p:sp>
          <p:nvSpPr>
            <p:cNvPr id="11" name="TextBox 10"/>
            <p:cNvSpPr txBox="1"/>
            <p:nvPr/>
          </p:nvSpPr>
          <p:spPr>
            <a:xfrm>
              <a:off x="1374792" y="3836554"/>
              <a:ext cx="5603912" cy="27776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2400" dirty="0" smtClean="0"/>
            </a:p>
            <a:p>
              <a:endParaRPr lang="en-US" sz="1050" dirty="0" smtClean="0"/>
            </a:p>
            <a:p>
              <a:r>
                <a:rPr lang="en-US" sz="2400" dirty="0" smtClean="0"/>
                <a:t>    for </a:t>
              </a:r>
              <a:r>
                <a:rPr lang="en-US" sz="2400" i="1" dirty="0" err="1"/>
                <a:t>i</a:t>
              </a:r>
              <a:r>
                <a:rPr lang="en-US" sz="2400" i="1" dirty="0" smtClean="0"/>
                <a:t> = 0, …, k-1</a:t>
              </a:r>
            </a:p>
            <a:p>
              <a:endParaRPr lang="en-US" sz="2400" i="1" dirty="0" smtClean="0"/>
            </a:p>
            <a:p>
              <a:endParaRPr lang="en-US" sz="2400" i="1" dirty="0"/>
            </a:p>
            <a:p>
              <a:endParaRPr lang="en-US" sz="2400" i="1" dirty="0"/>
            </a:p>
            <a:p>
              <a:endParaRPr lang="en-US" sz="2400" i="1" dirty="0" smtClean="0"/>
            </a:p>
            <a:p>
              <a:endParaRPr lang="en-US" sz="2000" i="1" dirty="0"/>
            </a:p>
          </p:txBody>
        </p:sp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5961" y="3986660"/>
              <a:ext cx="939800" cy="317500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7312" y="5016940"/>
              <a:ext cx="3835400" cy="546100"/>
            </a:xfrm>
            <a:prstGeom prst="rect">
              <a:avLst/>
            </a:prstGeom>
          </p:spPr>
        </p:pic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7600" y="5812523"/>
              <a:ext cx="2362200" cy="3429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57200" y="6067397"/>
            <a:ext cx="3243143" cy="461665"/>
            <a:chOff x="457200" y="6067397"/>
            <a:chExt cx="2816113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457200" y="6067397"/>
              <a:ext cx="28161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How “good” is          ?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6750" y="6160690"/>
              <a:ext cx="330200" cy="304800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6735082" y="3253396"/>
            <a:ext cx="255217" cy="2437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6425814" y="4022529"/>
            <a:ext cx="768641" cy="243726"/>
            <a:chOff x="6425814" y="4022529"/>
            <a:chExt cx="768641" cy="243726"/>
          </a:xfrm>
        </p:grpSpPr>
        <p:sp>
          <p:nvSpPr>
            <p:cNvPr id="47" name="Rectangle 46"/>
            <p:cNvSpPr/>
            <p:nvPr/>
          </p:nvSpPr>
          <p:spPr>
            <a:xfrm>
              <a:off x="6425814" y="4022529"/>
              <a:ext cx="255217" cy="2437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682526" y="4022529"/>
              <a:ext cx="255217" cy="2437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939238" y="4022529"/>
              <a:ext cx="255217" cy="2437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698521" y="4034831"/>
            <a:ext cx="1025355" cy="243726"/>
            <a:chOff x="7874480" y="4175692"/>
            <a:chExt cx="1025355" cy="243726"/>
          </a:xfrm>
        </p:grpSpPr>
        <p:sp>
          <p:nvSpPr>
            <p:cNvPr id="77" name="Rectangle 76"/>
            <p:cNvSpPr/>
            <p:nvPr/>
          </p:nvSpPr>
          <p:spPr>
            <a:xfrm>
              <a:off x="7874480" y="4175692"/>
              <a:ext cx="255217" cy="2437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8131192" y="4175692"/>
              <a:ext cx="255217" cy="2437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8387904" y="4175692"/>
              <a:ext cx="255217" cy="2437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644618" y="4175692"/>
              <a:ext cx="255217" cy="2437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68358" y="4178764"/>
            <a:ext cx="2308915" cy="243726"/>
            <a:chOff x="6428787" y="3872428"/>
            <a:chExt cx="2308915" cy="243726"/>
          </a:xfrm>
        </p:grpSpPr>
        <p:sp>
          <p:nvSpPr>
            <p:cNvPr id="26" name="Rectangle 25"/>
            <p:cNvSpPr/>
            <p:nvPr/>
          </p:nvSpPr>
          <p:spPr>
            <a:xfrm>
              <a:off x="6428787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685499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942211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198923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455635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712347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969059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225771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482485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857546" y="4184159"/>
            <a:ext cx="1025355" cy="243726"/>
            <a:chOff x="7874480" y="4175692"/>
            <a:chExt cx="1025355" cy="243726"/>
          </a:xfrm>
        </p:grpSpPr>
        <p:sp>
          <p:nvSpPr>
            <p:cNvPr id="51" name="Rectangle 50"/>
            <p:cNvSpPr/>
            <p:nvPr/>
          </p:nvSpPr>
          <p:spPr>
            <a:xfrm>
              <a:off x="7874480" y="4175692"/>
              <a:ext cx="255217" cy="2437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131192" y="4175692"/>
              <a:ext cx="255217" cy="2437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387904" y="4175692"/>
              <a:ext cx="255217" cy="2437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8644618" y="4175692"/>
              <a:ext cx="255217" cy="2437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720758" y="4331164"/>
            <a:ext cx="2308915" cy="243726"/>
            <a:chOff x="6428787" y="3872428"/>
            <a:chExt cx="2308915" cy="243726"/>
          </a:xfrm>
        </p:grpSpPr>
        <p:sp>
          <p:nvSpPr>
            <p:cNvPr id="36" name="Rectangle 35"/>
            <p:cNvSpPr/>
            <p:nvPr/>
          </p:nvSpPr>
          <p:spPr>
            <a:xfrm>
              <a:off x="6428787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685499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942211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198923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455635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712347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969059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225771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482485" y="3872428"/>
              <a:ext cx="255217" cy="24372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720752" y="4339625"/>
            <a:ext cx="511929" cy="243726"/>
            <a:chOff x="6873158" y="4483564"/>
            <a:chExt cx="511929" cy="243726"/>
          </a:xfrm>
        </p:grpSpPr>
        <p:sp>
          <p:nvSpPr>
            <p:cNvPr id="56" name="Rectangle 55"/>
            <p:cNvSpPr/>
            <p:nvPr/>
          </p:nvSpPr>
          <p:spPr>
            <a:xfrm>
              <a:off x="6873158" y="4483564"/>
              <a:ext cx="255217" cy="2437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129870" y="4483564"/>
              <a:ext cx="255217" cy="2437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403128" y="3497122"/>
            <a:ext cx="2520737" cy="1120097"/>
            <a:chOff x="6403128" y="3497122"/>
            <a:chExt cx="2520737" cy="1120097"/>
          </a:xfrm>
        </p:grpSpPr>
        <p:sp>
          <p:nvSpPr>
            <p:cNvPr id="46" name="Rounded Rectangle 45"/>
            <p:cNvSpPr/>
            <p:nvPr/>
          </p:nvSpPr>
          <p:spPr>
            <a:xfrm>
              <a:off x="6403128" y="3912443"/>
              <a:ext cx="816729" cy="418721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7821751" y="4081777"/>
              <a:ext cx="1102114" cy="418721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6645774" y="4317544"/>
              <a:ext cx="665824" cy="299675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45" idx="2"/>
              <a:endCxn id="46" idx="0"/>
            </p:cNvCxnSpPr>
            <p:nvPr/>
          </p:nvCxnSpPr>
          <p:spPr>
            <a:xfrm flipH="1">
              <a:off x="6811493" y="3497122"/>
              <a:ext cx="51198" cy="41532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45" idx="2"/>
              <a:endCxn id="50" idx="0"/>
            </p:cNvCxnSpPr>
            <p:nvPr/>
          </p:nvCxnSpPr>
          <p:spPr>
            <a:xfrm>
              <a:off x="6862691" y="3497122"/>
              <a:ext cx="1510117" cy="58465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45" idx="2"/>
              <a:endCxn id="59" idx="0"/>
            </p:cNvCxnSpPr>
            <p:nvPr/>
          </p:nvCxnSpPr>
          <p:spPr>
            <a:xfrm>
              <a:off x="6862691" y="3497122"/>
              <a:ext cx="115995" cy="820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angle 68"/>
          <p:cNvSpPr/>
          <p:nvPr/>
        </p:nvSpPr>
        <p:spPr>
          <a:xfrm>
            <a:off x="7593711" y="3253396"/>
            <a:ext cx="255217" cy="24372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8377766" y="3253396"/>
            <a:ext cx="255217" cy="243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7484992" y="4336559"/>
            <a:ext cx="1025355" cy="243726"/>
            <a:chOff x="7874480" y="4175692"/>
            <a:chExt cx="1025355" cy="243726"/>
          </a:xfrm>
        </p:grpSpPr>
        <p:sp>
          <p:nvSpPr>
            <p:cNvPr id="72" name="Rectangle 71"/>
            <p:cNvSpPr/>
            <p:nvPr/>
          </p:nvSpPr>
          <p:spPr>
            <a:xfrm>
              <a:off x="7874480" y="4175692"/>
              <a:ext cx="255217" cy="2437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131192" y="4175692"/>
              <a:ext cx="255217" cy="2437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8387904" y="4175692"/>
              <a:ext cx="255217" cy="2437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8644618" y="4175692"/>
              <a:ext cx="255217" cy="2437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ounded Rectangle 80"/>
          <p:cNvSpPr/>
          <p:nvPr/>
        </p:nvSpPr>
        <p:spPr>
          <a:xfrm>
            <a:off x="7660872" y="3946299"/>
            <a:ext cx="1102114" cy="418721"/>
          </a:xfrm>
          <a:prstGeom prst="roundRect">
            <a:avLst/>
          </a:prstGeom>
          <a:noFill/>
          <a:ln w="28575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/>
          <p:cNvSpPr/>
          <p:nvPr/>
        </p:nvSpPr>
        <p:spPr>
          <a:xfrm>
            <a:off x="7457658" y="4251105"/>
            <a:ext cx="1102114" cy="418721"/>
          </a:xfrm>
          <a:prstGeom prst="roundRect">
            <a:avLst/>
          </a:prstGeom>
          <a:noFill/>
          <a:ln w="28575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83"/>
          <p:cNvSpPr/>
          <p:nvPr/>
        </p:nvSpPr>
        <p:spPr>
          <a:xfrm>
            <a:off x="6382349" y="3912425"/>
            <a:ext cx="1102114" cy="418721"/>
          </a:xfrm>
          <a:prstGeom prst="round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>
            <a:stCxn id="69" idx="2"/>
            <a:endCxn id="84" idx="0"/>
          </p:cNvCxnSpPr>
          <p:nvPr/>
        </p:nvCxnSpPr>
        <p:spPr>
          <a:xfrm flipH="1">
            <a:off x="6933406" y="3497122"/>
            <a:ext cx="787914" cy="415303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70" idx="2"/>
            <a:endCxn id="81" idx="0"/>
          </p:cNvCxnSpPr>
          <p:nvPr/>
        </p:nvCxnSpPr>
        <p:spPr>
          <a:xfrm flipH="1">
            <a:off x="8211929" y="3497122"/>
            <a:ext cx="293446" cy="449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8008715" y="3497122"/>
            <a:ext cx="496660" cy="7539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603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  <p:bldP spid="45" grpId="0" animBg="1"/>
      <p:bldP spid="69" grpId="0" animBg="1"/>
      <p:bldP spid="69" grpId="1" animBg="1"/>
      <p:bldP spid="70" grpId="0" animBg="1"/>
      <p:bldP spid="81" grpId="0" animBg="1"/>
      <p:bldP spid="81" grpId="1" animBg="1"/>
      <p:bldP spid="82" grpId="0" animBg="1"/>
      <p:bldP spid="82" grpId="1" animBg="1"/>
      <p:bldP spid="84" grpId="0" animBg="1"/>
      <p:bldP spid="8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Pedestrian detection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5" y="1143000"/>
            <a:ext cx="3064747" cy="2286000"/>
          </a:xfrm>
          <a:prstGeom prst="rect">
            <a:avLst/>
          </a:prstGeom>
        </p:spPr>
      </p:pic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2016125" y="5943600"/>
            <a:ext cx="2251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none" dirty="0"/>
              <a:t>Voting elements</a:t>
            </a:r>
            <a:endParaRPr lang="ru-RU" sz="2400" u="none" dirty="0"/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5029200" y="5867400"/>
            <a:ext cx="2100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none" dirty="0">
                <a:solidFill>
                  <a:srgbClr val="CC0000"/>
                </a:solidFill>
              </a:rPr>
              <a:t>Hypotheses</a:t>
            </a:r>
            <a:endParaRPr lang="ru-RU" sz="2400" u="none" dirty="0">
              <a:solidFill>
                <a:srgbClr val="CC000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319759"/>
            <a:ext cx="2667000" cy="203304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6878639" y="3810000"/>
            <a:ext cx="20367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y</a:t>
            </a:r>
            <a:r>
              <a:rPr lang="en-US" sz="2000" baseline="-25000" dirty="0" err="1" smtClean="0"/>
              <a:t>i</a:t>
            </a:r>
            <a:r>
              <a:rPr lang="en-US" sz="2000" dirty="0" smtClean="0"/>
              <a:t> = 1: object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present</a:t>
            </a:r>
          </a:p>
          <a:p>
            <a:r>
              <a:rPr lang="en-US" sz="2000" dirty="0" err="1"/>
              <a:t>y</a:t>
            </a:r>
            <a:r>
              <a:rPr lang="en-US" sz="2000" baseline="-25000" dirty="0" err="1"/>
              <a:t>i</a:t>
            </a:r>
            <a:r>
              <a:rPr lang="en-US" sz="2000" dirty="0"/>
              <a:t> = </a:t>
            </a:r>
            <a:r>
              <a:rPr lang="en-US" sz="2000" dirty="0" smtClean="0"/>
              <a:t>0: </a:t>
            </a:r>
            <a:r>
              <a:rPr lang="en-US" sz="2000" dirty="0"/>
              <a:t>object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</a:p>
          <a:p>
            <a:r>
              <a:rPr lang="en-US" sz="2000" dirty="0"/>
              <a:t>           </a:t>
            </a:r>
            <a:r>
              <a:rPr lang="en-US" sz="2000" dirty="0" smtClean="0"/>
              <a:t>not present </a:t>
            </a:r>
            <a:endParaRPr lang="en-US" sz="2000" dirty="0"/>
          </a:p>
        </p:txBody>
      </p:sp>
      <p:sp>
        <p:nvSpPr>
          <p:cNvPr id="65" name="TextBox 64"/>
          <p:cNvSpPr txBox="1"/>
          <p:nvPr/>
        </p:nvSpPr>
        <p:spPr>
          <a:xfrm>
            <a:off x="215536" y="3635514"/>
            <a:ext cx="2603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x</a:t>
            </a:r>
            <a:r>
              <a:rPr lang="en-US" sz="2000" baseline="-25000" dirty="0" err="1"/>
              <a:t>j</a:t>
            </a:r>
            <a:r>
              <a:rPr lang="en-US" sz="2000" dirty="0" smtClean="0"/>
              <a:t> = index of hypothesis </a:t>
            </a:r>
          </a:p>
          <a:p>
            <a:r>
              <a:rPr lang="en-US" sz="2000" dirty="0" smtClean="0"/>
              <a:t>explaining </a:t>
            </a:r>
            <a:r>
              <a:rPr lang="en-US" sz="2000" dirty="0" err="1" smtClean="0"/>
              <a:t>x</a:t>
            </a:r>
            <a:r>
              <a:rPr lang="en-US" sz="2000" baseline="-25000" dirty="0" err="1" smtClean="0"/>
              <a:t>j</a:t>
            </a:r>
            <a:endParaRPr lang="en-US" sz="2000" baseline="-250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4243388" y="2076510"/>
            <a:ext cx="1824037" cy="3683794"/>
            <a:chOff x="4243388" y="2076510"/>
            <a:chExt cx="1824037" cy="3683794"/>
          </a:xfrm>
        </p:grpSpPr>
        <p:sp>
          <p:nvSpPr>
            <p:cNvPr id="13" name="Plus 12"/>
            <p:cNvSpPr/>
            <p:nvPr/>
          </p:nvSpPr>
          <p:spPr>
            <a:xfrm>
              <a:off x="5638800" y="2076510"/>
              <a:ext cx="428625" cy="428625"/>
            </a:xfrm>
            <a:prstGeom prst="mathPlus">
              <a:avLst/>
            </a:prstGeom>
            <a:solidFill>
              <a:srgbClr val="8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u="none"/>
            </a:p>
          </p:txBody>
        </p:sp>
        <p:sp>
          <p:nvSpPr>
            <p:cNvPr id="14" name="Plus 13"/>
            <p:cNvSpPr/>
            <p:nvPr/>
          </p:nvSpPr>
          <p:spPr>
            <a:xfrm>
              <a:off x="5638800" y="4543485"/>
              <a:ext cx="428625" cy="428625"/>
            </a:xfrm>
            <a:prstGeom prst="mathPlus">
              <a:avLst/>
            </a:prstGeom>
            <a:solidFill>
              <a:srgbClr val="8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u="none"/>
            </a:p>
          </p:txBody>
        </p:sp>
        <p:sp>
          <p:nvSpPr>
            <p:cNvPr id="15" name="Plus 14"/>
            <p:cNvSpPr/>
            <p:nvPr/>
          </p:nvSpPr>
          <p:spPr>
            <a:xfrm>
              <a:off x="5638800" y="3309998"/>
              <a:ext cx="428625" cy="428625"/>
            </a:xfrm>
            <a:prstGeom prst="mathPlus">
              <a:avLst/>
            </a:prstGeom>
            <a:solidFill>
              <a:srgbClr val="8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u="none"/>
            </a:p>
          </p:txBody>
        </p:sp>
        <p:cxnSp>
          <p:nvCxnSpPr>
            <p:cNvPr id="18" name="Straight Arrow Connector 17"/>
            <p:cNvCxnSpPr>
              <a:stCxn id="7" idx="3"/>
              <a:endCxn id="13" idx="2"/>
            </p:cNvCxnSpPr>
            <p:nvPr/>
          </p:nvCxnSpPr>
          <p:spPr>
            <a:xfrm flipV="1">
              <a:off x="4243388" y="2290823"/>
              <a:ext cx="1452226" cy="856910"/>
            </a:xfrm>
            <a:prstGeom prst="straightConnector1">
              <a:avLst/>
            </a:prstGeom>
            <a:ln w="47625">
              <a:solidFill>
                <a:schemeClr val="bg1">
                  <a:lumMod val="50000"/>
                </a:schemeClr>
              </a:solidFill>
              <a:prstDash val="sysDot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4" idx="2"/>
            </p:cNvCxnSpPr>
            <p:nvPr/>
          </p:nvCxnSpPr>
          <p:spPr>
            <a:xfrm>
              <a:off x="4243388" y="3670248"/>
              <a:ext cx="1452226" cy="1087550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prstDash val="sysDot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9" idx="3"/>
              <a:endCxn id="13" idx="3"/>
            </p:cNvCxnSpPr>
            <p:nvPr/>
          </p:nvCxnSpPr>
          <p:spPr>
            <a:xfrm flipV="1">
              <a:off x="4243388" y="2133324"/>
              <a:ext cx="1609725" cy="491894"/>
            </a:xfrm>
            <a:prstGeom prst="straightConnector1">
              <a:avLst/>
            </a:prstGeom>
            <a:ln w="44450">
              <a:solidFill>
                <a:schemeClr val="bg1">
                  <a:lumMod val="50000"/>
                </a:schemeClr>
              </a:solidFill>
              <a:prstDash val="sysDot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 noChangeShapeType="1"/>
              <a:stCxn id="12" idx="3"/>
              <a:endCxn id="14" idx="1"/>
            </p:cNvCxnSpPr>
            <p:nvPr/>
          </p:nvCxnSpPr>
          <p:spPr bwMode="auto">
            <a:xfrm flipV="1">
              <a:off x="4243388" y="4915296"/>
              <a:ext cx="1609725" cy="845008"/>
            </a:xfrm>
            <a:prstGeom prst="straightConnector1">
              <a:avLst/>
            </a:prstGeom>
            <a:noFill/>
            <a:ln w="22225" algn="ctr">
              <a:solidFill>
                <a:srgbClr val="7F7F7F"/>
              </a:solidFill>
              <a:prstDash val="sysDot"/>
              <a:round/>
              <a:headEnd/>
              <a:tailEnd type="arrow" w="lg" len="lg"/>
            </a:ln>
          </p:spPr>
        </p:cxnSp>
        <p:cxnSp>
          <p:nvCxnSpPr>
            <p:cNvPr id="22" name="Straight Arrow Connector 21"/>
            <p:cNvCxnSpPr>
              <a:stCxn id="11" idx="3"/>
              <a:endCxn id="15" idx="2"/>
            </p:cNvCxnSpPr>
            <p:nvPr/>
          </p:nvCxnSpPr>
          <p:spPr>
            <a:xfrm flipV="1">
              <a:off x="4243388" y="3524311"/>
              <a:ext cx="1452226" cy="145937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cxnSpLocks noChangeShapeType="1"/>
              <a:stCxn id="16" idx="3"/>
              <a:endCxn id="14" idx="1"/>
            </p:cNvCxnSpPr>
            <p:nvPr/>
          </p:nvCxnSpPr>
          <p:spPr bwMode="auto">
            <a:xfrm>
              <a:off x="4243388" y="4715277"/>
              <a:ext cx="1609725" cy="200019"/>
            </a:xfrm>
            <a:prstGeom prst="straightConnector1">
              <a:avLst/>
            </a:prstGeom>
            <a:noFill/>
            <a:ln w="38100" algn="ctr">
              <a:solidFill>
                <a:srgbClr val="7F7F7F"/>
              </a:solidFill>
              <a:prstDash val="sysDot"/>
              <a:round/>
              <a:headEnd/>
              <a:tailEnd type="arrow" w="lg" len="lg"/>
            </a:ln>
          </p:spPr>
        </p:cxnSp>
        <p:cxnSp>
          <p:nvCxnSpPr>
            <p:cNvPr id="24" name="Straight Arrow Connector 23"/>
            <p:cNvCxnSpPr>
              <a:cxnSpLocks noChangeShapeType="1"/>
              <a:stCxn id="12" idx="3"/>
              <a:endCxn id="15" idx="1"/>
            </p:cNvCxnSpPr>
            <p:nvPr/>
          </p:nvCxnSpPr>
          <p:spPr bwMode="auto">
            <a:xfrm flipV="1">
              <a:off x="4243388" y="3681809"/>
              <a:ext cx="1609725" cy="2078495"/>
            </a:xfrm>
            <a:prstGeom prst="straightConnector1">
              <a:avLst/>
            </a:prstGeom>
            <a:noFill/>
            <a:ln w="34925" algn="ctr">
              <a:solidFill>
                <a:srgbClr val="7F7F7F"/>
              </a:solidFill>
              <a:prstDash val="sysDot"/>
              <a:round/>
              <a:headEnd/>
              <a:tailEnd type="arrow" w="lg" len="lg"/>
            </a:ln>
          </p:spPr>
        </p:cxnSp>
        <p:cxnSp>
          <p:nvCxnSpPr>
            <p:cNvPr id="25" name="Straight Arrow Connector 24"/>
            <p:cNvCxnSpPr>
              <a:cxnSpLocks noChangeShapeType="1"/>
              <a:stCxn id="8" idx="3"/>
              <a:endCxn id="15" idx="1"/>
            </p:cNvCxnSpPr>
            <p:nvPr/>
          </p:nvCxnSpPr>
          <p:spPr bwMode="auto">
            <a:xfrm flipV="1">
              <a:off x="4243388" y="3681809"/>
              <a:ext cx="1609725" cy="1555983"/>
            </a:xfrm>
            <a:prstGeom prst="straightConnector1">
              <a:avLst/>
            </a:prstGeom>
            <a:noFill/>
            <a:ln w="34925" algn="ctr">
              <a:solidFill>
                <a:srgbClr val="7F7F7F"/>
              </a:solidFill>
              <a:prstDash val="sysDot"/>
              <a:round/>
              <a:headEnd/>
              <a:tailEnd type="arrow" w="lg" len="lg"/>
            </a:ln>
          </p:spPr>
        </p:cxnSp>
        <p:cxnSp>
          <p:nvCxnSpPr>
            <p:cNvPr id="26" name="Straight Arrow Connector 25"/>
            <p:cNvCxnSpPr>
              <a:cxnSpLocks noChangeShapeType="1"/>
              <a:stCxn id="17" idx="3"/>
            </p:cNvCxnSpPr>
            <p:nvPr/>
          </p:nvCxnSpPr>
          <p:spPr bwMode="auto">
            <a:xfrm flipV="1">
              <a:off x="4243388" y="3600510"/>
              <a:ext cx="1471612" cy="592252"/>
            </a:xfrm>
            <a:prstGeom prst="straightConnector1">
              <a:avLst/>
            </a:prstGeom>
            <a:noFill/>
            <a:ln w="44450" algn="ctr">
              <a:solidFill>
                <a:srgbClr val="7F7F7F"/>
              </a:solidFill>
              <a:prstDash val="sysDot"/>
              <a:round/>
              <a:headEnd/>
              <a:tailEnd type="arrow" w="lg" len="lg"/>
            </a:ln>
          </p:spPr>
        </p:cxnSp>
        <p:cxnSp>
          <p:nvCxnSpPr>
            <p:cNvPr id="27" name="Straight Arrow Connector 26"/>
            <p:cNvCxnSpPr>
              <a:stCxn id="10" idx="3"/>
              <a:endCxn id="13" idx="3"/>
            </p:cNvCxnSpPr>
            <p:nvPr/>
          </p:nvCxnSpPr>
          <p:spPr>
            <a:xfrm>
              <a:off x="4243388" y="2102704"/>
              <a:ext cx="1609725" cy="30620"/>
            </a:xfrm>
            <a:prstGeom prst="straightConnector1">
              <a:avLst/>
            </a:prstGeom>
            <a:ln w="44450">
              <a:solidFill>
                <a:schemeClr val="bg1">
                  <a:lumMod val="50000"/>
                </a:schemeClr>
              </a:solidFill>
              <a:prstDash val="sysDot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cxnSpLocks noChangeShapeType="1"/>
              <a:stCxn id="10" idx="3"/>
              <a:endCxn id="15" idx="2"/>
            </p:cNvCxnSpPr>
            <p:nvPr/>
          </p:nvCxnSpPr>
          <p:spPr bwMode="auto">
            <a:xfrm>
              <a:off x="4243388" y="2102704"/>
              <a:ext cx="1452226" cy="1421607"/>
            </a:xfrm>
            <a:prstGeom prst="straightConnector1">
              <a:avLst/>
            </a:prstGeom>
            <a:noFill/>
            <a:ln w="15875" algn="ctr">
              <a:solidFill>
                <a:srgbClr val="7F7F7F"/>
              </a:solidFill>
              <a:prstDash val="sysDot"/>
              <a:round/>
              <a:headEnd/>
              <a:tailEnd type="arrow" w="lg" len="lg"/>
            </a:ln>
          </p:spPr>
        </p:cxnSp>
      </p:grpSp>
      <p:sp>
        <p:nvSpPr>
          <p:cNvPr id="63" name="TextBox 62"/>
          <p:cNvSpPr txBox="1"/>
          <p:nvPr/>
        </p:nvSpPr>
        <p:spPr>
          <a:xfrm>
            <a:off x="5972828" y="2000310"/>
            <a:ext cx="427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66" name="TextBox 65"/>
          <p:cNvSpPr txBox="1"/>
          <p:nvPr/>
        </p:nvSpPr>
        <p:spPr>
          <a:xfrm>
            <a:off x="5972828" y="3219510"/>
            <a:ext cx="427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</a:t>
            </a:r>
            <a:r>
              <a:rPr lang="en-US" sz="2400" baseline="-25000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972828" y="4438710"/>
            <a:ext cx="427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</a:t>
            </a:r>
            <a:r>
              <a:rPr lang="en-US" sz="2400" baseline="-25000" dirty="0"/>
              <a:t>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279924" y="1905000"/>
            <a:ext cx="963464" cy="4057710"/>
            <a:chOff x="3279924" y="1905000"/>
            <a:chExt cx="963464" cy="4057710"/>
          </a:xfrm>
        </p:grpSpPr>
        <p:sp>
          <p:nvSpPr>
            <p:cNvPr id="7" name="Rectangle 6"/>
            <p:cNvSpPr/>
            <p:nvPr/>
          </p:nvSpPr>
          <p:spPr>
            <a:xfrm>
              <a:off x="3886201" y="2969139"/>
              <a:ext cx="357187" cy="357188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sz="1800" u="none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86201" y="5059198"/>
              <a:ext cx="357187" cy="357188"/>
            </a:xfrm>
            <a:prstGeom prst="rect">
              <a:avLst/>
            </a:prstGeom>
            <a:blipFill>
              <a:blip r:embed="rId6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sz="1800" u="none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86200" y="2446624"/>
              <a:ext cx="357188" cy="357188"/>
            </a:xfrm>
            <a:prstGeom prst="rect">
              <a:avLst/>
            </a:prstGeom>
            <a:blipFill>
              <a:blip r:embed="rId7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sz="1800" u="none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86201" y="1924110"/>
              <a:ext cx="357187" cy="357187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sz="1800" u="none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86200" y="3491654"/>
              <a:ext cx="357188" cy="357187"/>
            </a:xfrm>
            <a:prstGeom prst="rect">
              <a:avLst/>
            </a:prstGeom>
            <a:blipFill>
              <a:blip r:embed="rId8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sz="1800" u="none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86200" y="5581710"/>
              <a:ext cx="357188" cy="357187"/>
            </a:xfrm>
            <a:prstGeom prst="rect">
              <a:avLst/>
            </a:prstGeom>
            <a:blipFill>
              <a:blip r:embed="rId9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sz="1800" u="none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86201" y="4536683"/>
              <a:ext cx="357187" cy="357188"/>
            </a:xfrm>
            <a:prstGeom prst="rect">
              <a:avLst/>
            </a:prstGeom>
            <a:blipFill>
              <a:blip r:embed="rId10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sz="1800" u="none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86200" y="4014168"/>
              <a:ext cx="357188" cy="357188"/>
            </a:xfrm>
            <a:prstGeom prst="rect">
              <a:avLst/>
            </a:prstGeom>
            <a:blipFill>
              <a:blip r:embed="rId10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sz="1800" u="none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79924" y="1905000"/>
              <a:ext cx="6401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x</a:t>
              </a:r>
              <a:r>
                <a:rPr lang="en-US" sz="2000" baseline="-25000" dirty="0" smtClean="0"/>
                <a:t>1</a:t>
              </a:r>
              <a:r>
                <a:rPr lang="en-US" sz="2000" dirty="0" smtClean="0">
                  <a:solidFill>
                    <a:schemeClr val="bg1"/>
                  </a:solidFill>
                </a:rPr>
                <a:t>=1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10468" y="2438400"/>
              <a:ext cx="6401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x</a:t>
              </a:r>
              <a:r>
                <a:rPr lang="en-US" sz="2000" baseline="-25000" dirty="0"/>
                <a:t>2</a:t>
              </a:r>
              <a:r>
                <a:rPr lang="en-US" sz="2000" dirty="0" smtClean="0">
                  <a:solidFill>
                    <a:srgbClr val="FFFFFF"/>
                  </a:solidFill>
                </a:rPr>
                <a:t>=1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310468" y="2914710"/>
              <a:ext cx="6401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x</a:t>
              </a:r>
              <a:r>
                <a:rPr lang="en-US" sz="2000" baseline="-25000" dirty="0"/>
                <a:t>3</a:t>
              </a:r>
              <a:r>
                <a:rPr lang="en-US" sz="2000" dirty="0" smtClean="0">
                  <a:solidFill>
                    <a:srgbClr val="FFFFFF"/>
                  </a:solidFill>
                </a:rPr>
                <a:t>=1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310468" y="3429000"/>
              <a:ext cx="6401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x</a:t>
              </a:r>
              <a:r>
                <a:rPr lang="en-US" sz="2000" baseline="-25000" dirty="0"/>
                <a:t>4</a:t>
              </a:r>
              <a:r>
                <a:rPr lang="en-US" sz="2000" dirty="0" smtClean="0">
                  <a:solidFill>
                    <a:srgbClr val="FFFFFF"/>
                  </a:solidFill>
                </a:rPr>
                <a:t>=1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279924" y="3962400"/>
              <a:ext cx="6401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x</a:t>
              </a:r>
              <a:r>
                <a:rPr lang="en-US" sz="2000" baseline="-25000" dirty="0"/>
                <a:t>5</a:t>
              </a:r>
              <a:r>
                <a:rPr lang="en-US" sz="2000" dirty="0" smtClean="0">
                  <a:solidFill>
                    <a:srgbClr val="FFFFFF"/>
                  </a:solidFill>
                </a:rPr>
                <a:t>=1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279924" y="4495800"/>
              <a:ext cx="6401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x</a:t>
              </a:r>
              <a:r>
                <a:rPr lang="en-US" sz="2000" baseline="-25000" dirty="0"/>
                <a:t>6</a:t>
              </a:r>
              <a:r>
                <a:rPr lang="en-US" sz="2000" dirty="0" smtClean="0">
                  <a:solidFill>
                    <a:srgbClr val="FFFFFF"/>
                  </a:solidFill>
                </a:rPr>
                <a:t>=1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279924" y="5029200"/>
              <a:ext cx="6401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x</a:t>
              </a:r>
              <a:r>
                <a:rPr lang="en-US" sz="2000" baseline="-25000" dirty="0"/>
                <a:t>7</a:t>
              </a:r>
              <a:r>
                <a:rPr lang="en-US" sz="2000" dirty="0" smtClean="0">
                  <a:solidFill>
                    <a:srgbClr val="FFFFFF"/>
                  </a:solidFill>
                </a:rPr>
                <a:t>=1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310468" y="5562600"/>
              <a:ext cx="6401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x</a:t>
              </a:r>
              <a:r>
                <a:rPr lang="en-US" sz="2000" baseline="-25000" dirty="0"/>
                <a:t>8</a:t>
              </a:r>
              <a:r>
                <a:rPr lang="en-US" sz="2000" dirty="0" smtClean="0">
                  <a:solidFill>
                    <a:srgbClr val="FFFFFF"/>
                  </a:solidFill>
                </a:rPr>
                <a:t>=1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4598" y="6477000"/>
            <a:ext cx="3079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</a:t>
            </a:r>
            <a:r>
              <a:rPr lang="en-US" sz="1400" dirty="0" smtClean="0"/>
              <a:t>llustrations courtesy of </a:t>
            </a:r>
            <a:r>
              <a:rPr lang="en-US" sz="1400" dirty="0" err="1" smtClean="0"/>
              <a:t>Pushmeet</a:t>
            </a:r>
            <a:r>
              <a:rPr lang="en-US" sz="1400" dirty="0" smtClean="0"/>
              <a:t> </a:t>
            </a:r>
            <a:r>
              <a:rPr lang="en-US" sz="1400" dirty="0" err="1" smtClean="0"/>
              <a:t>Kohli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6239528" y="6447453"/>
            <a:ext cx="18738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/>
              <a:t>(</a:t>
            </a:r>
            <a:r>
              <a:rPr lang="en-US" sz="1600" i="1" dirty="0" err="1" smtClean="0"/>
              <a:t>Barinova</a:t>
            </a:r>
            <a:r>
              <a:rPr lang="en-US" sz="1600" i="1" dirty="0" smtClean="0"/>
              <a:t> </a:t>
            </a:r>
            <a:r>
              <a:rPr lang="en-US" sz="1600" i="1" dirty="0"/>
              <a:t>et al.’</a:t>
            </a:r>
            <a:r>
              <a:rPr lang="en-US" sz="1600" i="1" dirty="0" smtClean="0"/>
              <a:t>10)</a:t>
            </a:r>
            <a:endParaRPr lang="en-US" sz="16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42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64" grpId="0"/>
      <p:bldP spid="65" grpId="0"/>
      <p:bldP spid="63" grpId="0"/>
      <p:bldP spid="66" grpId="0"/>
      <p:bldP spid="6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5" y="1143000"/>
            <a:ext cx="3064747" cy="228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86201" y="2969139"/>
            <a:ext cx="357187" cy="35718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sz="1800" u="non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6201" y="5059198"/>
            <a:ext cx="357187" cy="35718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sz="1800" u="non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86200" y="2446624"/>
            <a:ext cx="357188" cy="357188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sz="1800" u="non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86201" y="1924110"/>
            <a:ext cx="357187" cy="35718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sz="1800" u="non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3491654"/>
            <a:ext cx="357188" cy="357187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sz="1800" u="non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6200" y="5581710"/>
            <a:ext cx="357188" cy="357187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sz="1800" u="non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Plus 12"/>
          <p:cNvSpPr/>
          <p:nvPr/>
        </p:nvSpPr>
        <p:spPr>
          <a:xfrm>
            <a:off x="5638800" y="2076510"/>
            <a:ext cx="428625" cy="428625"/>
          </a:xfrm>
          <a:prstGeom prst="mathPlus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u="none"/>
          </a:p>
        </p:txBody>
      </p:sp>
      <p:sp>
        <p:nvSpPr>
          <p:cNvPr id="14" name="Plus 13"/>
          <p:cNvSpPr/>
          <p:nvPr/>
        </p:nvSpPr>
        <p:spPr>
          <a:xfrm>
            <a:off x="5638800" y="4543485"/>
            <a:ext cx="428625" cy="428625"/>
          </a:xfrm>
          <a:prstGeom prst="mathPlus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u="none"/>
          </a:p>
        </p:txBody>
      </p:sp>
      <p:sp>
        <p:nvSpPr>
          <p:cNvPr id="15" name="Plus 14"/>
          <p:cNvSpPr/>
          <p:nvPr/>
        </p:nvSpPr>
        <p:spPr>
          <a:xfrm>
            <a:off x="5638800" y="3309998"/>
            <a:ext cx="428625" cy="428625"/>
          </a:xfrm>
          <a:prstGeom prst="mathPlus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u="none"/>
          </a:p>
        </p:txBody>
      </p:sp>
      <p:sp>
        <p:nvSpPr>
          <p:cNvPr id="16" name="Rectangle 15"/>
          <p:cNvSpPr/>
          <p:nvPr/>
        </p:nvSpPr>
        <p:spPr>
          <a:xfrm>
            <a:off x="3886201" y="4536683"/>
            <a:ext cx="357187" cy="357188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sz="1800" u="non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86200" y="4014168"/>
            <a:ext cx="357188" cy="357188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sz="1800" u="none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18" name="Straight Arrow Connector 17"/>
          <p:cNvCxnSpPr>
            <a:stCxn id="7" idx="3"/>
            <a:endCxn id="13" idx="2"/>
          </p:cNvCxnSpPr>
          <p:nvPr/>
        </p:nvCxnSpPr>
        <p:spPr>
          <a:xfrm flipV="1">
            <a:off x="4243388" y="2290823"/>
            <a:ext cx="1452226" cy="85691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3"/>
            <a:endCxn id="14" idx="2"/>
          </p:cNvCxnSpPr>
          <p:nvPr/>
        </p:nvCxnSpPr>
        <p:spPr>
          <a:xfrm>
            <a:off x="4243388" y="3670248"/>
            <a:ext cx="1452226" cy="1087550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prstDash val="sysDot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3"/>
            <a:endCxn id="13" idx="3"/>
          </p:cNvCxnSpPr>
          <p:nvPr/>
        </p:nvCxnSpPr>
        <p:spPr>
          <a:xfrm flipV="1">
            <a:off x="4243388" y="2133324"/>
            <a:ext cx="1609725" cy="491894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 noChangeShapeType="1"/>
            <a:stCxn id="12" idx="3"/>
            <a:endCxn id="14" idx="1"/>
          </p:cNvCxnSpPr>
          <p:nvPr/>
        </p:nvCxnSpPr>
        <p:spPr bwMode="auto">
          <a:xfrm flipV="1">
            <a:off x="4243388" y="4915296"/>
            <a:ext cx="1609725" cy="845008"/>
          </a:xfrm>
          <a:prstGeom prst="straightConnector1">
            <a:avLst/>
          </a:prstGeom>
          <a:noFill/>
          <a:ln w="22225" algn="ctr">
            <a:solidFill>
              <a:srgbClr val="7F7F7F"/>
            </a:solidFill>
            <a:prstDash val="sysDot"/>
            <a:round/>
            <a:headEnd/>
            <a:tailEnd type="arrow" w="lg" len="lg"/>
          </a:ln>
        </p:spPr>
      </p:cxnSp>
      <p:cxnSp>
        <p:nvCxnSpPr>
          <p:cNvPr id="22" name="Straight Arrow Connector 21"/>
          <p:cNvCxnSpPr>
            <a:stCxn id="11" idx="3"/>
            <a:endCxn id="15" idx="2"/>
          </p:cNvCxnSpPr>
          <p:nvPr/>
        </p:nvCxnSpPr>
        <p:spPr>
          <a:xfrm flipV="1">
            <a:off x="4243388" y="3524311"/>
            <a:ext cx="1452226" cy="145937"/>
          </a:xfrm>
          <a:prstGeom prst="straightConnector1">
            <a:avLst/>
          </a:prstGeom>
          <a:ln w="28575" cmpd="sng">
            <a:solidFill>
              <a:srgbClr val="000000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 noChangeShapeType="1"/>
            <a:stCxn id="16" idx="3"/>
            <a:endCxn id="14" idx="1"/>
          </p:cNvCxnSpPr>
          <p:nvPr/>
        </p:nvCxnSpPr>
        <p:spPr bwMode="auto">
          <a:xfrm>
            <a:off x="4243388" y="4715277"/>
            <a:ext cx="1609725" cy="200019"/>
          </a:xfrm>
          <a:prstGeom prst="straightConnector1">
            <a:avLst/>
          </a:prstGeom>
          <a:noFill/>
          <a:ln w="38100" algn="ctr">
            <a:solidFill>
              <a:srgbClr val="7F7F7F"/>
            </a:solidFill>
            <a:prstDash val="sysDot"/>
            <a:round/>
            <a:headEnd/>
            <a:tailEnd type="arrow" w="lg" len="lg"/>
          </a:ln>
        </p:spPr>
      </p:cxnSp>
      <p:cxnSp>
        <p:nvCxnSpPr>
          <p:cNvPr id="24" name="Straight Arrow Connector 23"/>
          <p:cNvCxnSpPr>
            <a:cxnSpLocks noChangeShapeType="1"/>
            <a:stCxn id="12" idx="3"/>
            <a:endCxn id="15" idx="1"/>
          </p:cNvCxnSpPr>
          <p:nvPr/>
        </p:nvCxnSpPr>
        <p:spPr bwMode="auto">
          <a:xfrm flipV="1">
            <a:off x="4243388" y="3681809"/>
            <a:ext cx="1609725" cy="2078495"/>
          </a:xfrm>
          <a:prstGeom prst="straightConnector1">
            <a:avLst/>
          </a:prstGeom>
          <a:noFill/>
          <a:ln w="28575" cmpd="sng" algn="ctr">
            <a:solidFill>
              <a:srgbClr val="000000"/>
            </a:solidFill>
            <a:prstDash val="solid"/>
            <a:round/>
            <a:headEnd/>
            <a:tailEnd type="arrow" w="lg" len="lg"/>
          </a:ln>
        </p:spPr>
      </p:cxnSp>
      <p:cxnSp>
        <p:nvCxnSpPr>
          <p:cNvPr id="25" name="Straight Arrow Connector 24"/>
          <p:cNvCxnSpPr>
            <a:cxnSpLocks noChangeShapeType="1"/>
            <a:stCxn id="8" idx="3"/>
            <a:endCxn id="15" idx="1"/>
          </p:cNvCxnSpPr>
          <p:nvPr/>
        </p:nvCxnSpPr>
        <p:spPr bwMode="auto">
          <a:xfrm flipV="1">
            <a:off x="4243388" y="3681809"/>
            <a:ext cx="1609725" cy="1555983"/>
          </a:xfrm>
          <a:prstGeom prst="straightConnector1">
            <a:avLst/>
          </a:prstGeom>
          <a:noFill/>
          <a:ln w="28575" cmpd="sng" algn="ctr">
            <a:solidFill>
              <a:srgbClr val="000000"/>
            </a:solidFill>
            <a:prstDash val="solid"/>
            <a:round/>
            <a:headEnd/>
            <a:tailEnd type="arrow" w="lg" len="lg"/>
          </a:ln>
        </p:spPr>
      </p:cxnSp>
      <p:cxnSp>
        <p:nvCxnSpPr>
          <p:cNvPr id="26" name="Straight Arrow Connector 25"/>
          <p:cNvCxnSpPr>
            <a:cxnSpLocks noChangeShapeType="1"/>
            <a:stCxn id="17" idx="3"/>
          </p:cNvCxnSpPr>
          <p:nvPr/>
        </p:nvCxnSpPr>
        <p:spPr bwMode="auto">
          <a:xfrm flipV="1">
            <a:off x="4243388" y="3600510"/>
            <a:ext cx="1471612" cy="592252"/>
          </a:xfrm>
          <a:prstGeom prst="straightConnector1">
            <a:avLst/>
          </a:prstGeom>
          <a:noFill/>
          <a:ln w="28575" cmpd="sng" algn="ctr">
            <a:solidFill>
              <a:srgbClr val="000000"/>
            </a:solidFill>
            <a:prstDash val="solid"/>
            <a:round/>
            <a:headEnd/>
            <a:tailEnd type="arrow" w="lg" len="lg"/>
          </a:ln>
        </p:spPr>
      </p:cxnSp>
      <p:cxnSp>
        <p:nvCxnSpPr>
          <p:cNvPr id="27" name="Straight Arrow Connector 26"/>
          <p:cNvCxnSpPr>
            <a:stCxn id="10" idx="3"/>
            <a:endCxn id="13" idx="3"/>
          </p:cNvCxnSpPr>
          <p:nvPr/>
        </p:nvCxnSpPr>
        <p:spPr>
          <a:xfrm>
            <a:off x="4243388" y="2102704"/>
            <a:ext cx="1609725" cy="3062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 noChangeShapeType="1"/>
            <a:stCxn id="10" idx="3"/>
            <a:endCxn id="15" idx="2"/>
          </p:cNvCxnSpPr>
          <p:nvPr/>
        </p:nvCxnSpPr>
        <p:spPr bwMode="auto">
          <a:xfrm>
            <a:off x="4243388" y="2102704"/>
            <a:ext cx="1452226" cy="1421607"/>
          </a:xfrm>
          <a:prstGeom prst="straightConnector1">
            <a:avLst/>
          </a:prstGeom>
          <a:noFill/>
          <a:ln w="15875" algn="ctr">
            <a:solidFill>
              <a:srgbClr val="7F7F7F"/>
            </a:solidFill>
            <a:prstDash val="sysDot"/>
            <a:round/>
            <a:headEnd/>
            <a:tailEnd type="arrow" w="lg" len="lg"/>
          </a:ln>
        </p:spPr>
      </p:cxnSp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1787525" y="6019800"/>
            <a:ext cx="2251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none" dirty="0"/>
              <a:t>Voting elements</a:t>
            </a:r>
            <a:endParaRPr lang="ru-RU" sz="2400" u="none" dirty="0"/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4953000" y="5939135"/>
            <a:ext cx="2100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none" dirty="0">
                <a:solidFill>
                  <a:srgbClr val="CC0000"/>
                </a:solidFill>
              </a:rPr>
              <a:t>Hypotheses</a:t>
            </a:r>
            <a:endParaRPr lang="ru-RU" sz="2400" u="none" dirty="0">
              <a:solidFill>
                <a:srgbClr val="CC000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1319759"/>
            <a:ext cx="2667000" cy="2033041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968349" y="2000310"/>
            <a:ext cx="73725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y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=1</a:t>
            </a:r>
            <a:endParaRPr lang="en-US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6878639" y="3810000"/>
            <a:ext cx="20367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y</a:t>
            </a:r>
            <a:r>
              <a:rPr lang="en-US" sz="2000" baseline="-25000" dirty="0" err="1" smtClean="0"/>
              <a:t>i</a:t>
            </a:r>
            <a:r>
              <a:rPr lang="en-US" sz="2000" dirty="0" smtClean="0"/>
              <a:t> = 1: object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present</a:t>
            </a:r>
          </a:p>
          <a:p>
            <a:r>
              <a:rPr lang="en-US" sz="2000" dirty="0" err="1"/>
              <a:t>y</a:t>
            </a:r>
            <a:r>
              <a:rPr lang="en-US" sz="2000" baseline="-25000" dirty="0" err="1"/>
              <a:t>i</a:t>
            </a:r>
            <a:r>
              <a:rPr lang="en-US" sz="2000" dirty="0"/>
              <a:t> = </a:t>
            </a:r>
            <a:r>
              <a:rPr lang="en-US" sz="2000" dirty="0" smtClean="0"/>
              <a:t>0: </a:t>
            </a:r>
            <a:r>
              <a:rPr lang="en-US" sz="2000" dirty="0"/>
              <a:t>object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</a:p>
          <a:p>
            <a:r>
              <a:rPr lang="en-US" sz="2000" dirty="0"/>
              <a:t>           </a:t>
            </a:r>
            <a:r>
              <a:rPr lang="en-US" sz="2000" dirty="0" smtClean="0"/>
              <a:t>not present </a:t>
            </a:r>
            <a:endParaRPr lang="en-US" sz="2000" dirty="0"/>
          </a:p>
        </p:txBody>
      </p:sp>
      <p:sp>
        <p:nvSpPr>
          <p:cNvPr id="65" name="TextBox 64"/>
          <p:cNvSpPr txBox="1"/>
          <p:nvPr/>
        </p:nvSpPr>
        <p:spPr>
          <a:xfrm>
            <a:off x="215536" y="3635514"/>
            <a:ext cx="2603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x</a:t>
            </a:r>
            <a:r>
              <a:rPr lang="en-US" sz="2000" baseline="-25000" dirty="0" err="1"/>
              <a:t>j</a:t>
            </a:r>
            <a:r>
              <a:rPr lang="en-US" sz="2000" dirty="0" smtClean="0"/>
              <a:t> = index of hypothesis </a:t>
            </a:r>
          </a:p>
          <a:p>
            <a:r>
              <a:rPr lang="en-US" sz="2000" dirty="0" smtClean="0"/>
              <a:t>explaining </a:t>
            </a:r>
            <a:r>
              <a:rPr lang="en-US" sz="2000" dirty="0" err="1" smtClean="0"/>
              <a:t>x</a:t>
            </a:r>
            <a:r>
              <a:rPr lang="en-US" sz="2000" baseline="-25000" dirty="0" err="1" smtClean="0"/>
              <a:t>j</a:t>
            </a:r>
            <a:endParaRPr lang="en-US" sz="2000" baseline="-25000" dirty="0"/>
          </a:p>
        </p:txBody>
      </p:sp>
      <p:sp>
        <p:nvSpPr>
          <p:cNvPr id="66" name="TextBox 65"/>
          <p:cNvSpPr txBox="1"/>
          <p:nvPr/>
        </p:nvSpPr>
        <p:spPr>
          <a:xfrm>
            <a:off x="5968349" y="3219510"/>
            <a:ext cx="737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=1</a:t>
            </a:r>
            <a:endParaRPr lang="en-US" sz="2400" dirty="0"/>
          </a:p>
        </p:txBody>
      </p:sp>
      <p:sp>
        <p:nvSpPr>
          <p:cNvPr id="67" name="TextBox 66"/>
          <p:cNvSpPr txBox="1"/>
          <p:nvPr/>
        </p:nvSpPr>
        <p:spPr>
          <a:xfrm>
            <a:off x="5995242" y="4438710"/>
            <a:ext cx="634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</a:t>
            </a:r>
            <a:r>
              <a:rPr lang="en-US" sz="2400" baseline="-25000" dirty="0" smtClean="0"/>
              <a:t>3=0</a:t>
            </a:r>
            <a:endParaRPr lang="en-US" sz="2400" baseline="-25000" dirty="0"/>
          </a:p>
        </p:txBody>
      </p:sp>
      <p:sp>
        <p:nvSpPr>
          <p:cNvPr id="78" name="TextBox 77"/>
          <p:cNvSpPr txBox="1"/>
          <p:nvPr/>
        </p:nvSpPr>
        <p:spPr>
          <a:xfrm>
            <a:off x="3295196" y="1905000"/>
            <a:ext cx="64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x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=</a:t>
            </a:r>
            <a:r>
              <a:rPr lang="en-US" sz="2000" dirty="0" smtClean="0">
                <a:solidFill>
                  <a:srgbClr val="800000"/>
                </a:solidFill>
              </a:rPr>
              <a:t>1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295196" y="2438400"/>
            <a:ext cx="64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x</a:t>
            </a:r>
            <a:r>
              <a:rPr lang="en-US" sz="2000" baseline="-25000" dirty="0"/>
              <a:t>2</a:t>
            </a:r>
            <a:r>
              <a:rPr lang="en-US" sz="2000" dirty="0" smtClean="0"/>
              <a:t>=</a:t>
            </a:r>
            <a:r>
              <a:rPr lang="en-US" sz="2000" dirty="0" smtClean="0">
                <a:solidFill>
                  <a:srgbClr val="800000"/>
                </a:solidFill>
              </a:rPr>
              <a:t>1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295196" y="2914710"/>
            <a:ext cx="64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x</a:t>
            </a:r>
            <a:r>
              <a:rPr lang="en-US" sz="2000" baseline="-25000" dirty="0"/>
              <a:t>3</a:t>
            </a:r>
            <a:r>
              <a:rPr lang="en-US" sz="2000" dirty="0" smtClean="0"/>
              <a:t>=</a:t>
            </a:r>
            <a:r>
              <a:rPr lang="en-US" sz="2000" dirty="0" smtClean="0">
                <a:solidFill>
                  <a:srgbClr val="800000"/>
                </a:solidFill>
              </a:rPr>
              <a:t>1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95196" y="3429000"/>
            <a:ext cx="64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x</a:t>
            </a:r>
            <a:r>
              <a:rPr lang="en-US" sz="2000" baseline="-25000" dirty="0"/>
              <a:t>4</a:t>
            </a:r>
            <a:r>
              <a:rPr lang="en-US" sz="2000" dirty="0" smtClean="0"/>
              <a:t>=</a:t>
            </a:r>
            <a:r>
              <a:rPr lang="en-US" sz="2000" dirty="0" smtClean="0">
                <a:solidFill>
                  <a:srgbClr val="0080FF"/>
                </a:solidFill>
              </a:rPr>
              <a:t>2</a:t>
            </a:r>
            <a:endParaRPr lang="en-US" sz="2000" dirty="0">
              <a:solidFill>
                <a:srgbClr val="0080FF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295196" y="3962400"/>
            <a:ext cx="64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x</a:t>
            </a:r>
            <a:r>
              <a:rPr lang="en-US" sz="2000" baseline="-25000" dirty="0"/>
              <a:t>5</a:t>
            </a:r>
            <a:r>
              <a:rPr lang="en-US" sz="2000" dirty="0" smtClean="0"/>
              <a:t>=</a:t>
            </a:r>
            <a:r>
              <a:rPr lang="en-US" sz="2000" dirty="0" smtClean="0">
                <a:solidFill>
                  <a:srgbClr val="0080FF"/>
                </a:solidFill>
              </a:rPr>
              <a:t>2</a:t>
            </a:r>
            <a:endParaRPr lang="en-US" sz="2000" dirty="0">
              <a:solidFill>
                <a:srgbClr val="0080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295196" y="4495800"/>
            <a:ext cx="64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x</a:t>
            </a:r>
            <a:r>
              <a:rPr lang="en-US" sz="2000" baseline="-25000" dirty="0"/>
              <a:t>6</a:t>
            </a:r>
            <a:r>
              <a:rPr lang="en-US" sz="2000" dirty="0" smtClean="0"/>
              <a:t>=0</a:t>
            </a:r>
            <a:endParaRPr lang="en-US" sz="2000" dirty="0"/>
          </a:p>
        </p:txBody>
      </p:sp>
      <p:sp>
        <p:nvSpPr>
          <p:cNvPr id="84" name="TextBox 83"/>
          <p:cNvSpPr txBox="1"/>
          <p:nvPr/>
        </p:nvSpPr>
        <p:spPr>
          <a:xfrm>
            <a:off x="3295196" y="5029200"/>
            <a:ext cx="64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x</a:t>
            </a:r>
            <a:r>
              <a:rPr lang="en-US" sz="2000" baseline="-25000" dirty="0"/>
              <a:t>7</a:t>
            </a:r>
            <a:r>
              <a:rPr lang="en-US" sz="2000" dirty="0" smtClean="0"/>
              <a:t>=</a:t>
            </a:r>
            <a:r>
              <a:rPr lang="en-US" sz="2000" dirty="0" smtClean="0">
                <a:solidFill>
                  <a:srgbClr val="0080FF"/>
                </a:solidFill>
              </a:rPr>
              <a:t>2</a:t>
            </a:r>
            <a:endParaRPr lang="en-US" sz="2000" dirty="0">
              <a:solidFill>
                <a:srgbClr val="0080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295196" y="5562600"/>
            <a:ext cx="64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x</a:t>
            </a:r>
            <a:r>
              <a:rPr lang="en-US" sz="2000" baseline="-25000" dirty="0"/>
              <a:t>8</a:t>
            </a:r>
            <a:r>
              <a:rPr lang="en-US" sz="2000" dirty="0" smtClean="0"/>
              <a:t>=</a:t>
            </a:r>
            <a:r>
              <a:rPr lang="en-US" sz="2000" dirty="0" smtClean="0">
                <a:solidFill>
                  <a:srgbClr val="0080FF"/>
                </a:solidFill>
              </a:rPr>
              <a:t>2</a:t>
            </a:r>
            <a:endParaRPr lang="en-US" sz="2000" dirty="0">
              <a:solidFill>
                <a:srgbClr val="0080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33543" y="4713408"/>
            <a:ext cx="3048000" cy="830997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submodular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maximization</a:t>
            </a:r>
            <a:r>
              <a:rPr lang="en-US" sz="2400" dirty="0">
                <a:solidFill>
                  <a:srgbClr val="0000FF"/>
                </a:solidFill>
              </a:rPr>
              <a:t>!</a:t>
            </a:r>
            <a:endParaRPr lang="en-US" sz="2400" dirty="0" smtClean="0">
              <a:solidFill>
                <a:srgbClr val="0000FF"/>
              </a:solidFill>
            </a:endParaRPr>
          </a:p>
        </p:txBody>
      </p:sp>
      <p:sp>
        <p:nvSpPr>
          <p:cNvPr id="87" name="Right Arrow 86"/>
          <p:cNvSpPr/>
          <p:nvPr/>
        </p:nvSpPr>
        <p:spPr bwMode="auto">
          <a:xfrm>
            <a:off x="3573079" y="4986888"/>
            <a:ext cx="1371458" cy="250904"/>
          </a:xfrm>
          <a:prstGeom prst="rightArrow">
            <a:avLst/>
          </a:prstGeom>
          <a:solidFill>
            <a:srgbClr val="00009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257800" y="1600200"/>
            <a:ext cx="1828800" cy="2514600"/>
          </a:xfrm>
          <a:prstGeom prst="ellips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4598" y="6477000"/>
            <a:ext cx="3079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</a:t>
            </a:r>
            <a:r>
              <a:rPr lang="en-US" sz="1400" dirty="0" smtClean="0"/>
              <a:t>llustrations courtesy of </a:t>
            </a:r>
            <a:r>
              <a:rPr lang="en-US" sz="1400" dirty="0" err="1" smtClean="0"/>
              <a:t>Pushmeet</a:t>
            </a:r>
            <a:r>
              <a:rPr lang="en-US" sz="1400" dirty="0" smtClean="0"/>
              <a:t> </a:t>
            </a:r>
            <a:r>
              <a:rPr lang="en-US" sz="1400" dirty="0" err="1" smtClean="0"/>
              <a:t>Kohli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4953000" y="4495800"/>
            <a:ext cx="4191000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Joint MAP inference: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5101810" y="4978400"/>
            <a:ext cx="3654841" cy="1665645"/>
            <a:chOff x="9292810" y="2829144"/>
            <a:chExt cx="3654841" cy="1665645"/>
          </a:xfrm>
        </p:grpSpPr>
        <p:pic>
          <p:nvPicPr>
            <p:cNvPr id="31" name="Bild 30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2810" y="2829144"/>
              <a:ext cx="3543300" cy="889000"/>
            </a:xfrm>
            <a:prstGeom prst="rect">
              <a:avLst/>
            </a:prstGeom>
          </p:spPr>
        </p:pic>
        <p:sp>
          <p:nvSpPr>
            <p:cNvPr id="32" name="Textfeld 31"/>
            <p:cNvSpPr txBox="1"/>
            <p:nvPr/>
          </p:nvSpPr>
          <p:spPr>
            <a:xfrm>
              <a:off x="9352045" y="4033124"/>
              <a:ext cx="35956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err="1" smtClean="0"/>
                <a:t>Weight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element</a:t>
              </a:r>
              <a:r>
                <a:rPr lang="de-DE" sz="2400" dirty="0" smtClean="0"/>
                <a:t> i </a:t>
              </a:r>
              <a:r>
                <a:rPr lang="de-DE" sz="2400" dirty="0" err="1" smtClean="0"/>
                <a:t>wrt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hyp</a:t>
              </a:r>
              <a:r>
                <a:rPr lang="de-DE" sz="2400" dirty="0" smtClean="0"/>
                <a:t>. </a:t>
              </a:r>
              <a:r>
                <a:rPr lang="de-DE" sz="2400" dirty="0" err="1" smtClean="0"/>
                <a:t>j</a:t>
              </a:r>
              <a:endParaRPr lang="de-DE" sz="2400" dirty="0"/>
            </a:p>
          </p:txBody>
        </p:sp>
        <p:cxnSp>
          <p:nvCxnSpPr>
            <p:cNvPr id="35" name="Gerade Verbindung mit Pfeil 34"/>
            <p:cNvCxnSpPr/>
            <p:nvPr/>
          </p:nvCxnSpPr>
          <p:spPr bwMode="auto">
            <a:xfrm flipV="1">
              <a:off x="11887200" y="3413344"/>
              <a:ext cx="609600" cy="762000"/>
            </a:xfrm>
            <a:prstGeom prst="straightConnector1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77202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29" grpId="0"/>
      <p:bldP spid="30" grpId="0"/>
      <p:bldP spid="77" grpId="0" animBg="1"/>
      <p:bldP spid="87" grpId="0" animBg="1"/>
      <p:bldP spid="86" grpId="0" build="allAtOnce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Inference</a:t>
            </a:r>
            <a:endParaRPr lang="ru-RU"/>
          </a:p>
        </p:txBody>
      </p:sp>
      <p:pic>
        <p:nvPicPr>
          <p:cNvPr id="32826" name="Picture 58" descr="fram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pic>
        <p:nvPicPr>
          <p:cNvPr id="32827" name="Picture 59" descr="fram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pic>
        <p:nvPicPr>
          <p:cNvPr id="32828" name="Picture 60" descr="frame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pic>
        <p:nvPicPr>
          <p:cNvPr id="32829" name="Picture 61" descr="frame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pic>
        <p:nvPicPr>
          <p:cNvPr id="32830" name="Picture 62" descr="frame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pic>
        <p:nvPicPr>
          <p:cNvPr id="32831" name="Picture 63" descr="frame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pic>
        <p:nvPicPr>
          <p:cNvPr id="32832" name="Picture 64" descr="frame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pic>
        <p:nvPicPr>
          <p:cNvPr id="32833" name="Picture 65" descr="frame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pic>
        <p:nvPicPr>
          <p:cNvPr id="32834" name="Picture 66" descr="frame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pic>
        <p:nvPicPr>
          <p:cNvPr id="32835" name="Picture 67" descr="frame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pic>
        <p:nvPicPr>
          <p:cNvPr id="32836" name="Picture 68" descr="frame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pic>
        <p:nvPicPr>
          <p:cNvPr id="32837" name="Picture 69" descr="frame1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pic>
        <p:nvPicPr>
          <p:cNvPr id="32838" name="Picture 70" descr="frame1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pic>
        <p:nvPicPr>
          <p:cNvPr id="32839" name="Picture 71" descr="frame1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pic>
        <p:nvPicPr>
          <p:cNvPr id="32840" name="Picture 72" descr="frame1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pic>
        <p:nvPicPr>
          <p:cNvPr id="32841" name="Picture 73" descr="frame1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pic>
        <p:nvPicPr>
          <p:cNvPr id="32842" name="Picture 74" descr="frame1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11188" y="1584325"/>
            <a:ext cx="7924800" cy="2971800"/>
          </a:xfrm>
          <a:prstGeom prst="rect">
            <a:avLst/>
          </a:prstGeom>
          <a:noFill/>
        </p:spPr>
      </p:pic>
      <p:sp>
        <p:nvSpPr>
          <p:cNvPr id="32844" name="Text Box 76"/>
          <p:cNvSpPr txBox="1">
            <a:spLocks noChangeArrowheads="1"/>
          </p:cNvSpPr>
          <p:nvPr/>
        </p:nvSpPr>
        <p:spPr bwMode="auto">
          <a:xfrm>
            <a:off x="1535999" y="5467290"/>
            <a:ext cx="45139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u="none" dirty="0">
                <a:solidFill>
                  <a:srgbClr val="000000"/>
                </a:solidFill>
              </a:rPr>
              <a:t>Using the Hough forest trained in [</a:t>
            </a:r>
            <a:r>
              <a:rPr lang="en-US" sz="1400" u="none" dirty="0" err="1">
                <a:solidFill>
                  <a:srgbClr val="000000"/>
                </a:solidFill>
              </a:rPr>
              <a:t>Gall&amp;Lempitsky</a:t>
            </a:r>
            <a:r>
              <a:rPr lang="en-US" sz="1400" u="none" dirty="0">
                <a:solidFill>
                  <a:srgbClr val="000000"/>
                </a:solidFill>
              </a:rPr>
              <a:t> CVPR09]</a:t>
            </a:r>
            <a:endParaRPr lang="ru-RU" sz="1400" u="none" dirty="0">
              <a:solidFill>
                <a:srgbClr val="000000"/>
              </a:solidFill>
            </a:endParaRPr>
          </a:p>
        </p:txBody>
      </p:sp>
      <p:sp>
        <p:nvSpPr>
          <p:cNvPr id="21" name="Text Box 76"/>
          <p:cNvSpPr txBox="1">
            <a:spLocks noChangeArrowheads="1"/>
          </p:cNvSpPr>
          <p:nvPr/>
        </p:nvSpPr>
        <p:spPr bwMode="auto">
          <a:xfrm>
            <a:off x="1535999" y="4824155"/>
            <a:ext cx="33550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u="none" dirty="0" smtClean="0">
                <a:solidFill>
                  <a:srgbClr val="000000"/>
                </a:solidFill>
              </a:rPr>
              <a:t>Datasets from [</a:t>
            </a:r>
            <a:r>
              <a:rPr lang="en-US" sz="1400" u="none" dirty="0" err="1" smtClean="0">
                <a:solidFill>
                  <a:srgbClr val="000000"/>
                </a:solidFill>
              </a:rPr>
              <a:t>Andriluka</a:t>
            </a:r>
            <a:r>
              <a:rPr lang="en-US" sz="1400" u="none" dirty="0" smtClean="0">
                <a:solidFill>
                  <a:srgbClr val="000000"/>
                </a:solidFill>
              </a:rPr>
              <a:t> et al. CVPR 2008]</a:t>
            </a:r>
            <a:r>
              <a:rPr lang="en-GB" sz="1400" u="none" dirty="0">
                <a:solidFill>
                  <a:srgbClr val="000000"/>
                </a:solidFill>
              </a:rPr>
              <a:t/>
            </a:r>
            <a:br>
              <a:rPr lang="en-GB" sz="1400" u="none" dirty="0">
                <a:solidFill>
                  <a:srgbClr val="000000"/>
                </a:solidFill>
              </a:rPr>
            </a:br>
            <a:r>
              <a:rPr lang="en-GB" sz="1400" i="1" u="none" dirty="0" smtClean="0">
                <a:solidFill>
                  <a:srgbClr val="000000"/>
                </a:solidFill>
              </a:rPr>
              <a:t>(with strongly occluded pedestrians added)</a:t>
            </a:r>
            <a:endParaRPr lang="en-US" sz="1400" i="1" u="none" dirty="0" smtClean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598" y="6477000"/>
            <a:ext cx="3079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</a:t>
            </a:r>
            <a:r>
              <a:rPr lang="en-US" sz="1400" dirty="0" smtClean="0"/>
              <a:t>llustrations courtesy of </a:t>
            </a:r>
            <a:r>
              <a:rPr lang="en-US" sz="1400" dirty="0" err="1" smtClean="0"/>
              <a:t>Pushmeet</a:t>
            </a:r>
            <a:r>
              <a:rPr lang="en-US" sz="1400" dirty="0" smtClean="0"/>
              <a:t> </a:t>
            </a:r>
            <a:r>
              <a:rPr lang="en-US" sz="1400" dirty="0" err="1" smtClean="0"/>
              <a:t>Kohli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157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200025"/>
            <a:ext cx="9601200" cy="762000"/>
          </a:xfrm>
        </p:spPr>
        <p:txBody>
          <a:bodyPr/>
          <a:lstStyle/>
          <a:p>
            <a:r>
              <a:rPr lang="en-US" dirty="0"/>
              <a:t>Results for pedestrians detection</a:t>
            </a:r>
            <a:endParaRPr lang="ru-RU" dirty="0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466850" y="4540250"/>
            <a:ext cx="571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 u="none" dirty="0">
                <a:solidFill>
                  <a:srgbClr val="366893"/>
                </a:solidFill>
              </a:rPr>
              <a:t>Blue</a:t>
            </a:r>
            <a:r>
              <a:rPr lang="en-US" sz="1800" u="none" dirty="0"/>
              <a:t> = Hough transform + non-maximum suppression</a:t>
            </a:r>
          </a:p>
          <a:p>
            <a:r>
              <a:rPr lang="en-US" sz="1800" b="1" u="none" dirty="0">
                <a:solidFill>
                  <a:srgbClr val="33CCCC"/>
                </a:solidFill>
              </a:rPr>
              <a:t>Light-blue </a:t>
            </a:r>
            <a:r>
              <a:rPr lang="en-US" sz="1800" u="none" dirty="0"/>
              <a:t>= </a:t>
            </a:r>
            <a:r>
              <a:rPr lang="en-US" sz="1800" dirty="0" smtClean="0"/>
              <a:t>greedy detection</a:t>
            </a:r>
            <a:endParaRPr lang="ru-RU" sz="1800" u="none" dirty="0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163" y="1571625"/>
            <a:ext cx="3284537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013" y="1544638"/>
            <a:ext cx="3328987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 rot="5400000">
            <a:off x="4144962" y="2765426"/>
            <a:ext cx="1414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u="none"/>
              <a:t>Precision</a:t>
            </a:r>
            <a:endParaRPr lang="ru-RU" sz="1800" u="none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372225" y="4000500"/>
            <a:ext cx="1260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u="none"/>
              <a:t>Recall</a:t>
            </a:r>
            <a:endParaRPr lang="ru-RU" sz="1800" u="none"/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 rot="5400000">
            <a:off x="429419" y="2743994"/>
            <a:ext cx="1362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u="none"/>
              <a:t>Precision</a:t>
            </a:r>
            <a:endParaRPr lang="ru-RU" sz="1800" u="none"/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2630488" y="4006850"/>
            <a:ext cx="1220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u="none"/>
              <a:t>Recall</a:t>
            </a:r>
            <a:endParaRPr lang="ru-RU" sz="1800" u="none"/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5741988" y="1182688"/>
            <a:ext cx="1712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u="none"/>
              <a:t>TUD-crossing</a:t>
            </a:r>
            <a:endParaRPr lang="ru-RU" sz="1800" u="none"/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2457450" y="1227138"/>
            <a:ext cx="1712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u="none"/>
              <a:t>TUD-campus</a:t>
            </a:r>
            <a:endParaRPr lang="ru-RU" sz="1800" u="none"/>
          </a:p>
        </p:txBody>
      </p:sp>
      <p:sp>
        <p:nvSpPr>
          <p:cNvPr id="2" name="TextBox 1"/>
          <p:cNvSpPr txBox="1"/>
          <p:nvPr/>
        </p:nvSpPr>
        <p:spPr>
          <a:xfrm>
            <a:off x="798377" y="6248400"/>
            <a:ext cx="4615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</a:t>
            </a:r>
            <a:r>
              <a:rPr lang="en-US" sz="1600" i="1" dirty="0" err="1" smtClean="0"/>
              <a:t>submodularity</a:t>
            </a:r>
            <a:r>
              <a:rPr lang="en-US" sz="1600" i="1" dirty="0" smtClean="0"/>
              <a:t> for detection also in (Blaschko’11)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8470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754496" y="2487866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684315" y="3006898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59296" y="2766478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516496" y="2456950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92002" y="3359347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16496" y="3066550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28150" y="2862864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57969" y="3381896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232950" y="3141476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90150" y="2831948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165656" y="3734345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90150" y="3441548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62882" y="3935483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792701" y="4454515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67682" y="4214095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624882" y="3904567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100388" y="4806964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624882" y="4514167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38467" y="3765261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368286" y="4284293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743267" y="4043873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200467" y="3734345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675973" y="4636742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200467" y="4343945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353361" y="2217618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283180" y="2736650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658161" y="2496230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15361" y="2186702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590867" y="3089099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15361" y="2796302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407513" y="2042669"/>
            <a:ext cx="2095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ground set</a:t>
            </a:r>
          </a:p>
          <a:p>
            <a:pPr marL="342900" indent="-342900">
              <a:buFont typeface="Arial"/>
              <a:buChar char="•"/>
            </a:pPr>
            <a:endParaRPr lang="en-US" sz="2800" dirty="0"/>
          </a:p>
        </p:txBody>
      </p:sp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523" y="2133100"/>
            <a:ext cx="304800" cy="3429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028181" y="3397536"/>
            <a:ext cx="1832304" cy="1573417"/>
          </a:xfrm>
          <a:custGeom>
            <a:avLst/>
            <a:gdLst>
              <a:gd name="connsiteX0" fmla="*/ 173015 w 1832304"/>
              <a:gd name="connsiteY0" fmla="*/ 111254 h 1573417"/>
              <a:gd name="connsiteX1" fmla="*/ 840771 w 1832304"/>
              <a:gd name="connsiteY1" fmla="*/ 19595 h 1573417"/>
              <a:gd name="connsiteX2" fmla="*/ 1456154 w 1832304"/>
              <a:gd name="connsiteY2" fmla="*/ 255288 h 1573417"/>
              <a:gd name="connsiteX3" fmla="*/ 1822765 w 1832304"/>
              <a:gd name="connsiteY3" fmla="*/ 883802 h 1573417"/>
              <a:gd name="connsiteX4" fmla="*/ 1076450 w 1832304"/>
              <a:gd name="connsiteY4" fmla="*/ 1420657 h 1573417"/>
              <a:gd name="connsiteX5" fmla="*/ 238482 w 1832304"/>
              <a:gd name="connsiteY5" fmla="*/ 1538503 h 1573417"/>
              <a:gd name="connsiteX6" fmla="*/ 2803 w 1832304"/>
              <a:gd name="connsiteY6" fmla="*/ 883802 h 1573417"/>
              <a:gd name="connsiteX7" fmla="*/ 173015 w 1832304"/>
              <a:gd name="connsiteY7" fmla="*/ 111254 h 157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32304" h="1573417">
                <a:moveTo>
                  <a:pt x="173015" y="111254"/>
                </a:moveTo>
                <a:cubicBezTo>
                  <a:pt x="312676" y="-32781"/>
                  <a:pt x="626915" y="-4411"/>
                  <a:pt x="840771" y="19595"/>
                </a:cubicBezTo>
                <a:cubicBezTo>
                  <a:pt x="1054627" y="43601"/>
                  <a:pt x="1292488" y="111254"/>
                  <a:pt x="1456154" y="255288"/>
                </a:cubicBezTo>
                <a:cubicBezTo>
                  <a:pt x="1619820" y="399322"/>
                  <a:pt x="1886049" y="689574"/>
                  <a:pt x="1822765" y="883802"/>
                </a:cubicBezTo>
                <a:cubicBezTo>
                  <a:pt x="1759481" y="1078030"/>
                  <a:pt x="1340497" y="1311540"/>
                  <a:pt x="1076450" y="1420657"/>
                </a:cubicBezTo>
                <a:cubicBezTo>
                  <a:pt x="812403" y="1529774"/>
                  <a:pt x="417423" y="1627979"/>
                  <a:pt x="238482" y="1538503"/>
                </a:cubicBezTo>
                <a:cubicBezTo>
                  <a:pt x="59541" y="1449027"/>
                  <a:pt x="18079" y="1126042"/>
                  <a:pt x="2803" y="883802"/>
                </a:cubicBezTo>
                <a:cubicBezTo>
                  <a:pt x="-12473" y="641562"/>
                  <a:pt x="33354" y="255289"/>
                  <a:pt x="173015" y="111254"/>
                </a:cubicBezTo>
                <a:close/>
              </a:path>
            </a:pathLst>
          </a:custGeom>
          <a:noFill/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5407513" y="2926692"/>
            <a:ext cx="3185487" cy="1124184"/>
            <a:chOff x="5407513" y="2926692"/>
            <a:chExt cx="3185487" cy="1124184"/>
          </a:xfrm>
        </p:grpSpPr>
        <p:sp>
          <p:nvSpPr>
            <p:cNvPr id="37" name="TextBox 36"/>
            <p:cNvSpPr txBox="1"/>
            <p:nvPr/>
          </p:nvSpPr>
          <p:spPr>
            <a:xfrm>
              <a:off x="5407513" y="2926692"/>
              <a:ext cx="3185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/>
                <a:buChar char="•"/>
              </a:pPr>
              <a:r>
                <a:rPr lang="en-US" sz="2800" dirty="0" smtClean="0"/>
                <a:t>(scoring) function</a:t>
              </a:r>
              <a:endParaRPr lang="en-US" sz="2800" dirty="0"/>
            </a:p>
          </p:txBody>
        </p:sp>
        <p:pic>
          <p:nvPicPr>
            <p:cNvPr id="38" name="Picture 37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6755" y="3517476"/>
              <a:ext cx="2540000" cy="533400"/>
            </a:xfrm>
            <a:prstGeom prst="rect">
              <a:avLst/>
            </a:prstGeom>
          </p:spPr>
        </p:pic>
      </p:grpSp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470" y="4987599"/>
            <a:ext cx="1003300" cy="34290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706967" y="5449413"/>
            <a:ext cx="4570482" cy="1200328"/>
            <a:chOff x="706967" y="5449413"/>
            <a:chExt cx="4570482" cy="1200328"/>
          </a:xfrm>
        </p:grpSpPr>
        <p:sp>
          <p:nvSpPr>
            <p:cNvPr id="45" name="TextBox 44"/>
            <p:cNvSpPr txBox="1"/>
            <p:nvPr/>
          </p:nvSpPr>
          <p:spPr>
            <a:xfrm>
              <a:off x="706967" y="5449413"/>
              <a:ext cx="4570482" cy="1200328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We will assume: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400" dirty="0" smtClean="0"/>
                <a:t>.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400" dirty="0" smtClean="0"/>
                <a:t>black box “oracle” to evaluate </a:t>
              </a:r>
              <a:r>
                <a:rPr lang="en-US" sz="2400" i="1" dirty="0" smtClean="0"/>
                <a:t>F</a:t>
              </a:r>
              <a:endParaRPr lang="en-US" sz="2400" i="1" dirty="0"/>
            </a:p>
          </p:txBody>
        </p:sp>
        <p:pic>
          <p:nvPicPr>
            <p:cNvPr id="46" name="Picture 45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352" y="5863033"/>
              <a:ext cx="1371600" cy="38100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5918148" y="4592731"/>
            <a:ext cx="2225853" cy="1651301"/>
            <a:chOff x="5918148" y="4592731"/>
            <a:chExt cx="2225853" cy="1651301"/>
          </a:xfrm>
        </p:grpSpPr>
        <p:grpSp>
          <p:nvGrpSpPr>
            <p:cNvPr id="43" name="Group 42"/>
            <p:cNvGrpSpPr/>
            <p:nvPr/>
          </p:nvGrpSpPr>
          <p:grpSpPr>
            <a:xfrm>
              <a:off x="5918148" y="4592731"/>
              <a:ext cx="2225853" cy="1651301"/>
              <a:chOff x="5918148" y="4592731"/>
              <a:chExt cx="2225853" cy="1651301"/>
            </a:xfrm>
          </p:grpSpPr>
          <p:pic>
            <p:nvPicPr>
              <p:cNvPr id="40" name="Picture 39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22633" y="4791977"/>
                <a:ext cx="1790700" cy="393700"/>
              </a:xfrm>
              <a:prstGeom prst="rect">
                <a:avLst/>
              </a:prstGeom>
            </p:spPr>
          </p:pic>
          <p:sp>
            <p:nvSpPr>
              <p:cNvPr id="42" name="Rectangle 41"/>
              <p:cNvSpPr/>
              <p:nvPr/>
            </p:nvSpPr>
            <p:spPr>
              <a:xfrm>
                <a:off x="5918148" y="4592731"/>
                <a:ext cx="2225853" cy="1651301"/>
              </a:xfrm>
              <a:prstGeom prst="rect">
                <a:avLst/>
              </a:prstGeom>
              <a:noFill/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7" name="Picture 46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323" y="5480897"/>
              <a:ext cx="1422400" cy="5461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022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good is greedy? in practice…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48777" y="1461107"/>
            <a:ext cx="8733200" cy="4624872"/>
            <a:chOff x="708526" y="2981163"/>
            <a:chExt cx="7463352" cy="3529250"/>
          </a:xfrm>
        </p:grpSpPr>
        <p:grpSp>
          <p:nvGrpSpPr>
            <p:cNvPr id="4" name="Group 3"/>
            <p:cNvGrpSpPr/>
            <p:nvPr/>
          </p:nvGrpSpPr>
          <p:grpSpPr>
            <a:xfrm>
              <a:off x="1003047" y="3339441"/>
              <a:ext cx="7168831" cy="3170972"/>
              <a:chOff x="1003047" y="3072081"/>
              <a:chExt cx="7168831" cy="317097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003047" y="3072081"/>
                <a:ext cx="7168831" cy="3170972"/>
                <a:chOff x="1003047" y="3072081"/>
                <a:chExt cx="7168831" cy="3170972"/>
              </a:xfrm>
            </p:grpSpPr>
            <p:grpSp>
              <p:nvGrpSpPr>
                <p:cNvPr id="9" name="Group 4"/>
                <p:cNvGrpSpPr>
                  <a:grpSpLocks/>
                </p:cNvGrpSpPr>
                <p:nvPr/>
              </p:nvGrpSpPr>
              <p:grpSpPr bwMode="auto">
                <a:xfrm>
                  <a:off x="1174737" y="3072081"/>
                  <a:ext cx="4092421" cy="3170972"/>
                  <a:chOff x="1272" y="1413"/>
                  <a:chExt cx="3408" cy="2739"/>
                </a:xfrm>
              </p:grpSpPr>
              <p:sp>
                <p:nvSpPr>
                  <p:cNvPr id="13" name="Line 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69" y="1465"/>
                    <a:ext cx="0" cy="2337"/>
                  </a:xfrm>
                  <a:prstGeom prst="line">
                    <a:avLst/>
                  </a:prstGeom>
                  <a:no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4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1465"/>
                    <a:ext cx="3057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4626" y="1465"/>
                    <a:ext cx="0" cy="2337"/>
                  </a:xfrm>
                  <a:prstGeom prst="line">
                    <a:avLst/>
                  </a:prstGeom>
                  <a:no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6" name="Line 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69" y="3802"/>
                    <a:ext cx="3057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7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1465"/>
                    <a:ext cx="3057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8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3802"/>
                    <a:ext cx="3057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26" y="1465"/>
                    <a:ext cx="0" cy="2337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69" y="1465"/>
                    <a:ext cx="0" cy="2337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3802"/>
                    <a:ext cx="3057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69" y="1465"/>
                    <a:ext cx="0" cy="2337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3" name="Line 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69" y="3771"/>
                    <a:ext cx="0" cy="3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4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1465"/>
                    <a:ext cx="0" cy="3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5" name="Freeform 17"/>
                  <p:cNvSpPr>
                    <a:spLocks/>
                  </p:cNvSpPr>
                  <p:nvPr/>
                </p:nvSpPr>
                <p:spPr bwMode="auto">
                  <a:xfrm>
                    <a:off x="1543" y="3861"/>
                    <a:ext cx="39" cy="108"/>
                  </a:xfrm>
                  <a:custGeom>
                    <a:avLst/>
                    <a:gdLst>
                      <a:gd name="T0" fmla="*/ 29 w 39"/>
                      <a:gd name="T1" fmla="*/ 0 h 108"/>
                      <a:gd name="T2" fmla="*/ 39 w 39"/>
                      <a:gd name="T3" fmla="*/ 0 h 108"/>
                      <a:gd name="T4" fmla="*/ 39 w 39"/>
                      <a:gd name="T5" fmla="*/ 108 h 108"/>
                      <a:gd name="T6" fmla="*/ 25 w 39"/>
                      <a:gd name="T7" fmla="*/ 108 h 108"/>
                      <a:gd name="T8" fmla="*/ 25 w 39"/>
                      <a:gd name="T9" fmla="*/ 23 h 108"/>
                      <a:gd name="T10" fmla="*/ 21 w 39"/>
                      <a:gd name="T11" fmla="*/ 27 h 108"/>
                      <a:gd name="T12" fmla="*/ 18 w 39"/>
                      <a:gd name="T13" fmla="*/ 29 h 108"/>
                      <a:gd name="T14" fmla="*/ 13 w 39"/>
                      <a:gd name="T15" fmla="*/ 33 h 108"/>
                      <a:gd name="T16" fmla="*/ 3 w 39"/>
                      <a:gd name="T17" fmla="*/ 38 h 108"/>
                      <a:gd name="T18" fmla="*/ 0 w 39"/>
                      <a:gd name="T19" fmla="*/ 39 h 108"/>
                      <a:gd name="T20" fmla="*/ 0 w 39"/>
                      <a:gd name="T21" fmla="*/ 27 h 108"/>
                      <a:gd name="T22" fmla="*/ 7 w 39"/>
                      <a:gd name="T23" fmla="*/ 23 h 108"/>
                      <a:gd name="T24" fmla="*/ 19 w 39"/>
                      <a:gd name="T25" fmla="*/ 14 h 108"/>
                      <a:gd name="T26" fmla="*/ 23 w 39"/>
                      <a:gd name="T27" fmla="*/ 9 h 108"/>
                      <a:gd name="T28" fmla="*/ 27 w 39"/>
                      <a:gd name="T29" fmla="*/ 4 h 108"/>
                      <a:gd name="T30" fmla="*/ 29 w 39"/>
                      <a:gd name="T31" fmla="*/ 0 h 108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39"/>
                      <a:gd name="T49" fmla="*/ 0 h 108"/>
                      <a:gd name="T50" fmla="*/ 39 w 39"/>
                      <a:gd name="T51" fmla="*/ 108 h 108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39" h="108">
                        <a:moveTo>
                          <a:pt x="29" y="0"/>
                        </a:moveTo>
                        <a:lnTo>
                          <a:pt x="39" y="0"/>
                        </a:lnTo>
                        <a:lnTo>
                          <a:pt x="39" y="108"/>
                        </a:lnTo>
                        <a:lnTo>
                          <a:pt x="25" y="108"/>
                        </a:lnTo>
                        <a:lnTo>
                          <a:pt x="25" y="23"/>
                        </a:lnTo>
                        <a:lnTo>
                          <a:pt x="21" y="27"/>
                        </a:lnTo>
                        <a:lnTo>
                          <a:pt x="18" y="29"/>
                        </a:lnTo>
                        <a:lnTo>
                          <a:pt x="13" y="33"/>
                        </a:lnTo>
                        <a:lnTo>
                          <a:pt x="3" y="38"/>
                        </a:lnTo>
                        <a:lnTo>
                          <a:pt x="0" y="39"/>
                        </a:lnTo>
                        <a:lnTo>
                          <a:pt x="0" y="27"/>
                        </a:lnTo>
                        <a:lnTo>
                          <a:pt x="7" y="23"/>
                        </a:lnTo>
                        <a:lnTo>
                          <a:pt x="19" y="14"/>
                        </a:lnTo>
                        <a:lnTo>
                          <a:pt x="23" y="9"/>
                        </a:lnTo>
                        <a:lnTo>
                          <a:pt x="27" y="4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6" name="Line 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2" y="3771"/>
                    <a:ext cx="0" cy="3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7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332" y="1465"/>
                    <a:ext cx="0" cy="3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8" name="Freeform 20"/>
                  <p:cNvSpPr>
                    <a:spLocks/>
                  </p:cNvSpPr>
                  <p:nvPr/>
                </p:nvSpPr>
                <p:spPr bwMode="auto">
                  <a:xfrm>
                    <a:off x="2296" y="3861"/>
                    <a:ext cx="71" cy="108"/>
                  </a:xfrm>
                  <a:custGeom>
                    <a:avLst/>
                    <a:gdLst>
                      <a:gd name="T0" fmla="*/ 36 w 71"/>
                      <a:gd name="T1" fmla="*/ 0 h 108"/>
                      <a:gd name="T2" fmla="*/ 49 w 71"/>
                      <a:gd name="T3" fmla="*/ 2 h 108"/>
                      <a:gd name="T4" fmla="*/ 60 w 71"/>
                      <a:gd name="T5" fmla="*/ 8 h 108"/>
                      <a:gd name="T6" fmla="*/ 67 w 71"/>
                      <a:gd name="T7" fmla="*/ 19 h 108"/>
                      <a:gd name="T8" fmla="*/ 70 w 71"/>
                      <a:gd name="T9" fmla="*/ 29 h 108"/>
                      <a:gd name="T10" fmla="*/ 68 w 71"/>
                      <a:gd name="T11" fmla="*/ 34 h 108"/>
                      <a:gd name="T12" fmla="*/ 67 w 71"/>
                      <a:gd name="T13" fmla="*/ 38 h 108"/>
                      <a:gd name="T14" fmla="*/ 66 w 71"/>
                      <a:gd name="T15" fmla="*/ 43 h 108"/>
                      <a:gd name="T16" fmla="*/ 64 w 71"/>
                      <a:gd name="T17" fmla="*/ 50 h 108"/>
                      <a:gd name="T18" fmla="*/ 59 w 71"/>
                      <a:gd name="T19" fmla="*/ 54 h 108"/>
                      <a:gd name="T20" fmla="*/ 52 w 71"/>
                      <a:gd name="T21" fmla="*/ 63 h 108"/>
                      <a:gd name="T22" fmla="*/ 40 w 71"/>
                      <a:gd name="T23" fmla="*/ 74 h 108"/>
                      <a:gd name="T24" fmla="*/ 34 w 71"/>
                      <a:gd name="T25" fmla="*/ 78 h 108"/>
                      <a:gd name="T26" fmla="*/ 22 w 71"/>
                      <a:gd name="T27" fmla="*/ 90 h 108"/>
                      <a:gd name="T28" fmla="*/ 21 w 71"/>
                      <a:gd name="T29" fmla="*/ 93 h 108"/>
                      <a:gd name="T30" fmla="*/ 20 w 71"/>
                      <a:gd name="T31" fmla="*/ 94 h 108"/>
                      <a:gd name="T32" fmla="*/ 71 w 71"/>
                      <a:gd name="T33" fmla="*/ 94 h 108"/>
                      <a:gd name="T34" fmla="*/ 71 w 71"/>
                      <a:gd name="T35" fmla="*/ 108 h 108"/>
                      <a:gd name="T36" fmla="*/ 0 w 71"/>
                      <a:gd name="T37" fmla="*/ 108 h 108"/>
                      <a:gd name="T38" fmla="*/ 0 w 71"/>
                      <a:gd name="T39" fmla="*/ 103 h 108"/>
                      <a:gd name="T40" fmla="*/ 2 w 71"/>
                      <a:gd name="T41" fmla="*/ 99 h 108"/>
                      <a:gd name="T42" fmla="*/ 4 w 71"/>
                      <a:gd name="T43" fmla="*/ 94 h 108"/>
                      <a:gd name="T44" fmla="*/ 6 w 71"/>
                      <a:gd name="T45" fmla="*/ 88 h 108"/>
                      <a:gd name="T46" fmla="*/ 14 w 71"/>
                      <a:gd name="T47" fmla="*/ 78 h 108"/>
                      <a:gd name="T48" fmla="*/ 20 w 71"/>
                      <a:gd name="T49" fmla="*/ 74 h 108"/>
                      <a:gd name="T50" fmla="*/ 27 w 71"/>
                      <a:gd name="T51" fmla="*/ 68 h 108"/>
                      <a:gd name="T52" fmla="*/ 36 w 71"/>
                      <a:gd name="T53" fmla="*/ 59 h 108"/>
                      <a:gd name="T54" fmla="*/ 45 w 71"/>
                      <a:gd name="T55" fmla="*/ 51 h 108"/>
                      <a:gd name="T56" fmla="*/ 49 w 71"/>
                      <a:gd name="T57" fmla="*/ 45 h 108"/>
                      <a:gd name="T58" fmla="*/ 54 w 71"/>
                      <a:gd name="T59" fmla="*/ 38 h 108"/>
                      <a:gd name="T60" fmla="*/ 55 w 71"/>
                      <a:gd name="T61" fmla="*/ 34 h 108"/>
                      <a:gd name="T62" fmla="*/ 55 w 71"/>
                      <a:gd name="T63" fmla="*/ 29 h 108"/>
                      <a:gd name="T64" fmla="*/ 54 w 71"/>
                      <a:gd name="T65" fmla="*/ 25 h 108"/>
                      <a:gd name="T66" fmla="*/ 53 w 71"/>
                      <a:gd name="T67" fmla="*/ 21 h 108"/>
                      <a:gd name="T68" fmla="*/ 51 w 71"/>
                      <a:gd name="T69" fmla="*/ 17 h 108"/>
                      <a:gd name="T70" fmla="*/ 41 w 71"/>
                      <a:gd name="T71" fmla="*/ 13 h 108"/>
                      <a:gd name="T72" fmla="*/ 30 w 71"/>
                      <a:gd name="T73" fmla="*/ 13 h 108"/>
                      <a:gd name="T74" fmla="*/ 25 w 71"/>
                      <a:gd name="T75" fmla="*/ 15 h 108"/>
                      <a:gd name="T76" fmla="*/ 22 w 71"/>
                      <a:gd name="T77" fmla="*/ 17 h 108"/>
                      <a:gd name="T78" fmla="*/ 20 w 71"/>
                      <a:gd name="T79" fmla="*/ 20 h 108"/>
                      <a:gd name="T80" fmla="*/ 17 w 71"/>
                      <a:gd name="T81" fmla="*/ 23 h 108"/>
                      <a:gd name="T82" fmla="*/ 16 w 71"/>
                      <a:gd name="T83" fmla="*/ 27 h 108"/>
                      <a:gd name="T84" fmla="*/ 16 w 71"/>
                      <a:gd name="T85" fmla="*/ 32 h 108"/>
                      <a:gd name="T86" fmla="*/ 2 w 71"/>
                      <a:gd name="T87" fmla="*/ 29 h 108"/>
                      <a:gd name="T88" fmla="*/ 5 w 71"/>
                      <a:gd name="T89" fmla="*/ 17 h 108"/>
                      <a:gd name="T90" fmla="*/ 12 w 71"/>
                      <a:gd name="T91" fmla="*/ 8 h 108"/>
                      <a:gd name="T92" fmla="*/ 23 w 71"/>
                      <a:gd name="T93" fmla="*/ 2 h 108"/>
                      <a:gd name="T94" fmla="*/ 36 w 71"/>
                      <a:gd name="T95" fmla="*/ 0 h 10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71"/>
                      <a:gd name="T145" fmla="*/ 0 h 108"/>
                      <a:gd name="T146" fmla="*/ 71 w 71"/>
                      <a:gd name="T147" fmla="*/ 108 h 108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71" h="108">
                        <a:moveTo>
                          <a:pt x="36" y="0"/>
                        </a:moveTo>
                        <a:lnTo>
                          <a:pt x="49" y="2"/>
                        </a:lnTo>
                        <a:lnTo>
                          <a:pt x="60" y="8"/>
                        </a:lnTo>
                        <a:lnTo>
                          <a:pt x="67" y="19"/>
                        </a:lnTo>
                        <a:lnTo>
                          <a:pt x="70" y="29"/>
                        </a:lnTo>
                        <a:lnTo>
                          <a:pt x="68" y="34"/>
                        </a:lnTo>
                        <a:lnTo>
                          <a:pt x="67" y="38"/>
                        </a:lnTo>
                        <a:lnTo>
                          <a:pt x="66" y="43"/>
                        </a:lnTo>
                        <a:lnTo>
                          <a:pt x="64" y="50"/>
                        </a:lnTo>
                        <a:lnTo>
                          <a:pt x="59" y="54"/>
                        </a:lnTo>
                        <a:lnTo>
                          <a:pt x="52" y="63"/>
                        </a:lnTo>
                        <a:lnTo>
                          <a:pt x="40" y="74"/>
                        </a:lnTo>
                        <a:lnTo>
                          <a:pt x="34" y="78"/>
                        </a:lnTo>
                        <a:lnTo>
                          <a:pt x="22" y="90"/>
                        </a:lnTo>
                        <a:lnTo>
                          <a:pt x="21" y="93"/>
                        </a:lnTo>
                        <a:lnTo>
                          <a:pt x="20" y="94"/>
                        </a:lnTo>
                        <a:lnTo>
                          <a:pt x="71" y="94"/>
                        </a:lnTo>
                        <a:lnTo>
                          <a:pt x="71" y="108"/>
                        </a:lnTo>
                        <a:lnTo>
                          <a:pt x="0" y="108"/>
                        </a:lnTo>
                        <a:lnTo>
                          <a:pt x="0" y="103"/>
                        </a:lnTo>
                        <a:lnTo>
                          <a:pt x="2" y="99"/>
                        </a:lnTo>
                        <a:lnTo>
                          <a:pt x="4" y="94"/>
                        </a:lnTo>
                        <a:lnTo>
                          <a:pt x="6" y="88"/>
                        </a:lnTo>
                        <a:lnTo>
                          <a:pt x="14" y="78"/>
                        </a:lnTo>
                        <a:lnTo>
                          <a:pt x="20" y="74"/>
                        </a:lnTo>
                        <a:lnTo>
                          <a:pt x="27" y="68"/>
                        </a:lnTo>
                        <a:lnTo>
                          <a:pt x="36" y="59"/>
                        </a:lnTo>
                        <a:lnTo>
                          <a:pt x="45" y="51"/>
                        </a:lnTo>
                        <a:lnTo>
                          <a:pt x="49" y="45"/>
                        </a:lnTo>
                        <a:lnTo>
                          <a:pt x="54" y="38"/>
                        </a:lnTo>
                        <a:lnTo>
                          <a:pt x="55" y="34"/>
                        </a:lnTo>
                        <a:lnTo>
                          <a:pt x="55" y="29"/>
                        </a:lnTo>
                        <a:lnTo>
                          <a:pt x="54" y="25"/>
                        </a:lnTo>
                        <a:lnTo>
                          <a:pt x="53" y="21"/>
                        </a:lnTo>
                        <a:lnTo>
                          <a:pt x="51" y="17"/>
                        </a:lnTo>
                        <a:lnTo>
                          <a:pt x="41" y="13"/>
                        </a:lnTo>
                        <a:lnTo>
                          <a:pt x="30" y="13"/>
                        </a:lnTo>
                        <a:lnTo>
                          <a:pt x="25" y="15"/>
                        </a:lnTo>
                        <a:lnTo>
                          <a:pt x="22" y="17"/>
                        </a:lnTo>
                        <a:lnTo>
                          <a:pt x="20" y="20"/>
                        </a:lnTo>
                        <a:lnTo>
                          <a:pt x="17" y="23"/>
                        </a:lnTo>
                        <a:lnTo>
                          <a:pt x="16" y="27"/>
                        </a:lnTo>
                        <a:lnTo>
                          <a:pt x="16" y="32"/>
                        </a:lnTo>
                        <a:lnTo>
                          <a:pt x="2" y="29"/>
                        </a:lnTo>
                        <a:lnTo>
                          <a:pt x="5" y="17"/>
                        </a:lnTo>
                        <a:lnTo>
                          <a:pt x="12" y="8"/>
                        </a:lnTo>
                        <a:lnTo>
                          <a:pt x="23" y="2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9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97" y="3771"/>
                    <a:ext cx="0" cy="3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0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3097" y="1465"/>
                    <a:ext cx="0" cy="3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1" name="Freeform 23"/>
                  <p:cNvSpPr>
                    <a:spLocks/>
                  </p:cNvSpPr>
                  <p:nvPr/>
                </p:nvSpPr>
                <p:spPr bwMode="auto">
                  <a:xfrm>
                    <a:off x="3061" y="3861"/>
                    <a:ext cx="70" cy="109"/>
                  </a:xfrm>
                  <a:custGeom>
                    <a:avLst/>
                    <a:gdLst>
                      <a:gd name="T0" fmla="*/ 39 w 70"/>
                      <a:gd name="T1" fmla="*/ 1 h 109"/>
                      <a:gd name="T2" fmla="*/ 54 w 70"/>
                      <a:gd name="T3" fmla="*/ 7 h 109"/>
                      <a:gd name="T4" fmla="*/ 63 w 70"/>
                      <a:gd name="T5" fmla="*/ 19 h 109"/>
                      <a:gd name="T6" fmla="*/ 64 w 70"/>
                      <a:gd name="T7" fmla="*/ 32 h 109"/>
                      <a:gd name="T8" fmla="*/ 61 w 70"/>
                      <a:gd name="T9" fmla="*/ 39 h 109"/>
                      <a:gd name="T10" fmla="*/ 55 w 70"/>
                      <a:gd name="T11" fmla="*/ 46 h 109"/>
                      <a:gd name="T12" fmla="*/ 56 w 70"/>
                      <a:gd name="T13" fmla="*/ 51 h 109"/>
                      <a:gd name="T14" fmla="*/ 64 w 70"/>
                      <a:gd name="T15" fmla="*/ 58 h 109"/>
                      <a:gd name="T16" fmla="*/ 70 w 70"/>
                      <a:gd name="T17" fmla="*/ 71 h 109"/>
                      <a:gd name="T18" fmla="*/ 68 w 70"/>
                      <a:gd name="T19" fmla="*/ 88 h 109"/>
                      <a:gd name="T20" fmla="*/ 49 w 70"/>
                      <a:gd name="T21" fmla="*/ 107 h 109"/>
                      <a:gd name="T22" fmla="*/ 21 w 70"/>
                      <a:gd name="T23" fmla="*/ 107 h 109"/>
                      <a:gd name="T24" fmla="*/ 4 w 70"/>
                      <a:gd name="T25" fmla="*/ 93 h 109"/>
                      <a:gd name="T26" fmla="*/ 14 w 70"/>
                      <a:gd name="T27" fmla="*/ 78 h 109"/>
                      <a:gd name="T28" fmla="*/ 17 w 70"/>
                      <a:gd name="T29" fmla="*/ 87 h 109"/>
                      <a:gd name="T30" fmla="*/ 26 w 70"/>
                      <a:gd name="T31" fmla="*/ 95 h 109"/>
                      <a:gd name="T32" fmla="*/ 35 w 70"/>
                      <a:gd name="T33" fmla="*/ 97 h 109"/>
                      <a:gd name="T34" fmla="*/ 44 w 70"/>
                      <a:gd name="T35" fmla="*/ 96 h 109"/>
                      <a:gd name="T36" fmla="*/ 54 w 70"/>
                      <a:gd name="T37" fmla="*/ 88 h 109"/>
                      <a:gd name="T38" fmla="*/ 57 w 70"/>
                      <a:gd name="T39" fmla="*/ 75 h 109"/>
                      <a:gd name="T40" fmla="*/ 55 w 70"/>
                      <a:gd name="T41" fmla="*/ 66 h 109"/>
                      <a:gd name="T42" fmla="*/ 50 w 70"/>
                      <a:gd name="T43" fmla="*/ 62 h 109"/>
                      <a:gd name="T44" fmla="*/ 41 w 70"/>
                      <a:gd name="T45" fmla="*/ 56 h 109"/>
                      <a:gd name="T46" fmla="*/ 31 w 70"/>
                      <a:gd name="T47" fmla="*/ 54 h 109"/>
                      <a:gd name="T48" fmla="*/ 29 w 70"/>
                      <a:gd name="T49" fmla="*/ 44 h 109"/>
                      <a:gd name="T50" fmla="*/ 44 w 70"/>
                      <a:gd name="T51" fmla="*/ 41 h 109"/>
                      <a:gd name="T52" fmla="*/ 49 w 70"/>
                      <a:gd name="T53" fmla="*/ 35 h 109"/>
                      <a:gd name="T54" fmla="*/ 50 w 70"/>
                      <a:gd name="T55" fmla="*/ 23 h 109"/>
                      <a:gd name="T56" fmla="*/ 45 w 70"/>
                      <a:gd name="T57" fmla="*/ 17 h 109"/>
                      <a:gd name="T58" fmla="*/ 39 w 70"/>
                      <a:gd name="T59" fmla="*/ 13 h 109"/>
                      <a:gd name="T60" fmla="*/ 23 w 70"/>
                      <a:gd name="T61" fmla="*/ 17 h 109"/>
                      <a:gd name="T62" fmla="*/ 15 w 70"/>
                      <a:gd name="T63" fmla="*/ 29 h 109"/>
                      <a:gd name="T64" fmla="*/ 6 w 70"/>
                      <a:gd name="T65" fmla="*/ 16 h 109"/>
                      <a:gd name="T66" fmla="*/ 23 w 70"/>
                      <a:gd name="T67" fmla="*/ 2 h 10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70"/>
                      <a:gd name="T103" fmla="*/ 0 h 109"/>
                      <a:gd name="T104" fmla="*/ 70 w 70"/>
                      <a:gd name="T105" fmla="*/ 109 h 10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70" h="109">
                        <a:moveTo>
                          <a:pt x="33" y="0"/>
                        </a:moveTo>
                        <a:lnTo>
                          <a:pt x="39" y="1"/>
                        </a:lnTo>
                        <a:lnTo>
                          <a:pt x="49" y="3"/>
                        </a:lnTo>
                        <a:lnTo>
                          <a:pt x="54" y="7"/>
                        </a:lnTo>
                        <a:lnTo>
                          <a:pt x="61" y="14"/>
                        </a:lnTo>
                        <a:lnTo>
                          <a:pt x="63" y="19"/>
                        </a:lnTo>
                        <a:lnTo>
                          <a:pt x="64" y="22"/>
                        </a:lnTo>
                        <a:lnTo>
                          <a:pt x="64" y="32"/>
                        </a:lnTo>
                        <a:lnTo>
                          <a:pt x="63" y="35"/>
                        </a:lnTo>
                        <a:lnTo>
                          <a:pt x="61" y="39"/>
                        </a:lnTo>
                        <a:lnTo>
                          <a:pt x="58" y="44"/>
                        </a:lnTo>
                        <a:lnTo>
                          <a:pt x="55" y="46"/>
                        </a:lnTo>
                        <a:lnTo>
                          <a:pt x="50" y="48"/>
                        </a:lnTo>
                        <a:lnTo>
                          <a:pt x="56" y="51"/>
                        </a:lnTo>
                        <a:lnTo>
                          <a:pt x="61" y="53"/>
                        </a:lnTo>
                        <a:lnTo>
                          <a:pt x="64" y="58"/>
                        </a:lnTo>
                        <a:lnTo>
                          <a:pt x="68" y="62"/>
                        </a:lnTo>
                        <a:lnTo>
                          <a:pt x="70" y="71"/>
                        </a:lnTo>
                        <a:lnTo>
                          <a:pt x="70" y="75"/>
                        </a:lnTo>
                        <a:lnTo>
                          <a:pt x="68" y="88"/>
                        </a:lnTo>
                        <a:lnTo>
                          <a:pt x="60" y="100"/>
                        </a:lnTo>
                        <a:lnTo>
                          <a:pt x="49" y="107"/>
                        </a:lnTo>
                        <a:lnTo>
                          <a:pt x="35" y="109"/>
                        </a:lnTo>
                        <a:lnTo>
                          <a:pt x="21" y="107"/>
                        </a:lnTo>
                        <a:lnTo>
                          <a:pt x="11" y="102"/>
                        </a:lnTo>
                        <a:lnTo>
                          <a:pt x="4" y="93"/>
                        </a:lnTo>
                        <a:lnTo>
                          <a:pt x="0" y="79"/>
                        </a:lnTo>
                        <a:lnTo>
                          <a:pt x="14" y="78"/>
                        </a:lnTo>
                        <a:lnTo>
                          <a:pt x="15" y="83"/>
                        </a:lnTo>
                        <a:lnTo>
                          <a:pt x="17" y="87"/>
                        </a:lnTo>
                        <a:lnTo>
                          <a:pt x="19" y="90"/>
                        </a:lnTo>
                        <a:lnTo>
                          <a:pt x="26" y="95"/>
                        </a:lnTo>
                        <a:lnTo>
                          <a:pt x="30" y="96"/>
                        </a:lnTo>
                        <a:lnTo>
                          <a:pt x="35" y="97"/>
                        </a:lnTo>
                        <a:lnTo>
                          <a:pt x="39" y="97"/>
                        </a:lnTo>
                        <a:lnTo>
                          <a:pt x="44" y="96"/>
                        </a:lnTo>
                        <a:lnTo>
                          <a:pt x="48" y="94"/>
                        </a:lnTo>
                        <a:lnTo>
                          <a:pt x="54" y="88"/>
                        </a:lnTo>
                        <a:lnTo>
                          <a:pt x="55" y="84"/>
                        </a:lnTo>
                        <a:lnTo>
                          <a:pt x="57" y="75"/>
                        </a:lnTo>
                        <a:lnTo>
                          <a:pt x="56" y="71"/>
                        </a:lnTo>
                        <a:lnTo>
                          <a:pt x="55" y="66"/>
                        </a:lnTo>
                        <a:lnTo>
                          <a:pt x="54" y="64"/>
                        </a:lnTo>
                        <a:lnTo>
                          <a:pt x="50" y="62"/>
                        </a:lnTo>
                        <a:lnTo>
                          <a:pt x="48" y="58"/>
                        </a:lnTo>
                        <a:lnTo>
                          <a:pt x="41" y="56"/>
                        </a:lnTo>
                        <a:lnTo>
                          <a:pt x="36" y="54"/>
                        </a:lnTo>
                        <a:lnTo>
                          <a:pt x="31" y="54"/>
                        </a:lnTo>
                        <a:lnTo>
                          <a:pt x="27" y="57"/>
                        </a:lnTo>
                        <a:lnTo>
                          <a:pt x="29" y="44"/>
                        </a:lnTo>
                        <a:lnTo>
                          <a:pt x="35" y="44"/>
                        </a:lnTo>
                        <a:lnTo>
                          <a:pt x="44" y="41"/>
                        </a:lnTo>
                        <a:lnTo>
                          <a:pt x="46" y="39"/>
                        </a:lnTo>
                        <a:lnTo>
                          <a:pt x="49" y="35"/>
                        </a:lnTo>
                        <a:lnTo>
                          <a:pt x="50" y="32"/>
                        </a:lnTo>
                        <a:lnTo>
                          <a:pt x="50" y="23"/>
                        </a:lnTo>
                        <a:lnTo>
                          <a:pt x="48" y="21"/>
                        </a:lnTo>
                        <a:lnTo>
                          <a:pt x="45" y="17"/>
                        </a:lnTo>
                        <a:lnTo>
                          <a:pt x="43" y="15"/>
                        </a:lnTo>
                        <a:lnTo>
                          <a:pt x="39" y="13"/>
                        </a:lnTo>
                        <a:lnTo>
                          <a:pt x="30" y="13"/>
                        </a:lnTo>
                        <a:lnTo>
                          <a:pt x="23" y="17"/>
                        </a:lnTo>
                        <a:lnTo>
                          <a:pt x="18" y="25"/>
                        </a:lnTo>
                        <a:lnTo>
                          <a:pt x="15" y="29"/>
                        </a:lnTo>
                        <a:lnTo>
                          <a:pt x="2" y="28"/>
                        </a:lnTo>
                        <a:lnTo>
                          <a:pt x="6" y="16"/>
                        </a:lnTo>
                        <a:lnTo>
                          <a:pt x="13" y="8"/>
                        </a:lnTo>
                        <a:lnTo>
                          <a:pt x="23" y="2"/>
                        </a:lnTo>
                        <a:lnTo>
                          <a:pt x="3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2" name="Line 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61" y="3771"/>
                    <a:ext cx="0" cy="3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3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3861" y="1465"/>
                    <a:ext cx="0" cy="3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4" name="Freeform 26"/>
                  <p:cNvSpPr>
                    <a:spLocks noEditPoints="1"/>
                  </p:cNvSpPr>
                  <p:nvPr/>
                </p:nvSpPr>
                <p:spPr bwMode="auto">
                  <a:xfrm>
                    <a:off x="3821" y="3863"/>
                    <a:ext cx="75" cy="106"/>
                  </a:xfrm>
                  <a:custGeom>
                    <a:avLst/>
                    <a:gdLst>
                      <a:gd name="T0" fmla="*/ 49 w 75"/>
                      <a:gd name="T1" fmla="*/ 26 h 106"/>
                      <a:gd name="T2" fmla="*/ 18 w 75"/>
                      <a:gd name="T3" fmla="*/ 67 h 106"/>
                      <a:gd name="T4" fmla="*/ 49 w 75"/>
                      <a:gd name="T5" fmla="*/ 67 h 106"/>
                      <a:gd name="T6" fmla="*/ 49 w 75"/>
                      <a:gd name="T7" fmla="*/ 26 h 106"/>
                      <a:gd name="T8" fmla="*/ 52 w 75"/>
                      <a:gd name="T9" fmla="*/ 0 h 106"/>
                      <a:gd name="T10" fmla="*/ 63 w 75"/>
                      <a:gd name="T11" fmla="*/ 0 h 106"/>
                      <a:gd name="T12" fmla="*/ 63 w 75"/>
                      <a:gd name="T13" fmla="*/ 67 h 106"/>
                      <a:gd name="T14" fmla="*/ 75 w 75"/>
                      <a:gd name="T15" fmla="*/ 67 h 106"/>
                      <a:gd name="T16" fmla="*/ 75 w 75"/>
                      <a:gd name="T17" fmla="*/ 81 h 106"/>
                      <a:gd name="T18" fmla="*/ 63 w 75"/>
                      <a:gd name="T19" fmla="*/ 81 h 106"/>
                      <a:gd name="T20" fmla="*/ 63 w 75"/>
                      <a:gd name="T21" fmla="*/ 106 h 106"/>
                      <a:gd name="T22" fmla="*/ 49 w 75"/>
                      <a:gd name="T23" fmla="*/ 106 h 106"/>
                      <a:gd name="T24" fmla="*/ 49 w 75"/>
                      <a:gd name="T25" fmla="*/ 81 h 106"/>
                      <a:gd name="T26" fmla="*/ 0 w 75"/>
                      <a:gd name="T27" fmla="*/ 81 h 106"/>
                      <a:gd name="T28" fmla="*/ 0 w 75"/>
                      <a:gd name="T29" fmla="*/ 67 h 106"/>
                      <a:gd name="T30" fmla="*/ 52 w 75"/>
                      <a:gd name="T31" fmla="*/ 0 h 10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75"/>
                      <a:gd name="T49" fmla="*/ 0 h 106"/>
                      <a:gd name="T50" fmla="*/ 75 w 75"/>
                      <a:gd name="T51" fmla="*/ 106 h 10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75" h="106">
                        <a:moveTo>
                          <a:pt x="49" y="26"/>
                        </a:moveTo>
                        <a:lnTo>
                          <a:pt x="18" y="67"/>
                        </a:lnTo>
                        <a:lnTo>
                          <a:pt x="49" y="67"/>
                        </a:lnTo>
                        <a:lnTo>
                          <a:pt x="49" y="26"/>
                        </a:lnTo>
                        <a:close/>
                        <a:moveTo>
                          <a:pt x="52" y="0"/>
                        </a:moveTo>
                        <a:lnTo>
                          <a:pt x="63" y="0"/>
                        </a:lnTo>
                        <a:lnTo>
                          <a:pt x="63" y="67"/>
                        </a:lnTo>
                        <a:lnTo>
                          <a:pt x="75" y="67"/>
                        </a:lnTo>
                        <a:lnTo>
                          <a:pt x="75" y="81"/>
                        </a:lnTo>
                        <a:lnTo>
                          <a:pt x="63" y="81"/>
                        </a:lnTo>
                        <a:lnTo>
                          <a:pt x="63" y="106"/>
                        </a:lnTo>
                        <a:lnTo>
                          <a:pt x="49" y="106"/>
                        </a:lnTo>
                        <a:lnTo>
                          <a:pt x="49" y="81"/>
                        </a:lnTo>
                        <a:lnTo>
                          <a:pt x="0" y="81"/>
                        </a:lnTo>
                        <a:lnTo>
                          <a:pt x="0" y="67"/>
                        </a:lnTo>
                        <a:lnTo>
                          <a:pt x="5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5" name="Line 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26" y="3771"/>
                    <a:ext cx="0" cy="3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6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626" y="1465"/>
                    <a:ext cx="0" cy="3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7" name="Freeform 29"/>
                  <p:cNvSpPr>
                    <a:spLocks/>
                  </p:cNvSpPr>
                  <p:nvPr/>
                </p:nvSpPr>
                <p:spPr bwMode="auto">
                  <a:xfrm>
                    <a:off x="4590" y="3863"/>
                    <a:ext cx="70" cy="107"/>
                  </a:xfrm>
                  <a:custGeom>
                    <a:avLst/>
                    <a:gdLst>
                      <a:gd name="T0" fmla="*/ 13 w 70"/>
                      <a:gd name="T1" fmla="*/ 0 h 107"/>
                      <a:gd name="T2" fmla="*/ 64 w 70"/>
                      <a:gd name="T3" fmla="*/ 0 h 107"/>
                      <a:gd name="T4" fmla="*/ 64 w 70"/>
                      <a:gd name="T5" fmla="*/ 14 h 107"/>
                      <a:gd name="T6" fmla="*/ 24 w 70"/>
                      <a:gd name="T7" fmla="*/ 14 h 107"/>
                      <a:gd name="T8" fmla="*/ 19 w 70"/>
                      <a:gd name="T9" fmla="*/ 42 h 107"/>
                      <a:gd name="T10" fmla="*/ 25 w 70"/>
                      <a:gd name="T11" fmla="*/ 38 h 107"/>
                      <a:gd name="T12" fmla="*/ 32 w 70"/>
                      <a:gd name="T13" fmla="*/ 35 h 107"/>
                      <a:gd name="T14" fmla="*/ 38 w 70"/>
                      <a:gd name="T15" fmla="*/ 35 h 107"/>
                      <a:gd name="T16" fmla="*/ 51 w 70"/>
                      <a:gd name="T17" fmla="*/ 37 h 107"/>
                      <a:gd name="T18" fmla="*/ 61 w 70"/>
                      <a:gd name="T19" fmla="*/ 43 h 107"/>
                      <a:gd name="T20" fmla="*/ 68 w 70"/>
                      <a:gd name="T21" fmla="*/ 55 h 107"/>
                      <a:gd name="T22" fmla="*/ 70 w 70"/>
                      <a:gd name="T23" fmla="*/ 68 h 107"/>
                      <a:gd name="T24" fmla="*/ 69 w 70"/>
                      <a:gd name="T25" fmla="*/ 79 h 107"/>
                      <a:gd name="T26" fmla="*/ 67 w 70"/>
                      <a:gd name="T27" fmla="*/ 87 h 107"/>
                      <a:gd name="T28" fmla="*/ 63 w 70"/>
                      <a:gd name="T29" fmla="*/ 95 h 107"/>
                      <a:gd name="T30" fmla="*/ 50 w 70"/>
                      <a:gd name="T31" fmla="*/ 105 h 107"/>
                      <a:gd name="T32" fmla="*/ 35 w 70"/>
                      <a:gd name="T33" fmla="*/ 107 h 107"/>
                      <a:gd name="T34" fmla="*/ 22 w 70"/>
                      <a:gd name="T35" fmla="*/ 105 h 107"/>
                      <a:gd name="T36" fmla="*/ 11 w 70"/>
                      <a:gd name="T37" fmla="*/ 100 h 107"/>
                      <a:gd name="T38" fmla="*/ 4 w 70"/>
                      <a:gd name="T39" fmla="*/ 91 h 107"/>
                      <a:gd name="T40" fmla="*/ 0 w 70"/>
                      <a:gd name="T41" fmla="*/ 77 h 107"/>
                      <a:gd name="T42" fmla="*/ 14 w 70"/>
                      <a:gd name="T43" fmla="*/ 76 h 107"/>
                      <a:gd name="T44" fmla="*/ 16 w 70"/>
                      <a:gd name="T45" fmla="*/ 82 h 107"/>
                      <a:gd name="T46" fmla="*/ 18 w 70"/>
                      <a:gd name="T47" fmla="*/ 87 h 107"/>
                      <a:gd name="T48" fmla="*/ 20 w 70"/>
                      <a:gd name="T49" fmla="*/ 91 h 107"/>
                      <a:gd name="T50" fmla="*/ 24 w 70"/>
                      <a:gd name="T51" fmla="*/ 93 h 107"/>
                      <a:gd name="T52" fmla="*/ 29 w 70"/>
                      <a:gd name="T53" fmla="*/ 94 h 107"/>
                      <a:gd name="T54" fmla="*/ 35 w 70"/>
                      <a:gd name="T55" fmla="*/ 95 h 107"/>
                      <a:gd name="T56" fmla="*/ 39 w 70"/>
                      <a:gd name="T57" fmla="*/ 95 h 107"/>
                      <a:gd name="T58" fmla="*/ 44 w 70"/>
                      <a:gd name="T59" fmla="*/ 94 h 107"/>
                      <a:gd name="T60" fmla="*/ 48 w 70"/>
                      <a:gd name="T61" fmla="*/ 92 h 107"/>
                      <a:gd name="T62" fmla="*/ 50 w 70"/>
                      <a:gd name="T63" fmla="*/ 89 h 107"/>
                      <a:gd name="T64" fmla="*/ 55 w 70"/>
                      <a:gd name="T65" fmla="*/ 81 h 107"/>
                      <a:gd name="T66" fmla="*/ 57 w 70"/>
                      <a:gd name="T67" fmla="*/ 70 h 107"/>
                      <a:gd name="T68" fmla="*/ 56 w 70"/>
                      <a:gd name="T69" fmla="*/ 64 h 107"/>
                      <a:gd name="T70" fmla="*/ 56 w 70"/>
                      <a:gd name="T71" fmla="*/ 61 h 107"/>
                      <a:gd name="T72" fmla="*/ 54 w 70"/>
                      <a:gd name="T73" fmla="*/ 56 h 107"/>
                      <a:gd name="T74" fmla="*/ 53 w 70"/>
                      <a:gd name="T75" fmla="*/ 52 h 107"/>
                      <a:gd name="T76" fmla="*/ 49 w 70"/>
                      <a:gd name="T77" fmla="*/ 50 h 107"/>
                      <a:gd name="T78" fmla="*/ 44 w 70"/>
                      <a:gd name="T79" fmla="*/ 48 h 107"/>
                      <a:gd name="T80" fmla="*/ 41 w 70"/>
                      <a:gd name="T81" fmla="*/ 46 h 107"/>
                      <a:gd name="T82" fmla="*/ 31 w 70"/>
                      <a:gd name="T83" fmla="*/ 46 h 107"/>
                      <a:gd name="T84" fmla="*/ 27 w 70"/>
                      <a:gd name="T85" fmla="*/ 48 h 107"/>
                      <a:gd name="T86" fmla="*/ 24 w 70"/>
                      <a:gd name="T87" fmla="*/ 50 h 107"/>
                      <a:gd name="T88" fmla="*/ 20 w 70"/>
                      <a:gd name="T89" fmla="*/ 51 h 107"/>
                      <a:gd name="T90" fmla="*/ 16 w 70"/>
                      <a:gd name="T91" fmla="*/ 56 h 107"/>
                      <a:gd name="T92" fmla="*/ 2 w 70"/>
                      <a:gd name="T93" fmla="*/ 55 h 107"/>
                      <a:gd name="T94" fmla="*/ 13 w 70"/>
                      <a:gd name="T95" fmla="*/ 0 h 107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70"/>
                      <a:gd name="T145" fmla="*/ 0 h 107"/>
                      <a:gd name="T146" fmla="*/ 70 w 70"/>
                      <a:gd name="T147" fmla="*/ 107 h 107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70" h="107">
                        <a:moveTo>
                          <a:pt x="13" y="0"/>
                        </a:moveTo>
                        <a:lnTo>
                          <a:pt x="64" y="0"/>
                        </a:lnTo>
                        <a:lnTo>
                          <a:pt x="64" y="14"/>
                        </a:lnTo>
                        <a:lnTo>
                          <a:pt x="24" y="14"/>
                        </a:lnTo>
                        <a:lnTo>
                          <a:pt x="19" y="42"/>
                        </a:lnTo>
                        <a:lnTo>
                          <a:pt x="25" y="38"/>
                        </a:lnTo>
                        <a:lnTo>
                          <a:pt x="32" y="35"/>
                        </a:lnTo>
                        <a:lnTo>
                          <a:pt x="38" y="35"/>
                        </a:lnTo>
                        <a:lnTo>
                          <a:pt x="51" y="37"/>
                        </a:lnTo>
                        <a:lnTo>
                          <a:pt x="61" y="43"/>
                        </a:lnTo>
                        <a:lnTo>
                          <a:pt x="68" y="55"/>
                        </a:lnTo>
                        <a:lnTo>
                          <a:pt x="70" y="68"/>
                        </a:lnTo>
                        <a:lnTo>
                          <a:pt x="69" y="79"/>
                        </a:lnTo>
                        <a:lnTo>
                          <a:pt x="67" y="87"/>
                        </a:lnTo>
                        <a:lnTo>
                          <a:pt x="63" y="95"/>
                        </a:lnTo>
                        <a:lnTo>
                          <a:pt x="50" y="105"/>
                        </a:lnTo>
                        <a:lnTo>
                          <a:pt x="35" y="107"/>
                        </a:lnTo>
                        <a:lnTo>
                          <a:pt x="22" y="105"/>
                        </a:lnTo>
                        <a:lnTo>
                          <a:pt x="11" y="100"/>
                        </a:lnTo>
                        <a:lnTo>
                          <a:pt x="4" y="91"/>
                        </a:lnTo>
                        <a:lnTo>
                          <a:pt x="0" y="77"/>
                        </a:lnTo>
                        <a:lnTo>
                          <a:pt x="14" y="76"/>
                        </a:lnTo>
                        <a:lnTo>
                          <a:pt x="16" y="82"/>
                        </a:lnTo>
                        <a:lnTo>
                          <a:pt x="18" y="87"/>
                        </a:lnTo>
                        <a:lnTo>
                          <a:pt x="20" y="91"/>
                        </a:lnTo>
                        <a:lnTo>
                          <a:pt x="24" y="93"/>
                        </a:lnTo>
                        <a:lnTo>
                          <a:pt x="29" y="94"/>
                        </a:lnTo>
                        <a:lnTo>
                          <a:pt x="35" y="95"/>
                        </a:lnTo>
                        <a:lnTo>
                          <a:pt x="39" y="95"/>
                        </a:lnTo>
                        <a:lnTo>
                          <a:pt x="44" y="94"/>
                        </a:lnTo>
                        <a:lnTo>
                          <a:pt x="48" y="92"/>
                        </a:lnTo>
                        <a:lnTo>
                          <a:pt x="50" y="89"/>
                        </a:lnTo>
                        <a:lnTo>
                          <a:pt x="55" y="81"/>
                        </a:lnTo>
                        <a:lnTo>
                          <a:pt x="57" y="70"/>
                        </a:lnTo>
                        <a:lnTo>
                          <a:pt x="56" y="64"/>
                        </a:lnTo>
                        <a:lnTo>
                          <a:pt x="56" y="61"/>
                        </a:lnTo>
                        <a:lnTo>
                          <a:pt x="54" y="56"/>
                        </a:lnTo>
                        <a:lnTo>
                          <a:pt x="53" y="52"/>
                        </a:lnTo>
                        <a:lnTo>
                          <a:pt x="49" y="50"/>
                        </a:lnTo>
                        <a:lnTo>
                          <a:pt x="44" y="48"/>
                        </a:lnTo>
                        <a:lnTo>
                          <a:pt x="41" y="46"/>
                        </a:lnTo>
                        <a:lnTo>
                          <a:pt x="31" y="46"/>
                        </a:lnTo>
                        <a:lnTo>
                          <a:pt x="27" y="48"/>
                        </a:lnTo>
                        <a:lnTo>
                          <a:pt x="24" y="50"/>
                        </a:lnTo>
                        <a:lnTo>
                          <a:pt x="20" y="51"/>
                        </a:lnTo>
                        <a:lnTo>
                          <a:pt x="16" y="56"/>
                        </a:lnTo>
                        <a:lnTo>
                          <a:pt x="2" y="55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8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3802"/>
                    <a:ext cx="30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39" name="Line 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5" y="3802"/>
                    <a:ext cx="31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0" name="Freeform 32"/>
                  <p:cNvSpPr>
                    <a:spLocks/>
                  </p:cNvSpPr>
                  <p:nvPr/>
                </p:nvSpPr>
                <p:spPr bwMode="auto">
                  <a:xfrm>
                    <a:off x="1463" y="3750"/>
                    <a:ext cx="70" cy="108"/>
                  </a:xfrm>
                  <a:custGeom>
                    <a:avLst/>
                    <a:gdLst>
                      <a:gd name="T0" fmla="*/ 36 w 70"/>
                      <a:gd name="T1" fmla="*/ 0 h 108"/>
                      <a:gd name="T2" fmla="*/ 49 w 70"/>
                      <a:gd name="T3" fmla="*/ 2 h 108"/>
                      <a:gd name="T4" fmla="*/ 59 w 70"/>
                      <a:gd name="T5" fmla="*/ 8 h 108"/>
                      <a:gd name="T6" fmla="*/ 67 w 70"/>
                      <a:gd name="T7" fmla="*/ 19 h 108"/>
                      <a:gd name="T8" fmla="*/ 69 w 70"/>
                      <a:gd name="T9" fmla="*/ 29 h 108"/>
                      <a:gd name="T10" fmla="*/ 68 w 70"/>
                      <a:gd name="T11" fmla="*/ 34 h 108"/>
                      <a:gd name="T12" fmla="*/ 67 w 70"/>
                      <a:gd name="T13" fmla="*/ 38 h 108"/>
                      <a:gd name="T14" fmla="*/ 65 w 70"/>
                      <a:gd name="T15" fmla="*/ 43 h 108"/>
                      <a:gd name="T16" fmla="*/ 63 w 70"/>
                      <a:gd name="T17" fmla="*/ 50 h 108"/>
                      <a:gd name="T18" fmla="*/ 58 w 70"/>
                      <a:gd name="T19" fmla="*/ 54 h 108"/>
                      <a:gd name="T20" fmla="*/ 51 w 70"/>
                      <a:gd name="T21" fmla="*/ 63 h 108"/>
                      <a:gd name="T22" fmla="*/ 39 w 70"/>
                      <a:gd name="T23" fmla="*/ 74 h 108"/>
                      <a:gd name="T24" fmla="*/ 33 w 70"/>
                      <a:gd name="T25" fmla="*/ 78 h 108"/>
                      <a:gd name="T26" fmla="*/ 21 w 70"/>
                      <a:gd name="T27" fmla="*/ 90 h 108"/>
                      <a:gd name="T28" fmla="*/ 20 w 70"/>
                      <a:gd name="T29" fmla="*/ 93 h 108"/>
                      <a:gd name="T30" fmla="*/ 19 w 70"/>
                      <a:gd name="T31" fmla="*/ 94 h 108"/>
                      <a:gd name="T32" fmla="*/ 70 w 70"/>
                      <a:gd name="T33" fmla="*/ 94 h 108"/>
                      <a:gd name="T34" fmla="*/ 70 w 70"/>
                      <a:gd name="T35" fmla="*/ 108 h 108"/>
                      <a:gd name="T36" fmla="*/ 0 w 70"/>
                      <a:gd name="T37" fmla="*/ 108 h 108"/>
                      <a:gd name="T38" fmla="*/ 0 w 70"/>
                      <a:gd name="T39" fmla="*/ 103 h 108"/>
                      <a:gd name="T40" fmla="*/ 1 w 70"/>
                      <a:gd name="T41" fmla="*/ 99 h 108"/>
                      <a:gd name="T42" fmla="*/ 3 w 70"/>
                      <a:gd name="T43" fmla="*/ 94 h 108"/>
                      <a:gd name="T44" fmla="*/ 6 w 70"/>
                      <a:gd name="T45" fmla="*/ 88 h 108"/>
                      <a:gd name="T46" fmla="*/ 13 w 70"/>
                      <a:gd name="T47" fmla="*/ 78 h 108"/>
                      <a:gd name="T48" fmla="*/ 19 w 70"/>
                      <a:gd name="T49" fmla="*/ 74 h 108"/>
                      <a:gd name="T50" fmla="*/ 26 w 70"/>
                      <a:gd name="T51" fmla="*/ 68 h 108"/>
                      <a:gd name="T52" fmla="*/ 36 w 70"/>
                      <a:gd name="T53" fmla="*/ 59 h 108"/>
                      <a:gd name="T54" fmla="*/ 44 w 70"/>
                      <a:gd name="T55" fmla="*/ 51 h 108"/>
                      <a:gd name="T56" fmla="*/ 49 w 70"/>
                      <a:gd name="T57" fmla="*/ 45 h 108"/>
                      <a:gd name="T58" fmla="*/ 53 w 70"/>
                      <a:gd name="T59" fmla="*/ 38 h 108"/>
                      <a:gd name="T60" fmla="*/ 55 w 70"/>
                      <a:gd name="T61" fmla="*/ 34 h 108"/>
                      <a:gd name="T62" fmla="*/ 55 w 70"/>
                      <a:gd name="T63" fmla="*/ 29 h 108"/>
                      <a:gd name="T64" fmla="*/ 53 w 70"/>
                      <a:gd name="T65" fmla="*/ 25 h 108"/>
                      <a:gd name="T66" fmla="*/ 52 w 70"/>
                      <a:gd name="T67" fmla="*/ 21 h 108"/>
                      <a:gd name="T68" fmla="*/ 50 w 70"/>
                      <a:gd name="T69" fmla="*/ 18 h 108"/>
                      <a:gd name="T70" fmla="*/ 40 w 70"/>
                      <a:gd name="T71" fmla="*/ 13 h 108"/>
                      <a:gd name="T72" fmla="*/ 30 w 70"/>
                      <a:gd name="T73" fmla="*/ 13 h 108"/>
                      <a:gd name="T74" fmla="*/ 25 w 70"/>
                      <a:gd name="T75" fmla="*/ 15 h 108"/>
                      <a:gd name="T76" fmla="*/ 21 w 70"/>
                      <a:gd name="T77" fmla="*/ 18 h 108"/>
                      <a:gd name="T78" fmla="*/ 19 w 70"/>
                      <a:gd name="T79" fmla="*/ 20 h 108"/>
                      <a:gd name="T80" fmla="*/ 16 w 70"/>
                      <a:gd name="T81" fmla="*/ 23 h 108"/>
                      <a:gd name="T82" fmla="*/ 15 w 70"/>
                      <a:gd name="T83" fmla="*/ 27 h 108"/>
                      <a:gd name="T84" fmla="*/ 15 w 70"/>
                      <a:gd name="T85" fmla="*/ 32 h 108"/>
                      <a:gd name="T86" fmla="*/ 1 w 70"/>
                      <a:gd name="T87" fmla="*/ 29 h 108"/>
                      <a:gd name="T88" fmla="*/ 4 w 70"/>
                      <a:gd name="T89" fmla="*/ 18 h 108"/>
                      <a:gd name="T90" fmla="*/ 12 w 70"/>
                      <a:gd name="T91" fmla="*/ 8 h 108"/>
                      <a:gd name="T92" fmla="*/ 22 w 70"/>
                      <a:gd name="T93" fmla="*/ 2 h 108"/>
                      <a:gd name="T94" fmla="*/ 36 w 70"/>
                      <a:gd name="T95" fmla="*/ 0 h 10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70"/>
                      <a:gd name="T145" fmla="*/ 0 h 108"/>
                      <a:gd name="T146" fmla="*/ 70 w 70"/>
                      <a:gd name="T147" fmla="*/ 108 h 108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70" h="108">
                        <a:moveTo>
                          <a:pt x="36" y="0"/>
                        </a:moveTo>
                        <a:lnTo>
                          <a:pt x="49" y="2"/>
                        </a:lnTo>
                        <a:lnTo>
                          <a:pt x="59" y="8"/>
                        </a:lnTo>
                        <a:lnTo>
                          <a:pt x="67" y="19"/>
                        </a:lnTo>
                        <a:lnTo>
                          <a:pt x="69" y="29"/>
                        </a:lnTo>
                        <a:lnTo>
                          <a:pt x="68" y="34"/>
                        </a:lnTo>
                        <a:lnTo>
                          <a:pt x="67" y="38"/>
                        </a:lnTo>
                        <a:lnTo>
                          <a:pt x="65" y="43"/>
                        </a:lnTo>
                        <a:lnTo>
                          <a:pt x="63" y="50"/>
                        </a:lnTo>
                        <a:lnTo>
                          <a:pt x="58" y="54"/>
                        </a:lnTo>
                        <a:lnTo>
                          <a:pt x="51" y="63"/>
                        </a:lnTo>
                        <a:lnTo>
                          <a:pt x="39" y="74"/>
                        </a:lnTo>
                        <a:lnTo>
                          <a:pt x="33" y="78"/>
                        </a:lnTo>
                        <a:lnTo>
                          <a:pt x="21" y="90"/>
                        </a:lnTo>
                        <a:lnTo>
                          <a:pt x="20" y="93"/>
                        </a:lnTo>
                        <a:lnTo>
                          <a:pt x="19" y="94"/>
                        </a:lnTo>
                        <a:lnTo>
                          <a:pt x="70" y="94"/>
                        </a:lnTo>
                        <a:lnTo>
                          <a:pt x="70" y="108"/>
                        </a:lnTo>
                        <a:lnTo>
                          <a:pt x="0" y="108"/>
                        </a:lnTo>
                        <a:lnTo>
                          <a:pt x="0" y="103"/>
                        </a:lnTo>
                        <a:lnTo>
                          <a:pt x="1" y="99"/>
                        </a:lnTo>
                        <a:lnTo>
                          <a:pt x="3" y="94"/>
                        </a:lnTo>
                        <a:lnTo>
                          <a:pt x="6" y="88"/>
                        </a:lnTo>
                        <a:lnTo>
                          <a:pt x="13" y="78"/>
                        </a:lnTo>
                        <a:lnTo>
                          <a:pt x="19" y="74"/>
                        </a:lnTo>
                        <a:lnTo>
                          <a:pt x="26" y="68"/>
                        </a:lnTo>
                        <a:lnTo>
                          <a:pt x="36" y="59"/>
                        </a:lnTo>
                        <a:lnTo>
                          <a:pt x="44" y="51"/>
                        </a:lnTo>
                        <a:lnTo>
                          <a:pt x="49" y="45"/>
                        </a:lnTo>
                        <a:lnTo>
                          <a:pt x="53" y="38"/>
                        </a:lnTo>
                        <a:lnTo>
                          <a:pt x="55" y="34"/>
                        </a:lnTo>
                        <a:lnTo>
                          <a:pt x="55" y="29"/>
                        </a:lnTo>
                        <a:lnTo>
                          <a:pt x="53" y="25"/>
                        </a:lnTo>
                        <a:lnTo>
                          <a:pt x="52" y="21"/>
                        </a:lnTo>
                        <a:lnTo>
                          <a:pt x="50" y="18"/>
                        </a:lnTo>
                        <a:lnTo>
                          <a:pt x="40" y="13"/>
                        </a:lnTo>
                        <a:lnTo>
                          <a:pt x="30" y="13"/>
                        </a:lnTo>
                        <a:lnTo>
                          <a:pt x="25" y="15"/>
                        </a:lnTo>
                        <a:lnTo>
                          <a:pt x="21" y="18"/>
                        </a:lnTo>
                        <a:lnTo>
                          <a:pt x="19" y="20"/>
                        </a:lnTo>
                        <a:lnTo>
                          <a:pt x="16" y="23"/>
                        </a:lnTo>
                        <a:lnTo>
                          <a:pt x="15" y="27"/>
                        </a:lnTo>
                        <a:lnTo>
                          <a:pt x="15" y="32"/>
                        </a:lnTo>
                        <a:lnTo>
                          <a:pt x="1" y="29"/>
                        </a:lnTo>
                        <a:lnTo>
                          <a:pt x="4" y="18"/>
                        </a:lnTo>
                        <a:lnTo>
                          <a:pt x="12" y="8"/>
                        </a:lnTo>
                        <a:lnTo>
                          <a:pt x="22" y="2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3468"/>
                    <a:ext cx="30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2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5" y="3468"/>
                    <a:ext cx="31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3" name="Freeform 35"/>
                  <p:cNvSpPr>
                    <a:spLocks/>
                  </p:cNvSpPr>
                  <p:nvPr/>
                </p:nvSpPr>
                <p:spPr bwMode="auto">
                  <a:xfrm>
                    <a:off x="1464" y="3416"/>
                    <a:ext cx="70" cy="109"/>
                  </a:xfrm>
                  <a:custGeom>
                    <a:avLst/>
                    <a:gdLst>
                      <a:gd name="T0" fmla="*/ 39 w 70"/>
                      <a:gd name="T1" fmla="*/ 1 h 109"/>
                      <a:gd name="T2" fmla="*/ 54 w 70"/>
                      <a:gd name="T3" fmla="*/ 7 h 109"/>
                      <a:gd name="T4" fmla="*/ 63 w 70"/>
                      <a:gd name="T5" fmla="*/ 19 h 109"/>
                      <a:gd name="T6" fmla="*/ 64 w 70"/>
                      <a:gd name="T7" fmla="*/ 32 h 109"/>
                      <a:gd name="T8" fmla="*/ 61 w 70"/>
                      <a:gd name="T9" fmla="*/ 39 h 109"/>
                      <a:gd name="T10" fmla="*/ 55 w 70"/>
                      <a:gd name="T11" fmla="*/ 46 h 109"/>
                      <a:gd name="T12" fmla="*/ 56 w 70"/>
                      <a:gd name="T13" fmla="*/ 51 h 109"/>
                      <a:gd name="T14" fmla="*/ 64 w 70"/>
                      <a:gd name="T15" fmla="*/ 58 h 109"/>
                      <a:gd name="T16" fmla="*/ 70 w 70"/>
                      <a:gd name="T17" fmla="*/ 71 h 109"/>
                      <a:gd name="T18" fmla="*/ 68 w 70"/>
                      <a:gd name="T19" fmla="*/ 88 h 109"/>
                      <a:gd name="T20" fmla="*/ 49 w 70"/>
                      <a:gd name="T21" fmla="*/ 107 h 109"/>
                      <a:gd name="T22" fmla="*/ 21 w 70"/>
                      <a:gd name="T23" fmla="*/ 107 h 109"/>
                      <a:gd name="T24" fmla="*/ 3 w 70"/>
                      <a:gd name="T25" fmla="*/ 93 h 109"/>
                      <a:gd name="T26" fmla="*/ 14 w 70"/>
                      <a:gd name="T27" fmla="*/ 78 h 109"/>
                      <a:gd name="T28" fmla="*/ 17 w 70"/>
                      <a:gd name="T29" fmla="*/ 87 h 109"/>
                      <a:gd name="T30" fmla="*/ 26 w 70"/>
                      <a:gd name="T31" fmla="*/ 95 h 109"/>
                      <a:gd name="T32" fmla="*/ 35 w 70"/>
                      <a:gd name="T33" fmla="*/ 97 h 109"/>
                      <a:gd name="T34" fmla="*/ 44 w 70"/>
                      <a:gd name="T35" fmla="*/ 96 h 109"/>
                      <a:gd name="T36" fmla="*/ 54 w 70"/>
                      <a:gd name="T37" fmla="*/ 88 h 109"/>
                      <a:gd name="T38" fmla="*/ 57 w 70"/>
                      <a:gd name="T39" fmla="*/ 75 h 109"/>
                      <a:gd name="T40" fmla="*/ 55 w 70"/>
                      <a:gd name="T41" fmla="*/ 66 h 109"/>
                      <a:gd name="T42" fmla="*/ 50 w 70"/>
                      <a:gd name="T43" fmla="*/ 62 h 109"/>
                      <a:gd name="T44" fmla="*/ 40 w 70"/>
                      <a:gd name="T45" fmla="*/ 56 h 109"/>
                      <a:gd name="T46" fmla="*/ 31 w 70"/>
                      <a:gd name="T47" fmla="*/ 54 h 109"/>
                      <a:gd name="T48" fmla="*/ 29 w 70"/>
                      <a:gd name="T49" fmla="*/ 44 h 109"/>
                      <a:gd name="T50" fmla="*/ 44 w 70"/>
                      <a:gd name="T51" fmla="*/ 41 h 109"/>
                      <a:gd name="T52" fmla="*/ 49 w 70"/>
                      <a:gd name="T53" fmla="*/ 35 h 109"/>
                      <a:gd name="T54" fmla="*/ 50 w 70"/>
                      <a:gd name="T55" fmla="*/ 23 h 109"/>
                      <a:gd name="T56" fmla="*/ 45 w 70"/>
                      <a:gd name="T57" fmla="*/ 17 h 109"/>
                      <a:gd name="T58" fmla="*/ 39 w 70"/>
                      <a:gd name="T59" fmla="*/ 13 h 109"/>
                      <a:gd name="T60" fmla="*/ 23 w 70"/>
                      <a:gd name="T61" fmla="*/ 17 h 109"/>
                      <a:gd name="T62" fmla="*/ 15 w 70"/>
                      <a:gd name="T63" fmla="*/ 29 h 109"/>
                      <a:gd name="T64" fmla="*/ 6 w 70"/>
                      <a:gd name="T65" fmla="*/ 16 h 109"/>
                      <a:gd name="T66" fmla="*/ 23 w 70"/>
                      <a:gd name="T67" fmla="*/ 2 h 10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70"/>
                      <a:gd name="T103" fmla="*/ 0 h 109"/>
                      <a:gd name="T104" fmla="*/ 70 w 70"/>
                      <a:gd name="T105" fmla="*/ 109 h 10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70" h="109">
                        <a:moveTo>
                          <a:pt x="33" y="0"/>
                        </a:moveTo>
                        <a:lnTo>
                          <a:pt x="39" y="1"/>
                        </a:lnTo>
                        <a:lnTo>
                          <a:pt x="49" y="3"/>
                        </a:lnTo>
                        <a:lnTo>
                          <a:pt x="54" y="7"/>
                        </a:lnTo>
                        <a:lnTo>
                          <a:pt x="61" y="14"/>
                        </a:lnTo>
                        <a:lnTo>
                          <a:pt x="63" y="19"/>
                        </a:lnTo>
                        <a:lnTo>
                          <a:pt x="64" y="22"/>
                        </a:lnTo>
                        <a:lnTo>
                          <a:pt x="64" y="32"/>
                        </a:lnTo>
                        <a:lnTo>
                          <a:pt x="63" y="35"/>
                        </a:lnTo>
                        <a:lnTo>
                          <a:pt x="61" y="39"/>
                        </a:lnTo>
                        <a:lnTo>
                          <a:pt x="58" y="44"/>
                        </a:lnTo>
                        <a:lnTo>
                          <a:pt x="55" y="46"/>
                        </a:lnTo>
                        <a:lnTo>
                          <a:pt x="50" y="49"/>
                        </a:lnTo>
                        <a:lnTo>
                          <a:pt x="56" y="51"/>
                        </a:lnTo>
                        <a:lnTo>
                          <a:pt x="61" y="53"/>
                        </a:lnTo>
                        <a:lnTo>
                          <a:pt x="64" y="58"/>
                        </a:lnTo>
                        <a:lnTo>
                          <a:pt x="68" y="62"/>
                        </a:lnTo>
                        <a:lnTo>
                          <a:pt x="70" y="71"/>
                        </a:lnTo>
                        <a:lnTo>
                          <a:pt x="70" y="75"/>
                        </a:lnTo>
                        <a:lnTo>
                          <a:pt x="68" y="88"/>
                        </a:lnTo>
                        <a:lnTo>
                          <a:pt x="60" y="100"/>
                        </a:lnTo>
                        <a:lnTo>
                          <a:pt x="49" y="107"/>
                        </a:lnTo>
                        <a:lnTo>
                          <a:pt x="35" y="109"/>
                        </a:lnTo>
                        <a:lnTo>
                          <a:pt x="21" y="107"/>
                        </a:lnTo>
                        <a:lnTo>
                          <a:pt x="11" y="102"/>
                        </a:lnTo>
                        <a:lnTo>
                          <a:pt x="3" y="93"/>
                        </a:lnTo>
                        <a:lnTo>
                          <a:pt x="0" y="80"/>
                        </a:lnTo>
                        <a:lnTo>
                          <a:pt x="14" y="78"/>
                        </a:lnTo>
                        <a:lnTo>
                          <a:pt x="15" y="83"/>
                        </a:lnTo>
                        <a:lnTo>
                          <a:pt x="17" y="87"/>
                        </a:lnTo>
                        <a:lnTo>
                          <a:pt x="19" y="90"/>
                        </a:lnTo>
                        <a:lnTo>
                          <a:pt x="26" y="95"/>
                        </a:lnTo>
                        <a:lnTo>
                          <a:pt x="30" y="96"/>
                        </a:lnTo>
                        <a:lnTo>
                          <a:pt x="35" y="97"/>
                        </a:lnTo>
                        <a:lnTo>
                          <a:pt x="39" y="97"/>
                        </a:lnTo>
                        <a:lnTo>
                          <a:pt x="44" y="96"/>
                        </a:lnTo>
                        <a:lnTo>
                          <a:pt x="48" y="94"/>
                        </a:lnTo>
                        <a:lnTo>
                          <a:pt x="54" y="88"/>
                        </a:lnTo>
                        <a:lnTo>
                          <a:pt x="55" y="84"/>
                        </a:lnTo>
                        <a:lnTo>
                          <a:pt x="57" y="75"/>
                        </a:lnTo>
                        <a:lnTo>
                          <a:pt x="56" y="71"/>
                        </a:lnTo>
                        <a:lnTo>
                          <a:pt x="55" y="66"/>
                        </a:lnTo>
                        <a:lnTo>
                          <a:pt x="54" y="64"/>
                        </a:lnTo>
                        <a:lnTo>
                          <a:pt x="50" y="62"/>
                        </a:lnTo>
                        <a:lnTo>
                          <a:pt x="48" y="58"/>
                        </a:lnTo>
                        <a:lnTo>
                          <a:pt x="40" y="56"/>
                        </a:lnTo>
                        <a:lnTo>
                          <a:pt x="36" y="54"/>
                        </a:lnTo>
                        <a:lnTo>
                          <a:pt x="31" y="54"/>
                        </a:lnTo>
                        <a:lnTo>
                          <a:pt x="27" y="57"/>
                        </a:lnTo>
                        <a:lnTo>
                          <a:pt x="29" y="44"/>
                        </a:lnTo>
                        <a:lnTo>
                          <a:pt x="35" y="44"/>
                        </a:lnTo>
                        <a:lnTo>
                          <a:pt x="44" y="41"/>
                        </a:lnTo>
                        <a:lnTo>
                          <a:pt x="46" y="39"/>
                        </a:lnTo>
                        <a:lnTo>
                          <a:pt x="49" y="35"/>
                        </a:lnTo>
                        <a:lnTo>
                          <a:pt x="50" y="32"/>
                        </a:lnTo>
                        <a:lnTo>
                          <a:pt x="50" y="23"/>
                        </a:lnTo>
                        <a:lnTo>
                          <a:pt x="48" y="21"/>
                        </a:lnTo>
                        <a:lnTo>
                          <a:pt x="45" y="17"/>
                        </a:lnTo>
                        <a:lnTo>
                          <a:pt x="43" y="15"/>
                        </a:lnTo>
                        <a:lnTo>
                          <a:pt x="39" y="13"/>
                        </a:lnTo>
                        <a:lnTo>
                          <a:pt x="30" y="13"/>
                        </a:lnTo>
                        <a:lnTo>
                          <a:pt x="23" y="17"/>
                        </a:lnTo>
                        <a:lnTo>
                          <a:pt x="18" y="25"/>
                        </a:lnTo>
                        <a:lnTo>
                          <a:pt x="15" y="29"/>
                        </a:lnTo>
                        <a:lnTo>
                          <a:pt x="2" y="28"/>
                        </a:lnTo>
                        <a:lnTo>
                          <a:pt x="6" y="16"/>
                        </a:lnTo>
                        <a:lnTo>
                          <a:pt x="13" y="8"/>
                        </a:lnTo>
                        <a:lnTo>
                          <a:pt x="23" y="2"/>
                        </a:lnTo>
                        <a:lnTo>
                          <a:pt x="3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4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3135"/>
                    <a:ext cx="30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5" name="Line 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5" y="3135"/>
                    <a:ext cx="31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6" name="Freeform 38"/>
                  <p:cNvSpPr>
                    <a:spLocks noEditPoints="1"/>
                  </p:cNvSpPr>
                  <p:nvPr/>
                </p:nvSpPr>
                <p:spPr bwMode="auto">
                  <a:xfrm>
                    <a:off x="1459" y="3084"/>
                    <a:ext cx="75" cy="106"/>
                  </a:xfrm>
                  <a:custGeom>
                    <a:avLst/>
                    <a:gdLst>
                      <a:gd name="T0" fmla="*/ 49 w 75"/>
                      <a:gd name="T1" fmla="*/ 26 h 106"/>
                      <a:gd name="T2" fmla="*/ 18 w 75"/>
                      <a:gd name="T3" fmla="*/ 67 h 106"/>
                      <a:gd name="T4" fmla="*/ 49 w 75"/>
                      <a:gd name="T5" fmla="*/ 67 h 106"/>
                      <a:gd name="T6" fmla="*/ 49 w 75"/>
                      <a:gd name="T7" fmla="*/ 26 h 106"/>
                      <a:gd name="T8" fmla="*/ 53 w 75"/>
                      <a:gd name="T9" fmla="*/ 0 h 106"/>
                      <a:gd name="T10" fmla="*/ 63 w 75"/>
                      <a:gd name="T11" fmla="*/ 0 h 106"/>
                      <a:gd name="T12" fmla="*/ 63 w 75"/>
                      <a:gd name="T13" fmla="*/ 67 h 106"/>
                      <a:gd name="T14" fmla="*/ 75 w 75"/>
                      <a:gd name="T15" fmla="*/ 67 h 106"/>
                      <a:gd name="T16" fmla="*/ 75 w 75"/>
                      <a:gd name="T17" fmla="*/ 81 h 106"/>
                      <a:gd name="T18" fmla="*/ 63 w 75"/>
                      <a:gd name="T19" fmla="*/ 81 h 106"/>
                      <a:gd name="T20" fmla="*/ 63 w 75"/>
                      <a:gd name="T21" fmla="*/ 106 h 106"/>
                      <a:gd name="T22" fmla="*/ 49 w 75"/>
                      <a:gd name="T23" fmla="*/ 106 h 106"/>
                      <a:gd name="T24" fmla="*/ 49 w 75"/>
                      <a:gd name="T25" fmla="*/ 81 h 106"/>
                      <a:gd name="T26" fmla="*/ 0 w 75"/>
                      <a:gd name="T27" fmla="*/ 81 h 106"/>
                      <a:gd name="T28" fmla="*/ 0 w 75"/>
                      <a:gd name="T29" fmla="*/ 67 h 106"/>
                      <a:gd name="T30" fmla="*/ 53 w 75"/>
                      <a:gd name="T31" fmla="*/ 0 h 10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75"/>
                      <a:gd name="T49" fmla="*/ 0 h 106"/>
                      <a:gd name="T50" fmla="*/ 75 w 75"/>
                      <a:gd name="T51" fmla="*/ 106 h 10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75" h="106">
                        <a:moveTo>
                          <a:pt x="49" y="26"/>
                        </a:moveTo>
                        <a:lnTo>
                          <a:pt x="18" y="67"/>
                        </a:lnTo>
                        <a:lnTo>
                          <a:pt x="49" y="67"/>
                        </a:lnTo>
                        <a:lnTo>
                          <a:pt x="49" y="26"/>
                        </a:lnTo>
                        <a:close/>
                        <a:moveTo>
                          <a:pt x="53" y="0"/>
                        </a:moveTo>
                        <a:lnTo>
                          <a:pt x="63" y="0"/>
                        </a:lnTo>
                        <a:lnTo>
                          <a:pt x="63" y="67"/>
                        </a:lnTo>
                        <a:lnTo>
                          <a:pt x="75" y="67"/>
                        </a:lnTo>
                        <a:lnTo>
                          <a:pt x="75" y="81"/>
                        </a:lnTo>
                        <a:lnTo>
                          <a:pt x="63" y="81"/>
                        </a:lnTo>
                        <a:lnTo>
                          <a:pt x="63" y="106"/>
                        </a:lnTo>
                        <a:lnTo>
                          <a:pt x="49" y="106"/>
                        </a:lnTo>
                        <a:lnTo>
                          <a:pt x="49" y="81"/>
                        </a:lnTo>
                        <a:lnTo>
                          <a:pt x="0" y="81"/>
                        </a:lnTo>
                        <a:lnTo>
                          <a:pt x="0" y="67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2800"/>
                    <a:ext cx="30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8" name="Line 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5" y="2800"/>
                    <a:ext cx="31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49" name="Freeform 41"/>
                  <p:cNvSpPr>
                    <a:spLocks/>
                  </p:cNvSpPr>
                  <p:nvPr/>
                </p:nvSpPr>
                <p:spPr bwMode="auto">
                  <a:xfrm>
                    <a:off x="1464" y="2750"/>
                    <a:ext cx="70" cy="107"/>
                  </a:xfrm>
                  <a:custGeom>
                    <a:avLst/>
                    <a:gdLst>
                      <a:gd name="T0" fmla="*/ 13 w 70"/>
                      <a:gd name="T1" fmla="*/ 0 h 107"/>
                      <a:gd name="T2" fmla="*/ 64 w 70"/>
                      <a:gd name="T3" fmla="*/ 0 h 107"/>
                      <a:gd name="T4" fmla="*/ 64 w 70"/>
                      <a:gd name="T5" fmla="*/ 14 h 107"/>
                      <a:gd name="T6" fmla="*/ 24 w 70"/>
                      <a:gd name="T7" fmla="*/ 14 h 107"/>
                      <a:gd name="T8" fmla="*/ 19 w 70"/>
                      <a:gd name="T9" fmla="*/ 42 h 107"/>
                      <a:gd name="T10" fmla="*/ 25 w 70"/>
                      <a:gd name="T11" fmla="*/ 38 h 107"/>
                      <a:gd name="T12" fmla="*/ 32 w 70"/>
                      <a:gd name="T13" fmla="*/ 35 h 107"/>
                      <a:gd name="T14" fmla="*/ 38 w 70"/>
                      <a:gd name="T15" fmla="*/ 35 h 107"/>
                      <a:gd name="T16" fmla="*/ 51 w 70"/>
                      <a:gd name="T17" fmla="*/ 37 h 107"/>
                      <a:gd name="T18" fmla="*/ 61 w 70"/>
                      <a:gd name="T19" fmla="*/ 43 h 107"/>
                      <a:gd name="T20" fmla="*/ 68 w 70"/>
                      <a:gd name="T21" fmla="*/ 55 h 107"/>
                      <a:gd name="T22" fmla="*/ 70 w 70"/>
                      <a:gd name="T23" fmla="*/ 68 h 107"/>
                      <a:gd name="T24" fmla="*/ 69 w 70"/>
                      <a:gd name="T25" fmla="*/ 79 h 107"/>
                      <a:gd name="T26" fmla="*/ 67 w 70"/>
                      <a:gd name="T27" fmla="*/ 87 h 107"/>
                      <a:gd name="T28" fmla="*/ 63 w 70"/>
                      <a:gd name="T29" fmla="*/ 95 h 107"/>
                      <a:gd name="T30" fmla="*/ 50 w 70"/>
                      <a:gd name="T31" fmla="*/ 105 h 107"/>
                      <a:gd name="T32" fmla="*/ 35 w 70"/>
                      <a:gd name="T33" fmla="*/ 107 h 107"/>
                      <a:gd name="T34" fmla="*/ 21 w 70"/>
                      <a:gd name="T35" fmla="*/ 105 h 107"/>
                      <a:gd name="T36" fmla="*/ 11 w 70"/>
                      <a:gd name="T37" fmla="*/ 100 h 107"/>
                      <a:gd name="T38" fmla="*/ 3 w 70"/>
                      <a:gd name="T39" fmla="*/ 91 h 107"/>
                      <a:gd name="T40" fmla="*/ 0 w 70"/>
                      <a:gd name="T41" fmla="*/ 77 h 107"/>
                      <a:gd name="T42" fmla="*/ 14 w 70"/>
                      <a:gd name="T43" fmla="*/ 76 h 107"/>
                      <a:gd name="T44" fmla="*/ 15 w 70"/>
                      <a:gd name="T45" fmla="*/ 82 h 107"/>
                      <a:gd name="T46" fmla="*/ 18 w 70"/>
                      <a:gd name="T47" fmla="*/ 87 h 107"/>
                      <a:gd name="T48" fmla="*/ 20 w 70"/>
                      <a:gd name="T49" fmla="*/ 91 h 107"/>
                      <a:gd name="T50" fmla="*/ 24 w 70"/>
                      <a:gd name="T51" fmla="*/ 93 h 107"/>
                      <a:gd name="T52" fmla="*/ 29 w 70"/>
                      <a:gd name="T53" fmla="*/ 94 h 107"/>
                      <a:gd name="T54" fmla="*/ 35 w 70"/>
                      <a:gd name="T55" fmla="*/ 95 h 107"/>
                      <a:gd name="T56" fmla="*/ 39 w 70"/>
                      <a:gd name="T57" fmla="*/ 95 h 107"/>
                      <a:gd name="T58" fmla="*/ 44 w 70"/>
                      <a:gd name="T59" fmla="*/ 94 h 107"/>
                      <a:gd name="T60" fmla="*/ 48 w 70"/>
                      <a:gd name="T61" fmla="*/ 92 h 107"/>
                      <a:gd name="T62" fmla="*/ 50 w 70"/>
                      <a:gd name="T63" fmla="*/ 89 h 107"/>
                      <a:gd name="T64" fmla="*/ 55 w 70"/>
                      <a:gd name="T65" fmla="*/ 81 h 107"/>
                      <a:gd name="T66" fmla="*/ 57 w 70"/>
                      <a:gd name="T67" fmla="*/ 70 h 107"/>
                      <a:gd name="T68" fmla="*/ 56 w 70"/>
                      <a:gd name="T69" fmla="*/ 64 h 107"/>
                      <a:gd name="T70" fmla="*/ 56 w 70"/>
                      <a:gd name="T71" fmla="*/ 61 h 107"/>
                      <a:gd name="T72" fmla="*/ 54 w 70"/>
                      <a:gd name="T73" fmla="*/ 56 h 107"/>
                      <a:gd name="T74" fmla="*/ 52 w 70"/>
                      <a:gd name="T75" fmla="*/ 52 h 107"/>
                      <a:gd name="T76" fmla="*/ 49 w 70"/>
                      <a:gd name="T77" fmla="*/ 50 h 107"/>
                      <a:gd name="T78" fmla="*/ 44 w 70"/>
                      <a:gd name="T79" fmla="*/ 48 h 107"/>
                      <a:gd name="T80" fmla="*/ 40 w 70"/>
                      <a:gd name="T81" fmla="*/ 46 h 107"/>
                      <a:gd name="T82" fmla="*/ 31 w 70"/>
                      <a:gd name="T83" fmla="*/ 46 h 107"/>
                      <a:gd name="T84" fmla="*/ 27 w 70"/>
                      <a:gd name="T85" fmla="*/ 48 h 107"/>
                      <a:gd name="T86" fmla="*/ 24 w 70"/>
                      <a:gd name="T87" fmla="*/ 50 h 107"/>
                      <a:gd name="T88" fmla="*/ 20 w 70"/>
                      <a:gd name="T89" fmla="*/ 51 h 107"/>
                      <a:gd name="T90" fmla="*/ 15 w 70"/>
                      <a:gd name="T91" fmla="*/ 56 h 107"/>
                      <a:gd name="T92" fmla="*/ 2 w 70"/>
                      <a:gd name="T93" fmla="*/ 55 h 107"/>
                      <a:gd name="T94" fmla="*/ 13 w 70"/>
                      <a:gd name="T95" fmla="*/ 0 h 107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70"/>
                      <a:gd name="T145" fmla="*/ 0 h 107"/>
                      <a:gd name="T146" fmla="*/ 70 w 70"/>
                      <a:gd name="T147" fmla="*/ 107 h 107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70" h="107">
                        <a:moveTo>
                          <a:pt x="13" y="0"/>
                        </a:moveTo>
                        <a:lnTo>
                          <a:pt x="64" y="0"/>
                        </a:lnTo>
                        <a:lnTo>
                          <a:pt x="64" y="14"/>
                        </a:lnTo>
                        <a:lnTo>
                          <a:pt x="24" y="14"/>
                        </a:lnTo>
                        <a:lnTo>
                          <a:pt x="19" y="42"/>
                        </a:lnTo>
                        <a:lnTo>
                          <a:pt x="25" y="38"/>
                        </a:lnTo>
                        <a:lnTo>
                          <a:pt x="32" y="35"/>
                        </a:lnTo>
                        <a:lnTo>
                          <a:pt x="38" y="35"/>
                        </a:lnTo>
                        <a:lnTo>
                          <a:pt x="51" y="37"/>
                        </a:lnTo>
                        <a:lnTo>
                          <a:pt x="61" y="43"/>
                        </a:lnTo>
                        <a:lnTo>
                          <a:pt x="68" y="55"/>
                        </a:lnTo>
                        <a:lnTo>
                          <a:pt x="70" y="68"/>
                        </a:lnTo>
                        <a:lnTo>
                          <a:pt x="69" y="79"/>
                        </a:lnTo>
                        <a:lnTo>
                          <a:pt x="67" y="87"/>
                        </a:lnTo>
                        <a:lnTo>
                          <a:pt x="63" y="95"/>
                        </a:lnTo>
                        <a:lnTo>
                          <a:pt x="50" y="105"/>
                        </a:lnTo>
                        <a:lnTo>
                          <a:pt x="35" y="107"/>
                        </a:lnTo>
                        <a:lnTo>
                          <a:pt x="21" y="105"/>
                        </a:lnTo>
                        <a:lnTo>
                          <a:pt x="11" y="100"/>
                        </a:lnTo>
                        <a:lnTo>
                          <a:pt x="3" y="91"/>
                        </a:lnTo>
                        <a:lnTo>
                          <a:pt x="0" y="77"/>
                        </a:lnTo>
                        <a:lnTo>
                          <a:pt x="14" y="76"/>
                        </a:lnTo>
                        <a:lnTo>
                          <a:pt x="15" y="82"/>
                        </a:lnTo>
                        <a:lnTo>
                          <a:pt x="18" y="87"/>
                        </a:lnTo>
                        <a:lnTo>
                          <a:pt x="20" y="91"/>
                        </a:lnTo>
                        <a:lnTo>
                          <a:pt x="24" y="93"/>
                        </a:lnTo>
                        <a:lnTo>
                          <a:pt x="29" y="94"/>
                        </a:lnTo>
                        <a:lnTo>
                          <a:pt x="35" y="95"/>
                        </a:lnTo>
                        <a:lnTo>
                          <a:pt x="39" y="95"/>
                        </a:lnTo>
                        <a:lnTo>
                          <a:pt x="44" y="94"/>
                        </a:lnTo>
                        <a:lnTo>
                          <a:pt x="48" y="92"/>
                        </a:lnTo>
                        <a:lnTo>
                          <a:pt x="50" y="89"/>
                        </a:lnTo>
                        <a:lnTo>
                          <a:pt x="55" y="81"/>
                        </a:lnTo>
                        <a:lnTo>
                          <a:pt x="57" y="70"/>
                        </a:lnTo>
                        <a:lnTo>
                          <a:pt x="56" y="64"/>
                        </a:lnTo>
                        <a:lnTo>
                          <a:pt x="56" y="61"/>
                        </a:lnTo>
                        <a:lnTo>
                          <a:pt x="54" y="56"/>
                        </a:lnTo>
                        <a:lnTo>
                          <a:pt x="52" y="52"/>
                        </a:lnTo>
                        <a:lnTo>
                          <a:pt x="49" y="50"/>
                        </a:lnTo>
                        <a:lnTo>
                          <a:pt x="44" y="48"/>
                        </a:lnTo>
                        <a:lnTo>
                          <a:pt x="40" y="46"/>
                        </a:lnTo>
                        <a:lnTo>
                          <a:pt x="31" y="46"/>
                        </a:lnTo>
                        <a:lnTo>
                          <a:pt x="27" y="48"/>
                        </a:lnTo>
                        <a:lnTo>
                          <a:pt x="24" y="50"/>
                        </a:lnTo>
                        <a:lnTo>
                          <a:pt x="20" y="51"/>
                        </a:lnTo>
                        <a:lnTo>
                          <a:pt x="15" y="56"/>
                        </a:lnTo>
                        <a:lnTo>
                          <a:pt x="2" y="55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0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2467"/>
                    <a:ext cx="30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1" name="Line 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5" y="2467"/>
                    <a:ext cx="31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2" name="Freeform 44"/>
                  <p:cNvSpPr>
                    <a:spLocks noEditPoints="1"/>
                  </p:cNvSpPr>
                  <p:nvPr/>
                </p:nvSpPr>
                <p:spPr bwMode="auto">
                  <a:xfrm>
                    <a:off x="1463" y="2414"/>
                    <a:ext cx="71" cy="109"/>
                  </a:xfrm>
                  <a:custGeom>
                    <a:avLst/>
                    <a:gdLst>
                      <a:gd name="T0" fmla="*/ 30 w 71"/>
                      <a:gd name="T1" fmla="*/ 51 h 109"/>
                      <a:gd name="T2" fmla="*/ 20 w 71"/>
                      <a:gd name="T3" fmla="*/ 57 h 109"/>
                      <a:gd name="T4" fmla="*/ 14 w 71"/>
                      <a:gd name="T5" fmla="*/ 66 h 109"/>
                      <a:gd name="T6" fmla="*/ 16 w 71"/>
                      <a:gd name="T7" fmla="*/ 84 h 109"/>
                      <a:gd name="T8" fmla="*/ 21 w 71"/>
                      <a:gd name="T9" fmla="*/ 91 h 109"/>
                      <a:gd name="T10" fmla="*/ 28 w 71"/>
                      <a:gd name="T11" fmla="*/ 95 h 109"/>
                      <a:gd name="T12" fmla="*/ 37 w 71"/>
                      <a:gd name="T13" fmla="*/ 97 h 109"/>
                      <a:gd name="T14" fmla="*/ 45 w 71"/>
                      <a:gd name="T15" fmla="*/ 96 h 109"/>
                      <a:gd name="T16" fmla="*/ 55 w 71"/>
                      <a:gd name="T17" fmla="*/ 88 h 109"/>
                      <a:gd name="T18" fmla="*/ 56 w 71"/>
                      <a:gd name="T19" fmla="*/ 64 h 109"/>
                      <a:gd name="T20" fmla="*/ 46 w 71"/>
                      <a:gd name="T21" fmla="*/ 52 h 109"/>
                      <a:gd name="T22" fmla="*/ 39 w 71"/>
                      <a:gd name="T23" fmla="*/ 51 h 109"/>
                      <a:gd name="T24" fmla="*/ 39 w 71"/>
                      <a:gd name="T25" fmla="*/ 0 h 109"/>
                      <a:gd name="T26" fmla="*/ 61 w 71"/>
                      <a:gd name="T27" fmla="*/ 8 h 109"/>
                      <a:gd name="T28" fmla="*/ 70 w 71"/>
                      <a:gd name="T29" fmla="*/ 28 h 109"/>
                      <a:gd name="T30" fmla="*/ 55 w 71"/>
                      <a:gd name="T31" fmla="*/ 25 h 109"/>
                      <a:gd name="T32" fmla="*/ 49 w 71"/>
                      <a:gd name="T33" fmla="*/ 16 h 109"/>
                      <a:gd name="T34" fmla="*/ 43 w 71"/>
                      <a:gd name="T35" fmla="*/ 13 h 109"/>
                      <a:gd name="T36" fmla="*/ 30 w 71"/>
                      <a:gd name="T37" fmla="*/ 14 h 109"/>
                      <a:gd name="T38" fmla="*/ 24 w 71"/>
                      <a:gd name="T39" fmla="*/ 19 h 109"/>
                      <a:gd name="T40" fmla="*/ 15 w 71"/>
                      <a:gd name="T41" fmla="*/ 38 h 109"/>
                      <a:gd name="T42" fmla="*/ 16 w 71"/>
                      <a:gd name="T43" fmla="*/ 48 h 109"/>
                      <a:gd name="T44" fmla="*/ 22 w 71"/>
                      <a:gd name="T45" fmla="*/ 44 h 109"/>
                      <a:gd name="T46" fmla="*/ 30 w 71"/>
                      <a:gd name="T47" fmla="*/ 39 h 109"/>
                      <a:gd name="T48" fmla="*/ 40 w 71"/>
                      <a:gd name="T49" fmla="*/ 38 h 109"/>
                      <a:gd name="T50" fmla="*/ 62 w 71"/>
                      <a:gd name="T51" fmla="*/ 47 h 109"/>
                      <a:gd name="T52" fmla="*/ 70 w 71"/>
                      <a:gd name="T53" fmla="*/ 63 h 109"/>
                      <a:gd name="T54" fmla="*/ 71 w 71"/>
                      <a:gd name="T55" fmla="*/ 79 h 109"/>
                      <a:gd name="T56" fmla="*/ 67 w 71"/>
                      <a:gd name="T57" fmla="*/ 91 h 109"/>
                      <a:gd name="T58" fmla="*/ 62 w 71"/>
                      <a:gd name="T59" fmla="*/ 100 h 109"/>
                      <a:gd name="T60" fmla="*/ 50 w 71"/>
                      <a:gd name="T61" fmla="*/ 107 h 109"/>
                      <a:gd name="T62" fmla="*/ 37 w 71"/>
                      <a:gd name="T63" fmla="*/ 109 h 109"/>
                      <a:gd name="T64" fmla="*/ 10 w 71"/>
                      <a:gd name="T65" fmla="*/ 97 h 109"/>
                      <a:gd name="T66" fmla="*/ 1 w 71"/>
                      <a:gd name="T67" fmla="*/ 75 h 109"/>
                      <a:gd name="T68" fmla="*/ 1 w 71"/>
                      <a:gd name="T69" fmla="*/ 39 h 109"/>
                      <a:gd name="T70" fmla="*/ 12 w 71"/>
                      <a:gd name="T71" fmla="*/ 13 h 109"/>
                      <a:gd name="T72" fmla="*/ 39 w 71"/>
                      <a:gd name="T73" fmla="*/ 0 h 109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71"/>
                      <a:gd name="T112" fmla="*/ 0 h 109"/>
                      <a:gd name="T113" fmla="*/ 71 w 71"/>
                      <a:gd name="T114" fmla="*/ 109 h 109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71" h="109">
                        <a:moveTo>
                          <a:pt x="36" y="50"/>
                        </a:moveTo>
                        <a:lnTo>
                          <a:pt x="30" y="51"/>
                        </a:lnTo>
                        <a:lnTo>
                          <a:pt x="25" y="53"/>
                        </a:lnTo>
                        <a:lnTo>
                          <a:pt x="20" y="57"/>
                        </a:lnTo>
                        <a:lnTo>
                          <a:pt x="16" y="62"/>
                        </a:lnTo>
                        <a:lnTo>
                          <a:pt x="14" y="66"/>
                        </a:lnTo>
                        <a:lnTo>
                          <a:pt x="14" y="77"/>
                        </a:lnTo>
                        <a:lnTo>
                          <a:pt x="16" y="84"/>
                        </a:lnTo>
                        <a:lnTo>
                          <a:pt x="19" y="89"/>
                        </a:lnTo>
                        <a:lnTo>
                          <a:pt x="21" y="91"/>
                        </a:lnTo>
                        <a:lnTo>
                          <a:pt x="25" y="94"/>
                        </a:lnTo>
                        <a:lnTo>
                          <a:pt x="28" y="95"/>
                        </a:lnTo>
                        <a:lnTo>
                          <a:pt x="33" y="96"/>
                        </a:lnTo>
                        <a:lnTo>
                          <a:pt x="37" y="97"/>
                        </a:lnTo>
                        <a:lnTo>
                          <a:pt x="41" y="97"/>
                        </a:lnTo>
                        <a:lnTo>
                          <a:pt x="45" y="96"/>
                        </a:lnTo>
                        <a:lnTo>
                          <a:pt x="49" y="94"/>
                        </a:lnTo>
                        <a:lnTo>
                          <a:pt x="55" y="88"/>
                        </a:lnTo>
                        <a:lnTo>
                          <a:pt x="58" y="73"/>
                        </a:lnTo>
                        <a:lnTo>
                          <a:pt x="56" y="64"/>
                        </a:lnTo>
                        <a:lnTo>
                          <a:pt x="55" y="60"/>
                        </a:lnTo>
                        <a:lnTo>
                          <a:pt x="46" y="52"/>
                        </a:lnTo>
                        <a:lnTo>
                          <a:pt x="43" y="51"/>
                        </a:lnTo>
                        <a:lnTo>
                          <a:pt x="39" y="51"/>
                        </a:lnTo>
                        <a:lnTo>
                          <a:pt x="36" y="50"/>
                        </a:lnTo>
                        <a:close/>
                        <a:moveTo>
                          <a:pt x="39" y="0"/>
                        </a:moveTo>
                        <a:lnTo>
                          <a:pt x="51" y="2"/>
                        </a:lnTo>
                        <a:lnTo>
                          <a:pt x="61" y="8"/>
                        </a:lnTo>
                        <a:lnTo>
                          <a:pt x="67" y="16"/>
                        </a:lnTo>
                        <a:lnTo>
                          <a:pt x="70" y="28"/>
                        </a:lnTo>
                        <a:lnTo>
                          <a:pt x="56" y="29"/>
                        </a:lnTo>
                        <a:lnTo>
                          <a:pt x="55" y="25"/>
                        </a:lnTo>
                        <a:lnTo>
                          <a:pt x="53" y="21"/>
                        </a:lnTo>
                        <a:lnTo>
                          <a:pt x="49" y="16"/>
                        </a:lnTo>
                        <a:lnTo>
                          <a:pt x="45" y="14"/>
                        </a:lnTo>
                        <a:lnTo>
                          <a:pt x="43" y="13"/>
                        </a:lnTo>
                        <a:lnTo>
                          <a:pt x="34" y="13"/>
                        </a:lnTo>
                        <a:lnTo>
                          <a:pt x="30" y="14"/>
                        </a:lnTo>
                        <a:lnTo>
                          <a:pt x="26" y="16"/>
                        </a:lnTo>
                        <a:lnTo>
                          <a:pt x="24" y="19"/>
                        </a:lnTo>
                        <a:lnTo>
                          <a:pt x="16" y="28"/>
                        </a:lnTo>
                        <a:lnTo>
                          <a:pt x="15" y="38"/>
                        </a:lnTo>
                        <a:lnTo>
                          <a:pt x="14" y="52"/>
                        </a:lnTo>
                        <a:lnTo>
                          <a:pt x="16" y="48"/>
                        </a:lnTo>
                        <a:lnTo>
                          <a:pt x="19" y="46"/>
                        </a:lnTo>
                        <a:lnTo>
                          <a:pt x="22" y="44"/>
                        </a:lnTo>
                        <a:lnTo>
                          <a:pt x="25" y="41"/>
                        </a:lnTo>
                        <a:lnTo>
                          <a:pt x="30" y="39"/>
                        </a:lnTo>
                        <a:lnTo>
                          <a:pt x="34" y="38"/>
                        </a:lnTo>
                        <a:lnTo>
                          <a:pt x="40" y="38"/>
                        </a:lnTo>
                        <a:lnTo>
                          <a:pt x="52" y="40"/>
                        </a:lnTo>
                        <a:lnTo>
                          <a:pt x="62" y="47"/>
                        </a:lnTo>
                        <a:lnTo>
                          <a:pt x="68" y="54"/>
                        </a:lnTo>
                        <a:lnTo>
                          <a:pt x="70" y="63"/>
                        </a:lnTo>
                        <a:lnTo>
                          <a:pt x="71" y="72"/>
                        </a:lnTo>
                        <a:lnTo>
                          <a:pt x="71" y="79"/>
                        </a:lnTo>
                        <a:lnTo>
                          <a:pt x="70" y="85"/>
                        </a:lnTo>
                        <a:lnTo>
                          <a:pt x="67" y="91"/>
                        </a:lnTo>
                        <a:lnTo>
                          <a:pt x="64" y="95"/>
                        </a:lnTo>
                        <a:lnTo>
                          <a:pt x="62" y="100"/>
                        </a:lnTo>
                        <a:lnTo>
                          <a:pt x="55" y="104"/>
                        </a:lnTo>
                        <a:lnTo>
                          <a:pt x="50" y="107"/>
                        </a:lnTo>
                        <a:lnTo>
                          <a:pt x="44" y="109"/>
                        </a:lnTo>
                        <a:lnTo>
                          <a:pt x="37" y="109"/>
                        </a:lnTo>
                        <a:lnTo>
                          <a:pt x="22" y="106"/>
                        </a:lnTo>
                        <a:lnTo>
                          <a:pt x="10" y="97"/>
                        </a:lnTo>
                        <a:lnTo>
                          <a:pt x="4" y="88"/>
                        </a:lnTo>
                        <a:lnTo>
                          <a:pt x="1" y="75"/>
                        </a:lnTo>
                        <a:lnTo>
                          <a:pt x="0" y="58"/>
                        </a:lnTo>
                        <a:lnTo>
                          <a:pt x="1" y="39"/>
                        </a:lnTo>
                        <a:lnTo>
                          <a:pt x="6" y="25"/>
                        </a:lnTo>
                        <a:lnTo>
                          <a:pt x="12" y="13"/>
                        </a:lnTo>
                        <a:lnTo>
                          <a:pt x="24" y="3"/>
                        </a:lnTo>
                        <a:lnTo>
                          <a:pt x="3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3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2133"/>
                    <a:ext cx="30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4" name="Line 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5" y="2133"/>
                    <a:ext cx="31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5" name="Freeform 47"/>
                  <p:cNvSpPr>
                    <a:spLocks/>
                  </p:cNvSpPr>
                  <p:nvPr/>
                </p:nvSpPr>
                <p:spPr bwMode="auto">
                  <a:xfrm>
                    <a:off x="1466" y="2082"/>
                    <a:ext cx="68" cy="106"/>
                  </a:xfrm>
                  <a:custGeom>
                    <a:avLst/>
                    <a:gdLst>
                      <a:gd name="T0" fmla="*/ 0 w 68"/>
                      <a:gd name="T1" fmla="*/ 0 h 106"/>
                      <a:gd name="T2" fmla="*/ 68 w 68"/>
                      <a:gd name="T3" fmla="*/ 0 h 106"/>
                      <a:gd name="T4" fmla="*/ 68 w 68"/>
                      <a:gd name="T5" fmla="*/ 11 h 106"/>
                      <a:gd name="T6" fmla="*/ 59 w 68"/>
                      <a:gd name="T7" fmla="*/ 24 h 106"/>
                      <a:gd name="T8" fmla="*/ 50 w 68"/>
                      <a:gd name="T9" fmla="*/ 40 h 106"/>
                      <a:gd name="T10" fmla="*/ 41 w 68"/>
                      <a:gd name="T11" fmla="*/ 57 h 106"/>
                      <a:gd name="T12" fmla="*/ 34 w 68"/>
                      <a:gd name="T13" fmla="*/ 76 h 106"/>
                      <a:gd name="T14" fmla="*/ 30 w 68"/>
                      <a:gd name="T15" fmla="*/ 91 h 106"/>
                      <a:gd name="T16" fmla="*/ 30 w 68"/>
                      <a:gd name="T17" fmla="*/ 106 h 106"/>
                      <a:gd name="T18" fmla="*/ 16 w 68"/>
                      <a:gd name="T19" fmla="*/ 106 h 106"/>
                      <a:gd name="T20" fmla="*/ 17 w 68"/>
                      <a:gd name="T21" fmla="*/ 93 h 106"/>
                      <a:gd name="T22" fmla="*/ 21 w 68"/>
                      <a:gd name="T23" fmla="*/ 76 h 106"/>
                      <a:gd name="T24" fmla="*/ 27 w 68"/>
                      <a:gd name="T25" fmla="*/ 58 h 106"/>
                      <a:gd name="T26" fmla="*/ 34 w 68"/>
                      <a:gd name="T27" fmla="*/ 42 h 106"/>
                      <a:gd name="T28" fmla="*/ 44 w 68"/>
                      <a:gd name="T29" fmla="*/ 26 h 106"/>
                      <a:gd name="T30" fmla="*/ 55 w 68"/>
                      <a:gd name="T31" fmla="*/ 14 h 106"/>
                      <a:gd name="T32" fmla="*/ 0 w 68"/>
                      <a:gd name="T33" fmla="*/ 14 h 106"/>
                      <a:gd name="T34" fmla="*/ 0 w 68"/>
                      <a:gd name="T35" fmla="*/ 0 h 10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68"/>
                      <a:gd name="T55" fmla="*/ 0 h 106"/>
                      <a:gd name="T56" fmla="*/ 68 w 68"/>
                      <a:gd name="T57" fmla="*/ 106 h 10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68" h="106">
                        <a:moveTo>
                          <a:pt x="0" y="0"/>
                        </a:moveTo>
                        <a:lnTo>
                          <a:pt x="68" y="0"/>
                        </a:lnTo>
                        <a:lnTo>
                          <a:pt x="68" y="11"/>
                        </a:lnTo>
                        <a:lnTo>
                          <a:pt x="59" y="24"/>
                        </a:lnTo>
                        <a:lnTo>
                          <a:pt x="50" y="40"/>
                        </a:lnTo>
                        <a:lnTo>
                          <a:pt x="41" y="57"/>
                        </a:lnTo>
                        <a:lnTo>
                          <a:pt x="34" y="76"/>
                        </a:lnTo>
                        <a:lnTo>
                          <a:pt x="30" y="91"/>
                        </a:lnTo>
                        <a:lnTo>
                          <a:pt x="30" y="106"/>
                        </a:lnTo>
                        <a:lnTo>
                          <a:pt x="16" y="106"/>
                        </a:lnTo>
                        <a:lnTo>
                          <a:pt x="17" y="93"/>
                        </a:lnTo>
                        <a:lnTo>
                          <a:pt x="21" y="76"/>
                        </a:lnTo>
                        <a:lnTo>
                          <a:pt x="27" y="58"/>
                        </a:lnTo>
                        <a:lnTo>
                          <a:pt x="34" y="42"/>
                        </a:lnTo>
                        <a:lnTo>
                          <a:pt x="44" y="26"/>
                        </a:lnTo>
                        <a:lnTo>
                          <a:pt x="55" y="14"/>
                        </a:lnTo>
                        <a:lnTo>
                          <a:pt x="0" y="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6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1799"/>
                    <a:ext cx="30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" name="Line 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5" y="1799"/>
                    <a:ext cx="31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8" name="Freeform 50"/>
                  <p:cNvSpPr>
                    <a:spLocks noEditPoints="1"/>
                  </p:cNvSpPr>
                  <p:nvPr/>
                </p:nvSpPr>
                <p:spPr bwMode="auto">
                  <a:xfrm>
                    <a:off x="1464" y="1747"/>
                    <a:ext cx="69" cy="109"/>
                  </a:xfrm>
                  <a:custGeom>
                    <a:avLst/>
                    <a:gdLst>
                      <a:gd name="T0" fmla="*/ 29 w 69"/>
                      <a:gd name="T1" fmla="*/ 56 h 109"/>
                      <a:gd name="T2" fmla="*/ 17 w 69"/>
                      <a:gd name="T3" fmla="*/ 64 h 109"/>
                      <a:gd name="T4" fmla="*/ 14 w 69"/>
                      <a:gd name="T5" fmla="*/ 83 h 109"/>
                      <a:gd name="T6" fmla="*/ 19 w 69"/>
                      <a:gd name="T7" fmla="*/ 90 h 109"/>
                      <a:gd name="T8" fmla="*/ 35 w 69"/>
                      <a:gd name="T9" fmla="*/ 97 h 109"/>
                      <a:gd name="T10" fmla="*/ 45 w 69"/>
                      <a:gd name="T11" fmla="*/ 95 h 109"/>
                      <a:gd name="T12" fmla="*/ 52 w 69"/>
                      <a:gd name="T13" fmla="*/ 88 h 109"/>
                      <a:gd name="T14" fmla="*/ 55 w 69"/>
                      <a:gd name="T15" fmla="*/ 72 h 109"/>
                      <a:gd name="T16" fmla="*/ 51 w 69"/>
                      <a:gd name="T17" fmla="*/ 64 h 109"/>
                      <a:gd name="T18" fmla="*/ 46 w 69"/>
                      <a:gd name="T19" fmla="*/ 58 h 109"/>
                      <a:gd name="T20" fmla="*/ 35 w 69"/>
                      <a:gd name="T21" fmla="*/ 55 h 109"/>
                      <a:gd name="T22" fmla="*/ 23 w 69"/>
                      <a:gd name="T23" fmla="*/ 18 h 109"/>
                      <a:gd name="T24" fmla="*/ 18 w 69"/>
                      <a:gd name="T25" fmla="*/ 24 h 109"/>
                      <a:gd name="T26" fmla="*/ 19 w 69"/>
                      <a:gd name="T27" fmla="*/ 34 h 109"/>
                      <a:gd name="T28" fmla="*/ 27 w 69"/>
                      <a:gd name="T29" fmla="*/ 41 h 109"/>
                      <a:gd name="T30" fmla="*/ 39 w 69"/>
                      <a:gd name="T31" fmla="*/ 43 h 109"/>
                      <a:gd name="T32" fmla="*/ 45 w 69"/>
                      <a:gd name="T33" fmla="*/ 40 h 109"/>
                      <a:gd name="T34" fmla="*/ 51 w 69"/>
                      <a:gd name="T35" fmla="*/ 33 h 109"/>
                      <a:gd name="T36" fmla="*/ 51 w 69"/>
                      <a:gd name="T37" fmla="*/ 24 h 109"/>
                      <a:gd name="T38" fmla="*/ 48 w 69"/>
                      <a:gd name="T39" fmla="*/ 18 h 109"/>
                      <a:gd name="T40" fmla="*/ 39 w 69"/>
                      <a:gd name="T41" fmla="*/ 13 h 109"/>
                      <a:gd name="T42" fmla="*/ 35 w 69"/>
                      <a:gd name="T43" fmla="*/ 0 h 109"/>
                      <a:gd name="T44" fmla="*/ 57 w 69"/>
                      <a:gd name="T45" fmla="*/ 8 h 109"/>
                      <a:gd name="T46" fmla="*/ 63 w 69"/>
                      <a:gd name="T47" fmla="*/ 16 h 109"/>
                      <a:gd name="T48" fmla="*/ 66 w 69"/>
                      <a:gd name="T49" fmla="*/ 32 h 109"/>
                      <a:gd name="T50" fmla="*/ 61 w 69"/>
                      <a:gd name="T51" fmla="*/ 39 h 109"/>
                      <a:gd name="T52" fmla="*/ 57 w 69"/>
                      <a:gd name="T53" fmla="*/ 45 h 109"/>
                      <a:gd name="T54" fmla="*/ 50 w 69"/>
                      <a:gd name="T55" fmla="*/ 49 h 109"/>
                      <a:gd name="T56" fmla="*/ 58 w 69"/>
                      <a:gd name="T57" fmla="*/ 52 h 109"/>
                      <a:gd name="T58" fmla="*/ 67 w 69"/>
                      <a:gd name="T59" fmla="*/ 63 h 109"/>
                      <a:gd name="T60" fmla="*/ 69 w 69"/>
                      <a:gd name="T61" fmla="*/ 71 h 109"/>
                      <a:gd name="T62" fmla="*/ 67 w 69"/>
                      <a:gd name="T63" fmla="*/ 90 h 109"/>
                      <a:gd name="T64" fmla="*/ 49 w 69"/>
                      <a:gd name="T65" fmla="*/ 107 h 109"/>
                      <a:gd name="T66" fmla="*/ 25 w 69"/>
                      <a:gd name="T67" fmla="*/ 108 h 109"/>
                      <a:gd name="T68" fmla="*/ 9 w 69"/>
                      <a:gd name="T69" fmla="*/ 100 h 109"/>
                      <a:gd name="T70" fmla="*/ 0 w 69"/>
                      <a:gd name="T71" fmla="*/ 77 h 109"/>
                      <a:gd name="T72" fmla="*/ 5 w 69"/>
                      <a:gd name="T73" fmla="*/ 58 h 109"/>
                      <a:gd name="T74" fmla="*/ 15 w 69"/>
                      <a:gd name="T75" fmla="*/ 50 h 109"/>
                      <a:gd name="T76" fmla="*/ 17 w 69"/>
                      <a:gd name="T77" fmla="*/ 47 h 109"/>
                      <a:gd name="T78" fmla="*/ 8 w 69"/>
                      <a:gd name="T79" fmla="*/ 39 h 109"/>
                      <a:gd name="T80" fmla="*/ 5 w 69"/>
                      <a:gd name="T81" fmla="*/ 33 h 109"/>
                      <a:gd name="T82" fmla="*/ 3 w 69"/>
                      <a:gd name="T83" fmla="*/ 27 h 109"/>
                      <a:gd name="T84" fmla="*/ 11 w 69"/>
                      <a:gd name="T85" fmla="*/ 8 h 109"/>
                      <a:gd name="T86" fmla="*/ 35 w 69"/>
                      <a:gd name="T87" fmla="*/ 0 h 109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69"/>
                      <a:gd name="T133" fmla="*/ 0 h 109"/>
                      <a:gd name="T134" fmla="*/ 69 w 69"/>
                      <a:gd name="T135" fmla="*/ 109 h 109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69" h="109">
                        <a:moveTo>
                          <a:pt x="35" y="55"/>
                        </a:moveTo>
                        <a:lnTo>
                          <a:pt x="29" y="56"/>
                        </a:lnTo>
                        <a:lnTo>
                          <a:pt x="24" y="57"/>
                        </a:lnTo>
                        <a:lnTo>
                          <a:pt x="17" y="64"/>
                        </a:lnTo>
                        <a:lnTo>
                          <a:pt x="14" y="71"/>
                        </a:lnTo>
                        <a:lnTo>
                          <a:pt x="14" y="83"/>
                        </a:lnTo>
                        <a:lnTo>
                          <a:pt x="15" y="87"/>
                        </a:lnTo>
                        <a:lnTo>
                          <a:pt x="19" y="90"/>
                        </a:lnTo>
                        <a:lnTo>
                          <a:pt x="24" y="94"/>
                        </a:lnTo>
                        <a:lnTo>
                          <a:pt x="35" y="97"/>
                        </a:lnTo>
                        <a:lnTo>
                          <a:pt x="40" y="96"/>
                        </a:lnTo>
                        <a:lnTo>
                          <a:pt x="45" y="95"/>
                        </a:lnTo>
                        <a:lnTo>
                          <a:pt x="50" y="92"/>
                        </a:lnTo>
                        <a:lnTo>
                          <a:pt x="52" y="88"/>
                        </a:lnTo>
                        <a:lnTo>
                          <a:pt x="55" y="83"/>
                        </a:lnTo>
                        <a:lnTo>
                          <a:pt x="55" y="72"/>
                        </a:lnTo>
                        <a:lnTo>
                          <a:pt x="54" y="68"/>
                        </a:lnTo>
                        <a:lnTo>
                          <a:pt x="51" y="64"/>
                        </a:lnTo>
                        <a:lnTo>
                          <a:pt x="49" y="62"/>
                        </a:lnTo>
                        <a:lnTo>
                          <a:pt x="46" y="58"/>
                        </a:lnTo>
                        <a:lnTo>
                          <a:pt x="39" y="56"/>
                        </a:lnTo>
                        <a:lnTo>
                          <a:pt x="35" y="55"/>
                        </a:lnTo>
                        <a:close/>
                        <a:moveTo>
                          <a:pt x="30" y="13"/>
                        </a:moveTo>
                        <a:lnTo>
                          <a:pt x="23" y="18"/>
                        </a:lnTo>
                        <a:lnTo>
                          <a:pt x="20" y="21"/>
                        </a:lnTo>
                        <a:lnTo>
                          <a:pt x="18" y="24"/>
                        </a:lnTo>
                        <a:lnTo>
                          <a:pt x="18" y="31"/>
                        </a:lnTo>
                        <a:lnTo>
                          <a:pt x="19" y="34"/>
                        </a:lnTo>
                        <a:lnTo>
                          <a:pt x="25" y="40"/>
                        </a:lnTo>
                        <a:lnTo>
                          <a:pt x="27" y="41"/>
                        </a:lnTo>
                        <a:lnTo>
                          <a:pt x="31" y="43"/>
                        </a:lnTo>
                        <a:lnTo>
                          <a:pt x="39" y="43"/>
                        </a:lnTo>
                        <a:lnTo>
                          <a:pt x="42" y="41"/>
                        </a:lnTo>
                        <a:lnTo>
                          <a:pt x="45" y="40"/>
                        </a:lnTo>
                        <a:lnTo>
                          <a:pt x="48" y="38"/>
                        </a:lnTo>
                        <a:lnTo>
                          <a:pt x="51" y="33"/>
                        </a:lnTo>
                        <a:lnTo>
                          <a:pt x="52" y="28"/>
                        </a:lnTo>
                        <a:lnTo>
                          <a:pt x="51" y="24"/>
                        </a:lnTo>
                        <a:lnTo>
                          <a:pt x="50" y="21"/>
                        </a:lnTo>
                        <a:lnTo>
                          <a:pt x="48" y="18"/>
                        </a:lnTo>
                        <a:lnTo>
                          <a:pt x="44" y="15"/>
                        </a:lnTo>
                        <a:lnTo>
                          <a:pt x="39" y="13"/>
                        </a:lnTo>
                        <a:lnTo>
                          <a:pt x="30" y="13"/>
                        </a:lnTo>
                        <a:close/>
                        <a:moveTo>
                          <a:pt x="35" y="0"/>
                        </a:moveTo>
                        <a:lnTo>
                          <a:pt x="48" y="2"/>
                        </a:lnTo>
                        <a:lnTo>
                          <a:pt x="57" y="8"/>
                        </a:lnTo>
                        <a:lnTo>
                          <a:pt x="61" y="12"/>
                        </a:lnTo>
                        <a:lnTo>
                          <a:pt x="63" y="16"/>
                        </a:lnTo>
                        <a:lnTo>
                          <a:pt x="66" y="22"/>
                        </a:lnTo>
                        <a:lnTo>
                          <a:pt x="66" y="32"/>
                        </a:lnTo>
                        <a:lnTo>
                          <a:pt x="64" y="35"/>
                        </a:lnTo>
                        <a:lnTo>
                          <a:pt x="61" y="39"/>
                        </a:lnTo>
                        <a:lnTo>
                          <a:pt x="60" y="43"/>
                        </a:lnTo>
                        <a:lnTo>
                          <a:pt x="57" y="45"/>
                        </a:lnTo>
                        <a:lnTo>
                          <a:pt x="54" y="47"/>
                        </a:lnTo>
                        <a:lnTo>
                          <a:pt x="50" y="49"/>
                        </a:lnTo>
                        <a:lnTo>
                          <a:pt x="55" y="50"/>
                        </a:lnTo>
                        <a:lnTo>
                          <a:pt x="58" y="52"/>
                        </a:lnTo>
                        <a:lnTo>
                          <a:pt x="62" y="56"/>
                        </a:lnTo>
                        <a:lnTo>
                          <a:pt x="67" y="63"/>
                        </a:lnTo>
                        <a:lnTo>
                          <a:pt x="68" y="68"/>
                        </a:lnTo>
                        <a:lnTo>
                          <a:pt x="69" y="71"/>
                        </a:lnTo>
                        <a:lnTo>
                          <a:pt x="69" y="77"/>
                        </a:lnTo>
                        <a:lnTo>
                          <a:pt x="67" y="90"/>
                        </a:lnTo>
                        <a:lnTo>
                          <a:pt x="60" y="100"/>
                        </a:lnTo>
                        <a:lnTo>
                          <a:pt x="49" y="107"/>
                        </a:lnTo>
                        <a:lnTo>
                          <a:pt x="35" y="109"/>
                        </a:lnTo>
                        <a:lnTo>
                          <a:pt x="25" y="108"/>
                        </a:lnTo>
                        <a:lnTo>
                          <a:pt x="17" y="106"/>
                        </a:lnTo>
                        <a:lnTo>
                          <a:pt x="9" y="100"/>
                        </a:lnTo>
                        <a:lnTo>
                          <a:pt x="2" y="90"/>
                        </a:lnTo>
                        <a:lnTo>
                          <a:pt x="0" y="77"/>
                        </a:lnTo>
                        <a:lnTo>
                          <a:pt x="1" y="66"/>
                        </a:lnTo>
                        <a:lnTo>
                          <a:pt x="5" y="58"/>
                        </a:lnTo>
                        <a:lnTo>
                          <a:pt x="8" y="55"/>
                        </a:lnTo>
                        <a:lnTo>
                          <a:pt x="15" y="50"/>
                        </a:lnTo>
                        <a:lnTo>
                          <a:pt x="20" y="49"/>
                        </a:lnTo>
                        <a:lnTo>
                          <a:pt x="17" y="47"/>
                        </a:lnTo>
                        <a:lnTo>
                          <a:pt x="9" y="43"/>
                        </a:lnTo>
                        <a:lnTo>
                          <a:pt x="8" y="39"/>
                        </a:lnTo>
                        <a:lnTo>
                          <a:pt x="6" y="37"/>
                        </a:lnTo>
                        <a:lnTo>
                          <a:pt x="5" y="33"/>
                        </a:lnTo>
                        <a:lnTo>
                          <a:pt x="3" y="31"/>
                        </a:lnTo>
                        <a:lnTo>
                          <a:pt x="3" y="27"/>
                        </a:lnTo>
                        <a:lnTo>
                          <a:pt x="6" y="16"/>
                        </a:lnTo>
                        <a:lnTo>
                          <a:pt x="11" y="8"/>
                        </a:lnTo>
                        <a:lnTo>
                          <a:pt x="21" y="2"/>
                        </a:lnTo>
                        <a:lnTo>
                          <a:pt x="3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9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1465"/>
                    <a:ext cx="30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0" name="Line 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5" y="1465"/>
                    <a:ext cx="31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1" name="Freeform 53"/>
                  <p:cNvSpPr>
                    <a:spLocks noEditPoints="1"/>
                  </p:cNvSpPr>
                  <p:nvPr/>
                </p:nvSpPr>
                <p:spPr bwMode="auto">
                  <a:xfrm>
                    <a:off x="1464" y="1413"/>
                    <a:ext cx="70" cy="109"/>
                  </a:xfrm>
                  <a:custGeom>
                    <a:avLst/>
                    <a:gdLst>
                      <a:gd name="T0" fmla="*/ 27 w 70"/>
                      <a:gd name="T1" fmla="*/ 14 h 109"/>
                      <a:gd name="T2" fmla="*/ 18 w 70"/>
                      <a:gd name="T3" fmla="*/ 22 h 109"/>
                      <a:gd name="T4" fmla="*/ 14 w 70"/>
                      <a:gd name="T5" fmla="*/ 32 h 109"/>
                      <a:gd name="T6" fmla="*/ 15 w 70"/>
                      <a:gd name="T7" fmla="*/ 44 h 109"/>
                      <a:gd name="T8" fmla="*/ 20 w 70"/>
                      <a:gd name="T9" fmla="*/ 53 h 109"/>
                      <a:gd name="T10" fmla="*/ 26 w 70"/>
                      <a:gd name="T11" fmla="*/ 58 h 109"/>
                      <a:gd name="T12" fmla="*/ 40 w 70"/>
                      <a:gd name="T13" fmla="*/ 59 h 109"/>
                      <a:gd name="T14" fmla="*/ 50 w 70"/>
                      <a:gd name="T15" fmla="*/ 53 h 109"/>
                      <a:gd name="T16" fmla="*/ 55 w 70"/>
                      <a:gd name="T17" fmla="*/ 46 h 109"/>
                      <a:gd name="T18" fmla="*/ 56 w 70"/>
                      <a:gd name="T19" fmla="*/ 31 h 109"/>
                      <a:gd name="T20" fmla="*/ 54 w 70"/>
                      <a:gd name="T21" fmla="*/ 22 h 109"/>
                      <a:gd name="T22" fmla="*/ 44 w 70"/>
                      <a:gd name="T23" fmla="*/ 14 h 109"/>
                      <a:gd name="T24" fmla="*/ 31 w 70"/>
                      <a:gd name="T25" fmla="*/ 13 h 109"/>
                      <a:gd name="T26" fmla="*/ 40 w 70"/>
                      <a:gd name="T27" fmla="*/ 1 h 109"/>
                      <a:gd name="T28" fmla="*/ 54 w 70"/>
                      <a:gd name="T29" fmla="*/ 7 h 109"/>
                      <a:gd name="T30" fmla="*/ 61 w 70"/>
                      <a:gd name="T31" fmla="*/ 13 h 109"/>
                      <a:gd name="T32" fmla="*/ 66 w 70"/>
                      <a:gd name="T33" fmla="*/ 22 h 109"/>
                      <a:gd name="T34" fmla="*/ 70 w 70"/>
                      <a:gd name="T35" fmla="*/ 40 h 109"/>
                      <a:gd name="T36" fmla="*/ 69 w 70"/>
                      <a:gd name="T37" fmla="*/ 71 h 109"/>
                      <a:gd name="T38" fmla="*/ 61 w 70"/>
                      <a:gd name="T39" fmla="*/ 95 h 109"/>
                      <a:gd name="T40" fmla="*/ 43 w 70"/>
                      <a:gd name="T41" fmla="*/ 108 h 109"/>
                      <a:gd name="T42" fmla="*/ 21 w 70"/>
                      <a:gd name="T43" fmla="*/ 107 h 109"/>
                      <a:gd name="T44" fmla="*/ 5 w 70"/>
                      <a:gd name="T45" fmla="*/ 94 h 109"/>
                      <a:gd name="T46" fmla="*/ 15 w 70"/>
                      <a:gd name="T47" fmla="*/ 80 h 109"/>
                      <a:gd name="T48" fmla="*/ 18 w 70"/>
                      <a:gd name="T49" fmla="*/ 88 h 109"/>
                      <a:gd name="T50" fmla="*/ 29 w 70"/>
                      <a:gd name="T51" fmla="*/ 96 h 109"/>
                      <a:gd name="T52" fmla="*/ 44 w 70"/>
                      <a:gd name="T53" fmla="*/ 94 h 109"/>
                      <a:gd name="T54" fmla="*/ 49 w 70"/>
                      <a:gd name="T55" fmla="*/ 90 h 109"/>
                      <a:gd name="T56" fmla="*/ 55 w 70"/>
                      <a:gd name="T57" fmla="*/ 77 h 109"/>
                      <a:gd name="T58" fmla="*/ 56 w 70"/>
                      <a:gd name="T59" fmla="*/ 66 h 109"/>
                      <a:gd name="T60" fmla="*/ 57 w 70"/>
                      <a:gd name="T61" fmla="*/ 58 h 109"/>
                      <a:gd name="T62" fmla="*/ 40 w 70"/>
                      <a:gd name="T63" fmla="*/ 70 h 109"/>
                      <a:gd name="T64" fmla="*/ 32 w 70"/>
                      <a:gd name="T65" fmla="*/ 72 h 109"/>
                      <a:gd name="T66" fmla="*/ 15 w 70"/>
                      <a:gd name="T67" fmla="*/ 68 h 109"/>
                      <a:gd name="T68" fmla="*/ 2 w 70"/>
                      <a:gd name="T69" fmla="*/ 51 h 109"/>
                      <a:gd name="T70" fmla="*/ 1 w 70"/>
                      <a:gd name="T71" fmla="*/ 26 h 109"/>
                      <a:gd name="T72" fmla="*/ 9 w 70"/>
                      <a:gd name="T73" fmla="*/ 9 h 109"/>
                      <a:gd name="T74" fmla="*/ 35 w 70"/>
                      <a:gd name="T75" fmla="*/ 0 h 109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70"/>
                      <a:gd name="T115" fmla="*/ 0 h 109"/>
                      <a:gd name="T116" fmla="*/ 70 w 70"/>
                      <a:gd name="T117" fmla="*/ 109 h 109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70" h="109">
                        <a:moveTo>
                          <a:pt x="31" y="13"/>
                        </a:moveTo>
                        <a:lnTo>
                          <a:pt x="27" y="14"/>
                        </a:lnTo>
                        <a:lnTo>
                          <a:pt x="20" y="19"/>
                        </a:lnTo>
                        <a:lnTo>
                          <a:pt x="18" y="22"/>
                        </a:lnTo>
                        <a:lnTo>
                          <a:pt x="15" y="27"/>
                        </a:lnTo>
                        <a:lnTo>
                          <a:pt x="14" y="32"/>
                        </a:lnTo>
                        <a:lnTo>
                          <a:pt x="14" y="38"/>
                        </a:lnTo>
                        <a:lnTo>
                          <a:pt x="15" y="44"/>
                        </a:lnTo>
                        <a:lnTo>
                          <a:pt x="17" y="49"/>
                        </a:lnTo>
                        <a:lnTo>
                          <a:pt x="20" y="53"/>
                        </a:lnTo>
                        <a:lnTo>
                          <a:pt x="23" y="57"/>
                        </a:lnTo>
                        <a:lnTo>
                          <a:pt x="26" y="58"/>
                        </a:lnTo>
                        <a:lnTo>
                          <a:pt x="31" y="59"/>
                        </a:lnTo>
                        <a:lnTo>
                          <a:pt x="40" y="59"/>
                        </a:lnTo>
                        <a:lnTo>
                          <a:pt x="48" y="57"/>
                        </a:lnTo>
                        <a:lnTo>
                          <a:pt x="50" y="53"/>
                        </a:lnTo>
                        <a:lnTo>
                          <a:pt x="54" y="50"/>
                        </a:lnTo>
                        <a:lnTo>
                          <a:pt x="55" y="46"/>
                        </a:lnTo>
                        <a:lnTo>
                          <a:pt x="57" y="37"/>
                        </a:lnTo>
                        <a:lnTo>
                          <a:pt x="56" y="31"/>
                        </a:lnTo>
                        <a:lnTo>
                          <a:pt x="55" y="26"/>
                        </a:lnTo>
                        <a:lnTo>
                          <a:pt x="54" y="22"/>
                        </a:lnTo>
                        <a:lnTo>
                          <a:pt x="48" y="16"/>
                        </a:lnTo>
                        <a:lnTo>
                          <a:pt x="44" y="14"/>
                        </a:lnTo>
                        <a:lnTo>
                          <a:pt x="40" y="13"/>
                        </a:lnTo>
                        <a:lnTo>
                          <a:pt x="31" y="13"/>
                        </a:lnTo>
                        <a:close/>
                        <a:moveTo>
                          <a:pt x="35" y="0"/>
                        </a:moveTo>
                        <a:lnTo>
                          <a:pt x="40" y="1"/>
                        </a:lnTo>
                        <a:lnTo>
                          <a:pt x="48" y="3"/>
                        </a:lnTo>
                        <a:lnTo>
                          <a:pt x="54" y="7"/>
                        </a:lnTo>
                        <a:lnTo>
                          <a:pt x="57" y="9"/>
                        </a:lnTo>
                        <a:lnTo>
                          <a:pt x="61" y="13"/>
                        </a:lnTo>
                        <a:lnTo>
                          <a:pt x="63" y="16"/>
                        </a:lnTo>
                        <a:lnTo>
                          <a:pt x="66" y="22"/>
                        </a:lnTo>
                        <a:lnTo>
                          <a:pt x="68" y="29"/>
                        </a:lnTo>
                        <a:lnTo>
                          <a:pt x="70" y="40"/>
                        </a:lnTo>
                        <a:lnTo>
                          <a:pt x="70" y="52"/>
                        </a:lnTo>
                        <a:lnTo>
                          <a:pt x="69" y="71"/>
                        </a:lnTo>
                        <a:lnTo>
                          <a:pt x="66" y="84"/>
                        </a:lnTo>
                        <a:lnTo>
                          <a:pt x="61" y="95"/>
                        </a:lnTo>
                        <a:lnTo>
                          <a:pt x="54" y="103"/>
                        </a:lnTo>
                        <a:lnTo>
                          <a:pt x="43" y="108"/>
                        </a:lnTo>
                        <a:lnTo>
                          <a:pt x="32" y="109"/>
                        </a:lnTo>
                        <a:lnTo>
                          <a:pt x="21" y="107"/>
                        </a:lnTo>
                        <a:lnTo>
                          <a:pt x="11" y="102"/>
                        </a:lnTo>
                        <a:lnTo>
                          <a:pt x="5" y="94"/>
                        </a:lnTo>
                        <a:lnTo>
                          <a:pt x="2" y="82"/>
                        </a:lnTo>
                        <a:lnTo>
                          <a:pt x="15" y="80"/>
                        </a:lnTo>
                        <a:lnTo>
                          <a:pt x="17" y="84"/>
                        </a:lnTo>
                        <a:lnTo>
                          <a:pt x="18" y="88"/>
                        </a:lnTo>
                        <a:lnTo>
                          <a:pt x="25" y="95"/>
                        </a:lnTo>
                        <a:lnTo>
                          <a:pt x="29" y="96"/>
                        </a:lnTo>
                        <a:lnTo>
                          <a:pt x="33" y="97"/>
                        </a:lnTo>
                        <a:lnTo>
                          <a:pt x="44" y="94"/>
                        </a:lnTo>
                        <a:lnTo>
                          <a:pt x="46" y="93"/>
                        </a:lnTo>
                        <a:lnTo>
                          <a:pt x="49" y="90"/>
                        </a:lnTo>
                        <a:lnTo>
                          <a:pt x="52" y="83"/>
                        </a:lnTo>
                        <a:lnTo>
                          <a:pt x="55" y="77"/>
                        </a:lnTo>
                        <a:lnTo>
                          <a:pt x="56" y="72"/>
                        </a:lnTo>
                        <a:lnTo>
                          <a:pt x="56" y="66"/>
                        </a:lnTo>
                        <a:lnTo>
                          <a:pt x="57" y="62"/>
                        </a:lnTo>
                        <a:lnTo>
                          <a:pt x="57" y="58"/>
                        </a:lnTo>
                        <a:lnTo>
                          <a:pt x="50" y="65"/>
                        </a:lnTo>
                        <a:lnTo>
                          <a:pt x="40" y="70"/>
                        </a:lnTo>
                        <a:lnTo>
                          <a:pt x="36" y="71"/>
                        </a:lnTo>
                        <a:lnTo>
                          <a:pt x="32" y="72"/>
                        </a:lnTo>
                        <a:lnTo>
                          <a:pt x="24" y="71"/>
                        </a:lnTo>
                        <a:lnTo>
                          <a:pt x="15" y="68"/>
                        </a:lnTo>
                        <a:lnTo>
                          <a:pt x="9" y="63"/>
                        </a:lnTo>
                        <a:lnTo>
                          <a:pt x="2" y="51"/>
                        </a:lnTo>
                        <a:lnTo>
                          <a:pt x="0" y="37"/>
                        </a:lnTo>
                        <a:lnTo>
                          <a:pt x="1" y="26"/>
                        </a:lnTo>
                        <a:lnTo>
                          <a:pt x="5" y="18"/>
                        </a:lnTo>
                        <a:lnTo>
                          <a:pt x="9" y="9"/>
                        </a:lnTo>
                        <a:lnTo>
                          <a:pt x="20" y="2"/>
                        </a:lnTo>
                        <a:lnTo>
                          <a:pt x="3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2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1465"/>
                    <a:ext cx="3057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569" y="3802"/>
                    <a:ext cx="3057" cy="0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4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26" y="1465"/>
                    <a:ext cx="0" cy="2337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5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69" y="1465"/>
                    <a:ext cx="0" cy="2337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6" name="Freeform 58"/>
                  <p:cNvSpPr>
                    <a:spLocks/>
                  </p:cNvSpPr>
                  <p:nvPr/>
                </p:nvSpPr>
                <p:spPr bwMode="auto">
                  <a:xfrm>
                    <a:off x="1569" y="1701"/>
                    <a:ext cx="3058" cy="1845"/>
                  </a:xfrm>
                  <a:custGeom>
                    <a:avLst/>
                    <a:gdLst>
                      <a:gd name="T0" fmla="*/ 3056 w 3058"/>
                      <a:gd name="T1" fmla="*/ 0 h 1845"/>
                      <a:gd name="T2" fmla="*/ 3058 w 3058"/>
                      <a:gd name="T3" fmla="*/ 7 h 1845"/>
                      <a:gd name="T4" fmla="*/ 3058 w 3058"/>
                      <a:gd name="T5" fmla="*/ 19 h 1845"/>
                      <a:gd name="T6" fmla="*/ 2297 w 3058"/>
                      <a:gd name="T7" fmla="*/ 277 h 1845"/>
                      <a:gd name="T8" fmla="*/ 1535 w 3058"/>
                      <a:gd name="T9" fmla="*/ 615 h 1845"/>
                      <a:gd name="T10" fmla="*/ 770 w 3058"/>
                      <a:gd name="T11" fmla="*/ 1162 h 1845"/>
                      <a:gd name="T12" fmla="*/ 770 w 3058"/>
                      <a:gd name="T13" fmla="*/ 1161 h 1845"/>
                      <a:gd name="T14" fmla="*/ 6 w 3058"/>
                      <a:gd name="T15" fmla="*/ 1845 h 1845"/>
                      <a:gd name="T16" fmla="*/ 0 w 3058"/>
                      <a:gd name="T17" fmla="*/ 1837 h 1845"/>
                      <a:gd name="T18" fmla="*/ 0 w 3058"/>
                      <a:gd name="T19" fmla="*/ 1826 h 1845"/>
                      <a:gd name="T20" fmla="*/ 758 w 3058"/>
                      <a:gd name="T21" fmla="*/ 1147 h 1845"/>
                      <a:gd name="T22" fmla="*/ 760 w 3058"/>
                      <a:gd name="T23" fmla="*/ 1147 h 1845"/>
                      <a:gd name="T24" fmla="*/ 1524 w 3058"/>
                      <a:gd name="T25" fmla="*/ 599 h 1845"/>
                      <a:gd name="T26" fmla="*/ 1525 w 3058"/>
                      <a:gd name="T27" fmla="*/ 598 h 1845"/>
                      <a:gd name="T28" fmla="*/ 2290 w 3058"/>
                      <a:gd name="T29" fmla="*/ 259 h 1845"/>
                      <a:gd name="T30" fmla="*/ 2291 w 3058"/>
                      <a:gd name="T31" fmla="*/ 259 h 1845"/>
                      <a:gd name="T32" fmla="*/ 3056 w 3058"/>
                      <a:gd name="T33" fmla="*/ 0 h 184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058"/>
                      <a:gd name="T52" fmla="*/ 0 h 1845"/>
                      <a:gd name="T53" fmla="*/ 3058 w 3058"/>
                      <a:gd name="T54" fmla="*/ 1845 h 1845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058" h="1845">
                        <a:moveTo>
                          <a:pt x="3056" y="0"/>
                        </a:moveTo>
                        <a:lnTo>
                          <a:pt x="3058" y="7"/>
                        </a:lnTo>
                        <a:lnTo>
                          <a:pt x="3058" y="19"/>
                        </a:lnTo>
                        <a:lnTo>
                          <a:pt x="2297" y="277"/>
                        </a:lnTo>
                        <a:lnTo>
                          <a:pt x="1535" y="615"/>
                        </a:lnTo>
                        <a:lnTo>
                          <a:pt x="770" y="1162"/>
                        </a:lnTo>
                        <a:lnTo>
                          <a:pt x="770" y="1161"/>
                        </a:lnTo>
                        <a:lnTo>
                          <a:pt x="6" y="1845"/>
                        </a:lnTo>
                        <a:lnTo>
                          <a:pt x="0" y="1837"/>
                        </a:lnTo>
                        <a:lnTo>
                          <a:pt x="0" y="1826"/>
                        </a:lnTo>
                        <a:lnTo>
                          <a:pt x="758" y="1147"/>
                        </a:lnTo>
                        <a:lnTo>
                          <a:pt x="760" y="1147"/>
                        </a:lnTo>
                        <a:lnTo>
                          <a:pt x="1524" y="599"/>
                        </a:lnTo>
                        <a:lnTo>
                          <a:pt x="1525" y="598"/>
                        </a:lnTo>
                        <a:lnTo>
                          <a:pt x="2290" y="259"/>
                        </a:lnTo>
                        <a:lnTo>
                          <a:pt x="2291" y="259"/>
                        </a:lnTo>
                        <a:lnTo>
                          <a:pt x="3056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7" name="Freeform 59"/>
                  <p:cNvSpPr>
                    <a:spLocks noEditPoints="1"/>
                  </p:cNvSpPr>
                  <p:nvPr/>
                </p:nvSpPr>
                <p:spPr bwMode="auto">
                  <a:xfrm>
                    <a:off x="1537" y="3506"/>
                    <a:ext cx="64" cy="65"/>
                  </a:xfrm>
                  <a:custGeom>
                    <a:avLst/>
                    <a:gdLst>
                      <a:gd name="T0" fmla="*/ 19 w 64"/>
                      <a:gd name="T1" fmla="*/ 19 h 65"/>
                      <a:gd name="T2" fmla="*/ 19 w 64"/>
                      <a:gd name="T3" fmla="*/ 46 h 65"/>
                      <a:gd name="T4" fmla="*/ 45 w 64"/>
                      <a:gd name="T5" fmla="*/ 46 h 65"/>
                      <a:gd name="T6" fmla="*/ 45 w 64"/>
                      <a:gd name="T7" fmla="*/ 19 h 65"/>
                      <a:gd name="T8" fmla="*/ 19 w 64"/>
                      <a:gd name="T9" fmla="*/ 19 h 65"/>
                      <a:gd name="T10" fmla="*/ 0 w 64"/>
                      <a:gd name="T11" fmla="*/ 0 h 65"/>
                      <a:gd name="T12" fmla="*/ 64 w 64"/>
                      <a:gd name="T13" fmla="*/ 0 h 65"/>
                      <a:gd name="T14" fmla="*/ 64 w 64"/>
                      <a:gd name="T15" fmla="*/ 65 h 65"/>
                      <a:gd name="T16" fmla="*/ 0 w 64"/>
                      <a:gd name="T17" fmla="*/ 65 h 65"/>
                      <a:gd name="T18" fmla="*/ 0 w 64"/>
                      <a:gd name="T19" fmla="*/ 0 h 6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4"/>
                      <a:gd name="T31" fmla="*/ 0 h 65"/>
                      <a:gd name="T32" fmla="*/ 64 w 64"/>
                      <a:gd name="T33" fmla="*/ 65 h 65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4" h="65">
                        <a:moveTo>
                          <a:pt x="19" y="19"/>
                        </a:moveTo>
                        <a:lnTo>
                          <a:pt x="19" y="46"/>
                        </a:lnTo>
                        <a:lnTo>
                          <a:pt x="45" y="46"/>
                        </a:lnTo>
                        <a:lnTo>
                          <a:pt x="45" y="19"/>
                        </a:lnTo>
                        <a:lnTo>
                          <a:pt x="19" y="19"/>
                        </a:lnTo>
                        <a:close/>
                        <a:moveTo>
                          <a:pt x="0" y="0"/>
                        </a:moveTo>
                        <a:lnTo>
                          <a:pt x="64" y="0"/>
                        </a:lnTo>
                        <a:lnTo>
                          <a:pt x="64" y="65"/>
                        </a:lnTo>
                        <a:lnTo>
                          <a:pt x="0" y="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8" name="Freeform 60"/>
                  <p:cNvSpPr>
                    <a:spLocks noEditPoints="1"/>
                  </p:cNvSpPr>
                  <p:nvPr/>
                </p:nvSpPr>
                <p:spPr bwMode="auto">
                  <a:xfrm>
                    <a:off x="2300" y="2823"/>
                    <a:ext cx="64" cy="64"/>
                  </a:xfrm>
                  <a:custGeom>
                    <a:avLst/>
                    <a:gdLst>
                      <a:gd name="T0" fmla="*/ 19 w 64"/>
                      <a:gd name="T1" fmla="*/ 19 h 64"/>
                      <a:gd name="T2" fmla="*/ 19 w 64"/>
                      <a:gd name="T3" fmla="*/ 45 h 64"/>
                      <a:gd name="T4" fmla="*/ 45 w 64"/>
                      <a:gd name="T5" fmla="*/ 45 h 64"/>
                      <a:gd name="T6" fmla="*/ 45 w 64"/>
                      <a:gd name="T7" fmla="*/ 19 h 64"/>
                      <a:gd name="T8" fmla="*/ 19 w 64"/>
                      <a:gd name="T9" fmla="*/ 19 h 64"/>
                      <a:gd name="T10" fmla="*/ 0 w 64"/>
                      <a:gd name="T11" fmla="*/ 0 h 64"/>
                      <a:gd name="T12" fmla="*/ 64 w 64"/>
                      <a:gd name="T13" fmla="*/ 0 h 64"/>
                      <a:gd name="T14" fmla="*/ 64 w 64"/>
                      <a:gd name="T15" fmla="*/ 64 h 64"/>
                      <a:gd name="T16" fmla="*/ 0 w 64"/>
                      <a:gd name="T17" fmla="*/ 64 h 64"/>
                      <a:gd name="T18" fmla="*/ 0 w 64"/>
                      <a:gd name="T19" fmla="*/ 0 h 6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4"/>
                      <a:gd name="T31" fmla="*/ 0 h 64"/>
                      <a:gd name="T32" fmla="*/ 64 w 64"/>
                      <a:gd name="T33" fmla="*/ 64 h 6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4" h="64">
                        <a:moveTo>
                          <a:pt x="19" y="19"/>
                        </a:moveTo>
                        <a:lnTo>
                          <a:pt x="19" y="45"/>
                        </a:lnTo>
                        <a:lnTo>
                          <a:pt x="45" y="45"/>
                        </a:lnTo>
                        <a:lnTo>
                          <a:pt x="45" y="19"/>
                        </a:lnTo>
                        <a:lnTo>
                          <a:pt x="19" y="19"/>
                        </a:lnTo>
                        <a:close/>
                        <a:moveTo>
                          <a:pt x="0" y="0"/>
                        </a:moveTo>
                        <a:lnTo>
                          <a:pt x="64" y="0"/>
                        </a:lnTo>
                        <a:lnTo>
                          <a:pt x="64" y="64"/>
                        </a:lnTo>
                        <a:lnTo>
                          <a:pt x="0" y="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9" name="Freeform 61"/>
                  <p:cNvSpPr>
                    <a:spLocks noEditPoints="1"/>
                  </p:cNvSpPr>
                  <p:nvPr/>
                </p:nvSpPr>
                <p:spPr bwMode="auto">
                  <a:xfrm>
                    <a:off x="3065" y="2275"/>
                    <a:ext cx="64" cy="65"/>
                  </a:xfrm>
                  <a:custGeom>
                    <a:avLst/>
                    <a:gdLst>
                      <a:gd name="T0" fmla="*/ 19 w 64"/>
                      <a:gd name="T1" fmla="*/ 19 h 65"/>
                      <a:gd name="T2" fmla="*/ 19 w 64"/>
                      <a:gd name="T3" fmla="*/ 45 h 65"/>
                      <a:gd name="T4" fmla="*/ 45 w 64"/>
                      <a:gd name="T5" fmla="*/ 45 h 65"/>
                      <a:gd name="T6" fmla="*/ 45 w 64"/>
                      <a:gd name="T7" fmla="*/ 19 h 65"/>
                      <a:gd name="T8" fmla="*/ 19 w 64"/>
                      <a:gd name="T9" fmla="*/ 19 h 65"/>
                      <a:gd name="T10" fmla="*/ 0 w 64"/>
                      <a:gd name="T11" fmla="*/ 0 h 65"/>
                      <a:gd name="T12" fmla="*/ 64 w 64"/>
                      <a:gd name="T13" fmla="*/ 0 h 65"/>
                      <a:gd name="T14" fmla="*/ 64 w 64"/>
                      <a:gd name="T15" fmla="*/ 65 h 65"/>
                      <a:gd name="T16" fmla="*/ 0 w 64"/>
                      <a:gd name="T17" fmla="*/ 65 h 65"/>
                      <a:gd name="T18" fmla="*/ 0 w 64"/>
                      <a:gd name="T19" fmla="*/ 0 h 6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4"/>
                      <a:gd name="T31" fmla="*/ 0 h 65"/>
                      <a:gd name="T32" fmla="*/ 64 w 64"/>
                      <a:gd name="T33" fmla="*/ 65 h 65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4" h="65">
                        <a:moveTo>
                          <a:pt x="19" y="19"/>
                        </a:moveTo>
                        <a:lnTo>
                          <a:pt x="19" y="45"/>
                        </a:lnTo>
                        <a:lnTo>
                          <a:pt x="45" y="45"/>
                        </a:lnTo>
                        <a:lnTo>
                          <a:pt x="45" y="19"/>
                        </a:lnTo>
                        <a:lnTo>
                          <a:pt x="19" y="19"/>
                        </a:lnTo>
                        <a:close/>
                        <a:moveTo>
                          <a:pt x="0" y="0"/>
                        </a:moveTo>
                        <a:lnTo>
                          <a:pt x="64" y="0"/>
                        </a:lnTo>
                        <a:lnTo>
                          <a:pt x="64" y="65"/>
                        </a:lnTo>
                        <a:lnTo>
                          <a:pt x="0" y="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0" name="Freeform 62"/>
                  <p:cNvSpPr>
                    <a:spLocks noEditPoints="1"/>
                  </p:cNvSpPr>
                  <p:nvPr/>
                </p:nvSpPr>
                <p:spPr bwMode="auto">
                  <a:xfrm>
                    <a:off x="3829" y="1936"/>
                    <a:ext cx="64" cy="65"/>
                  </a:xfrm>
                  <a:custGeom>
                    <a:avLst/>
                    <a:gdLst>
                      <a:gd name="T0" fmla="*/ 19 w 64"/>
                      <a:gd name="T1" fmla="*/ 19 h 65"/>
                      <a:gd name="T2" fmla="*/ 19 w 64"/>
                      <a:gd name="T3" fmla="*/ 46 h 65"/>
                      <a:gd name="T4" fmla="*/ 45 w 64"/>
                      <a:gd name="T5" fmla="*/ 46 h 65"/>
                      <a:gd name="T6" fmla="*/ 45 w 64"/>
                      <a:gd name="T7" fmla="*/ 19 h 65"/>
                      <a:gd name="T8" fmla="*/ 19 w 64"/>
                      <a:gd name="T9" fmla="*/ 19 h 65"/>
                      <a:gd name="T10" fmla="*/ 0 w 64"/>
                      <a:gd name="T11" fmla="*/ 0 h 65"/>
                      <a:gd name="T12" fmla="*/ 64 w 64"/>
                      <a:gd name="T13" fmla="*/ 0 h 65"/>
                      <a:gd name="T14" fmla="*/ 64 w 64"/>
                      <a:gd name="T15" fmla="*/ 65 h 65"/>
                      <a:gd name="T16" fmla="*/ 0 w 64"/>
                      <a:gd name="T17" fmla="*/ 65 h 65"/>
                      <a:gd name="T18" fmla="*/ 0 w 64"/>
                      <a:gd name="T19" fmla="*/ 0 h 6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4"/>
                      <a:gd name="T31" fmla="*/ 0 h 65"/>
                      <a:gd name="T32" fmla="*/ 64 w 64"/>
                      <a:gd name="T33" fmla="*/ 65 h 65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4" h="65">
                        <a:moveTo>
                          <a:pt x="19" y="19"/>
                        </a:moveTo>
                        <a:lnTo>
                          <a:pt x="19" y="46"/>
                        </a:lnTo>
                        <a:lnTo>
                          <a:pt x="45" y="46"/>
                        </a:lnTo>
                        <a:lnTo>
                          <a:pt x="45" y="19"/>
                        </a:lnTo>
                        <a:lnTo>
                          <a:pt x="19" y="19"/>
                        </a:lnTo>
                        <a:close/>
                        <a:moveTo>
                          <a:pt x="0" y="0"/>
                        </a:moveTo>
                        <a:lnTo>
                          <a:pt x="64" y="0"/>
                        </a:lnTo>
                        <a:lnTo>
                          <a:pt x="64" y="65"/>
                        </a:lnTo>
                        <a:lnTo>
                          <a:pt x="0" y="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1" name="Freeform 63"/>
                  <p:cNvSpPr>
                    <a:spLocks noEditPoints="1"/>
                  </p:cNvSpPr>
                  <p:nvPr/>
                </p:nvSpPr>
                <p:spPr bwMode="auto">
                  <a:xfrm>
                    <a:off x="4594" y="1677"/>
                    <a:ext cx="64" cy="65"/>
                  </a:xfrm>
                  <a:custGeom>
                    <a:avLst/>
                    <a:gdLst>
                      <a:gd name="T0" fmla="*/ 19 w 64"/>
                      <a:gd name="T1" fmla="*/ 20 h 65"/>
                      <a:gd name="T2" fmla="*/ 19 w 64"/>
                      <a:gd name="T3" fmla="*/ 46 h 65"/>
                      <a:gd name="T4" fmla="*/ 45 w 64"/>
                      <a:gd name="T5" fmla="*/ 46 h 65"/>
                      <a:gd name="T6" fmla="*/ 45 w 64"/>
                      <a:gd name="T7" fmla="*/ 20 h 65"/>
                      <a:gd name="T8" fmla="*/ 19 w 64"/>
                      <a:gd name="T9" fmla="*/ 20 h 65"/>
                      <a:gd name="T10" fmla="*/ 0 w 64"/>
                      <a:gd name="T11" fmla="*/ 0 h 65"/>
                      <a:gd name="T12" fmla="*/ 64 w 64"/>
                      <a:gd name="T13" fmla="*/ 0 h 65"/>
                      <a:gd name="T14" fmla="*/ 64 w 64"/>
                      <a:gd name="T15" fmla="*/ 65 h 65"/>
                      <a:gd name="T16" fmla="*/ 0 w 64"/>
                      <a:gd name="T17" fmla="*/ 65 h 65"/>
                      <a:gd name="T18" fmla="*/ 0 w 64"/>
                      <a:gd name="T19" fmla="*/ 0 h 6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4"/>
                      <a:gd name="T31" fmla="*/ 0 h 65"/>
                      <a:gd name="T32" fmla="*/ 64 w 64"/>
                      <a:gd name="T33" fmla="*/ 65 h 65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4" h="65">
                        <a:moveTo>
                          <a:pt x="19" y="20"/>
                        </a:moveTo>
                        <a:lnTo>
                          <a:pt x="19" y="46"/>
                        </a:lnTo>
                        <a:lnTo>
                          <a:pt x="45" y="46"/>
                        </a:lnTo>
                        <a:lnTo>
                          <a:pt x="45" y="20"/>
                        </a:lnTo>
                        <a:lnTo>
                          <a:pt x="19" y="20"/>
                        </a:lnTo>
                        <a:close/>
                        <a:moveTo>
                          <a:pt x="0" y="0"/>
                        </a:moveTo>
                        <a:lnTo>
                          <a:pt x="64" y="0"/>
                        </a:lnTo>
                        <a:lnTo>
                          <a:pt x="64" y="65"/>
                        </a:lnTo>
                        <a:lnTo>
                          <a:pt x="0" y="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2" name="Freeform 64"/>
                  <p:cNvSpPr>
                    <a:spLocks/>
                  </p:cNvSpPr>
                  <p:nvPr/>
                </p:nvSpPr>
                <p:spPr bwMode="auto">
                  <a:xfrm>
                    <a:off x="1569" y="1646"/>
                    <a:ext cx="3058" cy="1900"/>
                  </a:xfrm>
                  <a:custGeom>
                    <a:avLst/>
                    <a:gdLst>
                      <a:gd name="T0" fmla="*/ 3054 w 3058"/>
                      <a:gd name="T1" fmla="*/ 0 h 1900"/>
                      <a:gd name="T2" fmla="*/ 3058 w 3058"/>
                      <a:gd name="T3" fmla="*/ 10 h 1900"/>
                      <a:gd name="T4" fmla="*/ 3058 w 3058"/>
                      <a:gd name="T5" fmla="*/ 20 h 1900"/>
                      <a:gd name="T6" fmla="*/ 2298 w 3058"/>
                      <a:gd name="T7" fmla="*/ 305 h 1900"/>
                      <a:gd name="T8" fmla="*/ 1534 w 3058"/>
                      <a:gd name="T9" fmla="*/ 652 h 1900"/>
                      <a:gd name="T10" fmla="*/ 770 w 3058"/>
                      <a:gd name="T11" fmla="*/ 1216 h 1900"/>
                      <a:gd name="T12" fmla="*/ 7 w 3058"/>
                      <a:gd name="T13" fmla="*/ 1900 h 1900"/>
                      <a:gd name="T14" fmla="*/ 0 w 3058"/>
                      <a:gd name="T15" fmla="*/ 1891 h 1900"/>
                      <a:gd name="T16" fmla="*/ 0 w 3058"/>
                      <a:gd name="T17" fmla="*/ 1881 h 1900"/>
                      <a:gd name="T18" fmla="*/ 758 w 3058"/>
                      <a:gd name="T19" fmla="*/ 1201 h 1900"/>
                      <a:gd name="T20" fmla="*/ 760 w 3058"/>
                      <a:gd name="T21" fmla="*/ 1201 h 1900"/>
                      <a:gd name="T22" fmla="*/ 1524 w 3058"/>
                      <a:gd name="T23" fmla="*/ 635 h 1900"/>
                      <a:gd name="T24" fmla="*/ 1525 w 3058"/>
                      <a:gd name="T25" fmla="*/ 634 h 1900"/>
                      <a:gd name="T26" fmla="*/ 2290 w 3058"/>
                      <a:gd name="T27" fmla="*/ 287 h 1900"/>
                      <a:gd name="T28" fmla="*/ 3054 w 3058"/>
                      <a:gd name="T29" fmla="*/ 0 h 190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058"/>
                      <a:gd name="T46" fmla="*/ 0 h 1900"/>
                      <a:gd name="T47" fmla="*/ 3058 w 3058"/>
                      <a:gd name="T48" fmla="*/ 1900 h 190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058" h="1900">
                        <a:moveTo>
                          <a:pt x="3054" y="0"/>
                        </a:moveTo>
                        <a:lnTo>
                          <a:pt x="3058" y="10"/>
                        </a:lnTo>
                        <a:lnTo>
                          <a:pt x="3058" y="20"/>
                        </a:lnTo>
                        <a:lnTo>
                          <a:pt x="2298" y="305"/>
                        </a:lnTo>
                        <a:lnTo>
                          <a:pt x="1534" y="652"/>
                        </a:lnTo>
                        <a:lnTo>
                          <a:pt x="770" y="1216"/>
                        </a:lnTo>
                        <a:lnTo>
                          <a:pt x="7" y="1900"/>
                        </a:lnTo>
                        <a:lnTo>
                          <a:pt x="0" y="1891"/>
                        </a:lnTo>
                        <a:lnTo>
                          <a:pt x="0" y="1881"/>
                        </a:lnTo>
                        <a:lnTo>
                          <a:pt x="758" y="1201"/>
                        </a:lnTo>
                        <a:lnTo>
                          <a:pt x="760" y="1201"/>
                        </a:lnTo>
                        <a:lnTo>
                          <a:pt x="1524" y="635"/>
                        </a:lnTo>
                        <a:lnTo>
                          <a:pt x="1525" y="634"/>
                        </a:lnTo>
                        <a:lnTo>
                          <a:pt x="2290" y="287"/>
                        </a:lnTo>
                        <a:lnTo>
                          <a:pt x="3054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0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3" name="Freeform 65"/>
                  <p:cNvSpPr>
                    <a:spLocks/>
                  </p:cNvSpPr>
                  <p:nvPr/>
                </p:nvSpPr>
                <p:spPr bwMode="auto">
                  <a:xfrm>
                    <a:off x="1513" y="3480"/>
                    <a:ext cx="110" cy="105"/>
                  </a:xfrm>
                  <a:custGeom>
                    <a:avLst/>
                    <a:gdLst>
                      <a:gd name="T0" fmla="*/ 57 w 110"/>
                      <a:gd name="T1" fmla="*/ 0 h 105"/>
                      <a:gd name="T2" fmla="*/ 65 w 110"/>
                      <a:gd name="T3" fmla="*/ 27 h 105"/>
                      <a:gd name="T4" fmla="*/ 69 w 110"/>
                      <a:gd name="T5" fmla="*/ 39 h 105"/>
                      <a:gd name="T6" fmla="*/ 110 w 110"/>
                      <a:gd name="T7" fmla="*/ 39 h 105"/>
                      <a:gd name="T8" fmla="*/ 88 w 110"/>
                      <a:gd name="T9" fmla="*/ 56 h 105"/>
                      <a:gd name="T10" fmla="*/ 76 w 110"/>
                      <a:gd name="T11" fmla="*/ 66 h 105"/>
                      <a:gd name="T12" fmla="*/ 81 w 110"/>
                      <a:gd name="T13" fmla="*/ 79 h 105"/>
                      <a:gd name="T14" fmla="*/ 89 w 110"/>
                      <a:gd name="T15" fmla="*/ 105 h 105"/>
                      <a:gd name="T16" fmla="*/ 67 w 110"/>
                      <a:gd name="T17" fmla="*/ 89 h 105"/>
                      <a:gd name="T18" fmla="*/ 55 w 110"/>
                      <a:gd name="T19" fmla="*/ 81 h 105"/>
                      <a:gd name="T20" fmla="*/ 44 w 110"/>
                      <a:gd name="T21" fmla="*/ 89 h 105"/>
                      <a:gd name="T22" fmla="*/ 20 w 110"/>
                      <a:gd name="T23" fmla="*/ 105 h 105"/>
                      <a:gd name="T24" fmla="*/ 30 w 110"/>
                      <a:gd name="T25" fmla="*/ 79 h 105"/>
                      <a:gd name="T26" fmla="*/ 33 w 110"/>
                      <a:gd name="T27" fmla="*/ 66 h 105"/>
                      <a:gd name="T28" fmla="*/ 21 w 110"/>
                      <a:gd name="T29" fmla="*/ 56 h 105"/>
                      <a:gd name="T30" fmla="*/ 0 w 110"/>
                      <a:gd name="T31" fmla="*/ 39 h 105"/>
                      <a:gd name="T32" fmla="*/ 43 w 110"/>
                      <a:gd name="T33" fmla="*/ 39 h 105"/>
                      <a:gd name="T34" fmla="*/ 57 w 110"/>
                      <a:gd name="T35" fmla="*/ 0 h 105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10"/>
                      <a:gd name="T55" fmla="*/ 0 h 105"/>
                      <a:gd name="T56" fmla="*/ 110 w 110"/>
                      <a:gd name="T57" fmla="*/ 105 h 105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10" h="105">
                        <a:moveTo>
                          <a:pt x="57" y="0"/>
                        </a:moveTo>
                        <a:lnTo>
                          <a:pt x="65" y="27"/>
                        </a:lnTo>
                        <a:lnTo>
                          <a:pt x="69" y="39"/>
                        </a:lnTo>
                        <a:lnTo>
                          <a:pt x="110" y="39"/>
                        </a:lnTo>
                        <a:lnTo>
                          <a:pt x="88" y="56"/>
                        </a:lnTo>
                        <a:lnTo>
                          <a:pt x="76" y="66"/>
                        </a:lnTo>
                        <a:lnTo>
                          <a:pt x="81" y="79"/>
                        </a:lnTo>
                        <a:lnTo>
                          <a:pt x="89" y="105"/>
                        </a:lnTo>
                        <a:lnTo>
                          <a:pt x="67" y="89"/>
                        </a:lnTo>
                        <a:lnTo>
                          <a:pt x="55" y="81"/>
                        </a:lnTo>
                        <a:lnTo>
                          <a:pt x="44" y="89"/>
                        </a:lnTo>
                        <a:lnTo>
                          <a:pt x="20" y="105"/>
                        </a:lnTo>
                        <a:lnTo>
                          <a:pt x="30" y="79"/>
                        </a:lnTo>
                        <a:lnTo>
                          <a:pt x="33" y="66"/>
                        </a:lnTo>
                        <a:lnTo>
                          <a:pt x="21" y="56"/>
                        </a:lnTo>
                        <a:lnTo>
                          <a:pt x="0" y="39"/>
                        </a:lnTo>
                        <a:lnTo>
                          <a:pt x="43" y="39"/>
                        </a:lnTo>
                        <a:lnTo>
                          <a:pt x="57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0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4" name="Freeform 66"/>
                  <p:cNvSpPr>
                    <a:spLocks/>
                  </p:cNvSpPr>
                  <p:nvPr/>
                </p:nvSpPr>
                <p:spPr bwMode="auto">
                  <a:xfrm>
                    <a:off x="2276" y="2796"/>
                    <a:ext cx="110" cy="105"/>
                  </a:xfrm>
                  <a:custGeom>
                    <a:avLst/>
                    <a:gdLst>
                      <a:gd name="T0" fmla="*/ 57 w 110"/>
                      <a:gd name="T1" fmla="*/ 0 h 105"/>
                      <a:gd name="T2" fmla="*/ 66 w 110"/>
                      <a:gd name="T3" fmla="*/ 28 h 105"/>
                      <a:gd name="T4" fmla="*/ 69 w 110"/>
                      <a:gd name="T5" fmla="*/ 40 h 105"/>
                      <a:gd name="T6" fmla="*/ 110 w 110"/>
                      <a:gd name="T7" fmla="*/ 40 h 105"/>
                      <a:gd name="T8" fmla="*/ 88 w 110"/>
                      <a:gd name="T9" fmla="*/ 57 h 105"/>
                      <a:gd name="T10" fmla="*/ 76 w 110"/>
                      <a:gd name="T11" fmla="*/ 66 h 105"/>
                      <a:gd name="T12" fmla="*/ 81 w 110"/>
                      <a:gd name="T13" fmla="*/ 79 h 105"/>
                      <a:gd name="T14" fmla="*/ 90 w 110"/>
                      <a:gd name="T15" fmla="*/ 105 h 105"/>
                      <a:gd name="T16" fmla="*/ 67 w 110"/>
                      <a:gd name="T17" fmla="*/ 90 h 105"/>
                      <a:gd name="T18" fmla="*/ 55 w 110"/>
                      <a:gd name="T19" fmla="*/ 82 h 105"/>
                      <a:gd name="T20" fmla="*/ 44 w 110"/>
                      <a:gd name="T21" fmla="*/ 90 h 105"/>
                      <a:gd name="T22" fmla="*/ 20 w 110"/>
                      <a:gd name="T23" fmla="*/ 105 h 105"/>
                      <a:gd name="T24" fmla="*/ 30 w 110"/>
                      <a:gd name="T25" fmla="*/ 79 h 105"/>
                      <a:gd name="T26" fmla="*/ 34 w 110"/>
                      <a:gd name="T27" fmla="*/ 66 h 105"/>
                      <a:gd name="T28" fmla="*/ 22 w 110"/>
                      <a:gd name="T29" fmla="*/ 57 h 105"/>
                      <a:gd name="T30" fmla="*/ 0 w 110"/>
                      <a:gd name="T31" fmla="*/ 40 h 105"/>
                      <a:gd name="T32" fmla="*/ 43 w 110"/>
                      <a:gd name="T33" fmla="*/ 40 h 105"/>
                      <a:gd name="T34" fmla="*/ 57 w 110"/>
                      <a:gd name="T35" fmla="*/ 0 h 105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10"/>
                      <a:gd name="T55" fmla="*/ 0 h 105"/>
                      <a:gd name="T56" fmla="*/ 110 w 110"/>
                      <a:gd name="T57" fmla="*/ 105 h 105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10" h="105">
                        <a:moveTo>
                          <a:pt x="57" y="0"/>
                        </a:moveTo>
                        <a:lnTo>
                          <a:pt x="66" y="28"/>
                        </a:lnTo>
                        <a:lnTo>
                          <a:pt x="69" y="40"/>
                        </a:lnTo>
                        <a:lnTo>
                          <a:pt x="110" y="40"/>
                        </a:lnTo>
                        <a:lnTo>
                          <a:pt x="88" y="57"/>
                        </a:lnTo>
                        <a:lnTo>
                          <a:pt x="76" y="66"/>
                        </a:lnTo>
                        <a:lnTo>
                          <a:pt x="81" y="79"/>
                        </a:lnTo>
                        <a:lnTo>
                          <a:pt x="90" y="105"/>
                        </a:lnTo>
                        <a:lnTo>
                          <a:pt x="67" y="90"/>
                        </a:lnTo>
                        <a:lnTo>
                          <a:pt x="55" y="82"/>
                        </a:lnTo>
                        <a:lnTo>
                          <a:pt x="44" y="90"/>
                        </a:lnTo>
                        <a:lnTo>
                          <a:pt x="20" y="105"/>
                        </a:lnTo>
                        <a:lnTo>
                          <a:pt x="30" y="79"/>
                        </a:lnTo>
                        <a:lnTo>
                          <a:pt x="34" y="66"/>
                        </a:lnTo>
                        <a:lnTo>
                          <a:pt x="22" y="57"/>
                        </a:lnTo>
                        <a:lnTo>
                          <a:pt x="0" y="40"/>
                        </a:lnTo>
                        <a:lnTo>
                          <a:pt x="43" y="40"/>
                        </a:lnTo>
                        <a:lnTo>
                          <a:pt x="57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0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5" name="Freeform 67"/>
                  <p:cNvSpPr>
                    <a:spLocks/>
                  </p:cNvSpPr>
                  <p:nvPr/>
                </p:nvSpPr>
                <p:spPr bwMode="auto">
                  <a:xfrm>
                    <a:off x="3041" y="2231"/>
                    <a:ext cx="109" cy="105"/>
                  </a:xfrm>
                  <a:custGeom>
                    <a:avLst/>
                    <a:gdLst>
                      <a:gd name="T0" fmla="*/ 57 w 109"/>
                      <a:gd name="T1" fmla="*/ 0 h 105"/>
                      <a:gd name="T2" fmla="*/ 65 w 109"/>
                      <a:gd name="T3" fmla="*/ 27 h 105"/>
                      <a:gd name="T4" fmla="*/ 69 w 109"/>
                      <a:gd name="T5" fmla="*/ 39 h 105"/>
                      <a:gd name="T6" fmla="*/ 109 w 109"/>
                      <a:gd name="T7" fmla="*/ 39 h 105"/>
                      <a:gd name="T8" fmla="*/ 88 w 109"/>
                      <a:gd name="T9" fmla="*/ 56 h 105"/>
                      <a:gd name="T10" fmla="*/ 76 w 109"/>
                      <a:gd name="T11" fmla="*/ 66 h 105"/>
                      <a:gd name="T12" fmla="*/ 81 w 109"/>
                      <a:gd name="T13" fmla="*/ 79 h 105"/>
                      <a:gd name="T14" fmla="*/ 89 w 109"/>
                      <a:gd name="T15" fmla="*/ 105 h 105"/>
                      <a:gd name="T16" fmla="*/ 66 w 109"/>
                      <a:gd name="T17" fmla="*/ 89 h 105"/>
                      <a:gd name="T18" fmla="*/ 56 w 109"/>
                      <a:gd name="T19" fmla="*/ 81 h 105"/>
                      <a:gd name="T20" fmla="*/ 44 w 109"/>
                      <a:gd name="T21" fmla="*/ 89 h 105"/>
                      <a:gd name="T22" fmla="*/ 20 w 109"/>
                      <a:gd name="T23" fmla="*/ 105 h 105"/>
                      <a:gd name="T24" fmla="*/ 30 w 109"/>
                      <a:gd name="T25" fmla="*/ 79 h 105"/>
                      <a:gd name="T26" fmla="*/ 33 w 109"/>
                      <a:gd name="T27" fmla="*/ 66 h 105"/>
                      <a:gd name="T28" fmla="*/ 21 w 109"/>
                      <a:gd name="T29" fmla="*/ 56 h 105"/>
                      <a:gd name="T30" fmla="*/ 0 w 109"/>
                      <a:gd name="T31" fmla="*/ 39 h 105"/>
                      <a:gd name="T32" fmla="*/ 43 w 109"/>
                      <a:gd name="T33" fmla="*/ 39 h 105"/>
                      <a:gd name="T34" fmla="*/ 57 w 109"/>
                      <a:gd name="T35" fmla="*/ 0 h 105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09"/>
                      <a:gd name="T55" fmla="*/ 0 h 105"/>
                      <a:gd name="T56" fmla="*/ 109 w 109"/>
                      <a:gd name="T57" fmla="*/ 105 h 105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09" h="105">
                        <a:moveTo>
                          <a:pt x="57" y="0"/>
                        </a:moveTo>
                        <a:lnTo>
                          <a:pt x="65" y="27"/>
                        </a:lnTo>
                        <a:lnTo>
                          <a:pt x="69" y="39"/>
                        </a:lnTo>
                        <a:lnTo>
                          <a:pt x="109" y="39"/>
                        </a:lnTo>
                        <a:lnTo>
                          <a:pt x="88" y="56"/>
                        </a:lnTo>
                        <a:lnTo>
                          <a:pt x="76" y="66"/>
                        </a:lnTo>
                        <a:lnTo>
                          <a:pt x="81" y="79"/>
                        </a:lnTo>
                        <a:lnTo>
                          <a:pt x="89" y="105"/>
                        </a:lnTo>
                        <a:lnTo>
                          <a:pt x="66" y="89"/>
                        </a:lnTo>
                        <a:lnTo>
                          <a:pt x="56" y="81"/>
                        </a:lnTo>
                        <a:lnTo>
                          <a:pt x="44" y="89"/>
                        </a:lnTo>
                        <a:lnTo>
                          <a:pt x="20" y="105"/>
                        </a:lnTo>
                        <a:lnTo>
                          <a:pt x="30" y="79"/>
                        </a:lnTo>
                        <a:lnTo>
                          <a:pt x="33" y="66"/>
                        </a:lnTo>
                        <a:lnTo>
                          <a:pt x="21" y="56"/>
                        </a:lnTo>
                        <a:lnTo>
                          <a:pt x="0" y="39"/>
                        </a:lnTo>
                        <a:lnTo>
                          <a:pt x="43" y="39"/>
                        </a:lnTo>
                        <a:lnTo>
                          <a:pt x="57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0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6" name="Freeform 68"/>
                  <p:cNvSpPr>
                    <a:spLocks/>
                  </p:cNvSpPr>
                  <p:nvPr/>
                </p:nvSpPr>
                <p:spPr bwMode="auto">
                  <a:xfrm>
                    <a:off x="3805" y="1884"/>
                    <a:ext cx="110" cy="105"/>
                  </a:xfrm>
                  <a:custGeom>
                    <a:avLst/>
                    <a:gdLst>
                      <a:gd name="T0" fmla="*/ 57 w 110"/>
                      <a:gd name="T1" fmla="*/ 0 h 105"/>
                      <a:gd name="T2" fmla="*/ 66 w 110"/>
                      <a:gd name="T3" fmla="*/ 27 h 105"/>
                      <a:gd name="T4" fmla="*/ 69 w 110"/>
                      <a:gd name="T5" fmla="*/ 39 h 105"/>
                      <a:gd name="T6" fmla="*/ 110 w 110"/>
                      <a:gd name="T7" fmla="*/ 39 h 105"/>
                      <a:gd name="T8" fmla="*/ 88 w 110"/>
                      <a:gd name="T9" fmla="*/ 56 h 105"/>
                      <a:gd name="T10" fmla="*/ 77 w 110"/>
                      <a:gd name="T11" fmla="*/ 65 h 105"/>
                      <a:gd name="T12" fmla="*/ 81 w 110"/>
                      <a:gd name="T13" fmla="*/ 79 h 105"/>
                      <a:gd name="T14" fmla="*/ 90 w 110"/>
                      <a:gd name="T15" fmla="*/ 105 h 105"/>
                      <a:gd name="T16" fmla="*/ 67 w 110"/>
                      <a:gd name="T17" fmla="*/ 89 h 105"/>
                      <a:gd name="T18" fmla="*/ 56 w 110"/>
                      <a:gd name="T19" fmla="*/ 81 h 105"/>
                      <a:gd name="T20" fmla="*/ 44 w 110"/>
                      <a:gd name="T21" fmla="*/ 89 h 105"/>
                      <a:gd name="T22" fmla="*/ 21 w 110"/>
                      <a:gd name="T23" fmla="*/ 105 h 105"/>
                      <a:gd name="T24" fmla="*/ 30 w 110"/>
                      <a:gd name="T25" fmla="*/ 79 h 105"/>
                      <a:gd name="T26" fmla="*/ 34 w 110"/>
                      <a:gd name="T27" fmla="*/ 65 h 105"/>
                      <a:gd name="T28" fmla="*/ 22 w 110"/>
                      <a:gd name="T29" fmla="*/ 56 h 105"/>
                      <a:gd name="T30" fmla="*/ 0 w 110"/>
                      <a:gd name="T31" fmla="*/ 39 h 105"/>
                      <a:gd name="T32" fmla="*/ 43 w 110"/>
                      <a:gd name="T33" fmla="*/ 39 h 105"/>
                      <a:gd name="T34" fmla="*/ 57 w 110"/>
                      <a:gd name="T35" fmla="*/ 0 h 105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10"/>
                      <a:gd name="T55" fmla="*/ 0 h 105"/>
                      <a:gd name="T56" fmla="*/ 110 w 110"/>
                      <a:gd name="T57" fmla="*/ 105 h 105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10" h="105">
                        <a:moveTo>
                          <a:pt x="57" y="0"/>
                        </a:moveTo>
                        <a:lnTo>
                          <a:pt x="66" y="27"/>
                        </a:lnTo>
                        <a:lnTo>
                          <a:pt x="69" y="39"/>
                        </a:lnTo>
                        <a:lnTo>
                          <a:pt x="110" y="39"/>
                        </a:lnTo>
                        <a:lnTo>
                          <a:pt x="88" y="56"/>
                        </a:lnTo>
                        <a:lnTo>
                          <a:pt x="77" y="65"/>
                        </a:lnTo>
                        <a:lnTo>
                          <a:pt x="81" y="79"/>
                        </a:lnTo>
                        <a:lnTo>
                          <a:pt x="90" y="105"/>
                        </a:lnTo>
                        <a:lnTo>
                          <a:pt x="67" y="89"/>
                        </a:lnTo>
                        <a:lnTo>
                          <a:pt x="56" y="81"/>
                        </a:lnTo>
                        <a:lnTo>
                          <a:pt x="44" y="89"/>
                        </a:lnTo>
                        <a:lnTo>
                          <a:pt x="21" y="105"/>
                        </a:lnTo>
                        <a:lnTo>
                          <a:pt x="30" y="79"/>
                        </a:lnTo>
                        <a:lnTo>
                          <a:pt x="34" y="65"/>
                        </a:lnTo>
                        <a:lnTo>
                          <a:pt x="22" y="56"/>
                        </a:lnTo>
                        <a:lnTo>
                          <a:pt x="0" y="39"/>
                        </a:lnTo>
                        <a:lnTo>
                          <a:pt x="43" y="39"/>
                        </a:lnTo>
                        <a:lnTo>
                          <a:pt x="57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0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7" name="Freeform 69"/>
                  <p:cNvSpPr>
                    <a:spLocks/>
                  </p:cNvSpPr>
                  <p:nvPr/>
                </p:nvSpPr>
                <p:spPr bwMode="auto">
                  <a:xfrm>
                    <a:off x="4570" y="1596"/>
                    <a:ext cx="110" cy="105"/>
                  </a:xfrm>
                  <a:custGeom>
                    <a:avLst/>
                    <a:gdLst>
                      <a:gd name="T0" fmla="*/ 57 w 110"/>
                      <a:gd name="T1" fmla="*/ 0 h 105"/>
                      <a:gd name="T2" fmla="*/ 65 w 110"/>
                      <a:gd name="T3" fmla="*/ 28 h 105"/>
                      <a:gd name="T4" fmla="*/ 69 w 110"/>
                      <a:gd name="T5" fmla="*/ 40 h 105"/>
                      <a:gd name="T6" fmla="*/ 110 w 110"/>
                      <a:gd name="T7" fmla="*/ 40 h 105"/>
                      <a:gd name="T8" fmla="*/ 88 w 110"/>
                      <a:gd name="T9" fmla="*/ 56 h 105"/>
                      <a:gd name="T10" fmla="*/ 76 w 110"/>
                      <a:gd name="T11" fmla="*/ 66 h 105"/>
                      <a:gd name="T12" fmla="*/ 81 w 110"/>
                      <a:gd name="T13" fmla="*/ 79 h 105"/>
                      <a:gd name="T14" fmla="*/ 89 w 110"/>
                      <a:gd name="T15" fmla="*/ 105 h 105"/>
                      <a:gd name="T16" fmla="*/ 67 w 110"/>
                      <a:gd name="T17" fmla="*/ 90 h 105"/>
                      <a:gd name="T18" fmla="*/ 56 w 110"/>
                      <a:gd name="T19" fmla="*/ 81 h 105"/>
                      <a:gd name="T20" fmla="*/ 44 w 110"/>
                      <a:gd name="T21" fmla="*/ 90 h 105"/>
                      <a:gd name="T22" fmla="*/ 20 w 110"/>
                      <a:gd name="T23" fmla="*/ 105 h 105"/>
                      <a:gd name="T24" fmla="*/ 30 w 110"/>
                      <a:gd name="T25" fmla="*/ 79 h 105"/>
                      <a:gd name="T26" fmla="*/ 33 w 110"/>
                      <a:gd name="T27" fmla="*/ 66 h 105"/>
                      <a:gd name="T28" fmla="*/ 21 w 110"/>
                      <a:gd name="T29" fmla="*/ 56 h 105"/>
                      <a:gd name="T30" fmla="*/ 0 w 110"/>
                      <a:gd name="T31" fmla="*/ 40 h 105"/>
                      <a:gd name="T32" fmla="*/ 43 w 110"/>
                      <a:gd name="T33" fmla="*/ 40 h 105"/>
                      <a:gd name="T34" fmla="*/ 57 w 110"/>
                      <a:gd name="T35" fmla="*/ 0 h 105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10"/>
                      <a:gd name="T55" fmla="*/ 0 h 105"/>
                      <a:gd name="T56" fmla="*/ 110 w 110"/>
                      <a:gd name="T57" fmla="*/ 105 h 105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10" h="105">
                        <a:moveTo>
                          <a:pt x="57" y="0"/>
                        </a:moveTo>
                        <a:lnTo>
                          <a:pt x="65" y="28"/>
                        </a:lnTo>
                        <a:lnTo>
                          <a:pt x="69" y="40"/>
                        </a:lnTo>
                        <a:lnTo>
                          <a:pt x="110" y="40"/>
                        </a:lnTo>
                        <a:lnTo>
                          <a:pt x="88" y="56"/>
                        </a:lnTo>
                        <a:lnTo>
                          <a:pt x="76" y="66"/>
                        </a:lnTo>
                        <a:lnTo>
                          <a:pt x="81" y="79"/>
                        </a:lnTo>
                        <a:lnTo>
                          <a:pt x="89" y="105"/>
                        </a:lnTo>
                        <a:lnTo>
                          <a:pt x="67" y="90"/>
                        </a:lnTo>
                        <a:lnTo>
                          <a:pt x="56" y="81"/>
                        </a:lnTo>
                        <a:lnTo>
                          <a:pt x="44" y="90"/>
                        </a:lnTo>
                        <a:lnTo>
                          <a:pt x="20" y="105"/>
                        </a:lnTo>
                        <a:lnTo>
                          <a:pt x="30" y="79"/>
                        </a:lnTo>
                        <a:lnTo>
                          <a:pt x="33" y="66"/>
                        </a:lnTo>
                        <a:lnTo>
                          <a:pt x="21" y="56"/>
                        </a:lnTo>
                        <a:lnTo>
                          <a:pt x="0" y="40"/>
                        </a:lnTo>
                        <a:lnTo>
                          <a:pt x="43" y="40"/>
                        </a:lnTo>
                        <a:lnTo>
                          <a:pt x="57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0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8" name="Freeform 70"/>
                  <p:cNvSpPr>
                    <a:spLocks/>
                  </p:cNvSpPr>
                  <p:nvPr/>
                </p:nvSpPr>
                <p:spPr bwMode="auto">
                  <a:xfrm>
                    <a:off x="2237" y="4013"/>
                    <a:ext cx="82" cy="109"/>
                  </a:xfrm>
                  <a:custGeom>
                    <a:avLst/>
                    <a:gdLst>
                      <a:gd name="T0" fmla="*/ 0 w 82"/>
                      <a:gd name="T1" fmla="*/ 0 h 109"/>
                      <a:gd name="T2" fmla="*/ 15 w 82"/>
                      <a:gd name="T3" fmla="*/ 0 h 109"/>
                      <a:gd name="T4" fmla="*/ 68 w 82"/>
                      <a:gd name="T5" fmla="*/ 84 h 109"/>
                      <a:gd name="T6" fmla="*/ 68 w 82"/>
                      <a:gd name="T7" fmla="*/ 0 h 109"/>
                      <a:gd name="T8" fmla="*/ 82 w 82"/>
                      <a:gd name="T9" fmla="*/ 0 h 109"/>
                      <a:gd name="T10" fmla="*/ 82 w 82"/>
                      <a:gd name="T11" fmla="*/ 109 h 109"/>
                      <a:gd name="T12" fmla="*/ 67 w 82"/>
                      <a:gd name="T13" fmla="*/ 109 h 109"/>
                      <a:gd name="T14" fmla="*/ 13 w 82"/>
                      <a:gd name="T15" fmla="*/ 25 h 109"/>
                      <a:gd name="T16" fmla="*/ 13 w 82"/>
                      <a:gd name="T17" fmla="*/ 109 h 109"/>
                      <a:gd name="T18" fmla="*/ 0 w 82"/>
                      <a:gd name="T19" fmla="*/ 109 h 109"/>
                      <a:gd name="T20" fmla="*/ 0 w 82"/>
                      <a:gd name="T21" fmla="*/ 0 h 10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82"/>
                      <a:gd name="T34" fmla="*/ 0 h 109"/>
                      <a:gd name="T35" fmla="*/ 82 w 82"/>
                      <a:gd name="T36" fmla="*/ 109 h 109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82" h="109">
                        <a:moveTo>
                          <a:pt x="0" y="0"/>
                        </a:moveTo>
                        <a:lnTo>
                          <a:pt x="15" y="0"/>
                        </a:lnTo>
                        <a:lnTo>
                          <a:pt x="68" y="84"/>
                        </a:lnTo>
                        <a:lnTo>
                          <a:pt x="68" y="0"/>
                        </a:lnTo>
                        <a:lnTo>
                          <a:pt x="82" y="0"/>
                        </a:lnTo>
                        <a:lnTo>
                          <a:pt x="82" y="109"/>
                        </a:lnTo>
                        <a:lnTo>
                          <a:pt x="67" y="109"/>
                        </a:lnTo>
                        <a:lnTo>
                          <a:pt x="13" y="25"/>
                        </a:lnTo>
                        <a:lnTo>
                          <a:pt x="13" y="109"/>
                        </a:lnTo>
                        <a:lnTo>
                          <a:pt x="0" y="1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9" name="Freeform 71"/>
                  <p:cNvSpPr>
                    <a:spLocks/>
                  </p:cNvSpPr>
                  <p:nvPr/>
                </p:nvSpPr>
                <p:spPr bwMode="auto">
                  <a:xfrm>
                    <a:off x="2343" y="4043"/>
                    <a:ext cx="61" cy="80"/>
                  </a:xfrm>
                  <a:custGeom>
                    <a:avLst/>
                    <a:gdLst>
                      <a:gd name="T0" fmla="*/ 0 w 61"/>
                      <a:gd name="T1" fmla="*/ 0 h 80"/>
                      <a:gd name="T2" fmla="*/ 14 w 61"/>
                      <a:gd name="T3" fmla="*/ 0 h 80"/>
                      <a:gd name="T4" fmla="*/ 14 w 61"/>
                      <a:gd name="T5" fmla="*/ 57 h 80"/>
                      <a:gd name="T6" fmla="*/ 19 w 61"/>
                      <a:gd name="T7" fmla="*/ 65 h 80"/>
                      <a:gd name="T8" fmla="*/ 24 w 61"/>
                      <a:gd name="T9" fmla="*/ 67 h 80"/>
                      <a:gd name="T10" fmla="*/ 27 w 61"/>
                      <a:gd name="T11" fmla="*/ 68 h 80"/>
                      <a:gd name="T12" fmla="*/ 31 w 61"/>
                      <a:gd name="T13" fmla="*/ 67 h 80"/>
                      <a:gd name="T14" fmla="*/ 36 w 61"/>
                      <a:gd name="T15" fmla="*/ 66 h 80"/>
                      <a:gd name="T16" fmla="*/ 39 w 61"/>
                      <a:gd name="T17" fmla="*/ 65 h 80"/>
                      <a:gd name="T18" fmla="*/ 42 w 61"/>
                      <a:gd name="T19" fmla="*/ 62 h 80"/>
                      <a:gd name="T20" fmla="*/ 43 w 61"/>
                      <a:gd name="T21" fmla="*/ 60 h 80"/>
                      <a:gd name="T22" fmla="*/ 45 w 61"/>
                      <a:gd name="T23" fmla="*/ 57 h 80"/>
                      <a:gd name="T24" fmla="*/ 46 w 61"/>
                      <a:gd name="T25" fmla="*/ 54 h 80"/>
                      <a:gd name="T26" fmla="*/ 46 w 61"/>
                      <a:gd name="T27" fmla="*/ 0 h 80"/>
                      <a:gd name="T28" fmla="*/ 61 w 61"/>
                      <a:gd name="T29" fmla="*/ 0 h 80"/>
                      <a:gd name="T30" fmla="*/ 61 w 61"/>
                      <a:gd name="T31" fmla="*/ 79 h 80"/>
                      <a:gd name="T32" fmla="*/ 46 w 61"/>
                      <a:gd name="T33" fmla="*/ 79 h 80"/>
                      <a:gd name="T34" fmla="*/ 46 w 61"/>
                      <a:gd name="T35" fmla="*/ 66 h 80"/>
                      <a:gd name="T36" fmla="*/ 41 w 61"/>
                      <a:gd name="T37" fmla="*/ 74 h 80"/>
                      <a:gd name="T38" fmla="*/ 33 w 61"/>
                      <a:gd name="T39" fmla="*/ 79 h 80"/>
                      <a:gd name="T40" fmla="*/ 25 w 61"/>
                      <a:gd name="T41" fmla="*/ 80 h 80"/>
                      <a:gd name="T42" fmla="*/ 18 w 61"/>
                      <a:gd name="T43" fmla="*/ 80 h 80"/>
                      <a:gd name="T44" fmla="*/ 14 w 61"/>
                      <a:gd name="T45" fmla="*/ 79 h 80"/>
                      <a:gd name="T46" fmla="*/ 12 w 61"/>
                      <a:gd name="T47" fmla="*/ 78 h 80"/>
                      <a:gd name="T48" fmla="*/ 9 w 61"/>
                      <a:gd name="T49" fmla="*/ 75 h 80"/>
                      <a:gd name="T50" fmla="*/ 6 w 61"/>
                      <a:gd name="T51" fmla="*/ 74 h 80"/>
                      <a:gd name="T52" fmla="*/ 5 w 61"/>
                      <a:gd name="T53" fmla="*/ 70 h 80"/>
                      <a:gd name="T54" fmla="*/ 2 w 61"/>
                      <a:gd name="T55" fmla="*/ 66 h 80"/>
                      <a:gd name="T56" fmla="*/ 0 w 61"/>
                      <a:gd name="T57" fmla="*/ 62 h 80"/>
                      <a:gd name="T58" fmla="*/ 0 w 61"/>
                      <a:gd name="T59" fmla="*/ 0 h 80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61"/>
                      <a:gd name="T91" fmla="*/ 0 h 80"/>
                      <a:gd name="T92" fmla="*/ 61 w 61"/>
                      <a:gd name="T93" fmla="*/ 80 h 80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61" h="80">
                        <a:moveTo>
                          <a:pt x="0" y="0"/>
                        </a:moveTo>
                        <a:lnTo>
                          <a:pt x="14" y="0"/>
                        </a:lnTo>
                        <a:lnTo>
                          <a:pt x="14" y="57"/>
                        </a:lnTo>
                        <a:lnTo>
                          <a:pt x="19" y="65"/>
                        </a:lnTo>
                        <a:lnTo>
                          <a:pt x="24" y="67"/>
                        </a:lnTo>
                        <a:lnTo>
                          <a:pt x="27" y="68"/>
                        </a:lnTo>
                        <a:lnTo>
                          <a:pt x="31" y="67"/>
                        </a:lnTo>
                        <a:lnTo>
                          <a:pt x="36" y="66"/>
                        </a:lnTo>
                        <a:lnTo>
                          <a:pt x="39" y="65"/>
                        </a:lnTo>
                        <a:lnTo>
                          <a:pt x="42" y="62"/>
                        </a:lnTo>
                        <a:lnTo>
                          <a:pt x="43" y="60"/>
                        </a:lnTo>
                        <a:lnTo>
                          <a:pt x="45" y="57"/>
                        </a:lnTo>
                        <a:lnTo>
                          <a:pt x="46" y="54"/>
                        </a:lnTo>
                        <a:lnTo>
                          <a:pt x="46" y="0"/>
                        </a:lnTo>
                        <a:lnTo>
                          <a:pt x="61" y="0"/>
                        </a:lnTo>
                        <a:lnTo>
                          <a:pt x="61" y="79"/>
                        </a:lnTo>
                        <a:lnTo>
                          <a:pt x="46" y="79"/>
                        </a:lnTo>
                        <a:lnTo>
                          <a:pt x="46" y="66"/>
                        </a:lnTo>
                        <a:lnTo>
                          <a:pt x="41" y="74"/>
                        </a:lnTo>
                        <a:lnTo>
                          <a:pt x="33" y="79"/>
                        </a:lnTo>
                        <a:lnTo>
                          <a:pt x="25" y="80"/>
                        </a:lnTo>
                        <a:lnTo>
                          <a:pt x="18" y="80"/>
                        </a:lnTo>
                        <a:lnTo>
                          <a:pt x="14" y="79"/>
                        </a:lnTo>
                        <a:lnTo>
                          <a:pt x="12" y="78"/>
                        </a:lnTo>
                        <a:lnTo>
                          <a:pt x="9" y="75"/>
                        </a:lnTo>
                        <a:lnTo>
                          <a:pt x="6" y="74"/>
                        </a:lnTo>
                        <a:lnTo>
                          <a:pt x="5" y="70"/>
                        </a:lnTo>
                        <a:lnTo>
                          <a:pt x="2" y="66"/>
                        </a:lnTo>
                        <a:lnTo>
                          <a:pt x="0" y="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0" name="Freeform 72"/>
                  <p:cNvSpPr>
                    <a:spLocks/>
                  </p:cNvSpPr>
                  <p:nvPr/>
                </p:nvSpPr>
                <p:spPr bwMode="auto">
                  <a:xfrm>
                    <a:off x="2424" y="4042"/>
                    <a:ext cx="109" cy="80"/>
                  </a:xfrm>
                  <a:custGeom>
                    <a:avLst/>
                    <a:gdLst>
                      <a:gd name="T0" fmla="*/ 38 w 109"/>
                      <a:gd name="T1" fmla="*/ 0 h 80"/>
                      <a:gd name="T2" fmla="*/ 43 w 109"/>
                      <a:gd name="T3" fmla="*/ 0 h 80"/>
                      <a:gd name="T4" fmla="*/ 47 w 109"/>
                      <a:gd name="T5" fmla="*/ 1 h 80"/>
                      <a:gd name="T6" fmla="*/ 51 w 109"/>
                      <a:gd name="T7" fmla="*/ 3 h 80"/>
                      <a:gd name="T8" fmla="*/ 55 w 109"/>
                      <a:gd name="T9" fmla="*/ 6 h 80"/>
                      <a:gd name="T10" fmla="*/ 57 w 109"/>
                      <a:gd name="T11" fmla="*/ 9 h 80"/>
                      <a:gd name="T12" fmla="*/ 60 w 109"/>
                      <a:gd name="T13" fmla="*/ 14 h 80"/>
                      <a:gd name="T14" fmla="*/ 67 w 109"/>
                      <a:gd name="T15" fmla="*/ 6 h 80"/>
                      <a:gd name="T16" fmla="*/ 74 w 109"/>
                      <a:gd name="T17" fmla="*/ 1 h 80"/>
                      <a:gd name="T18" fmla="*/ 84 w 109"/>
                      <a:gd name="T19" fmla="*/ 0 h 80"/>
                      <a:gd name="T20" fmla="*/ 88 w 109"/>
                      <a:gd name="T21" fmla="*/ 0 h 80"/>
                      <a:gd name="T22" fmla="*/ 94 w 109"/>
                      <a:gd name="T23" fmla="*/ 1 h 80"/>
                      <a:gd name="T24" fmla="*/ 101 w 109"/>
                      <a:gd name="T25" fmla="*/ 6 h 80"/>
                      <a:gd name="T26" fmla="*/ 106 w 109"/>
                      <a:gd name="T27" fmla="*/ 14 h 80"/>
                      <a:gd name="T28" fmla="*/ 109 w 109"/>
                      <a:gd name="T29" fmla="*/ 26 h 80"/>
                      <a:gd name="T30" fmla="*/ 109 w 109"/>
                      <a:gd name="T31" fmla="*/ 80 h 80"/>
                      <a:gd name="T32" fmla="*/ 94 w 109"/>
                      <a:gd name="T33" fmla="*/ 80 h 80"/>
                      <a:gd name="T34" fmla="*/ 94 w 109"/>
                      <a:gd name="T35" fmla="*/ 25 h 80"/>
                      <a:gd name="T36" fmla="*/ 92 w 109"/>
                      <a:gd name="T37" fmla="*/ 20 h 80"/>
                      <a:gd name="T38" fmla="*/ 92 w 109"/>
                      <a:gd name="T39" fmla="*/ 18 h 80"/>
                      <a:gd name="T40" fmla="*/ 91 w 109"/>
                      <a:gd name="T41" fmla="*/ 15 h 80"/>
                      <a:gd name="T42" fmla="*/ 86 w 109"/>
                      <a:gd name="T43" fmla="*/ 13 h 80"/>
                      <a:gd name="T44" fmla="*/ 75 w 109"/>
                      <a:gd name="T45" fmla="*/ 13 h 80"/>
                      <a:gd name="T46" fmla="*/ 70 w 109"/>
                      <a:gd name="T47" fmla="*/ 14 h 80"/>
                      <a:gd name="T48" fmla="*/ 66 w 109"/>
                      <a:gd name="T49" fmla="*/ 17 h 80"/>
                      <a:gd name="T50" fmla="*/ 63 w 109"/>
                      <a:gd name="T51" fmla="*/ 20 h 80"/>
                      <a:gd name="T52" fmla="*/ 62 w 109"/>
                      <a:gd name="T53" fmla="*/ 25 h 80"/>
                      <a:gd name="T54" fmla="*/ 61 w 109"/>
                      <a:gd name="T55" fmla="*/ 29 h 80"/>
                      <a:gd name="T56" fmla="*/ 61 w 109"/>
                      <a:gd name="T57" fmla="*/ 80 h 80"/>
                      <a:gd name="T58" fmla="*/ 47 w 109"/>
                      <a:gd name="T59" fmla="*/ 80 h 80"/>
                      <a:gd name="T60" fmla="*/ 47 w 109"/>
                      <a:gd name="T61" fmla="*/ 23 h 80"/>
                      <a:gd name="T62" fmla="*/ 45 w 109"/>
                      <a:gd name="T63" fmla="*/ 20 h 80"/>
                      <a:gd name="T64" fmla="*/ 44 w 109"/>
                      <a:gd name="T65" fmla="*/ 17 h 80"/>
                      <a:gd name="T66" fmla="*/ 42 w 109"/>
                      <a:gd name="T67" fmla="*/ 15 h 80"/>
                      <a:gd name="T68" fmla="*/ 39 w 109"/>
                      <a:gd name="T69" fmla="*/ 13 h 80"/>
                      <a:gd name="T70" fmla="*/ 30 w 109"/>
                      <a:gd name="T71" fmla="*/ 13 h 80"/>
                      <a:gd name="T72" fmla="*/ 26 w 109"/>
                      <a:gd name="T73" fmla="*/ 14 h 80"/>
                      <a:gd name="T74" fmla="*/ 24 w 109"/>
                      <a:gd name="T75" fmla="*/ 15 h 80"/>
                      <a:gd name="T76" fmla="*/ 20 w 109"/>
                      <a:gd name="T77" fmla="*/ 18 h 80"/>
                      <a:gd name="T78" fmla="*/ 18 w 109"/>
                      <a:gd name="T79" fmla="*/ 20 h 80"/>
                      <a:gd name="T80" fmla="*/ 16 w 109"/>
                      <a:gd name="T81" fmla="*/ 24 h 80"/>
                      <a:gd name="T82" fmla="*/ 14 w 109"/>
                      <a:gd name="T83" fmla="*/ 29 h 80"/>
                      <a:gd name="T84" fmla="*/ 14 w 109"/>
                      <a:gd name="T85" fmla="*/ 80 h 80"/>
                      <a:gd name="T86" fmla="*/ 0 w 109"/>
                      <a:gd name="T87" fmla="*/ 80 h 80"/>
                      <a:gd name="T88" fmla="*/ 0 w 109"/>
                      <a:gd name="T89" fmla="*/ 1 h 80"/>
                      <a:gd name="T90" fmla="*/ 14 w 109"/>
                      <a:gd name="T91" fmla="*/ 1 h 80"/>
                      <a:gd name="T92" fmla="*/ 14 w 109"/>
                      <a:gd name="T93" fmla="*/ 14 h 80"/>
                      <a:gd name="T94" fmla="*/ 18 w 109"/>
                      <a:gd name="T95" fmla="*/ 9 h 80"/>
                      <a:gd name="T96" fmla="*/ 20 w 109"/>
                      <a:gd name="T97" fmla="*/ 6 h 80"/>
                      <a:gd name="T98" fmla="*/ 24 w 109"/>
                      <a:gd name="T99" fmla="*/ 3 h 80"/>
                      <a:gd name="T100" fmla="*/ 31 w 109"/>
                      <a:gd name="T101" fmla="*/ 1 h 80"/>
                      <a:gd name="T102" fmla="*/ 38 w 109"/>
                      <a:gd name="T103" fmla="*/ 0 h 80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9"/>
                      <a:gd name="T157" fmla="*/ 0 h 80"/>
                      <a:gd name="T158" fmla="*/ 109 w 109"/>
                      <a:gd name="T159" fmla="*/ 80 h 80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9" h="80">
                        <a:moveTo>
                          <a:pt x="38" y="0"/>
                        </a:moveTo>
                        <a:lnTo>
                          <a:pt x="43" y="0"/>
                        </a:lnTo>
                        <a:lnTo>
                          <a:pt x="47" y="1"/>
                        </a:lnTo>
                        <a:lnTo>
                          <a:pt x="51" y="3"/>
                        </a:lnTo>
                        <a:lnTo>
                          <a:pt x="55" y="6"/>
                        </a:lnTo>
                        <a:lnTo>
                          <a:pt x="57" y="9"/>
                        </a:lnTo>
                        <a:lnTo>
                          <a:pt x="60" y="14"/>
                        </a:lnTo>
                        <a:lnTo>
                          <a:pt x="67" y="6"/>
                        </a:lnTo>
                        <a:lnTo>
                          <a:pt x="74" y="1"/>
                        </a:lnTo>
                        <a:lnTo>
                          <a:pt x="84" y="0"/>
                        </a:lnTo>
                        <a:lnTo>
                          <a:pt x="88" y="0"/>
                        </a:lnTo>
                        <a:lnTo>
                          <a:pt x="94" y="1"/>
                        </a:lnTo>
                        <a:lnTo>
                          <a:pt x="101" y="6"/>
                        </a:lnTo>
                        <a:lnTo>
                          <a:pt x="106" y="14"/>
                        </a:lnTo>
                        <a:lnTo>
                          <a:pt x="109" y="26"/>
                        </a:lnTo>
                        <a:lnTo>
                          <a:pt x="109" y="80"/>
                        </a:lnTo>
                        <a:lnTo>
                          <a:pt x="94" y="80"/>
                        </a:lnTo>
                        <a:lnTo>
                          <a:pt x="94" y="25"/>
                        </a:lnTo>
                        <a:lnTo>
                          <a:pt x="92" y="20"/>
                        </a:lnTo>
                        <a:lnTo>
                          <a:pt x="92" y="18"/>
                        </a:lnTo>
                        <a:lnTo>
                          <a:pt x="91" y="15"/>
                        </a:lnTo>
                        <a:lnTo>
                          <a:pt x="86" y="13"/>
                        </a:lnTo>
                        <a:lnTo>
                          <a:pt x="75" y="13"/>
                        </a:lnTo>
                        <a:lnTo>
                          <a:pt x="70" y="14"/>
                        </a:lnTo>
                        <a:lnTo>
                          <a:pt x="66" y="17"/>
                        </a:lnTo>
                        <a:lnTo>
                          <a:pt x="63" y="20"/>
                        </a:lnTo>
                        <a:lnTo>
                          <a:pt x="62" y="25"/>
                        </a:lnTo>
                        <a:lnTo>
                          <a:pt x="61" y="29"/>
                        </a:lnTo>
                        <a:lnTo>
                          <a:pt x="61" y="80"/>
                        </a:lnTo>
                        <a:lnTo>
                          <a:pt x="47" y="80"/>
                        </a:lnTo>
                        <a:lnTo>
                          <a:pt x="47" y="23"/>
                        </a:lnTo>
                        <a:lnTo>
                          <a:pt x="45" y="20"/>
                        </a:lnTo>
                        <a:lnTo>
                          <a:pt x="44" y="17"/>
                        </a:lnTo>
                        <a:lnTo>
                          <a:pt x="42" y="15"/>
                        </a:lnTo>
                        <a:lnTo>
                          <a:pt x="39" y="13"/>
                        </a:lnTo>
                        <a:lnTo>
                          <a:pt x="30" y="13"/>
                        </a:lnTo>
                        <a:lnTo>
                          <a:pt x="26" y="14"/>
                        </a:lnTo>
                        <a:lnTo>
                          <a:pt x="24" y="15"/>
                        </a:lnTo>
                        <a:lnTo>
                          <a:pt x="20" y="18"/>
                        </a:lnTo>
                        <a:lnTo>
                          <a:pt x="18" y="20"/>
                        </a:lnTo>
                        <a:lnTo>
                          <a:pt x="16" y="24"/>
                        </a:lnTo>
                        <a:lnTo>
                          <a:pt x="14" y="29"/>
                        </a:lnTo>
                        <a:lnTo>
                          <a:pt x="14" y="80"/>
                        </a:lnTo>
                        <a:lnTo>
                          <a:pt x="0" y="80"/>
                        </a:lnTo>
                        <a:lnTo>
                          <a:pt x="0" y="1"/>
                        </a:lnTo>
                        <a:lnTo>
                          <a:pt x="14" y="1"/>
                        </a:lnTo>
                        <a:lnTo>
                          <a:pt x="14" y="14"/>
                        </a:lnTo>
                        <a:lnTo>
                          <a:pt x="18" y="9"/>
                        </a:lnTo>
                        <a:lnTo>
                          <a:pt x="20" y="6"/>
                        </a:lnTo>
                        <a:lnTo>
                          <a:pt x="24" y="3"/>
                        </a:lnTo>
                        <a:lnTo>
                          <a:pt x="31" y="1"/>
                        </a:lnTo>
                        <a:lnTo>
                          <a:pt x="3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1" name="Freeform 73"/>
                  <p:cNvSpPr>
                    <a:spLocks noEditPoints="1"/>
                  </p:cNvSpPr>
                  <p:nvPr/>
                </p:nvSpPr>
                <p:spPr bwMode="auto">
                  <a:xfrm>
                    <a:off x="2553" y="4013"/>
                    <a:ext cx="67" cy="110"/>
                  </a:xfrm>
                  <a:custGeom>
                    <a:avLst/>
                    <a:gdLst>
                      <a:gd name="T0" fmla="*/ 30 w 67"/>
                      <a:gd name="T1" fmla="*/ 42 h 110"/>
                      <a:gd name="T2" fmla="*/ 26 w 67"/>
                      <a:gd name="T3" fmla="*/ 43 h 110"/>
                      <a:gd name="T4" fmla="*/ 23 w 67"/>
                      <a:gd name="T5" fmla="*/ 46 h 110"/>
                      <a:gd name="T6" fmla="*/ 20 w 67"/>
                      <a:gd name="T7" fmla="*/ 49 h 110"/>
                      <a:gd name="T8" fmla="*/ 15 w 67"/>
                      <a:gd name="T9" fmla="*/ 58 h 110"/>
                      <a:gd name="T10" fmla="*/ 13 w 67"/>
                      <a:gd name="T11" fmla="*/ 69 h 110"/>
                      <a:gd name="T12" fmla="*/ 15 w 67"/>
                      <a:gd name="T13" fmla="*/ 84 h 110"/>
                      <a:gd name="T14" fmla="*/ 17 w 67"/>
                      <a:gd name="T15" fmla="*/ 89 h 110"/>
                      <a:gd name="T16" fmla="*/ 24 w 67"/>
                      <a:gd name="T17" fmla="*/ 96 h 110"/>
                      <a:gd name="T18" fmla="*/ 28 w 67"/>
                      <a:gd name="T19" fmla="*/ 97 h 110"/>
                      <a:gd name="T20" fmla="*/ 32 w 67"/>
                      <a:gd name="T21" fmla="*/ 98 h 110"/>
                      <a:gd name="T22" fmla="*/ 37 w 67"/>
                      <a:gd name="T23" fmla="*/ 97 h 110"/>
                      <a:gd name="T24" fmla="*/ 40 w 67"/>
                      <a:gd name="T25" fmla="*/ 96 h 110"/>
                      <a:gd name="T26" fmla="*/ 44 w 67"/>
                      <a:gd name="T27" fmla="*/ 93 h 110"/>
                      <a:gd name="T28" fmla="*/ 46 w 67"/>
                      <a:gd name="T29" fmla="*/ 90 h 110"/>
                      <a:gd name="T30" fmla="*/ 51 w 67"/>
                      <a:gd name="T31" fmla="*/ 81 h 110"/>
                      <a:gd name="T32" fmla="*/ 52 w 67"/>
                      <a:gd name="T33" fmla="*/ 69 h 110"/>
                      <a:gd name="T34" fmla="*/ 51 w 67"/>
                      <a:gd name="T35" fmla="*/ 56 h 110"/>
                      <a:gd name="T36" fmla="*/ 46 w 67"/>
                      <a:gd name="T37" fmla="*/ 48 h 110"/>
                      <a:gd name="T38" fmla="*/ 44 w 67"/>
                      <a:gd name="T39" fmla="*/ 44 h 110"/>
                      <a:gd name="T40" fmla="*/ 37 w 67"/>
                      <a:gd name="T41" fmla="*/ 42 h 110"/>
                      <a:gd name="T42" fmla="*/ 30 w 67"/>
                      <a:gd name="T43" fmla="*/ 42 h 110"/>
                      <a:gd name="T44" fmla="*/ 0 w 67"/>
                      <a:gd name="T45" fmla="*/ 0 h 110"/>
                      <a:gd name="T46" fmla="*/ 13 w 67"/>
                      <a:gd name="T47" fmla="*/ 0 h 110"/>
                      <a:gd name="T48" fmla="*/ 13 w 67"/>
                      <a:gd name="T49" fmla="*/ 42 h 110"/>
                      <a:gd name="T50" fmla="*/ 23 w 67"/>
                      <a:gd name="T51" fmla="*/ 32 h 110"/>
                      <a:gd name="T52" fmla="*/ 34 w 67"/>
                      <a:gd name="T53" fmla="*/ 29 h 110"/>
                      <a:gd name="T54" fmla="*/ 39 w 67"/>
                      <a:gd name="T55" fmla="*/ 29 h 110"/>
                      <a:gd name="T56" fmla="*/ 43 w 67"/>
                      <a:gd name="T57" fmla="*/ 30 h 110"/>
                      <a:gd name="T58" fmla="*/ 48 w 67"/>
                      <a:gd name="T59" fmla="*/ 32 h 110"/>
                      <a:gd name="T60" fmla="*/ 51 w 67"/>
                      <a:gd name="T61" fmla="*/ 34 h 110"/>
                      <a:gd name="T62" fmla="*/ 54 w 67"/>
                      <a:gd name="T63" fmla="*/ 36 h 110"/>
                      <a:gd name="T64" fmla="*/ 56 w 67"/>
                      <a:gd name="T65" fmla="*/ 37 h 110"/>
                      <a:gd name="T66" fmla="*/ 57 w 67"/>
                      <a:gd name="T67" fmla="*/ 40 h 110"/>
                      <a:gd name="T68" fmla="*/ 62 w 67"/>
                      <a:gd name="T69" fmla="*/ 46 h 110"/>
                      <a:gd name="T70" fmla="*/ 65 w 67"/>
                      <a:gd name="T71" fmla="*/ 53 h 110"/>
                      <a:gd name="T72" fmla="*/ 67 w 67"/>
                      <a:gd name="T73" fmla="*/ 58 h 110"/>
                      <a:gd name="T74" fmla="*/ 67 w 67"/>
                      <a:gd name="T75" fmla="*/ 68 h 110"/>
                      <a:gd name="T76" fmla="*/ 65 w 67"/>
                      <a:gd name="T77" fmla="*/ 81 h 110"/>
                      <a:gd name="T78" fmla="*/ 63 w 67"/>
                      <a:gd name="T79" fmla="*/ 91 h 110"/>
                      <a:gd name="T80" fmla="*/ 57 w 67"/>
                      <a:gd name="T81" fmla="*/ 99 h 110"/>
                      <a:gd name="T82" fmla="*/ 50 w 67"/>
                      <a:gd name="T83" fmla="*/ 105 h 110"/>
                      <a:gd name="T84" fmla="*/ 43 w 67"/>
                      <a:gd name="T85" fmla="*/ 109 h 110"/>
                      <a:gd name="T86" fmla="*/ 34 w 67"/>
                      <a:gd name="T87" fmla="*/ 110 h 110"/>
                      <a:gd name="T88" fmla="*/ 23 w 67"/>
                      <a:gd name="T89" fmla="*/ 106 h 110"/>
                      <a:gd name="T90" fmla="*/ 13 w 67"/>
                      <a:gd name="T91" fmla="*/ 98 h 110"/>
                      <a:gd name="T92" fmla="*/ 13 w 67"/>
                      <a:gd name="T93" fmla="*/ 109 h 110"/>
                      <a:gd name="T94" fmla="*/ 0 w 67"/>
                      <a:gd name="T95" fmla="*/ 109 h 110"/>
                      <a:gd name="T96" fmla="*/ 0 w 67"/>
                      <a:gd name="T97" fmla="*/ 0 h 110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67"/>
                      <a:gd name="T148" fmla="*/ 0 h 110"/>
                      <a:gd name="T149" fmla="*/ 67 w 67"/>
                      <a:gd name="T150" fmla="*/ 110 h 110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67" h="110">
                        <a:moveTo>
                          <a:pt x="30" y="42"/>
                        </a:moveTo>
                        <a:lnTo>
                          <a:pt x="26" y="43"/>
                        </a:lnTo>
                        <a:lnTo>
                          <a:pt x="23" y="46"/>
                        </a:lnTo>
                        <a:lnTo>
                          <a:pt x="20" y="49"/>
                        </a:lnTo>
                        <a:lnTo>
                          <a:pt x="15" y="58"/>
                        </a:lnTo>
                        <a:lnTo>
                          <a:pt x="13" y="69"/>
                        </a:lnTo>
                        <a:lnTo>
                          <a:pt x="15" y="84"/>
                        </a:lnTo>
                        <a:lnTo>
                          <a:pt x="17" y="89"/>
                        </a:lnTo>
                        <a:lnTo>
                          <a:pt x="24" y="96"/>
                        </a:lnTo>
                        <a:lnTo>
                          <a:pt x="28" y="97"/>
                        </a:lnTo>
                        <a:lnTo>
                          <a:pt x="32" y="98"/>
                        </a:lnTo>
                        <a:lnTo>
                          <a:pt x="37" y="97"/>
                        </a:lnTo>
                        <a:lnTo>
                          <a:pt x="40" y="96"/>
                        </a:lnTo>
                        <a:lnTo>
                          <a:pt x="44" y="93"/>
                        </a:lnTo>
                        <a:lnTo>
                          <a:pt x="46" y="90"/>
                        </a:lnTo>
                        <a:lnTo>
                          <a:pt x="51" y="81"/>
                        </a:lnTo>
                        <a:lnTo>
                          <a:pt x="52" y="69"/>
                        </a:lnTo>
                        <a:lnTo>
                          <a:pt x="51" y="56"/>
                        </a:lnTo>
                        <a:lnTo>
                          <a:pt x="46" y="48"/>
                        </a:lnTo>
                        <a:lnTo>
                          <a:pt x="44" y="44"/>
                        </a:lnTo>
                        <a:lnTo>
                          <a:pt x="37" y="42"/>
                        </a:lnTo>
                        <a:lnTo>
                          <a:pt x="30" y="42"/>
                        </a:lnTo>
                        <a:close/>
                        <a:moveTo>
                          <a:pt x="0" y="0"/>
                        </a:moveTo>
                        <a:lnTo>
                          <a:pt x="13" y="0"/>
                        </a:lnTo>
                        <a:lnTo>
                          <a:pt x="13" y="42"/>
                        </a:lnTo>
                        <a:lnTo>
                          <a:pt x="23" y="32"/>
                        </a:lnTo>
                        <a:lnTo>
                          <a:pt x="34" y="29"/>
                        </a:lnTo>
                        <a:lnTo>
                          <a:pt x="39" y="29"/>
                        </a:lnTo>
                        <a:lnTo>
                          <a:pt x="43" y="30"/>
                        </a:lnTo>
                        <a:lnTo>
                          <a:pt x="48" y="32"/>
                        </a:lnTo>
                        <a:lnTo>
                          <a:pt x="51" y="34"/>
                        </a:lnTo>
                        <a:lnTo>
                          <a:pt x="54" y="36"/>
                        </a:lnTo>
                        <a:lnTo>
                          <a:pt x="56" y="37"/>
                        </a:lnTo>
                        <a:lnTo>
                          <a:pt x="57" y="40"/>
                        </a:lnTo>
                        <a:lnTo>
                          <a:pt x="62" y="46"/>
                        </a:lnTo>
                        <a:lnTo>
                          <a:pt x="65" y="53"/>
                        </a:lnTo>
                        <a:lnTo>
                          <a:pt x="67" y="58"/>
                        </a:lnTo>
                        <a:lnTo>
                          <a:pt x="67" y="68"/>
                        </a:lnTo>
                        <a:lnTo>
                          <a:pt x="65" y="81"/>
                        </a:lnTo>
                        <a:lnTo>
                          <a:pt x="63" y="91"/>
                        </a:lnTo>
                        <a:lnTo>
                          <a:pt x="57" y="99"/>
                        </a:lnTo>
                        <a:lnTo>
                          <a:pt x="50" y="105"/>
                        </a:lnTo>
                        <a:lnTo>
                          <a:pt x="43" y="109"/>
                        </a:lnTo>
                        <a:lnTo>
                          <a:pt x="34" y="110"/>
                        </a:lnTo>
                        <a:lnTo>
                          <a:pt x="23" y="106"/>
                        </a:lnTo>
                        <a:lnTo>
                          <a:pt x="13" y="98"/>
                        </a:lnTo>
                        <a:lnTo>
                          <a:pt x="13" y="109"/>
                        </a:lnTo>
                        <a:lnTo>
                          <a:pt x="0" y="1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2" name="Freeform 74"/>
                  <p:cNvSpPr>
                    <a:spLocks noEditPoints="1"/>
                  </p:cNvSpPr>
                  <p:nvPr/>
                </p:nvSpPr>
                <p:spPr bwMode="auto">
                  <a:xfrm>
                    <a:off x="2630" y="4042"/>
                    <a:ext cx="73" cy="81"/>
                  </a:xfrm>
                  <a:custGeom>
                    <a:avLst/>
                    <a:gdLst>
                      <a:gd name="T0" fmla="*/ 30 w 73"/>
                      <a:gd name="T1" fmla="*/ 13 h 81"/>
                      <a:gd name="T2" fmla="*/ 25 w 73"/>
                      <a:gd name="T3" fmla="*/ 14 h 81"/>
                      <a:gd name="T4" fmla="*/ 21 w 73"/>
                      <a:gd name="T5" fmla="*/ 17 h 81"/>
                      <a:gd name="T6" fmla="*/ 18 w 73"/>
                      <a:gd name="T7" fmla="*/ 20 h 81"/>
                      <a:gd name="T8" fmla="*/ 17 w 73"/>
                      <a:gd name="T9" fmla="*/ 23 h 81"/>
                      <a:gd name="T10" fmla="*/ 16 w 73"/>
                      <a:gd name="T11" fmla="*/ 27 h 81"/>
                      <a:gd name="T12" fmla="*/ 15 w 73"/>
                      <a:gd name="T13" fmla="*/ 31 h 81"/>
                      <a:gd name="T14" fmla="*/ 59 w 73"/>
                      <a:gd name="T15" fmla="*/ 31 h 81"/>
                      <a:gd name="T16" fmla="*/ 59 w 73"/>
                      <a:gd name="T17" fmla="*/ 27 h 81"/>
                      <a:gd name="T18" fmla="*/ 58 w 73"/>
                      <a:gd name="T19" fmla="*/ 24 h 81"/>
                      <a:gd name="T20" fmla="*/ 56 w 73"/>
                      <a:gd name="T21" fmla="*/ 21 h 81"/>
                      <a:gd name="T22" fmla="*/ 50 w 73"/>
                      <a:gd name="T23" fmla="*/ 15 h 81"/>
                      <a:gd name="T24" fmla="*/ 47 w 73"/>
                      <a:gd name="T25" fmla="*/ 14 h 81"/>
                      <a:gd name="T26" fmla="*/ 42 w 73"/>
                      <a:gd name="T27" fmla="*/ 13 h 81"/>
                      <a:gd name="T28" fmla="*/ 30 w 73"/>
                      <a:gd name="T29" fmla="*/ 13 h 81"/>
                      <a:gd name="T30" fmla="*/ 36 w 73"/>
                      <a:gd name="T31" fmla="*/ 0 h 81"/>
                      <a:gd name="T32" fmla="*/ 47 w 73"/>
                      <a:gd name="T33" fmla="*/ 1 h 81"/>
                      <a:gd name="T34" fmla="*/ 55 w 73"/>
                      <a:gd name="T35" fmla="*/ 5 h 81"/>
                      <a:gd name="T36" fmla="*/ 64 w 73"/>
                      <a:gd name="T37" fmla="*/ 11 h 81"/>
                      <a:gd name="T38" fmla="*/ 68 w 73"/>
                      <a:gd name="T39" fmla="*/ 19 h 81"/>
                      <a:gd name="T40" fmla="*/ 72 w 73"/>
                      <a:gd name="T41" fmla="*/ 29 h 81"/>
                      <a:gd name="T42" fmla="*/ 73 w 73"/>
                      <a:gd name="T43" fmla="*/ 40 h 81"/>
                      <a:gd name="T44" fmla="*/ 73 w 73"/>
                      <a:gd name="T45" fmla="*/ 44 h 81"/>
                      <a:gd name="T46" fmla="*/ 15 w 73"/>
                      <a:gd name="T47" fmla="*/ 44 h 81"/>
                      <a:gd name="T48" fmla="*/ 16 w 73"/>
                      <a:gd name="T49" fmla="*/ 50 h 81"/>
                      <a:gd name="T50" fmla="*/ 17 w 73"/>
                      <a:gd name="T51" fmla="*/ 55 h 81"/>
                      <a:gd name="T52" fmla="*/ 19 w 73"/>
                      <a:gd name="T53" fmla="*/ 58 h 81"/>
                      <a:gd name="T54" fmla="*/ 23 w 73"/>
                      <a:gd name="T55" fmla="*/ 63 h 81"/>
                      <a:gd name="T56" fmla="*/ 25 w 73"/>
                      <a:gd name="T57" fmla="*/ 66 h 81"/>
                      <a:gd name="T58" fmla="*/ 29 w 73"/>
                      <a:gd name="T59" fmla="*/ 68 h 81"/>
                      <a:gd name="T60" fmla="*/ 34 w 73"/>
                      <a:gd name="T61" fmla="*/ 69 h 81"/>
                      <a:gd name="T62" fmla="*/ 39 w 73"/>
                      <a:gd name="T63" fmla="*/ 69 h 81"/>
                      <a:gd name="T64" fmla="*/ 46 w 73"/>
                      <a:gd name="T65" fmla="*/ 68 h 81"/>
                      <a:gd name="T66" fmla="*/ 50 w 73"/>
                      <a:gd name="T67" fmla="*/ 66 h 81"/>
                      <a:gd name="T68" fmla="*/ 54 w 73"/>
                      <a:gd name="T69" fmla="*/ 63 h 81"/>
                      <a:gd name="T70" fmla="*/ 56 w 73"/>
                      <a:gd name="T71" fmla="*/ 61 h 81"/>
                      <a:gd name="T72" fmla="*/ 59 w 73"/>
                      <a:gd name="T73" fmla="*/ 56 h 81"/>
                      <a:gd name="T74" fmla="*/ 73 w 73"/>
                      <a:gd name="T75" fmla="*/ 58 h 81"/>
                      <a:gd name="T76" fmla="*/ 70 w 73"/>
                      <a:gd name="T77" fmla="*/ 66 h 81"/>
                      <a:gd name="T78" fmla="*/ 66 w 73"/>
                      <a:gd name="T79" fmla="*/ 70 h 81"/>
                      <a:gd name="T80" fmla="*/ 60 w 73"/>
                      <a:gd name="T81" fmla="*/ 75 h 81"/>
                      <a:gd name="T82" fmla="*/ 50 w 73"/>
                      <a:gd name="T83" fmla="*/ 80 h 81"/>
                      <a:gd name="T84" fmla="*/ 39 w 73"/>
                      <a:gd name="T85" fmla="*/ 81 h 81"/>
                      <a:gd name="T86" fmla="*/ 23 w 73"/>
                      <a:gd name="T87" fmla="*/ 79 h 81"/>
                      <a:gd name="T88" fmla="*/ 10 w 73"/>
                      <a:gd name="T89" fmla="*/ 70 h 81"/>
                      <a:gd name="T90" fmla="*/ 5 w 73"/>
                      <a:gd name="T91" fmla="*/ 63 h 81"/>
                      <a:gd name="T92" fmla="*/ 2 w 73"/>
                      <a:gd name="T93" fmla="*/ 54 h 81"/>
                      <a:gd name="T94" fmla="*/ 0 w 73"/>
                      <a:gd name="T95" fmla="*/ 40 h 81"/>
                      <a:gd name="T96" fmla="*/ 3 w 73"/>
                      <a:gd name="T97" fmla="*/ 24 h 81"/>
                      <a:gd name="T98" fmla="*/ 10 w 73"/>
                      <a:gd name="T99" fmla="*/ 11 h 81"/>
                      <a:gd name="T100" fmla="*/ 22 w 73"/>
                      <a:gd name="T101" fmla="*/ 2 h 81"/>
                      <a:gd name="T102" fmla="*/ 36 w 73"/>
                      <a:gd name="T103" fmla="*/ 0 h 81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73"/>
                      <a:gd name="T157" fmla="*/ 0 h 81"/>
                      <a:gd name="T158" fmla="*/ 73 w 73"/>
                      <a:gd name="T159" fmla="*/ 81 h 81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73" h="81">
                        <a:moveTo>
                          <a:pt x="30" y="13"/>
                        </a:moveTo>
                        <a:lnTo>
                          <a:pt x="25" y="14"/>
                        </a:lnTo>
                        <a:lnTo>
                          <a:pt x="21" y="17"/>
                        </a:lnTo>
                        <a:lnTo>
                          <a:pt x="18" y="20"/>
                        </a:lnTo>
                        <a:lnTo>
                          <a:pt x="17" y="23"/>
                        </a:lnTo>
                        <a:lnTo>
                          <a:pt x="16" y="27"/>
                        </a:lnTo>
                        <a:lnTo>
                          <a:pt x="15" y="31"/>
                        </a:lnTo>
                        <a:lnTo>
                          <a:pt x="59" y="31"/>
                        </a:lnTo>
                        <a:lnTo>
                          <a:pt x="59" y="27"/>
                        </a:lnTo>
                        <a:lnTo>
                          <a:pt x="58" y="24"/>
                        </a:lnTo>
                        <a:lnTo>
                          <a:pt x="56" y="21"/>
                        </a:lnTo>
                        <a:lnTo>
                          <a:pt x="50" y="15"/>
                        </a:lnTo>
                        <a:lnTo>
                          <a:pt x="47" y="14"/>
                        </a:lnTo>
                        <a:lnTo>
                          <a:pt x="42" y="13"/>
                        </a:lnTo>
                        <a:lnTo>
                          <a:pt x="30" y="13"/>
                        </a:lnTo>
                        <a:close/>
                        <a:moveTo>
                          <a:pt x="36" y="0"/>
                        </a:moveTo>
                        <a:lnTo>
                          <a:pt x="47" y="1"/>
                        </a:lnTo>
                        <a:lnTo>
                          <a:pt x="55" y="5"/>
                        </a:lnTo>
                        <a:lnTo>
                          <a:pt x="64" y="11"/>
                        </a:lnTo>
                        <a:lnTo>
                          <a:pt x="68" y="19"/>
                        </a:lnTo>
                        <a:lnTo>
                          <a:pt x="72" y="29"/>
                        </a:lnTo>
                        <a:lnTo>
                          <a:pt x="73" y="40"/>
                        </a:lnTo>
                        <a:lnTo>
                          <a:pt x="73" y="44"/>
                        </a:lnTo>
                        <a:lnTo>
                          <a:pt x="15" y="44"/>
                        </a:lnTo>
                        <a:lnTo>
                          <a:pt x="16" y="50"/>
                        </a:lnTo>
                        <a:lnTo>
                          <a:pt x="17" y="55"/>
                        </a:lnTo>
                        <a:lnTo>
                          <a:pt x="19" y="58"/>
                        </a:lnTo>
                        <a:lnTo>
                          <a:pt x="23" y="63"/>
                        </a:lnTo>
                        <a:lnTo>
                          <a:pt x="25" y="66"/>
                        </a:lnTo>
                        <a:lnTo>
                          <a:pt x="29" y="68"/>
                        </a:lnTo>
                        <a:lnTo>
                          <a:pt x="34" y="69"/>
                        </a:lnTo>
                        <a:lnTo>
                          <a:pt x="39" y="69"/>
                        </a:lnTo>
                        <a:lnTo>
                          <a:pt x="46" y="68"/>
                        </a:lnTo>
                        <a:lnTo>
                          <a:pt x="50" y="66"/>
                        </a:lnTo>
                        <a:lnTo>
                          <a:pt x="54" y="63"/>
                        </a:lnTo>
                        <a:lnTo>
                          <a:pt x="56" y="61"/>
                        </a:lnTo>
                        <a:lnTo>
                          <a:pt x="59" y="56"/>
                        </a:lnTo>
                        <a:lnTo>
                          <a:pt x="73" y="58"/>
                        </a:lnTo>
                        <a:lnTo>
                          <a:pt x="70" y="66"/>
                        </a:lnTo>
                        <a:lnTo>
                          <a:pt x="66" y="70"/>
                        </a:lnTo>
                        <a:lnTo>
                          <a:pt x="60" y="75"/>
                        </a:lnTo>
                        <a:lnTo>
                          <a:pt x="50" y="80"/>
                        </a:lnTo>
                        <a:lnTo>
                          <a:pt x="39" y="81"/>
                        </a:lnTo>
                        <a:lnTo>
                          <a:pt x="23" y="79"/>
                        </a:lnTo>
                        <a:lnTo>
                          <a:pt x="10" y="70"/>
                        </a:lnTo>
                        <a:lnTo>
                          <a:pt x="5" y="63"/>
                        </a:lnTo>
                        <a:lnTo>
                          <a:pt x="2" y="54"/>
                        </a:lnTo>
                        <a:lnTo>
                          <a:pt x="0" y="40"/>
                        </a:lnTo>
                        <a:lnTo>
                          <a:pt x="3" y="24"/>
                        </a:lnTo>
                        <a:lnTo>
                          <a:pt x="10" y="11"/>
                        </a:lnTo>
                        <a:lnTo>
                          <a:pt x="22" y="2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3" name="Freeform 75"/>
                  <p:cNvSpPr>
                    <a:spLocks/>
                  </p:cNvSpPr>
                  <p:nvPr/>
                </p:nvSpPr>
                <p:spPr bwMode="auto">
                  <a:xfrm>
                    <a:off x="2720" y="4042"/>
                    <a:ext cx="40" cy="80"/>
                  </a:xfrm>
                  <a:custGeom>
                    <a:avLst/>
                    <a:gdLst>
                      <a:gd name="T0" fmla="*/ 25 w 40"/>
                      <a:gd name="T1" fmla="*/ 0 h 80"/>
                      <a:gd name="T2" fmla="*/ 32 w 40"/>
                      <a:gd name="T3" fmla="*/ 0 h 80"/>
                      <a:gd name="T4" fmla="*/ 37 w 40"/>
                      <a:gd name="T5" fmla="*/ 1 h 80"/>
                      <a:gd name="T6" fmla="*/ 40 w 40"/>
                      <a:gd name="T7" fmla="*/ 3 h 80"/>
                      <a:gd name="T8" fmla="*/ 36 w 40"/>
                      <a:gd name="T9" fmla="*/ 15 h 80"/>
                      <a:gd name="T10" fmla="*/ 31 w 40"/>
                      <a:gd name="T11" fmla="*/ 13 h 80"/>
                      <a:gd name="T12" fmla="*/ 24 w 40"/>
                      <a:gd name="T13" fmla="*/ 13 h 80"/>
                      <a:gd name="T14" fmla="*/ 23 w 40"/>
                      <a:gd name="T15" fmla="*/ 14 h 80"/>
                      <a:gd name="T16" fmla="*/ 20 w 40"/>
                      <a:gd name="T17" fmla="*/ 15 h 80"/>
                      <a:gd name="T18" fmla="*/ 18 w 40"/>
                      <a:gd name="T19" fmla="*/ 18 h 80"/>
                      <a:gd name="T20" fmla="*/ 15 w 40"/>
                      <a:gd name="T21" fmla="*/ 21 h 80"/>
                      <a:gd name="T22" fmla="*/ 14 w 40"/>
                      <a:gd name="T23" fmla="*/ 27 h 80"/>
                      <a:gd name="T24" fmla="*/ 14 w 40"/>
                      <a:gd name="T25" fmla="*/ 80 h 80"/>
                      <a:gd name="T26" fmla="*/ 0 w 40"/>
                      <a:gd name="T27" fmla="*/ 80 h 80"/>
                      <a:gd name="T28" fmla="*/ 0 w 40"/>
                      <a:gd name="T29" fmla="*/ 1 h 80"/>
                      <a:gd name="T30" fmla="*/ 13 w 40"/>
                      <a:gd name="T31" fmla="*/ 1 h 80"/>
                      <a:gd name="T32" fmla="*/ 13 w 40"/>
                      <a:gd name="T33" fmla="*/ 13 h 80"/>
                      <a:gd name="T34" fmla="*/ 15 w 40"/>
                      <a:gd name="T35" fmla="*/ 8 h 80"/>
                      <a:gd name="T36" fmla="*/ 18 w 40"/>
                      <a:gd name="T37" fmla="*/ 5 h 80"/>
                      <a:gd name="T38" fmla="*/ 23 w 40"/>
                      <a:gd name="T39" fmla="*/ 2 h 80"/>
                      <a:gd name="T40" fmla="*/ 25 w 40"/>
                      <a:gd name="T41" fmla="*/ 0 h 8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40"/>
                      <a:gd name="T64" fmla="*/ 0 h 80"/>
                      <a:gd name="T65" fmla="*/ 40 w 40"/>
                      <a:gd name="T66" fmla="*/ 80 h 8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40" h="80">
                        <a:moveTo>
                          <a:pt x="25" y="0"/>
                        </a:moveTo>
                        <a:lnTo>
                          <a:pt x="32" y="0"/>
                        </a:lnTo>
                        <a:lnTo>
                          <a:pt x="37" y="1"/>
                        </a:lnTo>
                        <a:lnTo>
                          <a:pt x="40" y="3"/>
                        </a:lnTo>
                        <a:lnTo>
                          <a:pt x="36" y="15"/>
                        </a:lnTo>
                        <a:lnTo>
                          <a:pt x="31" y="13"/>
                        </a:lnTo>
                        <a:lnTo>
                          <a:pt x="24" y="13"/>
                        </a:lnTo>
                        <a:lnTo>
                          <a:pt x="23" y="14"/>
                        </a:lnTo>
                        <a:lnTo>
                          <a:pt x="20" y="15"/>
                        </a:lnTo>
                        <a:lnTo>
                          <a:pt x="18" y="18"/>
                        </a:lnTo>
                        <a:lnTo>
                          <a:pt x="15" y="21"/>
                        </a:lnTo>
                        <a:lnTo>
                          <a:pt x="14" y="27"/>
                        </a:lnTo>
                        <a:lnTo>
                          <a:pt x="14" y="80"/>
                        </a:lnTo>
                        <a:lnTo>
                          <a:pt x="0" y="80"/>
                        </a:lnTo>
                        <a:lnTo>
                          <a:pt x="0" y="1"/>
                        </a:lnTo>
                        <a:lnTo>
                          <a:pt x="13" y="1"/>
                        </a:lnTo>
                        <a:lnTo>
                          <a:pt x="13" y="13"/>
                        </a:lnTo>
                        <a:lnTo>
                          <a:pt x="15" y="8"/>
                        </a:lnTo>
                        <a:lnTo>
                          <a:pt x="18" y="5"/>
                        </a:lnTo>
                        <a:lnTo>
                          <a:pt x="23" y="2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4" name="Freeform 76"/>
                  <p:cNvSpPr>
                    <a:spLocks noEditPoints="1"/>
                  </p:cNvSpPr>
                  <p:nvPr/>
                </p:nvSpPr>
                <p:spPr bwMode="auto">
                  <a:xfrm>
                    <a:off x="2808" y="4042"/>
                    <a:ext cx="70" cy="81"/>
                  </a:xfrm>
                  <a:custGeom>
                    <a:avLst/>
                    <a:gdLst>
                      <a:gd name="T0" fmla="*/ 31 w 70"/>
                      <a:gd name="T1" fmla="*/ 13 h 81"/>
                      <a:gd name="T2" fmla="*/ 26 w 70"/>
                      <a:gd name="T3" fmla="*/ 14 h 81"/>
                      <a:gd name="T4" fmla="*/ 23 w 70"/>
                      <a:gd name="T5" fmla="*/ 15 h 81"/>
                      <a:gd name="T6" fmla="*/ 20 w 70"/>
                      <a:gd name="T7" fmla="*/ 19 h 81"/>
                      <a:gd name="T8" fmla="*/ 17 w 70"/>
                      <a:gd name="T9" fmla="*/ 25 h 81"/>
                      <a:gd name="T10" fmla="*/ 14 w 70"/>
                      <a:gd name="T11" fmla="*/ 32 h 81"/>
                      <a:gd name="T12" fmla="*/ 13 w 70"/>
                      <a:gd name="T13" fmla="*/ 40 h 81"/>
                      <a:gd name="T14" fmla="*/ 16 w 70"/>
                      <a:gd name="T15" fmla="*/ 54 h 81"/>
                      <a:gd name="T16" fmla="*/ 20 w 70"/>
                      <a:gd name="T17" fmla="*/ 63 h 81"/>
                      <a:gd name="T18" fmla="*/ 23 w 70"/>
                      <a:gd name="T19" fmla="*/ 66 h 81"/>
                      <a:gd name="T20" fmla="*/ 26 w 70"/>
                      <a:gd name="T21" fmla="*/ 68 h 81"/>
                      <a:gd name="T22" fmla="*/ 31 w 70"/>
                      <a:gd name="T23" fmla="*/ 69 h 81"/>
                      <a:gd name="T24" fmla="*/ 36 w 70"/>
                      <a:gd name="T25" fmla="*/ 69 h 81"/>
                      <a:gd name="T26" fmla="*/ 41 w 70"/>
                      <a:gd name="T27" fmla="*/ 68 h 81"/>
                      <a:gd name="T28" fmla="*/ 44 w 70"/>
                      <a:gd name="T29" fmla="*/ 67 h 81"/>
                      <a:gd name="T30" fmla="*/ 50 w 70"/>
                      <a:gd name="T31" fmla="*/ 61 h 81"/>
                      <a:gd name="T32" fmla="*/ 55 w 70"/>
                      <a:gd name="T33" fmla="*/ 52 h 81"/>
                      <a:gd name="T34" fmla="*/ 56 w 70"/>
                      <a:gd name="T35" fmla="*/ 40 h 81"/>
                      <a:gd name="T36" fmla="*/ 55 w 70"/>
                      <a:gd name="T37" fmla="*/ 27 h 81"/>
                      <a:gd name="T38" fmla="*/ 50 w 70"/>
                      <a:gd name="T39" fmla="*/ 19 h 81"/>
                      <a:gd name="T40" fmla="*/ 47 w 70"/>
                      <a:gd name="T41" fmla="*/ 15 h 81"/>
                      <a:gd name="T42" fmla="*/ 39 w 70"/>
                      <a:gd name="T43" fmla="*/ 13 h 81"/>
                      <a:gd name="T44" fmla="*/ 31 w 70"/>
                      <a:gd name="T45" fmla="*/ 13 h 81"/>
                      <a:gd name="T46" fmla="*/ 36 w 70"/>
                      <a:gd name="T47" fmla="*/ 0 h 81"/>
                      <a:gd name="T48" fmla="*/ 45 w 70"/>
                      <a:gd name="T49" fmla="*/ 1 h 81"/>
                      <a:gd name="T50" fmla="*/ 54 w 70"/>
                      <a:gd name="T51" fmla="*/ 5 h 81"/>
                      <a:gd name="T52" fmla="*/ 61 w 70"/>
                      <a:gd name="T53" fmla="*/ 11 h 81"/>
                      <a:gd name="T54" fmla="*/ 68 w 70"/>
                      <a:gd name="T55" fmla="*/ 23 h 81"/>
                      <a:gd name="T56" fmla="*/ 70 w 70"/>
                      <a:gd name="T57" fmla="*/ 39 h 81"/>
                      <a:gd name="T58" fmla="*/ 69 w 70"/>
                      <a:gd name="T59" fmla="*/ 54 h 81"/>
                      <a:gd name="T60" fmla="*/ 66 w 70"/>
                      <a:gd name="T61" fmla="*/ 63 h 81"/>
                      <a:gd name="T62" fmla="*/ 63 w 70"/>
                      <a:gd name="T63" fmla="*/ 67 h 81"/>
                      <a:gd name="T64" fmla="*/ 61 w 70"/>
                      <a:gd name="T65" fmla="*/ 71 h 81"/>
                      <a:gd name="T66" fmla="*/ 57 w 70"/>
                      <a:gd name="T67" fmla="*/ 74 h 81"/>
                      <a:gd name="T68" fmla="*/ 53 w 70"/>
                      <a:gd name="T69" fmla="*/ 76 h 81"/>
                      <a:gd name="T70" fmla="*/ 49 w 70"/>
                      <a:gd name="T71" fmla="*/ 79 h 81"/>
                      <a:gd name="T72" fmla="*/ 44 w 70"/>
                      <a:gd name="T73" fmla="*/ 80 h 81"/>
                      <a:gd name="T74" fmla="*/ 41 w 70"/>
                      <a:gd name="T75" fmla="*/ 81 h 81"/>
                      <a:gd name="T76" fmla="*/ 36 w 70"/>
                      <a:gd name="T77" fmla="*/ 81 h 81"/>
                      <a:gd name="T78" fmla="*/ 25 w 70"/>
                      <a:gd name="T79" fmla="*/ 80 h 81"/>
                      <a:gd name="T80" fmla="*/ 17 w 70"/>
                      <a:gd name="T81" fmla="*/ 76 h 81"/>
                      <a:gd name="T82" fmla="*/ 8 w 70"/>
                      <a:gd name="T83" fmla="*/ 70 h 81"/>
                      <a:gd name="T84" fmla="*/ 4 w 70"/>
                      <a:gd name="T85" fmla="*/ 63 h 81"/>
                      <a:gd name="T86" fmla="*/ 0 w 70"/>
                      <a:gd name="T87" fmla="*/ 52 h 81"/>
                      <a:gd name="T88" fmla="*/ 0 w 70"/>
                      <a:gd name="T89" fmla="*/ 40 h 81"/>
                      <a:gd name="T90" fmla="*/ 1 w 70"/>
                      <a:gd name="T91" fmla="*/ 27 h 81"/>
                      <a:gd name="T92" fmla="*/ 5 w 70"/>
                      <a:gd name="T93" fmla="*/ 17 h 81"/>
                      <a:gd name="T94" fmla="*/ 11 w 70"/>
                      <a:gd name="T95" fmla="*/ 9 h 81"/>
                      <a:gd name="T96" fmla="*/ 18 w 70"/>
                      <a:gd name="T97" fmla="*/ 5 h 81"/>
                      <a:gd name="T98" fmla="*/ 26 w 70"/>
                      <a:gd name="T99" fmla="*/ 1 h 81"/>
                      <a:gd name="T100" fmla="*/ 36 w 70"/>
                      <a:gd name="T101" fmla="*/ 0 h 8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70"/>
                      <a:gd name="T154" fmla="*/ 0 h 81"/>
                      <a:gd name="T155" fmla="*/ 70 w 70"/>
                      <a:gd name="T156" fmla="*/ 81 h 8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70" h="81">
                        <a:moveTo>
                          <a:pt x="31" y="13"/>
                        </a:moveTo>
                        <a:lnTo>
                          <a:pt x="26" y="14"/>
                        </a:lnTo>
                        <a:lnTo>
                          <a:pt x="23" y="15"/>
                        </a:lnTo>
                        <a:lnTo>
                          <a:pt x="20" y="19"/>
                        </a:lnTo>
                        <a:lnTo>
                          <a:pt x="17" y="25"/>
                        </a:lnTo>
                        <a:lnTo>
                          <a:pt x="14" y="32"/>
                        </a:lnTo>
                        <a:lnTo>
                          <a:pt x="13" y="40"/>
                        </a:lnTo>
                        <a:lnTo>
                          <a:pt x="16" y="54"/>
                        </a:lnTo>
                        <a:lnTo>
                          <a:pt x="20" y="63"/>
                        </a:lnTo>
                        <a:lnTo>
                          <a:pt x="23" y="66"/>
                        </a:lnTo>
                        <a:lnTo>
                          <a:pt x="26" y="68"/>
                        </a:lnTo>
                        <a:lnTo>
                          <a:pt x="31" y="69"/>
                        </a:lnTo>
                        <a:lnTo>
                          <a:pt x="36" y="69"/>
                        </a:lnTo>
                        <a:lnTo>
                          <a:pt x="41" y="68"/>
                        </a:lnTo>
                        <a:lnTo>
                          <a:pt x="44" y="67"/>
                        </a:lnTo>
                        <a:lnTo>
                          <a:pt x="50" y="61"/>
                        </a:lnTo>
                        <a:lnTo>
                          <a:pt x="55" y="52"/>
                        </a:lnTo>
                        <a:lnTo>
                          <a:pt x="56" y="40"/>
                        </a:lnTo>
                        <a:lnTo>
                          <a:pt x="55" y="27"/>
                        </a:lnTo>
                        <a:lnTo>
                          <a:pt x="50" y="19"/>
                        </a:lnTo>
                        <a:lnTo>
                          <a:pt x="47" y="15"/>
                        </a:lnTo>
                        <a:lnTo>
                          <a:pt x="39" y="13"/>
                        </a:lnTo>
                        <a:lnTo>
                          <a:pt x="31" y="13"/>
                        </a:lnTo>
                        <a:close/>
                        <a:moveTo>
                          <a:pt x="36" y="0"/>
                        </a:moveTo>
                        <a:lnTo>
                          <a:pt x="45" y="1"/>
                        </a:lnTo>
                        <a:lnTo>
                          <a:pt x="54" y="5"/>
                        </a:lnTo>
                        <a:lnTo>
                          <a:pt x="61" y="11"/>
                        </a:lnTo>
                        <a:lnTo>
                          <a:pt x="68" y="23"/>
                        </a:lnTo>
                        <a:lnTo>
                          <a:pt x="70" y="39"/>
                        </a:lnTo>
                        <a:lnTo>
                          <a:pt x="69" y="54"/>
                        </a:lnTo>
                        <a:lnTo>
                          <a:pt x="66" y="63"/>
                        </a:lnTo>
                        <a:lnTo>
                          <a:pt x="63" y="67"/>
                        </a:lnTo>
                        <a:lnTo>
                          <a:pt x="61" y="71"/>
                        </a:lnTo>
                        <a:lnTo>
                          <a:pt x="57" y="74"/>
                        </a:lnTo>
                        <a:lnTo>
                          <a:pt x="53" y="76"/>
                        </a:lnTo>
                        <a:lnTo>
                          <a:pt x="49" y="79"/>
                        </a:lnTo>
                        <a:lnTo>
                          <a:pt x="44" y="80"/>
                        </a:lnTo>
                        <a:lnTo>
                          <a:pt x="41" y="81"/>
                        </a:lnTo>
                        <a:lnTo>
                          <a:pt x="36" y="81"/>
                        </a:lnTo>
                        <a:lnTo>
                          <a:pt x="25" y="80"/>
                        </a:lnTo>
                        <a:lnTo>
                          <a:pt x="17" y="76"/>
                        </a:lnTo>
                        <a:lnTo>
                          <a:pt x="8" y="70"/>
                        </a:lnTo>
                        <a:lnTo>
                          <a:pt x="4" y="63"/>
                        </a:lnTo>
                        <a:lnTo>
                          <a:pt x="0" y="52"/>
                        </a:lnTo>
                        <a:lnTo>
                          <a:pt x="0" y="40"/>
                        </a:lnTo>
                        <a:lnTo>
                          <a:pt x="1" y="27"/>
                        </a:lnTo>
                        <a:lnTo>
                          <a:pt x="5" y="17"/>
                        </a:lnTo>
                        <a:lnTo>
                          <a:pt x="11" y="9"/>
                        </a:lnTo>
                        <a:lnTo>
                          <a:pt x="18" y="5"/>
                        </a:lnTo>
                        <a:lnTo>
                          <a:pt x="26" y="1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5" name="Freeform 77"/>
                  <p:cNvSpPr>
                    <a:spLocks/>
                  </p:cNvSpPr>
                  <p:nvPr/>
                </p:nvSpPr>
                <p:spPr bwMode="auto">
                  <a:xfrm>
                    <a:off x="2888" y="4012"/>
                    <a:ext cx="45" cy="110"/>
                  </a:xfrm>
                  <a:custGeom>
                    <a:avLst/>
                    <a:gdLst>
                      <a:gd name="T0" fmla="*/ 32 w 45"/>
                      <a:gd name="T1" fmla="*/ 0 h 110"/>
                      <a:gd name="T2" fmla="*/ 41 w 45"/>
                      <a:gd name="T3" fmla="*/ 0 h 110"/>
                      <a:gd name="T4" fmla="*/ 45 w 45"/>
                      <a:gd name="T5" fmla="*/ 1 h 110"/>
                      <a:gd name="T6" fmla="*/ 43 w 45"/>
                      <a:gd name="T7" fmla="*/ 13 h 110"/>
                      <a:gd name="T8" fmla="*/ 31 w 45"/>
                      <a:gd name="T9" fmla="*/ 13 h 110"/>
                      <a:gd name="T10" fmla="*/ 29 w 45"/>
                      <a:gd name="T11" fmla="*/ 14 h 110"/>
                      <a:gd name="T12" fmla="*/ 27 w 45"/>
                      <a:gd name="T13" fmla="*/ 16 h 110"/>
                      <a:gd name="T14" fmla="*/ 26 w 45"/>
                      <a:gd name="T15" fmla="*/ 18 h 110"/>
                      <a:gd name="T16" fmla="*/ 25 w 45"/>
                      <a:gd name="T17" fmla="*/ 22 h 110"/>
                      <a:gd name="T18" fmla="*/ 25 w 45"/>
                      <a:gd name="T19" fmla="*/ 31 h 110"/>
                      <a:gd name="T20" fmla="*/ 38 w 45"/>
                      <a:gd name="T21" fmla="*/ 31 h 110"/>
                      <a:gd name="T22" fmla="*/ 38 w 45"/>
                      <a:gd name="T23" fmla="*/ 44 h 110"/>
                      <a:gd name="T24" fmla="*/ 25 w 45"/>
                      <a:gd name="T25" fmla="*/ 44 h 110"/>
                      <a:gd name="T26" fmla="*/ 25 w 45"/>
                      <a:gd name="T27" fmla="*/ 110 h 110"/>
                      <a:gd name="T28" fmla="*/ 11 w 45"/>
                      <a:gd name="T29" fmla="*/ 110 h 110"/>
                      <a:gd name="T30" fmla="*/ 11 w 45"/>
                      <a:gd name="T31" fmla="*/ 44 h 110"/>
                      <a:gd name="T32" fmla="*/ 0 w 45"/>
                      <a:gd name="T33" fmla="*/ 44 h 110"/>
                      <a:gd name="T34" fmla="*/ 0 w 45"/>
                      <a:gd name="T35" fmla="*/ 31 h 110"/>
                      <a:gd name="T36" fmla="*/ 11 w 45"/>
                      <a:gd name="T37" fmla="*/ 31 h 110"/>
                      <a:gd name="T38" fmla="*/ 11 w 45"/>
                      <a:gd name="T39" fmla="*/ 13 h 110"/>
                      <a:gd name="T40" fmla="*/ 14 w 45"/>
                      <a:gd name="T41" fmla="*/ 6 h 110"/>
                      <a:gd name="T42" fmla="*/ 17 w 45"/>
                      <a:gd name="T43" fmla="*/ 5 h 110"/>
                      <a:gd name="T44" fmla="*/ 27 w 45"/>
                      <a:gd name="T45" fmla="*/ 1 h 110"/>
                      <a:gd name="T46" fmla="*/ 32 w 45"/>
                      <a:gd name="T47" fmla="*/ 0 h 11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45"/>
                      <a:gd name="T73" fmla="*/ 0 h 110"/>
                      <a:gd name="T74" fmla="*/ 45 w 45"/>
                      <a:gd name="T75" fmla="*/ 110 h 110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45" h="110">
                        <a:moveTo>
                          <a:pt x="32" y="0"/>
                        </a:moveTo>
                        <a:lnTo>
                          <a:pt x="41" y="0"/>
                        </a:lnTo>
                        <a:lnTo>
                          <a:pt x="45" y="1"/>
                        </a:lnTo>
                        <a:lnTo>
                          <a:pt x="43" y="13"/>
                        </a:lnTo>
                        <a:lnTo>
                          <a:pt x="31" y="13"/>
                        </a:lnTo>
                        <a:lnTo>
                          <a:pt x="29" y="14"/>
                        </a:lnTo>
                        <a:lnTo>
                          <a:pt x="27" y="16"/>
                        </a:lnTo>
                        <a:lnTo>
                          <a:pt x="26" y="18"/>
                        </a:lnTo>
                        <a:lnTo>
                          <a:pt x="25" y="22"/>
                        </a:lnTo>
                        <a:lnTo>
                          <a:pt x="25" y="31"/>
                        </a:lnTo>
                        <a:lnTo>
                          <a:pt x="38" y="31"/>
                        </a:lnTo>
                        <a:lnTo>
                          <a:pt x="38" y="44"/>
                        </a:lnTo>
                        <a:lnTo>
                          <a:pt x="25" y="44"/>
                        </a:lnTo>
                        <a:lnTo>
                          <a:pt x="25" y="110"/>
                        </a:lnTo>
                        <a:lnTo>
                          <a:pt x="11" y="110"/>
                        </a:lnTo>
                        <a:lnTo>
                          <a:pt x="11" y="44"/>
                        </a:lnTo>
                        <a:lnTo>
                          <a:pt x="0" y="44"/>
                        </a:lnTo>
                        <a:lnTo>
                          <a:pt x="0" y="31"/>
                        </a:lnTo>
                        <a:lnTo>
                          <a:pt x="11" y="31"/>
                        </a:lnTo>
                        <a:lnTo>
                          <a:pt x="11" y="13"/>
                        </a:lnTo>
                        <a:lnTo>
                          <a:pt x="14" y="6"/>
                        </a:lnTo>
                        <a:lnTo>
                          <a:pt x="17" y="5"/>
                        </a:lnTo>
                        <a:lnTo>
                          <a:pt x="27" y="1"/>
                        </a:lnTo>
                        <a:lnTo>
                          <a:pt x="3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6" name="Freeform 78"/>
                  <p:cNvSpPr>
                    <a:spLocks/>
                  </p:cNvSpPr>
                  <p:nvPr/>
                </p:nvSpPr>
                <p:spPr bwMode="auto">
                  <a:xfrm>
                    <a:off x="2975" y="4042"/>
                    <a:ext cx="65" cy="81"/>
                  </a:xfrm>
                  <a:custGeom>
                    <a:avLst/>
                    <a:gdLst>
                      <a:gd name="T0" fmla="*/ 36 w 65"/>
                      <a:gd name="T1" fmla="*/ 0 h 81"/>
                      <a:gd name="T2" fmla="*/ 45 w 65"/>
                      <a:gd name="T3" fmla="*/ 3 h 81"/>
                      <a:gd name="T4" fmla="*/ 55 w 65"/>
                      <a:gd name="T5" fmla="*/ 9 h 81"/>
                      <a:gd name="T6" fmla="*/ 59 w 65"/>
                      <a:gd name="T7" fmla="*/ 18 h 81"/>
                      <a:gd name="T8" fmla="*/ 45 w 65"/>
                      <a:gd name="T9" fmla="*/ 24 h 81"/>
                      <a:gd name="T10" fmla="*/ 39 w 65"/>
                      <a:gd name="T11" fmla="*/ 14 h 81"/>
                      <a:gd name="T12" fmla="*/ 24 w 65"/>
                      <a:gd name="T13" fmla="*/ 13 h 81"/>
                      <a:gd name="T14" fmla="*/ 18 w 65"/>
                      <a:gd name="T15" fmla="*/ 17 h 81"/>
                      <a:gd name="T16" fmla="*/ 16 w 65"/>
                      <a:gd name="T17" fmla="*/ 24 h 81"/>
                      <a:gd name="T18" fmla="*/ 18 w 65"/>
                      <a:gd name="T19" fmla="*/ 25 h 81"/>
                      <a:gd name="T20" fmla="*/ 19 w 65"/>
                      <a:gd name="T21" fmla="*/ 27 h 81"/>
                      <a:gd name="T22" fmla="*/ 22 w 65"/>
                      <a:gd name="T23" fmla="*/ 29 h 81"/>
                      <a:gd name="T24" fmla="*/ 31 w 65"/>
                      <a:gd name="T25" fmla="*/ 31 h 81"/>
                      <a:gd name="T26" fmla="*/ 50 w 65"/>
                      <a:gd name="T27" fmla="*/ 38 h 81"/>
                      <a:gd name="T28" fmla="*/ 56 w 65"/>
                      <a:gd name="T29" fmla="*/ 40 h 81"/>
                      <a:gd name="T30" fmla="*/ 65 w 65"/>
                      <a:gd name="T31" fmla="*/ 56 h 81"/>
                      <a:gd name="T32" fmla="*/ 63 w 65"/>
                      <a:gd name="T33" fmla="*/ 66 h 81"/>
                      <a:gd name="T34" fmla="*/ 55 w 65"/>
                      <a:gd name="T35" fmla="*/ 76 h 81"/>
                      <a:gd name="T36" fmla="*/ 47 w 65"/>
                      <a:gd name="T37" fmla="*/ 80 h 81"/>
                      <a:gd name="T38" fmla="*/ 33 w 65"/>
                      <a:gd name="T39" fmla="*/ 81 h 81"/>
                      <a:gd name="T40" fmla="*/ 10 w 65"/>
                      <a:gd name="T41" fmla="*/ 75 h 81"/>
                      <a:gd name="T42" fmla="*/ 0 w 65"/>
                      <a:gd name="T43" fmla="*/ 56 h 81"/>
                      <a:gd name="T44" fmla="*/ 14 w 65"/>
                      <a:gd name="T45" fmla="*/ 58 h 81"/>
                      <a:gd name="T46" fmla="*/ 18 w 65"/>
                      <a:gd name="T47" fmla="*/ 63 h 81"/>
                      <a:gd name="T48" fmla="*/ 24 w 65"/>
                      <a:gd name="T49" fmla="*/ 67 h 81"/>
                      <a:gd name="T50" fmla="*/ 39 w 65"/>
                      <a:gd name="T51" fmla="*/ 68 h 81"/>
                      <a:gd name="T52" fmla="*/ 45 w 65"/>
                      <a:gd name="T53" fmla="*/ 66 h 81"/>
                      <a:gd name="T54" fmla="*/ 50 w 65"/>
                      <a:gd name="T55" fmla="*/ 56 h 81"/>
                      <a:gd name="T56" fmla="*/ 48 w 65"/>
                      <a:gd name="T57" fmla="*/ 52 h 81"/>
                      <a:gd name="T58" fmla="*/ 38 w 65"/>
                      <a:gd name="T59" fmla="*/ 49 h 81"/>
                      <a:gd name="T60" fmla="*/ 22 w 65"/>
                      <a:gd name="T61" fmla="*/ 44 h 81"/>
                      <a:gd name="T62" fmla="*/ 5 w 65"/>
                      <a:gd name="T63" fmla="*/ 33 h 81"/>
                      <a:gd name="T64" fmla="*/ 1 w 65"/>
                      <a:gd name="T65" fmla="*/ 24 h 81"/>
                      <a:gd name="T66" fmla="*/ 2 w 65"/>
                      <a:gd name="T67" fmla="*/ 15 h 81"/>
                      <a:gd name="T68" fmla="*/ 8 w 65"/>
                      <a:gd name="T69" fmla="*/ 7 h 81"/>
                      <a:gd name="T70" fmla="*/ 19 w 65"/>
                      <a:gd name="T71" fmla="*/ 1 h 81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65"/>
                      <a:gd name="T109" fmla="*/ 0 h 81"/>
                      <a:gd name="T110" fmla="*/ 65 w 65"/>
                      <a:gd name="T111" fmla="*/ 81 h 81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65" h="81">
                        <a:moveTo>
                          <a:pt x="24" y="0"/>
                        </a:moveTo>
                        <a:lnTo>
                          <a:pt x="36" y="0"/>
                        </a:lnTo>
                        <a:lnTo>
                          <a:pt x="41" y="1"/>
                        </a:lnTo>
                        <a:lnTo>
                          <a:pt x="45" y="3"/>
                        </a:lnTo>
                        <a:lnTo>
                          <a:pt x="50" y="5"/>
                        </a:lnTo>
                        <a:lnTo>
                          <a:pt x="55" y="9"/>
                        </a:lnTo>
                        <a:lnTo>
                          <a:pt x="56" y="13"/>
                        </a:lnTo>
                        <a:lnTo>
                          <a:pt x="59" y="18"/>
                        </a:lnTo>
                        <a:lnTo>
                          <a:pt x="60" y="21"/>
                        </a:lnTo>
                        <a:lnTo>
                          <a:pt x="45" y="24"/>
                        </a:lnTo>
                        <a:lnTo>
                          <a:pt x="45" y="20"/>
                        </a:lnTo>
                        <a:lnTo>
                          <a:pt x="39" y="14"/>
                        </a:lnTo>
                        <a:lnTo>
                          <a:pt x="37" y="13"/>
                        </a:lnTo>
                        <a:lnTo>
                          <a:pt x="24" y="13"/>
                        </a:lnTo>
                        <a:lnTo>
                          <a:pt x="19" y="15"/>
                        </a:lnTo>
                        <a:lnTo>
                          <a:pt x="18" y="17"/>
                        </a:lnTo>
                        <a:lnTo>
                          <a:pt x="16" y="21"/>
                        </a:lnTo>
                        <a:lnTo>
                          <a:pt x="16" y="24"/>
                        </a:lnTo>
                        <a:lnTo>
                          <a:pt x="17" y="25"/>
                        </a:lnTo>
                        <a:lnTo>
                          <a:pt x="18" y="25"/>
                        </a:lnTo>
                        <a:lnTo>
                          <a:pt x="19" y="26"/>
                        </a:lnTo>
                        <a:lnTo>
                          <a:pt x="19" y="27"/>
                        </a:lnTo>
                        <a:lnTo>
                          <a:pt x="20" y="27"/>
                        </a:lnTo>
                        <a:lnTo>
                          <a:pt x="22" y="29"/>
                        </a:lnTo>
                        <a:lnTo>
                          <a:pt x="24" y="29"/>
                        </a:lnTo>
                        <a:lnTo>
                          <a:pt x="31" y="31"/>
                        </a:lnTo>
                        <a:lnTo>
                          <a:pt x="43" y="34"/>
                        </a:lnTo>
                        <a:lnTo>
                          <a:pt x="50" y="38"/>
                        </a:lnTo>
                        <a:lnTo>
                          <a:pt x="54" y="39"/>
                        </a:lnTo>
                        <a:lnTo>
                          <a:pt x="56" y="40"/>
                        </a:lnTo>
                        <a:lnTo>
                          <a:pt x="61" y="45"/>
                        </a:lnTo>
                        <a:lnTo>
                          <a:pt x="65" y="56"/>
                        </a:lnTo>
                        <a:lnTo>
                          <a:pt x="65" y="61"/>
                        </a:lnTo>
                        <a:lnTo>
                          <a:pt x="63" y="66"/>
                        </a:lnTo>
                        <a:lnTo>
                          <a:pt x="59" y="73"/>
                        </a:lnTo>
                        <a:lnTo>
                          <a:pt x="55" y="76"/>
                        </a:lnTo>
                        <a:lnTo>
                          <a:pt x="50" y="79"/>
                        </a:lnTo>
                        <a:lnTo>
                          <a:pt x="47" y="80"/>
                        </a:lnTo>
                        <a:lnTo>
                          <a:pt x="42" y="81"/>
                        </a:lnTo>
                        <a:lnTo>
                          <a:pt x="33" y="81"/>
                        </a:lnTo>
                        <a:lnTo>
                          <a:pt x="20" y="80"/>
                        </a:lnTo>
                        <a:lnTo>
                          <a:pt x="10" y="75"/>
                        </a:lnTo>
                        <a:lnTo>
                          <a:pt x="5" y="70"/>
                        </a:lnTo>
                        <a:lnTo>
                          <a:pt x="0" y="56"/>
                        </a:lnTo>
                        <a:lnTo>
                          <a:pt x="14" y="55"/>
                        </a:lnTo>
                        <a:lnTo>
                          <a:pt x="14" y="58"/>
                        </a:lnTo>
                        <a:lnTo>
                          <a:pt x="17" y="61"/>
                        </a:lnTo>
                        <a:lnTo>
                          <a:pt x="18" y="63"/>
                        </a:lnTo>
                        <a:lnTo>
                          <a:pt x="20" y="66"/>
                        </a:lnTo>
                        <a:lnTo>
                          <a:pt x="24" y="67"/>
                        </a:lnTo>
                        <a:lnTo>
                          <a:pt x="33" y="69"/>
                        </a:lnTo>
                        <a:lnTo>
                          <a:pt x="39" y="68"/>
                        </a:lnTo>
                        <a:lnTo>
                          <a:pt x="43" y="67"/>
                        </a:lnTo>
                        <a:lnTo>
                          <a:pt x="45" y="66"/>
                        </a:lnTo>
                        <a:lnTo>
                          <a:pt x="50" y="61"/>
                        </a:lnTo>
                        <a:lnTo>
                          <a:pt x="50" y="56"/>
                        </a:lnTo>
                        <a:lnTo>
                          <a:pt x="49" y="55"/>
                        </a:lnTo>
                        <a:lnTo>
                          <a:pt x="48" y="52"/>
                        </a:lnTo>
                        <a:lnTo>
                          <a:pt x="45" y="51"/>
                        </a:lnTo>
                        <a:lnTo>
                          <a:pt x="38" y="49"/>
                        </a:lnTo>
                        <a:lnTo>
                          <a:pt x="33" y="46"/>
                        </a:lnTo>
                        <a:lnTo>
                          <a:pt x="22" y="44"/>
                        </a:lnTo>
                        <a:lnTo>
                          <a:pt x="10" y="38"/>
                        </a:lnTo>
                        <a:lnTo>
                          <a:pt x="5" y="33"/>
                        </a:lnTo>
                        <a:lnTo>
                          <a:pt x="2" y="29"/>
                        </a:lnTo>
                        <a:lnTo>
                          <a:pt x="1" y="24"/>
                        </a:lnTo>
                        <a:lnTo>
                          <a:pt x="1" y="19"/>
                        </a:lnTo>
                        <a:lnTo>
                          <a:pt x="2" y="15"/>
                        </a:lnTo>
                        <a:lnTo>
                          <a:pt x="5" y="11"/>
                        </a:lnTo>
                        <a:lnTo>
                          <a:pt x="8" y="7"/>
                        </a:lnTo>
                        <a:lnTo>
                          <a:pt x="16" y="3"/>
                        </a:lnTo>
                        <a:lnTo>
                          <a:pt x="19" y="1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7" name="Freeform 79"/>
                  <p:cNvSpPr>
                    <a:spLocks noEditPoints="1"/>
                  </p:cNvSpPr>
                  <p:nvPr/>
                </p:nvSpPr>
                <p:spPr bwMode="auto">
                  <a:xfrm>
                    <a:off x="3050" y="4042"/>
                    <a:ext cx="72" cy="81"/>
                  </a:xfrm>
                  <a:custGeom>
                    <a:avLst/>
                    <a:gdLst>
                      <a:gd name="T0" fmla="*/ 30 w 72"/>
                      <a:gd name="T1" fmla="*/ 13 h 81"/>
                      <a:gd name="T2" fmla="*/ 25 w 72"/>
                      <a:gd name="T3" fmla="*/ 14 h 81"/>
                      <a:gd name="T4" fmla="*/ 21 w 72"/>
                      <a:gd name="T5" fmla="*/ 17 h 81"/>
                      <a:gd name="T6" fmla="*/ 18 w 72"/>
                      <a:gd name="T7" fmla="*/ 20 h 81"/>
                      <a:gd name="T8" fmla="*/ 15 w 72"/>
                      <a:gd name="T9" fmla="*/ 27 h 81"/>
                      <a:gd name="T10" fmla="*/ 15 w 72"/>
                      <a:gd name="T11" fmla="*/ 31 h 81"/>
                      <a:gd name="T12" fmla="*/ 59 w 72"/>
                      <a:gd name="T13" fmla="*/ 31 h 81"/>
                      <a:gd name="T14" fmla="*/ 59 w 72"/>
                      <a:gd name="T15" fmla="*/ 27 h 81"/>
                      <a:gd name="T16" fmla="*/ 57 w 72"/>
                      <a:gd name="T17" fmla="*/ 24 h 81"/>
                      <a:gd name="T18" fmla="*/ 55 w 72"/>
                      <a:gd name="T19" fmla="*/ 21 h 81"/>
                      <a:gd name="T20" fmla="*/ 54 w 72"/>
                      <a:gd name="T21" fmla="*/ 19 h 81"/>
                      <a:gd name="T22" fmla="*/ 50 w 72"/>
                      <a:gd name="T23" fmla="*/ 15 h 81"/>
                      <a:gd name="T24" fmla="*/ 47 w 72"/>
                      <a:gd name="T25" fmla="*/ 14 h 81"/>
                      <a:gd name="T26" fmla="*/ 42 w 72"/>
                      <a:gd name="T27" fmla="*/ 13 h 81"/>
                      <a:gd name="T28" fmla="*/ 30 w 72"/>
                      <a:gd name="T29" fmla="*/ 13 h 81"/>
                      <a:gd name="T30" fmla="*/ 36 w 72"/>
                      <a:gd name="T31" fmla="*/ 0 h 81"/>
                      <a:gd name="T32" fmla="*/ 47 w 72"/>
                      <a:gd name="T33" fmla="*/ 1 h 81"/>
                      <a:gd name="T34" fmla="*/ 55 w 72"/>
                      <a:gd name="T35" fmla="*/ 5 h 81"/>
                      <a:gd name="T36" fmla="*/ 63 w 72"/>
                      <a:gd name="T37" fmla="*/ 11 h 81"/>
                      <a:gd name="T38" fmla="*/ 68 w 72"/>
                      <a:gd name="T39" fmla="*/ 19 h 81"/>
                      <a:gd name="T40" fmla="*/ 72 w 72"/>
                      <a:gd name="T41" fmla="*/ 29 h 81"/>
                      <a:gd name="T42" fmla="*/ 72 w 72"/>
                      <a:gd name="T43" fmla="*/ 44 h 81"/>
                      <a:gd name="T44" fmla="*/ 15 w 72"/>
                      <a:gd name="T45" fmla="*/ 44 h 81"/>
                      <a:gd name="T46" fmla="*/ 15 w 72"/>
                      <a:gd name="T47" fmla="*/ 50 h 81"/>
                      <a:gd name="T48" fmla="*/ 17 w 72"/>
                      <a:gd name="T49" fmla="*/ 55 h 81"/>
                      <a:gd name="T50" fmla="*/ 19 w 72"/>
                      <a:gd name="T51" fmla="*/ 58 h 81"/>
                      <a:gd name="T52" fmla="*/ 22 w 72"/>
                      <a:gd name="T53" fmla="*/ 63 h 81"/>
                      <a:gd name="T54" fmla="*/ 29 w 72"/>
                      <a:gd name="T55" fmla="*/ 68 h 81"/>
                      <a:gd name="T56" fmla="*/ 34 w 72"/>
                      <a:gd name="T57" fmla="*/ 69 h 81"/>
                      <a:gd name="T58" fmla="*/ 38 w 72"/>
                      <a:gd name="T59" fmla="*/ 69 h 81"/>
                      <a:gd name="T60" fmla="*/ 43 w 72"/>
                      <a:gd name="T61" fmla="*/ 68 h 81"/>
                      <a:gd name="T62" fmla="*/ 50 w 72"/>
                      <a:gd name="T63" fmla="*/ 66 h 81"/>
                      <a:gd name="T64" fmla="*/ 54 w 72"/>
                      <a:gd name="T65" fmla="*/ 63 h 81"/>
                      <a:gd name="T66" fmla="*/ 56 w 72"/>
                      <a:gd name="T67" fmla="*/ 61 h 81"/>
                      <a:gd name="T68" fmla="*/ 59 w 72"/>
                      <a:gd name="T69" fmla="*/ 56 h 81"/>
                      <a:gd name="T70" fmla="*/ 72 w 72"/>
                      <a:gd name="T71" fmla="*/ 58 h 81"/>
                      <a:gd name="T72" fmla="*/ 69 w 72"/>
                      <a:gd name="T73" fmla="*/ 66 h 81"/>
                      <a:gd name="T74" fmla="*/ 60 w 72"/>
                      <a:gd name="T75" fmla="*/ 75 h 81"/>
                      <a:gd name="T76" fmla="*/ 50 w 72"/>
                      <a:gd name="T77" fmla="*/ 80 h 81"/>
                      <a:gd name="T78" fmla="*/ 38 w 72"/>
                      <a:gd name="T79" fmla="*/ 81 h 81"/>
                      <a:gd name="T80" fmla="*/ 23 w 72"/>
                      <a:gd name="T81" fmla="*/ 79 h 81"/>
                      <a:gd name="T82" fmla="*/ 10 w 72"/>
                      <a:gd name="T83" fmla="*/ 70 h 81"/>
                      <a:gd name="T84" fmla="*/ 5 w 72"/>
                      <a:gd name="T85" fmla="*/ 63 h 81"/>
                      <a:gd name="T86" fmla="*/ 1 w 72"/>
                      <a:gd name="T87" fmla="*/ 54 h 81"/>
                      <a:gd name="T88" fmla="*/ 0 w 72"/>
                      <a:gd name="T89" fmla="*/ 40 h 81"/>
                      <a:gd name="T90" fmla="*/ 3 w 72"/>
                      <a:gd name="T91" fmla="*/ 24 h 81"/>
                      <a:gd name="T92" fmla="*/ 10 w 72"/>
                      <a:gd name="T93" fmla="*/ 11 h 81"/>
                      <a:gd name="T94" fmla="*/ 22 w 72"/>
                      <a:gd name="T95" fmla="*/ 2 h 81"/>
                      <a:gd name="T96" fmla="*/ 36 w 72"/>
                      <a:gd name="T97" fmla="*/ 0 h 81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2"/>
                      <a:gd name="T148" fmla="*/ 0 h 81"/>
                      <a:gd name="T149" fmla="*/ 72 w 72"/>
                      <a:gd name="T150" fmla="*/ 81 h 81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2" h="81">
                        <a:moveTo>
                          <a:pt x="30" y="13"/>
                        </a:moveTo>
                        <a:lnTo>
                          <a:pt x="25" y="14"/>
                        </a:lnTo>
                        <a:lnTo>
                          <a:pt x="21" y="17"/>
                        </a:lnTo>
                        <a:lnTo>
                          <a:pt x="18" y="20"/>
                        </a:lnTo>
                        <a:lnTo>
                          <a:pt x="15" y="27"/>
                        </a:lnTo>
                        <a:lnTo>
                          <a:pt x="15" y="31"/>
                        </a:lnTo>
                        <a:lnTo>
                          <a:pt x="59" y="31"/>
                        </a:lnTo>
                        <a:lnTo>
                          <a:pt x="59" y="27"/>
                        </a:lnTo>
                        <a:lnTo>
                          <a:pt x="57" y="24"/>
                        </a:lnTo>
                        <a:lnTo>
                          <a:pt x="55" y="21"/>
                        </a:lnTo>
                        <a:lnTo>
                          <a:pt x="54" y="19"/>
                        </a:lnTo>
                        <a:lnTo>
                          <a:pt x="50" y="15"/>
                        </a:lnTo>
                        <a:lnTo>
                          <a:pt x="47" y="14"/>
                        </a:lnTo>
                        <a:lnTo>
                          <a:pt x="42" y="13"/>
                        </a:lnTo>
                        <a:lnTo>
                          <a:pt x="30" y="13"/>
                        </a:lnTo>
                        <a:close/>
                        <a:moveTo>
                          <a:pt x="36" y="0"/>
                        </a:moveTo>
                        <a:lnTo>
                          <a:pt x="47" y="1"/>
                        </a:lnTo>
                        <a:lnTo>
                          <a:pt x="55" y="5"/>
                        </a:lnTo>
                        <a:lnTo>
                          <a:pt x="63" y="11"/>
                        </a:lnTo>
                        <a:lnTo>
                          <a:pt x="68" y="19"/>
                        </a:lnTo>
                        <a:lnTo>
                          <a:pt x="72" y="29"/>
                        </a:lnTo>
                        <a:lnTo>
                          <a:pt x="72" y="44"/>
                        </a:lnTo>
                        <a:lnTo>
                          <a:pt x="15" y="44"/>
                        </a:lnTo>
                        <a:lnTo>
                          <a:pt x="15" y="50"/>
                        </a:lnTo>
                        <a:lnTo>
                          <a:pt x="17" y="55"/>
                        </a:lnTo>
                        <a:lnTo>
                          <a:pt x="19" y="58"/>
                        </a:lnTo>
                        <a:lnTo>
                          <a:pt x="22" y="63"/>
                        </a:lnTo>
                        <a:lnTo>
                          <a:pt x="29" y="68"/>
                        </a:lnTo>
                        <a:lnTo>
                          <a:pt x="34" y="69"/>
                        </a:lnTo>
                        <a:lnTo>
                          <a:pt x="38" y="69"/>
                        </a:lnTo>
                        <a:lnTo>
                          <a:pt x="43" y="68"/>
                        </a:lnTo>
                        <a:lnTo>
                          <a:pt x="50" y="66"/>
                        </a:lnTo>
                        <a:lnTo>
                          <a:pt x="54" y="63"/>
                        </a:lnTo>
                        <a:lnTo>
                          <a:pt x="56" y="61"/>
                        </a:lnTo>
                        <a:lnTo>
                          <a:pt x="59" y="56"/>
                        </a:lnTo>
                        <a:lnTo>
                          <a:pt x="72" y="58"/>
                        </a:lnTo>
                        <a:lnTo>
                          <a:pt x="69" y="66"/>
                        </a:lnTo>
                        <a:lnTo>
                          <a:pt x="60" y="75"/>
                        </a:lnTo>
                        <a:lnTo>
                          <a:pt x="50" y="80"/>
                        </a:lnTo>
                        <a:lnTo>
                          <a:pt x="38" y="81"/>
                        </a:lnTo>
                        <a:lnTo>
                          <a:pt x="23" y="79"/>
                        </a:lnTo>
                        <a:lnTo>
                          <a:pt x="10" y="70"/>
                        </a:lnTo>
                        <a:lnTo>
                          <a:pt x="5" y="63"/>
                        </a:lnTo>
                        <a:lnTo>
                          <a:pt x="1" y="54"/>
                        </a:lnTo>
                        <a:lnTo>
                          <a:pt x="0" y="40"/>
                        </a:lnTo>
                        <a:lnTo>
                          <a:pt x="3" y="24"/>
                        </a:lnTo>
                        <a:lnTo>
                          <a:pt x="10" y="11"/>
                        </a:lnTo>
                        <a:lnTo>
                          <a:pt x="22" y="2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8" name="Freeform 80"/>
                  <p:cNvSpPr>
                    <a:spLocks/>
                  </p:cNvSpPr>
                  <p:nvPr/>
                </p:nvSpPr>
                <p:spPr bwMode="auto">
                  <a:xfrm>
                    <a:off x="3140" y="4042"/>
                    <a:ext cx="61" cy="80"/>
                  </a:xfrm>
                  <a:custGeom>
                    <a:avLst/>
                    <a:gdLst>
                      <a:gd name="T0" fmla="*/ 35 w 61"/>
                      <a:gd name="T1" fmla="*/ 0 h 80"/>
                      <a:gd name="T2" fmla="*/ 40 w 61"/>
                      <a:gd name="T3" fmla="*/ 0 h 80"/>
                      <a:gd name="T4" fmla="*/ 45 w 61"/>
                      <a:gd name="T5" fmla="*/ 1 h 80"/>
                      <a:gd name="T6" fmla="*/ 49 w 61"/>
                      <a:gd name="T7" fmla="*/ 3 h 80"/>
                      <a:gd name="T8" fmla="*/ 51 w 61"/>
                      <a:gd name="T9" fmla="*/ 5 h 80"/>
                      <a:gd name="T10" fmla="*/ 56 w 61"/>
                      <a:gd name="T11" fmla="*/ 9 h 80"/>
                      <a:gd name="T12" fmla="*/ 61 w 61"/>
                      <a:gd name="T13" fmla="*/ 19 h 80"/>
                      <a:gd name="T14" fmla="*/ 61 w 61"/>
                      <a:gd name="T15" fmla="*/ 80 h 80"/>
                      <a:gd name="T16" fmla="*/ 46 w 61"/>
                      <a:gd name="T17" fmla="*/ 80 h 80"/>
                      <a:gd name="T18" fmla="*/ 46 w 61"/>
                      <a:gd name="T19" fmla="*/ 24 h 80"/>
                      <a:gd name="T20" fmla="*/ 45 w 61"/>
                      <a:gd name="T21" fmla="*/ 21 h 80"/>
                      <a:gd name="T22" fmla="*/ 45 w 61"/>
                      <a:gd name="T23" fmla="*/ 19 h 80"/>
                      <a:gd name="T24" fmla="*/ 40 w 61"/>
                      <a:gd name="T25" fmla="*/ 14 h 80"/>
                      <a:gd name="T26" fmla="*/ 38 w 61"/>
                      <a:gd name="T27" fmla="*/ 13 h 80"/>
                      <a:gd name="T28" fmla="*/ 27 w 61"/>
                      <a:gd name="T29" fmla="*/ 13 h 80"/>
                      <a:gd name="T30" fmla="*/ 24 w 61"/>
                      <a:gd name="T31" fmla="*/ 14 h 80"/>
                      <a:gd name="T32" fmla="*/ 19 w 61"/>
                      <a:gd name="T33" fmla="*/ 17 h 80"/>
                      <a:gd name="T34" fmla="*/ 15 w 61"/>
                      <a:gd name="T35" fmla="*/ 25 h 80"/>
                      <a:gd name="T36" fmla="*/ 14 w 61"/>
                      <a:gd name="T37" fmla="*/ 38 h 80"/>
                      <a:gd name="T38" fmla="*/ 14 w 61"/>
                      <a:gd name="T39" fmla="*/ 80 h 80"/>
                      <a:gd name="T40" fmla="*/ 0 w 61"/>
                      <a:gd name="T41" fmla="*/ 80 h 80"/>
                      <a:gd name="T42" fmla="*/ 0 w 61"/>
                      <a:gd name="T43" fmla="*/ 1 h 80"/>
                      <a:gd name="T44" fmla="*/ 14 w 61"/>
                      <a:gd name="T45" fmla="*/ 1 h 80"/>
                      <a:gd name="T46" fmla="*/ 14 w 61"/>
                      <a:gd name="T47" fmla="*/ 13 h 80"/>
                      <a:gd name="T48" fmla="*/ 20 w 61"/>
                      <a:gd name="T49" fmla="*/ 6 h 80"/>
                      <a:gd name="T50" fmla="*/ 27 w 61"/>
                      <a:gd name="T51" fmla="*/ 1 h 80"/>
                      <a:gd name="T52" fmla="*/ 35 w 61"/>
                      <a:gd name="T53" fmla="*/ 0 h 80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1"/>
                      <a:gd name="T82" fmla="*/ 0 h 80"/>
                      <a:gd name="T83" fmla="*/ 61 w 61"/>
                      <a:gd name="T84" fmla="*/ 80 h 80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1" h="80">
                        <a:moveTo>
                          <a:pt x="35" y="0"/>
                        </a:moveTo>
                        <a:lnTo>
                          <a:pt x="40" y="0"/>
                        </a:lnTo>
                        <a:lnTo>
                          <a:pt x="45" y="1"/>
                        </a:lnTo>
                        <a:lnTo>
                          <a:pt x="49" y="3"/>
                        </a:lnTo>
                        <a:lnTo>
                          <a:pt x="51" y="5"/>
                        </a:lnTo>
                        <a:lnTo>
                          <a:pt x="56" y="9"/>
                        </a:lnTo>
                        <a:lnTo>
                          <a:pt x="61" y="19"/>
                        </a:lnTo>
                        <a:lnTo>
                          <a:pt x="61" y="80"/>
                        </a:lnTo>
                        <a:lnTo>
                          <a:pt x="46" y="80"/>
                        </a:lnTo>
                        <a:lnTo>
                          <a:pt x="46" y="24"/>
                        </a:lnTo>
                        <a:lnTo>
                          <a:pt x="45" y="21"/>
                        </a:lnTo>
                        <a:lnTo>
                          <a:pt x="45" y="19"/>
                        </a:lnTo>
                        <a:lnTo>
                          <a:pt x="40" y="14"/>
                        </a:lnTo>
                        <a:lnTo>
                          <a:pt x="38" y="13"/>
                        </a:lnTo>
                        <a:lnTo>
                          <a:pt x="27" y="13"/>
                        </a:lnTo>
                        <a:lnTo>
                          <a:pt x="24" y="14"/>
                        </a:lnTo>
                        <a:lnTo>
                          <a:pt x="19" y="17"/>
                        </a:lnTo>
                        <a:lnTo>
                          <a:pt x="15" y="25"/>
                        </a:lnTo>
                        <a:lnTo>
                          <a:pt x="14" y="38"/>
                        </a:lnTo>
                        <a:lnTo>
                          <a:pt x="14" y="80"/>
                        </a:lnTo>
                        <a:lnTo>
                          <a:pt x="0" y="80"/>
                        </a:lnTo>
                        <a:lnTo>
                          <a:pt x="0" y="1"/>
                        </a:lnTo>
                        <a:lnTo>
                          <a:pt x="14" y="1"/>
                        </a:lnTo>
                        <a:lnTo>
                          <a:pt x="14" y="13"/>
                        </a:lnTo>
                        <a:lnTo>
                          <a:pt x="20" y="6"/>
                        </a:lnTo>
                        <a:lnTo>
                          <a:pt x="27" y="1"/>
                        </a:lnTo>
                        <a:lnTo>
                          <a:pt x="3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9" name="Freeform 81"/>
                  <p:cNvSpPr>
                    <a:spLocks/>
                  </p:cNvSpPr>
                  <p:nvPr/>
                </p:nvSpPr>
                <p:spPr bwMode="auto">
                  <a:xfrm>
                    <a:off x="3216" y="4042"/>
                    <a:ext cx="64" cy="81"/>
                  </a:xfrm>
                  <a:custGeom>
                    <a:avLst/>
                    <a:gdLst>
                      <a:gd name="T0" fmla="*/ 36 w 64"/>
                      <a:gd name="T1" fmla="*/ 0 h 81"/>
                      <a:gd name="T2" fmla="*/ 45 w 64"/>
                      <a:gd name="T3" fmla="*/ 3 h 81"/>
                      <a:gd name="T4" fmla="*/ 55 w 64"/>
                      <a:gd name="T5" fmla="*/ 9 h 81"/>
                      <a:gd name="T6" fmla="*/ 58 w 64"/>
                      <a:gd name="T7" fmla="*/ 18 h 81"/>
                      <a:gd name="T8" fmla="*/ 45 w 64"/>
                      <a:gd name="T9" fmla="*/ 24 h 81"/>
                      <a:gd name="T10" fmla="*/ 44 w 64"/>
                      <a:gd name="T11" fmla="*/ 18 h 81"/>
                      <a:gd name="T12" fmla="*/ 39 w 64"/>
                      <a:gd name="T13" fmla="*/ 14 h 81"/>
                      <a:gd name="T14" fmla="*/ 26 w 64"/>
                      <a:gd name="T15" fmla="*/ 13 h 81"/>
                      <a:gd name="T16" fmla="*/ 18 w 64"/>
                      <a:gd name="T17" fmla="*/ 17 h 81"/>
                      <a:gd name="T18" fmla="*/ 16 w 64"/>
                      <a:gd name="T19" fmla="*/ 24 h 81"/>
                      <a:gd name="T20" fmla="*/ 18 w 64"/>
                      <a:gd name="T21" fmla="*/ 25 h 81"/>
                      <a:gd name="T22" fmla="*/ 19 w 64"/>
                      <a:gd name="T23" fmla="*/ 27 h 81"/>
                      <a:gd name="T24" fmla="*/ 23 w 64"/>
                      <a:gd name="T25" fmla="*/ 29 h 81"/>
                      <a:gd name="T26" fmla="*/ 26 w 64"/>
                      <a:gd name="T27" fmla="*/ 30 h 81"/>
                      <a:gd name="T28" fmla="*/ 31 w 64"/>
                      <a:gd name="T29" fmla="*/ 31 h 81"/>
                      <a:gd name="T30" fmla="*/ 50 w 64"/>
                      <a:gd name="T31" fmla="*/ 38 h 81"/>
                      <a:gd name="T32" fmla="*/ 56 w 64"/>
                      <a:gd name="T33" fmla="*/ 40 h 81"/>
                      <a:gd name="T34" fmla="*/ 63 w 64"/>
                      <a:gd name="T35" fmla="*/ 49 h 81"/>
                      <a:gd name="T36" fmla="*/ 64 w 64"/>
                      <a:gd name="T37" fmla="*/ 61 h 81"/>
                      <a:gd name="T38" fmla="*/ 58 w 64"/>
                      <a:gd name="T39" fmla="*/ 73 h 81"/>
                      <a:gd name="T40" fmla="*/ 50 w 64"/>
                      <a:gd name="T41" fmla="*/ 79 h 81"/>
                      <a:gd name="T42" fmla="*/ 42 w 64"/>
                      <a:gd name="T43" fmla="*/ 81 h 81"/>
                      <a:gd name="T44" fmla="*/ 20 w 64"/>
                      <a:gd name="T45" fmla="*/ 80 h 81"/>
                      <a:gd name="T46" fmla="*/ 6 w 64"/>
                      <a:gd name="T47" fmla="*/ 70 h 81"/>
                      <a:gd name="T48" fmla="*/ 0 w 64"/>
                      <a:gd name="T49" fmla="*/ 56 h 81"/>
                      <a:gd name="T50" fmla="*/ 14 w 64"/>
                      <a:gd name="T51" fmla="*/ 58 h 81"/>
                      <a:gd name="T52" fmla="*/ 18 w 64"/>
                      <a:gd name="T53" fmla="*/ 63 h 81"/>
                      <a:gd name="T54" fmla="*/ 26 w 64"/>
                      <a:gd name="T55" fmla="*/ 68 h 81"/>
                      <a:gd name="T56" fmla="*/ 39 w 64"/>
                      <a:gd name="T57" fmla="*/ 68 h 81"/>
                      <a:gd name="T58" fmla="*/ 48 w 64"/>
                      <a:gd name="T59" fmla="*/ 64 h 81"/>
                      <a:gd name="T60" fmla="*/ 50 w 64"/>
                      <a:gd name="T61" fmla="*/ 61 h 81"/>
                      <a:gd name="T62" fmla="*/ 49 w 64"/>
                      <a:gd name="T63" fmla="*/ 55 h 81"/>
                      <a:gd name="T64" fmla="*/ 45 w 64"/>
                      <a:gd name="T65" fmla="*/ 51 h 81"/>
                      <a:gd name="T66" fmla="*/ 33 w 64"/>
                      <a:gd name="T67" fmla="*/ 46 h 81"/>
                      <a:gd name="T68" fmla="*/ 21 w 64"/>
                      <a:gd name="T69" fmla="*/ 44 h 81"/>
                      <a:gd name="T70" fmla="*/ 7 w 64"/>
                      <a:gd name="T71" fmla="*/ 36 h 81"/>
                      <a:gd name="T72" fmla="*/ 2 w 64"/>
                      <a:gd name="T73" fmla="*/ 29 h 81"/>
                      <a:gd name="T74" fmla="*/ 5 w 64"/>
                      <a:gd name="T75" fmla="*/ 11 h 81"/>
                      <a:gd name="T76" fmla="*/ 11 w 64"/>
                      <a:gd name="T77" fmla="*/ 6 h 81"/>
                      <a:gd name="T78" fmla="*/ 19 w 64"/>
                      <a:gd name="T79" fmla="*/ 1 h 8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64"/>
                      <a:gd name="T121" fmla="*/ 0 h 81"/>
                      <a:gd name="T122" fmla="*/ 64 w 64"/>
                      <a:gd name="T123" fmla="*/ 81 h 81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64" h="81">
                        <a:moveTo>
                          <a:pt x="24" y="0"/>
                        </a:moveTo>
                        <a:lnTo>
                          <a:pt x="36" y="0"/>
                        </a:lnTo>
                        <a:lnTo>
                          <a:pt x="41" y="1"/>
                        </a:lnTo>
                        <a:lnTo>
                          <a:pt x="45" y="3"/>
                        </a:lnTo>
                        <a:lnTo>
                          <a:pt x="50" y="5"/>
                        </a:lnTo>
                        <a:lnTo>
                          <a:pt x="55" y="9"/>
                        </a:lnTo>
                        <a:lnTo>
                          <a:pt x="56" y="13"/>
                        </a:lnTo>
                        <a:lnTo>
                          <a:pt x="58" y="18"/>
                        </a:lnTo>
                        <a:lnTo>
                          <a:pt x="60" y="21"/>
                        </a:lnTo>
                        <a:lnTo>
                          <a:pt x="45" y="24"/>
                        </a:lnTo>
                        <a:lnTo>
                          <a:pt x="45" y="20"/>
                        </a:lnTo>
                        <a:lnTo>
                          <a:pt x="44" y="18"/>
                        </a:lnTo>
                        <a:lnTo>
                          <a:pt x="41" y="15"/>
                        </a:lnTo>
                        <a:lnTo>
                          <a:pt x="39" y="14"/>
                        </a:lnTo>
                        <a:lnTo>
                          <a:pt x="37" y="13"/>
                        </a:lnTo>
                        <a:lnTo>
                          <a:pt x="26" y="13"/>
                        </a:lnTo>
                        <a:lnTo>
                          <a:pt x="19" y="15"/>
                        </a:lnTo>
                        <a:lnTo>
                          <a:pt x="18" y="17"/>
                        </a:lnTo>
                        <a:lnTo>
                          <a:pt x="16" y="21"/>
                        </a:lnTo>
                        <a:lnTo>
                          <a:pt x="16" y="24"/>
                        </a:lnTo>
                        <a:lnTo>
                          <a:pt x="17" y="25"/>
                        </a:lnTo>
                        <a:lnTo>
                          <a:pt x="18" y="25"/>
                        </a:lnTo>
                        <a:lnTo>
                          <a:pt x="19" y="26"/>
                        </a:lnTo>
                        <a:lnTo>
                          <a:pt x="19" y="27"/>
                        </a:lnTo>
                        <a:lnTo>
                          <a:pt x="20" y="27"/>
                        </a:lnTo>
                        <a:lnTo>
                          <a:pt x="23" y="29"/>
                        </a:lnTo>
                        <a:lnTo>
                          <a:pt x="24" y="29"/>
                        </a:lnTo>
                        <a:lnTo>
                          <a:pt x="26" y="30"/>
                        </a:lnTo>
                        <a:lnTo>
                          <a:pt x="29" y="30"/>
                        </a:lnTo>
                        <a:lnTo>
                          <a:pt x="31" y="31"/>
                        </a:lnTo>
                        <a:lnTo>
                          <a:pt x="43" y="34"/>
                        </a:lnTo>
                        <a:lnTo>
                          <a:pt x="50" y="38"/>
                        </a:lnTo>
                        <a:lnTo>
                          <a:pt x="54" y="39"/>
                        </a:lnTo>
                        <a:lnTo>
                          <a:pt x="56" y="40"/>
                        </a:lnTo>
                        <a:lnTo>
                          <a:pt x="61" y="45"/>
                        </a:lnTo>
                        <a:lnTo>
                          <a:pt x="63" y="49"/>
                        </a:lnTo>
                        <a:lnTo>
                          <a:pt x="64" y="52"/>
                        </a:lnTo>
                        <a:lnTo>
                          <a:pt x="64" y="61"/>
                        </a:lnTo>
                        <a:lnTo>
                          <a:pt x="63" y="66"/>
                        </a:lnTo>
                        <a:lnTo>
                          <a:pt x="58" y="73"/>
                        </a:lnTo>
                        <a:lnTo>
                          <a:pt x="55" y="76"/>
                        </a:lnTo>
                        <a:lnTo>
                          <a:pt x="50" y="79"/>
                        </a:lnTo>
                        <a:lnTo>
                          <a:pt x="47" y="80"/>
                        </a:lnTo>
                        <a:lnTo>
                          <a:pt x="42" y="81"/>
                        </a:lnTo>
                        <a:lnTo>
                          <a:pt x="33" y="81"/>
                        </a:lnTo>
                        <a:lnTo>
                          <a:pt x="20" y="80"/>
                        </a:lnTo>
                        <a:lnTo>
                          <a:pt x="10" y="75"/>
                        </a:lnTo>
                        <a:lnTo>
                          <a:pt x="6" y="70"/>
                        </a:lnTo>
                        <a:lnTo>
                          <a:pt x="2" y="63"/>
                        </a:lnTo>
                        <a:lnTo>
                          <a:pt x="0" y="56"/>
                        </a:lnTo>
                        <a:lnTo>
                          <a:pt x="14" y="55"/>
                        </a:lnTo>
                        <a:lnTo>
                          <a:pt x="14" y="58"/>
                        </a:lnTo>
                        <a:lnTo>
                          <a:pt x="17" y="61"/>
                        </a:lnTo>
                        <a:lnTo>
                          <a:pt x="18" y="63"/>
                        </a:lnTo>
                        <a:lnTo>
                          <a:pt x="20" y="66"/>
                        </a:lnTo>
                        <a:lnTo>
                          <a:pt x="26" y="68"/>
                        </a:lnTo>
                        <a:lnTo>
                          <a:pt x="33" y="69"/>
                        </a:lnTo>
                        <a:lnTo>
                          <a:pt x="39" y="68"/>
                        </a:lnTo>
                        <a:lnTo>
                          <a:pt x="43" y="67"/>
                        </a:lnTo>
                        <a:lnTo>
                          <a:pt x="48" y="64"/>
                        </a:lnTo>
                        <a:lnTo>
                          <a:pt x="49" y="62"/>
                        </a:lnTo>
                        <a:lnTo>
                          <a:pt x="50" y="61"/>
                        </a:lnTo>
                        <a:lnTo>
                          <a:pt x="50" y="56"/>
                        </a:lnTo>
                        <a:lnTo>
                          <a:pt x="49" y="55"/>
                        </a:lnTo>
                        <a:lnTo>
                          <a:pt x="48" y="52"/>
                        </a:lnTo>
                        <a:lnTo>
                          <a:pt x="45" y="51"/>
                        </a:lnTo>
                        <a:lnTo>
                          <a:pt x="38" y="49"/>
                        </a:lnTo>
                        <a:lnTo>
                          <a:pt x="33" y="46"/>
                        </a:lnTo>
                        <a:lnTo>
                          <a:pt x="26" y="45"/>
                        </a:lnTo>
                        <a:lnTo>
                          <a:pt x="21" y="44"/>
                        </a:lnTo>
                        <a:lnTo>
                          <a:pt x="14" y="40"/>
                        </a:lnTo>
                        <a:lnTo>
                          <a:pt x="7" y="36"/>
                        </a:lnTo>
                        <a:lnTo>
                          <a:pt x="5" y="33"/>
                        </a:lnTo>
                        <a:lnTo>
                          <a:pt x="2" y="29"/>
                        </a:lnTo>
                        <a:lnTo>
                          <a:pt x="2" y="15"/>
                        </a:lnTo>
                        <a:lnTo>
                          <a:pt x="5" y="11"/>
                        </a:lnTo>
                        <a:lnTo>
                          <a:pt x="8" y="7"/>
                        </a:lnTo>
                        <a:lnTo>
                          <a:pt x="11" y="6"/>
                        </a:lnTo>
                        <a:lnTo>
                          <a:pt x="14" y="3"/>
                        </a:lnTo>
                        <a:lnTo>
                          <a:pt x="19" y="1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0" name="Freeform 82"/>
                  <p:cNvSpPr>
                    <a:spLocks noEditPoints="1"/>
                  </p:cNvSpPr>
                  <p:nvPr/>
                </p:nvSpPr>
                <p:spPr bwMode="auto">
                  <a:xfrm>
                    <a:off x="3294" y="4042"/>
                    <a:ext cx="70" cy="81"/>
                  </a:xfrm>
                  <a:custGeom>
                    <a:avLst/>
                    <a:gdLst>
                      <a:gd name="T0" fmla="*/ 31 w 70"/>
                      <a:gd name="T1" fmla="*/ 13 h 81"/>
                      <a:gd name="T2" fmla="*/ 26 w 70"/>
                      <a:gd name="T3" fmla="*/ 14 h 81"/>
                      <a:gd name="T4" fmla="*/ 22 w 70"/>
                      <a:gd name="T5" fmla="*/ 15 h 81"/>
                      <a:gd name="T6" fmla="*/ 20 w 70"/>
                      <a:gd name="T7" fmla="*/ 19 h 81"/>
                      <a:gd name="T8" fmla="*/ 16 w 70"/>
                      <a:gd name="T9" fmla="*/ 25 h 81"/>
                      <a:gd name="T10" fmla="*/ 14 w 70"/>
                      <a:gd name="T11" fmla="*/ 32 h 81"/>
                      <a:gd name="T12" fmla="*/ 13 w 70"/>
                      <a:gd name="T13" fmla="*/ 40 h 81"/>
                      <a:gd name="T14" fmla="*/ 14 w 70"/>
                      <a:gd name="T15" fmla="*/ 54 h 81"/>
                      <a:gd name="T16" fmla="*/ 20 w 70"/>
                      <a:gd name="T17" fmla="*/ 63 h 81"/>
                      <a:gd name="T18" fmla="*/ 22 w 70"/>
                      <a:gd name="T19" fmla="*/ 66 h 81"/>
                      <a:gd name="T20" fmla="*/ 26 w 70"/>
                      <a:gd name="T21" fmla="*/ 68 h 81"/>
                      <a:gd name="T22" fmla="*/ 31 w 70"/>
                      <a:gd name="T23" fmla="*/ 69 h 81"/>
                      <a:gd name="T24" fmla="*/ 35 w 70"/>
                      <a:gd name="T25" fmla="*/ 69 h 81"/>
                      <a:gd name="T26" fmla="*/ 40 w 70"/>
                      <a:gd name="T27" fmla="*/ 68 h 81"/>
                      <a:gd name="T28" fmla="*/ 44 w 70"/>
                      <a:gd name="T29" fmla="*/ 67 h 81"/>
                      <a:gd name="T30" fmla="*/ 50 w 70"/>
                      <a:gd name="T31" fmla="*/ 61 h 81"/>
                      <a:gd name="T32" fmla="*/ 54 w 70"/>
                      <a:gd name="T33" fmla="*/ 52 h 81"/>
                      <a:gd name="T34" fmla="*/ 56 w 70"/>
                      <a:gd name="T35" fmla="*/ 40 h 81"/>
                      <a:gd name="T36" fmla="*/ 54 w 70"/>
                      <a:gd name="T37" fmla="*/ 27 h 81"/>
                      <a:gd name="T38" fmla="*/ 50 w 70"/>
                      <a:gd name="T39" fmla="*/ 19 h 81"/>
                      <a:gd name="T40" fmla="*/ 46 w 70"/>
                      <a:gd name="T41" fmla="*/ 15 h 81"/>
                      <a:gd name="T42" fmla="*/ 39 w 70"/>
                      <a:gd name="T43" fmla="*/ 13 h 81"/>
                      <a:gd name="T44" fmla="*/ 31 w 70"/>
                      <a:gd name="T45" fmla="*/ 13 h 81"/>
                      <a:gd name="T46" fmla="*/ 35 w 70"/>
                      <a:gd name="T47" fmla="*/ 0 h 81"/>
                      <a:gd name="T48" fmla="*/ 45 w 70"/>
                      <a:gd name="T49" fmla="*/ 1 h 81"/>
                      <a:gd name="T50" fmla="*/ 53 w 70"/>
                      <a:gd name="T51" fmla="*/ 5 h 81"/>
                      <a:gd name="T52" fmla="*/ 60 w 70"/>
                      <a:gd name="T53" fmla="*/ 11 h 81"/>
                      <a:gd name="T54" fmla="*/ 68 w 70"/>
                      <a:gd name="T55" fmla="*/ 23 h 81"/>
                      <a:gd name="T56" fmla="*/ 70 w 70"/>
                      <a:gd name="T57" fmla="*/ 39 h 81"/>
                      <a:gd name="T58" fmla="*/ 69 w 70"/>
                      <a:gd name="T59" fmla="*/ 54 h 81"/>
                      <a:gd name="T60" fmla="*/ 65 w 70"/>
                      <a:gd name="T61" fmla="*/ 63 h 81"/>
                      <a:gd name="T62" fmla="*/ 63 w 70"/>
                      <a:gd name="T63" fmla="*/ 67 h 81"/>
                      <a:gd name="T64" fmla="*/ 59 w 70"/>
                      <a:gd name="T65" fmla="*/ 71 h 81"/>
                      <a:gd name="T66" fmla="*/ 57 w 70"/>
                      <a:gd name="T67" fmla="*/ 74 h 81"/>
                      <a:gd name="T68" fmla="*/ 52 w 70"/>
                      <a:gd name="T69" fmla="*/ 76 h 81"/>
                      <a:gd name="T70" fmla="*/ 48 w 70"/>
                      <a:gd name="T71" fmla="*/ 79 h 81"/>
                      <a:gd name="T72" fmla="*/ 44 w 70"/>
                      <a:gd name="T73" fmla="*/ 80 h 81"/>
                      <a:gd name="T74" fmla="*/ 40 w 70"/>
                      <a:gd name="T75" fmla="*/ 81 h 81"/>
                      <a:gd name="T76" fmla="*/ 35 w 70"/>
                      <a:gd name="T77" fmla="*/ 81 h 81"/>
                      <a:gd name="T78" fmla="*/ 25 w 70"/>
                      <a:gd name="T79" fmla="*/ 80 h 81"/>
                      <a:gd name="T80" fmla="*/ 16 w 70"/>
                      <a:gd name="T81" fmla="*/ 76 h 81"/>
                      <a:gd name="T82" fmla="*/ 8 w 70"/>
                      <a:gd name="T83" fmla="*/ 70 h 81"/>
                      <a:gd name="T84" fmla="*/ 3 w 70"/>
                      <a:gd name="T85" fmla="*/ 63 h 81"/>
                      <a:gd name="T86" fmla="*/ 0 w 70"/>
                      <a:gd name="T87" fmla="*/ 52 h 81"/>
                      <a:gd name="T88" fmla="*/ 0 w 70"/>
                      <a:gd name="T89" fmla="*/ 40 h 81"/>
                      <a:gd name="T90" fmla="*/ 1 w 70"/>
                      <a:gd name="T91" fmla="*/ 27 h 81"/>
                      <a:gd name="T92" fmla="*/ 3 w 70"/>
                      <a:gd name="T93" fmla="*/ 17 h 81"/>
                      <a:gd name="T94" fmla="*/ 10 w 70"/>
                      <a:gd name="T95" fmla="*/ 9 h 81"/>
                      <a:gd name="T96" fmla="*/ 17 w 70"/>
                      <a:gd name="T97" fmla="*/ 5 h 81"/>
                      <a:gd name="T98" fmla="*/ 26 w 70"/>
                      <a:gd name="T99" fmla="*/ 1 h 81"/>
                      <a:gd name="T100" fmla="*/ 35 w 70"/>
                      <a:gd name="T101" fmla="*/ 0 h 8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70"/>
                      <a:gd name="T154" fmla="*/ 0 h 81"/>
                      <a:gd name="T155" fmla="*/ 70 w 70"/>
                      <a:gd name="T156" fmla="*/ 81 h 8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70" h="81">
                        <a:moveTo>
                          <a:pt x="31" y="13"/>
                        </a:moveTo>
                        <a:lnTo>
                          <a:pt x="26" y="14"/>
                        </a:lnTo>
                        <a:lnTo>
                          <a:pt x="22" y="15"/>
                        </a:lnTo>
                        <a:lnTo>
                          <a:pt x="20" y="19"/>
                        </a:lnTo>
                        <a:lnTo>
                          <a:pt x="16" y="25"/>
                        </a:lnTo>
                        <a:lnTo>
                          <a:pt x="14" y="32"/>
                        </a:lnTo>
                        <a:lnTo>
                          <a:pt x="13" y="40"/>
                        </a:lnTo>
                        <a:lnTo>
                          <a:pt x="14" y="54"/>
                        </a:lnTo>
                        <a:lnTo>
                          <a:pt x="20" y="63"/>
                        </a:lnTo>
                        <a:lnTo>
                          <a:pt x="22" y="66"/>
                        </a:lnTo>
                        <a:lnTo>
                          <a:pt x="26" y="68"/>
                        </a:lnTo>
                        <a:lnTo>
                          <a:pt x="31" y="69"/>
                        </a:lnTo>
                        <a:lnTo>
                          <a:pt x="35" y="69"/>
                        </a:lnTo>
                        <a:lnTo>
                          <a:pt x="40" y="68"/>
                        </a:lnTo>
                        <a:lnTo>
                          <a:pt x="44" y="67"/>
                        </a:lnTo>
                        <a:lnTo>
                          <a:pt x="50" y="61"/>
                        </a:lnTo>
                        <a:lnTo>
                          <a:pt x="54" y="52"/>
                        </a:lnTo>
                        <a:lnTo>
                          <a:pt x="56" y="40"/>
                        </a:lnTo>
                        <a:lnTo>
                          <a:pt x="54" y="27"/>
                        </a:lnTo>
                        <a:lnTo>
                          <a:pt x="50" y="19"/>
                        </a:lnTo>
                        <a:lnTo>
                          <a:pt x="46" y="15"/>
                        </a:lnTo>
                        <a:lnTo>
                          <a:pt x="39" y="13"/>
                        </a:lnTo>
                        <a:lnTo>
                          <a:pt x="31" y="13"/>
                        </a:lnTo>
                        <a:close/>
                        <a:moveTo>
                          <a:pt x="35" y="0"/>
                        </a:moveTo>
                        <a:lnTo>
                          <a:pt x="45" y="1"/>
                        </a:lnTo>
                        <a:lnTo>
                          <a:pt x="53" y="5"/>
                        </a:lnTo>
                        <a:lnTo>
                          <a:pt x="60" y="11"/>
                        </a:lnTo>
                        <a:lnTo>
                          <a:pt x="68" y="23"/>
                        </a:lnTo>
                        <a:lnTo>
                          <a:pt x="70" y="39"/>
                        </a:lnTo>
                        <a:lnTo>
                          <a:pt x="69" y="54"/>
                        </a:lnTo>
                        <a:lnTo>
                          <a:pt x="65" y="63"/>
                        </a:lnTo>
                        <a:lnTo>
                          <a:pt x="63" y="67"/>
                        </a:lnTo>
                        <a:lnTo>
                          <a:pt x="59" y="71"/>
                        </a:lnTo>
                        <a:lnTo>
                          <a:pt x="57" y="74"/>
                        </a:lnTo>
                        <a:lnTo>
                          <a:pt x="52" y="76"/>
                        </a:lnTo>
                        <a:lnTo>
                          <a:pt x="48" y="79"/>
                        </a:lnTo>
                        <a:lnTo>
                          <a:pt x="44" y="80"/>
                        </a:lnTo>
                        <a:lnTo>
                          <a:pt x="40" y="81"/>
                        </a:lnTo>
                        <a:lnTo>
                          <a:pt x="35" y="81"/>
                        </a:lnTo>
                        <a:lnTo>
                          <a:pt x="25" y="80"/>
                        </a:lnTo>
                        <a:lnTo>
                          <a:pt x="16" y="76"/>
                        </a:lnTo>
                        <a:lnTo>
                          <a:pt x="8" y="70"/>
                        </a:lnTo>
                        <a:lnTo>
                          <a:pt x="3" y="63"/>
                        </a:lnTo>
                        <a:lnTo>
                          <a:pt x="0" y="52"/>
                        </a:lnTo>
                        <a:lnTo>
                          <a:pt x="0" y="40"/>
                        </a:lnTo>
                        <a:lnTo>
                          <a:pt x="1" y="27"/>
                        </a:lnTo>
                        <a:lnTo>
                          <a:pt x="3" y="17"/>
                        </a:lnTo>
                        <a:lnTo>
                          <a:pt x="10" y="9"/>
                        </a:lnTo>
                        <a:lnTo>
                          <a:pt x="17" y="5"/>
                        </a:lnTo>
                        <a:lnTo>
                          <a:pt x="26" y="1"/>
                        </a:lnTo>
                        <a:lnTo>
                          <a:pt x="3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1" name="Freeform 83"/>
                  <p:cNvSpPr>
                    <a:spLocks/>
                  </p:cNvSpPr>
                  <p:nvPr/>
                </p:nvSpPr>
                <p:spPr bwMode="auto">
                  <a:xfrm>
                    <a:off x="3381" y="4042"/>
                    <a:ext cx="40" cy="80"/>
                  </a:xfrm>
                  <a:custGeom>
                    <a:avLst/>
                    <a:gdLst>
                      <a:gd name="T0" fmla="*/ 25 w 40"/>
                      <a:gd name="T1" fmla="*/ 0 h 80"/>
                      <a:gd name="T2" fmla="*/ 32 w 40"/>
                      <a:gd name="T3" fmla="*/ 0 h 80"/>
                      <a:gd name="T4" fmla="*/ 37 w 40"/>
                      <a:gd name="T5" fmla="*/ 1 h 80"/>
                      <a:gd name="T6" fmla="*/ 40 w 40"/>
                      <a:gd name="T7" fmla="*/ 3 h 80"/>
                      <a:gd name="T8" fmla="*/ 35 w 40"/>
                      <a:gd name="T9" fmla="*/ 15 h 80"/>
                      <a:gd name="T10" fmla="*/ 31 w 40"/>
                      <a:gd name="T11" fmla="*/ 13 h 80"/>
                      <a:gd name="T12" fmla="*/ 23 w 40"/>
                      <a:gd name="T13" fmla="*/ 13 h 80"/>
                      <a:gd name="T14" fmla="*/ 22 w 40"/>
                      <a:gd name="T15" fmla="*/ 14 h 80"/>
                      <a:gd name="T16" fmla="*/ 20 w 40"/>
                      <a:gd name="T17" fmla="*/ 15 h 80"/>
                      <a:gd name="T18" fmla="*/ 18 w 40"/>
                      <a:gd name="T19" fmla="*/ 18 h 80"/>
                      <a:gd name="T20" fmla="*/ 15 w 40"/>
                      <a:gd name="T21" fmla="*/ 21 h 80"/>
                      <a:gd name="T22" fmla="*/ 14 w 40"/>
                      <a:gd name="T23" fmla="*/ 27 h 80"/>
                      <a:gd name="T24" fmla="*/ 14 w 40"/>
                      <a:gd name="T25" fmla="*/ 80 h 80"/>
                      <a:gd name="T26" fmla="*/ 0 w 40"/>
                      <a:gd name="T27" fmla="*/ 80 h 80"/>
                      <a:gd name="T28" fmla="*/ 0 w 40"/>
                      <a:gd name="T29" fmla="*/ 1 h 80"/>
                      <a:gd name="T30" fmla="*/ 13 w 40"/>
                      <a:gd name="T31" fmla="*/ 1 h 80"/>
                      <a:gd name="T32" fmla="*/ 13 w 40"/>
                      <a:gd name="T33" fmla="*/ 13 h 80"/>
                      <a:gd name="T34" fmla="*/ 15 w 40"/>
                      <a:gd name="T35" fmla="*/ 8 h 80"/>
                      <a:gd name="T36" fmla="*/ 18 w 40"/>
                      <a:gd name="T37" fmla="*/ 5 h 80"/>
                      <a:gd name="T38" fmla="*/ 22 w 40"/>
                      <a:gd name="T39" fmla="*/ 2 h 80"/>
                      <a:gd name="T40" fmla="*/ 25 w 40"/>
                      <a:gd name="T41" fmla="*/ 0 h 8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40"/>
                      <a:gd name="T64" fmla="*/ 0 h 80"/>
                      <a:gd name="T65" fmla="*/ 40 w 40"/>
                      <a:gd name="T66" fmla="*/ 80 h 8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40" h="80">
                        <a:moveTo>
                          <a:pt x="25" y="0"/>
                        </a:moveTo>
                        <a:lnTo>
                          <a:pt x="32" y="0"/>
                        </a:lnTo>
                        <a:lnTo>
                          <a:pt x="37" y="1"/>
                        </a:lnTo>
                        <a:lnTo>
                          <a:pt x="40" y="3"/>
                        </a:lnTo>
                        <a:lnTo>
                          <a:pt x="35" y="15"/>
                        </a:lnTo>
                        <a:lnTo>
                          <a:pt x="31" y="13"/>
                        </a:lnTo>
                        <a:lnTo>
                          <a:pt x="23" y="13"/>
                        </a:lnTo>
                        <a:lnTo>
                          <a:pt x="22" y="14"/>
                        </a:lnTo>
                        <a:lnTo>
                          <a:pt x="20" y="15"/>
                        </a:lnTo>
                        <a:lnTo>
                          <a:pt x="18" y="18"/>
                        </a:lnTo>
                        <a:lnTo>
                          <a:pt x="15" y="21"/>
                        </a:lnTo>
                        <a:lnTo>
                          <a:pt x="14" y="27"/>
                        </a:lnTo>
                        <a:lnTo>
                          <a:pt x="14" y="80"/>
                        </a:lnTo>
                        <a:lnTo>
                          <a:pt x="0" y="80"/>
                        </a:lnTo>
                        <a:lnTo>
                          <a:pt x="0" y="1"/>
                        </a:lnTo>
                        <a:lnTo>
                          <a:pt x="13" y="1"/>
                        </a:lnTo>
                        <a:lnTo>
                          <a:pt x="13" y="13"/>
                        </a:lnTo>
                        <a:lnTo>
                          <a:pt x="15" y="8"/>
                        </a:lnTo>
                        <a:lnTo>
                          <a:pt x="18" y="5"/>
                        </a:lnTo>
                        <a:lnTo>
                          <a:pt x="22" y="2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2" name="Freeform 84"/>
                  <p:cNvSpPr>
                    <a:spLocks/>
                  </p:cNvSpPr>
                  <p:nvPr/>
                </p:nvSpPr>
                <p:spPr bwMode="auto">
                  <a:xfrm>
                    <a:off x="3425" y="4042"/>
                    <a:ext cx="64" cy="81"/>
                  </a:xfrm>
                  <a:custGeom>
                    <a:avLst/>
                    <a:gdLst>
                      <a:gd name="T0" fmla="*/ 36 w 64"/>
                      <a:gd name="T1" fmla="*/ 0 h 81"/>
                      <a:gd name="T2" fmla="*/ 45 w 64"/>
                      <a:gd name="T3" fmla="*/ 3 h 81"/>
                      <a:gd name="T4" fmla="*/ 52 w 64"/>
                      <a:gd name="T5" fmla="*/ 7 h 81"/>
                      <a:gd name="T6" fmla="*/ 56 w 64"/>
                      <a:gd name="T7" fmla="*/ 13 h 81"/>
                      <a:gd name="T8" fmla="*/ 59 w 64"/>
                      <a:gd name="T9" fmla="*/ 21 h 81"/>
                      <a:gd name="T10" fmla="*/ 44 w 64"/>
                      <a:gd name="T11" fmla="*/ 20 h 81"/>
                      <a:gd name="T12" fmla="*/ 40 w 64"/>
                      <a:gd name="T13" fmla="*/ 15 h 81"/>
                      <a:gd name="T14" fmla="*/ 34 w 64"/>
                      <a:gd name="T15" fmla="*/ 13 h 81"/>
                      <a:gd name="T16" fmla="*/ 16 w 64"/>
                      <a:gd name="T17" fmla="*/ 17 h 81"/>
                      <a:gd name="T18" fmla="*/ 15 w 64"/>
                      <a:gd name="T19" fmla="*/ 25 h 81"/>
                      <a:gd name="T20" fmla="*/ 19 w 64"/>
                      <a:gd name="T21" fmla="*/ 27 h 81"/>
                      <a:gd name="T22" fmla="*/ 21 w 64"/>
                      <a:gd name="T23" fmla="*/ 29 h 81"/>
                      <a:gd name="T24" fmla="*/ 31 w 64"/>
                      <a:gd name="T25" fmla="*/ 31 h 81"/>
                      <a:gd name="T26" fmla="*/ 42 w 64"/>
                      <a:gd name="T27" fmla="*/ 34 h 81"/>
                      <a:gd name="T28" fmla="*/ 53 w 64"/>
                      <a:gd name="T29" fmla="*/ 39 h 81"/>
                      <a:gd name="T30" fmla="*/ 61 w 64"/>
                      <a:gd name="T31" fmla="*/ 45 h 81"/>
                      <a:gd name="T32" fmla="*/ 63 w 64"/>
                      <a:gd name="T33" fmla="*/ 63 h 81"/>
                      <a:gd name="T34" fmla="*/ 53 w 64"/>
                      <a:gd name="T35" fmla="*/ 76 h 81"/>
                      <a:gd name="T36" fmla="*/ 46 w 64"/>
                      <a:gd name="T37" fmla="*/ 80 h 81"/>
                      <a:gd name="T38" fmla="*/ 32 w 64"/>
                      <a:gd name="T39" fmla="*/ 81 h 81"/>
                      <a:gd name="T40" fmla="*/ 9 w 64"/>
                      <a:gd name="T41" fmla="*/ 75 h 81"/>
                      <a:gd name="T42" fmla="*/ 1 w 64"/>
                      <a:gd name="T43" fmla="*/ 62 h 81"/>
                      <a:gd name="T44" fmla="*/ 14 w 64"/>
                      <a:gd name="T45" fmla="*/ 55 h 81"/>
                      <a:gd name="T46" fmla="*/ 15 w 64"/>
                      <a:gd name="T47" fmla="*/ 61 h 81"/>
                      <a:gd name="T48" fmla="*/ 27 w 64"/>
                      <a:gd name="T49" fmla="*/ 68 h 81"/>
                      <a:gd name="T50" fmla="*/ 38 w 64"/>
                      <a:gd name="T51" fmla="*/ 68 h 81"/>
                      <a:gd name="T52" fmla="*/ 45 w 64"/>
                      <a:gd name="T53" fmla="*/ 66 h 81"/>
                      <a:gd name="T54" fmla="*/ 50 w 64"/>
                      <a:gd name="T55" fmla="*/ 58 h 81"/>
                      <a:gd name="T56" fmla="*/ 45 w 64"/>
                      <a:gd name="T57" fmla="*/ 51 h 81"/>
                      <a:gd name="T58" fmla="*/ 32 w 64"/>
                      <a:gd name="T59" fmla="*/ 46 h 81"/>
                      <a:gd name="T60" fmla="*/ 16 w 64"/>
                      <a:gd name="T61" fmla="*/ 42 h 81"/>
                      <a:gd name="T62" fmla="*/ 10 w 64"/>
                      <a:gd name="T63" fmla="*/ 39 h 81"/>
                      <a:gd name="T64" fmla="*/ 6 w 64"/>
                      <a:gd name="T65" fmla="*/ 36 h 81"/>
                      <a:gd name="T66" fmla="*/ 1 w 64"/>
                      <a:gd name="T67" fmla="*/ 24 h 81"/>
                      <a:gd name="T68" fmla="*/ 2 w 64"/>
                      <a:gd name="T69" fmla="*/ 13 h 81"/>
                      <a:gd name="T70" fmla="*/ 7 w 64"/>
                      <a:gd name="T71" fmla="*/ 8 h 81"/>
                      <a:gd name="T72" fmla="*/ 15 w 64"/>
                      <a:gd name="T73" fmla="*/ 3 h 81"/>
                      <a:gd name="T74" fmla="*/ 21 w 64"/>
                      <a:gd name="T75" fmla="*/ 0 h 81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4"/>
                      <a:gd name="T115" fmla="*/ 0 h 81"/>
                      <a:gd name="T116" fmla="*/ 64 w 64"/>
                      <a:gd name="T117" fmla="*/ 81 h 81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4" h="81">
                        <a:moveTo>
                          <a:pt x="21" y="0"/>
                        </a:moveTo>
                        <a:lnTo>
                          <a:pt x="36" y="0"/>
                        </a:lnTo>
                        <a:lnTo>
                          <a:pt x="40" y="1"/>
                        </a:lnTo>
                        <a:lnTo>
                          <a:pt x="45" y="3"/>
                        </a:lnTo>
                        <a:lnTo>
                          <a:pt x="49" y="5"/>
                        </a:lnTo>
                        <a:lnTo>
                          <a:pt x="52" y="7"/>
                        </a:lnTo>
                        <a:lnTo>
                          <a:pt x="55" y="9"/>
                        </a:lnTo>
                        <a:lnTo>
                          <a:pt x="56" y="13"/>
                        </a:lnTo>
                        <a:lnTo>
                          <a:pt x="57" y="18"/>
                        </a:lnTo>
                        <a:lnTo>
                          <a:pt x="59" y="21"/>
                        </a:lnTo>
                        <a:lnTo>
                          <a:pt x="45" y="24"/>
                        </a:lnTo>
                        <a:lnTo>
                          <a:pt x="44" y="20"/>
                        </a:lnTo>
                        <a:lnTo>
                          <a:pt x="43" y="18"/>
                        </a:lnTo>
                        <a:lnTo>
                          <a:pt x="40" y="15"/>
                        </a:lnTo>
                        <a:lnTo>
                          <a:pt x="38" y="14"/>
                        </a:lnTo>
                        <a:lnTo>
                          <a:pt x="34" y="13"/>
                        </a:lnTo>
                        <a:lnTo>
                          <a:pt x="24" y="13"/>
                        </a:lnTo>
                        <a:lnTo>
                          <a:pt x="16" y="17"/>
                        </a:lnTo>
                        <a:lnTo>
                          <a:pt x="15" y="19"/>
                        </a:lnTo>
                        <a:lnTo>
                          <a:pt x="15" y="25"/>
                        </a:lnTo>
                        <a:lnTo>
                          <a:pt x="16" y="25"/>
                        </a:lnTo>
                        <a:lnTo>
                          <a:pt x="19" y="27"/>
                        </a:lnTo>
                        <a:lnTo>
                          <a:pt x="20" y="27"/>
                        </a:lnTo>
                        <a:lnTo>
                          <a:pt x="21" y="29"/>
                        </a:lnTo>
                        <a:lnTo>
                          <a:pt x="24" y="29"/>
                        </a:lnTo>
                        <a:lnTo>
                          <a:pt x="31" y="31"/>
                        </a:lnTo>
                        <a:lnTo>
                          <a:pt x="37" y="33"/>
                        </a:lnTo>
                        <a:lnTo>
                          <a:pt x="42" y="34"/>
                        </a:lnTo>
                        <a:lnTo>
                          <a:pt x="46" y="37"/>
                        </a:lnTo>
                        <a:lnTo>
                          <a:pt x="53" y="39"/>
                        </a:lnTo>
                        <a:lnTo>
                          <a:pt x="57" y="43"/>
                        </a:lnTo>
                        <a:lnTo>
                          <a:pt x="61" y="45"/>
                        </a:lnTo>
                        <a:lnTo>
                          <a:pt x="64" y="56"/>
                        </a:lnTo>
                        <a:lnTo>
                          <a:pt x="63" y="63"/>
                        </a:lnTo>
                        <a:lnTo>
                          <a:pt x="61" y="69"/>
                        </a:lnTo>
                        <a:lnTo>
                          <a:pt x="53" y="76"/>
                        </a:lnTo>
                        <a:lnTo>
                          <a:pt x="50" y="79"/>
                        </a:lnTo>
                        <a:lnTo>
                          <a:pt x="46" y="80"/>
                        </a:lnTo>
                        <a:lnTo>
                          <a:pt x="42" y="81"/>
                        </a:lnTo>
                        <a:lnTo>
                          <a:pt x="32" y="81"/>
                        </a:lnTo>
                        <a:lnTo>
                          <a:pt x="19" y="80"/>
                        </a:lnTo>
                        <a:lnTo>
                          <a:pt x="9" y="75"/>
                        </a:lnTo>
                        <a:lnTo>
                          <a:pt x="6" y="71"/>
                        </a:lnTo>
                        <a:lnTo>
                          <a:pt x="1" y="62"/>
                        </a:lnTo>
                        <a:lnTo>
                          <a:pt x="0" y="56"/>
                        </a:lnTo>
                        <a:lnTo>
                          <a:pt x="14" y="55"/>
                        </a:lnTo>
                        <a:lnTo>
                          <a:pt x="14" y="58"/>
                        </a:lnTo>
                        <a:lnTo>
                          <a:pt x="15" y="61"/>
                        </a:lnTo>
                        <a:lnTo>
                          <a:pt x="20" y="66"/>
                        </a:lnTo>
                        <a:lnTo>
                          <a:pt x="27" y="68"/>
                        </a:lnTo>
                        <a:lnTo>
                          <a:pt x="32" y="69"/>
                        </a:lnTo>
                        <a:lnTo>
                          <a:pt x="38" y="68"/>
                        </a:lnTo>
                        <a:lnTo>
                          <a:pt x="43" y="67"/>
                        </a:lnTo>
                        <a:lnTo>
                          <a:pt x="45" y="66"/>
                        </a:lnTo>
                        <a:lnTo>
                          <a:pt x="47" y="63"/>
                        </a:lnTo>
                        <a:lnTo>
                          <a:pt x="50" y="58"/>
                        </a:lnTo>
                        <a:lnTo>
                          <a:pt x="49" y="55"/>
                        </a:lnTo>
                        <a:lnTo>
                          <a:pt x="45" y="51"/>
                        </a:lnTo>
                        <a:lnTo>
                          <a:pt x="38" y="49"/>
                        </a:lnTo>
                        <a:lnTo>
                          <a:pt x="32" y="46"/>
                        </a:lnTo>
                        <a:lnTo>
                          <a:pt x="20" y="44"/>
                        </a:lnTo>
                        <a:lnTo>
                          <a:pt x="16" y="42"/>
                        </a:lnTo>
                        <a:lnTo>
                          <a:pt x="14" y="40"/>
                        </a:lnTo>
                        <a:lnTo>
                          <a:pt x="10" y="39"/>
                        </a:lnTo>
                        <a:lnTo>
                          <a:pt x="8" y="37"/>
                        </a:lnTo>
                        <a:lnTo>
                          <a:pt x="6" y="36"/>
                        </a:lnTo>
                        <a:lnTo>
                          <a:pt x="2" y="29"/>
                        </a:lnTo>
                        <a:lnTo>
                          <a:pt x="1" y="24"/>
                        </a:lnTo>
                        <a:lnTo>
                          <a:pt x="1" y="15"/>
                        </a:lnTo>
                        <a:lnTo>
                          <a:pt x="2" y="13"/>
                        </a:lnTo>
                        <a:lnTo>
                          <a:pt x="5" y="9"/>
                        </a:lnTo>
                        <a:lnTo>
                          <a:pt x="7" y="8"/>
                        </a:lnTo>
                        <a:lnTo>
                          <a:pt x="10" y="6"/>
                        </a:lnTo>
                        <a:lnTo>
                          <a:pt x="15" y="3"/>
                        </a:lnTo>
                        <a:lnTo>
                          <a:pt x="19" y="1"/>
                        </a:lnTo>
                        <a:lnTo>
                          <a:pt x="21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3" name="Freeform 85"/>
                  <p:cNvSpPr>
                    <a:spLocks noEditPoints="1"/>
                  </p:cNvSpPr>
                  <p:nvPr/>
                </p:nvSpPr>
                <p:spPr bwMode="auto">
                  <a:xfrm>
                    <a:off x="3546" y="4042"/>
                    <a:ext cx="68" cy="110"/>
                  </a:xfrm>
                  <a:custGeom>
                    <a:avLst/>
                    <a:gdLst>
                      <a:gd name="T0" fmla="*/ 30 w 68"/>
                      <a:gd name="T1" fmla="*/ 13 h 110"/>
                      <a:gd name="T2" fmla="*/ 27 w 68"/>
                      <a:gd name="T3" fmla="*/ 14 h 110"/>
                      <a:gd name="T4" fmla="*/ 23 w 68"/>
                      <a:gd name="T5" fmla="*/ 17 h 110"/>
                      <a:gd name="T6" fmla="*/ 21 w 68"/>
                      <a:gd name="T7" fmla="*/ 20 h 110"/>
                      <a:gd name="T8" fmla="*/ 16 w 68"/>
                      <a:gd name="T9" fmla="*/ 29 h 110"/>
                      <a:gd name="T10" fmla="*/ 15 w 68"/>
                      <a:gd name="T11" fmla="*/ 40 h 110"/>
                      <a:gd name="T12" fmla="*/ 16 w 68"/>
                      <a:gd name="T13" fmla="*/ 54 h 110"/>
                      <a:gd name="T14" fmla="*/ 21 w 68"/>
                      <a:gd name="T15" fmla="*/ 63 h 110"/>
                      <a:gd name="T16" fmla="*/ 23 w 68"/>
                      <a:gd name="T17" fmla="*/ 66 h 110"/>
                      <a:gd name="T18" fmla="*/ 27 w 68"/>
                      <a:gd name="T19" fmla="*/ 68 h 110"/>
                      <a:gd name="T20" fmla="*/ 30 w 68"/>
                      <a:gd name="T21" fmla="*/ 69 h 110"/>
                      <a:gd name="T22" fmla="*/ 39 w 68"/>
                      <a:gd name="T23" fmla="*/ 69 h 110"/>
                      <a:gd name="T24" fmla="*/ 42 w 68"/>
                      <a:gd name="T25" fmla="*/ 68 h 110"/>
                      <a:gd name="T26" fmla="*/ 45 w 68"/>
                      <a:gd name="T27" fmla="*/ 66 h 110"/>
                      <a:gd name="T28" fmla="*/ 48 w 68"/>
                      <a:gd name="T29" fmla="*/ 63 h 110"/>
                      <a:gd name="T30" fmla="*/ 53 w 68"/>
                      <a:gd name="T31" fmla="*/ 54 h 110"/>
                      <a:gd name="T32" fmla="*/ 54 w 68"/>
                      <a:gd name="T33" fmla="*/ 40 h 110"/>
                      <a:gd name="T34" fmla="*/ 53 w 68"/>
                      <a:gd name="T35" fmla="*/ 27 h 110"/>
                      <a:gd name="T36" fmla="*/ 48 w 68"/>
                      <a:gd name="T37" fmla="*/ 19 h 110"/>
                      <a:gd name="T38" fmla="*/ 46 w 68"/>
                      <a:gd name="T39" fmla="*/ 15 h 110"/>
                      <a:gd name="T40" fmla="*/ 39 w 68"/>
                      <a:gd name="T41" fmla="*/ 13 h 110"/>
                      <a:gd name="T42" fmla="*/ 30 w 68"/>
                      <a:gd name="T43" fmla="*/ 13 h 110"/>
                      <a:gd name="T44" fmla="*/ 31 w 68"/>
                      <a:gd name="T45" fmla="*/ 0 h 110"/>
                      <a:gd name="T46" fmla="*/ 42 w 68"/>
                      <a:gd name="T47" fmla="*/ 0 h 110"/>
                      <a:gd name="T48" fmla="*/ 54 w 68"/>
                      <a:gd name="T49" fmla="*/ 5 h 110"/>
                      <a:gd name="T50" fmla="*/ 58 w 68"/>
                      <a:gd name="T51" fmla="*/ 7 h 110"/>
                      <a:gd name="T52" fmla="*/ 60 w 68"/>
                      <a:gd name="T53" fmla="*/ 12 h 110"/>
                      <a:gd name="T54" fmla="*/ 62 w 68"/>
                      <a:gd name="T55" fmla="*/ 15 h 110"/>
                      <a:gd name="T56" fmla="*/ 65 w 68"/>
                      <a:gd name="T57" fmla="*/ 20 h 110"/>
                      <a:gd name="T58" fmla="*/ 67 w 68"/>
                      <a:gd name="T59" fmla="*/ 30 h 110"/>
                      <a:gd name="T60" fmla="*/ 68 w 68"/>
                      <a:gd name="T61" fmla="*/ 40 h 110"/>
                      <a:gd name="T62" fmla="*/ 67 w 68"/>
                      <a:gd name="T63" fmla="*/ 51 h 110"/>
                      <a:gd name="T64" fmla="*/ 64 w 68"/>
                      <a:gd name="T65" fmla="*/ 61 h 110"/>
                      <a:gd name="T66" fmla="*/ 59 w 68"/>
                      <a:gd name="T67" fmla="*/ 70 h 110"/>
                      <a:gd name="T68" fmla="*/ 53 w 68"/>
                      <a:gd name="T69" fmla="*/ 76 h 110"/>
                      <a:gd name="T70" fmla="*/ 48 w 68"/>
                      <a:gd name="T71" fmla="*/ 79 h 110"/>
                      <a:gd name="T72" fmla="*/ 43 w 68"/>
                      <a:gd name="T73" fmla="*/ 80 h 110"/>
                      <a:gd name="T74" fmla="*/ 40 w 68"/>
                      <a:gd name="T75" fmla="*/ 81 h 110"/>
                      <a:gd name="T76" fmla="*/ 29 w 68"/>
                      <a:gd name="T77" fmla="*/ 81 h 110"/>
                      <a:gd name="T78" fmla="*/ 25 w 68"/>
                      <a:gd name="T79" fmla="*/ 80 h 110"/>
                      <a:gd name="T80" fmla="*/ 23 w 68"/>
                      <a:gd name="T81" fmla="*/ 79 h 110"/>
                      <a:gd name="T82" fmla="*/ 19 w 68"/>
                      <a:gd name="T83" fmla="*/ 76 h 110"/>
                      <a:gd name="T84" fmla="*/ 17 w 68"/>
                      <a:gd name="T85" fmla="*/ 74 h 110"/>
                      <a:gd name="T86" fmla="*/ 15 w 68"/>
                      <a:gd name="T87" fmla="*/ 70 h 110"/>
                      <a:gd name="T88" fmla="*/ 15 w 68"/>
                      <a:gd name="T89" fmla="*/ 110 h 110"/>
                      <a:gd name="T90" fmla="*/ 0 w 68"/>
                      <a:gd name="T91" fmla="*/ 110 h 110"/>
                      <a:gd name="T92" fmla="*/ 0 w 68"/>
                      <a:gd name="T93" fmla="*/ 1 h 110"/>
                      <a:gd name="T94" fmla="*/ 15 w 68"/>
                      <a:gd name="T95" fmla="*/ 1 h 110"/>
                      <a:gd name="T96" fmla="*/ 15 w 68"/>
                      <a:gd name="T97" fmla="*/ 14 h 110"/>
                      <a:gd name="T98" fmla="*/ 18 w 68"/>
                      <a:gd name="T99" fmla="*/ 9 h 110"/>
                      <a:gd name="T100" fmla="*/ 21 w 68"/>
                      <a:gd name="T101" fmla="*/ 6 h 110"/>
                      <a:gd name="T102" fmla="*/ 24 w 68"/>
                      <a:gd name="T103" fmla="*/ 3 h 110"/>
                      <a:gd name="T104" fmla="*/ 28 w 68"/>
                      <a:gd name="T105" fmla="*/ 2 h 110"/>
                      <a:gd name="T106" fmla="*/ 31 w 68"/>
                      <a:gd name="T107" fmla="*/ 0 h 110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68"/>
                      <a:gd name="T163" fmla="*/ 0 h 110"/>
                      <a:gd name="T164" fmla="*/ 68 w 68"/>
                      <a:gd name="T165" fmla="*/ 110 h 110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68" h="110">
                        <a:moveTo>
                          <a:pt x="30" y="13"/>
                        </a:moveTo>
                        <a:lnTo>
                          <a:pt x="27" y="14"/>
                        </a:lnTo>
                        <a:lnTo>
                          <a:pt x="23" y="17"/>
                        </a:lnTo>
                        <a:lnTo>
                          <a:pt x="21" y="20"/>
                        </a:lnTo>
                        <a:lnTo>
                          <a:pt x="16" y="29"/>
                        </a:lnTo>
                        <a:lnTo>
                          <a:pt x="15" y="40"/>
                        </a:lnTo>
                        <a:lnTo>
                          <a:pt x="16" y="54"/>
                        </a:lnTo>
                        <a:lnTo>
                          <a:pt x="21" y="63"/>
                        </a:lnTo>
                        <a:lnTo>
                          <a:pt x="23" y="66"/>
                        </a:lnTo>
                        <a:lnTo>
                          <a:pt x="27" y="68"/>
                        </a:lnTo>
                        <a:lnTo>
                          <a:pt x="30" y="69"/>
                        </a:lnTo>
                        <a:lnTo>
                          <a:pt x="39" y="69"/>
                        </a:lnTo>
                        <a:lnTo>
                          <a:pt x="42" y="68"/>
                        </a:lnTo>
                        <a:lnTo>
                          <a:pt x="45" y="66"/>
                        </a:lnTo>
                        <a:lnTo>
                          <a:pt x="48" y="63"/>
                        </a:lnTo>
                        <a:lnTo>
                          <a:pt x="53" y="54"/>
                        </a:lnTo>
                        <a:lnTo>
                          <a:pt x="54" y="40"/>
                        </a:lnTo>
                        <a:lnTo>
                          <a:pt x="53" y="27"/>
                        </a:lnTo>
                        <a:lnTo>
                          <a:pt x="48" y="19"/>
                        </a:lnTo>
                        <a:lnTo>
                          <a:pt x="46" y="15"/>
                        </a:lnTo>
                        <a:lnTo>
                          <a:pt x="39" y="13"/>
                        </a:lnTo>
                        <a:lnTo>
                          <a:pt x="30" y="13"/>
                        </a:lnTo>
                        <a:close/>
                        <a:moveTo>
                          <a:pt x="31" y="0"/>
                        </a:moveTo>
                        <a:lnTo>
                          <a:pt x="42" y="0"/>
                        </a:lnTo>
                        <a:lnTo>
                          <a:pt x="54" y="5"/>
                        </a:lnTo>
                        <a:lnTo>
                          <a:pt x="58" y="7"/>
                        </a:lnTo>
                        <a:lnTo>
                          <a:pt x="60" y="12"/>
                        </a:lnTo>
                        <a:lnTo>
                          <a:pt x="62" y="15"/>
                        </a:lnTo>
                        <a:lnTo>
                          <a:pt x="65" y="20"/>
                        </a:lnTo>
                        <a:lnTo>
                          <a:pt x="67" y="30"/>
                        </a:lnTo>
                        <a:lnTo>
                          <a:pt x="68" y="40"/>
                        </a:lnTo>
                        <a:lnTo>
                          <a:pt x="67" y="51"/>
                        </a:lnTo>
                        <a:lnTo>
                          <a:pt x="64" y="61"/>
                        </a:lnTo>
                        <a:lnTo>
                          <a:pt x="59" y="70"/>
                        </a:lnTo>
                        <a:lnTo>
                          <a:pt x="53" y="76"/>
                        </a:lnTo>
                        <a:lnTo>
                          <a:pt x="48" y="79"/>
                        </a:lnTo>
                        <a:lnTo>
                          <a:pt x="43" y="80"/>
                        </a:lnTo>
                        <a:lnTo>
                          <a:pt x="40" y="81"/>
                        </a:lnTo>
                        <a:lnTo>
                          <a:pt x="29" y="81"/>
                        </a:lnTo>
                        <a:lnTo>
                          <a:pt x="25" y="80"/>
                        </a:lnTo>
                        <a:lnTo>
                          <a:pt x="23" y="79"/>
                        </a:lnTo>
                        <a:lnTo>
                          <a:pt x="19" y="76"/>
                        </a:lnTo>
                        <a:lnTo>
                          <a:pt x="17" y="74"/>
                        </a:lnTo>
                        <a:lnTo>
                          <a:pt x="15" y="70"/>
                        </a:lnTo>
                        <a:lnTo>
                          <a:pt x="15" y="110"/>
                        </a:lnTo>
                        <a:lnTo>
                          <a:pt x="0" y="110"/>
                        </a:lnTo>
                        <a:lnTo>
                          <a:pt x="0" y="1"/>
                        </a:lnTo>
                        <a:lnTo>
                          <a:pt x="15" y="1"/>
                        </a:lnTo>
                        <a:lnTo>
                          <a:pt x="15" y="14"/>
                        </a:lnTo>
                        <a:lnTo>
                          <a:pt x="18" y="9"/>
                        </a:lnTo>
                        <a:lnTo>
                          <a:pt x="21" y="6"/>
                        </a:lnTo>
                        <a:lnTo>
                          <a:pt x="24" y="3"/>
                        </a:lnTo>
                        <a:lnTo>
                          <a:pt x="28" y="2"/>
                        </a:lnTo>
                        <a:lnTo>
                          <a:pt x="31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4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3631" y="4013"/>
                    <a:ext cx="14" cy="109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5" name="Freeform 87"/>
                  <p:cNvSpPr>
                    <a:spLocks noEditPoints="1"/>
                  </p:cNvSpPr>
                  <p:nvPr/>
                </p:nvSpPr>
                <p:spPr bwMode="auto">
                  <a:xfrm>
                    <a:off x="3660" y="4042"/>
                    <a:ext cx="70" cy="81"/>
                  </a:xfrm>
                  <a:custGeom>
                    <a:avLst/>
                    <a:gdLst>
                      <a:gd name="T0" fmla="*/ 41 w 70"/>
                      <a:gd name="T1" fmla="*/ 44 h 81"/>
                      <a:gd name="T2" fmla="*/ 27 w 70"/>
                      <a:gd name="T3" fmla="*/ 46 h 81"/>
                      <a:gd name="T4" fmla="*/ 21 w 70"/>
                      <a:gd name="T5" fmla="*/ 49 h 81"/>
                      <a:gd name="T6" fmla="*/ 14 w 70"/>
                      <a:gd name="T7" fmla="*/ 55 h 81"/>
                      <a:gd name="T8" fmla="*/ 16 w 70"/>
                      <a:gd name="T9" fmla="*/ 66 h 81"/>
                      <a:gd name="T10" fmla="*/ 32 w 70"/>
                      <a:gd name="T11" fmla="*/ 68 h 81"/>
                      <a:gd name="T12" fmla="*/ 40 w 70"/>
                      <a:gd name="T13" fmla="*/ 66 h 81"/>
                      <a:gd name="T14" fmla="*/ 46 w 70"/>
                      <a:gd name="T15" fmla="*/ 61 h 81"/>
                      <a:gd name="T16" fmla="*/ 50 w 70"/>
                      <a:gd name="T17" fmla="*/ 51 h 81"/>
                      <a:gd name="T18" fmla="*/ 36 w 70"/>
                      <a:gd name="T19" fmla="*/ 0 h 81"/>
                      <a:gd name="T20" fmla="*/ 49 w 70"/>
                      <a:gd name="T21" fmla="*/ 1 h 81"/>
                      <a:gd name="T22" fmla="*/ 56 w 70"/>
                      <a:gd name="T23" fmla="*/ 3 h 81"/>
                      <a:gd name="T24" fmla="*/ 63 w 70"/>
                      <a:gd name="T25" fmla="*/ 13 h 81"/>
                      <a:gd name="T26" fmla="*/ 65 w 70"/>
                      <a:gd name="T27" fmla="*/ 61 h 81"/>
                      <a:gd name="T28" fmla="*/ 67 w 70"/>
                      <a:gd name="T29" fmla="*/ 73 h 81"/>
                      <a:gd name="T30" fmla="*/ 70 w 70"/>
                      <a:gd name="T31" fmla="*/ 80 h 81"/>
                      <a:gd name="T32" fmla="*/ 53 w 70"/>
                      <a:gd name="T33" fmla="*/ 76 h 81"/>
                      <a:gd name="T34" fmla="*/ 51 w 70"/>
                      <a:gd name="T35" fmla="*/ 70 h 81"/>
                      <a:gd name="T36" fmla="*/ 34 w 70"/>
                      <a:gd name="T37" fmla="*/ 80 h 81"/>
                      <a:gd name="T38" fmla="*/ 25 w 70"/>
                      <a:gd name="T39" fmla="*/ 81 h 81"/>
                      <a:gd name="T40" fmla="*/ 6 w 70"/>
                      <a:gd name="T41" fmla="*/ 75 h 81"/>
                      <a:gd name="T42" fmla="*/ 0 w 70"/>
                      <a:gd name="T43" fmla="*/ 66 h 81"/>
                      <a:gd name="T44" fmla="*/ 1 w 70"/>
                      <a:gd name="T45" fmla="*/ 51 h 81"/>
                      <a:gd name="T46" fmla="*/ 4 w 70"/>
                      <a:gd name="T47" fmla="*/ 45 h 81"/>
                      <a:gd name="T48" fmla="*/ 9 w 70"/>
                      <a:gd name="T49" fmla="*/ 40 h 81"/>
                      <a:gd name="T50" fmla="*/ 14 w 70"/>
                      <a:gd name="T51" fmla="*/ 38 h 81"/>
                      <a:gd name="T52" fmla="*/ 20 w 70"/>
                      <a:gd name="T53" fmla="*/ 36 h 81"/>
                      <a:gd name="T54" fmla="*/ 27 w 70"/>
                      <a:gd name="T55" fmla="*/ 34 h 81"/>
                      <a:gd name="T56" fmla="*/ 50 w 70"/>
                      <a:gd name="T57" fmla="*/ 30 h 81"/>
                      <a:gd name="T58" fmla="*/ 47 w 70"/>
                      <a:gd name="T59" fmla="*/ 19 h 81"/>
                      <a:gd name="T60" fmla="*/ 43 w 70"/>
                      <a:gd name="T61" fmla="*/ 14 h 81"/>
                      <a:gd name="T62" fmla="*/ 27 w 70"/>
                      <a:gd name="T63" fmla="*/ 13 h 81"/>
                      <a:gd name="T64" fmla="*/ 21 w 70"/>
                      <a:gd name="T65" fmla="*/ 15 h 81"/>
                      <a:gd name="T66" fmla="*/ 16 w 70"/>
                      <a:gd name="T67" fmla="*/ 21 h 81"/>
                      <a:gd name="T68" fmla="*/ 1 w 70"/>
                      <a:gd name="T69" fmla="*/ 24 h 81"/>
                      <a:gd name="T70" fmla="*/ 4 w 70"/>
                      <a:gd name="T71" fmla="*/ 14 h 81"/>
                      <a:gd name="T72" fmla="*/ 9 w 70"/>
                      <a:gd name="T73" fmla="*/ 8 h 81"/>
                      <a:gd name="T74" fmla="*/ 18 w 70"/>
                      <a:gd name="T75" fmla="*/ 3 h 81"/>
                      <a:gd name="T76" fmla="*/ 36 w 70"/>
                      <a:gd name="T77" fmla="*/ 0 h 81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70"/>
                      <a:gd name="T118" fmla="*/ 0 h 81"/>
                      <a:gd name="T119" fmla="*/ 70 w 70"/>
                      <a:gd name="T120" fmla="*/ 81 h 81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70" h="81">
                        <a:moveTo>
                          <a:pt x="50" y="42"/>
                        </a:moveTo>
                        <a:lnTo>
                          <a:pt x="41" y="44"/>
                        </a:lnTo>
                        <a:lnTo>
                          <a:pt x="31" y="46"/>
                        </a:lnTo>
                        <a:lnTo>
                          <a:pt x="27" y="46"/>
                        </a:lnTo>
                        <a:lnTo>
                          <a:pt x="24" y="48"/>
                        </a:lnTo>
                        <a:lnTo>
                          <a:pt x="21" y="49"/>
                        </a:lnTo>
                        <a:lnTo>
                          <a:pt x="20" y="49"/>
                        </a:lnTo>
                        <a:lnTo>
                          <a:pt x="14" y="55"/>
                        </a:lnTo>
                        <a:lnTo>
                          <a:pt x="14" y="61"/>
                        </a:lnTo>
                        <a:lnTo>
                          <a:pt x="16" y="66"/>
                        </a:lnTo>
                        <a:lnTo>
                          <a:pt x="27" y="69"/>
                        </a:lnTo>
                        <a:lnTo>
                          <a:pt x="32" y="68"/>
                        </a:lnTo>
                        <a:lnTo>
                          <a:pt x="36" y="67"/>
                        </a:lnTo>
                        <a:lnTo>
                          <a:pt x="40" y="66"/>
                        </a:lnTo>
                        <a:lnTo>
                          <a:pt x="43" y="63"/>
                        </a:lnTo>
                        <a:lnTo>
                          <a:pt x="46" y="61"/>
                        </a:lnTo>
                        <a:lnTo>
                          <a:pt x="47" y="58"/>
                        </a:lnTo>
                        <a:lnTo>
                          <a:pt x="50" y="51"/>
                        </a:lnTo>
                        <a:lnTo>
                          <a:pt x="50" y="42"/>
                        </a:lnTo>
                        <a:close/>
                        <a:moveTo>
                          <a:pt x="36" y="0"/>
                        </a:moveTo>
                        <a:lnTo>
                          <a:pt x="44" y="0"/>
                        </a:lnTo>
                        <a:lnTo>
                          <a:pt x="49" y="1"/>
                        </a:lnTo>
                        <a:lnTo>
                          <a:pt x="51" y="1"/>
                        </a:lnTo>
                        <a:lnTo>
                          <a:pt x="56" y="3"/>
                        </a:lnTo>
                        <a:lnTo>
                          <a:pt x="61" y="8"/>
                        </a:lnTo>
                        <a:lnTo>
                          <a:pt x="63" y="13"/>
                        </a:lnTo>
                        <a:lnTo>
                          <a:pt x="65" y="17"/>
                        </a:lnTo>
                        <a:lnTo>
                          <a:pt x="65" y="61"/>
                        </a:lnTo>
                        <a:lnTo>
                          <a:pt x="67" y="69"/>
                        </a:lnTo>
                        <a:lnTo>
                          <a:pt x="67" y="73"/>
                        </a:lnTo>
                        <a:lnTo>
                          <a:pt x="68" y="76"/>
                        </a:lnTo>
                        <a:lnTo>
                          <a:pt x="70" y="80"/>
                        </a:lnTo>
                        <a:lnTo>
                          <a:pt x="56" y="80"/>
                        </a:lnTo>
                        <a:lnTo>
                          <a:pt x="53" y="76"/>
                        </a:lnTo>
                        <a:lnTo>
                          <a:pt x="51" y="74"/>
                        </a:lnTo>
                        <a:lnTo>
                          <a:pt x="51" y="70"/>
                        </a:lnTo>
                        <a:lnTo>
                          <a:pt x="46" y="74"/>
                        </a:lnTo>
                        <a:lnTo>
                          <a:pt x="34" y="80"/>
                        </a:lnTo>
                        <a:lnTo>
                          <a:pt x="31" y="81"/>
                        </a:lnTo>
                        <a:lnTo>
                          <a:pt x="25" y="81"/>
                        </a:lnTo>
                        <a:lnTo>
                          <a:pt x="14" y="80"/>
                        </a:lnTo>
                        <a:lnTo>
                          <a:pt x="6" y="75"/>
                        </a:lnTo>
                        <a:lnTo>
                          <a:pt x="2" y="70"/>
                        </a:lnTo>
                        <a:lnTo>
                          <a:pt x="0" y="66"/>
                        </a:lnTo>
                        <a:lnTo>
                          <a:pt x="0" y="55"/>
                        </a:lnTo>
                        <a:lnTo>
                          <a:pt x="1" y="51"/>
                        </a:lnTo>
                        <a:lnTo>
                          <a:pt x="2" y="49"/>
                        </a:lnTo>
                        <a:lnTo>
                          <a:pt x="4" y="45"/>
                        </a:lnTo>
                        <a:lnTo>
                          <a:pt x="6" y="43"/>
                        </a:lnTo>
                        <a:lnTo>
                          <a:pt x="9" y="40"/>
                        </a:lnTo>
                        <a:lnTo>
                          <a:pt x="10" y="39"/>
                        </a:lnTo>
                        <a:lnTo>
                          <a:pt x="14" y="38"/>
                        </a:lnTo>
                        <a:lnTo>
                          <a:pt x="16" y="36"/>
                        </a:lnTo>
                        <a:lnTo>
                          <a:pt x="20" y="36"/>
                        </a:lnTo>
                        <a:lnTo>
                          <a:pt x="24" y="34"/>
                        </a:lnTo>
                        <a:lnTo>
                          <a:pt x="27" y="34"/>
                        </a:lnTo>
                        <a:lnTo>
                          <a:pt x="40" y="32"/>
                        </a:lnTo>
                        <a:lnTo>
                          <a:pt x="50" y="30"/>
                        </a:lnTo>
                        <a:lnTo>
                          <a:pt x="50" y="26"/>
                        </a:lnTo>
                        <a:lnTo>
                          <a:pt x="47" y="19"/>
                        </a:lnTo>
                        <a:lnTo>
                          <a:pt x="46" y="17"/>
                        </a:lnTo>
                        <a:lnTo>
                          <a:pt x="43" y="14"/>
                        </a:lnTo>
                        <a:lnTo>
                          <a:pt x="38" y="13"/>
                        </a:lnTo>
                        <a:lnTo>
                          <a:pt x="27" y="13"/>
                        </a:lnTo>
                        <a:lnTo>
                          <a:pt x="24" y="14"/>
                        </a:lnTo>
                        <a:lnTo>
                          <a:pt x="21" y="15"/>
                        </a:lnTo>
                        <a:lnTo>
                          <a:pt x="19" y="18"/>
                        </a:lnTo>
                        <a:lnTo>
                          <a:pt x="16" y="21"/>
                        </a:lnTo>
                        <a:lnTo>
                          <a:pt x="15" y="25"/>
                        </a:lnTo>
                        <a:lnTo>
                          <a:pt x="1" y="24"/>
                        </a:lnTo>
                        <a:lnTo>
                          <a:pt x="2" y="19"/>
                        </a:lnTo>
                        <a:lnTo>
                          <a:pt x="4" y="14"/>
                        </a:lnTo>
                        <a:lnTo>
                          <a:pt x="7" y="11"/>
                        </a:lnTo>
                        <a:lnTo>
                          <a:pt x="9" y="8"/>
                        </a:lnTo>
                        <a:lnTo>
                          <a:pt x="14" y="5"/>
                        </a:lnTo>
                        <a:lnTo>
                          <a:pt x="18" y="3"/>
                        </a:lnTo>
                        <a:lnTo>
                          <a:pt x="26" y="1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6" name="Freeform 88"/>
                  <p:cNvSpPr>
                    <a:spLocks/>
                  </p:cNvSpPr>
                  <p:nvPr/>
                </p:nvSpPr>
                <p:spPr bwMode="auto">
                  <a:xfrm>
                    <a:off x="3742" y="4042"/>
                    <a:ext cx="68" cy="81"/>
                  </a:xfrm>
                  <a:custGeom>
                    <a:avLst/>
                    <a:gdLst>
                      <a:gd name="T0" fmla="*/ 29 w 68"/>
                      <a:gd name="T1" fmla="*/ 0 h 81"/>
                      <a:gd name="T2" fmla="*/ 35 w 68"/>
                      <a:gd name="T3" fmla="*/ 0 h 81"/>
                      <a:gd name="T4" fmla="*/ 47 w 68"/>
                      <a:gd name="T5" fmla="*/ 1 h 81"/>
                      <a:gd name="T6" fmla="*/ 55 w 68"/>
                      <a:gd name="T7" fmla="*/ 6 h 81"/>
                      <a:gd name="T8" fmla="*/ 62 w 68"/>
                      <a:gd name="T9" fmla="*/ 14 h 81"/>
                      <a:gd name="T10" fmla="*/ 66 w 68"/>
                      <a:gd name="T11" fmla="*/ 25 h 81"/>
                      <a:gd name="T12" fmla="*/ 53 w 68"/>
                      <a:gd name="T13" fmla="*/ 26 h 81"/>
                      <a:gd name="T14" fmla="*/ 50 w 68"/>
                      <a:gd name="T15" fmla="*/ 23 h 81"/>
                      <a:gd name="T16" fmla="*/ 49 w 68"/>
                      <a:gd name="T17" fmla="*/ 19 h 81"/>
                      <a:gd name="T18" fmla="*/ 45 w 68"/>
                      <a:gd name="T19" fmla="*/ 15 h 81"/>
                      <a:gd name="T20" fmla="*/ 43 w 68"/>
                      <a:gd name="T21" fmla="*/ 14 h 81"/>
                      <a:gd name="T22" fmla="*/ 39 w 68"/>
                      <a:gd name="T23" fmla="*/ 13 h 81"/>
                      <a:gd name="T24" fmla="*/ 30 w 68"/>
                      <a:gd name="T25" fmla="*/ 13 h 81"/>
                      <a:gd name="T26" fmla="*/ 26 w 68"/>
                      <a:gd name="T27" fmla="*/ 14 h 81"/>
                      <a:gd name="T28" fmla="*/ 24 w 68"/>
                      <a:gd name="T29" fmla="*/ 15 h 81"/>
                      <a:gd name="T30" fmla="*/ 20 w 68"/>
                      <a:gd name="T31" fmla="*/ 19 h 81"/>
                      <a:gd name="T32" fmla="*/ 16 w 68"/>
                      <a:gd name="T33" fmla="*/ 29 h 81"/>
                      <a:gd name="T34" fmla="*/ 14 w 68"/>
                      <a:gd name="T35" fmla="*/ 40 h 81"/>
                      <a:gd name="T36" fmla="*/ 16 w 68"/>
                      <a:gd name="T37" fmla="*/ 54 h 81"/>
                      <a:gd name="T38" fmla="*/ 20 w 68"/>
                      <a:gd name="T39" fmla="*/ 63 h 81"/>
                      <a:gd name="T40" fmla="*/ 23 w 68"/>
                      <a:gd name="T41" fmla="*/ 66 h 81"/>
                      <a:gd name="T42" fmla="*/ 26 w 68"/>
                      <a:gd name="T43" fmla="*/ 68 h 81"/>
                      <a:gd name="T44" fmla="*/ 30 w 68"/>
                      <a:gd name="T45" fmla="*/ 69 h 81"/>
                      <a:gd name="T46" fmla="*/ 35 w 68"/>
                      <a:gd name="T47" fmla="*/ 69 h 81"/>
                      <a:gd name="T48" fmla="*/ 44 w 68"/>
                      <a:gd name="T49" fmla="*/ 67 h 81"/>
                      <a:gd name="T50" fmla="*/ 48 w 68"/>
                      <a:gd name="T51" fmla="*/ 64 h 81"/>
                      <a:gd name="T52" fmla="*/ 53 w 68"/>
                      <a:gd name="T53" fmla="*/ 57 h 81"/>
                      <a:gd name="T54" fmla="*/ 54 w 68"/>
                      <a:gd name="T55" fmla="*/ 51 h 81"/>
                      <a:gd name="T56" fmla="*/ 68 w 68"/>
                      <a:gd name="T57" fmla="*/ 54 h 81"/>
                      <a:gd name="T58" fmla="*/ 64 w 68"/>
                      <a:gd name="T59" fmla="*/ 66 h 81"/>
                      <a:gd name="T60" fmla="*/ 57 w 68"/>
                      <a:gd name="T61" fmla="*/ 74 h 81"/>
                      <a:gd name="T62" fmla="*/ 47 w 68"/>
                      <a:gd name="T63" fmla="*/ 80 h 81"/>
                      <a:gd name="T64" fmla="*/ 35 w 68"/>
                      <a:gd name="T65" fmla="*/ 81 h 81"/>
                      <a:gd name="T66" fmla="*/ 25 w 68"/>
                      <a:gd name="T67" fmla="*/ 80 h 81"/>
                      <a:gd name="T68" fmla="*/ 17 w 68"/>
                      <a:gd name="T69" fmla="*/ 76 h 81"/>
                      <a:gd name="T70" fmla="*/ 10 w 68"/>
                      <a:gd name="T71" fmla="*/ 70 h 81"/>
                      <a:gd name="T72" fmla="*/ 5 w 68"/>
                      <a:gd name="T73" fmla="*/ 63 h 81"/>
                      <a:gd name="T74" fmla="*/ 1 w 68"/>
                      <a:gd name="T75" fmla="*/ 52 h 81"/>
                      <a:gd name="T76" fmla="*/ 0 w 68"/>
                      <a:gd name="T77" fmla="*/ 40 h 81"/>
                      <a:gd name="T78" fmla="*/ 1 w 68"/>
                      <a:gd name="T79" fmla="*/ 29 h 81"/>
                      <a:gd name="T80" fmla="*/ 5 w 68"/>
                      <a:gd name="T81" fmla="*/ 19 h 81"/>
                      <a:gd name="T82" fmla="*/ 7 w 68"/>
                      <a:gd name="T83" fmla="*/ 14 h 81"/>
                      <a:gd name="T84" fmla="*/ 10 w 68"/>
                      <a:gd name="T85" fmla="*/ 11 h 81"/>
                      <a:gd name="T86" fmla="*/ 13 w 68"/>
                      <a:gd name="T87" fmla="*/ 7 h 81"/>
                      <a:gd name="T88" fmla="*/ 23 w 68"/>
                      <a:gd name="T89" fmla="*/ 2 h 81"/>
                      <a:gd name="T90" fmla="*/ 29 w 68"/>
                      <a:gd name="T91" fmla="*/ 0 h 81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68"/>
                      <a:gd name="T139" fmla="*/ 0 h 81"/>
                      <a:gd name="T140" fmla="*/ 68 w 68"/>
                      <a:gd name="T141" fmla="*/ 81 h 81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68" h="81">
                        <a:moveTo>
                          <a:pt x="29" y="0"/>
                        </a:moveTo>
                        <a:lnTo>
                          <a:pt x="35" y="0"/>
                        </a:lnTo>
                        <a:lnTo>
                          <a:pt x="47" y="1"/>
                        </a:lnTo>
                        <a:lnTo>
                          <a:pt x="55" y="6"/>
                        </a:lnTo>
                        <a:lnTo>
                          <a:pt x="62" y="14"/>
                        </a:lnTo>
                        <a:lnTo>
                          <a:pt x="66" y="25"/>
                        </a:lnTo>
                        <a:lnTo>
                          <a:pt x="53" y="26"/>
                        </a:lnTo>
                        <a:lnTo>
                          <a:pt x="50" y="23"/>
                        </a:lnTo>
                        <a:lnTo>
                          <a:pt x="49" y="19"/>
                        </a:lnTo>
                        <a:lnTo>
                          <a:pt x="45" y="15"/>
                        </a:lnTo>
                        <a:lnTo>
                          <a:pt x="43" y="14"/>
                        </a:lnTo>
                        <a:lnTo>
                          <a:pt x="39" y="13"/>
                        </a:lnTo>
                        <a:lnTo>
                          <a:pt x="30" y="13"/>
                        </a:lnTo>
                        <a:lnTo>
                          <a:pt x="26" y="14"/>
                        </a:lnTo>
                        <a:lnTo>
                          <a:pt x="24" y="15"/>
                        </a:lnTo>
                        <a:lnTo>
                          <a:pt x="20" y="19"/>
                        </a:lnTo>
                        <a:lnTo>
                          <a:pt x="16" y="29"/>
                        </a:lnTo>
                        <a:lnTo>
                          <a:pt x="14" y="40"/>
                        </a:lnTo>
                        <a:lnTo>
                          <a:pt x="16" y="54"/>
                        </a:lnTo>
                        <a:lnTo>
                          <a:pt x="20" y="63"/>
                        </a:lnTo>
                        <a:lnTo>
                          <a:pt x="23" y="66"/>
                        </a:lnTo>
                        <a:lnTo>
                          <a:pt x="26" y="68"/>
                        </a:lnTo>
                        <a:lnTo>
                          <a:pt x="30" y="69"/>
                        </a:lnTo>
                        <a:lnTo>
                          <a:pt x="35" y="69"/>
                        </a:lnTo>
                        <a:lnTo>
                          <a:pt x="44" y="67"/>
                        </a:lnTo>
                        <a:lnTo>
                          <a:pt x="48" y="64"/>
                        </a:lnTo>
                        <a:lnTo>
                          <a:pt x="53" y="57"/>
                        </a:lnTo>
                        <a:lnTo>
                          <a:pt x="54" y="51"/>
                        </a:lnTo>
                        <a:lnTo>
                          <a:pt x="68" y="54"/>
                        </a:lnTo>
                        <a:lnTo>
                          <a:pt x="64" y="66"/>
                        </a:lnTo>
                        <a:lnTo>
                          <a:pt x="57" y="74"/>
                        </a:lnTo>
                        <a:lnTo>
                          <a:pt x="47" y="80"/>
                        </a:lnTo>
                        <a:lnTo>
                          <a:pt x="35" y="81"/>
                        </a:lnTo>
                        <a:lnTo>
                          <a:pt x="25" y="80"/>
                        </a:lnTo>
                        <a:lnTo>
                          <a:pt x="17" y="76"/>
                        </a:lnTo>
                        <a:lnTo>
                          <a:pt x="10" y="70"/>
                        </a:lnTo>
                        <a:lnTo>
                          <a:pt x="5" y="63"/>
                        </a:lnTo>
                        <a:lnTo>
                          <a:pt x="1" y="52"/>
                        </a:lnTo>
                        <a:lnTo>
                          <a:pt x="0" y="40"/>
                        </a:lnTo>
                        <a:lnTo>
                          <a:pt x="1" y="29"/>
                        </a:lnTo>
                        <a:lnTo>
                          <a:pt x="5" y="19"/>
                        </a:lnTo>
                        <a:lnTo>
                          <a:pt x="7" y="14"/>
                        </a:lnTo>
                        <a:lnTo>
                          <a:pt x="10" y="11"/>
                        </a:lnTo>
                        <a:lnTo>
                          <a:pt x="13" y="7"/>
                        </a:lnTo>
                        <a:lnTo>
                          <a:pt x="23" y="2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7" name="Freeform 89"/>
                  <p:cNvSpPr>
                    <a:spLocks noEditPoints="1"/>
                  </p:cNvSpPr>
                  <p:nvPr/>
                </p:nvSpPr>
                <p:spPr bwMode="auto">
                  <a:xfrm>
                    <a:off x="3816" y="4042"/>
                    <a:ext cx="72" cy="81"/>
                  </a:xfrm>
                  <a:custGeom>
                    <a:avLst/>
                    <a:gdLst>
                      <a:gd name="T0" fmla="*/ 30 w 72"/>
                      <a:gd name="T1" fmla="*/ 13 h 81"/>
                      <a:gd name="T2" fmla="*/ 25 w 72"/>
                      <a:gd name="T3" fmla="*/ 14 h 81"/>
                      <a:gd name="T4" fmla="*/ 20 w 72"/>
                      <a:gd name="T5" fmla="*/ 17 h 81"/>
                      <a:gd name="T6" fmla="*/ 18 w 72"/>
                      <a:gd name="T7" fmla="*/ 20 h 81"/>
                      <a:gd name="T8" fmla="*/ 15 w 72"/>
                      <a:gd name="T9" fmla="*/ 23 h 81"/>
                      <a:gd name="T10" fmla="*/ 14 w 72"/>
                      <a:gd name="T11" fmla="*/ 27 h 81"/>
                      <a:gd name="T12" fmla="*/ 14 w 72"/>
                      <a:gd name="T13" fmla="*/ 31 h 81"/>
                      <a:gd name="T14" fmla="*/ 58 w 72"/>
                      <a:gd name="T15" fmla="*/ 31 h 81"/>
                      <a:gd name="T16" fmla="*/ 57 w 72"/>
                      <a:gd name="T17" fmla="*/ 27 h 81"/>
                      <a:gd name="T18" fmla="*/ 57 w 72"/>
                      <a:gd name="T19" fmla="*/ 24 h 81"/>
                      <a:gd name="T20" fmla="*/ 55 w 72"/>
                      <a:gd name="T21" fmla="*/ 21 h 81"/>
                      <a:gd name="T22" fmla="*/ 54 w 72"/>
                      <a:gd name="T23" fmla="*/ 19 h 81"/>
                      <a:gd name="T24" fmla="*/ 50 w 72"/>
                      <a:gd name="T25" fmla="*/ 15 h 81"/>
                      <a:gd name="T26" fmla="*/ 45 w 72"/>
                      <a:gd name="T27" fmla="*/ 14 h 81"/>
                      <a:gd name="T28" fmla="*/ 42 w 72"/>
                      <a:gd name="T29" fmla="*/ 13 h 81"/>
                      <a:gd name="T30" fmla="*/ 30 w 72"/>
                      <a:gd name="T31" fmla="*/ 13 h 81"/>
                      <a:gd name="T32" fmla="*/ 36 w 72"/>
                      <a:gd name="T33" fmla="*/ 0 h 81"/>
                      <a:gd name="T34" fmla="*/ 46 w 72"/>
                      <a:gd name="T35" fmla="*/ 1 h 81"/>
                      <a:gd name="T36" fmla="*/ 55 w 72"/>
                      <a:gd name="T37" fmla="*/ 5 h 81"/>
                      <a:gd name="T38" fmla="*/ 62 w 72"/>
                      <a:gd name="T39" fmla="*/ 11 h 81"/>
                      <a:gd name="T40" fmla="*/ 68 w 72"/>
                      <a:gd name="T41" fmla="*/ 19 h 81"/>
                      <a:gd name="T42" fmla="*/ 70 w 72"/>
                      <a:gd name="T43" fmla="*/ 29 h 81"/>
                      <a:gd name="T44" fmla="*/ 72 w 72"/>
                      <a:gd name="T45" fmla="*/ 40 h 81"/>
                      <a:gd name="T46" fmla="*/ 72 w 72"/>
                      <a:gd name="T47" fmla="*/ 44 h 81"/>
                      <a:gd name="T48" fmla="*/ 14 w 72"/>
                      <a:gd name="T49" fmla="*/ 44 h 81"/>
                      <a:gd name="T50" fmla="*/ 14 w 72"/>
                      <a:gd name="T51" fmla="*/ 50 h 81"/>
                      <a:gd name="T52" fmla="*/ 17 w 72"/>
                      <a:gd name="T53" fmla="*/ 55 h 81"/>
                      <a:gd name="T54" fmla="*/ 19 w 72"/>
                      <a:gd name="T55" fmla="*/ 58 h 81"/>
                      <a:gd name="T56" fmla="*/ 21 w 72"/>
                      <a:gd name="T57" fmla="*/ 63 h 81"/>
                      <a:gd name="T58" fmla="*/ 29 w 72"/>
                      <a:gd name="T59" fmla="*/ 68 h 81"/>
                      <a:gd name="T60" fmla="*/ 33 w 72"/>
                      <a:gd name="T61" fmla="*/ 69 h 81"/>
                      <a:gd name="T62" fmla="*/ 37 w 72"/>
                      <a:gd name="T63" fmla="*/ 69 h 81"/>
                      <a:gd name="T64" fmla="*/ 46 w 72"/>
                      <a:gd name="T65" fmla="*/ 67 h 81"/>
                      <a:gd name="T66" fmla="*/ 50 w 72"/>
                      <a:gd name="T67" fmla="*/ 66 h 81"/>
                      <a:gd name="T68" fmla="*/ 54 w 72"/>
                      <a:gd name="T69" fmla="*/ 63 h 81"/>
                      <a:gd name="T70" fmla="*/ 56 w 72"/>
                      <a:gd name="T71" fmla="*/ 61 h 81"/>
                      <a:gd name="T72" fmla="*/ 58 w 72"/>
                      <a:gd name="T73" fmla="*/ 56 h 81"/>
                      <a:gd name="T74" fmla="*/ 72 w 72"/>
                      <a:gd name="T75" fmla="*/ 58 h 81"/>
                      <a:gd name="T76" fmla="*/ 69 w 72"/>
                      <a:gd name="T77" fmla="*/ 66 h 81"/>
                      <a:gd name="T78" fmla="*/ 60 w 72"/>
                      <a:gd name="T79" fmla="*/ 75 h 81"/>
                      <a:gd name="T80" fmla="*/ 50 w 72"/>
                      <a:gd name="T81" fmla="*/ 80 h 81"/>
                      <a:gd name="T82" fmla="*/ 37 w 72"/>
                      <a:gd name="T83" fmla="*/ 81 h 81"/>
                      <a:gd name="T84" fmla="*/ 23 w 72"/>
                      <a:gd name="T85" fmla="*/ 79 h 81"/>
                      <a:gd name="T86" fmla="*/ 10 w 72"/>
                      <a:gd name="T87" fmla="*/ 70 h 81"/>
                      <a:gd name="T88" fmla="*/ 5 w 72"/>
                      <a:gd name="T89" fmla="*/ 63 h 81"/>
                      <a:gd name="T90" fmla="*/ 1 w 72"/>
                      <a:gd name="T91" fmla="*/ 54 h 81"/>
                      <a:gd name="T92" fmla="*/ 0 w 72"/>
                      <a:gd name="T93" fmla="*/ 40 h 81"/>
                      <a:gd name="T94" fmla="*/ 2 w 72"/>
                      <a:gd name="T95" fmla="*/ 24 h 81"/>
                      <a:gd name="T96" fmla="*/ 10 w 72"/>
                      <a:gd name="T97" fmla="*/ 11 h 81"/>
                      <a:gd name="T98" fmla="*/ 21 w 72"/>
                      <a:gd name="T99" fmla="*/ 2 h 81"/>
                      <a:gd name="T100" fmla="*/ 36 w 72"/>
                      <a:gd name="T101" fmla="*/ 0 h 8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72"/>
                      <a:gd name="T154" fmla="*/ 0 h 81"/>
                      <a:gd name="T155" fmla="*/ 72 w 72"/>
                      <a:gd name="T156" fmla="*/ 81 h 8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72" h="81">
                        <a:moveTo>
                          <a:pt x="30" y="13"/>
                        </a:moveTo>
                        <a:lnTo>
                          <a:pt x="25" y="14"/>
                        </a:lnTo>
                        <a:lnTo>
                          <a:pt x="20" y="17"/>
                        </a:lnTo>
                        <a:lnTo>
                          <a:pt x="18" y="20"/>
                        </a:lnTo>
                        <a:lnTo>
                          <a:pt x="15" y="23"/>
                        </a:lnTo>
                        <a:lnTo>
                          <a:pt x="14" y="27"/>
                        </a:lnTo>
                        <a:lnTo>
                          <a:pt x="14" y="31"/>
                        </a:lnTo>
                        <a:lnTo>
                          <a:pt x="58" y="31"/>
                        </a:lnTo>
                        <a:lnTo>
                          <a:pt x="57" y="27"/>
                        </a:lnTo>
                        <a:lnTo>
                          <a:pt x="57" y="24"/>
                        </a:lnTo>
                        <a:lnTo>
                          <a:pt x="55" y="21"/>
                        </a:lnTo>
                        <a:lnTo>
                          <a:pt x="54" y="19"/>
                        </a:lnTo>
                        <a:lnTo>
                          <a:pt x="50" y="15"/>
                        </a:lnTo>
                        <a:lnTo>
                          <a:pt x="45" y="14"/>
                        </a:lnTo>
                        <a:lnTo>
                          <a:pt x="42" y="13"/>
                        </a:lnTo>
                        <a:lnTo>
                          <a:pt x="30" y="13"/>
                        </a:lnTo>
                        <a:close/>
                        <a:moveTo>
                          <a:pt x="36" y="0"/>
                        </a:moveTo>
                        <a:lnTo>
                          <a:pt x="46" y="1"/>
                        </a:lnTo>
                        <a:lnTo>
                          <a:pt x="55" y="5"/>
                        </a:lnTo>
                        <a:lnTo>
                          <a:pt x="62" y="11"/>
                        </a:lnTo>
                        <a:lnTo>
                          <a:pt x="68" y="19"/>
                        </a:lnTo>
                        <a:lnTo>
                          <a:pt x="70" y="29"/>
                        </a:lnTo>
                        <a:lnTo>
                          <a:pt x="72" y="40"/>
                        </a:lnTo>
                        <a:lnTo>
                          <a:pt x="72" y="44"/>
                        </a:lnTo>
                        <a:lnTo>
                          <a:pt x="14" y="44"/>
                        </a:lnTo>
                        <a:lnTo>
                          <a:pt x="14" y="50"/>
                        </a:lnTo>
                        <a:lnTo>
                          <a:pt x="17" y="55"/>
                        </a:lnTo>
                        <a:lnTo>
                          <a:pt x="19" y="58"/>
                        </a:lnTo>
                        <a:lnTo>
                          <a:pt x="21" y="63"/>
                        </a:lnTo>
                        <a:lnTo>
                          <a:pt x="29" y="68"/>
                        </a:lnTo>
                        <a:lnTo>
                          <a:pt x="33" y="69"/>
                        </a:lnTo>
                        <a:lnTo>
                          <a:pt x="37" y="69"/>
                        </a:lnTo>
                        <a:lnTo>
                          <a:pt x="46" y="67"/>
                        </a:lnTo>
                        <a:lnTo>
                          <a:pt x="50" y="66"/>
                        </a:lnTo>
                        <a:lnTo>
                          <a:pt x="54" y="63"/>
                        </a:lnTo>
                        <a:lnTo>
                          <a:pt x="56" y="61"/>
                        </a:lnTo>
                        <a:lnTo>
                          <a:pt x="58" y="56"/>
                        </a:lnTo>
                        <a:lnTo>
                          <a:pt x="72" y="58"/>
                        </a:lnTo>
                        <a:lnTo>
                          <a:pt x="69" y="66"/>
                        </a:lnTo>
                        <a:lnTo>
                          <a:pt x="60" y="75"/>
                        </a:lnTo>
                        <a:lnTo>
                          <a:pt x="50" y="80"/>
                        </a:lnTo>
                        <a:lnTo>
                          <a:pt x="37" y="81"/>
                        </a:lnTo>
                        <a:lnTo>
                          <a:pt x="23" y="79"/>
                        </a:lnTo>
                        <a:lnTo>
                          <a:pt x="10" y="70"/>
                        </a:lnTo>
                        <a:lnTo>
                          <a:pt x="5" y="63"/>
                        </a:lnTo>
                        <a:lnTo>
                          <a:pt x="1" y="54"/>
                        </a:lnTo>
                        <a:lnTo>
                          <a:pt x="0" y="40"/>
                        </a:lnTo>
                        <a:lnTo>
                          <a:pt x="2" y="24"/>
                        </a:lnTo>
                        <a:lnTo>
                          <a:pt x="10" y="11"/>
                        </a:lnTo>
                        <a:lnTo>
                          <a:pt x="21" y="2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8" name="Freeform 90"/>
                  <p:cNvSpPr>
                    <a:spLocks noEditPoints="1"/>
                  </p:cNvSpPr>
                  <p:nvPr/>
                </p:nvSpPr>
                <p:spPr bwMode="auto">
                  <a:xfrm>
                    <a:off x="3899" y="4013"/>
                    <a:ext cx="67" cy="110"/>
                  </a:xfrm>
                  <a:custGeom>
                    <a:avLst/>
                    <a:gdLst>
                      <a:gd name="T0" fmla="*/ 29 w 67"/>
                      <a:gd name="T1" fmla="*/ 42 h 110"/>
                      <a:gd name="T2" fmla="*/ 26 w 67"/>
                      <a:gd name="T3" fmla="*/ 43 h 110"/>
                      <a:gd name="T4" fmla="*/ 23 w 67"/>
                      <a:gd name="T5" fmla="*/ 44 h 110"/>
                      <a:gd name="T6" fmla="*/ 21 w 67"/>
                      <a:gd name="T7" fmla="*/ 48 h 110"/>
                      <a:gd name="T8" fmla="*/ 17 w 67"/>
                      <a:gd name="T9" fmla="*/ 54 h 110"/>
                      <a:gd name="T10" fmla="*/ 15 w 67"/>
                      <a:gd name="T11" fmla="*/ 61 h 110"/>
                      <a:gd name="T12" fmla="*/ 14 w 67"/>
                      <a:gd name="T13" fmla="*/ 69 h 110"/>
                      <a:gd name="T14" fmla="*/ 15 w 67"/>
                      <a:gd name="T15" fmla="*/ 83 h 110"/>
                      <a:gd name="T16" fmla="*/ 21 w 67"/>
                      <a:gd name="T17" fmla="*/ 92 h 110"/>
                      <a:gd name="T18" fmla="*/ 23 w 67"/>
                      <a:gd name="T19" fmla="*/ 95 h 110"/>
                      <a:gd name="T20" fmla="*/ 27 w 67"/>
                      <a:gd name="T21" fmla="*/ 97 h 110"/>
                      <a:gd name="T22" fmla="*/ 30 w 67"/>
                      <a:gd name="T23" fmla="*/ 98 h 110"/>
                      <a:gd name="T24" fmla="*/ 37 w 67"/>
                      <a:gd name="T25" fmla="*/ 98 h 110"/>
                      <a:gd name="T26" fmla="*/ 41 w 67"/>
                      <a:gd name="T27" fmla="*/ 97 h 110"/>
                      <a:gd name="T28" fmla="*/ 45 w 67"/>
                      <a:gd name="T29" fmla="*/ 95 h 110"/>
                      <a:gd name="T30" fmla="*/ 47 w 67"/>
                      <a:gd name="T31" fmla="*/ 92 h 110"/>
                      <a:gd name="T32" fmla="*/ 52 w 67"/>
                      <a:gd name="T33" fmla="*/ 84 h 110"/>
                      <a:gd name="T34" fmla="*/ 53 w 67"/>
                      <a:gd name="T35" fmla="*/ 71 h 110"/>
                      <a:gd name="T36" fmla="*/ 52 w 67"/>
                      <a:gd name="T37" fmla="*/ 58 h 110"/>
                      <a:gd name="T38" fmla="*/ 47 w 67"/>
                      <a:gd name="T39" fmla="*/ 49 h 110"/>
                      <a:gd name="T40" fmla="*/ 45 w 67"/>
                      <a:gd name="T41" fmla="*/ 46 h 110"/>
                      <a:gd name="T42" fmla="*/ 41 w 67"/>
                      <a:gd name="T43" fmla="*/ 43 h 110"/>
                      <a:gd name="T44" fmla="*/ 37 w 67"/>
                      <a:gd name="T45" fmla="*/ 42 h 110"/>
                      <a:gd name="T46" fmla="*/ 29 w 67"/>
                      <a:gd name="T47" fmla="*/ 42 h 110"/>
                      <a:gd name="T48" fmla="*/ 53 w 67"/>
                      <a:gd name="T49" fmla="*/ 0 h 110"/>
                      <a:gd name="T50" fmla="*/ 67 w 67"/>
                      <a:gd name="T51" fmla="*/ 0 h 110"/>
                      <a:gd name="T52" fmla="*/ 67 w 67"/>
                      <a:gd name="T53" fmla="*/ 109 h 110"/>
                      <a:gd name="T54" fmla="*/ 53 w 67"/>
                      <a:gd name="T55" fmla="*/ 109 h 110"/>
                      <a:gd name="T56" fmla="*/ 53 w 67"/>
                      <a:gd name="T57" fmla="*/ 96 h 110"/>
                      <a:gd name="T58" fmla="*/ 48 w 67"/>
                      <a:gd name="T59" fmla="*/ 104 h 110"/>
                      <a:gd name="T60" fmla="*/ 41 w 67"/>
                      <a:gd name="T61" fmla="*/ 109 h 110"/>
                      <a:gd name="T62" fmla="*/ 33 w 67"/>
                      <a:gd name="T63" fmla="*/ 110 h 110"/>
                      <a:gd name="T64" fmla="*/ 27 w 67"/>
                      <a:gd name="T65" fmla="*/ 110 h 110"/>
                      <a:gd name="T66" fmla="*/ 21 w 67"/>
                      <a:gd name="T67" fmla="*/ 109 h 110"/>
                      <a:gd name="T68" fmla="*/ 16 w 67"/>
                      <a:gd name="T69" fmla="*/ 105 h 110"/>
                      <a:gd name="T70" fmla="*/ 12 w 67"/>
                      <a:gd name="T71" fmla="*/ 103 h 110"/>
                      <a:gd name="T72" fmla="*/ 9 w 67"/>
                      <a:gd name="T73" fmla="*/ 99 h 110"/>
                      <a:gd name="T74" fmla="*/ 4 w 67"/>
                      <a:gd name="T75" fmla="*/ 92 h 110"/>
                      <a:gd name="T76" fmla="*/ 0 w 67"/>
                      <a:gd name="T77" fmla="*/ 81 h 110"/>
                      <a:gd name="T78" fmla="*/ 0 w 67"/>
                      <a:gd name="T79" fmla="*/ 59 h 110"/>
                      <a:gd name="T80" fmla="*/ 3 w 67"/>
                      <a:gd name="T81" fmla="*/ 49 h 110"/>
                      <a:gd name="T82" fmla="*/ 5 w 67"/>
                      <a:gd name="T83" fmla="*/ 44 h 110"/>
                      <a:gd name="T84" fmla="*/ 8 w 67"/>
                      <a:gd name="T85" fmla="*/ 41 h 110"/>
                      <a:gd name="T86" fmla="*/ 11 w 67"/>
                      <a:gd name="T87" fmla="*/ 36 h 110"/>
                      <a:gd name="T88" fmla="*/ 21 w 67"/>
                      <a:gd name="T89" fmla="*/ 31 h 110"/>
                      <a:gd name="T90" fmla="*/ 27 w 67"/>
                      <a:gd name="T91" fmla="*/ 29 h 110"/>
                      <a:gd name="T92" fmla="*/ 37 w 67"/>
                      <a:gd name="T93" fmla="*/ 29 h 110"/>
                      <a:gd name="T94" fmla="*/ 41 w 67"/>
                      <a:gd name="T95" fmla="*/ 30 h 110"/>
                      <a:gd name="T96" fmla="*/ 43 w 67"/>
                      <a:gd name="T97" fmla="*/ 32 h 110"/>
                      <a:gd name="T98" fmla="*/ 48 w 67"/>
                      <a:gd name="T99" fmla="*/ 35 h 110"/>
                      <a:gd name="T100" fmla="*/ 53 w 67"/>
                      <a:gd name="T101" fmla="*/ 42 h 110"/>
                      <a:gd name="T102" fmla="*/ 53 w 67"/>
                      <a:gd name="T103" fmla="*/ 0 h 110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67"/>
                      <a:gd name="T157" fmla="*/ 0 h 110"/>
                      <a:gd name="T158" fmla="*/ 67 w 67"/>
                      <a:gd name="T159" fmla="*/ 110 h 110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67" h="110">
                        <a:moveTo>
                          <a:pt x="29" y="42"/>
                        </a:moveTo>
                        <a:lnTo>
                          <a:pt x="26" y="43"/>
                        </a:lnTo>
                        <a:lnTo>
                          <a:pt x="23" y="44"/>
                        </a:lnTo>
                        <a:lnTo>
                          <a:pt x="21" y="48"/>
                        </a:lnTo>
                        <a:lnTo>
                          <a:pt x="17" y="54"/>
                        </a:lnTo>
                        <a:lnTo>
                          <a:pt x="15" y="61"/>
                        </a:lnTo>
                        <a:lnTo>
                          <a:pt x="14" y="69"/>
                        </a:lnTo>
                        <a:lnTo>
                          <a:pt x="15" y="83"/>
                        </a:lnTo>
                        <a:lnTo>
                          <a:pt x="21" y="92"/>
                        </a:lnTo>
                        <a:lnTo>
                          <a:pt x="23" y="95"/>
                        </a:lnTo>
                        <a:lnTo>
                          <a:pt x="27" y="97"/>
                        </a:lnTo>
                        <a:lnTo>
                          <a:pt x="30" y="98"/>
                        </a:lnTo>
                        <a:lnTo>
                          <a:pt x="37" y="98"/>
                        </a:lnTo>
                        <a:lnTo>
                          <a:pt x="41" y="97"/>
                        </a:lnTo>
                        <a:lnTo>
                          <a:pt x="45" y="95"/>
                        </a:lnTo>
                        <a:lnTo>
                          <a:pt x="47" y="92"/>
                        </a:lnTo>
                        <a:lnTo>
                          <a:pt x="52" y="84"/>
                        </a:lnTo>
                        <a:lnTo>
                          <a:pt x="53" y="71"/>
                        </a:lnTo>
                        <a:lnTo>
                          <a:pt x="52" y="58"/>
                        </a:lnTo>
                        <a:lnTo>
                          <a:pt x="47" y="49"/>
                        </a:lnTo>
                        <a:lnTo>
                          <a:pt x="45" y="46"/>
                        </a:lnTo>
                        <a:lnTo>
                          <a:pt x="41" y="43"/>
                        </a:lnTo>
                        <a:lnTo>
                          <a:pt x="37" y="42"/>
                        </a:lnTo>
                        <a:lnTo>
                          <a:pt x="29" y="42"/>
                        </a:lnTo>
                        <a:close/>
                        <a:moveTo>
                          <a:pt x="53" y="0"/>
                        </a:moveTo>
                        <a:lnTo>
                          <a:pt x="67" y="0"/>
                        </a:lnTo>
                        <a:lnTo>
                          <a:pt x="67" y="109"/>
                        </a:lnTo>
                        <a:lnTo>
                          <a:pt x="53" y="109"/>
                        </a:lnTo>
                        <a:lnTo>
                          <a:pt x="53" y="96"/>
                        </a:lnTo>
                        <a:lnTo>
                          <a:pt x="48" y="104"/>
                        </a:lnTo>
                        <a:lnTo>
                          <a:pt x="41" y="109"/>
                        </a:lnTo>
                        <a:lnTo>
                          <a:pt x="33" y="110"/>
                        </a:lnTo>
                        <a:lnTo>
                          <a:pt x="27" y="110"/>
                        </a:lnTo>
                        <a:lnTo>
                          <a:pt x="21" y="109"/>
                        </a:lnTo>
                        <a:lnTo>
                          <a:pt x="16" y="105"/>
                        </a:lnTo>
                        <a:lnTo>
                          <a:pt x="12" y="103"/>
                        </a:lnTo>
                        <a:lnTo>
                          <a:pt x="9" y="99"/>
                        </a:lnTo>
                        <a:lnTo>
                          <a:pt x="4" y="92"/>
                        </a:lnTo>
                        <a:lnTo>
                          <a:pt x="0" y="81"/>
                        </a:lnTo>
                        <a:lnTo>
                          <a:pt x="0" y="59"/>
                        </a:lnTo>
                        <a:lnTo>
                          <a:pt x="3" y="49"/>
                        </a:lnTo>
                        <a:lnTo>
                          <a:pt x="5" y="44"/>
                        </a:lnTo>
                        <a:lnTo>
                          <a:pt x="8" y="41"/>
                        </a:lnTo>
                        <a:lnTo>
                          <a:pt x="11" y="36"/>
                        </a:lnTo>
                        <a:lnTo>
                          <a:pt x="21" y="31"/>
                        </a:lnTo>
                        <a:lnTo>
                          <a:pt x="27" y="29"/>
                        </a:lnTo>
                        <a:lnTo>
                          <a:pt x="37" y="29"/>
                        </a:lnTo>
                        <a:lnTo>
                          <a:pt x="41" y="30"/>
                        </a:lnTo>
                        <a:lnTo>
                          <a:pt x="43" y="32"/>
                        </a:lnTo>
                        <a:lnTo>
                          <a:pt x="48" y="35"/>
                        </a:lnTo>
                        <a:lnTo>
                          <a:pt x="53" y="42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99" name="Freeform 91"/>
                  <p:cNvSpPr>
                    <a:spLocks/>
                  </p:cNvSpPr>
                  <p:nvPr/>
                </p:nvSpPr>
                <p:spPr bwMode="auto">
                  <a:xfrm>
                    <a:off x="1273" y="3135"/>
                    <a:ext cx="109" cy="103"/>
                  </a:xfrm>
                  <a:custGeom>
                    <a:avLst/>
                    <a:gdLst>
                      <a:gd name="T0" fmla="*/ 0 w 109"/>
                      <a:gd name="T1" fmla="*/ 0 h 103"/>
                      <a:gd name="T2" fmla="*/ 109 w 109"/>
                      <a:gd name="T3" fmla="*/ 0 h 103"/>
                      <a:gd name="T4" fmla="*/ 109 w 109"/>
                      <a:gd name="T5" fmla="*/ 15 h 103"/>
                      <a:gd name="T6" fmla="*/ 17 w 109"/>
                      <a:gd name="T7" fmla="*/ 15 h 103"/>
                      <a:gd name="T8" fmla="*/ 109 w 109"/>
                      <a:gd name="T9" fmla="*/ 43 h 103"/>
                      <a:gd name="T10" fmla="*/ 109 w 109"/>
                      <a:gd name="T11" fmla="*/ 60 h 103"/>
                      <a:gd name="T12" fmla="*/ 17 w 109"/>
                      <a:gd name="T13" fmla="*/ 89 h 103"/>
                      <a:gd name="T14" fmla="*/ 109 w 109"/>
                      <a:gd name="T15" fmla="*/ 89 h 103"/>
                      <a:gd name="T16" fmla="*/ 109 w 109"/>
                      <a:gd name="T17" fmla="*/ 103 h 103"/>
                      <a:gd name="T18" fmla="*/ 0 w 109"/>
                      <a:gd name="T19" fmla="*/ 103 h 103"/>
                      <a:gd name="T20" fmla="*/ 0 w 109"/>
                      <a:gd name="T21" fmla="*/ 80 h 103"/>
                      <a:gd name="T22" fmla="*/ 78 w 109"/>
                      <a:gd name="T23" fmla="*/ 58 h 103"/>
                      <a:gd name="T24" fmla="*/ 84 w 109"/>
                      <a:gd name="T25" fmla="*/ 55 h 103"/>
                      <a:gd name="T26" fmla="*/ 93 w 109"/>
                      <a:gd name="T27" fmla="*/ 50 h 103"/>
                      <a:gd name="T28" fmla="*/ 90 w 109"/>
                      <a:gd name="T29" fmla="*/ 50 h 103"/>
                      <a:gd name="T30" fmla="*/ 86 w 109"/>
                      <a:gd name="T31" fmla="*/ 49 h 103"/>
                      <a:gd name="T32" fmla="*/ 81 w 109"/>
                      <a:gd name="T33" fmla="*/ 48 h 103"/>
                      <a:gd name="T34" fmla="*/ 75 w 109"/>
                      <a:gd name="T35" fmla="*/ 47 h 103"/>
                      <a:gd name="T36" fmla="*/ 0 w 109"/>
                      <a:gd name="T37" fmla="*/ 23 h 103"/>
                      <a:gd name="T38" fmla="*/ 0 w 109"/>
                      <a:gd name="T39" fmla="*/ 0 h 103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109"/>
                      <a:gd name="T61" fmla="*/ 0 h 103"/>
                      <a:gd name="T62" fmla="*/ 109 w 109"/>
                      <a:gd name="T63" fmla="*/ 103 h 103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109" h="103">
                        <a:moveTo>
                          <a:pt x="0" y="0"/>
                        </a:moveTo>
                        <a:lnTo>
                          <a:pt x="109" y="0"/>
                        </a:lnTo>
                        <a:lnTo>
                          <a:pt x="109" y="15"/>
                        </a:lnTo>
                        <a:lnTo>
                          <a:pt x="17" y="15"/>
                        </a:lnTo>
                        <a:lnTo>
                          <a:pt x="109" y="43"/>
                        </a:lnTo>
                        <a:lnTo>
                          <a:pt x="109" y="60"/>
                        </a:lnTo>
                        <a:lnTo>
                          <a:pt x="17" y="89"/>
                        </a:lnTo>
                        <a:lnTo>
                          <a:pt x="109" y="89"/>
                        </a:lnTo>
                        <a:lnTo>
                          <a:pt x="109" y="103"/>
                        </a:lnTo>
                        <a:lnTo>
                          <a:pt x="0" y="103"/>
                        </a:lnTo>
                        <a:lnTo>
                          <a:pt x="0" y="80"/>
                        </a:lnTo>
                        <a:lnTo>
                          <a:pt x="78" y="58"/>
                        </a:lnTo>
                        <a:lnTo>
                          <a:pt x="84" y="55"/>
                        </a:lnTo>
                        <a:lnTo>
                          <a:pt x="93" y="50"/>
                        </a:lnTo>
                        <a:lnTo>
                          <a:pt x="90" y="50"/>
                        </a:lnTo>
                        <a:lnTo>
                          <a:pt x="86" y="49"/>
                        </a:lnTo>
                        <a:lnTo>
                          <a:pt x="81" y="48"/>
                        </a:lnTo>
                        <a:lnTo>
                          <a:pt x="75" y="47"/>
                        </a:lnTo>
                        <a:lnTo>
                          <a:pt x="0" y="2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0" name="Freeform 92"/>
                  <p:cNvSpPr>
                    <a:spLocks/>
                  </p:cNvSpPr>
                  <p:nvPr/>
                </p:nvSpPr>
                <p:spPr bwMode="auto">
                  <a:xfrm>
                    <a:off x="1303" y="3053"/>
                    <a:ext cx="80" cy="61"/>
                  </a:xfrm>
                  <a:custGeom>
                    <a:avLst/>
                    <a:gdLst>
                      <a:gd name="T0" fmla="*/ 0 w 80"/>
                      <a:gd name="T1" fmla="*/ 0 h 61"/>
                      <a:gd name="T2" fmla="*/ 79 w 80"/>
                      <a:gd name="T3" fmla="*/ 0 h 61"/>
                      <a:gd name="T4" fmla="*/ 79 w 80"/>
                      <a:gd name="T5" fmla="*/ 14 h 61"/>
                      <a:gd name="T6" fmla="*/ 65 w 80"/>
                      <a:gd name="T7" fmla="*/ 14 h 61"/>
                      <a:gd name="T8" fmla="*/ 74 w 80"/>
                      <a:gd name="T9" fmla="*/ 20 h 61"/>
                      <a:gd name="T10" fmla="*/ 79 w 80"/>
                      <a:gd name="T11" fmla="*/ 27 h 61"/>
                      <a:gd name="T12" fmla="*/ 80 w 80"/>
                      <a:gd name="T13" fmla="*/ 36 h 61"/>
                      <a:gd name="T14" fmla="*/ 80 w 80"/>
                      <a:gd name="T15" fmla="*/ 43 h 61"/>
                      <a:gd name="T16" fmla="*/ 79 w 80"/>
                      <a:gd name="T17" fmla="*/ 45 h 61"/>
                      <a:gd name="T18" fmla="*/ 77 w 80"/>
                      <a:gd name="T19" fmla="*/ 49 h 61"/>
                      <a:gd name="T20" fmla="*/ 75 w 80"/>
                      <a:gd name="T21" fmla="*/ 51 h 61"/>
                      <a:gd name="T22" fmla="*/ 74 w 80"/>
                      <a:gd name="T23" fmla="*/ 54 h 61"/>
                      <a:gd name="T24" fmla="*/ 70 w 80"/>
                      <a:gd name="T25" fmla="*/ 56 h 61"/>
                      <a:gd name="T26" fmla="*/ 65 w 80"/>
                      <a:gd name="T27" fmla="*/ 58 h 61"/>
                      <a:gd name="T28" fmla="*/ 62 w 80"/>
                      <a:gd name="T29" fmla="*/ 61 h 61"/>
                      <a:gd name="T30" fmla="*/ 0 w 80"/>
                      <a:gd name="T31" fmla="*/ 61 h 61"/>
                      <a:gd name="T32" fmla="*/ 0 w 80"/>
                      <a:gd name="T33" fmla="*/ 46 h 61"/>
                      <a:gd name="T34" fmla="*/ 57 w 80"/>
                      <a:gd name="T35" fmla="*/ 46 h 61"/>
                      <a:gd name="T36" fmla="*/ 64 w 80"/>
                      <a:gd name="T37" fmla="*/ 42 h 61"/>
                      <a:gd name="T38" fmla="*/ 67 w 80"/>
                      <a:gd name="T39" fmla="*/ 37 h 61"/>
                      <a:gd name="T40" fmla="*/ 68 w 80"/>
                      <a:gd name="T41" fmla="*/ 32 h 61"/>
                      <a:gd name="T42" fmla="*/ 64 w 80"/>
                      <a:gd name="T43" fmla="*/ 21 h 61"/>
                      <a:gd name="T44" fmla="*/ 60 w 80"/>
                      <a:gd name="T45" fmla="*/ 17 h 61"/>
                      <a:gd name="T46" fmla="*/ 57 w 80"/>
                      <a:gd name="T47" fmla="*/ 15 h 61"/>
                      <a:gd name="T48" fmla="*/ 54 w 80"/>
                      <a:gd name="T49" fmla="*/ 14 h 61"/>
                      <a:gd name="T50" fmla="*/ 0 w 80"/>
                      <a:gd name="T51" fmla="*/ 14 h 61"/>
                      <a:gd name="T52" fmla="*/ 0 w 80"/>
                      <a:gd name="T53" fmla="*/ 0 h 61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0"/>
                      <a:gd name="T82" fmla="*/ 0 h 61"/>
                      <a:gd name="T83" fmla="*/ 80 w 80"/>
                      <a:gd name="T84" fmla="*/ 61 h 61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0" h="61">
                        <a:moveTo>
                          <a:pt x="0" y="0"/>
                        </a:moveTo>
                        <a:lnTo>
                          <a:pt x="79" y="0"/>
                        </a:lnTo>
                        <a:lnTo>
                          <a:pt x="79" y="14"/>
                        </a:lnTo>
                        <a:lnTo>
                          <a:pt x="65" y="14"/>
                        </a:lnTo>
                        <a:lnTo>
                          <a:pt x="74" y="20"/>
                        </a:lnTo>
                        <a:lnTo>
                          <a:pt x="79" y="27"/>
                        </a:lnTo>
                        <a:lnTo>
                          <a:pt x="80" y="36"/>
                        </a:lnTo>
                        <a:lnTo>
                          <a:pt x="80" y="43"/>
                        </a:lnTo>
                        <a:lnTo>
                          <a:pt x="79" y="45"/>
                        </a:lnTo>
                        <a:lnTo>
                          <a:pt x="77" y="49"/>
                        </a:lnTo>
                        <a:lnTo>
                          <a:pt x="75" y="51"/>
                        </a:lnTo>
                        <a:lnTo>
                          <a:pt x="74" y="54"/>
                        </a:lnTo>
                        <a:lnTo>
                          <a:pt x="70" y="56"/>
                        </a:lnTo>
                        <a:lnTo>
                          <a:pt x="65" y="58"/>
                        </a:lnTo>
                        <a:lnTo>
                          <a:pt x="62" y="61"/>
                        </a:lnTo>
                        <a:lnTo>
                          <a:pt x="0" y="61"/>
                        </a:lnTo>
                        <a:lnTo>
                          <a:pt x="0" y="46"/>
                        </a:lnTo>
                        <a:lnTo>
                          <a:pt x="57" y="46"/>
                        </a:lnTo>
                        <a:lnTo>
                          <a:pt x="64" y="42"/>
                        </a:lnTo>
                        <a:lnTo>
                          <a:pt x="67" y="37"/>
                        </a:lnTo>
                        <a:lnTo>
                          <a:pt x="68" y="32"/>
                        </a:lnTo>
                        <a:lnTo>
                          <a:pt x="64" y="21"/>
                        </a:lnTo>
                        <a:lnTo>
                          <a:pt x="60" y="17"/>
                        </a:lnTo>
                        <a:lnTo>
                          <a:pt x="57" y="15"/>
                        </a:lnTo>
                        <a:lnTo>
                          <a:pt x="54" y="14"/>
                        </a:lnTo>
                        <a:lnTo>
                          <a:pt x="0" y="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1" name="Freeform 93"/>
                  <p:cNvSpPr>
                    <a:spLocks/>
                  </p:cNvSpPr>
                  <p:nvPr/>
                </p:nvSpPr>
                <p:spPr bwMode="auto">
                  <a:xfrm>
                    <a:off x="1277" y="3002"/>
                    <a:ext cx="106" cy="37"/>
                  </a:xfrm>
                  <a:custGeom>
                    <a:avLst/>
                    <a:gdLst>
                      <a:gd name="T0" fmla="*/ 106 w 106"/>
                      <a:gd name="T1" fmla="*/ 0 h 37"/>
                      <a:gd name="T2" fmla="*/ 106 w 106"/>
                      <a:gd name="T3" fmla="*/ 18 h 37"/>
                      <a:gd name="T4" fmla="*/ 105 w 106"/>
                      <a:gd name="T5" fmla="*/ 20 h 37"/>
                      <a:gd name="T6" fmla="*/ 99 w 106"/>
                      <a:gd name="T7" fmla="*/ 26 h 37"/>
                      <a:gd name="T8" fmla="*/ 95 w 106"/>
                      <a:gd name="T9" fmla="*/ 27 h 37"/>
                      <a:gd name="T10" fmla="*/ 39 w 106"/>
                      <a:gd name="T11" fmla="*/ 27 h 37"/>
                      <a:gd name="T12" fmla="*/ 39 w 106"/>
                      <a:gd name="T13" fmla="*/ 37 h 37"/>
                      <a:gd name="T14" fmla="*/ 26 w 106"/>
                      <a:gd name="T15" fmla="*/ 37 h 37"/>
                      <a:gd name="T16" fmla="*/ 26 w 106"/>
                      <a:gd name="T17" fmla="*/ 27 h 37"/>
                      <a:gd name="T18" fmla="*/ 8 w 106"/>
                      <a:gd name="T19" fmla="*/ 27 h 37"/>
                      <a:gd name="T20" fmla="*/ 0 w 106"/>
                      <a:gd name="T21" fmla="*/ 13 h 37"/>
                      <a:gd name="T22" fmla="*/ 26 w 106"/>
                      <a:gd name="T23" fmla="*/ 13 h 37"/>
                      <a:gd name="T24" fmla="*/ 26 w 106"/>
                      <a:gd name="T25" fmla="*/ 1 h 37"/>
                      <a:gd name="T26" fmla="*/ 39 w 106"/>
                      <a:gd name="T27" fmla="*/ 1 h 37"/>
                      <a:gd name="T28" fmla="*/ 39 w 106"/>
                      <a:gd name="T29" fmla="*/ 13 h 37"/>
                      <a:gd name="T30" fmla="*/ 90 w 106"/>
                      <a:gd name="T31" fmla="*/ 13 h 37"/>
                      <a:gd name="T32" fmla="*/ 91 w 106"/>
                      <a:gd name="T33" fmla="*/ 12 h 37"/>
                      <a:gd name="T34" fmla="*/ 91 w 106"/>
                      <a:gd name="T35" fmla="*/ 10 h 37"/>
                      <a:gd name="T36" fmla="*/ 94 w 106"/>
                      <a:gd name="T37" fmla="*/ 8 h 37"/>
                      <a:gd name="T38" fmla="*/ 94 w 106"/>
                      <a:gd name="T39" fmla="*/ 1 h 37"/>
                      <a:gd name="T40" fmla="*/ 106 w 106"/>
                      <a:gd name="T41" fmla="*/ 0 h 3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06"/>
                      <a:gd name="T64" fmla="*/ 0 h 37"/>
                      <a:gd name="T65" fmla="*/ 106 w 106"/>
                      <a:gd name="T66" fmla="*/ 37 h 3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06" h="37">
                        <a:moveTo>
                          <a:pt x="106" y="0"/>
                        </a:moveTo>
                        <a:lnTo>
                          <a:pt x="106" y="18"/>
                        </a:lnTo>
                        <a:lnTo>
                          <a:pt x="105" y="20"/>
                        </a:lnTo>
                        <a:lnTo>
                          <a:pt x="99" y="26"/>
                        </a:lnTo>
                        <a:lnTo>
                          <a:pt x="95" y="27"/>
                        </a:lnTo>
                        <a:lnTo>
                          <a:pt x="39" y="27"/>
                        </a:lnTo>
                        <a:lnTo>
                          <a:pt x="39" y="37"/>
                        </a:lnTo>
                        <a:lnTo>
                          <a:pt x="26" y="37"/>
                        </a:lnTo>
                        <a:lnTo>
                          <a:pt x="26" y="27"/>
                        </a:lnTo>
                        <a:lnTo>
                          <a:pt x="8" y="27"/>
                        </a:lnTo>
                        <a:lnTo>
                          <a:pt x="0" y="13"/>
                        </a:lnTo>
                        <a:lnTo>
                          <a:pt x="26" y="13"/>
                        </a:lnTo>
                        <a:lnTo>
                          <a:pt x="26" y="1"/>
                        </a:lnTo>
                        <a:lnTo>
                          <a:pt x="39" y="1"/>
                        </a:lnTo>
                        <a:lnTo>
                          <a:pt x="39" y="13"/>
                        </a:lnTo>
                        <a:lnTo>
                          <a:pt x="90" y="13"/>
                        </a:lnTo>
                        <a:lnTo>
                          <a:pt x="91" y="12"/>
                        </a:lnTo>
                        <a:lnTo>
                          <a:pt x="91" y="10"/>
                        </a:lnTo>
                        <a:lnTo>
                          <a:pt x="94" y="8"/>
                        </a:lnTo>
                        <a:lnTo>
                          <a:pt x="94" y="1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2" name="Freeform 94"/>
                  <p:cNvSpPr>
                    <a:spLocks/>
                  </p:cNvSpPr>
                  <p:nvPr/>
                </p:nvSpPr>
                <p:spPr bwMode="auto">
                  <a:xfrm>
                    <a:off x="1303" y="2928"/>
                    <a:ext cx="80" cy="61"/>
                  </a:xfrm>
                  <a:custGeom>
                    <a:avLst/>
                    <a:gdLst>
                      <a:gd name="T0" fmla="*/ 0 w 80"/>
                      <a:gd name="T1" fmla="*/ 0 h 61"/>
                      <a:gd name="T2" fmla="*/ 79 w 80"/>
                      <a:gd name="T3" fmla="*/ 0 h 61"/>
                      <a:gd name="T4" fmla="*/ 79 w 80"/>
                      <a:gd name="T5" fmla="*/ 14 h 61"/>
                      <a:gd name="T6" fmla="*/ 65 w 80"/>
                      <a:gd name="T7" fmla="*/ 14 h 61"/>
                      <a:gd name="T8" fmla="*/ 74 w 80"/>
                      <a:gd name="T9" fmla="*/ 20 h 61"/>
                      <a:gd name="T10" fmla="*/ 79 w 80"/>
                      <a:gd name="T11" fmla="*/ 27 h 61"/>
                      <a:gd name="T12" fmla="*/ 80 w 80"/>
                      <a:gd name="T13" fmla="*/ 35 h 61"/>
                      <a:gd name="T14" fmla="*/ 80 w 80"/>
                      <a:gd name="T15" fmla="*/ 43 h 61"/>
                      <a:gd name="T16" fmla="*/ 79 w 80"/>
                      <a:gd name="T17" fmla="*/ 45 h 61"/>
                      <a:gd name="T18" fmla="*/ 77 w 80"/>
                      <a:gd name="T19" fmla="*/ 49 h 61"/>
                      <a:gd name="T20" fmla="*/ 75 w 80"/>
                      <a:gd name="T21" fmla="*/ 51 h 61"/>
                      <a:gd name="T22" fmla="*/ 74 w 80"/>
                      <a:gd name="T23" fmla="*/ 53 h 61"/>
                      <a:gd name="T24" fmla="*/ 70 w 80"/>
                      <a:gd name="T25" fmla="*/ 56 h 61"/>
                      <a:gd name="T26" fmla="*/ 65 w 80"/>
                      <a:gd name="T27" fmla="*/ 58 h 61"/>
                      <a:gd name="T28" fmla="*/ 62 w 80"/>
                      <a:gd name="T29" fmla="*/ 61 h 61"/>
                      <a:gd name="T30" fmla="*/ 0 w 80"/>
                      <a:gd name="T31" fmla="*/ 61 h 61"/>
                      <a:gd name="T32" fmla="*/ 0 w 80"/>
                      <a:gd name="T33" fmla="*/ 46 h 61"/>
                      <a:gd name="T34" fmla="*/ 57 w 80"/>
                      <a:gd name="T35" fmla="*/ 46 h 61"/>
                      <a:gd name="T36" fmla="*/ 64 w 80"/>
                      <a:gd name="T37" fmla="*/ 41 h 61"/>
                      <a:gd name="T38" fmla="*/ 67 w 80"/>
                      <a:gd name="T39" fmla="*/ 37 h 61"/>
                      <a:gd name="T40" fmla="*/ 68 w 80"/>
                      <a:gd name="T41" fmla="*/ 32 h 61"/>
                      <a:gd name="T42" fmla="*/ 64 w 80"/>
                      <a:gd name="T43" fmla="*/ 21 h 61"/>
                      <a:gd name="T44" fmla="*/ 60 w 80"/>
                      <a:gd name="T45" fmla="*/ 16 h 61"/>
                      <a:gd name="T46" fmla="*/ 57 w 80"/>
                      <a:gd name="T47" fmla="*/ 15 h 61"/>
                      <a:gd name="T48" fmla="*/ 54 w 80"/>
                      <a:gd name="T49" fmla="*/ 14 h 61"/>
                      <a:gd name="T50" fmla="*/ 0 w 80"/>
                      <a:gd name="T51" fmla="*/ 14 h 61"/>
                      <a:gd name="T52" fmla="*/ 0 w 80"/>
                      <a:gd name="T53" fmla="*/ 0 h 61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0"/>
                      <a:gd name="T82" fmla="*/ 0 h 61"/>
                      <a:gd name="T83" fmla="*/ 80 w 80"/>
                      <a:gd name="T84" fmla="*/ 61 h 61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0" h="61">
                        <a:moveTo>
                          <a:pt x="0" y="0"/>
                        </a:moveTo>
                        <a:lnTo>
                          <a:pt x="79" y="0"/>
                        </a:lnTo>
                        <a:lnTo>
                          <a:pt x="79" y="14"/>
                        </a:lnTo>
                        <a:lnTo>
                          <a:pt x="65" y="14"/>
                        </a:lnTo>
                        <a:lnTo>
                          <a:pt x="74" y="20"/>
                        </a:lnTo>
                        <a:lnTo>
                          <a:pt x="79" y="27"/>
                        </a:lnTo>
                        <a:lnTo>
                          <a:pt x="80" y="35"/>
                        </a:lnTo>
                        <a:lnTo>
                          <a:pt x="80" y="43"/>
                        </a:lnTo>
                        <a:lnTo>
                          <a:pt x="79" y="45"/>
                        </a:lnTo>
                        <a:lnTo>
                          <a:pt x="77" y="49"/>
                        </a:lnTo>
                        <a:lnTo>
                          <a:pt x="75" y="51"/>
                        </a:lnTo>
                        <a:lnTo>
                          <a:pt x="74" y="53"/>
                        </a:lnTo>
                        <a:lnTo>
                          <a:pt x="70" y="56"/>
                        </a:lnTo>
                        <a:lnTo>
                          <a:pt x="65" y="58"/>
                        </a:lnTo>
                        <a:lnTo>
                          <a:pt x="62" y="61"/>
                        </a:lnTo>
                        <a:lnTo>
                          <a:pt x="0" y="61"/>
                        </a:lnTo>
                        <a:lnTo>
                          <a:pt x="0" y="46"/>
                        </a:lnTo>
                        <a:lnTo>
                          <a:pt x="57" y="46"/>
                        </a:lnTo>
                        <a:lnTo>
                          <a:pt x="64" y="41"/>
                        </a:lnTo>
                        <a:lnTo>
                          <a:pt x="67" y="37"/>
                        </a:lnTo>
                        <a:lnTo>
                          <a:pt x="68" y="32"/>
                        </a:lnTo>
                        <a:lnTo>
                          <a:pt x="64" y="21"/>
                        </a:lnTo>
                        <a:lnTo>
                          <a:pt x="60" y="16"/>
                        </a:lnTo>
                        <a:lnTo>
                          <a:pt x="57" y="15"/>
                        </a:lnTo>
                        <a:lnTo>
                          <a:pt x="54" y="14"/>
                        </a:lnTo>
                        <a:lnTo>
                          <a:pt x="0" y="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3" name="Freeform 95"/>
                  <p:cNvSpPr>
                    <a:spLocks noEditPoints="1"/>
                  </p:cNvSpPr>
                  <p:nvPr/>
                </p:nvSpPr>
                <p:spPr bwMode="auto">
                  <a:xfrm>
                    <a:off x="1302" y="2839"/>
                    <a:ext cx="81" cy="71"/>
                  </a:xfrm>
                  <a:custGeom>
                    <a:avLst/>
                    <a:gdLst>
                      <a:gd name="T0" fmla="*/ 44 w 81"/>
                      <a:gd name="T1" fmla="*/ 29 h 71"/>
                      <a:gd name="T2" fmla="*/ 46 w 81"/>
                      <a:gd name="T3" fmla="*/ 43 h 71"/>
                      <a:gd name="T4" fmla="*/ 49 w 81"/>
                      <a:gd name="T5" fmla="*/ 49 h 71"/>
                      <a:gd name="T6" fmla="*/ 56 w 81"/>
                      <a:gd name="T7" fmla="*/ 58 h 71"/>
                      <a:gd name="T8" fmla="*/ 65 w 81"/>
                      <a:gd name="T9" fmla="*/ 54 h 71"/>
                      <a:gd name="T10" fmla="*/ 68 w 81"/>
                      <a:gd name="T11" fmla="*/ 39 h 71"/>
                      <a:gd name="T12" fmla="*/ 65 w 81"/>
                      <a:gd name="T13" fmla="*/ 30 h 71"/>
                      <a:gd name="T14" fmla="*/ 61 w 81"/>
                      <a:gd name="T15" fmla="*/ 24 h 71"/>
                      <a:gd name="T16" fmla="*/ 55 w 81"/>
                      <a:gd name="T17" fmla="*/ 22 h 71"/>
                      <a:gd name="T18" fmla="*/ 46 w 81"/>
                      <a:gd name="T19" fmla="*/ 21 h 71"/>
                      <a:gd name="T20" fmla="*/ 80 w 81"/>
                      <a:gd name="T21" fmla="*/ 0 h 71"/>
                      <a:gd name="T22" fmla="*/ 76 w 81"/>
                      <a:gd name="T23" fmla="*/ 17 h 71"/>
                      <a:gd name="T24" fmla="*/ 70 w 81"/>
                      <a:gd name="T25" fmla="*/ 19 h 71"/>
                      <a:gd name="T26" fmla="*/ 80 w 81"/>
                      <a:gd name="T27" fmla="*/ 36 h 71"/>
                      <a:gd name="T28" fmla="*/ 81 w 81"/>
                      <a:gd name="T29" fmla="*/ 46 h 71"/>
                      <a:gd name="T30" fmla="*/ 75 w 81"/>
                      <a:gd name="T31" fmla="*/ 65 h 71"/>
                      <a:gd name="T32" fmla="*/ 65 w 81"/>
                      <a:gd name="T33" fmla="*/ 71 h 71"/>
                      <a:gd name="T34" fmla="*/ 49 w 81"/>
                      <a:gd name="T35" fmla="*/ 68 h 71"/>
                      <a:gd name="T36" fmla="*/ 40 w 81"/>
                      <a:gd name="T37" fmla="*/ 62 h 71"/>
                      <a:gd name="T38" fmla="*/ 35 w 81"/>
                      <a:gd name="T39" fmla="*/ 54 h 71"/>
                      <a:gd name="T40" fmla="*/ 34 w 81"/>
                      <a:gd name="T41" fmla="*/ 47 h 71"/>
                      <a:gd name="T42" fmla="*/ 32 w 81"/>
                      <a:gd name="T43" fmla="*/ 30 h 71"/>
                      <a:gd name="T44" fmla="*/ 26 w 81"/>
                      <a:gd name="T45" fmla="*/ 21 h 71"/>
                      <a:gd name="T46" fmla="*/ 16 w 81"/>
                      <a:gd name="T47" fmla="*/ 24 h 71"/>
                      <a:gd name="T48" fmla="*/ 13 w 81"/>
                      <a:gd name="T49" fmla="*/ 33 h 71"/>
                      <a:gd name="T50" fmla="*/ 14 w 81"/>
                      <a:gd name="T51" fmla="*/ 47 h 71"/>
                      <a:gd name="T52" fmla="*/ 18 w 81"/>
                      <a:gd name="T53" fmla="*/ 52 h 71"/>
                      <a:gd name="T54" fmla="*/ 25 w 81"/>
                      <a:gd name="T55" fmla="*/ 55 h 71"/>
                      <a:gd name="T56" fmla="*/ 19 w 81"/>
                      <a:gd name="T57" fmla="*/ 68 h 71"/>
                      <a:gd name="T58" fmla="*/ 10 w 81"/>
                      <a:gd name="T59" fmla="*/ 64 h 71"/>
                      <a:gd name="T60" fmla="*/ 3 w 81"/>
                      <a:gd name="T61" fmla="*/ 53 h 71"/>
                      <a:gd name="T62" fmla="*/ 0 w 81"/>
                      <a:gd name="T63" fmla="*/ 41 h 71"/>
                      <a:gd name="T64" fmla="*/ 1 w 81"/>
                      <a:gd name="T65" fmla="*/ 23 h 71"/>
                      <a:gd name="T66" fmla="*/ 6 w 81"/>
                      <a:gd name="T67" fmla="*/ 12 h 71"/>
                      <a:gd name="T68" fmla="*/ 13 w 81"/>
                      <a:gd name="T69" fmla="*/ 8 h 71"/>
                      <a:gd name="T70" fmla="*/ 61 w 81"/>
                      <a:gd name="T71" fmla="*/ 5 h 71"/>
                      <a:gd name="T72" fmla="*/ 72 w 81"/>
                      <a:gd name="T73" fmla="*/ 4 h 71"/>
                      <a:gd name="T74" fmla="*/ 80 w 81"/>
                      <a:gd name="T75" fmla="*/ 0 h 71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81"/>
                      <a:gd name="T115" fmla="*/ 0 h 71"/>
                      <a:gd name="T116" fmla="*/ 81 w 81"/>
                      <a:gd name="T117" fmla="*/ 71 h 71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81" h="71">
                        <a:moveTo>
                          <a:pt x="41" y="21"/>
                        </a:moveTo>
                        <a:lnTo>
                          <a:pt x="44" y="29"/>
                        </a:lnTo>
                        <a:lnTo>
                          <a:pt x="46" y="40"/>
                        </a:lnTo>
                        <a:lnTo>
                          <a:pt x="46" y="43"/>
                        </a:lnTo>
                        <a:lnTo>
                          <a:pt x="47" y="47"/>
                        </a:lnTo>
                        <a:lnTo>
                          <a:pt x="49" y="49"/>
                        </a:lnTo>
                        <a:lnTo>
                          <a:pt x="49" y="51"/>
                        </a:lnTo>
                        <a:lnTo>
                          <a:pt x="56" y="58"/>
                        </a:lnTo>
                        <a:lnTo>
                          <a:pt x="58" y="58"/>
                        </a:lnTo>
                        <a:lnTo>
                          <a:pt x="65" y="54"/>
                        </a:lnTo>
                        <a:lnTo>
                          <a:pt x="69" y="43"/>
                        </a:lnTo>
                        <a:lnTo>
                          <a:pt x="68" y="39"/>
                        </a:lnTo>
                        <a:lnTo>
                          <a:pt x="66" y="35"/>
                        </a:lnTo>
                        <a:lnTo>
                          <a:pt x="65" y="30"/>
                        </a:lnTo>
                        <a:lnTo>
                          <a:pt x="63" y="28"/>
                        </a:lnTo>
                        <a:lnTo>
                          <a:pt x="61" y="24"/>
                        </a:lnTo>
                        <a:lnTo>
                          <a:pt x="58" y="23"/>
                        </a:lnTo>
                        <a:lnTo>
                          <a:pt x="55" y="22"/>
                        </a:lnTo>
                        <a:lnTo>
                          <a:pt x="51" y="22"/>
                        </a:lnTo>
                        <a:lnTo>
                          <a:pt x="46" y="21"/>
                        </a:lnTo>
                        <a:lnTo>
                          <a:pt x="41" y="21"/>
                        </a:lnTo>
                        <a:close/>
                        <a:moveTo>
                          <a:pt x="80" y="0"/>
                        </a:moveTo>
                        <a:lnTo>
                          <a:pt x="80" y="15"/>
                        </a:lnTo>
                        <a:lnTo>
                          <a:pt x="76" y="17"/>
                        </a:lnTo>
                        <a:lnTo>
                          <a:pt x="74" y="19"/>
                        </a:lnTo>
                        <a:lnTo>
                          <a:pt x="70" y="19"/>
                        </a:lnTo>
                        <a:lnTo>
                          <a:pt x="74" y="24"/>
                        </a:lnTo>
                        <a:lnTo>
                          <a:pt x="80" y="36"/>
                        </a:lnTo>
                        <a:lnTo>
                          <a:pt x="81" y="40"/>
                        </a:lnTo>
                        <a:lnTo>
                          <a:pt x="81" y="46"/>
                        </a:lnTo>
                        <a:lnTo>
                          <a:pt x="80" y="56"/>
                        </a:lnTo>
                        <a:lnTo>
                          <a:pt x="75" y="65"/>
                        </a:lnTo>
                        <a:lnTo>
                          <a:pt x="70" y="68"/>
                        </a:lnTo>
                        <a:lnTo>
                          <a:pt x="65" y="71"/>
                        </a:lnTo>
                        <a:lnTo>
                          <a:pt x="53" y="71"/>
                        </a:lnTo>
                        <a:lnTo>
                          <a:pt x="49" y="68"/>
                        </a:lnTo>
                        <a:lnTo>
                          <a:pt x="45" y="67"/>
                        </a:lnTo>
                        <a:lnTo>
                          <a:pt x="40" y="62"/>
                        </a:lnTo>
                        <a:lnTo>
                          <a:pt x="38" y="59"/>
                        </a:lnTo>
                        <a:lnTo>
                          <a:pt x="35" y="54"/>
                        </a:lnTo>
                        <a:lnTo>
                          <a:pt x="35" y="51"/>
                        </a:lnTo>
                        <a:lnTo>
                          <a:pt x="34" y="47"/>
                        </a:lnTo>
                        <a:lnTo>
                          <a:pt x="34" y="43"/>
                        </a:lnTo>
                        <a:lnTo>
                          <a:pt x="32" y="30"/>
                        </a:lnTo>
                        <a:lnTo>
                          <a:pt x="30" y="21"/>
                        </a:lnTo>
                        <a:lnTo>
                          <a:pt x="26" y="21"/>
                        </a:lnTo>
                        <a:lnTo>
                          <a:pt x="19" y="23"/>
                        </a:lnTo>
                        <a:lnTo>
                          <a:pt x="16" y="24"/>
                        </a:lnTo>
                        <a:lnTo>
                          <a:pt x="14" y="28"/>
                        </a:lnTo>
                        <a:lnTo>
                          <a:pt x="13" y="33"/>
                        </a:lnTo>
                        <a:lnTo>
                          <a:pt x="13" y="43"/>
                        </a:lnTo>
                        <a:lnTo>
                          <a:pt x="14" y="47"/>
                        </a:lnTo>
                        <a:lnTo>
                          <a:pt x="15" y="49"/>
                        </a:lnTo>
                        <a:lnTo>
                          <a:pt x="18" y="52"/>
                        </a:lnTo>
                        <a:lnTo>
                          <a:pt x="21" y="54"/>
                        </a:lnTo>
                        <a:lnTo>
                          <a:pt x="25" y="55"/>
                        </a:lnTo>
                        <a:lnTo>
                          <a:pt x="24" y="70"/>
                        </a:lnTo>
                        <a:lnTo>
                          <a:pt x="19" y="68"/>
                        </a:lnTo>
                        <a:lnTo>
                          <a:pt x="14" y="66"/>
                        </a:lnTo>
                        <a:lnTo>
                          <a:pt x="10" y="64"/>
                        </a:lnTo>
                        <a:lnTo>
                          <a:pt x="4" y="58"/>
                        </a:lnTo>
                        <a:lnTo>
                          <a:pt x="3" y="53"/>
                        </a:lnTo>
                        <a:lnTo>
                          <a:pt x="2" y="47"/>
                        </a:lnTo>
                        <a:lnTo>
                          <a:pt x="0" y="41"/>
                        </a:lnTo>
                        <a:lnTo>
                          <a:pt x="0" y="27"/>
                        </a:lnTo>
                        <a:lnTo>
                          <a:pt x="1" y="23"/>
                        </a:lnTo>
                        <a:lnTo>
                          <a:pt x="1" y="19"/>
                        </a:lnTo>
                        <a:lnTo>
                          <a:pt x="6" y="12"/>
                        </a:lnTo>
                        <a:lnTo>
                          <a:pt x="8" y="10"/>
                        </a:lnTo>
                        <a:lnTo>
                          <a:pt x="13" y="8"/>
                        </a:lnTo>
                        <a:lnTo>
                          <a:pt x="16" y="5"/>
                        </a:lnTo>
                        <a:lnTo>
                          <a:pt x="61" y="5"/>
                        </a:lnTo>
                        <a:lnTo>
                          <a:pt x="69" y="4"/>
                        </a:lnTo>
                        <a:lnTo>
                          <a:pt x="72" y="4"/>
                        </a:lnTo>
                        <a:lnTo>
                          <a:pt x="76" y="3"/>
                        </a:lnTo>
                        <a:lnTo>
                          <a:pt x="8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4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1273" y="2808"/>
                    <a:ext cx="109" cy="15"/>
                  </a:xfrm>
                  <a:prstGeom prst="rect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5" name="Freeform 97"/>
                  <p:cNvSpPr>
                    <a:spLocks noEditPoints="1"/>
                  </p:cNvSpPr>
                  <p:nvPr/>
                </p:nvSpPr>
                <p:spPr bwMode="auto">
                  <a:xfrm>
                    <a:off x="1273" y="2733"/>
                    <a:ext cx="109" cy="15"/>
                  </a:xfrm>
                  <a:custGeom>
                    <a:avLst/>
                    <a:gdLst>
                      <a:gd name="T0" fmla="*/ 30 w 109"/>
                      <a:gd name="T1" fmla="*/ 0 h 15"/>
                      <a:gd name="T2" fmla="*/ 109 w 109"/>
                      <a:gd name="T3" fmla="*/ 0 h 15"/>
                      <a:gd name="T4" fmla="*/ 109 w 109"/>
                      <a:gd name="T5" fmla="*/ 15 h 15"/>
                      <a:gd name="T6" fmla="*/ 30 w 109"/>
                      <a:gd name="T7" fmla="*/ 15 h 15"/>
                      <a:gd name="T8" fmla="*/ 30 w 109"/>
                      <a:gd name="T9" fmla="*/ 0 h 15"/>
                      <a:gd name="T10" fmla="*/ 0 w 109"/>
                      <a:gd name="T11" fmla="*/ 0 h 15"/>
                      <a:gd name="T12" fmla="*/ 14 w 109"/>
                      <a:gd name="T13" fmla="*/ 0 h 15"/>
                      <a:gd name="T14" fmla="*/ 14 w 109"/>
                      <a:gd name="T15" fmla="*/ 15 h 15"/>
                      <a:gd name="T16" fmla="*/ 0 w 109"/>
                      <a:gd name="T17" fmla="*/ 15 h 15"/>
                      <a:gd name="T18" fmla="*/ 0 w 109"/>
                      <a:gd name="T19" fmla="*/ 0 h 1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09"/>
                      <a:gd name="T31" fmla="*/ 0 h 15"/>
                      <a:gd name="T32" fmla="*/ 109 w 109"/>
                      <a:gd name="T33" fmla="*/ 15 h 15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09" h="15">
                        <a:moveTo>
                          <a:pt x="30" y="0"/>
                        </a:moveTo>
                        <a:lnTo>
                          <a:pt x="109" y="0"/>
                        </a:lnTo>
                        <a:lnTo>
                          <a:pt x="109" y="15"/>
                        </a:lnTo>
                        <a:lnTo>
                          <a:pt x="30" y="15"/>
                        </a:lnTo>
                        <a:lnTo>
                          <a:pt x="30" y="0"/>
                        </a:lnTo>
                        <a:close/>
                        <a:moveTo>
                          <a:pt x="0" y="0"/>
                        </a:moveTo>
                        <a:lnTo>
                          <a:pt x="14" y="0"/>
                        </a:lnTo>
                        <a:lnTo>
                          <a:pt x="14" y="15"/>
                        </a:lnTo>
                        <a:lnTo>
                          <a:pt x="0" y="1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6" name="Freeform 98"/>
                  <p:cNvSpPr>
                    <a:spLocks/>
                  </p:cNvSpPr>
                  <p:nvPr/>
                </p:nvSpPr>
                <p:spPr bwMode="auto">
                  <a:xfrm>
                    <a:off x="1302" y="2653"/>
                    <a:ext cx="80" cy="61"/>
                  </a:xfrm>
                  <a:custGeom>
                    <a:avLst/>
                    <a:gdLst>
                      <a:gd name="T0" fmla="*/ 19 w 80"/>
                      <a:gd name="T1" fmla="*/ 0 h 61"/>
                      <a:gd name="T2" fmla="*/ 80 w 80"/>
                      <a:gd name="T3" fmla="*/ 0 h 61"/>
                      <a:gd name="T4" fmla="*/ 80 w 80"/>
                      <a:gd name="T5" fmla="*/ 15 h 61"/>
                      <a:gd name="T6" fmla="*/ 26 w 80"/>
                      <a:gd name="T7" fmla="*/ 15 h 61"/>
                      <a:gd name="T8" fmla="*/ 24 w 80"/>
                      <a:gd name="T9" fmla="*/ 16 h 61"/>
                      <a:gd name="T10" fmla="*/ 21 w 80"/>
                      <a:gd name="T11" fmla="*/ 16 h 61"/>
                      <a:gd name="T12" fmla="*/ 16 w 80"/>
                      <a:gd name="T13" fmla="*/ 18 h 61"/>
                      <a:gd name="T14" fmla="*/ 14 w 80"/>
                      <a:gd name="T15" fmla="*/ 21 h 61"/>
                      <a:gd name="T16" fmla="*/ 13 w 80"/>
                      <a:gd name="T17" fmla="*/ 23 h 61"/>
                      <a:gd name="T18" fmla="*/ 13 w 80"/>
                      <a:gd name="T19" fmla="*/ 34 h 61"/>
                      <a:gd name="T20" fmla="*/ 14 w 80"/>
                      <a:gd name="T21" fmla="*/ 38 h 61"/>
                      <a:gd name="T22" fmla="*/ 16 w 80"/>
                      <a:gd name="T23" fmla="*/ 43 h 61"/>
                      <a:gd name="T24" fmla="*/ 25 w 80"/>
                      <a:gd name="T25" fmla="*/ 47 h 61"/>
                      <a:gd name="T26" fmla="*/ 38 w 80"/>
                      <a:gd name="T27" fmla="*/ 48 h 61"/>
                      <a:gd name="T28" fmla="*/ 80 w 80"/>
                      <a:gd name="T29" fmla="*/ 48 h 61"/>
                      <a:gd name="T30" fmla="*/ 80 w 80"/>
                      <a:gd name="T31" fmla="*/ 61 h 61"/>
                      <a:gd name="T32" fmla="*/ 1 w 80"/>
                      <a:gd name="T33" fmla="*/ 61 h 61"/>
                      <a:gd name="T34" fmla="*/ 1 w 80"/>
                      <a:gd name="T35" fmla="*/ 48 h 61"/>
                      <a:gd name="T36" fmla="*/ 13 w 80"/>
                      <a:gd name="T37" fmla="*/ 48 h 61"/>
                      <a:gd name="T38" fmla="*/ 3 w 80"/>
                      <a:gd name="T39" fmla="*/ 38 h 61"/>
                      <a:gd name="T40" fmla="*/ 0 w 80"/>
                      <a:gd name="T41" fmla="*/ 25 h 61"/>
                      <a:gd name="T42" fmla="*/ 0 w 80"/>
                      <a:gd name="T43" fmla="*/ 21 h 61"/>
                      <a:gd name="T44" fmla="*/ 1 w 80"/>
                      <a:gd name="T45" fmla="*/ 17 h 61"/>
                      <a:gd name="T46" fmla="*/ 3 w 80"/>
                      <a:gd name="T47" fmla="*/ 13 h 61"/>
                      <a:gd name="T48" fmla="*/ 4 w 80"/>
                      <a:gd name="T49" fmla="*/ 10 h 61"/>
                      <a:gd name="T50" fmla="*/ 9 w 80"/>
                      <a:gd name="T51" fmla="*/ 5 h 61"/>
                      <a:gd name="T52" fmla="*/ 19 w 80"/>
                      <a:gd name="T53" fmla="*/ 0 h 61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0"/>
                      <a:gd name="T82" fmla="*/ 0 h 61"/>
                      <a:gd name="T83" fmla="*/ 80 w 80"/>
                      <a:gd name="T84" fmla="*/ 61 h 61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0" h="61">
                        <a:moveTo>
                          <a:pt x="19" y="0"/>
                        </a:moveTo>
                        <a:lnTo>
                          <a:pt x="80" y="0"/>
                        </a:lnTo>
                        <a:lnTo>
                          <a:pt x="80" y="15"/>
                        </a:lnTo>
                        <a:lnTo>
                          <a:pt x="26" y="15"/>
                        </a:lnTo>
                        <a:lnTo>
                          <a:pt x="24" y="16"/>
                        </a:lnTo>
                        <a:lnTo>
                          <a:pt x="21" y="16"/>
                        </a:lnTo>
                        <a:lnTo>
                          <a:pt x="16" y="18"/>
                        </a:lnTo>
                        <a:lnTo>
                          <a:pt x="14" y="21"/>
                        </a:lnTo>
                        <a:lnTo>
                          <a:pt x="13" y="23"/>
                        </a:lnTo>
                        <a:lnTo>
                          <a:pt x="13" y="34"/>
                        </a:lnTo>
                        <a:lnTo>
                          <a:pt x="14" y="38"/>
                        </a:lnTo>
                        <a:lnTo>
                          <a:pt x="16" y="43"/>
                        </a:lnTo>
                        <a:lnTo>
                          <a:pt x="25" y="47"/>
                        </a:lnTo>
                        <a:lnTo>
                          <a:pt x="38" y="48"/>
                        </a:lnTo>
                        <a:lnTo>
                          <a:pt x="80" y="48"/>
                        </a:lnTo>
                        <a:lnTo>
                          <a:pt x="80" y="61"/>
                        </a:lnTo>
                        <a:lnTo>
                          <a:pt x="1" y="61"/>
                        </a:lnTo>
                        <a:lnTo>
                          <a:pt x="1" y="48"/>
                        </a:lnTo>
                        <a:lnTo>
                          <a:pt x="13" y="48"/>
                        </a:lnTo>
                        <a:lnTo>
                          <a:pt x="3" y="38"/>
                        </a:lnTo>
                        <a:lnTo>
                          <a:pt x="0" y="25"/>
                        </a:lnTo>
                        <a:lnTo>
                          <a:pt x="0" y="21"/>
                        </a:lnTo>
                        <a:lnTo>
                          <a:pt x="1" y="17"/>
                        </a:lnTo>
                        <a:lnTo>
                          <a:pt x="3" y="13"/>
                        </a:lnTo>
                        <a:lnTo>
                          <a:pt x="4" y="10"/>
                        </a:lnTo>
                        <a:lnTo>
                          <a:pt x="9" y="5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7" name="Freeform 99"/>
                  <p:cNvSpPr>
                    <a:spLocks/>
                  </p:cNvSpPr>
                  <p:nvPr/>
                </p:nvSpPr>
                <p:spPr bwMode="auto">
                  <a:xfrm>
                    <a:off x="1272" y="2594"/>
                    <a:ext cx="110" cy="45"/>
                  </a:xfrm>
                  <a:custGeom>
                    <a:avLst/>
                    <a:gdLst>
                      <a:gd name="T0" fmla="*/ 1 w 110"/>
                      <a:gd name="T1" fmla="*/ 0 h 45"/>
                      <a:gd name="T2" fmla="*/ 13 w 110"/>
                      <a:gd name="T3" fmla="*/ 2 h 45"/>
                      <a:gd name="T4" fmla="*/ 13 w 110"/>
                      <a:gd name="T5" fmla="*/ 14 h 45"/>
                      <a:gd name="T6" fmla="*/ 14 w 110"/>
                      <a:gd name="T7" fmla="*/ 16 h 45"/>
                      <a:gd name="T8" fmla="*/ 15 w 110"/>
                      <a:gd name="T9" fmla="*/ 18 h 45"/>
                      <a:gd name="T10" fmla="*/ 18 w 110"/>
                      <a:gd name="T11" fmla="*/ 19 h 45"/>
                      <a:gd name="T12" fmla="*/ 21 w 110"/>
                      <a:gd name="T13" fmla="*/ 20 h 45"/>
                      <a:gd name="T14" fmla="*/ 31 w 110"/>
                      <a:gd name="T15" fmla="*/ 20 h 45"/>
                      <a:gd name="T16" fmla="*/ 31 w 110"/>
                      <a:gd name="T17" fmla="*/ 7 h 45"/>
                      <a:gd name="T18" fmla="*/ 44 w 110"/>
                      <a:gd name="T19" fmla="*/ 7 h 45"/>
                      <a:gd name="T20" fmla="*/ 44 w 110"/>
                      <a:gd name="T21" fmla="*/ 20 h 45"/>
                      <a:gd name="T22" fmla="*/ 110 w 110"/>
                      <a:gd name="T23" fmla="*/ 20 h 45"/>
                      <a:gd name="T24" fmla="*/ 110 w 110"/>
                      <a:gd name="T25" fmla="*/ 34 h 45"/>
                      <a:gd name="T26" fmla="*/ 44 w 110"/>
                      <a:gd name="T27" fmla="*/ 34 h 45"/>
                      <a:gd name="T28" fmla="*/ 44 w 110"/>
                      <a:gd name="T29" fmla="*/ 45 h 45"/>
                      <a:gd name="T30" fmla="*/ 31 w 110"/>
                      <a:gd name="T31" fmla="*/ 45 h 45"/>
                      <a:gd name="T32" fmla="*/ 31 w 110"/>
                      <a:gd name="T33" fmla="*/ 34 h 45"/>
                      <a:gd name="T34" fmla="*/ 13 w 110"/>
                      <a:gd name="T35" fmla="*/ 34 h 45"/>
                      <a:gd name="T36" fmla="*/ 6 w 110"/>
                      <a:gd name="T37" fmla="*/ 31 h 45"/>
                      <a:gd name="T38" fmla="*/ 5 w 110"/>
                      <a:gd name="T39" fmla="*/ 28 h 45"/>
                      <a:gd name="T40" fmla="*/ 1 w 110"/>
                      <a:gd name="T41" fmla="*/ 18 h 45"/>
                      <a:gd name="T42" fmla="*/ 0 w 110"/>
                      <a:gd name="T43" fmla="*/ 13 h 45"/>
                      <a:gd name="T44" fmla="*/ 0 w 110"/>
                      <a:gd name="T45" fmla="*/ 4 h 45"/>
                      <a:gd name="T46" fmla="*/ 1 w 110"/>
                      <a:gd name="T47" fmla="*/ 0 h 45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110"/>
                      <a:gd name="T73" fmla="*/ 0 h 45"/>
                      <a:gd name="T74" fmla="*/ 110 w 110"/>
                      <a:gd name="T75" fmla="*/ 45 h 45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110" h="45">
                        <a:moveTo>
                          <a:pt x="1" y="0"/>
                        </a:moveTo>
                        <a:lnTo>
                          <a:pt x="13" y="2"/>
                        </a:lnTo>
                        <a:lnTo>
                          <a:pt x="13" y="14"/>
                        </a:lnTo>
                        <a:lnTo>
                          <a:pt x="14" y="16"/>
                        </a:lnTo>
                        <a:lnTo>
                          <a:pt x="15" y="18"/>
                        </a:lnTo>
                        <a:lnTo>
                          <a:pt x="18" y="19"/>
                        </a:lnTo>
                        <a:lnTo>
                          <a:pt x="21" y="20"/>
                        </a:lnTo>
                        <a:lnTo>
                          <a:pt x="31" y="20"/>
                        </a:lnTo>
                        <a:lnTo>
                          <a:pt x="31" y="7"/>
                        </a:lnTo>
                        <a:lnTo>
                          <a:pt x="44" y="7"/>
                        </a:lnTo>
                        <a:lnTo>
                          <a:pt x="44" y="20"/>
                        </a:lnTo>
                        <a:lnTo>
                          <a:pt x="110" y="20"/>
                        </a:lnTo>
                        <a:lnTo>
                          <a:pt x="110" y="34"/>
                        </a:lnTo>
                        <a:lnTo>
                          <a:pt x="44" y="34"/>
                        </a:lnTo>
                        <a:lnTo>
                          <a:pt x="44" y="45"/>
                        </a:lnTo>
                        <a:lnTo>
                          <a:pt x="31" y="45"/>
                        </a:lnTo>
                        <a:lnTo>
                          <a:pt x="31" y="34"/>
                        </a:lnTo>
                        <a:lnTo>
                          <a:pt x="13" y="34"/>
                        </a:lnTo>
                        <a:lnTo>
                          <a:pt x="6" y="31"/>
                        </a:lnTo>
                        <a:lnTo>
                          <a:pt x="5" y="28"/>
                        </a:lnTo>
                        <a:lnTo>
                          <a:pt x="1" y="18"/>
                        </a:lnTo>
                        <a:lnTo>
                          <a:pt x="0" y="13"/>
                        </a:lnTo>
                        <a:lnTo>
                          <a:pt x="0" y="4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8" name="Freeform 100"/>
                  <p:cNvSpPr>
                    <a:spLocks noEditPoints="1"/>
                  </p:cNvSpPr>
                  <p:nvPr/>
                </p:nvSpPr>
                <p:spPr bwMode="auto">
                  <a:xfrm>
                    <a:off x="1302" y="2522"/>
                    <a:ext cx="81" cy="70"/>
                  </a:xfrm>
                  <a:custGeom>
                    <a:avLst/>
                    <a:gdLst>
                      <a:gd name="T0" fmla="*/ 40 w 81"/>
                      <a:gd name="T1" fmla="*/ 14 h 70"/>
                      <a:gd name="T2" fmla="*/ 27 w 81"/>
                      <a:gd name="T3" fmla="*/ 16 h 70"/>
                      <a:gd name="T4" fmla="*/ 19 w 81"/>
                      <a:gd name="T5" fmla="*/ 20 h 70"/>
                      <a:gd name="T6" fmla="*/ 14 w 81"/>
                      <a:gd name="T7" fmla="*/ 25 h 70"/>
                      <a:gd name="T8" fmla="*/ 13 w 81"/>
                      <a:gd name="T9" fmla="*/ 29 h 70"/>
                      <a:gd name="T10" fmla="*/ 13 w 81"/>
                      <a:gd name="T11" fmla="*/ 39 h 70"/>
                      <a:gd name="T12" fmla="*/ 14 w 81"/>
                      <a:gd name="T13" fmla="*/ 43 h 70"/>
                      <a:gd name="T14" fmla="*/ 15 w 81"/>
                      <a:gd name="T15" fmla="*/ 48 h 70"/>
                      <a:gd name="T16" fmla="*/ 19 w 81"/>
                      <a:gd name="T17" fmla="*/ 50 h 70"/>
                      <a:gd name="T18" fmla="*/ 25 w 81"/>
                      <a:gd name="T19" fmla="*/ 54 h 70"/>
                      <a:gd name="T20" fmla="*/ 32 w 81"/>
                      <a:gd name="T21" fmla="*/ 56 h 70"/>
                      <a:gd name="T22" fmla="*/ 40 w 81"/>
                      <a:gd name="T23" fmla="*/ 56 h 70"/>
                      <a:gd name="T24" fmla="*/ 53 w 81"/>
                      <a:gd name="T25" fmla="*/ 55 h 70"/>
                      <a:gd name="T26" fmla="*/ 63 w 81"/>
                      <a:gd name="T27" fmla="*/ 50 h 70"/>
                      <a:gd name="T28" fmla="*/ 65 w 81"/>
                      <a:gd name="T29" fmla="*/ 48 h 70"/>
                      <a:gd name="T30" fmla="*/ 68 w 81"/>
                      <a:gd name="T31" fmla="*/ 43 h 70"/>
                      <a:gd name="T32" fmla="*/ 69 w 81"/>
                      <a:gd name="T33" fmla="*/ 39 h 70"/>
                      <a:gd name="T34" fmla="*/ 69 w 81"/>
                      <a:gd name="T35" fmla="*/ 35 h 70"/>
                      <a:gd name="T36" fmla="*/ 68 w 81"/>
                      <a:gd name="T37" fmla="*/ 30 h 70"/>
                      <a:gd name="T38" fmla="*/ 66 w 81"/>
                      <a:gd name="T39" fmla="*/ 26 h 70"/>
                      <a:gd name="T40" fmla="*/ 64 w 81"/>
                      <a:gd name="T41" fmla="*/ 23 h 70"/>
                      <a:gd name="T42" fmla="*/ 61 w 81"/>
                      <a:gd name="T43" fmla="*/ 20 h 70"/>
                      <a:gd name="T44" fmla="*/ 52 w 81"/>
                      <a:gd name="T45" fmla="*/ 16 h 70"/>
                      <a:gd name="T46" fmla="*/ 40 w 81"/>
                      <a:gd name="T47" fmla="*/ 14 h 70"/>
                      <a:gd name="T48" fmla="*/ 39 w 81"/>
                      <a:gd name="T49" fmla="*/ 0 h 70"/>
                      <a:gd name="T50" fmla="*/ 53 w 81"/>
                      <a:gd name="T51" fmla="*/ 1 h 70"/>
                      <a:gd name="T52" fmla="*/ 63 w 81"/>
                      <a:gd name="T53" fmla="*/ 5 h 70"/>
                      <a:gd name="T54" fmla="*/ 66 w 81"/>
                      <a:gd name="T55" fmla="*/ 7 h 70"/>
                      <a:gd name="T56" fmla="*/ 71 w 81"/>
                      <a:gd name="T57" fmla="*/ 10 h 70"/>
                      <a:gd name="T58" fmla="*/ 76 w 81"/>
                      <a:gd name="T59" fmla="*/ 17 h 70"/>
                      <a:gd name="T60" fmla="*/ 81 w 81"/>
                      <a:gd name="T61" fmla="*/ 29 h 70"/>
                      <a:gd name="T62" fmla="*/ 81 w 81"/>
                      <a:gd name="T63" fmla="*/ 35 h 70"/>
                      <a:gd name="T64" fmla="*/ 80 w 81"/>
                      <a:gd name="T65" fmla="*/ 45 h 70"/>
                      <a:gd name="T66" fmla="*/ 76 w 81"/>
                      <a:gd name="T67" fmla="*/ 54 h 70"/>
                      <a:gd name="T68" fmla="*/ 70 w 81"/>
                      <a:gd name="T69" fmla="*/ 61 h 70"/>
                      <a:gd name="T70" fmla="*/ 63 w 81"/>
                      <a:gd name="T71" fmla="*/ 66 h 70"/>
                      <a:gd name="T72" fmla="*/ 52 w 81"/>
                      <a:gd name="T73" fmla="*/ 69 h 70"/>
                      <a:gd name="T74" fmla="*/ 40 w 81"/>
                      <a:gd name="T75" fmla="*/ 70 h 70"/>
                      <a:gd name="T76" fmla="*/ 27 w 81"/>
                      <a:gd name="T77" fmla="*/ 69 h 70"/>
                      <a:gd name="T78" fmla="*/ 16 w 81"/>
                      <a:gd name="T79" fmla="*/ 66 h 70"/>
                      <a:gd name="T80" fmla="*/ 9 w 81"/>
                      <a:gd name="T81" fmla="*/ 60 h 70"/>
                      <a:gd name="T82" fmla="*/ 2 w 81"/>
                      <a:gd name="T83" fmla="*/ 48 h 70"/>
                      <a:gd name="T84" fmla="*/ 0 w 81"/>
                      <a:gd name="T85" fmla="*/ 35 h 70"/>
                      <a:gd name="T86" fmla="*/ 1 w 81"/>
                      <a:gd name="T87" fmla="*/ 25 h 70"/>
                      <a:gd name="T88" fmla="*/ 4 w 81"/>
                      <a:gd name="T89" fmla="*/ 17 h 70"/>
                      <a:gd name="T90" fmla="*/ 10 w 81"/>
                      <a:gd name="T91" fmla="*/ 10 h 70"/>
                      <a:gd name="T92" fmla="*/ 22 w 81"/>
                      <a:gd name="T93" fmla="*/ 2 h 70"/>
                      <a:gd name="T94" fmla="*/ 39 w 81"/>
                      <a:gd name="T95" fmla="*/ 0 h 70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81"/>
                      <a:gd name="T145" fmla="*/ 0 h 70"/>
                      <a:gd name="T146" fmla="*/ 81 w 81"/>
                      <a:gd name="T147" fmla="*/ 70 h 70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81" h="70">
                        <a:moveTo>
                          <a:pt x="40" y="14"/>
                        </a:moveTo>
                        <a:lnTo>
                          <a:pt x="27" y="16"/>
                        </a:lnTo>
                        <a:lnTo>
                          <a:pt x="19" y="20"/>
                        </a:lnTo>
                        <a:lnTo>
                          <a:pt x="14" y="25"/>
                        </a:lnTo>
                        <a:lnTo>
                          <a:pt x="13" y="29"/>
                        </a:lnTo>
                        <a:lnTo>
                          <a:pt x="13" y="39"/>
                        </a:lnTo>
                        <a:lnTo>
                          <a:pt x="14" y="43"/>
                        </a:lnTo>
                        <a:lnTo>
                          <a:pt x="15" y="48"/>
                        </a:lnTo>
                        <a:lnTo>
                          <a:pt x="19" y="50"/>
                        </a:lnTo>
                        <a:lnTo>
                          <a:pt x="25" y="54"/>
                        </a:lnTo>
                        <a:lnTo>
                          <a:pt x="32" y="56"/>
                        </a:lnTo>
                        <a:lnTo>
                          <a:pt x="40" y="56"/>
                        </a:lnTo>
                        <a:lnTo>
                          <a:pt x="53" y="55"/>
                        </a:lnTo>
                        <a:lnTo>
                          <a:pt x="63" y="50"/>
                        </a:lnTo>
                        <a:lnTo>
                          <a:pt x="65" y="48"/>
                        </a:lnTo>
                        <a:lnTo>
                          <a:pt x="68" y="43"/>
                        </a:lnTo>
                        <a:lnTo>
                          <a:pt x="69" y="39"/>
                        </a:lnTo>
                        <a:lnTo>
                          <a:pt x="69" y="35"/>
                        </a:lnTo>
                        <a:lnTo>
                          <a:pt x="68" y="30"/>
                        </a:lnTo>
                        <a:lnTo>
                          <a:pt x="66" y="26"/>
                        </a:lnTo>
                        <a:lnTo>
                          <a:pt x="64" y="23"/>
                        </a:lnTo>
                        <a:lnTo>
                          <a:pt x="61" y="20"/>
                        </a:lnTo>
                        <a:lnTo>
                          <a:pt x="52" y="16"/>
                        </a:lnTo>
                        <a:lnTo>
                          <a:pt x="40" y="14"/>
                        </a:lnTo>
                        <a:close/>
                        <a:moveTo>
                          <a:pt x="39" y="0"/>
                        </a:moveTo>
                        <a:lnTo>
                          <a:pt x="53" y="1"/>
                        </a:lnTo>
                        <a:lnTo>
                          <a:pt x="63" y="5"/>
                        </a:lnTo>
                        <a:lnTo>
                          <a:pt x="66" y="7"/>
                        </a:lnTo>
                        <a:lnTo>
                          <a:pt x="71" y="10"/>
                        </a:lnTo>
                        <a:lnTo>
                          <a:pt x="76" y="17"/>
                        </a:lnTo>
                        <a:lnTo>
                          <a:pt x="81" y="29"/>
                        </a:lnTo>
                        <a:lnTo>
                          <a:pt x="81" y="35"/>
                        </a:lnTo>
                        <a:lnTo>
                          <a:pt x="80" y="45"/>
                        </a:lnTo>
                        <a:lnTo>
                          <a:pt x="76" y="54"/>
                        </a:lnTo>
                        <a:lnTo>
                          <a:pt x="70" y="61"/>
                        </a:lnTo>
                        <a:lnTo>
                          <a:pt x="63" y="66"/>
                        </a:lnTo>
                        <a:lnTo>
                          <a:pt x="52" y="69"/>
                        </a:lnTo>
                        <a:lnTo>
                          <a:pt x="40" y="70"/>
                        </a:lnTo>
                        <a:lnTo>
                          <a:pt x="27" y="69"/>
                        </a:lnTo>
                        <a:lnTo>
                          <a:pt x="16" y="66"/>
                        </a:lnTo>
                        <a:lnTo>
                          <a:pt x="9" y="60"/>
                        </a:lnTo>
                        <a:lnTo>
                          <a:pt x="2" y="48"/>
                        </a:lnTo>
                        <a:lnTo>
                          <a:pt x="0" y="35"/>
                        </a:lnTo>
                        <a:lnTo>
                          <a:pt x="1" y="25"/>
                        </a:lnTo>
                        <a:lnTo>
                          <a:pt x="4" y="17"/>
                        </a:lnTo>
                        <a:lnTo>
                          <a:pt x="10" y="10"/>
                        </a:lnTo>
                        <a:lnTo>
                          <a:pt x="22" y="2"/>
                        </a:lnTo>
                        <a:lnTo>
                          <a:pt x="3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9" name="Freeform 101"/>
                  <p:cNvSpPr>
                    <a:spLocks/>
                  </p:cNvSpPr>
                  <p:nvPr/>
                </p:nvSpPr>
                <p:spPr bwMode="auto">
                  <a:xfrm>
                    <a:off x="1302" y="2464"/>
                    <a:ext cx="80" cy="40"/>
                  </a:xfrm>
                  <a:custGeom>
                    <a:avLst/>
                    <a:gdLst>
                      <a:gd name="T0" fmla="*/ 3 w 80"/>
                      <a:gd name="T1" fmla="*/ 0 h 40"/>
                      <a:gd name="T2" fmla="*/ 15 w 80"/>
                      <a:gd name="T3" fmla="*/ 4 h 40"/>
                      <a:gd name="T4" fmla="*/ 14 w 80"/>
                      <a:gd name="T5" fmla="*/ 7 h 40"/>
                      <a:gd name="T6" fmla="*/ 13 w 80"/>
                      <a:gd name="T7" fmla="*/ 10 h 40"/>
                      <a:gd name="T8" fmla="*/ 13 w 80"/>
                      <a:gd name="T9" fmla="*/ 15 h 40"/>
                      <a:gd name="T10" fmla="*/ 15 w 80"/>
                      <a:gd name="T11" fmla="*/ 20 h 40"/>
                      <a:gd name="T12" fmla="*/ 18 w 80"/>
                      <a:gd name="T13" fmla="*/ 22 h 40"/>
                      <a:gd name="T14" fmla="*/ 21 w 80"/>
                      <a:gd name="T15" fmla="*/ 25 h 40"/>
                      <a:gd name="T16" fmla="*/ 27 w 80"/>
                      <a:gd name="T17" fmla="*/ 26 h 40"/>
                      <a:gd name="T18" fmla="*/ 32 w 80"/>
                      <a:gd name="T19" fmla="*/ 27 h 40"/>
                      <a:gd name="T20" fmla="*/ 80 w 80"/>
                      <a:gd name="T21" fmla="*/ 27 h 40"/>
                      <a:gd name="T22" fmla="*/ 80 w 80"/>
                      <a:gd name="T23" fmla="*/ 40 h 40"/>
                      <a:gd name="T24" fmla="*/ 1 w 80"/>
                      <a:gd name="T25" fmla="*/ 40 h 40"/>
                      <a:gd name="T26" fmla="*/ 1 w 80"/>
                      <a:gd name="T27" fmla="*/ 28 h 40"/>
                      <a:gd name="T28" fmla="*/ 13 w 80"/>
                      <a:gd name="T29" fmla="*/ 28 h 40"/>
                      <a:gd name="T30" fmla="*/ 9 w 80"/>
                      <a:gd name="T31" fmla="*/ 26 h 40"/>
                      <a:gd name="T32" fmla="*/ 7 w 80"/>
                      <a:gd name="T33" fmla="*/ 25 h 40"/>
                      <a:gd name="T34" fmla="*/ 4 w 80"/>
                      <a:gd name="T35" fmla="*/ 22 h 40"/>
                      <a:gd name="T36" fmla="*/ 2 w 80"/>
                      <a:gd name="T37" fmla="*/ 18 h 40"/>
                      <a:gd name="T38" fmla="*/ 0 w 80"/>
                      <a:gd name="T39" fmla="*/ 15 h 40"/>
                      <a:gd name="T40" fmla="*/ 0 w 80"/>
                      <a:gd name="T41" fmla="*/ 8 h 40"/>
                      <a:gd name="T42" fmla="*/ 1 w 80"/>
                      <a:gd name="T43" fmla="*/ 4 h 40"/>
                      <a:gd name="T44" fmla="*/ 3 w 80"/>
                      <a:gd name="T45" fmla="*/ 0 h 4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80"/>
                      <a:gd name="T70" fmla="*/ 0 h 40"/>
                      <a:gd name="T71" fmla="*/ 80 w 80"/>
                      <a:gd name="T72" fmla="*/ 40 h 4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80" h="40">
                        <a:moveTo>
                          <a:pt x="3" y="0"/>
                        </a:moveTo>
                        <a:lnTo>
                          <a:pt x="15" y="4"/>
                        </a:lnTo>
                        <a:lnTo>
                          <a:pt x="14" y="7"/>
                        </a:lnTo>
                        <a:lnTo>
                          <a:pt x="13" y="10"/>
                        </a:lnTo>
                        <a:lnTo>
                          <a:pt x="13" y="15"/>
                        </a:lnTo>
                        <a:lnTo>
                          <a:pt x="15" y="20"/>
                        </a:lnTo>
                        <a:lnTo>
                          <a:pt x="18" y="22"/>
                        </a:lnTo>
                        <a:lnTo>
                          <a:pt x="21" y="25"/>
                        </a:lnTo>
                        <a:lnTo>
                          <a:pt x="27" y="26"/>
                        </a:lnTo>
                        <a:lnTo>
                          <a:pt x="32" y="27"/>
                        </a:lnTo>
                        <a:lnTo>
                          <a:pt x="80" y="27"/>
                        </a:lnTo>
                        <a:lnTo>
                          <a:pt x="80" y="40"/>
                        </a:lnTo>
                        <a:lnTo>
                          <a:pt x="1" y="40"/>
                        </a:lnTo>
                        <a:lnTo>
                          <a:pt x="1" y="28"/>
                        </a:lnTo>
                        <a:lnTo>
                          <a:pt x="13" y="28"/>
                        </a:lnTo>
                        <a:lnTo>
                          <a:pt x="9" y="26"/>
                        </a:lnTo>
                        <a:lnTo>
                          <a:pt x="7" y="25"/>
                        </a:lnTo>
                        <a:lnTo>
                          <a:pt x="4" y="22"/>
                        </a:lnTo>
                        <a:lnTo>
                          <a:pt x="2" y="18"/>
                        </a:lnTo>
                        <a:lnTo>
                          <a:pt x="0" y="15"/>
                        </a:lnTo>
                        <a:lnTo>
                          <a:pt x="0" y="8"/>
                        </a:lnTo>
                        <a:lnTo>
                          <a:pt x="1" y="4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0" name="Freeform 102"/>
                  <p:cNvSpPr>
                    <a:spLocks/>
                  </p:cNvSpPr>
                  <p:nvPr/>
                </p:nvSpPr>
                <p:spPr bwMode="auto">
                  <a:xfrm>
                    <a:off x="1302" y="2348"/>
                    <a:ext cx="80" cy="108"/>
                  </a:xfrm>
                  <a:custGeom>
                    <a:avLst/>
                    <a:gdLst>
                      <a:gd name="T0" fmla="*/ 26 w 80"/>
                      <a:gd name="T1" fmla="*/ 0 h 108"/>
                      <a:gd name="T2" fmla="*/ 80 w 80"/>
                      <a:gd name="T3" fmla="*/ 0 h 108"/>
                      <a:gd name="T4" fmla="*/ 80 w 80"/>
                      <a:gd name="T5" fmla="*/ 14 h 108"/>
                      <a:gd name="T6" fmla="*/ 25 w 80"/>
                      <a:gd name="T7" fmla="*/ 14 h 108"/>
                      <a:gd name="T8" fmla="*/ 22 w 80"/>
                      <a:gd name="T9" fmla="*/ 15 h 108"/>
                      <a:gd name="T10" fmla="*/ 20 w 80"/>
                      <a:gd name="T11" fmla="*/ 15 h 108"/>
                      <a:gd name="T12" fmla="*/ 15 w 80"/>
                      <a:gd name="T13" fmla="*/ 18 h 108"/>
                      <a:gd name="T14" fmla="*/ 13 w 80"/>
                      <a:gd name="T15" fmla="*/ 23 h 108"/>
                      <a:gd name="T16" fmla="*/ 13 w 80"/>
                      <a:gd name="T17" fmla="*/ 33 h 108"/>
                      <a:gd name="T18" fmla="*/ 14 w 80"/>
                      <a:gd name="T19" fmla="*/ 38 h 108"/>
                      <a:gd name="T20" fmla="*/ 16 w 80"/>
                      <a:gd name="T21" fmla="*/ 43 h 108"/>
                      <a:gd name="T22" fmla="*/ 20 w 80"/>
                      <a:gd name="T23" fmla="*/ 45 h 108"/>
                      <a:gd name="T24" fmla="*/ 25 w 80"/>
                      <a:gd name="T25" fmla="*/ 46 h 108"/>
                      <a:gd name="T26" fmla="*/ 28 w 80"/>
                      <a:gd name="T27" fmla="*/ 46 h 108"/>
                      <a:gd name="T28" fmla="*/ 34 w 80"/>
                      <a:gd name="T29" fmla="*/ 48 h 108"/>
                      <a:gd name="T30" fmla="*/ 80 w 80"/>
                      <a:gd name="T31" fmla="*/ 48 h 108"/>
                      <a:gd name="T32" fmla="*/ 80 w 80"/>
                      <a:gd name="T33" fmla="*/ 61 h 108"/>
                      <a:gd name="T34" fmla="*/ 26 w 80"/>
                      <a:gd name="T35" fmla="*/ 61 h 108"/>
                      <a:gd name="T36" fmla="*/ 22 w 80"/>
                      <a:gd name="T37" fmla="*/ 62 h 108"/>
                      <a:gd name="T38" fmla="*/ 20 w 80"/>
                      <a:gd name="T39" fmla="*/ 63 h 108"/>
                      <a:gd name="T40" fmla="*/ 16 w 80"/>
                      <a:gd name="T41" fmla="*/ 64 h 108"/>
                      <a:gd name="T42" fmla="*/ 15 w 80"/>
                      <a:gd name="T43" fmla="*/ 66 h 108"/>
                      <a:gd name="T44" fmla="*/ 13 w 80"/>
                      <a:gd name="T45" fmla="*/ 69 h 108"/>
                      <a:gd name="T46" fmla="*/ 13 w 80"/>
                      <a:gd name="T47" fmla="*/ 79 h 108"/>
                      <a:gd name="T48" fmla="*/ 14 w 80"/>
                      <a:gd name="T49" fmla="*/ 81 h 108"/>
                      <a:gd name="T50" fmla="*/ 15 w 80"/>
                      <a:gd name="T51" fmla="*/ 85 h 108"/>
                      <a:gd name="T52" fmla="*/ 19 w 80"/>
                      <a:gd name="T53" fmla="*/ 89 h 108"/>
                      <a:gd name="T54" fmla="*/ 24 w 80"/>
                      <a:gd name="T55" fmla="*/ 93 h 108"/>
                      <a:gd name="T56" fmla="*/ 28 w 80"/>
                      <a:gd name="T57" fmla="*/ 94 h 108"/>
                      <a:gd name="T58" fmla="*/ 80 w 80"/>
                      <a:gd name="T59" fmla="*/ 94 h 108"/>
                      <a:gd name="T60" fmla="*/ 80 w 80"/>
                      <a:gd name="T61" fmla="*/ 108 h 108"/>
                      <a:gd name="T62" fmla="*/ 1 w 80"/>
                      <a:gd name="T63" fmla="*/ 108 h 108"/>
                      <a:gd name="T64" fmla="*/ 1 w 80"/>
                      <a:gd name="T65" fmla="*/ 94 h 108"/>
                      <a:gd name="T66" fmla="*/ 14 w 80"/>
                      <a:gd name="T67" fmla="*/ 94 h 108"/>
                      <a:gd name="T68" fmla="*/ 9 w 80"/>
                      <a:gd name="T69" fmla="*/ 91 h 108"/>
                      <a:gd name="T70" fmla="*/ 6 w 80"/>
                      <a:gd name="T71" fmla="*/ 88 h 108"/>
                      <a:gd name="T72" fmla="*/ 3 w 80"/>
                      <a:gd name="T73" fmla="*/ 85 h 108"/>
                      <a:gd name="T74" fmla="*/ 1 w 80"/>
                      <a:gd name="T75" fmla="*/ 77 h 108"/>
                      <a:gd name="T76" fmla="*/ 0 w 80"/>
                      <a:gd name="T77" fmla="*/ 70 h 108"/>
                      <a:gd name="T78" fmla="*/ 0 w 80"/>
                      <a:gd name="T79" fmla="*/ 66 h 108"/>
                      <a:gd name="T80" fmla="*/ 1 w 80"/>
                      <a:gd name="T81" fmla="*/ 61 h 108"/>
                      <a:gd name="T82" fmla="*/ 3 w 80"/>
                      <a:gd name="T83" fmla="*/ 56 h 108"/>
                      <a:gd name="T84" fmla="*/ 6 w 80"/>
                      <a:gd name="T85" fmla="*/ 54 h 108"/>
                      <a:gd name="T86" fmla="*/ 9 w 80"/>
                      <a:gd name="T87" fmla="*/ 51 h 108"/>
                      <a:gd name="T88" fmla="*/ 14 w 80"/>
                      <a:gd name="T89" fmla="*/ 49 h 108"/>
                      <a:gd name="T90" fmla="*/ 3 w 80"/>
                      <a:gd name="T91" fmla="*/ 38 h 108"/>
                      <a:gd name="T92" fmla="*/ 0 w 80"/>
                      <a:gd name="T93" fmla="*/ 25 h 108"/>
                      <a:gd name="T94" fmla="*/ 0 w 80"/>
                      <a:gd name="T95" fmla="*/ 19 h 108"/>
                      <a:gd name="T96" fmla="*/ 1 w 80"/>
                      <a:gd name="T97" fmla="*/ 14 h 108"/>
                      <a:gd name="T98" fmla="*/ 3 w 80"/>
                      <a:gd name="T99" fmla="*/ 11 h 108"/>
                      <a:gd name="T100" fmla="*/ 6 w 80"/>
                      <a:gd name="T101" fmla="*/ 6 h 108"/>
                      <a:gd name="T102" fmla="*/ 14 w 80"/>
                      <a:gd name="T103" fmla="*/ 1 h 108"/>
                      <a:gd name="T104" fmla="*/ 26 w 80"/>
                      <a:gd name="T105" fmla="*/ 0 h 108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80"/>
                      <a:gd name="T160" fmla="*/ 0 h 108"/>
                      <a:gd name="T161" fmla="*/ 80 w 80"/>
                      <a:gd name="T162" fmla="*/ 108 h 108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80" h="108">
                        <a:moveTo>
                          <a:pt x="26" y="0"/>
                        </a:moveTo>
                        <a:lnTo>
                          <a:pt x="80" y="0"/>
                        </a:lnTo>
                        <a:lnTo>
                          <a:pt x="80" y="14"/>
                        </a:lnTo>
                        <a:lnTo>
                          <a:pt x="25" y="14"/>
                        </a:lnTo>
                        <a:lnTo>
                          <a:pt x="22" y="15"/>
                        </a:lnTo>
                        <a:lnTo>
                          <a:pt x="20" y="15"/>
                        </a:lnTo>
                        <a:lnTo>
                          <a:pt x="15" y="18"/>
                        </a:lnTo>
                        <a:lnTo>
                          <a:pt x="13" y="23"/>
                        </a:lnTo>
                        <a:lnTo>
                          <a:pt x="13" y="33"/>
                        </a:lnTo>
                        <a:lnTo>
                          <a:pt x="14" y="38"/>
                        </a:lnTo>
                        <a:lnTo>
                          <a:pt x="16" y="43"/>
                        </a:lnTo>
                        <a:lnTo>
                          <a:pt x="20" y="45"/>
                        </a:lnTo>
                        <a:lnTo>
                          <a:pt x="25" y="46"/>
                        </a:lnTo>
                        <a:lnTo>
                          <a:pt x="28" y="46"/>
                        </a:lnTo>
                        <a:lnTo>
                          <a:pt x="34" y="48"/>
                        </a:lnTo>
                        <a:lnTo>
                          <a:pt x="80" y="48"/>
                        </a:lnTo>
                        <a:lnTo>
                          <a:pt x="80" y="61"/>
                        </a:lnTo>
                        <a:lnTo>
                          <a:pt x="26" y="61"/>
                        </a:lnTo>
                        <a:lnTo>
                          <a:pt x="22" y="62"/>
                        </a:lnTo>
                        <a:lnTo>
                          <a:pt x="20" y="63"/>
                        </a:lnTo>
                        <a:lnTo>
                          <a:pt x="16" y="64"/>
                        </a:lnTo>
                        <a:lnTo>
                          <a:pt x="15" y="66"/>
                        </a:lnTo>
                        <a:lnTo>
                          <a:pt x="13" y="69"/>
                        </a:lnTo>
                        <a:lnTo>
                          <a:pt x="13" y="79"/>
                        </a:lnTo>
                        <a:lnTo>
                          <a:pt x="14" y="81"/>
                        </a:lnTo>
                        <a:lnTo>
                          <a:pt x="15" y="85"/>
                        </a:lnTo>
                        <a:lnTo>
                          <a:pt x="19" y="89"/>
                        </a:lnTo>
                        <a:lnTo>
                          <a:pt x="24" y="93"/>
                        </a:lnTo>
                        <a:lnTo>
                          <a:pt x="28" y="94"/>
                        </a:lnTo>
                        <a:lnTo>
                          <a:pt x="80" y="94"/>
                        </a:lnTo>
                        <a:lnTo>
                          <a:pt x="80" y="108"/>
                        </a:lnTo>
                        <a:lnTo>
                          <a:pt x="1" y="108"/>
                        </a:lnTo>
                        <a:lnTo>
                          <a:pt x="1" y="94"/>
                        </a:lnTo>
                        <a:lnTo>
                          <a:pt x="14" y="94"/>
                        </a:lnTo>
                        <a:lnTo>
                          <a:pt x="9" y="91"/>
                        </a:lnTo>
                        <a:lnTo>
                          <a:pt x="6" y="88"/>
                        </a:lnTo>
                        <a:lnTo>
                          <a:pt x="3" y="85"/>
                        </a:lnTo>
                        <a:lnTo>
                          <a:pt x="1" y="77"/>
                        </a:lnTo>
                        <a:lnTo>
                          <a:pt x="0" y="70"/>
                        </a:lnTo>
                        <a:lnTo>
                          <a:pt x="0" y="66"/>
                        </a:lnTo>
                        <a:lnTo>
                          <a:pt x="1" y="61"/>
                        </a:lnTo>
                        <a:lnTo>
                          <a:pt x="3" y="56"/>
                        </a:lnTo>
                        <a:lnTo>
                          <a:pt x="6" y="54"/>
                        </a:lnTo>
                        <a:lnTo>
                          <a:pt x="9" y="51"/>
                        </a:lnTo>
                        <a:lnTo>
                          <a:pt x="14" y="49"/>
                        </a:lnTo>
                        <a:lnTo>
                          <a:pt x="3" y="38"/>
                        </a:lnTo>
                        <a:lnTo>
                          <a:pt x="0" y="25"/>
                        </a:lnTo>
                        <a:lnTo>
                          <a:pt x="0" y="19"/>
                        </a:lnTo>
                        <a:lnTo>
                          <a:pt x="1" y="14"/>
                        </a:lnTo>
                        <a:lnTo>
                          <a:pt x="3" y="11"/>
                        </a:lnTo>
                        <a:lnTo>
                          <a:pt x="6" y="6"/>
                        </a:lnTo>
                        <a:lnTo>
                          <a:pt x="14" y="1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1" name="Freeform 103"/>
                  <p:cNvSpPr>
                    <a:spLocks noEditPoints="1"/>
                  </p:cNvSpPr>
                  <p:nvPr/>
                </p:nvSpPr>
                <p:spPr bwMode="auto">
                  <a:xfrm>
                    <a:off x="1302" y="2261"/>
                    <a:ext cx="81" cy="70"/>
                  </a:xfrm>
                  <a:custGeom>
                    <a:avLst/>
                    <a:gdLst>
                      <a:gd name="T0" fmla="*/ 44 w 81"/>
                      <a:gd name="T1" fmla="*/ 25 h 70"/>
                      <a:gd name="T2" fmla="*/ 46 w 81"/>
                      <a:gd name="T3" fmla="*/ 39 h 70"/>
                      <a:gd name="T4" fmla="*/ 49 w 81"/>
                      <a:gd name="T5" fmla="*/ 48 h 70"/>
                      <a:gd name="T6" fmla="*/ 53 w 81"/>
                      <a:gd name="T7" fmla="*/ 55 h 70"/>
                      <a:gd name="T8" fmla="*/ 61 w 81"/>
                      <a:gd name="T9" fmla="*/ 56 h 70"/>
                      <a:gd name="T10" fmla="*/ 65 w 81"/>
                      <a:gd name="T11" fmla="*/ 52 h 70"/>
                      <a:gd name="T12" fmla="*/ 68 w 81"/>
                      <a:gd name="T13" fmla="*/ 46 h 70"/>
                      <a:gd name="T14" fmla="*/ 68 w 81"/>
                      <a:gd name="T15" fmla="*/ 38 h 70"/>
                      <a:gd name="T16" fmla="*/ 65 w 81"/>
                      <a:gd name="T17" fmla="*/ 30 h 70"/>
                      <a:gd name="T18" fmla="*/ 58 w 81"/>
                      <a:gd name="T19" fmla="*/ 21 h 70"/>
                      <a:gd name="T20" fmla="*/ 41 w 81"/>
                      <a:gd name="T21" fmla="*/ 20 h 70"/>
                      <a:gd name="T22" fmla="*/ 80 w 81"/>
                      <a:gd name="T23" fmla="*/ 14 h 70"/>
                      <a:gd name="T24" fmla="*/ 70 w 81"/>
                      <a:gd name="T25" fmla="*/ 18 h 70"/>
                      <a:gd name="T26" fmla="*/ 75 w 81"/>
                      <a:gd name="T27" fmla="*/ 25 h 70"/>
                      <a:gd name="T28" fmla="*/ 78 w 81"/>
                      <a:gd name="T29" fmla="*/ 32 h 70"/>
                      <a:gd name="T30" fmla="*/ 81 w 81"/>
                      <a:gd name="T31" fmla="*/ 38 h 70"/>
                      <a:gd name="T32" fmla="*/ 80 w 81"/>
                      <a:gd name="T33" fmla="*/ 56 h 70"/>
                      <a:gd name="T34" fmla="*/ 75 w 81"/>
                      <a:gd name="T35" fmla="*/ 64 h 70"/>
                      <a:gd name="T36" fmla="*/ 65 w 81"/>
                      <a:gd name="T37" fmla="*/ 69 h 70"/>
                      <a:gd name="T38" fmla="*/ 55 w 81"/>
                      <a:gd name="T39" fmla="*/ 69 h 70"/>
                      <a:gd name="T40" fmla="*/ 49 w 81"/>
                      <a:gd name="T41" fmla="*/ 67 h 70"/>
                      <a:gd name="T42" fmla="*/ 40 w 81"/>
                      <a:gd name="T43" fmla="*/ 61 h 70"/>
                      <a:gd name="T44" fmla="*/ 35 w 81"/>
                      <a:gd name="T45" fmla="*/ 52 h 70"/>
                      <a:gd name="T46" fmla="*/ 34 w 81"/>
                      <a:gd name="T47" fmla="*/ 46 h 70"/>
                      <a:gd name="T48" fmla="*/ 32 w 81"/>
                      <a:gd name="T49" fmla="*/ 28 h 70"/>
                      <a:gd name="T50" fmla="*/ 22 w 81"/>
                      <a:gd name="T51" fmla="*/ 20 h 70"/>
                      <a:gd name="T52" fmla="*/ 16 w 81"/>
                      <a:gd name="T53" fmla="*/ 22 h 70"/>
                      <a:gd name="T54" fmla="*/ 13 w 81"/>
                      <a:gd name="T55" fmla="*/ 31 h 70"/>
                      <a:gd name="T56" fmla="*/ 14 w 81"/>
                      <a:gd name="T57" fmla="*/ 45 h 70"/>
                      <a:gd name="T58" fmla="*/ 18 w 81"/>
                      <a:gd name="T59" fmla="*/ 51 h 70"/>
                      <a:gd name="T60" fmla="*/ 25 w 81"/>
                      <a:gd name="T61" fmla="*/ 55 h 70"/>
                      <a:gd name="T62" fmla="*/ 19 w 81"/>
                      <a:gd name="T63" fmla="*/ 67 h 70"/>
                      <a:gd name="T64" fmla="*/ 10 w 81"/>
                      <a:gd name="T65" fmla="*/ 62 h 70"/>
                      <a:gd name="T66" fmla="*/ 6 w 81"/>
                      <a:gd name="T67" fmla="*/ 58 h 70"/>
                      <a:gd name="T68" fmla="*/ 2 w 81"/>
                      <a:gd name="T69" fmla="*/ 46 h 70"/>
                      <a:gd name="T70" fmla="*/ 0 w 81"/>
                      <a:gd name="T71" fmla="*/ 25 h 70"/>
                      <a:gd name="T72" fmla="*/ 1 w 81"/>
                      <a:gd name="T73" fmla="*/ 18 h 70"/>
                      <a:gd name="T74" fmla="*/ 13 w 81"/>
                      <a:gd name="T75" fmla="*/ 7 h 70"/>
                      <a:gd name="T76" fmla="*/ 61 w 81"/>
                      <a:gd name="T77" fmla="*/ 5 h 70"/>
                      <a:gd name="T78" fmla="*/ 71 w 81"/>
                      <a:gd name="T79" fmla="*/ 2 h 70"/>
                      <a:gd name="T80" fmla="*/ 77 w 81"/>
                      <a:gd name="T81" fmla="*/ 1 h 70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1"/>
                      <a:gd name="T124" fmla="*/ 0 h 70"/>
                      <a:gd name="T125" fmla="*/ 81 w 81"/>
                      <a:gd name="T126" fmla="*/ 70 h 70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1" h="70">
                        <a:moveTo>
                          <a:pt x="41" y="20"/>
                        </a:moveTo>
                        <a:lnTo>
                          <a:pt x="44" y="25"/>
                        </a:lnTo>
                        <a:lnTo>
                          <a:pt x="45" y="31"/>
                        </a:lnTo>
                        <a:lnTo>
                          <a:pt x="46" y="39"/>
                        </a:lnTo>
                        <a:lnTo>
                          <a:pt x="46" y="43"/>
                        </a:lnTo>
                        <a:lnTo>
                          <a:pt x="49" y="48"/>
                        </a:lnTo>
                        <a:lnTo>
                          <a:pt x="49" y="50"/>
                        </a:lnTo>
                        <a:lnTo>
                          <a:pt x="53" y="55"/>
                        </a:lnTo>
                        <a:lnTo>
                          <a:pt x="56" y="56"/>
                        </a:lnTo>
                        <a:lnTo>
                          <a:pt x="61" y="56"/>
                        </a:lnTo>
                        <a:lnTo>
                          <a:pt x="63" y="55"/>
                        </a:lnTo>
                        <a:lnTo>
                          <a:pt x="65" y="52"/>
                        </a:lnTo>
                        <a:lnTo>
                          <a:pt x="66" y="50"/>
                        </a:lnTo>
                        <a:lnTo>
                          <a:pt x="68" y="46"/>
                        </a:lnTo>
                        <a:lnTo>
                          <a:pt x="69" y="42"/>
                        </a:lnTo>
                        <a:lnTo>
                          <a:pt x="68" y="38"/>
                        </a:lnTo>
                        <a:lnTo>
                          <a:pt x="66" y="33"/>
                        </a:lnTo>
                        <a:lnTo>
                          <a:pt x="65" y="30"/>
                        </a:lnTo>
                        <a:lnTo>
                          <a:pt x="63" y="26"/>
                        </a:lnTo>
                        <a:lnTo>
                          <a:pt x="58" y="21"/>
                        </a:lnTo>
                        <a:lnTo>
                          <a:pt x="55" y="20"/>
                        </a:lnTo>
                        <a:lnTo>
                          <a:pt x="41" y="20"/>
                        </a:lnTo>
                        <a:close/>
                        <a:moveTo>
                          <a:pt x="80" y="0"/>
                        </a:moveTo>
                        <a:lnTo>
                          <a:pt x="80" y="14"/>
                        </a:lnTo>
                        <a:lnTo>
                          <a:pt x="75" y="18"/>
                        </a:lnTo>
                        <a:lnTo>
                          <a:pt x="70" y="18"/>
                        </a:lnTo>
                        <a:lnTo>
                          <a:pt x="74" y="21"/>
                        </a:lnTo>
                        <a:lnTo>
                          <a:pt x="75" y="25"/>
                        </a:lnTo>
                        <a:lnTo>
                          <a:pt x="77" y="28"/>
                        </a:lnTo>
                        <a:lnTo>
                          <a:pt x="78" y="32"/>
                        </a:lnTo>
                        <a:lnTo>
                          <a:pt x="80" y="34"/>
                        </a:lnTo>
                        <a:lnTo>
                          <a:pt x="81" y="38"/>
                        </a:lnTo>
                        <a:lnTo>
                          <a:pt x="81" y="51"/>
                        </a:lnTo>
                        <a:lnTo>
                          <a:pt x="80" y="56"/>
                        </a:lnTo>
                        <a:lnTo>
                          <a:pt x="78" y="59"/>
                        </a:lnTo>
                        <a:lnTo>
                          <a:pt x="75" y="64"/>
                        </a:lnTo>
                        <a:lnTo>
                          <a:pt x="70" y="68"/>
                        </a:lnTo>
                        <a:lnTo>
                          <a:pt x="65" y="69"/>
                        </a:lnTo>
                        <a:lnTo>
                          <a:pt x="59" y="70"/>
                        </a:lnTo>
                        <a:lnTo>
                          <a:pt x="55" y="69"/>
                        </a:lnTo>
                        <a:lnTo>
                          <a:pt x="51" y="68"/>
                        </a:lnTo>
                        <a:lnTo>
                          <a:pt x="49" y="67"/>
                        </a:lnTo>
                        <a:lnTo>
                          <a:pt x="45" y="65"/>
                        </a:lnTo>
                        <a:lnTo>
                          <a:pt x="40" y="61"/>
                        </a:lnTo>
                        <a:lnTo>
                          <a:pt x="38" y="56"/>
                        </a:lnTo>
                        <a:lnTo>
                          <a:pt x="35" y="52"/>
                        </a:lnTo>
                        <a:lnTo>
                          <a:pt x="35" y="50"/>
                        </a:lnTo>
                        <a:lnTo>
                          <a:pt x="34" y="46"/>
                        </a:lnTo>
                        <a:lnTo>
                          <a:pt x="34" y="42"/>
                        </a:lnTo>
                        <a:lnTo>
                          <a:pt x="32" y="28"/>
                        </a:lnTo>
                        <a:lnTo>
                          <a:pt x="30" y="20"/>
                        </a:lnTo>
                        <a:lnTo>
                          <a:pt x="22" y="20"/>
                        </a:lnTo>
                        <a:lnTo>
                          <a:pt x="19" y="21"/>
                        </a:lnTo>
                        <a:lnTo>
                          <a:pt x="16" y="22"/>
                        </a:lnTo>
                        <a:lnTo>
                          <a:pt x="14" y="26"/>
                        </a:lnTo>
                        <a:lnTo>
                          <a:pt x="13" y="31"/>
                        </a:lnTo>
                        <a:lnTo>
                          <a:pt x="13" y="42"/>
                        </a:lnTo>
                        <a:lnTo>
                          <a:pt x="14" y="45"/>
                        </a:lnTo>
                        <a:lnTo>
                          <a:pt x="15" y="48"/>
                        </a:lnTo>
                        <a:lnTo>
                          <a:pt x="18" y="51"/>
                        </a:lnTo>
                        <a:lnTo>
                          <a:pt x="21" y="52"/>
                        </a:lnTo>
                        <a:lnTo>
                          <a:pt x="25" y="55"/>
                        </a:lnTo>
                        <a:lnTo>
                          <a:pt x="24" y="68"/>
                        </a:lnTo>
                        <a:lnTo>
                          <a:pt x="19" y="67"/>
                        </a:lnTo>
                        <a:lnTo>
                          <a:pt x="14" y="64"/>
                        </a:lnTo>
                        <a:lnTo>
                          <a:pt x="10" y="62"/>
                        </a:lnTo>
                        <a:lnTo>
                          <a:pt x="8" y="61"/>
                        </a:lnTo>
                        <a:lnTo>
                          <a:pt x="6" y="58"/>
                        </a:lnTo>
                        <a:lnTo>
                          <a:pt x="3" y="51"/>
                        </a:lnTo>
                        <a:lnTo>
                          <a:pt x="2" y="46"/>
                        </a:lnTo>
                        <a:lnTo>
                          <a:pt x="0" y="40"/>
                        </a:lnTo>
                        <a:lnTo>
                          <a:pt x="0" y="25"/>
                        </a:lnTo>
                        <a:lnTo>
                          <a:pt x="1" y="21"/>
                        </a:lnTo>
                        <a:lnTo>
                          <a:pt x="1" y="18"/>
                        </a:lnTo>
                        <a:lnTo>
                          <a:pt x="6" y="11"/>
                        </a:lnTo>
                        <a:lnTo>
                          <a:pt x="13" y="7"/>
                        </a:lnTo>
                        <a:lnTo>
                          <a:pt x="16" y="5"/>
                        </a:lnTo>
                        <a:lnTo>
                          <a:pt x="61" y="5"/>
                        </a:lnTo>
                        <a:lnTo>
                          <a:pt x="69" y="2"/>
                        </a:lnTo>
                        <a:lnTo>
                          <a:pt x="71" y="2"/>
                        </a:lnTo>
                        <a:lnTo>
                          <a:pt x="74" y="1"/>
                        </a:lnTo>
                        <a:lnTo>
                          <a:pt x="77" y="1"/>
                        </a:lnTo>
                        <a:lnTo>
                          <a:pt x="8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2" name="Freeform 104"/>
                  <p:cNvSpPr>
                    <a:spLocks/>
                  </p:cNvSpPr>
                  <p:nvPr/>
                </p:nvSpPr>
                <p:spPr bwMode="auto">
                  <a:xfrm>
                    <a:off x="1277" y="2213"/>
                    <a:ext cx="106" cy="38"/>
                  </a:xfrm>
                  <a:custGeom>
                    <a:avLst/>
                    <a:gdLst>
                      <a:gd name="T0" fmla="*/ 106 w 106"/>
                      <a:gd name="T1" fmla="*/ 0 h 38"/>
                      <a:gd name="T2" fmla="*/ 106 w 106"/>
                      <a:gd name="T3" fmla="*/ 19 h 38"/>
                      <a:gd name="T4" fmla="*/ 105 w 106"/>
                      <a:gd name="T5" fmla="*/ 20 h 38"/>
                      <a:gd name="T6" fmla="*/ 103 w 106"/>
                      <a:gd name="T7" fmla="*/ 23 h 38"/>
                      <a:gd name="T8" fmla="*/ 101 w 106"/>
                      <a:gd name="T9" fmla="*/ 24 h 38"/>
                      <a:gd name="T10" fmla="*/ 100 w 106"/>
                      <a:gd name="T11" fmla="*/ 26 h 38"/>
                      <a:gd name="T12" fmla="*/ 99 w 106"/>
                      <a:gd name="T13" fmla="*/ 28 h 38"/>
                      <a:gd name="T14" fmla="*/ 95 w 106"/>
                      <a:gd name="T15" fmla="*/ 29 h 38"/>
                      <a:gd name="T16" fmla="*/ 39 w 106"/>
                      <a:gd name="T17" fmla="*/ 29 h 38"/>
                      <a:gd name="T18" fmla="*/ 39 w 106"/>
                      <a:gd name="T19" fmla="*/ 38 h 38"/>
                      <a:gd name="T20" fmla="*/ 26 w 106"/>
                      <a:gd name="T21" fmla="*/ 38 h 38"/>
                      <a:gd name="T22" fmla="*/ 26 w 106"/>
                      <a:gd name="T23" fmla="*/ 29 h 38"/>
                      <a:gd name="T24" fmla="*/ 8 w 106"/>
                      <a:gd name="T25" fmla="*/ 29 h 38"/>
                      <a:gd name="T26" fmla="*/ 0 w 106"/>
                      <a:gd name="T27" fmla="*/ 14 h 38"/>
                      <a:gd name="T28" fmla="*/ 26 w 106"/>
                      <a:gd name="T29" fmla="*/ 14 h 38"/>
                      <a:gd name="T30" fmla="*/ 26 w 106"/>
                      <a:gd name="T31" fmla="*/ 2 h 38"/>
                      <a:gd name="T32" fmla="*/ 39 w 106"/>
                      <a:gd name="T33" fmla="*/ 2 h 38"/>
                      <a:gd name="T34" fmla="*/ 39 w 106"/>
                      <a:gd name="T35" fmla="*/ 14 h 38"/>
                      <a:gd name="T36" fmla="*/ 90 w 106"/>
                      <a:gd name="T37" fmla="*/ 14 h 38"/>
                      <a:gd name="T38" fmla="*/ 91 w 106"/>
                      <a:gd name="T39" fmla="*/ 13 h 38"/>
                      <a:gd name="T40" fmla="*/ 91 w 106"/>
                      <a:gd name="T41" fmla="*/ 12 h 38"/>
                      <a:gd name="T42" fmla="*/ 94 w 106"/>
                      <a:gd name="T43" fmla="*/ 10 h 38"/>
                      <a:gd name="T44" fmla="*/ 94 w 106"/>
                      <a:gd name="T45" fmla="*/ 2 h 38"/>
                      <a:gd name="T46" fmla="*/ 106 w 106"/>
                      <a:gd name="T47" fmla="*/ 0 h 3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106"/>
                      <a:gd name="T73" fmla="*/ 0 h 38"/>
                      <a:gd name="T74" fmla="*/ 106 w 106"/>
                      <a:gd name="T75" fmla="*/ 38 h 3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106" h="38">
                        <a:moveTo>
                          <a:pt x="106" y="0"/>
                        </a:moveTo>
                        <a:lnTo>
                          <a:pt x="106" y="19"/>
                        </a:lnTo>
                        <a:lnTo>
                          <a:pt x="105" y="20"/>
                        </a:lnTo>
                        <a:lnTo>
                          <a:pt x="103" y="23"/>
                        </a:lnTo>
                        <a:lnTo>
                          <a:pt x="101" y="24"/>
                        </a:lnTo>
                        <a:lnTo>
                          <a:pt x="100" y="26"/>
                        </a:lnTo>
                        <a:lnTo>
                          <a:pt x="99" y="28"/>
                        </a:lnTo>
                        <a:lnTo>
                          <a:pt x="95" y="29"/>
                        </a:lnTo>
                        <a:lnTo>
                          <a:pt x="39" y="29"/>
                        </a:lnTo>
                        <a:lnTo>
                          <a:pt x="39" y="38"/>
                        </a:lnTo>
                        <a:lnTo>
                          <a:pt x="26" y="38"/>
                        </a:lnTo>
                        <a:lnTo>
                          <a:pt x="26" y="29"/>
                        </a:lnTo>
                        <a:lnTo>
                          <a:pt x="8" y="29"/>
                        </a:lnTo>
                        <a:lnTo>
                          <a:pt x="0" y="14"/>
                        </a:lnTo>
                        <a:lnTo>
                          <a:pt x="26" y="14"/>
                        </a:lnTo>
                        <a:lnTo>
                          <a:pt x="26" y="2"/>
                        </a:lnTo>
                        <a:lnTo>
                          <a:pt x="39" y="2"/>
                        </a:lnTo>
                        <a:lnTo>
                          <a:pt x="39" y="14"/>
                        </a:lnTo>
                        <a:lnTo>
                          <a:pt x="90" y="14"/>
                        </a:lnTo>
                        <a:lnTo>
                          <a:pt x="91" y="13"/>
                        </a:lnTo>
                        <a:lnTo>
                          <a:pt x="91" y="12"/>
                        </a:lnTo>
                        <a:lnTo>
                          <a:pt x="94" y="10"/>
                        </a:lnTo>
                        <a:lnTo>
                          <a:pt x="94" y="2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3" name="Freeform 105"/>
                  <p:cNvSpPr>
                    <a:spLocks noEditPoints="1"/>
                  </p:cNvSpPr>
                  <p:nvPr/>
                </p:nvSpPr>
                <p:spPr bwMode="auto">
                  <a:xfrm>
                    <a:off x="1273" y="2187"/>
                    <a:ext cx="109" cy="14"/>
                  </a:xfrm>
                  <a:custGeom>
                    <a:avLst/>
                    <a:gdLst>
                      <a:gd name="T0" fmla="*/ 30 w 109"/>
                      <a:gd name="T1" fmla="*/ 0 h 14"/>
                      <a:gd name="T2" fmla="*/ 109 w 109"/>
                      <a:gd name="T3" fmla="*/ 0 h 14"/>
                      <a:gd name="T4" fmla="*/ 109 w 109"/>
                      <a:gd name="T5" fmla="*/ 14 h 14"/>
                      <a:gd name="T6" fmla="*/ 30 w 109"/>
                      <a:gd name="T7" fmla="*/ 14 h 14"/>
                      <a:gd name="T8" fmla="*/ 30 w 109"/>
                      <a:gd name="T9" fmla="*/ 0 h 14"/>
                      <a:gd name="T10" fmla="*/ 0 w 109"/>
                      <a:gd name="T11" fmla="*/ 0 h 14"/>
                      <a:gd name="T12" fmla="*/ 14 w 109"/>
                      <a:gd name="T13" fmla="*/ 0 h 14"/>
                      <a:gd name="T14" fmla="*/ 14 w 109"/>
                      <a:gd name="T15" fmla="*/ 14 h 14"/>
                      <a:gd name="T16" fmla="*/ 0 w 109"/>
                      <a:gd name="T17" fmla="*/ 14 h 14"/>
                      <a:gd name="T18" fmla="*/ 0 w 109"/>
                      <a:gd name="T19" fmla="*/ 0 h 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09"/>
                      <a:gd name="T31" fmla="*/ 0 h 14"/>
                      <a:gd name="T32" fmla="*/ 109 w 109"/>
                      <a:gd name="T33" fmla="*/ 14 h 1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09" h="14">
                        <a:moveTo>
                          <a:pt x="30" y="0"/>
                        </a:moveTo>
                        <a:lnTo>
                          <a:pt x="109" y="0"/>
                        </a:lnTo>
                        <a:lnTo>
                          <a:pt x="109" y="14"/>
                        </a:lnTo>
                        <a:lnTo>
                          <a:pt x="30" y="14"/>
                        </a:lnTo>
                        <a:lnTo>
                          <a:pt x="30" y="0"/>
                        </a:lnTo>
                        <a:close/>
                        <a:moveTo>
                          <a:pt x="0" y="0"/>
                        </a:moveTo>
                        <a:lnTo>
                          <a:pt x="14" y="0"/>
                        </a:lnTo>
                        <a:lnTo>
                          <a:pt x="14" y="14"/>
                        </a:lnTo>
                        <a:lnTo>
                          <a:pt x="0" y="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4" name="Freeform 106"/>
                  <p:cNvSpPr>
                    <a:spLocks noEditPoints="1"/>
                  </p:cNvSpPr>
                  <p:nvPr/>
                </p:nvSpPr>
                <p:spPr bwMode="auto">
                  <a:xfrm>
                    <a:off x="1302" y="2102"/>
                    <a:ext cx="81" cy="71"/>
                  </a:xfrm>
                  <a:custGeom>
                    <a:avLst/>
                    <a:gdLst>
                      <a:gd name="T0" fmla="*/ 40 w 81"/>
                      <a:gd name="T1" fmla="*/ 14 h 71"/>
                      <a:gd name="T2" fmla="*/ 27 w 81"/>
                      <a:gd name="T3" fmla="*/ 16 h 71"/>
                      <a:gd name="T4" fmla="*/ 19 w 81"/>
                      <a:gd name="T5" fmla="*/ 20 h 71"/>
                      <a:gd name="T6" fmla="*/ 15 w 81"/>
                      <a:gd name="T7" fmla="*/ 24 h 71"/>
                      <a:gd name="T8" fmla="*/ 13 w 81"/>
                      <a:gd name="T9" fmla="*/ 31 h 71"/>
                      <a:gd name="T10" fmla="*/ 13 w 81"/>
                      <a:gd name="T11" fmla="*/ 40 h 71"/>
                      <a:gd name="T12" fmla="*/ 14 w 81"/>
                      <a:gd name="T13" fmla="*/ 44 h 71"/>
                      <a:gd name="T14" fmla="*/ 15 w 81"/>
                      <a:gd name="T15" fmla="*/ 48 h 71"/>
                      <a:gd name="T16" fmla="*/ 19 w 81"/>
                      <a:gd name="T17" fmla="*/ 50 h 71"/>
                      <a:gd name="T18" fmla="*/ 25 w 81"/>
                      <a:gd name="T19" fmla="*/ 54 h 71"/>
                      <a:gd name="T20" fmla="*/ 32 w 81"/>
                      <a:gd name="T21" fmla="*/ 56 h 71"/>
                      <a:gd name="T22" fmla="*/ 40 w 81"/>
                      <a:gd name="T23" fmla="*/ 56 h 71"/>
                      <a:gd name="T24" fmla="*/ 53 w 81"/>
                      <a:gd name="T25" fmla="*/ 55 h 71"/>
                      <a:gd name="T26" fmla="*/ 63 w 81"/>
                      <a:gd name="T27" fmla="*/ 50 h 71"/>
                      <a:gd name="T28" fmla="*/ 65 w 81"/>
                      <a:gd name="T29" fmla="*/ 48 h 71"/>
                      <a:gd name="T30" fmla="*/ 68 w 81"/>
                      <a:gd name="T31" fmla="*/ 44 h 71"/>
                      <a:gd name="T32" fmla="*/ 69 w 81"/>
                      <a:gd name="T33" fmla="*/ 40 h 71"/>
                      <a:gd name="T34" fmla="*/ 69 w 81"/>
                      <a:gd name="T35" fmla="*/ 35 h 71"/>
                      <a:gd name="T36" fmla="*/ 68 w 81"/>
                      <a:gd name="T37" fmla="*/ 30 h 71"/>
                      <a:gd name="T38" fmla="*/ 66 w 81"/>
                      <a:gd name="T39" fmla="*/ 26 h 71"/>
                      <a:gd name="T40" fmla="*/ 64 w 81"/>
                      <a:gd name="T41" fmla="*/ 23 h 71"/>
                      <a:gd name="T42" fmla="*/ 61 w 81"/>
                      <a:gd name="T43" fmla="*/ 20 h 71"/>
                      <a:gd name="T44" fmla="*/ 52 w 81"/>
                      <a:gd name="T45" fmla="*/ 16 h 71"/>
                      <a:gd name="T46" fmla="*/ 40 w 81"/>
                      <a:gd name="T47" fmla="*/ 14 h 71"/>
                      <a:gd name="T48" fmla="*/ 39 w 81"/>
                      <a:gd name="T49" fmla="*/ 0 h 71"/>
                      <a:gd name="T50" fmla="*/ 53 w 81"/>
                      <a:gd name="T51" fmla="*/ 1 h 71"/>
                      <a:gd name="T52" fmla="*/ 63 w 81"/>
                      <a:gd name="T53" fmla="*/ 5 h 71"/>
                      <a:gd name="T54" fmla="*/ 66 w 81"/>
                      <a:gd name="T55" fmla="*/ 7 h 71"/>
                      <a:gd name="T56" fmla="*/ 71 w 81"/>
                      <a:gd name="T57" fmla="*/ 10 h 71"/>
                      <a:gd name="T58" fmla="*/ 74 w 81"/>
                      <a:gd name="T59" fmla="*/ 13 h 71"/>
                      <a:gd name="T60" fmla="*/ 76 w 81"/>
                      <a:gd name="T61" fmla="*/ 18 h 71"/>
                      <a:gd name="T62" fmla="*/ 78 w 81"/>
                      <a:gd name="T63" fmla="*/ 22 h 71"/>
                      <a:gd name="T64" fmla="*/ 80 w 81"/>
                      <a:gd name="T65" fmla="*/ 25 h 71"/>
                      <a:gd name="T66" fmla="*/ 81 w 81"/>
                      <a:gd name="T67" fmla="*/ 30 h 71"/>
                      <a:gd name="T68" fmla="*/ 81 w 81"/>
                      <a:gd name="T69" fmla="*/ 35 h 71"/>
                      <a:gd name="T70" fmla="*/ 80 w 81"/>
                      <a:gd name="T71" fmla="*/ 45 h 71"/>
                      <a:gd name="T72" fmla="*/ 76 w 81"/>
                      <a:gd name="T73" fmla="*/ 54 h 71"/>
                      <a:gd name="T74" fmla="*/ 70 w 81"/>
                      <a:gd name="T75" fmla="*/ 61 h 71"/>
                      <a:gd name="T76" fmla="*/ 63 w 81"/>
                      <a:gd name="T77" fmla="*/ 67 h 71"/>
                      <a:gd name="T78" fmla="*/ 52 w 81"/>
                      <a:gd name="T79" fmla="*/ 69 h 71"/>
                      <a:gd name="T80" fmla="*/ 40 w 81"/>
                      <a:gd name="T81" fmla="*/ 71 h 71"/>
                      <a:gd name="T82" fmla="*/ 27 w 81"/>
                      <a:gd name="T83" fmla="*/ 69 h 71"/>
                      <a:gd name="T84" fmla="*/ 16 w 81"/>
                      <a:gd name="T85" fmla="*/ 66 h 71"/>
                      <a:gd name="T86" fmla="*/ 9 w 81"/>
                      <a:gd name="T87" fmla="*/ 60 h 71"/>
                      <a:gd name="T88" fmla="*/ 4 w 81"/>
                      <a:gd name="T89" fmla="*/ 53 h 71"/>
                      <a:gd name="T90" fmla="*/ 1 w 81"/>
                      <a:gd name="T91" fmla="*/ 44 h 71"/>
                      <a:gd name="T92" fmla="*/ 0 w 81"/>
                      <a:gd name="T93" fmla="*/ 35 h 71"/>
                      <a:gd name="T94" fmla="*/ 1 w 81"/>
                      <a:gd name="T95" fmla="*/ 25 h 71"/>
                      <a:gd name="T96" fmla="*/ 4 w 81"/>
                      <a:gd name="T97" fmla="*/ 17 h 71"/>
                      <a:gd name="T98" fmla="*/ 10 w 81"/>
                      <a:gd name="T99" fmla="*/ 10 h 71"/>
                      <a:gd name="T100" fmla="*/ 22 w 81"/>
                      <a:gd name="T101" fmla="*/ 3 h 71"/>
                      <a:gd name="T102" fmla="*/ 39 w 81"/>
                      <a:gd name="T103" fmla="*/ 0 h 71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81"/>
                      <a:gd name="T157" fmla="*/ 0 h 71"/>
                      <a:gd name="T158" fmla="*/ 81 w 81"/>
                      <a:gd name="T159" fmla="*/ 71 h 71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81" h="71">
                        <a:moveTo>
                          <a:pt x="40" y="14"/>
                        </a:moveTo>
                        <a:lnTo>
                          <a:pt x="27" y="16"/>
                        </a:lnTo>
                        <a:lnTo>
                          <a:pt x="19" y="20"/>
                        </a:lnTo>
                        <a:lnTo>
                          <a:pt x="15" y="24"/>
                        </a:lnTo>
                        <a:lnTo>
                          <a:pt x="13" y="31"/>
                        </a:lnTo>
                        <a:lnTo>
                          <a:pt x="13" y="40"/>
                        </a:lnTo>
                        <a:lnTo>
                          <a:pt x="14" y="44"/>
                        </a:lnTo>
                        <a:lnTo>
                          <a:pt x="15" y="48"/>
                        </a:lnTo>
                        <a:lnTo>
                          <a:pt x="19" y="50"/>
                        </a:lnTo>
                        <a:lnTo>
                          <a:pt x="25" y="54"/>
                        </a:lnTo>
                        <a:lnTo>
                          <a:pt x="32" y="56"/>
                        </a:lnTo>
                        <a:lnTo>
                          <a:pt x="40" y="56"/>
                        </a:lnTo>
                        <a:lnTo>
                          <a:pt x="53" y="55"/>
                        </a:lnTo>
                        <a:lnTo>
                          <a:pt x="63" y="50"/>
                        </a:lnTo>
                        <a:lnTo>
                          <a:pt x="65" y="48"/>
                        </a:lnTo>
                        <a:lnTo>
                          <a:pt x="68" y="44"/>
                        </a:lnTo>
                        <a:lnTo>
                          <a:pt x="69" y="40"/>
                        </a:lnTo>
                        <a:lnTo>
                          <a:pt x="69" y="35"/>
                        </a:lnTo>
                        <a:lnTo>
                          <a:pt x="68" y="30"/>
                        </a:lnTo>
                        <a:lnTo>
                          <a:pt x="66" y="26"/>
                        </a:lnTo>
                        <a:lnTo>
                          <a:pt x="64" y="23"/>
                        </a:lnTo>
                        <a:lnTo>
                          <a:pt x="61" y="20"/>
                        </a:lnTo>
                        <a:lnTo>
                          <a:pt x="52" y="16"/>
                        </a:lnTo>
                        <a:lnTo>
                          <a:pt x="40" y="14"/>
                        </a:lnTo>
                        <a:close/>
                        <a:moveTo>
                          <a:pt x="39" y="0"/>
                        </a:moveTo>
                        <a:lnTo>
                          <a:pt x="53" y="1"/>
                        </a:lnTo>
                        <a:lnTo>
                          <a:pt x="63" y="5"/>
                        </a:lnTo>
                        <a:lnTo>
                          <a:pt x="66" y="7"/>
                        </a:lnTo>
                        <a:lnTo>
                          <a:pt x="71" y="10"/>
                        </a:lnTo>
                        <a:lnTo>
                          <a:pt x="74" y="13"/>
                        </a:lnTo>
                        <a:lnTo>
                          <a:pt x="76" y="18"/>
                        </a:lnTo>
                        <a:lnTo>
                          <a:pt x="78" y="22"/>
                        </a:lnTo>
                        <a:lnTo>
                          <a:pt x="80" y="25"/>
                        </a:lnTo>
                        <a:lnTo>
                          <a:pt x="81" y="30"/>
                        </a:lnTo>
                        <a:lnTo>
                          <a:pt x="81" y="35"/>
                        </a:lnTo>
                        <a:lnTo>
                          <a:pt x="80" y="45"/>
                        </a:lnTo>
                        <a:lnTo>
                          <a:pt x="76" y="54"/>
                        </a:lnTo>
                        <a:lnTo>
                          <a:pt x="70" y="61"/>
                        </a:lnTo>
                        <a:lnTo>
                          <a:pt x="63" y="67"/>
                        </a:lnTo>
                        <a:lnTo>
                          <a:pt x="52" y="69"/>
                        </a:lnTo>
                        <a:lnTo>
                          <a:pt x="40" y="71"/>
                        </a:lnTo>
                        <a:lnTo>
                          <a:pt x="27" y="69"/>
                        </a:lnTo>
                        <a:lnTo>
                          <a:pt x="16" y="66"/>
                        </a:lnTo>
                        <a:lnTo>
                          <a:pt x="9" y="60"/>
                        </a:lnTo>
                        <a:lnTo>
                          <a:pt x="4" y="53"/>
                        </a:lnTo>
                        <a:lnTo>
                          <a:pt x="1" y="44"/>
                        </a:lnTo>
                        <a:lnTo>
                          <a:pt x="0" y="35"/>
                        </a:lnTo>
                        <a:lnTo>
                          <a:pt x="1" y="25"/>
                        </a:lnTo>
                        <a:lnTo>
                          <a:pt x="4" y="17"/>
                        </a:lnTo>
                        <a:lnTo>
                          <a:pt x="10" y="10"/>
                        </a:lnTo>
                        <a:lnTo>
                          <a:pt x="22" y="3"/>
                        </a:lnTo>
                        <a:lnTo>
                          <a:pt x="3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15" name="Freeform 107"/>
                  <p:cNvSpPr>
                    <a:spLocks/>
                  </p:cNvSpPr>
                  <p:nvPr/>
                </p:nvSpPr>
                <p:spPr bwMode="auto">
                  <a:xfrm>
                    <a:off x="1302" y="2025"/>
                    <a:ext cx="80" cy="60"/>
                  </a:xfrm>
                  <a:custGeom>
                    <a:avLst/>
                    <a:gdLst>
                      <a:gd name="T0" fmla="*/ 19 w 80"/>
                      <a:gd name="T1" fmla="*/ 0 h 60"/>
                      <a:gd name="T2" fmla="*/ 80 w 80"/>
                      <a:gd name="T3" fmla="*/ 0 h 60"/>
                      <a:gd name="T4" fmla="*/ 80 w 80"/>
                      <a:gd name="T5" fmla="*/ 13 h 60"/>
                      <a:gd name="T6" fmla="*/ 26 w 80"/>
                      <a:gd name="T7" fmla="*/ 13 h 60"/>
                      <a:gd name="T8" fmla="*/ 21 w 80"/>
                      <a:gd name="T9" fmla="*/ 15 h 60"/>
                      <a:gd name="T10" fmla="*/ 19 w 80"/>
                      <a:gd name="T11" fmla="*/ 15 h 60"/>
                      <a:gd name="T12" fmla="*/ 16 w 80"/>
                      <a:gd name="T13" fmla="*/ 16 h 60"/>
                      <a:gd name="T14" fmla="*/ 14 w 80"/>
                      <a:gd name="T15" fmla="*/ 20 h 60"/>
                      <a:gd name="T16" fmla="*/ 13 w 80"/>
                      <a:gd name="T17" fmla="*/ 21 h 60"/>
                      <a:gd name="T18" fmla="*/ 13 w 80"/>
                      <a:gd name="T19" fmla="*/ 32 h 60"/>
                      <a:gd name="T20" fmla="*/ 14 w 80"/>
                      <a:gd name="T21" fmla="*/ 37 h 60"/>
                      <a:gd name="T22" fmla="*/ 16 w 80"/>
                      <a:gd name="T23" fmla="*/ 41 h 60"/>
                      <a:gd name="T24" fmla="*/ 25 w 80"/>
                      <a:gd name="T25" fmla="*/ 45 h 60"/>
                      <a:gd name="T26" fmla="*/ 38 w 80"/>
                      <a:gd name="T27" fmla="*/ 46 h 60"/>
                      <a:gd name="T28" fmla="*/ 80 w 80"/>
                      <a:gd name="T29" fmla="*/ 46 h 60"/>
                      <a:gd name="T30" fmla="*/ 80 w 80"/>
                      <a:gd name="T31" fmla="*/ 60 h 60"/>
                      <a:gd name="T32" fmla="*/ 1 w 80"/>
                      <a:gd name="T33" fmla="*/ 60 h 60"/>
                      <a:gd name="T34" fmla="*/ 1 w 80"/>
                      <a:gd name="T35" fmla="*/ 46 h 60"/>
                      <a:gd name="T36" fmla="*/ 13 w 80"/>
                      <a:gd name="T37" fmla="*/ 46 h 60"/>
                      <a:gd name="T38" fmla="*/ 6 w 80"/>
                      <a:gd name="T39" fmla="*/ 40 h 60"/>
                      <a:gd name="T40" fmla="*/ 1 w 80"/>
                      <a:gd name="T41" fmla="*/ 33 h 60"/>
                      <a:gd name="T42" fmla="*/ 0 w 80"/>
                      <a:gd name="T43" fmla="*/ 25 h 60"/>
                      <a:gd name="T44" fmla="*/ 0 w 80"/>
                      <a:gd name="T45" fmla="*/ 20 h 60"/>
                      <a:gd name="T46" fmla="*/ 1 w 80"/>
                      <a:gd name="T47" fmla="*/ 15 h 60"/>
                      <a:gd name="T48" fmla="*/ 3 w 80"/>
                      <a:gd name="T49" fmla="*/ 12 h 60"/>
                      <a:gd name="T50" fmla="*/ 4 w 80"/>
                      <a:gd name="T51" fmla="*/ 8 h 60"/>
                      <a:gd name="T52" fmla="*/ 9 w 80"/>
                      <a:gd name="T53" fmla="*/ 3 h 60"/>
                      <a:gd name="T54" fmla="*/ 14 w 80"/>
                      <a:gd name="T55" fmla="*/ 1 h 60"/>
                      <a:gd name="T56" fmla="*/ 19 w 80"/>
                      <a:gd name="T57" fmla="*/ 0 h 6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80"/>
                      <a:gd name="T88" fmla="*/ 0 h 60"/>
                      <a:gd name="T89" fmla="*/ 80 w 80"/>
                      <a:gd name="T90" fmla="*/ 60 h 6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80" h="60">
                        <a:moveTo>
                          <a:pt x="19" y="0"/>
                        </a:moveTo>
                        <a:lnTo>
                          <a:pt x="80" y="0"/>
                        </a:lnTo>
                        <a:lnTo>
                          <a:pt x="80" y="13"/>
                        </a:lnTo>
                        <a:lnTo>
                          <a:pt x="26" y="13"/>
                        </a:lnTo>
                        <a:lnTo>
                          <a:pt x="21" y="15"/>
                        </a:lnTo>
                        <a:lnTo>
                          <a:pt x="19" y="15"/>
                        </a:lnTo>
                        <a:lnTo>
                          <a:pt x="16" y="16"/>
                        </a:lnTo>
                        <a:lnTo>
                          <a:pt x="14" y="20"/>
                        </a:lnTo>
                        <a:lnTo>
                          <a:pt x="13" y="21"/>
                        </a:lnTo>
                        <a:lnTo>
                          <a:pt x="13" y="32"/>
                        </a:lnTo>
                        <a:lnTo>
                          <a:pt x="14" y="37"/>
                        </a:lnTo>
                        <a:lnTo>
                          <a:pt x="16" y="41"/>
                        </a:lnTo>
                        <a:lnTo>
                          <a:pt x="25" y="45"/>
                        </a:lnTo>
                        <a:lnTo>
                          <a:pt x="38" y="46"/>
                        </a:lnTo>
                        <a:lnTo>
                          <a:pt x="80" y="46"/>
                        </a:lnTo>
                        <a:lnTo>
                          <a:pt x="80" y="60"/>
                        </a:lnTo>
                        <a:lnTo>
                          <a:pt x="1" y="60"/>
                        </a:lnTo>
                        <a:lnTo>
                          <a:pt x="1" y="46"/>
                        </a:lnTo>
                        <a:lnTo>
                          <a:pt x="13" y="46"/>
                        </a:lnTo>
                        <a:lnTo>
                          <a:pt x="6" y="40"/>
                        </a:lnTo>
                        <a:lnTo>
                          <a:pt x="1" y="33"/>
                        </a:lnTo>
                        <a:lnTo>
                          <a:pt x="0" y="25"/>
                        </a:lnTo>
                        <a:lnTo>
                          <a:pt x="0" y="20"/>
                        </a:lnTo>
                        <a:lnTo>
                          <a:pt x="1" y="15"/>
                        </a:lnTo>
                        <a:lnTo>
                          <a:pt x="3" y="12"/>
                        </a:lnTo>
                        <a:lnTo>
                          <a:pt x="4" y="8"/>
                        </a:lnTo>
                        <a:lnTo>
                          <a:pt x="9" y="3"/>
                        </a:lnTo>
                        <a:lnTo>
                          <a:pt x="14" y="1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pic>
              <p:nvPicPr>
                <p:cNvPr id="10" name="Picture 21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9904" y="3624542"/>
                  <a:ext cx="2021974" cy="10544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6190006" y="3240163"/>
                  <a:ext cx="18517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sensor placement</a:t>
                  </a:r>
                  <a:endParaRPr lang="en-US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 rot="16200000">
                  <a:off x="315813" y="4284590"/>
                  <a:ext cx="1743799" cy="36933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information gain</a:t>
                  </a:r>
                  <a:endParaRPr lang="en-US" dirty="0"/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3602811" y="3296674"/>
                <a:ext cx="9042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8000"/>
                    </a:solidFill>
                  </a:rPr>
                  <a:t>optimal</a:t>
                </a:r>
                <a:endParaRPr lang="en-US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518536" y="3551771"/>
                <a:ext cx="8292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greedy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08526" y="2981163"/>
              <a:ext cx="1271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empirically: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390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good is greedy? … in theory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147293" y="1399862"/>
            <a:ext cx="4281494" cy="838018"/>
            <a:chOff x="2147293" y="2055763"/>
            <a:chExt cx="4281494" cy="838018"/>
          </a:xfrm>
        </p:grpSpPr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0745" y="2237880"/>
              <a:ext cx="3940920" cy="547648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2147293" y="2055763"/>
              <a:ext cx="4281494" cy="83801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6315" y="2474774"/>
            <a:ext cx="7567900" cy="2446824"/>
            <a:chOff x="746315" y="2618808"/>
            <a:chExt cx="7567900" cy="2446824"/>
          </a:xfrm>
        </p:grpSpPr>
        <p:sp>
          <p:nvSpPr>
            <p:cNvPr id="7" name="TextBox 6"/>
            <p:cNvSpPr txBox="1"/>
            <p:nvPr/>
          </p:nvSpPr>
          <p:spPr>
            <a:xfrm>
              <a:off x="746315" y="2618808"/>
              <a:ext cx="7567900" cy="2446824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8000"/>
                  </a:solidFill>
                </a:rPr>
                <a:t>Theorem</a:t>
              </a:r>
              <a:r>
                <a:rPr lang="en-US" sz="2400" dirty="0" smtClean="0">
                  <a:solidFill>
                    <a:srgbClr val="008000"/>
                  </a:solidFill>
                </a:rPr>
                <a:t> </a:t>
              </a:r>
              <a:r>
                <a:rPr lang="en-US" sz="2400" i="1" dirty="0" smtClean="0">
                  <a:solidFill>
                    <a:srgbClr val="008000"/>
                  </a:solidFill>
                </a:rPr>
                <a:t>(</a:t>
              </a:r>
              <a:r>
                <a:rPr lang="en-US" sz="2400" i="1" dirty="0" err="1" smtClean="0">
                  <a:solidFill>
                    <a:srgbClr val="008000"/>
                  </a:solidFill>
                </a:rPr>
                <a:t>Nemhauser</a:t>
              </a:r>
              <a:r>
                <a:rPr lang="en-US" sz="2400" i="1" dirty="0" smtClean="0">
                  <a:solidFill>
                    <a:srgbClr val="008000"/>
                  </a:solidFill>
                </a:rPr>
                <a:t>, Fisher, Wolsey `78)</a:t>
              </a:r>
            </a:p>
            <a:p>
              <a:endParaRPr lang="en-US" sz="900" dirty="0" smtClean="0">
                <a:solidFill>
                  <a:srgbClr val="008000"/>
                </a:solidFill>
              </a:endParaRPr>
            </a:p>
            <a:p>
              <a:r>
                <a:rPr lang="en-US" sz="2400" dirty="0" smtClean="0"/>
                <a:t>F monotone </a:t>
              </a:r>
              <a:r>
                <a:rPr lang="en-US" sz="2400" dirty="0" err="1" smtClean="0"/>
                <a:t>submodular</a:t>
              </a:r>
              <a:r>
                <a:rPr lang="en-US" sz="2400" dirty="0" smtClean="0"/>
                <a:t>,         solution of greedy. Then</a:t>
              </a:r>
            </a:p>
            <a:p>
              <a:endParaRPr lang="en-US" sz="2400" dirty="0" smtClean="0"/>
            </a:p>
            <a:p>
              <a:endParaRPr lang="en-US" sz="2400" dirty="0"/>
            </a:p>
            <a:p>
              <a:endParaRPr lang="en-US" sz="2400" dirty="0"/>
            </a:p>
            <a:p>
              <a:endParaRPr lang="en-US" sz="2400" dirty="0"/>
            </a:p>
          </p:txBody>
        </p:sp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2578" y="3211674"/>
              <a:ext cx="330200" cy="304800"/>
            </a:xfrm>
            <a:prstGeom prst="rect">
              <a:avLst/>
            </a:prstGeom>
          </p:spPr>
        </p:pic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7880" y="3888049"/>
              <a:ext cx="4419600" cy="78740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851065" y="5643529"/>
            <a:ext cx="751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general, no poly-time algorithm can do better than that!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926331" y="4556724"/>
            <a:ext cx="171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optimal solution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140735" y="4347219"/>
            <a:ext cx="785596" cy="39282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419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I have more complex constraints?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budget constraints</a:t>
            </a:r>
          </a:p>
          <a:p>
            <a:pPr lvl="1"/>
            <a:r>
              <a:rPr lang="en-US" sz="2400" dirty="0" err="1" smtClean="0"/>
              <a:t>matroid</a:t>
            </a:r>
            <a:r>
              <a:rPr lang="en-US" sz="2400" dirty="0" smtClean="0"/>
              <a:t> constraints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smtClean="0"/>
              <a:t>Greedy takes </a:t>
            </a:r>
            <a:r>
              <a:rPr lang="en-US" i="1" dirty="0" smtClean="0"/>
              <a:t>O(</a:t>
            </a:r>
            <a:r>
              <a:rPr lang="en-US" i="1" dirty="0" err="1" smtClean="0"/>
              <a:t>nk</a:t>
            </a:r>
            <a:r>
              <a:rPr lang="en-US" i="1" dirty="0" smtClean="0"/>
              <a:t>)</a:t>
            </a:r>
            <a:r>
              <a:rPr lang="en-US" dirty="0" smtClean="0"/>
              <a:t> time. What if n, k are large?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What if my function is not monotone?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complex constraints:  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1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FF"/>
                </a:solidFill>
              </a:rPr>
              <a:t>run greedy: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8000"/>
                </a:solidFill>
              </a:rPr>
              <a:t>run a modified greedy: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pick better of        ,             </a:t>
            </a:r>
          </a:p>
          <a:p>
            <a:pPr marL="0" indent="0">
              <a:buNone/>
            </a:pPr>
            <a:r>
              <a:rPr lang="en-US" sz="1600" dirty="0" smtClean="0"/>
              <a:t> </a:t>
            </a:r>
            <a:r>
              <a:rPr lang="en-US" sz="2000" dirty="0" smtClean="0"/>
              <a:t>  </a:t>
            </a:r>
            <a:br>
              <a:rPr lang="en-US" sz="2000" dirty="0" smtClean="0"/>
            </a:br>
            <a:r>
              <a:rPr lang="en-US" sz="2800" dirty="0" smtClean="0">
                <a:sym typeface="Wingdings"/>
              </a:rPr>
              <a:t></a:t>
            </a:r>
            <a:r>
              <a:rPr lang="en-US" sz="2800" dirty="0" smtClean="0"/>
              <a:t> approximation factor:</a:t>
            </a:r>
            <a:endParaRPr lang="en-US" sz="28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956" y="1357865"/>
            <a:ext cx="4813300" cy="850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718" y="3390645"/>
            <a:ext cx="4851400" cy="800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685" y="2291109"/>
            <a:ext cx="419100" cy="342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312" y="2798598"/>
            <a:ext cx="685800" cy="304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175235" y="4678894"/>
            <a:ext cx="1405209" cy="342900"/>
            <a:chOff x="3175235" y="4993150"/>
            <a:chExt cx="1405209" cy="342900"/>
          </a:xfrm>
        </p:grpSpPr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235" y="4993150"/>
              <a:ext cx="419100" cy="342900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4644" y="5006660"/>
              <a:ext cx="685800" cy="304800"/>
            </a:xfrm>
            <a:prstGeom prst="rect">
              <a:avLst/>
            </a:prstGeom>
          </p:spPr>
        </p:pic>
      </p:grp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898" y="5402998"/>
            <a:ext cx="13589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8272" y="6255117"/>
            <a:ext cx="232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Leskovec</a:t>
            </a:r>
            <a:r>
              <a:rPr lang="en-US" i="1" dirty="0" smtClean="0"/>
              <a:t> et al 2007)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14338" y="4668910"/>
            <a:ext cx="2862374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even better but less fast:</a:t>
            </a:r>
          </a:p>
          <a:p>
            <a:r>
              <a:rPr lang="en-US" sz="2000" dirty="0" smtClean="0"/>
              <a:t>partial enumeration</a:t>
            </a:r>
          </a:p>
          <a:p>
            <a:r>
              <a:rPr lang="en-US" sz="2000" i="1" dirty="0" smtClean="0"/>
              <a:t>(</a:t>
            </a:r>
            <a:r>
              <a:rPr lang="en-US" sz="2000" i="1" dirty="0" err="1" smtClean="0"/>
              <a:t>Sviridenko</a:t>
            </a:r>
            <a:r>
              <a:rPr lang="en-US" sz="2000" i="1" dirty="0" smtClean="0"/>
              <a:t>, 2004) </a:t>
            </a:r>
            <a:r>
              <a:rPr lang="en-US" sz="2000" dirty="0" smtClean="0"/>
              <a:t>or</a:t>
            </a:r>
          </a:p>
          <a:p>
            <a:r>
              <a:rPr lang="en-US" sz="2000" dirty="0" smtClean="0"/>
              <a:t>filtering</a:t>
            </a:r>
            <a:r>
              <a:rPr lang="en-US" sz="2000" i="1" dirty="0" smtClean="0"/>
              <a:t> (</a:t>
            </a:r>
            <a:r>
              <a:rPr lang="en-US" sz="2000" i="1" dirty="0" err="1" smtClean="0"/>
              <a:t>Badanidiyuru</a:t>
            </a:r>
            <a:r>
              <a:rPr lang="en-US" sz="2000" i="1" dirty="0" smtClean="0"/>
              <a:t> &amp;</a:t>
            </a:r>
          </a:p>
          <a:p>
            <a:r>
              <a:rPr lang="en-US" sz="2000" i="1" dirty="0" err="1" smtClean="0"/>
              <a:t>Vondrák</a:t>
            </a:r>
            <a:r>
              <a:rPr lang="en-US" sz="2000" i="1" dirty="0" smtClean="0"/>
              <a:t> 2014)</a:t>
            </a:r>
            <a:endParaRPr lang="en-US" sz="20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03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Camera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Ground set:  </a:t>
            </a:r>
          </a:p>
          <a:p>
            <a:r>
              <a:rPr lang="en-US" dirty="0" smtClean="0"/>
              <a:t>Sensing quality model:</a:t>
            </a:r>
          </a:p>
          <a:p>
            <a:endParaRPr lang="en-US" dirty="0"/>
          </a:p>
          <a:p>
            <a:r>
              <a:rPr lang="en-US" dirty="0" smtClean="0"/>
              <a:t>Configuration (subset) </a:t>
            </a:r>
            <a:r>
              <a:rPr lang="en-US" dirty="0"/>
              <a:t>is feasible if no camera is pointed in two </a:t>
            </a:r>
            <a:r>
              <a:rPr lang="en-US" dirty="0" smtClean="0"/>
              <a:t>directions</a:t>
            </a:r>
            <a:br>
              <a:rPr lang="en-US" dirty="0" smtClean="0"/>
            </a:br>
            <a:r>
              <a:rPr lang="en-US" dirty="0" smtClean="0"/>
              <a:t>at </a:t>
            </a:r>
            <a:r>
              <a:rPr lang="en-US" dirty="0"/>
              <a:t>once</a:t>
            </a:r>
          </a:p>
          <a:p>
            <a:endParaRPr lang="en-US" dirty="0"/>
          </a:p>
        </p:txBody>
      </p:sp>
      <p:pic>
        <p:nvPicPr>
          <p:cNvPr id="4" name="Picture 3" descr="BuildingMonitorin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3454400"/>
            <a:ext cx="3818734" cy="2974296"/>
          </a:xfrm>
          <a:prstGeom prst="rect">
            <a:avLst/>
          </a:prstGeom>
        </p:spPr>
      </p:pic>
      <p:grpSp>
        <p:nvGrpSpPr>
          <p:cNvPr id="5" name="Gruppierung 11"/>
          <p:cNvGrpSpPr/>
          <p:nvPr/>
        </p:nvGrpSpPr>
        <p:grpSpPr>
          <a:xfrm>
            <a:off x="6026847" y="4147427"/>
            <a:ext cx="990600" cy="457200"/>
            <a:chOff x="5747447" y="4198227"/>
            <a:chExt cx="990600" cy="457200"/>
          </a:xfrm>
        </p:grpSpPr>
        <p:sp>
          <p:nvSpPr>
            <p:cNvPr id="6" name="Trapez 26"/>
            <p:cNvSpPr/>
            <p:nvPr/>
          </p:nvSpPr>
          <p:spPr bwMode="auto">
            <a:xfrm rot="15593154">
              <a:off x="6014147" y="3931527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7" name="Bild 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1900" y="4248150"/>
              <a:ext cx="254000" cy="266700"/>
            </a:xfrm>
            <a:prstGeom prst="rect">
              <a:avLst/>
            </a:prstGeom>
          </p:spPr>
        </p:pic>
      </p:grpSp>
      <p:grpSp>
        <p:nvGrpSpPr>
          <p:cNvPr id="8" name="Gruppierung 13"/>
          <p:cNvGrpSpPr/>
          <p:nvPr/>
        </p:nvGrpSpPr>
        <p:grpSpPr>
          <a:xfrm>
            <a:off x="6028647" y="4534382"/>
            <a:ext cx="990600" cy="457200"/>
            <a:chOff x="5749247" y="4585182"/>
            <a:chExt cx="990600" cy="457200"/>
          </a:xfrm>
        </p:grpSpPr>
        <p:sp>
          <p:nvSpPr>
            <p:cNvPr id="9" name="Trapez 1"/>
            <p:cNvSpPr/>
            <p:nvPr/>
          </p:nvSpPr>
          <p:spPr bwMode="auto">
            <a:xfrm rot="17115364">
              <a:off x="6015947" y="4318482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10" name="Bild 7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7450" y="4718050"/>
              <a:ext cx="241300" cy="266700"/>
            </a:xfrm>
            <a:prstGeom prst="rect">
              <a:avLst/>
            </a:prstGeom>
          </p:spPr>
        </p:pic>
      </p:grpSp>
      <p:grpSp>
        <p:nvGrpSpPr>
          <p:cNvPr id="11" name="Gruppierung 15"/>
          <p:cNvGrpSpPr/>
          <p:nvPr/>
        </p:nvGrpSpPr>
        <p:grpSpPr>
          <a:xfrm>
            <a:off x="7802599" y="4561022"/>
            <a:ext cx="457200" cy="990600"/>
            <a:chOff x="7523199" y="4611822"/>
            <a:chExt cx="457200" cy="990600"/>
          </a:xfrm>
        </p:grpSpPr>
        <p:sp>
          <p:nvSpPr>
            <p:cNvPr id="12" name="Trapez 28"/>
            <p:cNvSpPr/>
            <p:nvPr/>
          </p:nvSpPr>
          <p:spPr bwMode="auto">
            <a:xfrm rot="710708">
              <a:off x="7523199" y="4611822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13" name="Bild 8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0800" y="4984750"/>
              <a:ext cx="254000" cy="266700"/>
            </a:xfrm>
            <a:prstGeom prst="rect">
              <a:avLst/>
            </a:prstGeom>
          </p:spPr>
        </p:pic>
      </p:grpSp>
      <p:grpSp>
        <p:nvGrpSpPr>
          <p:cNvPr id="14" name="Gruppierung 14"/>
          <p:cNvGrpSpPr/>
          <p:nvPr/>
        </p:nvGrpSpPr>
        <p:grpSpPr>
          <a:xfrm>
            <a:off x="7107940" y="4282884"/>
            <a:ext cx="990600" cy="457200"/>
            <a:chOff x="6828540" y="4333684"/>
            <a:chExt cx="990600" cy="457200"/>
          </a:xfrm>
        </p:grpSpPr>
        <p:sp>
          <p:nvSpPr>
            <p:cNvPr id="15" name="Trapez 27"/>
            <p:cNvSpPr/>
            <p:nvPr/>
          </p:nvSpPr>
          <p:spPr bwMode="auto">
            <a:xfrm rot="5685308">
              <a:off x="7095240" y="4066984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16" name="Bild 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3750" y="4438650"/>
              <a:ext cx="266700" cy="266700"/>
            </a:xfrm>
            <a:prstGeom prst="rect">
              <a:avLst/>
            </a:prstGeom>
          </p:spPr>
        </p:pic>
      </p:grpSp>
      <p:pic>
        <p:nvPicPr>
          <p:cNvPr id="18" name="Bild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886" y="1397000"/>
            <a:ext cx="3517900" cy="368300"/>
          </a:xfrm>
          <a:prstGeom prst="rect">
            <a:avLst/>
          </a:prstGeom>
        </p:spPr>
      </p:pic>
      <p:pic>
        <p:nvPicPr>
          <p:cNvPr id="19" name="Picture 1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886" y="1893062"/>
            <a:ext cx="1784223" cy="3040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6300" y="4933950"/>
            <a:ext cx="2538526" cy="83099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(partition) </a:t>
            </a:r>
            <a:r>
              <a:rPr lang="en-US" sz="2400" dirty="0" err="1" smtClean="0"/>
              <a:t>matroid</a:t>
            </a:r>
            <a:endParaRPr lang="en-US" sz="2400" dirty="0" smtClean="0"/>
          </a:p>
          <a:p>
            <a:r>
              <a:rPr lang="en-US" sz="2400" dirty="0" smtClean="0"/>
              <a:t>constraint!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988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Matroids</a:t>
            </a:r>
            <a:r>
              <a:rPr lang="en-US" dirty="0" smtClean="0"/>
              <a:t> </a:t>
            </a:r>
            <a:r>
              <a:rPr lang="en-US" sz="1800" dirty="0" smtClean="0"/>
              <a:t>(semi-formally)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529051"/>
              </p:ext>
            </p:extLst>
          </p:nvPr>
        </p:nvGraphicFramePr>
        <p:xfrm>
          <a:off x="228600" y="1333500"/>
          <a:ext cx="8686800" cy="292757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895600"/>
                <a:gridCol w="2895600"/>
                <a:gridCol w="2895600"/>
              </a:tblGrid>
              <a:tr h="519659">
                <a:tc gridSpan="3">
                  <a:txBody>
                    <a:bodyPr/>
                    <a:lstStyle/>
                    <a:p>
                      <a:r>
                        <a:rPr lang="en-US" sz="2400" b="0" i="1" dirty="0" smtClean="0"/>
                        <a:t>S</a:t>
                      </a:r>
                      <a:r>
                        <a:rPr lang="en-US" sz="2400" b="0" dirty="0" smtClean="0"/>
                        <a:t> is independent ( = feasible) if …</a:t>
                      </a:r>
                    </a:p>
                  </a:txBody>
                  <a:tcPr marL="252000" marR="25200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918741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l"/>
                      <a:endParaRPr lang="en-US" dirty="0" smtClean="0"/>
                    </a:p>
                    <a:p>
                      <a:pPr algn="l"/>
                      <a:endParaRPr lang="en-US" dirty="0" smtClean="0"/>
                    </a:p>
                    <a:p>
                      <a:pPr algn="l"/>
                      <a:endParaRPr lang="en-US" dirty="0" smtClean="0"/>
                    </a:p>
                    <a:p>
                      <a:pPr algn="l"/>
                      <a:endParaRPr lang="en-US" dirty="0" smtClean="0"/>
                    </a:p>
                    <a:p>
                      <a:pPr algn="l"/>
                      <a:endParaRPr lang="en-US" sz="800" dirty="0" smtClean="0"/>
                    </a:p>
                    <a:p>
                      <a:pPr algn="l"/>
                      <a:endParaRPr lang="en-US" sz="1800" i="0" dirty="0"/>
                    </a:p>
                  </a:txBody>
                  <a:tcPr marL="432000" marR="432000">
                    <a:solidFill>
                      <a:srgbClr val="BFBFB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sz="800" dirty="0" smtClean="0"/>
                    </a:p>
                    <a:p>
                      <a:endParaRPr lang="en-US" dirty="0"/>
                    </a:p>
                  </a:txBody>
                  <a:tcPr marL="252000" marR="252000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   </a:t>
                      </a:r>
                    </a:p>
                  </a:txBody>
                  <a:tcPr marL="252000" marR="252000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8" name="Group 37"/>
          <p:cNvGrpSpPr/>
          <p:nvPr/>
        </p:nvGrpSpPr>
        <p:grpSpPr>
          <a:xfrm>
            <a:off x="3429000" y="1993900"/>
            <a:ext cx="2362200" cy="685800"/>
            <a:chOff x="3352800" y="2667000"/>
            <a:chExt cx="2438400" cy="762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3352800" y="2667000"/>
              <a:ext cx="2438400" cy="762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4114800" y="2667000"/>
              <a:ext cx="0" cy="76200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953000" y="2667000"/>
              <a:ext cx="0" cy="76200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Oval 14"/>
            <p:cNvSpPr/>
            <p:nvPr/>
          </p:nvSpPr>
          <p:spPr bwMode="auto">
            <a:xfrm>
              <a:off x="3505200" y="28194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4648200" y="28956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3733800" y="31242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4343400" y="29718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4419600" y="32004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334000" y="28956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562600" y="32004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181600" y="31242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76300" y="2374900"/>
            <a:ext cx="304800" cy="76200"/>
            <a:chOff x="914400" y="2971800"/>
            <a:chExt cx="304800" cy="76200"/>
          </a:xfrm>
        </p:grpSpPr>
        <p:sp>
          <p:nvSpPr>
            <p:cNvPr id="23" name="Oval 22"/>
            <p:cNvSpPr/>
            <p:nvPr/>
          </p:nvSpPr>
          <p:spPr bwMode="auto">
            <a:xfrm>
              <a:off x="1143000" y="29718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914400" y="29718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1828800" y="2374900"/>
            <a:ext cx="76200" cy="7620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600200" y="2374900"/>
            <a:ext cx="76200" cy="7620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057400" y="2374900"/>
            <a:ext cx="76200" cy="7620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62000" y="2222500"/>
            <a:ext cx="533400" cy="111600"/>
            <a:chOff x="762000" y="2819400"/>
            <a:chExt cx="533400" cy="111600"/>
          </a:xfrm>
        </p:grpSpPr>
        <p:cxnSp>
          <p:nvCxnSpPr>
            <p:cNvPr id="31" name="Straight Connector 30"/>
            <p:cNvCxnSpPr/>
            <p:nvPr/>
          </p:nvCxnSpPr>
          <p:spPr bwMode="auto">
            <a:xfrm>
              <a:off x="762000" y="28194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762000" y="2819400"/>
              <a:ext cx="0" cy="11160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1295400" y="2819400"/>
              <a:ext cx="0" cy="11160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9" name="Group 68"/>
          <p:cNvGrpSpPr/>
          <p:nvPr/>
        </p:nvGrpSpPr>
        <p:grpSpPr>
          <a:xfrm>
            <a:off x="6934200" y="2070100"/>
            <a:ext cx="1295400" cy="609600"/>
            <a:chOff x="2133600" y="4572000"/>
            <a:chExt cx="1066800" cy="457200"/>
          </a:xfrm>
        </p:grpSpPr>
        <p:cxnSp>
          <p:nvCxnSpPr>
            <p:cNvPr id="49" name="Straight Connector 48"/>
            <p:cNvCxnSpPr>
              <a:stCxn id="40" idx="2"/>
              <a:endCxn id="41" idx="2"/>
            </p:cNvCxnSpPr>
            <p:nvPr/>
          </p:nvCxnSpPr>
          <p:spPr bwMode="auto">
            <a:xfrm>
              <a:off x="2133600" y="4610100"/>
              <a:ext cx="533400" cy="1524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>
              <a:stCxn id="39" idx="7"/>
              <a:endCxn id="41" idx="6"/>
            </p:cNvCxnSpPr>
            <p:nvPr/>
          </p:nvCxnSpPr>
          <p:spPr bwMode="auto">
            <a:xfrm flipV="1">
              <a:off x="2198641" y="4762500"/>
              <a:ext cx="544559" cy="201659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1" idx="5"/>
              <a:endCxn id="43" idx="1"/>
            </p:cNvCxnSpPr>
            <p:nvPr/>
          </p:nvCxnSpPr>
          <p:spPr bwMode="auto">
            <a:xfrm>
              <a:off x="2732041" y="4789441"/>
              <a:ext cx="403318" cy="174718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Oval 38"/>
            <p:cNvSpPr/>
            <p:nvPr/>
          </p:nvSpPr>
          <p:spPr bwMode="auto">
            <a:xfrm>
              <a:off x="2133600" y="49530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2133600" y="45720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2667000" y="47244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3124200" y="45720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3124200" y="49530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51" name="Straight Connector 50"/>
            <p:cNvCxnSpPr>
              <a:stCxn id="41" idx="7"/>
              <a:endCxn id="42" idx="2"/>
            </p:cNvCxnSpPr>
            <p:nvPr/>
          </p:nvCxnSpPr>
          <p:spPr bwMode="auto">
            <a:xfrm flipV="1">
              <a:off x="2732041" y="4610100"/>
              <a:ext cx="392159" cy="12545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2170800" y="4637041"/>
              <a:ext cx="0" cy="32711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2198641" y="4982400"/>
              <a:ext cx="936718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3164400" y="4637041"/>
              <a:ext cx="0" cy="32711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1" name="Group 80"/>
          <p:cNvGrpSpPr/>
          <p:nvPr/>
        </p:nvGrpSpPr>
        <p:grpSpPr>
          <a:xfrm>
            <a:off x="874800" y="2259700"/>
            <a:ext cx="7278600" cy="337357"/>
            <a:chOff x="874800" y="2628000"/>
            <a:chExt cx="7278600" cy="337357"/>
          </a:xfrm>
        </p:grpSpPr>
        <p:sp>
          <p:nvSpPr>
            <p:cNvPr id="72" name="Oval 71"/>
            <p:cNvSpPr/>
            <p:nvPr/>
          </p:nvSpPr>
          <p:spPr bwMode="auto">
            <a:xfrm>
              <a:off x="874800" y="2743200"/>
              <a:ext cx="76200" cy="76200"/>
            </a:xfrm>
            <a:prstGeom prst="ellipse">
              <a:avLst/>
            </a:prstGeom>
            <a:solidFill>
              <a:srgbClr val="1589FF"/>
            </a:solidFill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3798000" y="2772000"/>
              <a:ext cx="76200" cy="76200"/>
            </a:xfrm>
            <a:prstGeom prst="ellipse">
              <a:avLst/>
            </a:prstGeom>
            <a:solidFill>
              <a:srgbClr val="1589FF"/>
            </a:solidFill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4388400" y="2628000"/>
              <a:ext cx="76200" cy="76200"/>
            </a:xfrm>
            <a:prstGeom prst="ellipse">
              <a:avLst/>
            </a:prstGeom>
            <a:solidFill>
              <a:srgbClr val="1589FF"/>
            </a:solidFill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 bwMode="auto">
            <a:xfrm>
              <a:off x="7663657" y="2732400"/>
              <a:ext cx="489743" cy="232957"/>
            </a:xfrm>
            <a:prstGeom prst="line">
              <a:avLst/>
            </a:prstGeom>
            <a:noFill/>
            <a:ln w="1905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3" name="TextBox 82"/>
          <p:cNvSpPr txBox="1"/>
          <p:nvPr/>
        </p:nvSpPr>
        <p:spPr>
          <a:xfrm>
            <a:off x="597211" y="2776260"/>
            <a:ext cx="1931814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… |S| ≤ k</a:t>
            </a:r>
          </a:p>
          <a:p>
            <a:pPr algn="l"/>
            <a:endParaRPr lang="en-US" sz="2000" dirty="0"/>
          </a:p>
          <a:p>
            <a:pPr algn="l"/>
            <a:endParaRPr lang="en-US" sz="900" dirty="0"/>
          </a:p>
          <a:p>
            <a:pPr algn="l"/>
            <a:r>
              <a:rPr lang="en-US" sz="2000" dirty="0">
                <a:solidFill>
                  <a:srgbClr val="0080FF"/>
                </a:solidFill>
              </a:rPr>
              <a:t>Uniform </a:t>
            </a:r>
            <a:r>
              <a:rPr lang="en-US" sz="2000" dirty="0" err="1" smtClean="0">
                <a:solidFill>
                  <a:srgbClr val="0080FF"/>
                </a:solidFill>
              </a:rPr>
              <a:t>matroid</a:t>
            </a:r>
            <a:endParaRPr lang="en-US" sz="2000" dirty="0">
              <a:solidFill>
                <a:srgbClr val="0080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200400" y="2823170"/>
            <a:ext cx="2666999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 S contains at most one element from each </a:t>
            </a:r>
            <a:r>
              <a:rPr lang="en-US" sz="2000" dirty="0" smtClean="0"/>
              <a:t>square</a:t>
            </a:r>
            <a:endParaRPr lang="en-US" sz="2000" dirty="0"/>
          </a:p>
          <a:p>
            <a:endParaRPr lang="en-US" sz="900" dirty="0"/>
          </a:p>
          <a:p>
            <a:r>
              <a:rPr lang="en-US" sz="2000" dirty="0">
                <a:solidFill>
                  <a:srgbClr val="0080FF"/>
                </a:solidFill>
              </a:rPr>
              <a:t>Partition </a:t>
            </a:r>
            <a:r>
              <a:rPr lang="en-US" sz="2000" dirty="0" err="1" smtClean="0">
                <a:solidFill>
                  <a:srgbClr val="0080FF"/>
                </a:solidFill>
              </a:rPr>
              <a:t>matroid</a:t>
            </a:r>
            <a:endParaRPr lang="en-US" sz="2000" dirty="0">
              <a:solidFill>
                <a:srgbClr val="0080FF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91425" y="2928660"/>
            <a:ext cx="2691487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… S contains no cycles</a:t>
            </a:r>
          </a:p>
          <a:p>
            <a:endParaRPr lang="en-US" sz="2000" dirty="0" smtClean="0"/>
          </a:p>
          <a:p>
            <a:endParaRPr lang="en-US" sz="900" dirty="0"/>
          </a:p>
          <a:p>
            <a:r>
              <a:rPr lang="en-US" sz="2000" dirty="0">
                <a:solidFill>
                  <a:srgbClr val="0080FF"/>
                </a:solidFill>
              </a:rPr>
              <a:t>     Graphic </a:t>
            </a:r>
            <a:r>
              <a:rPr lang="en-US" sz="2000" dirty="0" err="1" smtClean="0">
                <a:solidFill>
                  <a:srgbClr val="0080FF"/>
                </a:solidFill>
              </a:rPr>
              <a:t>matroid</a:t>
            </a:r>
            <a:endParaRPr lang="en-US" sz="2000" dirty="0">
              <a:solidFill>
                <a:srgbClr val="0080FF"/>
              </a:solidFill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355600" y="4559300"/>
            <a:ext cx="8559800" cy="1831271"/>
            <a:chOff x="990600" y="4559300"/>
            <a:chExt cx="7467600" cy="1831271"/>
          </a:xfrm>
        </p:grpSpPr>
        <p:sp>
          <p:nvSpPr>
            <p:cNvPr id="87" name="TextBox 86"/>
            <p:cNvSpPr txBox="1"/>
            <p:nvPr/>
          </p:nvSpPr>
          <p:spPr>
            <a:xfrm>
              <a:off x="990600" y="4559300"/>
              <a:ext cx="7467600" cy="183127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457200" indent="-457200" algn="l">
                <a:buFont typeface="Arial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S</a:t>
              </a:r>
              <a:r>
                <a:rPr lang="en-US" sz="2400" dirty="0" smtClean="0"/>
                <a:t> independent   </a:t>
              </a:r>
              <a:r>
                <a:rPr lang="en-US" sz="2400" dirty="0" smtClean="0">
                  <a:sym typeface="Wingdings"/>
                </a:rPr>
                <a:t>   </a:t>
              </a:r>
              <a:r>
                <a:rPr lang="en-US" sz="2400" i="1" dirty="0" smtClean="0">
                  <a:solidFill>
                    <a:srgbClr val="0080FF"/>
                  </a:solidFill>
                  <a:sym typeface="Wingdings"/>
                </a:rPr>
                <a:t>T</a:t>
              </a:r>
              <a:r>
                <a:rPr lang="en-US" sz="2400" i="1" dirty="0" smtClean="0">
                  <a:solidFill>
                    <a:schemeClr val="tx1"/>
                  </a:solidFill>
                  <a:sym typeface="Wingdings"/>
                </a:rPr>
                <a:t>     </a:t>
              </a:r>
              <a:r>
                <a:rPr lang="en-US" sz="2400" i="1" dirty="0" smtClean="0">
                  <a:solidFill>
                    <a:srgbClr val="FF0000"/>
                  </a:solidFill>
                  <a:sym typeface="Wingdings"/>
                </a:rPr>
                <a:t>S</a:t>
              </a:r>
              <a:r>
                <a:rPr lang="en-US" sz="2400" dirty="0" smtClean="0">
                  <a:sym typeface="Wingdings"/>
                </a:rPr>
                <a:t> also independent</a:t>
              </a:r>
              <a:br>
                <a:rPr lang="en-US" sz="2400" dirty="0" smtClean="0">
                  <a:sym typeface="Wingdings"/>
                </a:rPr>
              </a:br>
              <a:endParaRPr lang="en-US" sz="800" dirty="0" smtClean="0">
                <a:sym typeface="Wingdings"/>
              </a:endParaRPr>
            </a:p>
            <a:p>
              <a:pPr marL="457200" indent="-457200" algn="l">
                <a:buFont typeface="Arial"/>
                <a:buChar char="•"/>
              </a:pPr>
              <a:r>
                <a:rPr lang="en-US" sz="2400" dirty="0" smtClean="0">
                  <a:solidFill>
                    <a:schemeClr val="bg1"/>
                  </a:solidFill>
                  <a:sym typeface="Wingdings"/>
                </a:rPr>
                <a:t>Exchange property:  </a:t>
              </a:r>
              <a:r>
                <a:rPr lang="en-US" sz="2400" i="1" dirty="0" smtClean="0">
                  <a:solidFill>
                    <a:schemeClr val="bg1"/>
                  </a:solidFill>
                  <a:sym typeface="Wingdings"/>
                </a:rPr>
                <a:t>S, U </a:t>
              </a:r>
              <a:r>
                <a:rPr lang="en-US" sz="2400" dirty="0" smtClean="0">
                  <a:solidFill>
                    <a:schemeClr val="bg1"/>
                  </a:solidFill>
                  <a:sym typeface="Wingdings"/>
                </a:rPr>
                <a:t>independent, |</a:t>
              </a:r>
              <a:r>
                <a:rPr lang="en-US" sz="2400" i="1" dirty="0" smtClean="0">
                  <a:solidFill>
                    <a:schemeClr val="bg1"/>
                  </a:solidFill>
                  <a:sym typeface="Wingdings"/>
                </a:rPr>
                <a:t>S</a:t>
              </a:r>
              <a:r>
                <a:rPr lang="en-US" sz="2400" dirty="0" smtClean="0">
                  <a:solidFill>
                    <a:schemeClr val="bg1"/>
                  </a:solidFill>
                  <a:sym typeface="Wingdings"/>
                </a:rPr>
                <a:t>| &gt; |</a:t>
              </a:r>
              <a:r>
                <a:rPr lang="en-US" sz="2400" i="1" dirty="0" smtClean="0">
                  <a:solidFill>
                    <a:schemeClr val="bg1"/>
                  </a:solidFill>
                  <a:sym typeface="Wingdings"/>
                </a:rPr>
                <a:t>U</a:t>
              </a:r>
              <a:r>
                <a:rPr lang="en-US" sz="2400" dirty="0" smtClean="0">
                  <a:solidFill>
                    <a:schemeClr val="bg1"/>
                  </a:solidFill>
                  <a:sym typeface="Wingdings"/>
                </a:rPr>
                <a:t>|</a:t>
              </a:r>
              <a:br>
                <a:rPr lang="en-US" sz="2400" dirty="0" smtClean="0">
                  <a:solidFill>
                    <a:schemeClr val="bg1"/>
                  </a:solidFill>
                  <a:sym typeface="Wingdings"/>
                </a:rPr>
              </a:br>
              <a:r>
                <a:rPr lang="en-US" sz="2400" dirty="0" smtClean="0">
                  <a:solidFill>
                    <a:schemeClr val="bg1"/>
                  </a:solidFill>
                  <a:sym typeface="Wingdings"/>
                </a:rPr>
                <a:t> some             can be added to </a:t>
              </a:r>
              <a:r>
                <a:rPr lang="en-US" sz="2400" i="1" dirty="0" smtClean="0">
                  <a:solidFill>
                    <a:schemeClr val="bg1"/>
                  </a:solidFill>
                  <a:sym typeface="Wingdings"/>
                </a:rPr>
                <a:t>U</a:t>
              </a:r>
              <a:r>
                <a:rPr lang="en-US" sz="2400" dirty="0">
                  <a:solidFill>
                    <a:schemeClr val="bg1"/>
                  </a:solidFill>
                  <a:sym typeface="Wingdings"/>
                </a:rPr>
                <a:t>:             </a:t>
              </a:r>
              <a:r>
                <a:rPr lang="en-US" sz="2400" dirty="0" smtClean="0">
                  <a:solidFill>
                    <a:schemeClr val="bg1"/>
                  </a:solidFill>
                  <a:sym typeface="Wingdings"/>
                </a:rPr>
                <a:t>independent</a:t>
              </a:r>
              <a:endParaRPr lang="en-US" sz="2400" dirty="0">
                <a:solidFill>
                  <a:schemeClr val="bg1"/>
                </a:solidFill>
                <a:sym typeface="Wingdings"/>
              </a:endParaRPr>
            </a:p>
            <a:p>
              <a:pPr marL="457200" indent="-457200" algn="l">
                <a:buFont typeface="Arial"/>
                <a:buChar char="•"/>
              </a:pPr>
              <a:endParaRPr lang="en-US" sz="600" dirty="0" smtClean="0">
                <a:solidFill>
                  <a:schemeClr val="bg1"/>
                </a:solidFill>
                <a:sym typeface="Wingdings"/>
              </a:endParaRPr>
            </a:p>
            <a:p>
              <a:pPr marL="457200" indent="-457200" algn="l">
                <a:buFont typeface="Arial"/>
                <a:buChar char="•"/>
              </a:pPr>
              <a:r>
                <a:rPr lang="en-US" sz="2400" dirty="0" smtClean="0">
                  <a:solidFill>
                    <a:schemeClr val="bg1"/>
                  </a:solidFill>
                  <a:sym typeface="Wingdings"/>
                </a:rPr>
                <a:t>All maximal independent sets have the same size</a:t>
              </a:r>
            </a:p>
          </p:txBody>
        </p:sp>
        <p:pic>
          <p:nvPicPr>
            <p:cNvPr id="88" name="Picture 87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2363" y="4686300"/>
              <a:ext cx="190500" cy="25400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558800" y="4165600"/>
            <a:ext cx="2663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matroid</a:t>
            </a:r>
            <a:r>
              <a:rPr lang="en-US" sz="2400" dirty="0" smtClean="0">
                <a:solidFill>
                  <a:srgbClr val="FF0000"/>
                </a:solidFill>
              </a:rPr>
              <a:t> properties: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6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83" grpId="0"/>
      <p:bldP spid="85" grpId="0"/>
      <p:bldP spid="8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Matroids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3E6B5-CF7F-8F47-88DD-ACCD4B412D5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027867"/>
              </p:ext>
            </p:extLst>
          </p:nvPr>
        </p:nvGraphicFramePr>
        <p:xfrm>
          <a:off x="228600" y="1358900"/>
          <a:ext cx="8686800" cy="28041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895600"/>
                <a:gridCol w="2895600"/>
                <a:gridCol w="2895600"/>
              </a:tblGrid>
              <a:tr h="519659">
                <a:tc gridSpan="3">
                  <a:txBody>
                    <a:bodyPr/>
                    <a:lstStyle/>
                    <a:p>
                      <a:r>
                        <a:rPr lang="en-US" sz="2400" b="0" dirty="0" smtClean="0"/>
                        <a:t>S is independent (=feasible) if …</a:t>
                      </a:r>
                    </a:p>
                    <a:p>
                      <a:endParaRPr lang="en-US" sz="1400" b="0" dirty="0"/>
                    </a:p>
                  </a:txBody>
                  <a:tcPr marL="252000" marR="25200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918741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… |S| ≤ k   </a:t>
                      </a:r>
                    </a:p>
                    <a:p>
                      <a:pPr algn="l"/>
                      <a:endParaRPr lang="en-US" dirty="0" smtClean="0"/>
                    </a:p>
                    <a:p>
                      <a:pPr algn="l"/>
                      <a:endParaRPr lang="en-US" sz="800" dirty="0" smtClean="0"/>
                    </a:p>
                    <a:p>
                      <a:pPr algn="l"/>
                      <a:r>
                        <a:rPr lang="en-US" sz="1800" dirty="0" smtClean="0">
                          <a:solidFill>
                            <a:srgbClr val="0080FF"/>
                          </a:solidFill>
                        </a:rPr>
                        <a:t>Uniform </a:t>
                      </a:r>
                      <a:r>
                        <a:rPr lang="en-US" sz="1800" dirty="0" err="1" smtClean="0">
                          <a:solidFill>
                            <a:srgbClr val="0080FF"/>
                          </a:solidFill>
                        </a:rPr>
                        <a:t>matroid</a:t>
                      </a:r>
                      <a:endParaRPr lang="en-US" sz="1800" i="0" dirty="0">
                        <a:solidFill>
                          <a:srgbClr val="0080FF"/>
                        </a:solidFill>
                      </a:endParaRPr>
                    </a:p>
                  </a:txBody>
                  <a:tcPr marL="432000" marR="432000">
                    <a:solidFill>
                      <a:srgbClr val="BFBFB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… S contains at most one element from each group</a:t>
                      </a:r>
                    </a:p>
                    <a:p>
                      <a:endParaRPr lang="en-US" sz="800" dirty="0" smtClean="0"/>
                    </a:p>
                    <a:p>
                      <a:pPr algn="ctr"/>
                      <a:r>
                        <a:rPr lang="en-US" dirty="0" smtClean="0">
                          <a:solidFill>
                            <a:srgbClr val="0080FF"/>
                          </a:solidFill>
                        </a:rPr>
                        <a:t>Partition </a:t>
                      </a:r>
                      <a:r>
                        <a:rPr lang="en-US" dirty="0" err="1" smtClean="0">
                          <a:solidFill>
                            <a:srgbClr val="0080FF"/>
                          </a:solidFill>
                        </a:rPr>
                        <a:t>matroid</a:t>
                      </a:r>
                      <a:endParaRPr lang="en-US" dirty="0">
                        <a:solidFill>
                          <a:srgbClr val="0080FF"/>
                        </a:solidFill>
                      </a:endParaRPr>
                    </a:p>
                  </a:txBody>
                  <a:tcPr marL="252000" marR="252000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     … S contains no cycles</a:t>
                      </a:r>
                    </a:p>
                    <a:p>
                      <a:endParaRPr lang="en-US" dirty="0" smtClean="0"/>
                    </a:p>
                    <a:p>
                      <a:endParaRPr lang="en-US" sz="800" dirty="0" smtClean="0"/>
                    </a:p>
                    <a:p>
                      <a:pPr algn="ctr"/>
                      <a:r>
                        <a:rPr lang="en-US" dirty="0" smtClean="0">
                          <a:solidFill>
                            <a:srgbClr val="0080FF"/>
                          </a:solidFill>
                        </a:rPr>
                        <a:t>     Graphic </a:t>
                      </a:r>
                      <a:r>
                        <a:rPr lang="en-US" dirty="0" err="1" smtClean="0">
                          <a:solidFill>
                            <a:srgbClr val="0080FF"/>
                          </a:solidFill>
                        </a:rPr>
                        <a:t>matroid</a:t>
                      </a:r>
                      <a:endParaRPr lang="en-US" dirty="0">
                        <a:solidFill>
                          <a:srgbClr val="0080FF"/>
                        </a:solidFill>
                      </a:endParaRPr>
                    </a:p>
                  </a:txBody>
                  <a:tcPr marL="252000" marR="252000">
                    <a:solidFill>
                      <a:srgbClr val="BFBFBF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38" name="Group 37"/>
          <p:cNvGrpSpPr/>
          <p:nvPr/>
        </p:nvGrpSpPr>
        <p:grpSpPr>
          <a:xfrm>
            <a:off x="3429000" y="2044700"/>
            <a:ext cx="2362200" cy="685800"/>
            <a:chOff x="3352800" y="2667000"/>
            <a:chExt cx="2438400" cy="762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3352800" y="2667000"/>
              <a:ext cx="2438400" cy="762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4114800" y="2667000"/>
              <a:ext cx="0" cy="76200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953000" y="2667000"/>
              <a:ext cx="0" cy="76200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Oval 14"/>
            <p:cNvSpPr/>
            <p:nvPr/>
          </p:nvSpPr>
          <p:spPr bwMode="auto">
            <a:xfrm>
              <a:off x="3505200" y="28194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4648200" y="28956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3733800" y="31242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4343400" y="29718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4419600" y="32004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334000" y="2895600"/>
              <a:ext cx="76200" cy="76200"/>
            </a:xfrm>
            <a:prstGeom prst="ellipse">
              <a:avLst/>
            </a:prstGeom>
            <a:solidFill>
              <a:srgbClr val="008000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562600" y="32004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181600" y="3124200"/>
              <a:ext cx="76200" cy="76200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76300" y="2425700"/>
            <a:ext cx="304800" cy="76200"/>
            <a:chOff x="914400" y="2971800"/>
            <a:chExt cx="304800" cy="76200"/>
          </a:xfrm>
        </p:grpSpPr>
        <p:sp>
          <p:nvSpPr>
            <p:cNvPr id="23" name="Oval 22"/>
            <p:cNvSpPr/>
            <p:nvPr/>
          </p:nvSpPr>
          <p:spPr bwMode="auto">
            <a:xfrm>
              <a:off x="1143000" y="29718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914400" y="2971800"/>
              <a:ext cx="76200" cy="7620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1828800" y="2425700"/>
            <a:ext cx="76200" cy="7620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600200" y="2425700"/>
            <a:ext cx="76200" cy="7620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057400" y="2425700"/>
            <a:ext cx="76200" cy="76200"/>
          </a:xfrm>
          <a:prstGeom prst="ellipse">
            <a:avLst/>
          </a:prstGeom>
          <a:solidFill>
            <a:srgbClr val="008000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62000" y="2273300"/>
            <a:ext cx="533400" cy="111600"/>
            <a:chOff x="762000" y="2819400"/>
            <a:chExt cx="533400" cy="111600"/>
          </a:xfrm>
        </p:grpSpPr>
        <p:cxnSp>
          <p:nvCxnSpPr>
            <p:cNvPr id="31" name="Straight Connector 30"/>
            <p:cNvCxnSpPr/>
            <p:nvPr/>
          </p:nvCxnSpPr>
          <p:spPr bwMode="auto">
            <a:xfrm>
              <a:off x="762000" y="28194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762000" y="2819400"/>
              <a:ext cx="0" cy="11160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1295400" y="2819400"/>
              <a:ext cx="0" cy="11160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9" name="Group 68"/>
          <p:cNvGrpSpPr/>
          <p:nvPr/>
        </p:nvGrpSpPr>
        <p:grpSpPr>
          <a:xfrm>
            <a:off x="6934200" y="2120900"/>
            <a:ext cx="1295400" cy="609600"/>
            <a:chOff x="2133600" y="4572000"/>
            <a:chExt cx="1066800" cy="457200"/>
          </a:xfrm>
        </p:grpSpPr>
        <p:cxnSp>
          <p:nvCxnSpPr>
            <p:cNvPr id="49" name="Straight Connector 48"/>
            <p:cNvCxnSpPr>
              <a:stCxn id="40" idx="2"/>
              <a:endCxn id="41" idx="2"/>
            </p:cNvCxnSpPr>
            <p:nvPr/>
          </p:nvCxnSpPr>
          <p:spPr bwMode="auto">
            <a:xfrm>
              <a:off x="2133600" y="4610100"/>
              <a:ext cx="533400" cy="1524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>
              <a:stCxn id="39" idx="7"/>
              <a:endCxn id="41" idx="6"/>
            </p:cNvCxnSpPr>
            <p:nvPr/>
          </p:nvCxnSpPr>
          <p:spPr bwMode="auto">
            <a:xfrm flipV="1">
              <a:off x="2198641" y="4762500"/>
              <a:ext cx="544559" cy="201659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1" idx="5"/>
              <a:endCxn id="43" idx="1"/>
            </p:cNvCxnSpPr>
            <p:nvPr/>
          </p:nvCxnSpPr>
          <p:spPr bwMode="auto">
            <a:xfrm>
              <a:off x="2732041" y="4789441"/>
              <a:ext cx="403318" cy="174718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Oval 38"/>
            <p:cNvSpPr/>
            <p:nvPr/>
          </p:nvSpPr>
          <p:spPr bwMode="auto">
            <a:xfrm>
              <a:off x="2133600" y="49530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2133600" y="45720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2667000" y="47244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3124200" y="45720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3124200" y="4953000"/>
              <a:ext cx="76200" cy="76200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51" name="Straight Connector 50"/>
            <p:cNvCxnSpPr>
              <a:stCxn id="41" idx="7"/>
              <a:endCxn id="42" idx="2"/>
            </p:cNvCxnSpPr>
            <p:nvPr/>
          </p:nvCxnSpPr>
          <p:spPr bwMode="auto">
            <a:xfrm flipV="1">
              <a:off x="2732041" y="4610100"/>
              <a:ext cx="392159" cy="12545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2170800" y="4637041"/>
              <a:ext cx="0" cy="32711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2198641" y="4982400"/>
              <a:ext cx="936718" cy="0"/>
            </a:xfrm>
            <a:prstGeom prst="line">
              <a:avLst/>
            </a:prstGeom>
            <a:noFill/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3164400" y="4637041"/>
              <a:ext cx="0" cy="32711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0" name="TextBox 69"/>
          <p:cNvSpPr txBox="1"/>
          <p:nvPr/>
        </p:nvSpPr>
        <p:spPr>
          <a:xfrm>
            <a:off x="228600" y="4559300"/>
            <a:ext cx="8686800" cy="18312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</a:t>
            </a:r>
            <a:r>
              <a:rPr lang="en-US" sz="2400" dirty="0" smtClean="0"/>
              <a:t> independent   </a:t>
            </a:r>
            <a:r>
              <a:rPr lang="en-US" sz="2400" dirty="0" smtClean="0">
                <a:sym typeface="Wingdings"/>
              </a:rPr>
              <a:t>   </a:t>
            </a:r>
            <a:r>
              <a:rPr lang="en-US" sz="2400" i="1" dirty="0" smtClean="0">
                <a:solidFill>
                  <a:schemeClr val="tx1"/>
                </a:solidFill>
                <a:sym typeface="Wingdings"/>
              </a:rPr>
              <a:t>T     S</a:t>
            </a:r>
            <a:r>
              <a:rPr lang="en-US" sz="2400" dirty="0" smtClean="0">
                <a:sym typeface="Wingdings"/>
              </a:rPr>
              <a:t> also independent</a:t>
            </a:r>
            <a:br>
              <a:rPr lang="en-US" sz="2400" dirty="0" smtClean="0">
                <a:sym typeface="Wingdings"/>
              </a:rPr>
            </a:br>
            <a:endParaRPr lang="en-US" sz="800" dirty="0" smtClean="0">
              <a:sym typeface="Wingdings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ym typeface="Wingdings"/>
              </a:rPr>
              <a:t>Exchange property:  </a:t>
            </a:r>
            <a:r>
              <a:rPr lang="en-US" sz="2400" i="1" dirty="0" smtClean="0">
                <a:solidFill>
                  <a:srgbClr val="FF0000"/>
                </a:solidFill>
                <a:sym typeface="Wingdings"/>
              </a:rPr>
              <a:t>S</a:t>
            </a:r>
            <a:r>
              <a:rPr lang="en-US" sz="2400" i="1" dirty="0" smtClean="0">
                <a:sym typeface="Wingdings"/>
              </a:rPr>
              <a:t>, </a:t>
            </a:r>
            <a:r>
              <a:rPr lang="en-US" sz="2400" i="1" dirty="0" smtClean="0">
                <a:solidFill>
                  <a:srgbClr val="008000"/>
                </a:solidFill>
                <a:sym typeface="Wingdings"/>
              </a:rPr>
              <a:t>U</a:t>
            </a:r>
            <a:r>
              <a:rPr lang="en-US" sz="2400" i="1" dirty="0" smtClean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independent, |</a:t>
            </a:r>
            <a:r>
              <a:rPr lang="en-US" sz="2400" i="1" dirty="0" smtClean="0">
                <a:sym typeface="Wingdings"/>
              </a:rPr>
              <a:t>S</a:t>
            </a:r>
            <a:r>
              <a:rPr lang="en-US" sz="2400" dirty="0" smtClean="0">
                <a:sym typeface="Wingdings"/>
              </a:rPr>
              <a:t>| &gt; |</a:t>
            </a:r>
            <a:r>
              <a:rPr lang="en-US" sz="2400" i="1" dirty="0" smtClean="0">
                <a:sym typeface="Wingdings"/>
              </a:rPr>
              <a:t>U</a:t>
            </a:r>
            <a:r>
              <a:rPr lang="en-US" sz="2400" dirty="0" smtClean="0">
                <a:sym typeface="Wingdings"/>
              </a:rPr>
              <a:t>|</a:t>
            </a:r>
            <a:br>
              <a:rPr lang="en-US" sz="2400" dirty="0" smtClean="0">
                <a:sym typeface="Wingdings"/>
              </a:rPr>
            </a:br>
            <a:r>
              <a:rPr lang="en-US" sz="2400" dirty="0" smtClean="0">
                <a:sym typeface="Wingdings"/>
              </a:rPr>
              <a:t> some             can be added to </a:t>
            </a:r>
            <a:r>
              <a:rPr lang="en-US" sz="2400" i="1" dirty="0" smtClean="0">
                <a:sym typeface="Wingdings"/>
              </a:rPr>
              <a:t>U</a:t>
            </a:r>
            <a:r>
              <a:rPr lang="en-US" sz="2400" dirty="0">
                <a:sym typeface="Wingdings"/>
              </a:rPr>
              <a:t>:             </a:t>
            </a:r>
            <a:r>
              <a:rPr lang="en-US" sz="2400" dirty="0" smtClean="0">
                <a:sym typeface="Wingdings"/>
              </a:rPr>
              <a:t>independent</a:t>
            </a:r>
            <a:endParaRPr lang="en-US" sz="2400" dirty="0">
              <a:sym typeface="Wingdings"/>
            </a:endParaRPr>
          </a:p>
          <a:p>
            <a:pPr marL="457200" indent="-457200" algn="l">
              <a:buFont typeface="Arial"/>
              <a:buChar char="•"/>
            </a:pPr>
            <a:endParaRPr lang="en-US" sz="600" dirty="0" smtClean="0">
              <a:sym typeface="Wingdings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ym typeface="Wingdings"/>
              </a:rPr>
              <a:t>All maximal independent sets have the same size</a:t>
            </a:r>
          </a:p>
        </p:txBody>
      </p:sp>
      <p:pic>
        <p:nvPicPr>
          <p:cNvPr id="71" name="Picture 7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0" y="4686300"/>
            <a:ext cx="190500" cy="254000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1600200" y="2273300"/>
            <a:ext cx="533400" cy="111600"/>
            <a:chOff x="762000" y="2819400"/>
            <a:chExt cx="533400" cy="111600"/>
          </a:xfrm>
        </p:grpSpPr>
        <p:cxnSp>
          <p:nvCxnSpPr>
            <p:cNvPr id="52" name="Straight Connector 51"/>
            <p:cNvCxnSpPr/>
            <p:nvPr/>
          </p:nvCxnSpPr>
          <p:spPr bwMode="auto">
            <a:xfrm>
              <a:off x="762000" y="28194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762000" y="2819400"/>
              <a:ext cx="0" cy="11160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1295400" y="2819400"/>
              <a:ext cx="0" cy="111600"/>
            </a:xfrm>
            <a:prstGeom prst="line">
              <a:avLst/>
            </a:prstGeom>
            <a:noFill/>
            <a:ln w="3810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5" name="Group 44"/>
          <p:cNvGrpSpPr/>
          <p:nvPr/>
        </p:nvGrpSpPr>
        <p:grpSpPr>
          <a:xfrm>
            <a:off x="1098000" y="1968500"/>
            <a:ext cx="6482700" cy="914400"/>
            <a:chOff x="1098000" y="2286000"/>
            <a:chExt cx="6482700" cy="914400"/>
          </a:xfrm>
        </p:grpSpPr>
        <p:sp>
          <p:nvSpPr>
            <p:cNvPr id="57" name="Oval 56"/>
            <p:cNvSpPr>
              <a:spLocks noChangeAspect="1"/>
            </p:cNvSpPr>
            <p:nvPr/>
          </p:nvSpPr>
          <p:spPr bwMode="auto">
            <a:xfrm>
              <a:off x="1098000" y="2736000"/>
              <a:ext cx="100584" cy="100584"/>
            </a:xfrm>
            <a:prstGeom prst="ellipse">
              <a:avLst/>
            </a:prstGeom>
            <a:noFill/>
            <a:ln w="254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 bwMode="auto">
            <a:xfrm>
              <a:off x="3785616" y="2743200"/>
              <a:ext cx="100584" cy="100584"/>
            </a:xfrm>
            <a:prstGeom prst="ellipse">
              <a:avLst/>
            </a:prstGeom>
            <a:noFill/>
            <a:ln w="254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 bwMode="auto">
            <a:xfrm>
              <a:off x="7009200" y="2502000"/>
              <a:ext cx="571500" cy="177800"/>
            </a:xfrm>
            <a:prstGeom prst="line">
              <a:avLst/>
            </a:prstGeom>
            <a:noFill/>
            <a:ln w="2857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V="1">
              <a:off x="1143000" y="2895600"/>
              <a:ext cx="0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 bwMode="auto">
            <a:xfrm flipV="1">
              <a:off x="3352800" y="2819400"/>
              <a:ext cx="381000" cy="152400"/>
            </a:xfrm>
            <a:prstGeom prst="straightConnector1">
              <a:avLst/>
            </a:prstGeom>
            <a:noFill/>
            <a:ln w="2857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arrow" w="sm" len="med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</p:cxnSp>
        <p:cxnSp>
          <p:nvCxnSpPr>
            <p:cNvPr id="65" name="Straight Arrow Connector 64"/>
            <p:cNvCxnSpPr/>
            <p:nvPr/>
          </p:nvCxnSpPr>
          <p:spPr bwMode="auto">
            <a:xfrm flipH="1">
              <a:off x="7315200" y="2286000"/>
              <a:ext cx="228600" cy="228600"/>
            </a:xfrm>
            <a:prstGeom prst="straightConnector1">
              <a:avLst/>
            </a:prstGeom>
            <a:noFill/>
            <a:ln w="2857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</p:grpSp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933" y="5537200"/>
            <a:ext cx="711200" cy="2413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50" y="5562600"/>
            <a:ext cx="6985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Camera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Ground set:  </a:t>
            </a:r>
          </a:p>
          <a:p>
            <a:r>
              <a:rPr lang="en-US" sz="2400" dirty="0" smtClean="0"/>
              <a:t>Sensing quality model:</a:t>
            </a:r>
          </a:p>
          <a:p>
            <a:endParaRPr lang="en-US" sz="1400" dirty="0"/>
          </a:p>
          <a:p>
            <a:r>
              <a:rPr lang="en-US" sz="2400" dirty="0" smtClean="0"/>
              <a:t>Configuration (subset) </a:t>
            </a:r>
            <a:r>
              <a:rPr lang="en-US" sz="2400" dirty="0"/>
              <a:t>is feasible if no camera is pointed in two </a:t>
            </a:r>
            <a:r>
              <a:rPr lang="en-US" sz="2400" dirty="0" smtClean="0"/>
              <a:t>directions at </a:t>
            </a:r>
            <a:r>
              <a:rPr lang="en-US" sz="2400" dirty="0"/>
              <a:t>once</a:t>
            </a:r>
          </a:p>
          <a:p>
            <a:endParaRPr lang="en-US" sz="2400" dirty="0"/>
          </a:p>
        </p:txBody>
      </p:sp>
      <p:pic>
        <p:nvPicPr>
          <p:cNvPr id="4" name="Picture 3" descr="BuildingMonitorin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3454400"/>
            <a:ext cx="3818734" cy="2974296"/>
          </a:xfrm>
          <a:prstGeom prst="rect">
            <a:avLst/>
          </a:prstGeom>
        </p:spPr>
      </p:pic>
      <p:grpSp>
        <p:nvGrpSpPr>
          <p:cNvPr id="5" name="Gruppierung 11"/>
          <p:cNvGrpSpPr/>
          <p:nvPr/>
        </p:nvGrpSpPr>
        <p:grpSpPr>
          <a:xfrm>
            <a:off x="6026847" y="4147427"/>
            <a:ext cx="990600" cy="457200"/>
            <a:chOff x="5747447" y="4198227"/>
            <a:chExt cx="990600" cy="457200"/>
          </a:xfrm>
        </p:grpSpPr>
        <p:sp>
          <p:nvSpPr>
            <p:cNvPr id="6" name="Trapez 26"/>
            <p:cNvSpPr/>
            <p:nvPr/>
          </p:nvSpPr>
          <p:spPr bwMode="auto">
            <a:xfrm rot="15593154">
              <a:off x="6014147" y="3931527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7" name="Bild 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1900" y="4248150"/>
              <a:ext cx="254000" cy="266700"/>
            </a:xfrm>
            <a:prstGeom prst="rect">
              <a:avLst/>
            </a:prstGeom>
          </p:spPr>
        </p:pic>
      </p:grpSp>
      <p:grpSp>
        <p:nvGrpSpPr>
          <p:cNvPr id="8" name="Gruppierung 13"/>
          <p:cNvGrpSpPr/>
          <p:nvPr/>
        </p:nvGrpSpPr>
        <p:grpSpPr>
          <a:xfrm>
            <a:off x="6028647" y="4534382"/>
            <a:ext cx="990600" cy="457200"/>
            <a:chOff x="5749247" y="4585182"/>
            <a:chExt cx="990600" cy="457200"/>
          </a:xfrm>
        </p:grpSpPr>
        <p:sp>
          <p:nvSpPr>
            <p:cNvPr id="9" name="Trapez 1"/>
            <p:cNvSpPr/>
            <p:nvPr/>
          </p:nvSpPr>
          <p:spPr bwMode="auto">
            <a:xfrm rot="17115364">
              <a:off x="6015947" y="4318482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10" name="Bild 7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7450" y="4718050"/>
              <a:ext cx="241300" cy="266700"/>
            </a:xfrm>
            <a:prstGeom prst="rect">
              <a:avLst/>
            </a:prstGeom>
          </p:spPr>
        </p:pic>
      </p:grpSp>
      <p:grpSp>
        <p:nvGrpSpPr>
          <p:cNvPr id="11" name="Gruppierung 15"/>
          <p:cNvGrpSpPr/>
          <p:nvPr/>
        </p:nvGrpSpPr>
        <p:grpSpPr>
          <a:xfrm>
            <a:off x="7802599" y="4561022"/>
            <a:ext cx="457200" cy="990600"/>
            <a:chOff x="7523199" y="4611822"/>
            <a:chExt cx="457200" cy="990600"/>
          </a:xfrm>
        </p:grpSpPr>
        <p:sp>
          <p:nvSpPr>
            <p:cNvPr id="12" name="Trapez 28"/>
            <p:cNvSpPr/>
            <p:nvPr/>
          </p:nvSpPr>
          <p:spPr bwMode="auto">
            <a:xfrm rot="710708">
              <a:off x="7523199" y="4611822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13" name="Bild 8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0800" y="4984750"/>
              <a:ext cx="254000" cy="266700"/>
            </a:xfrm>
            <a:prstGeom prst="rect">
              <a:avLst/>
            </a:prstGeom>
          </p:spPr>
        </p:pic>
      </p:grpSp>
      <p:grpSp>
        <p:nvGrpSpPr>
          <p:cNvPr id="14" name="Gruppierung 14"/>
          <p:cNvGrpSpPr/>
          <p:nvPr/>
        </p:nvGrpSpPr>
        <p:grpSpPr>
          <a:xfrm>
            <a:off x="7107940" y="4282884"/>
            <a:ext cx="990600" cy="457200"/>
            <a:chOff x="6828540" y="4333684"/>
            <a:chExt cx="990600" cy="457200"/>
          </a:xfrm>
        </p:grpSpPr>
        <p:sp>
          <p:nvSpPr>
            <p:cNvPr id="15" name="Trapez 27"/>
            <p:cNvSpPr/>
            <p:nvPr/>
          </p:nvSpPr>
          <p:spPr bwMode="auto">
            <a:xfrm rot="5685308">
              <a:off x="7095240" y="4066984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16" name="Bild 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3750" y="4438650"/>
              <a:ext cx="266700" cy="266700"/>
            </a:xfrm>
            <a:prstGeom prst="rect">
              <a:avLst/>
            </a:prstGeom>
          </p:spPr>
        </p:pic>
      </p:grpSp>
      <p:pic>
        <p:nvPicPr>
          <p:cNvPr id="18" name="Bild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586" y="1308100"/>
            <a:ext cx="3517900" cy="368300"/>
          </a:xfrm>
          <a:prstGeom prst="rect">
            <a:avLst/>
          </a:prstGeom>
        </p:spPr>
      </p:pic>
      <p:pic>
        <p:nvPicPr>
          <p:cNvPr id="19" name="Picture 1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186" y="1753362"/>
            <a:ext cx="1784223" cy="3040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6300" y="3528547"/>
            <a:ext cx="2538526" cy="83099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(partition) </a:t>
            </a:r>
            <a:r>
              <a:rPr lang="en-US" sz="2400" dirty="0" err="1" smtClean="0"/>
              <a:t>matroid</a:t>
            </a:r>
            <a:endParaRPr lang="en-US" sz="2400" dirty="0" smtClean="0"/>
          </a:p>
          <a:p>
            <a:r>
              <a:rPr lang="en-US" sz="2400" dirty="0" smtClean="0"/>
              <a:t>constraint:</a:t>
            </a:r>
            <a:endParaRPr lang="en-US" sz="2400" dirty="0"/>
          </a:p>
        </p:txBody>
      </p:sp>
      <p:pic>
        <p:nvPicPr>
          <p:cNvPr id="21" name="Bild 1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30750"/>
            <a:ext cx="4337050" cy="330117"/>
          </a:xfrm>
          <a:prstGeom prst="rect">
            <a:avLst/>
          </a:prstGeom>
        </p:spPr>
      </p:pic>
      <p:pic>
        <p:nvPicPr>
          <p:cNvPr id="22" name="Bild 1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0" y="5842000"/>
            <a:ext cx="1765300" cy="3683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65200" y="5283200"/>
            <a:ext cx="1017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require: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77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Greedy algorithm for </a:t>
            </a:r>
            <a:r>
              <a:rPr lang="en-US" dirty="0" err="1" smtClean="0"/>
              <a:t>matroids</a:t>
            </a:r>
            <a:endParaRPr lang="en-US" dirty="0"/>
          </a:p>
        </p:txBody>
      </p:sp>
      <p:pic>
        <p:nvPicPr>
          <p:cNvPr id="4" name="Picture 32" descr="BuildingMonitorin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500" y="3573192"/>
            <a:ext cx="3340100" cy="2601503"/>
          </a:xfrm>
          <a:prstGeom prst="rect">
            <a:avLst/>
          </a:prstGeom>
        </p:spPr>
      </p:pic>
      <p:grpSp>
        <p:nvGrpSpPr>
          <p:cNvPr id="5" name="Gruppierung 66"/>
          <p:cNvGrpSpPr/>
          <p:nvPr/>
        </p:nvGrpSpPr>
        <p:grpSpPr>
          <a:xfrm rot="758887">
            <a:off x="6209806" y="4167407"/>
            <a:ext cx="829839" cy="394729"/>
            <a:chOff x="5747447" y="4198227"/>
            <a:chExt cx="990600" cy="457200"/>
          </a:xfrm>
        </p:grpSpPr>
        <p:sp>
          <p:nvSpPr>
            <p:cNvPr id="6" name="Trapez 67"/>
            <p:cNvSpPr/>
            <p:nvPr/>
          </p:nvSpPr>
          <p:spPr bwMode="auto">
            <a:xfrm rot="15593154">
              <a:off x="6014147" y="3931527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7" name="Bild 6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1900" y="4248150"/>
              <a:ext cx="254000" cy="266700"/>
            </a:xfrm>
            <a:prstGeom prst="rect">
              <a:avLst/>
            </a:prstGeom>
          </p:spPr>
        </p:pic>
      </p:grpSp>
      <p:grpSp>
        <p:nvGrpSpPr>
          <p:cNvPr id="8" name="Gruppierung 72"/>
          <p:cNvGrpSpPr/>
          <p:nvPr/>
        </p:nvGrpSpPr>
        <p:grpSpPr>
          <a:xfrm>
            <a:off x="7969661" y="4442374"/>
            <a:ext cx="383003" cy="855247"/>
            <a:chOff x="7523199" y="4611822"/>
            <a:chExt cx="457200" cy="990600"/>
          </a:xfrm>
        </p:grpSpPr>
        <p:sp>
          <p:nvSpPr>
            <p:cNvPr id="9" name="Trapez 73"/>
            <p:cNvSpPr/>
            <p:nvPr/>
          </p:nvSpPr>
          <p:spPr bwMode="auto">
            <a:xfrm rot="710708">
              <a:off x="7523199" y="4611822"/>
              <a:ext cx="457200" cy="990600"/>
            </a:xfrm>
            <a:prstGeom prst="trapezoid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pic>
          <p:nvPicPr>
            <p:cNvPr id="10" name="Bild 74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0800" y="4984750"/>
              <a:ext cx="254000" cy="266700"/>
            </a:xfrm>
            <a:prstGeom prst="rect">
              <a:avLst/>
            </a:prstGeom>
          </p:spPr>
        </p:pic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1619250"/>
            <a:ext cx="749300" cy="266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2139950"/>
            <a:ext cx="4064000" cy="2921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" y="2654300"/>
            <a:ext cx="3873500" cy="5461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" y="1447800"/>
            <a:ext cx="5080000" cy="191770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79400" y="3814406"/>
            <a:ext cx="4972335" cy="1569660"/>
            <a:chOff x="279400" y="3750906"/>
            <a:chExt cx="4972335" cy="1569660"/>
          </a:xfrm>
        </p:grpSpPr>
        <p:sp>
          <p:nvSpPr>
            <p:cNvPr id="16" name="TextBox 15"/>
            <p:cNvSpPr txBox="1"/>
            <p:nvPr/>
          </p:nvSpPr>
          <p:spPr>
            <a:xfrm>
              <a:off x="279400" y="3750906"/>
              <a:ext cx="4972335" cy="1569660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90"/>
                  </a:solidFill>
                </a:rPr>
                <a:t>Theorem</a:t>
              </a:r>
              <a:r>
                <a:rPr lang="en-US" sz="2400" dirty="0" smtClean="0"/>
                <a:t> </a:t>
              </a:r>
              <a:r>
                <a:rPr lang="en-US" i="1" dirty="0" smtClean="0"/>
                <a:t>(</a:t>
              </a:r>
              <a:r>
                <a:rPr lang="en-US" i="1" dirty="0" err="1" smtClean="0"/>
                <a:t>Nemhauser</a:t>
              </a:r>
              <a:r>
                <a:rPr lang="en-US" i="1" dirty="0" smtClean="0"/>
                <a:t>, Wolsey, Fisher 78)</a:t>
              </a:r>
            </a:p>
            <a:p>
              <a:r>
                <a:rPr lang="en-US" sz="2400" dirty="0" smtClean="0"/>
                <a:t>For monotone </a:t>
              </a:r>
              <a:r>
                <a:rPr lang="en-US" sz="2400" dirty="0" err="1" smtClean="0"/>
                <a:t>submodular</a:t>
              </a:r>
              <a:r>
                <a:rPr lang="en-US" sz="2400" dirty="0" smtClean="0"/>
                <a:t> functions:</a:t>
              </a:r>
            </a:p>
            <a:p>
              <a:endParaRPr lang="en-US" sz="2400" dirty="0" smtClean="0"/>
            </a:p>
            <a:p>
              <a:endParaRPr lang="en-US" sz="2400" dirty="0"/>
            </a:p>
          </p:txBody>
        </p: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700" y="4673600"/>
              <a:ext cx="2921000" cy="38100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457200" y="5930900"/>
            <a:ext cx="452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better approximation (1-1/e):  relaxation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564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Relaxation?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concave analog of </a:t>
            </a:r>
            <a:r>
              <a:rPr lang="en-US" sz="2400" dirty="0" err="1" smtClean="0"/>
              <a:t>Lovasz</a:t>
            </a:r>
            <a:r>
              <a:rPr lang="en-US" sz="2400" dirty="0" smtClean="0"/>
              <a:t> extension: not poly-time   </a:t>
            </a:r>
            <a:r>
              <a:rPr lang="en-US" sz="2400" dirty="0" smtClean="0">
                <a:sym typeface="Wingdings"/>
              </a:rPr>
              <a:t></a:t>
            </a:r>
          </a:p>
          <a:p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multi-linear extension:</a:t>
            </a:r>
            <a:br>
              <a:rPr lang="en-US" sz="2400" dirty="0" smtClean="0">
                <a:solidFill>
                  <a:srgbClr val="FF0000"/>
                </a:solidFill>
                <a:sym typeface="Wingdings"/>
              </a:rPr>
            </a:br>
            <a:r>
              <a:rPr lang="en-US" sz="2400" dirty="0" smtClean="0">
                <a:sym typeface="Wingdings"/>
              </a:rPr>
              <a:t>given </a:t>
            </a:r>
            <a:r>
              <a:rPr lang="en-US" sz="2400" i="1" dirty="0" smtClean="0">
                <a:sym typeface="Wingdings"/>
              </a:rPr>
              <a:t>x</a:t>
            </a:r>
            <a:r>
              <a:rPr lang="en-US" sz="2400" dirty="0" smtClean="0">
                <a:sym typeface="Wingdings"/>
              </a:rPr>
              <a:t>, sample element </a:t>
            </a:r>
            <a:r>
              <a:rPr lang="en-US" sz="2400" i="1" dirty="0" smtClean="0">
                <a:sym typeface="Wingdings"/>
              </a:rPr>
              <a:t>e</a:t>
            </a:r>
            <a:r>
              <a:rPr lang="en-US" sz="2400" dirty="0" smtClean="0">
                <a:sym typeface="Wingdings"/>
              </a:rPr>
              <a:t> with probability </a:t>
            </a:r>
            <a:r>
              <a:rPr lang="en-US" sz="2400" i="1" dirty="0" err="1" smtClean="0">
                <a:sym typeface="Wingdings"/>
              </a:rPr>
              <a:t>x</a:t>
            </a:r>
            <a:r>
              <a:rPr lang="en-US" sz="2400" i="1" baseline="-25000" dirty="0" err="1" smtClean="0">
                <a:sym typeface="Wingdings"/>
              </a:rPr>
              <a:t>e</a:t>
            </a:r>
            <a:endParaRPr lang="en-US" sz="2400" i="1" baseline="-25000" dirty="0" smtClean="0">
              <a:sym typeface="Wingdings"/>
            </a:endParaRPr>
          </a:p>
          <a:p>
            <a:endParaRPr lang="en-US" sz="2400" i="1" baseline="-25000" dirty="0">
              <a:sym typeface="Wingdings"/>
            </a:endParaRPr>
          </a:p>
          <a:p>
            <a:endParaRPr lang="en-US" sz="2400" i="1" baseline="-25000" dirty="0" smtClean="0">
              <a:sym typeface="Wingdings"/>
            </a:endParaRPr>
          </a:p>
          <a:p>
            <a:endParaRPr lang="en-US" sz="2400" i="1" baseline="-25000" dirty="0">
              <a:sym typeface="Wingdings"/>
            </a:endParaRPr>
          </a:p>
          <a:p>
            <a:endParaRPr lang="en-US" sz="2400" i="1" baseline="-25000" dirty="0" smtClean="0">
              <a:sym typeface="Wingdings"/>
            </a:endParaRPr>
          </a:p>
          <a:p>
            <a:endParaRPr lang="en-US" sz="2400" i="1" baseline="-25000" dirty="0">
              <a:sym typeface="Wingdings"/>
            </a:endParaRPr>
          </a:p>
          <a:p>
            <a:pPr marL="0" indent="0">
              <a:buNone/>
            </a:pPr>
            <a:endParaRPr lang="en-US" sz="3200" i="1" baseline="-25000" dirty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Algorithm: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400" dirty="0" smtClean="0">
                <a:sym typeface="Wingdings"/>
              </a:rPr>
              <a:t>approximately maximize </a:t>
            </a:r>
            <a:r>
              <a:rPr lang="en-US" sz="2400" i="1" dirty="0" err="1" smtClean="0">
                <a:sym typeface="Wingdings"/>
              </a:rPr>
              <a:t>f</a:t>
            </a:r>
            <a:r>
              <a:rPr lang="en-US" sz="2400" i="1" baseline="-25000" dirty="0" err="1" smtClean="0">
                <a:sym typeface="Wingdings"/>
              </a:rPr>
              <a:t>M</a:t>
            </a:r>
            <a:r>
              <a:rPr lang="en-US" sz="2400" dirty="0" smtClean="0">
                <a:sym typeface="Wingdings"/>
              </a:rPr>
              <a:t> (Frank-Wolfe like algorithm)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400" dirty="0" smtClean="0">
                <a:sym typeface="Wingdings"/>
              </a:rPr>
              <a:t>round   (</a:t>
            </a:r>
            <a:r>
              <a:rPr lang="en-US" sz="2400" dirty="0" err="1" smtClean="0">
                <a:sym typeface="Wingdings"/>
              </a:rPr>
              <a:t>pipage</a:t>
            </a:r>
            <a:r>
              <a:rPr lang="en-US" sz="2400" dirty="0" smtClean="0">
                <a:sym typeface="Wingdings"/>
              </a:rPr>
              <a:t> rounding)</a:t>
            </a:r>
            <a:endParaRPr lang="en-US" sz="24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730" y="3839744"/>
            <a:ext cx="1917700" cy="3175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90" y="2835442"/>
            <a:ext cx="4838700" cy="73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900" y="6311900"/>
            <a:ext cx="3505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</a:t>
            </a:r>
            <a:r>
              <a:rPr lang="en-US" sz="1600" i="1" dirty="0" err="1" smtClean="0"/>
              <a:t>Calinescu</a:t>
            </a:r>
            <a:r>
              <a:rPr lang="en-US" sz="1600" i="1" dirty="0" smtClean="0"/>
              <a:t>-</a:t>
            </a:r>
            <a:r>
              <a:rPr lang="en-US" sz="1600" i="1" dirty="0" err="1" smtClean="0"/>
              <a:t>Chekuri</a:t>
            </a:r>
            <a:r>
              <a:rPr lang="en-US" sz="1600" i="1" dirty="0" smtClean="0"/>
              <a:t>-Pal-</a:t>
            </a:r>
            <a:r>
              <a:rPr lang="en-US" sz="1600" i="1" dirty="0" err="1" smtClean="0"/>
              <a:t>Vondrak</a:t>
            </a:r>
            <a:r>
              <a:rPr lang="en-US" sz="1600" i="1" dirty="0" smtClean="0"/>
              <a:t> 2011)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23401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74638"/>
            <a:ext cx="9042400" cy="843847"/>
          </a:xfrm>
        </p:spPr>
        <p:txBody>
          <a:bodyPr/>
          <a:lstStyle/>
          <a:p>
            <a:r>
              <a:rPr lang="en-US" dirty="0" err="1" smtClean="0"/>
              <a:t>Submodularity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E908-53E0-AF4A-8AD8-C24EBB7AAB65}" type="slidenum">
              <a:rPr lang="en-US" smtClean="0"/>
              <a:t>5</a:t>
            </a:fld>
            <a:endParaRPr lang="en-US"/>
          </a:p>
        </p:txBody>
      </p:sp>
      <p:pic>
        <p:nvPicPr>
          <p:cNvPr id="15" name="Picture 14" descr="fri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970" y="2829509"/>
            <a:ext cx="600480" cy="972000"/>
          </a:xfrm>
          <a:prstGeom prst="rect">
            <a:avLst/>
          </a:prstGeom>
        </p:spPr>
      </p:pic>
      <p:pic>
        <p:nvPicPr>
          <p:cNvPr id="16" name="Picture 15" descr="soda-cu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313" y="1676401"/>
            <a:ext cx="525391" cy="1128829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1879593" y="2347328"/>
            <a:ext cx="575734" cy="465247"/>
          </a:xfrm>
          <a:custGeom>
            <a:avLst/>
            <a:gdLst>
              <a:gd name="connsiteX0" fmla="*/ 575734 w 575734"/>
              <a:gd name="connsiteY0" fmla="*/ 6400 h 311200"/>
              <a:gd name="connsiteX1" fmla="*/ 152400 w 575734"/>
              <a:gd name="connsiteY1" fmla="*/ 40267 h 311200"/>
              <a:gd name="connsiteX2" fmla="*/ 0 w 575734"/>
              <a:gd name="connsiteY2" fmla="*/ 311200 h 3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5734" h="311200">
                <a:moveTo>
                  <a:pt x="575734" y="6400"/>
                </a:moveTo>
                <a:cubicBezTo>
                  <a:pt x="412045" y="-2067"/>
                  <a:pt x="248356" y="-10533"/>
                  <a:pt x="152400" y="40267"/>
                </a:cubicBezTo>
                <a:cubicBezTo>
                  <a:pt x="56444" y="91067"/>
                  <a:pt x="0" y="311200"/>
                  <a:pt x="0" y="311200"/>
                </a:cubicBezTo>
              </a:path>
            </a:pathLst>
          </a:custGeom>
          <a:ln w="666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225817" y="4993711"/>
            <a:ext cx="1496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extra cost: </a:t>
            </a:r>
          </a:p>
          <a:p>
            <a:r>
              <a:rPr lang="en-US" sz="2400" dirty="0" smtClean="0"/>
              <a:t>one drink</a:t>
            </a:r>
            <a:endParaRPr lang="en-US" sz="2400" dirty="0"/>
          </a:p>
        </p:txBody>
      </p: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2" y="4506374"/>
            <a:ext cx="2540000" cy="3683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784" y="3998380"/>
            <a:ext cx="215900" cy="2667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467" y="3759201"/>
            <a:ext cx="660400" cy="203200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70" y="1676401"/>
            <a:ext cx="952500" cy="317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753433" y="4952927"/>
            <a:ext cx="1655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extra cost: </a:t>
            </a:r>
          </a:p>
          <a:p>
            <a:r>
              <a:rPr lang="en-US" sz="2400" dirty="0" smtClean="0"/>
              <a:t>free refill </a:t>
            </a:r>
            <a:r>
              <a:rPr lang="en-US" sz="2400" dirty="0" smtClean="0">
                <a:sym typeface="Wingdings"/>
              </a:rPr>
              <a:t></a:t>
            </a:r>
            <a:endParaRPr lang="en-US" sz="2400" dirty="0"/>
          </a:p>
        </p:txBody>
      </p:sp>
      <p:grpSp>
        <p:nvGrpSpPr>
          <p:cNvPr id="51" name="Group 50"/>
          <p:cNvGrpSpPr/>
          <p:nvPr/>
        </p:nvGrpSpPr>
        <p:grpSpPr>
          <a:xfrm>
            <a:off x="4305300" y="1676401"/>
            <a:ext cx="3570820" cy="3215206"/>
            <a:chOff x="4305300" y="1676401"/>
            <a:chExt cx="3570820" cy="3215206"/>
          </a:xfrm>
        </p:grpSpPr>
        <p:pic>
          <p:nvPicPr>
            <p:cNvPr id="20" name="Picture 19" descr="fries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3554" y="2761777"/>
              <a:ext cx="600480" cy="972000"/>
            </a:xfrm>
            <a:prstGeom prst="rect">
              <a:avLst/>
            </a:prstGeom>
          </p:spPr>
        </p:pic>
        <p:pic>
          <p:nvPicPr>
            <p:cNvPr id="21" name="Picture 20" descr="soda-cup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4820" y="1676401"/>
              <a:ext cx="525391" cy="1128829"/>
            </a:xfrm>
            <a:prstGeom prst="rect">
              <a:avLst/>
            </a:prstGeom>
          </p:spPr>
        </p:pic>
        <p:pic>
          <p:nvPicPr>
            <p:cNvPr id="22" name="Picture 21" descr="soda-cup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6677" y="2609375"/>
              <a:ext cx="525391" cy="1128829"/>
            </a:xfrm>
            <a:prstGeom prst="rect">
              <a:avLst/>
            </a:prstGeom>
          </p:spPr>
        </p:pic>
        <p:pic>
          <p:nvPicPr>
            <p:cNvPr id="36" name="Picture 35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8020" y="4523307"/>
              <a:ext cx="2578100" cy="368300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687405"/>
              <a:ext cx="1016000" cy="2794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677" y="4021668"/>
              <a:ext cx="254000" cy="254000"/>
            </a:xfrm>
            <a:prstGeom prst="rect">
              <a:avLst/>
            </a:prstGeom>
          </p:spPr>
        </p:pic>
        <p:sp>
          <p:nvSpPr>
            <p:cNvPr id="47" name="Freeform 46"/>
            <p:cNvSpPr/>
            <p:nvPr/>
          </p:nvSpPr>
          <p:spPr>
            <a:xfrm>
              <a:off x="6349992" y="2230438"/>
              <a:ext cx="575734" cy="465247"/>
            </a:xfrm>
            <a:custGeom>
              <a:avLst/>
              <a:gdLst>
                <a:gd name="connsiteX0" fmla="*/ 575734 w 575734"/>
                <a:gd name="connsiteY0" fmla="*/ 6400 h 311200"/>
                <a:gd name="connsiteX1" fmla="*/ 152400 w 575734"/>
                <a:gd name="connsiteY1" fmla="*/ 40267 h 311200"/>
                <a:gd name="connsiteX2" fmla="*/ 0 w 575734"/>
                <a:gd name="connsiteY2" fmla="*/ 311200 h 3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5734" h="311200">
                  <a:moveTo>
                    <a:pt x="575734" y="6400"/>
                  </a:moveTo>
                  <a:cubicBezTo>
                    <a:pt x="412045" y="-2067"/>
                    <a:pt x="248356" y="-10533"/>
                    <a:pt x="152400" y="40267"/>
                  </a:cubicBezTo>
                  <a:cubicBezTo>
                    <a:pt x="56444" y="91067"/>
                    <a:pt x="0" y="311200"/>
                    <a:pt x="0" y="311200"/>
                  </a:cubicBezTo>
                </a:path>
              </a:pathLst>
            </a:custGeom>
            <a:ln w="666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5300" y="4527550"/>
              <a:ext cx="228600" cy="2921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686714" y="6121400"/>
            <a:ext cx="6486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diminishing </a:t>
            </a:r>
            <a:r>
              <a:rPr lang="en-US" sz="2400" dirty="0">
                <a:solidFill>
                  <a:srgbClr val="0000FF"/>
                </a:solidFill>
              </a:rPr>
              <a:t>marginal </a:t>
            </a:r>
            <a:r>
              <a:rPr lang="en-US" sz="2400" dirty="0" smtClean="0">
                <a:solidFill>
                  <a:srgbClr val="0000FF"/>
                </a:solidFill>
              </a:rPr>
              <a:t>costs – economies of scale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3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26000" y="1600200"/>
            <a:ext cx="3860800" cy="4525963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600" dirty="0" smtClean="0"/>
              <a:t>convex</a:t>
            </a:r>
          </a:p>
          <a:p>
            <a:endParaRPr lang="en-US" sz="2600" dirty="0"/>
          </a:p>
          <a:p>
            <a:r>
              <a:rPr lang="en-US" sz="2600" dirty="0" smtClean="0"/>
              <a:t>computable in O(n log n)</a:t>
            </a:r>
            <a:endParaRPr lang="en-US" sz="2600" dirty="0"/>
          </a:p>
        </p:txBody>
      </p:sp>
      <p:pic>
        <p:nvPicPr>
          <p:cNvPr id="9" name="Picture 8" descr="lovasz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02" y="306127"/>
            <a:ext cx="4423084" cy="572398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20695" cy="4789905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2600" dirty="0" smtClean="0"/>
              <a:t>concave in certain directions, convex in others</a:t>
            </a:r>
          </a:p>
          <a:p>
            <a:r>
              <a:rPr lang="en-US" sz="2600" dirty="0" smtClean="0"/>
              <a:t>approximate by sampling</a:t>
            </a:r>
            <a:endParaRPr lang="en-US" sz="2600" dirty="0"/>
          </a:p>
        </p:txBody>
      </p:sp>
      <p:pic>
        <p:nvPicPr>
          <p:cNvPr id="8" name="Picture 7" descr="multilin2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2" y="1762630"/>
            <a:ext cx="3593296" cy="28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Multilinear</a:t>
            </a:r>
            <a:r>
              <a:rPr lang="en-US" dirty="0" smtClean="0"/>
              <a:t> relaxation vs. </a:t>
            </a:r>
            <a:r>
              <a:rPr lang="en-US" dirty="0" err="1" smtClean="0"/>
              <a:t>Lovász</a:t>
            </a:r>
            <a:r>
              <a:rPr lang="en-US" dirty="0" smtClean="0"/>
              <a:t> ext.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619253"/>
            <a:ext cx="2819400" cy="317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02" y="1645989"/>
            <a:ext cx="2730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26000" y="1600200"/>
            <a:ext cx="3860800" cy="4525963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" name="Picture 8" descr="lovasz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02" y="306127"/>
            <a:ext cx="4423084" cy="572398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20695" cy="4789905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 descr="multilin2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2" y="1762630"/>
            <a:ext cx="3593296" cy="28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Multilinear</a:t>
            </a:r>
            <a:r>
              <a:rPr lang="en-US" dirty="0" smtClean="0"/>
              <a:t> relaxation vs. </a:t>
            </a:r>
            <a:r>
              <a:rPr lang="en-US" dirty="0" err="1" smtClean="0"/>
              <a:t>Lovász</a:t>
            </a:r>
            <a:r>
              <a:rPr lang="en-US" dirty="0" smtClean="0"/>
              <a:t> ext.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619253"/>
            <a:ext cx="2819400" cy="317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02" y="1645989"/>
            <a:ext cx="2730500" cy="31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553" y="5117068"/>
            <a:ext cx="2508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example: cut function</a:t>
            </a:r>
            <a:endParaRPr lang="en-US" sz="2000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5721350"/>
            <a:ext cx="3390900" cy="317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0" y="5759450"/>
            <a:ext cx="2298700" cy="3175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767026" y="4779412"/>
            <a:ext cx="1358352" cy="386836"/>
            <a:chOff x="6757950" y="1624078"/>
            <a:chExt cx="2064781" cy="582112"/>
          </a:xfrm>
        </p:grpSpPr>
        <p:sp>
          <p:nvSpPr>
            <p:cNvPr id="12" name="Oval 11"/>
            <p:cNvSpPr/>
            <p:nvPr/>
          </p:nvSpPr>
          <p:spPr>
            <a:xfrm>
              <a:off x="6757950" y="1624078"/>
              <a:ext cx="591698" cy="58211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231033" y="1624078"/>
              <a:ext cx="591698" cy="58211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2"/>
              <a:endCxn id="12" idx="6"/>
            </p:cNvCxnSpPr>
            <p:nvPr/>
          </p:nvCxnSpPr>
          <p:spPr>
            <a:xfrm flipH="1">
              <a:off x="7349648" y="1915134"/>
              <a:ext cx="881385" cy="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049" y="1845814"/>
              <a:ext cx="160542" cy="1651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7353" y="1819354"/>
              <a:ext cx="172891" cy="165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81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I have more complex constraints?</a:t>
            </a:r>
          </a:p>
          <a:p>
            <a:pPr lvl="1"/>
            <a:r>
              <a:rPr lang="en-US" sz="2400" dirty="0" smtClean="0"/>
              <a:t>budget constraints</a:t>
            </a:r>
          </a:p>
          <a:p>
            <a:pPr lvl="1"/>
            <a:r>
              <a:rPr lang="en-US" sz="2400" dirty="0" err="1"/>
              <a:t>matroid</a:t>
            </a:r>
            <a:r>
              <a:rPr lang="en-US" sz="2400" dirty="0"/>
              <a:t> </a:t>
            </a:r>
            <a:r>
              <a:rPr lang="en-US" sz="2400" dirty="0" smtClean="0"/>
              <a:t>constraints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Greedy takes </a:t>
            </a:r>
            <a:r>
              <a:rPr lang="en-US" i="1" dirty="0" smtClean="0">
                <a:solidFill>
                  <a:srgbClr val="FF0000"/>
                </a:solidFill>
              </a:rPr>
              <a:t>O(</a:t>
            </a:r>
            <a:r>
              <a:rPr lang="en-US" i="1" dirty="0" err="1" smtClean="0">
                <a:solidFill>
                  <a:srgbClr val="FF0000"/>
                </a:solidFill>
              </a:rPr>
              <a:t>nk</a:t>
            </a:r>
            <a:r>
              <a:rPr lang="en-US" i="1" dirty="0" smtClean="0">
                <a:solidFill>
                  <a:srgbClr val="FF0000"/>
                </a:solidFill>
              </a:rPr>
              <a:t>)</a:t>
            </a:r>
            <a:r>
              <a:rPr lang="en-US" dirty="0" smtClean="0">
                <a:solidFill>
                  <a:srgbClr val="FF0000"/>
                </a:solidFill>
              </a:rPr>
              <a:t> time. What if </a:t>
            </a:r>
            <a:r>
              <a:rPr lang="en-US" i="1" dirty="0" smtClean="0">
                <a:solidFill>
                  <a:srgbClr val="FF0000"/>
                </a:solidFill>
              </a:rPr>
              <a:t>n, k</a:t>
            </a:r>
            <a:r>
              <a:rPr lang="en-US" dirty="0" smtClean="0">
                <a:solidFill>
                  <a:srgbClr val="FF0000"/>
                </a:solidFill>
              </a:rPr>
              <a:t> are large?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faster sequential algorithms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filtering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parallel / distributed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What if my function is not monotone?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16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/>
          <p:cNvSpPr/>
          <p:nvPr/>
        </p:nvSpPr>
        <p:spPr>
          <a:xfrm>
            <a:off x="1391308" y="5670550"/>
            <a:ext cx="1308242" cy="654050"/>
          </a:xfrm>
          <a:prstGeom prst="ellipse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greedy faster: stochastic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8400" y="1408546"/>
            <a:ext cx="3708400" cy="4717618"/>
          </a:xfrm>
        </p:spPr>
        <p:txBody>
          <a:bodyPr/>
          <a:lstStyle/>
          <a:p>
            <a:endParaRPr lang="en-US" dirty="0" smtClean="0"/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for </a:t>
            </a:r>
            <a:r>
              <a:rPr lang="en-US" sz="2400" dirty="0" err="1" smtClean="0"/>
              <a:t>i</a:t>
            </a:r>
            <a:r>
              <a:rPr lang="en-US" sz="2400" dirty="0" smtClean="0"/>
              <a:t>=1…k: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400" dirty="0" smtClean="0"/>
              <a:t>randomly pick set </a:t>
            </a:r>
            <a:r>
              <a:rPr lang="en-US" sz="2400" i="1" dirty="0" smtClean="0"/>
              <a:t>T</a:t>
            </a:r>
            <a:r>
              <a:rPr lang="en-US" sz="2400" dirty="0" smtClean="0"/>
              <a:t> of size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find best </a:t>
            </a:r>
            <a:r>
              <a:rPr lang="en-US" sz="2400" i="1" dirty="0" smtClean="0"/>
              <a:t>a</a:t>
            </a:r>
            <a:r>
              <a:rPr lang="en-US" sz="2400" dirty="0" smtClean="0"/>
              <a:t> element in </a:t>
            </a:r>
            <a:r>
              <a:rPr lang="en-US" sz="2400" i="1" dirty="0" smtClean="0"/>
              <a:t>T </a:t>
            </a:r>
            <a:r>
              <a:rPr lang="en-US" sz="2400" dirty="0" smtClean="0"/>
              <a:t>and add 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1150915" y="2456950"/>
            <a:ext cx="1414047" cy="1095168"/>
            <a:chOff x="1150915" y="2456950"/>
            <a:chExt cx="1414047" cy="1095168"/>
          </a:xfrm>
        </p:grpSpPr>
        <p:sp>
          <p:nvSpPr>
            <p:cNvPr id="4" name="Oval 3"/>
            <p:cNvSpPr/>
            <p:nvPr/>
          </p:nvSpPr>
          <p:spPr>
            <a:xfrm>
              <a:off x="1221096" y="2487866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150915" y="3006898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25896" y="2766478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983096" y="2456950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458602" y="3359347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983096" y="3066550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394750" y="2862864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324569" y="3381896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/>
          <p:cNvSpPr/>
          <p:nvPr/>
        </p:nvSpPr>
        <p:spPr>
          <a:xfrm>
            <a:off x="2699550" y="3141476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56750" y="2831948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632256" y="3734345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156750" y="3441548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29482" y="3935483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259301" y="4454515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634282" y="4214095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091482" y="3904567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566988" y="4806964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091482" y="4514167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905067" y="3765261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34886" y="4284293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209867" y="4043873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667067" y="3734345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142573" y="4636742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667067" y="4343945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819961" y="2217618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49780" y="2736650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124761" y="2496230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581961" y="2186702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057467" y="3089099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581961" y="2796302"/>
            <a:ext cx="170212" cy="1702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2494781" y="3397536"/>
            <a:ext cx="1832304" cy="1573417"/>
            <a:chOff x="3028181" y="3397536"/>
            <a:chExt cx="1832304" cy="1573417"/>
          </a:xfrm>
        </p:grpSpPr>
        <p:sp>
          <p:nvSpPr>
            <p:cNvPr id="35" name="Oval 34"/>
            <p:cNvSpPr/>
            <p:nvPr/>
          </p:nvSpPr>
          <p:spPr>
            <a:xfrm>
              <a:off x="3165656" y="3734345"/>
              <a:ext cx="170212" cy="17022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690150" y="3441548"/>
              <a:ext cx="170212" cy="17022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438467" y="3765261"/>
              <a:ext cx="170212" cy="17022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368286" y="4284293"/>
              <a:ext cx="170212" cy="17022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743267" y="4043873"/>
              <a:ext cx="170212" cy="17022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200467" y="3734345"/>
              <a:ext cx="170212" cy="17022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3675973" y="4636742"/>
              <a:ext cx="170212" cy="17022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200467" y="4343945"/>
              <a:ext cx="170212" cy="17022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028181" y="3397536"/>
              <a:ext cx="1832304" cy="1573417"/>
            </a:xfrm>
            <a:custGeom>
              <a:avLst/>
              <a:gdLst>
                <a:gd name="connsiteX0" fmla="*/ 173015 w 1832304"/>
                <a:gd name="connsiteY0" fmla="*/ 111254 h 1573417"/>
                <a:gd name="connsiteX1" fmla="*/ 840771 w 1832304"/>
                <a:gd name="connsiteY1" fmla="*/ 19595 h 1573417"/>
                <a:gd name="connsiteX2" fmla="*/ 1456154 w 1832304"/>
                <a:gd name="connsiteY2" fmla="*/ 255288 h 1573417"/>
                <a:gd name="connsiteX3" fmla="*/ 1822765 w 1832304"/>
                <a:gd name="connsiteY3" fmla="*/ 883802 h 1573417"/>
                <a:gd name="connsiteX4" fmla="*/ 1076450 w 1832304"/>
                <a:gd name="connsiteY4" fmla="*/ 1420657 h 1573417"/>
                <a:gd name="connsiteX5" fmla="*/ 238482 w 1832304"/>
                <a:gd name="connsiteY5" fmla="*/ 1538503 h 1573417"/>
                <a:gd name="connsiteX6" fmla="*/ 2803 w 1832304"/>
                <a:gd name="connsiteY6" fmla="*/ 883802 h 1573417"/>
                <a:gd name="connsiteX7" fmla="*/ 173015 w 1832304"/>
                <a:gd name="connsiteY7" fmla="*/ 111254 h 157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2304" h="1573417">
                  <a:moveTo>
                    <a:pt x="173015" y="111254"/>
                  </a:moveTo>
                  <a:cubicBezTo>
                    <a:pt x="312676" y="-32781"/>
                    <a:pt x="626915" y="-4411"/>
                    <a:pt x="840771" y="19595"/>
                  </a:cubicBezTo>
                  <a:cubicBezTo>
                    <a:pt x="1054627" y="43601"/>
                    <a:pt x="1292488" y="111254"/>
                    <a:pt x="1456154" y="255288"/>
                  </a:cubicBezTo>
                  <a:cubicBezTo>
                    <a:pt x="1619820" y="399322"/>
                    <a:pt x="1886049" y="689574"/>
                    <a:pt x="1822765" y="883802"/>
                  </a:cubicBezTo>
                  <a:cubicBezTo>
                    <a:pt x="1759481" y="1078030"/>
                    <a:pt x="1340497" y="1311540"/>
                    <a:pt x="1076450" y="1420657"/>
                  </a:cubicBezTo>
                  <a:cubicBezTo>
                    <a:pt x="812403" y="1529774"/>
                    <a:pt x="417423" y="1627979"/>
                    <a:pt x="238482" y="1538503"/>
                  </a:cubicBezTo>
                  <a:cubicBezTo>
                    <a:pt x="59541" y="1449027"/>
                    <a:pt x="18079" y="1126042"/>
                    <a:pt x="2803" y="883802"/>
                  </a:cubicBezTo>
                  <a:cubicBezTo>
                    <a:pt x="-12473" y="641562"/>
                    <a:pt x="33354" y="255289"/>
                    <a:pt x="173015" y="111254"/>
                  </a:cubicBezTo>
                  <a:close/>
                </a:path>
              </a:pathLst>
            </a:custGeom>
            <a:noFill/>
            <a:ln w="57150" cmpd="sng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5396834" y="1520162"/>
            <a:ext cx="3126745" cy="611999"/>
            <a:chOff x="2147293" y="2055763"/>
            <a:chExt cx="4281494" cy="838018"/>
          </a:xfrm>
        </p:grpSpPr>
        <p:pic>
          <p:nvPicPr>
            <p:cNvPr id="46" name="Picture 45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0745" y="2237880"/>
              <a:ext cx="3940920" cy="547648"/>
            </a:xfrm>
            <a:prstGeom prst="rect">
              <a:avLst/>
            </a:prstGeom>
            <a:ln>
              <a:noFill/>
            </a:ln>
          </p:spPr>
        </p:pic>
        <p:sp>
          <p:nvSpPr>
            <p:cNvPr id="47" name="Rectangle 46"/>
            <p:cNvSpPr/>
            <p:nvPr/>
          </p:nvSpPr>
          <p:spPr>
            <a:xfrm>
              <a:off x="2147293" y="2055763"/>
              <a:ext cx="4281494" cy="83801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260018"/>
            <a:ext cx="838200" cy="58420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5543550" y="5149850"/>
            <a:ext cx="2813050" cy="812800"/>
            <a:chOff x="5543550" y="5149850"/>
            <a:chExt cx="2813050" cy="812800"/>
          </a:xfrm>
        </p:grpSpPr>
        <p:pic>
          <p:nvPicPr>
            <p:cNvPr id="49" name="Picture 48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3550" y="5670550"/>
              <a:ext cx="2095500" cy="2921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2600" y="5149850"/>
              <a:ext cx="2794000" cy="419100"/>
            </a:xfrm>
            <a:prstGeom prst="rect">
              <a:avLst/>
            </a:prstGeom>
          </p:spPr>
        </p:pic>
      </p:grpSp>
      <p:sp>
        <p:nvSpPr>
          <p:cNvPr id="51" name="TextBox 50"/>
          <p:cNvSpPr txBox="1"/>
          <p:nvPr/>
        </p:nvSpPr>
        <p:spPr>
          <a:xfrm>
            <a:off x="218658" y="6434723"/>
            <a:ext cx="2562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</a:t>
            </a:r>
            <a:r>
              <a:rPr lang="en-US" sz="1600" i="1" dirty="0" err="1" smtClean="0"/>
              <a:t>Mirzasoleiman</a:t>
            </a:r>
            <a:r>
              <a:rPr lang="en-US" sz="1600" i="1" dirty="0" smtClean="0"/>
              <a:t> et al 2014)</a:t>
            </a:r>
            <a:endParaRPr lang="en-US" sz="1600" i="1" dirty="0"/>
          </a:p>
        </p:txBody>
      </p:sp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00" y="5822950"/>
            <a:ext cx="203200" cy="241300"/>
          </a:xfrm>
          <a:prstGeom prst="rect">
            <a:avLst/>
          </a:prstGeom>
        </p:spPr>
      </p:pic>
      <p:sp>
        <p:nvSpPr>
          <p:cNvPr id="54" name="Freeform 53"/>
          <p:cNvSpPr/>
          <p:nvPr/>
        </p:nvSpPr>
        <p:spPr>
          <a:xfrm>
            <a:off x="2603500" y="4559300"/>
            <a:ext cx="1240070" cy="1308100"/>
          </a:xfrm>
          <a:custGeom>
            <a:avLst/>
            <a:gdLst>
              <a:gd name="connsiteX0" fmla="*/ 1155700 w 1240070"/>
              <a:gd name="connsiteY0" fmla="*/ 0 h 1308100"/>
              <a:gd name="connsiteX1" fmla="*/ 1193800 w 1240070"/>
              <a:gd name="connsiteY1" fmla="*/ 749300 h 1308100"/>
              <a:gd name="connsiteX2" fmla="*/ 596900 w 1240070"/>
              <a:gd name="connsiteY2" fmla="*/ 1181100 h 1308100"/>
              <a:gd name="connsiteX3" fmla="*/ 0 w 1240070"/>
              <a:gd name="connsiteY3" fmla="*/ 1308100 h 130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0070" h="1308100">
                <a:moveTo>
                  <a:pt x="1155700" y="0"/>
                </a:moveTo>
                <a:cubicBezTo>
                  <a:pt x="1221316" y="276225"/>
                  <a:pt x="1286933" y="552450"/>
                  <a:pt x="1193800" y="749300"/>
                </a:cubicBezTo>
                <a:cubicBezTo>
                  <a:pt x="1100667" y="946150"/>
                  <a:pt x="795867" y="1087967"/>
                  <a:pt x="596900" y="1181100"/>
                </a:cubicBezTo>
                <a:cubicBezTo>
                  <a:pt x="397933" y="1274233"/>
                  <a:pt x="0" y="1308100"/>
                  <a:pt x="0" y="1308100"/>
                </a:cubicBezTo>
              </a:path>
            </a:pathLst>
          </a:custGeom>
          <a:ln>
            <a:solidFill>
              <a:srgbClr val="FF0000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1003300" y="2217617"/>
            <a:ext cx="1666085" cy="1525735"/>
            <a:chOff x="1003300" y="2217617"/>
            <a:chExt cx="1666085" cy="1525735"/>
          </a:xfrm>
        </p:grpSpPr>
        <p:grpSp>
          <p:nvGrpSpPr>
            <p:cNvPr id="57" name="Group 56"/>
            <p:cNvGrpSpPr/>
            <p:nvPr/>
          </p:nvGrpSpPr>
          <p:grpSpPr>
            <a:xfrm>
              <a:off x="1150915" y="2456950"/>
              <a:ext cx="1414047" cy="1095168"/>
              <a:chOff x="1150915" y="2456950"/>
              <a:chExt cx="1414047" cy="1095168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1221096" y="2487866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150915" y="3006898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525896" y="2766478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983096" y="2456950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458602" y="3359347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1983096" y="3066550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2394750" y="2862864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2324569" y="3381896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Freeform 65"/>
            <p:cNvSpPr/>
            <p:nvPr/>
          </p:nvSpPr>
          <p:spPr>
            <a:xfrm>
              <a:off x="1003300" y="2217617"/>
              <a:ext cx="1666085" cy="1525735"/>
            </a:xfrm>
            <a:custGeom>
              <a:avLst/>
              <a:gdLst>
                <a:gd name="connsiteX0" fmla="*/ 360704 w 1937889"/>
                <a:gd name="connsiteY0" fmla="*/ 78067 h 1624320"/>
                <a:gd name="connsiteX1" fmla="*/ 1186204 w 1937889"/>
                <a:gd name="connsiteY1" fmla="*/ 14567 h 1624320"/>
                <a:gd name="connsiteX2" fmla="*/ 1719604 w 1937889"/>
                <a:gd name="connsiteY2" fmla="*/ 344767 h 1624320"/>
                <a:gd name="connsiteX3" fmla="*/ 1910104 w 1937889"/>
                <a:gd name="connsiteY3" fmla="*/ 649567 h 1624320"/>
                <a:gd name="connsiteX4" fmla="*/ 1935504 w 1937889"/>
                <a:gd name="connsiteY4" fmla="*/ 903567 h 1624320"/>
                <a:gd name="connsiteX5" fmla="*/ 1897404 w 1937889"/>
                <a:gd name="connsiteY5" fmla="*/ 1132167 h 1624320"/>
                <a:gd name="connsiteX6" fmla="*/ 1897404 w 1937889"/>
                <a:gd name="connsiteY6" fmla="*/ 1411567 h 1624320"/>
                <a:gd name="connsiteX7" fmla="*/ 1567204 w 1937889"/>
                <a:gd name="connsiteY7" fmla="*/ 1602067 h 1624320"/>
                <a:gd name="connsiteX8" fmla="*/ 868704 w 1937889"/>
                <a:gd name="connsiteY8" fmla="*/ 1602067 h 1624320"/>
                <a:gd name="connsiteX9" fmla="*/ 182904 w 1937889"/>
                <a:gd name="connsiteY9" fmla="*/ 1436967 h 1624320"/>
                <a:gd name="connsiteX10" fmla="*/ 17804 w 1937889"/>
                <a:gd name="connsiteY10" fmla="*/ 903567 h 1624320"/>
                <a:gd name="connsiteX11" fmla="*/ 43204 w 1937889"/>
                <a:gd name="connsiteY11" fmla="*/ 255867 h 1624320"/>
                <a:gd name="connsiteX12" fmla="*/ 360704 w 1937889"/>
                <a:gd name="connsiteY12" fmla="*/ 78067 h 162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37889" h="1624320">
                  <a:moveTo>
                    <a:pt x="360704" y="78067"/>
                  </a:moveTo>
                  <a:cubicBezTo>
                    <a:pt x="551204" y="37850"/>
                    <a:pt x="959721" y="-29883"/>
                    <a:pt x="1186204" y="14567"/>
                  </a:cubicBezTo>
                  <a:cubicBezTo>
                    <a:pt x="1412687" y="59017"/>
                    <a:pt x="1598954" y="238934"/>
                    <a:pt x="1719604" y="344767"/>
                  </a:cubicBezTo>
                  <a:cubicBezTo>
                    <a:pt x="1840254" y="450600"/>
                    <a:pt x="1874121" y="556434"/>
                    <a:pt x="1910104" y="649567"/>
                  </a:cubicBezTo>
                  <a:cubicBezTo>
                    <a:pt x="1946087" y="742700"/>
                    <a:pt x="1937621" y="823134"/>
                    <a:pt x="1935504" y="903567"/>
                  </a:cubicBezTo>
                  <a:cubicBezTo>
                    <a:pt x="1933387" y="984000"/>
                    <a:pt x="1903754" y="1047500"/>
                    <a:pt x="1897404" y="1132167"/>
                  </a:cubicBezTo>
                  <a:cubicBezTo>
                    <a:pt x="1891054" y="1216834"/>
                    <a:pt x="1952437" y="1333250"/>
                    <a:pt x="1897404" y="1411567"/>
                  </a:cubicBezTo>
                  <a:cubicBezTo>
                    <a:pt x="1842371" y="1489884"/>
                    <a:pt x="1738654" y="1570317"/>
                    <a:pt x="1567204" y="1602067"/>
                  </a:cubicBezTo>
                  <a:cubicBezTo>
                    <a:pt x="1395754" y="1633817"/>
                    <a:pt x="1099421" y="1629584"/>
                    <a:pt x="868704" y="1602067"/>
                  </a:cubicBezTo>
                  <a:cubicBezTo>
                    <a:pt x="637987" y="1574550"/>
                    <a:pt x="324721" y="1553384"/>
                    <a:pt x="182904" y="1436967"/>
                  </a:cubicBezTo>
                  <a:cubicBezTo>
                    <a:pt x="41087" y="1320550"/>
                    <a:pt x="41087" y="1100417"/>
                    <a:pt x="17804" y="903567"/>
                  </a:cubicBezTo>
                  <a:cubicBezTo>
                    <a:pt x="-5479" y="706717"/>
                    <a:pt x="-13946" y="393450"/>
                    <a:pt x="43204" y="255867"/>
                  </a:cubicBezTo>
                  <a:cubicBezTo>
                    <a:pt x="100354" y="118284"/>
                    <a:pt x="170204" y="118284"/>
                    <a:pt x="360704" y="78067"/>
                  </a:cubicBezTo>
                  <a:close/>
                </a:path>
              </a:pathLst>
            </a:cu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</p:grpSp>
      <p:sp>
        <p:nvSpPr>
          <p:cNvPr id="68" name="Oval 67"/>
          <p:cNvSpPr/>
          <p:nvPr/>
        </p:nvSpPr>
        <p:spPr>
          <a:xfrm>
            <a:off x="2394750" y="5854520"/>
            <a:ext cx="170212" cy="17022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4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4" grpId="0" animBg="1"/>
      <p:bldP spid="54" grpId="1" animBg="1"/>
      <p:bldP spid="6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496" y="1209185"/>
            <a:ext cx="5325668" cy="4907968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747860" y="1596088"/>
            <a:ext cx="1141568" cy="1422604"/>
          </a:xfrm>
          <a:custGeom>
            <a:avLst/>
            <a:gdLst>
              <a:gd name="connsiteX0" fmla="*/ 353055 w 1141568"/>
              <a:gd name="connsiteY0" fmla="*/ 340665 h 1422604"/>
              <a:gd name="connsiteX1" fmla="*/ 702305 w 1141568"/>
              <a:gd name="connsiteY1" fmla="*/ 23165 h 1422604"/>
              <a:gd name="connsiteX2" fmla="*/ 1093888 w 1141568"/>
              <a:gd name="connsiteY2" fmla="*/ 65498 h 1422604"/>
              <a:gd name="connsiteX3" fmla="*/ 1125638 w 1141568"/>
              <a:gd name="connsiteY3" fmla="*/ 393582 h 1422604"/>
              <a:gd name="connsiteX4" fmla="*/ 1009222 w 1141568"/>
              <a:gd name="connsiteY4" fmla="*/ 848665 h 1422604"/>
              <a:gd name="connsiteX5" fmla="*/ 532972 w 1141568"/>
              <a:gd name="connsiteY5" fmla="*/ 1388415 h 1422604"/>
              <a:gd name="connsiteX6" fmla="*/ 14388 w 1141568"/>
              <a:gd name="connsiteY6" fmla="*/ 1293165 h 1422604"/>
              <a:gd name="connsiteX7" fmla="*/ 162555 w 1141568"/>
              <a:gd name="connsiteY7" fmla="*/ 689915 h 1422604"/>
              <a:gd name="connsiteX8" fmla="*/ 353055 w 1141568"/>
              <a:gd name="connsiteY8" fmla="*/ 340665 h 14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568" h="1422604">
                <a:moveTo>
                  <a:pt x="353055" y="340665"/>
                </a:moveTo>
                <a:cubicBezTo>
                  <a:pt x="443013" y="229540"/>
                  <a:pt x="578833" y="69026"/>
                  <a:pt x="702305" y="23165"/>
                </a:cubicBezTo>
                <a:cubicBezTo>
                  <a:pt x="825777" y="-22696"/>
                  <a:pt x="1023333" y="3762"/>
                  <a:pt x="1093888" y="65498"/>
                </a:cubicBezTo>
                <a:cubicBezTo>
                  <a:pt x="1164443" y="127234"/>
                  <a:pt x="1139749" y="263054"/>
                  <a:pt x="1125638" y="393582"/>
                </a:cubicBezTo>
                <a:cubicBezTo>
                  <a:pt x="1111527" y="524110"/>
                  <a:pt x="1108000" y="682860"/>
                  <a:pt x="1009222" y="848665"/>
                </a:cubicBezTo>
                <a:cubicBezTo>
                  <a:pt x="910444" y="1014471"/>
                  <a:pt x="698778" y="1314332"/>
                  <a:pt x="532972" y="1388415"/>
                </a:cubicBezTo>
                <a:cubicBezTo>
                  <a:pt x="367166" y="1462498"/>
                  <a:pt x="76124" y="1409582"/>
                  <a:pt x="14388" y="1293165"/>
                </a:cubicBezTo>
                <a:cubicBezTo>
                  <a:pt x="-47348" y="1176748"/>
                  <a:pt x="106111" y="855720"/>
                  <a:pt x="162555" y="689915"/>
                </a:cubicBezTo>
                <a:cubicBezTo>
                  <a:pt x="218999" y="524110"/>
                  <a:pt x="263097" y="451790"/>
                  <a:pt x="353055" y="340665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942416" y="1553756"/>
            <a:ext cx="582084" cy="425329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5500" y="1852083"/>
            <a:ext cx="1184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stochastic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greedy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915583" y="1963577"/>
            <a:ext cx="973667" cy="248340"/>
          </a:xfrm>
          <a:custGeom>
            <a:avLst/>
            <a:gdLst>
              <a:gd name="connsiteX0" fmla="*/ 0 w 973667"/>
              <a:gd name="connsiteY0" fmla="*/ 248340 h 248340"/>
              <a:gd name="connsiteX1" fmla="*/ 508000 w 973667"/>
              <a:gd name="connsiteY1" fmla="*/ 4923 h 248340"/>
              <a:gd name="connsiteX2" fmla="*/ 973667 w 973667"/>
              <a:gd name="connsiteY2" fmla="*/ 79006 h 248340"/>
              <a:gd name="connsiteX3" fmla="*/ 973667 w 973667"/>
              <a:gd name="connsiteY3" fmla="*/ 79006 h 24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3667" h="248340">
                <a:moveTo>
                  <a:pt x="0" y="248340"/>
                </a:moveTo>
                <a:cubicBezTo>
                  <a:pt x="172861" y="140742"/>
                  <a:pt x="345722" y="33145"/>
                  <a:pt x="508000" y="4923"/>
                </a:cubicBezTo>
                <a:cubicBezTo>
                  <a:pt x="670278" y="-23299"/>
                  <a:pt x="973667" y="79006"/>
                  <a:pt x="973667" y="79006"/>
                </a:cubicBezTo>
                <a:lnTo>
                  <a:pt x="973667" y="79006"/>
                </a:lnTo>
              </a:path>
            </a:pathLst>
          </a:custGeom>
          <a:ln w="2857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90257" y="1411422"/>
            <a:ext cx="1505979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“Lazy greedy”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69830" y="6112398"/>
            <a:ext cx="74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217335" y="6112398"/>
            <a:ext cx="294216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661583" y="2603500"/>
            <a:ext cx="0" cy="25611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563034" y="4042834"/>
            <a:ext cx="159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7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greedy algorithms</a:t>
            </a:r>
            <a:endParaRPr lang="en-US" dirty="0"/>
          </a:p>
        </p:txBody>
      </p:sp>
      <p:pic>
        <p:nvPicPr>
          <p:cNvPr id="3" name="Picture 2" descr="tiny_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03957" y="266695"/>
            <a:ext cx="12663302" cy="62999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39176" y="1677941"/>
            <a:ext cx="69193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even more data …</a:t>
            </a: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        distributed greedy algorithm?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8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greedy algorithms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97462" y="1996202"/>
            <a:ext cx="857361" cy="108000"/>
            <a:chOff x="3366061" y="2567702"/>
            <a:chExt cx="1351312" cy="170222"/>
          </a:xfrm>
        </p:grpSpPr>
        <p:sp>
          <p:nvSpPr>
            <p:cNvPr id="4" name="Oval 3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07472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31094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5471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2032562" y="1996202"/>
            <a:ext cx="857361" cy="108000"/>
            <a:chOff x="3366061" y="2567702"/>
            <a:chExt cx="1351312" cy="170222"/>
          </a:xfrm>
        </p:grpSpPr>
        <p:sp>
          <p:nvSpPr>
            <p:cNvPr id="12" name="Oval 11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07472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31094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5471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3442262" y="1996202"/>
            <a:ext cx="857361" cy="108000"/>
            <a:chOff x="3366061" y="2567702"/>
            <a:chExt cx="1351312" cy="170222"/>
          </a:xfrm>
        </p:grpSpPr>
        <p:sp>
          <p:nvSpPr>
            <p:cNvPr id="19" name="Oval 18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07472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31094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5471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4801162" y="1998504"/>
            <a:ext cx="857361" cy="108000"/>
            <a:chOff x="3366061" y="2567702"/>
            <a:chExt cx="1351312" cy="170222"/>
          </a:xfrm>
        </p:grpSpPr>
        <p:sp>
          <p:nvSpPr>
            <p:cNvPr id="26" name="Oval 25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07472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31094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5471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213435" y="1422003"/>
            <a:ext cx="2852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greedy is </a:t>
            </a:r>
            <a:r>
              <a:rPr lang="en-US" sz="2400" dirty="0" smtClean="0">
                <a:solidFill>
                  <a:srgbClr val="FF0000"/>
                </a:solidFill>
              </a:rPr>
              <a:t>sequential.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pick in parallel??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2" name="Picture 31" descr="skd188803sd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11" y="1321683"/>
            <a:ext cx="609824" cy="504000"/>
          </a:xfrm>
          <a:prstGeom prst="rect">
            <a:avLst/>
          </a:prstGeom>
        </p:spPr>
      </p:pic>
      <p:pic>
        <p:nvPicPr>
          <p:cNvPr id="33" name="Picture 32" descr="skd188803sd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226" y="1321683"/>
            <a:ext cx="609824" cy="504000"/>
          </a:xfrm>
          <a:prstGeom prst="rect">
            <a:avLst/>
          </a:prstGeom>
        </p:spPr>
      </p:pic>
      <p:pic>
        <p:nvPicPr>
          <p:cNvPr id="34" name="Picture 33" descr="skd188803sd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926" y="1321683"/>
            <a:ext cx="609824" cy="504000"/>
          </a:xfrm>
          <a:prstGeom prst="rect">
            <a:avLst/>
          </a:prstGeom>
        </p:spPr>
      </p:pic>
      <p:pic>
        <p:nvPicPr>
          <p:cNvPr id="35" name="Picture 34" descr="skd188803sd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332" y="1321683"/>
            <a:ext cx="609824" cy="504000"/>
          </a:xfrm>
          <a:prstGeom prst="rect">
            <a:avLst/>
          </a:prstGeom>
        </p:spPr>
      </p:pic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597462" y="2148602"/>
            <a:ext cx="857361" cy="108000"/>
            <a:chOff x="3366061" y="2567702"/>
            <a:chExt cx="1351312" cy="170222"/>
          </a:xfrm>
        </p:grpSpPr>
        <p:sp>
          <p:nvSpPr>
            <p:cNvPr id="37" name="Oval 36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07472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31094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5471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2028101" y="2148602"/>
            <a:ext cx="857361" cy="108000"/>
            <a:chOff x="3366061" y="2567702"/>
            <a:chExt cx="1351312" cy="170222"/>
          </a:xfrm>
        </p:grpSpPr>
        <p:sp>
          <p:nvSpPr>
            <p:cNvPr id="44" name="Oval 43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07472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31094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5471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3450501" y="2144604"/>
            <a:ext cx="857361" cy="108000"/>
            <a:chOff x="3366061" y="2567702"/>
            <a:chExt cx="1351312" cy="170222"/>
          </a:xfrm>
        </p:grpSpPr>
        <p:sp>
          <p:nvSpPr>
            <p:cNvPr id="51" name="Oval 50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407472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31094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5471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4800538" y="2148602"/>
            <a:ext cx="857361" cy="108000"/>
            <a:chOff x="3366061" y="2567702"/>
            <a:chExt cx="1351312" cy="170222"/>
          </a:xfrm>
        </p:grpSpPr>
        <p:sp>
          <p:nvSpPr>
            <p:cNvPr id="58" name="Oval 57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07472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31094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5471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6604000" y="2857500"/>
            <a:ext cx="2110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pick </a:t>
            </a:r>
            <a:r>
              <a:rPr lang="en-US" sz="2000" i="1" dirty="0" smtClean="0"/>
              <a:t>k </a:t>
            </a:r>
            <a:r>
              <a:rPr lang="en-US" sz="2000" dirty="0" smtClean="0"/>
              <a:t>elements </a:t>
            </a:r>
          </a:p>
          <a:p>
            <a:r>
              <a:rPr lang="en-US" sz="2000" dirty="0" smtClean="0"/>
              <a:t>on each machine.</a:t>
            </a:r>
            <a:endParaRPr lang="en-US" sz="2000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764467" y="3010552"/>
            <a:ext cx="4689561" cy="108000"/>
            <a:chOff x="764467" y="3010552"/>
            <a:chExt cx="4689561" cy="108000"/>
          </a:xfrm>
        </p:grpSpPr>
        <p:grpSp>
          <p:nvGrpSpPr>
            <p:cNvPr id="65" name="Group 64"/>
            <p:cNvGrpSpPr>
              <a:grpSpLocks noChangeAspect="1"/>
            </p:cNvGrpSpPr>
            <p:nvPr/>
          </p:nvGrpSpPr>
          <p:grpSpPr>
            <a:xfrm>
              <a:off x="764467" y="3010552"/>
              <a:ext cx="407741" cy="108000"/>
              <a:chOff x="3366061" y="2567702"/>
              <a:chExt cx="642652" cy="170222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336606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360228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383850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/>
            <p:cNvGrpSpPr>
              <a:grpSpLocks noChangeAspect="1"/>
            </p:cNvGrpSpPr>
            <p:nvPr/>
          </p:nvGrpSpPr>
          <p:grpSpPr>
            <a:xfrm>
              <a:off x="2236432" y="3010552"/>
              <a:ext cx="407741" cy="108000"/>
              <a:chOff x="3366061" y="2567702"/>
              <a:chExt cx="642652" cy="170222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336606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360228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383850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/>
            <p:cNvGrpSpPr>
              <a:grpSpLocks noChangeAspect="1"/>
            </p:cNvGrpSpPr>
            <p:nvPr/>
          </p:nvGrpSpPr>
          <p:grpSpPr>
            <a:xfrm>
              <a:off x="3681064" y="3010552"/>
              <a:ext cx="407741" cy="108000"/>
              <a:chOff x="3366061" y="2567702"/>
              <a:chExt cx="642652" cy="170222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336606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360228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383850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" name="Group 79"/>
            <p:cNvGrpSpPr>
              <a:grpSpLocks noChangeAspect="1"/>
            </p:cNvGrpSpPr>
            <p:nvPr/>
          </p:nvGrpSpPr>
          <p:grpSpPr>
            <a:xfrm>
              <a:off x="5046287" y="3010552"/>
              <a:ext cx="407741" cy="108000"/>
              <a:chOff x="3366061" y="2567702"/>
              <a:chExt cx="642652" cy="170222"/>
            </a:xfrm>
          </p:grpSpPr>
          <p:sp>
            <p:nvSpPr>
              <p:cNvPr id="81" name="Oval 80"/>
              <p:cNvSpPr/>
              <p:nvPr/>
            </p:nvSpPr>
            <p:spPr>
              <a:xfrm>
                <a:off x="336606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60228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383850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2169703" y="4140852"/>
            <a:ext cx="1836525" cy="108000"/>
            <a:chOff x="1915703" y="4128152"/>
            <a:chExt cx="1836525" cy="108000"/>
          </a:xfrm>
        </p:grpSpPr>
        <p:grpSp>
          <p:nvGrpSpPr>
            <p:cNvPr id="84" name="Group 83"/>
            <p:cNvGrpSpPr>
              <a:grpSpLocks noChangeAspect="1"/>
            </p:cNvGrpSpPr>
            <p:nvPr/>
          </p:nvGrpSpPr>
          <p:grpSpPr>
            <a:xfrm>
              <a:off x="1915703" y="4128152"/>
              <a:ext cx="407741" cy="108000"/>
              <a:chOff x="3366061" y="2567702"/>
              <a:chExt cx="642652" cy="170222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336606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60228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83850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/>
            <p:cNvGrpSpPr>
              <a:grpSpLocks noChangeAspect="1"/>
            </p:cNvGrpSpPr>
            <p:nvPr/>
          </p:nvGrpSpPr>
          <p:grpSpPr>
            <a:xfrm>
              <a:off x="2388832" y="4128152"/>
              <a:ext cx="407741" cy="108000"/>
              <a:chOff x="3366061" y="2567702"/>
              <a:chExt cx="642652" cy="170222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336606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60228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83850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" name="Group 91"/>
            <p:cNvGrpSpPr>
              <a:grpSpLocks noChangeAspect="1"/>
            </p:cNvGrpSpPr>
            <p:nvPr/>
          </p:nvGrpSpPr>
          <p:grpSpPr>
            <a:xfrm>
              <a:off x="2868264" y="4128152"/>
              <a:ext cx="407741" cy="108000"/>
              <a:chOff x="3366061" y="2567702"/>
              <a:chExt cx="642652" cy="170222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336606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60228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83850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>
              <a:grpSpLocks noChangeAspect="1"/>
            </p:cNvGrpSpPr>
            <p:nvPr/>
          </p:nvGrpSpPr>
          <p:grpSpPr>
            <a:xfrm>
              <a:off x="3344487" y="4128152"/>
              <a:ext cx="407741" cy="108000"/>
              <a:chOff x="3366061" y="2567702"/>
              <a:chExt cx="642652" cy="170222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336606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60228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383850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5" name="Group 114"/>
          <p:cNvGrpSpPr/>
          <p:nvPr/>
        </p:nvGrpSpPr>
        <p:grpSpPr>
          <a:xfrm>
            <a:off x="992503" y="2400300"/>
            <a:ext cx="4257655" cy="508000"/>
            <a:chOff x="992503" y="2400300"/>
            <a:chExt cx="4257655" cy="508000"/>
          </a:xfrm>
        </p:grpSpPr>
        <p:cxnSp>
          <p:nvCxnSpPr>
            <p:cNvPr id="103" name="Straight Arrow Connector 102"/>
            <p:cNvCxnSpPr/>
            <p:nvPr/>
          </p:nvCxnSpPr>
          <p:spPr>
            <a:xfrm>
              <a:off x="992503" y="2400300"/>
              <a:ext cx="0" cy="50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2447279" y="2400300"/>
              <a:ext cx="0" cy="50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3900121" y="2400300"/>
              <a:ext cx="0" cy="50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5250158" y="2400300"/>
              <a:ext cx="0" cy="50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/>
          <p:nvPr/>
        </p:nvGrpSpPr>
        <p:grpSpPr>
          <a:xfrm>
            <a:off x="1064214" y="3289300"/>
            <a:ext cx="4185944" cy="723900"/>
            <a:chOff x="1064214" y="3289300"/>
            <a:chExt cx="4185944" cy="723900"/>
          </a:xfrm>
        </p:grpSpPr>
        <p:cxnSp>
          <p:nvCxnSpPr>
            <p:cNvPr id="108" name="Straight Arrow Connector 107"/>
            <p:cNvCxnSpPr/>
            <p:nvPr/>
          </p:nvCxnSpPr>
          <p:spPr>
            <a:xfrm>
              <a:off x="1064214" y="3289300"/>
              <a:ext cx="1105489" cy="7239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2469450" y="3289300"/>
              <a:ext cx="270600" cy="7239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H="1">
              <a:off x="3380132" y="3289300"/>
              <a:ext cx="450806" cy="7239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H="1">
              <a:off x="3830938" y="3289300"/>
              <a:ext cx="1419220" cy="7239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TextBox 116"/>
          <p:cNvSpPr txBox="1"/>
          <p:nvPr/>
        </p:nvSpPr>
        <p:spPr>
          <a:xfrm>
            <a:off x="6653472" y="3904972"/>
            <a:ext cx="2018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combine and run</a:t>
            </a:r>
          </a:p>
          <a:p>
            <a:r>
              <a:rPr lang="en-US" sz="2000" dirty="0" smtClean="0"/>
              <a:t>greedy again.</a:t>
            </a:r>
            <a:endParaRPr lang="en-US" sz="2000" dirty="0"/>
          </a:p>
        </p:txBody>
      </p:sp>
      <p:grpSp>
        <p:nvGrpSpPr>
          <p:cNvPr id="118" name="Group 117"/>
          <p:cNvGrpSpPr>
            <a:grpSpLocks noChangeAspect="1"/>
          </p:cNvGrpSpPr>
          <p:nvPr/>
        </p:nvGrpSpPr>
        <p:grpSpPr>
          <a:xfrm>
            <a:off x="2859402" y="5095002"/>
            <a:ext cx="407741" cy="108000"/>
            <a:chOff x="3366061" y="2567702"/>
            <a:chExt cx="642652" cy="170222"/>
          </a:xfrm>
        </p:grpSpPr>
        <p:sp>
          <p:nvSpPr>
            <p:cNvPr id="119" name="Oval 118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6" name="Straight Arrow Connector 125"/>
          <p:cNvCxnSpPr/>
          <p:nvPr/>
        </p:nvCxnSpPr>
        <p:spPr>
          <a:xfrm>
            <a:off x="3050573" y="4470400"/>
            <a:ext cx="0" cy="4953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Oval 127"/>
          <p:cNvSpPr/>
          <p:nvPr/>
        </p:nvSpPr>
        <p:spPr>
          <a:xfrm>
            <a:off x="2659400" y="4965700"/>
            <a:ext cx="771532" cy="4191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3469032" y="5410200"/>
            <a:ext cx="1987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Is this useful?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6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4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4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17" grpId="0"/>
      <p:bldP spid="128" grpId="0" animBg="1"/>
      <p:bldP spid="12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greedy algorithms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97462" y="1818402"/>
            <a:ext cx="857361" cy="108000"/>
            <a:chOff x="3366061" y="2567702"/>
            <a:chExt cx="1351312" cy="170222"/>
          </a:xfrm>
        </p:grpSpPr>
        <p:sp>
          <p:nvSpPr>
            <p:cNvPr id="4" name="Oval 3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07472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31094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5471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2032562" y="1818402"/>
            <a:ext cx="857361" cy="108000"/>
            <a:chOff x="3366061" y="2567702"/>
            <a:chExt cx="1351312" cy="170222"/>
          </a:xfrm>
        </p:grpSpPr>
        <p:sp>
          <p:nvSpPr>
            <p:cNvPr id="12" name="Oval 11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07472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31094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5471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3442262" y="1818402"/>
            <a:ext cx="857361" cy="108000"/>
            <a:chOff x="3366061" y="2567702"/>
            <a:chExt cx="1351312" cy="170222"/>
          </a:xfrm>
        </p:grpSpPr>
        <p:sp>
          <p:nvSpPr>
            <p:cNvPr id="19" name="Oval 18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07472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31094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5471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4801162" y="1820704"/>
            <a:ext cx="857361" cy="108000"/>
            <a:chOff x="3366061" y="2567702"/>
            <a:chExt cx="1351312" cy="170222"/>
          </a:xfrm>
        </p:grpSpPr>
        <p:sp>
          <p:nvSpPr>
            <p:cNvPr id="26" name="Oval 25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07472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31094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5471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391235" y="1422003"/>
            <a:ext cx="2073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pick in parallel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from </a:t>
            </a:r>
            <a:r>
              <a:rPr lang="en-US" sz="2000" i="1" dirty="0" smtClean="0">
                <a:solidFill>
                  <a:srgbClr val="000000"/>
                </a:solidFill>
              </a:rPr>
              <a:t>m</a:t>
            </a:r>
            <a:r>
              <a:rPr lang="en-US" sz="2000" dirty="0" smtClean="0">
                <a:solidFill>
                  <a:srgbClr val="000000"/>
                </a:solidFill>
              </a:rPr>
              <a:t> machines</a:t>
            </a:r>
          </a:p>
        </p:txBody>
      </p:sp>
      <p:pic>
        <p:nvPicPr>
          <p:cNvPr id="32" name="Picture 31" descr="skd188803sd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12" y="1321684"/>
            <a:ext cx="522705" cy="431999"/>
          </a:xfrm>
          <a:prstGeom prst="rect">
            <a:avLst/>
          </a:prstGeom>
        </p:spPr>
      </p:pic>
      <p:pic>
        <p:nvPicPr>
          <p:cNvPr id="33" name="Picture 32" descr="skd188803sd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227" y="1321684"/>
            <a:ext cx="522705" cy="431999"/>
          </a:xfrm>
          <a:prstGeom prst="rect">
            <a:avLst/>
          </a:prstGeom>
        </p:spPr>
      </p:pic>
      <p:pic>
        <p:nvPicPr>
          <p:cNvPr id="34" name="Picture 33" descr="skd188803sd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927" y="1321684"/>
            <a:ext cx="522705" cy="431999"/>
          </a:xfrm>
          <a:prstGeom prst="rect">
            <a:avLst/>
          </a:prstGeom>
        </p:spPr>
      </p:pic>
      <p:pic>
        <p:nvPicPr>
          <p:cNvPr id="35" name="Picture 34" descr="skd188803sd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333" y="1321684"/>
            <a:ext cx="522705" cy="431999"/>
          </a:xfrm>
          <a:prstGeom prst="rect">
            <a:avLst/>
          </a:prstGeom>
        </p:spPr>
      </p:pic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597462" y="1970802"/>
            <a:ext cx="857361" cy="108000"/>
            <a:chOff x="3366061" y="2567702"/>
            <a:chExt cx="1351312" cy="170222"/>
          </a:xfrm>
        </p:grpSpPr>
        <p:sp>
          <p:nvSpPr>
            <p:cNvPr id="37" name="Oval 36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07472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31094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5471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2028101" y="1970802"/>
            <a:ext cx="857361" cy="108000"/>
            <a:chOff x="3366061" y="2567702"/>
            <a:chExt cx="1351312" cy="170222"/>
          </a:xfrm>
        </p:grpSpPr>
        <p:sp>
          <p:nvSpPr>
            <p:cNvPr id="44" name="Oval 43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07472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31094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5471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3450501" y="1966804"/>
            <a:ext cx="857361" cy="108000"/>
            <a:chOff x="3366061" y="2567702"/>
            <a:chExt cx="1351312" cy="170222"/>
          </a:xfrm>
        </p:grpSpPr>
        <p:sp>
          <p:nvSpPr>
            <p:cNvPr id="51" name="Oval 50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407472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31094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5471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4800538" y="1970802"/>
            <a:ext cx="857361" cy="108000"/>
            <a:chOff x="3366061" y="2567702"/>
            <a:chExt cx="1351312" cy="170222"/>
          </a:xfrm>
        </p:grpSpPr>
        <p:sp>
          <p:nvSpPr>
            <p:cNvPr id="58" name="Oval 57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07472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31094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5471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64467" y="2629552"/>
            <a:ext cx="4689561" cy="108000"/>
            <a:chOff x="764467" y="3010552"/>
            <a:chExt cx="4689561" cy="108000"/>
          </a:xfrm>
        </p:grpSpPr>
        <p:grpSp>
          <p:nvGrpSpPr>
            <p:cNvPr id="65" name="Group 64"/>
            <p:cNvGrpSpPr>
              <a:grpSpLocks noChangeAspect="1"/>
            </p:cNvGrpSpPr>
            <p:nvPr/>
          </p:nvGrpSpPr>
          <p:grpSpPr>
            <a:xfrm>
              <a:off x="764467" y="3010552"/>
              <a:ext cx="407741" cy="108000"/>
              <a:chOff x="3366061" y="2567702"/>
              <a:chExt cx="642652" cy="170222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336606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360228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383850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/>
            <p:cNvGrpSpPr>
              <a:grpSpLocks noChangeAspect="1"/>
            </p:cNvGrpSpPr>
            <p:nvPr/>
          </p:nvGrpSpPr>
          <p:grpSpPr>
            <a:xfrm>
              <a:off x="2236432" y="3010552"/>
              <a:ext cx="407741" cy="108000"/>
              <a:chOff x="3366061" y="2567702"/>
              <a:chExt cx="642652" cy="170222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336606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360228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383850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/>
            <p:cNvGrpSpPr>
              <a:grpSpLocks noChangeAspect="1"/>
            </p:cNvGrpSpPr>
            <p:nvPr/>
          </p:nvGrpSpPr>
          <p:grpSpPr>
            <a:xfrm>
              <a:off x="3681064" y="3010552"/>
              <a:ext cx="407741" cy="108000"/>
              <a:chOff x="3366061" y="2567702"/>
              <a:chExt cx="642652" cy="170222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336606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360228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383850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" name="Group 79"/>
            <p:cNvGrpSpPr>
              <a:grpSpLocks noChangeAspect="1"/>
            </p:cNvGrpSpPr>
            <p:nvPr/>
          </p:nvGrpSpPr>
          <p:grpSpPr>
            <a:xfrm>
              <a:off x="5046287" y="3010552"/>
              <a:ext cx="407741" cy="108000"/>
              <a:chOff x="3366061" y="2567702"/>
              <a:chExt cx="642652" cy="170222"/>
            </a:xfrm>
          </p:grpSpPr>
          <p:sp>
            <p:nvSpPr>
              <p:cNvPr id="81" name="Oval 80"/>
              <p:cNvSpPr/>
              <p:nvPr/>
            </p:nvSpPr>
            <p:spPr>
              <a:xfrm>
                <a:off x="336606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60228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383850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2169703" y="3378852"/>
            <a:ext cx="1836525" cy="108000"/>
            <a:chOff x="1915703" y="4128152"/>
            <a:chExt cx="1836525" cy="108000"/>
          </a:xfrm>
        </p:grpSpPr>
        <p:grpSp>
          <p:nvGrpSpPr>
            <p:cNvPr id="84" name="Group 83"/>
            <p:cNvGrpSpPr>
              <a:grpSpLocks noChangeAspect="1"/>
            </p:cNvGrpSpPr>
            <p:nvPr/>
          </p:nvGrpSpPr>
          <p:grpSpPr>
            <a:xfrm>
              <a:off x="1915703" y="4128152"/>
              <a:ext cx="407741" cy="108000"/>
              <a:chOff x="3366061" y="2567702"/>
              <a:chExt cx="642652" cy="170222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336606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60228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83850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/>
            <p:cNvGrpSpPr>
              <a:grpSpLocks noChangeAspect="1"/>
            </p:cNvGrpSpPr>
            <p:nvPr/>
          </p:nvGrpSpPr>
          <p:grpSpPr>
            <a:xfrm>
              <a:off x="2388832" y="4128152"/>
              <a:ext cx="407741" cy="108000"/>
              <a:chOff x="3366061" y="2567702"/>
              <a:chExt cx="642652" cy="170222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336606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60228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83850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" name="Group 91"/>
            <p:cNvGrpSpPr>
              <a:grpSpLocks noChangeAspect="1"/>
            </p:cNvGrpSpPr>
            <p:nvPr/>
          </p:nvGrpSpPr>
          <p:grpSpPr>
            <a:xfrm>
              <a:off x="2868264" y="4128152"/>
              <a:ext cx="407741" cy="108000"/>
              <a:chOff x="3366061" y="2567702"/>
              <a:chExt cx="642652" cy="170222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336606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60228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83850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>
              <a:grpSpLocks noChangeAspect="1"/>
            </p:cNvGrpSpPr>
            <p:nvPr/>
          </p:nvGrpSpPr>
          <p:grpSpPr>
            <a:xfrm>
              <a:off x="3344487" y="4128152"/>
              <a:ext cx="407741" cy="108000"/>
              <a:chOff x="3366061" y="2567702"/>
              <a:chExt cx="642652" cy="170222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336606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60228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3838501" y="2567702"/>
                <a:ext cx="170212" cy="17022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5" name="Group 114"/>
          <p:cNvGrpSpPr/>
          <p:nvPr/>
        </p:nvGrpSpPr>
        <p:grpSpPr>
          <a:xfrm>
            <a:off x="992503" y="2222500"/>
            <a:ext cx="4257655" cy="330200"/>
            <a:chOff x="992503" y="2400300"/>
            <a:chExt cx="4257655" cy="508000"/>
          </a:xfrm>
        </p:grpSpPr>
        <p:cxnSp>
          <p:nvCxnSpPr>
            <p:cNvPr id="103" name="Straight Arrow Connector 102"/>
            <p:cNvCxnSpPr/>
            <p:nvPr/>
          </p:nvCxnSpPr>
          <p:spPr>
            <a:xfrm>
              <a:off x="992503" y="2400300"/>
              <a:ext cx="0" cy="50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2447279" y="2400300"/>
              <a:ext cx="0" cy="50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3900121" y="2400300"/>
              <a:ext cx="0" cy="50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5250158" y="2400300"/>
              <a:ext cx="0" cy="50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/>
          <p:nvPr/>
        </p:nvGrpSpPr>
        <p:grpSpPr>
          <a:xfrm>
            <a:off x="1064214" y="2971800"/>
            <a:ext cx="4185944" cy="292100"/>
            <a:chOff x="1064214" y="3289300"/>
            <a:chExt cx="4185944" cy="723900"/>
          </a:xfrm>
        </p:grpSpPr>
        <p:cxnSp>
          <p:nvCxnSpPr>
            <p:cNvPr id="108" name="Straight Arrow Connector 107"/>
            <p:cNvCxnSpPr/>
            <p:nvPr/>
          </p:nvCxnSpPr>
          <p:spPr>
            <a:xfrm>
              <a:off x="1064214" y="3289300"/>
              <a:ext cx="1105489" cy="7239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2469450" y="3289300"/>
              <a:ext cx="270600" cy="7239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H="1">
              <a:off x="3380132" y="3289300"/>
              <a:ext cx="450806" cy="7239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H="1">
              <a:off x="3980811" y="3289300"/>
              <a:ext cx="1269347" cy="7239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>
            <a:grpSpLocks noChangeAspect="1"/>
          </p:cNvGrpSpPr>
          <p:nvPr/>
        </p:nvGrpSpPr>
        <p:grpSpPr>
          <a:xfrm>
            <a:off x="2859402" y="4091702"/>
            <a:ext cx="407741" cy="108000"/>
            <a:chOff x="3366061" y="2567702"/>
            <a:chExt cx="642652" cy="170222"/>
          </a:xfrm>
        </p:grpSpPr>
        <p:sp>
          <p:nvSpPr>
            <p:cNvPr id="119" name="Oval 118"/>
            <p:cNvSpPr/>
            <p:nvPr/>
          </p:nvSpPr>
          <p:spPr>
            <a:xfrm>
              <a:off x="336606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360228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838501" y="2567702"/>
              <a:ext cx="170212" cy="1702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6" name="Straight Arrow Connector 125"/>
          <p:cNvCxnSpPr/>
          <p:nvPr/>
        </p:nvCxnSpPr>
        <p:spPr>
          <a:xfrm>
            <a:off x="3050573" y="3606800"/>
            <a:ext cx="0" cy="2600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Oval 127"/>
          <p:cNvSpPr/>
          <p:nvPr/>
        </p:nvSpPr>
        <p:spPr>
          <a:xfrm>
            <a:off x="2659400" y="3962400"/>
            <a:ext cx="771532" cy="4191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6477747" y="2459335"/>
            <a:ext cx="1987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Is this useful?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597462" y="2921000"/>
            <a:ext cx="5154240" cy="635000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/>
          <p:cNvGrpSpPr/>
          <p:nvPr/>
        </p:nvGrpSpPr>
        <p:grpSpPr>
          <a:xfrm>
            <a:off x="5462861" y="4749800"/>
            <a:ext cx="3008706" cy="1384995"/>
            <a:chOff x="5462861" y="4610100"/>
            <a:chExt cx="3008706" cy="1384995"/>
          </a:xfrm>
        </p:grpSpPr>
        <p:sp>
          <p:nvSpPr>
            <p:cNvPr id="137" name="TextBox 136"/>
            <p:cNvSpPr txBox="1"/>
            <p:nvPr/>
          </p:nvSpPr>
          <p:spPr>
            <a:xfrm>
              <a:off x="5462861" y="4610100"/>
              <a:ext cx="3008706" cy="1384995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New approximation factor:</a:t>
              </a:r>
            </a:p>
            <a:p>
              <a:endParaRPr lang="en-US" sz="2000" dirty="0"/>
            </a:p>
            <a:p>
              <a:endParaRPr lang="en-US" sz="2000" dirty="0" smtClean="0"/>
            </a:p>
            <a:p>
              <a:endParaRPr lang="en-US" sz="2000" dirty="0"/>
            </a:p>
            <a:p>
              <a:endParaRPr lang="en-US" sz="400" dirty="0" smtClean="0"/>
            </a:p>
          </p:txBody>
        </p:sp>
        <p:pic>
          <p:nvPicPr>
            <p:cNvPr id="111" name="Picture 11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7802" y="5200650"/>
              <a:ext cx="1143000" cy="393700"/>
            </a:xfrm>
            <a:prstGeom prst="rect">
              <a:avLst/>
            </a:prstGeom>
          </p:spPr>
        </p:pic>
      </p:grpSp>
      <p:grpSp>
        <p:nvGrpSpPr>
          <p:cNvPr id="122" name="Group 121"/>
          <p:cNvGrpSpPr/>
          <p:nvPr/>
        </p:nvGrpSpPr>
        <p:grpSpPr>
          <a:xfrm>
            <a:off x="393700" y="4508500"/>
            <a:ext cx="2555657" cy="2000548"/>
            <a:chOff x="393700" y="4508500"/>
            <a:chExt cx="2555657" cy="2000548"/>
          </a:xfrm>
        </p:grpSpPr>
        <p:sp>
          <p:nvSpPr>
            <p:cNvPr id="107" name="TextBox 106"/>
            <p:cNvSpPr txBox="1"/>
            <p:nvPr/>
          </p:nvSpPr>
          <p:spPr>
            <a:xfrm>
              <a:off x="393700" y="4508500"/>
              <a:ext cx="2555657" cy="20005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Approximation factor:</a:t>
              </a:r>
            </a:p>
            <a:p>
              <a:endParaRPr lang="en-US" sz="2000" dirty="0"/>
            </a:p>
            <a:p>
              <a:endParaRPr lang="en-US" sz="2000" dirty="0" smtClean="0"/>
            </a:p>
            <a:p>
              <a:endParaRPr lang="en-US" sz="2000" dirty="0"/>
            </a:p>
            <a:p>
              <a:endParaRPr lang="en-US" sz="400" dirty="0" smtClean="0"/>
            </a:p>
            <a:p>
              <a:r>
                <a:rPr lang="en-US" sz="2000" dirty="0" smtClean="0"/>
                <a:t>better with geometric </a:t>
              </a:r>
            </a:p>
            <a:p>
              <a:r>
                <a:rPr lang="en-US" sz="2000" dirty="0" smtClean="0"/>
                <a:t>structure</a:t>
              </a:r>
            </a:p>
          </p:txBody>
        </p:sp>
        <p:pic>
          <p:nvPicPr>
            <p:cNvPr id="113" name="Picture 11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908" y="5022850"/>
              <a:ext cx="1346200" cy="495300"/>
            </a:xfrm>
            <a:prstGeom prst="rect">
              <a:avLst/>
            </a:prstGeom>
          </p:spPr>
        </p:pic>
      </p:grpSp>
      <p:sp>
        <p:nvSpPr>
          <p:cNvPr id="123" name="TextBox 122"/>
          <p:cNvSpPr txBox="1"/>
          <p:nvPr/>
        </p:nvSpPr>
        <p:spPr>
          <a:xfrm>
            <a:off x="5154281" y="3990102"/>
            <a:ext cx="3474329" cy="40011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Pick the best of m+1 solutions</a:t>
            </a:r>
            <a:endParaRPr lang="en-US" sz="2000" dirty="0">
              <a:solidFill>
                <a:srgbClr val="008000"/>
              </a:solidFill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575297" y="2472035"/>
            <a:ext cx="5047927" cy="448965"/>
            <a:chOff x="575297" y="2472035"/>
            <a:chExt cx="5047927" cy="448965"/>
          </a:xfrm>
        </p:grpSpPr>
        <p:sp>
          <p:nvSpPr>
            <p:cNvPr id="127" name="Oval 126"/>
            <p:cNvSpPr/>
            <p:nvPr/>
          </p:nvSpPr>
          <p:spPr>
            <a:xfrm>
              <a:off x="575297" y="2480747"/>
              <a:ext cx="771532" cy="4191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2040268" y="2501900"/>
              <a:ext cx="771532" cy="4191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485176" y="2472035"/>
              <a:ext cx="771532" cy="4191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851692" y="2489200"/>
              <a:ext cx="771532" cy="4191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1257300" y="2794000"/>
            <a:ext cx="4143356" cy="1333500"/>
            <a:chOff x="1257300" y="2794000"/>
            <a:chExt cx="4143356" cy="1333500"/>
          </a:xfrm>
        </p:grpSpPr>
        <p:sp>
          <p:nvSpPr>
            <p:cNvPr id="125" name="Freeform 124"/>
            <p:cNvSpPr/>
            <p:nvPr/>
          </p:nvSpPr>
          <p:spPr>
            <a:xfrm>
              <a:off x="1257300" y="2794000"/>
              <a:ext cx="3810000" cy="1270000"/>
            </a:xfrm>
            <a:custGeom>
              <a:avLst/>
              <a:gdLst>
                <a:gd name="connsiteX0" fmla="*/ 0 w 3810000"/>
                <a:gd name="connsiteY0" fmla="*/ 0 h 1270000"/>
                <a:gd name="connsiteX1" fmla="*/ 1600200 w 3810000"/>
                <a:gd name="connsiteY1" fmla="*/ 381000 h 1270000"/>
                <a:gd name="connsiteX2" fmla="*/ 3810000 w 3810000"/>
                <a:gd name="connsiteY2" fmla="*/ 1270000 h 1270000"/>
                <a:gd name="connsiteX3" fmla="*/ 3810000 w 3810000"/>
                <a:gd name="connsiteY3" fmla="*/ 127000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00" h="1270000">
                  <a:moveTo>
                    <a:pt x="0" y="0"/>
                  </a:moveTo>
                  <a:cubicBezTo>
                    <a:pt x="482600" y="84666"/>
                    <a:pt x="965200" y="169333"/>
                    <a:pt x="1600200" y="381000"/>
                  </a:cubicBezTo>
                  <a:cubicBezTo>
                    <a:pt x="2235200" y="592667"/>
                    <a:pt x="3810000" y="1270000"/>
                    <a:pt x="3810000" y="1270000"/>
                  </a:cubicBezTo>
                  <a:lnTo>
                    <a:pt x="3810000" y="1270000"/>
                  </a:lnTo>
                </a:path>
              </a:pathLst>
            </a:custGeom>
            <a:ln>
              <a:solidFill>
                <a:srgbClr val="008000"/>
              </a:solidFill>
              <a:prstDash val="sysDash"/>
              <a:headEnd type="diamond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 132"/>
            <p:cNvSpPr/>
            <p:nvPr/>
          </p:nvSpPr>
          <p:spPr>
            <a:xfrm>
              <a:off x="5308600" y="2933700"/>
              <a:ext cx="92056" cy="1016000"/>
            </a:xfrm>
            <a:custGeom>
              <a:avLst/>
              <a:gdLst>
                <a:gd name="connsiteX0" fmla="*/ 0 w 254000"/>
                <a:gd name="connsiteY0" fmla="*/ 0 h 1016000"/>
                <a:gd name="connsiteX1" fmla="*/ 203200 w 254000"/>
                <a:gd name="connsiteY1" fmla="*/ 368300 h 1016000"/>
                <a:gd name="connsiteX2" fmla="*/ 254000 w 254000"/>
                <a:gd name="connsiteY2" fmla="*/ 101600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000" h="1016000">
                  <a:moveTo>
                    <a:pt x="0" y="0"/>
                  </a:moveTo>
                  <a:cubicBezTo>
                    <a:pt x="80433" y="99483"/>
                    <a:pt x="160867" y="198967"/>
                    <a:pt x="203200" y="368300"/>
                  </a:cubicBezTo>
                  <a:cubicBezTo>
                    <a:pt x="245533" y="537633"/>
                    <a:pt x="254000" y="1016000"/>
                    <a:pt x="254000" y="1016000"/>
                  </a:cubicBezTo>
                </a:path>
              </a:pathLst>
            </a:custGeom>
            <a:ln>
              <a:solidFill>
                <a:srgbClr val="008000"/>
              </a:solidFill>
              <a:prstDash val="sysDash"/>
              <a:headEnd type="diamond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 133"/>
            <p:cNvSpPr/>
            <p:nvPr/>
          </p:nvSpPr>
          <p:spPr>
            <a:xfrm>
              <a:off x="3949700" y="2908300"/>
              <a:ext cx="1295400" cy="1066800"/>
            </a:xfrm>
            <a:custGeom>
              <a:avLst/>
              <a:gdLst>
                <a:gd name="connsiteX0" fmla="*/ 0 w 1295400"/>
                <a:gd name="connsiteY0" fmla="*/ 0 h 1066800"/>
                <a:gd name="connsiteX1" fmla="*/ 673100 w 1295400"/>
                <a:gd name="connsiteY1" fmla="*/ 292100 h 1066800"/>
                <a:gd name="connsiteX2" fmla="*/ 1295400 w 1295400"/>
                <a:gd name="connsiteY2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066800">
                  <a:moveTo>
                    <a:pt x="0" y="0"/>
                  </a:moveTo>
                  <a:cubicBezTo>
                    <a:pt x="228600" y="57150"/>
                    <a:pt x="457200" y="114300"/>
                    <a:pt x="673100" y="292100"/>
                  </a:cubicBezTo>
                  <a:cubicBezTo>
                    <a:pt x="889000" y="469900"/>
                    <a:pt x="1295400" y="1066800"/>
                    <a:pt x="1295400" y="1066800"/>
                  </a:cubicBezTo>
                </a:path>
              </a:pathLst>
            </a:custGeom>
            <a:ln>
              <a:solidFill>
                <a:srgbClr val="008000"/>
              </a:solidFill>
              <a:prstDash val="sysDash"/>
              <a:headEnd type="diamond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 134"/>
            <p:cNvSpPr/>
            <p:nvPr/>
          </p:nvSpPr>
          <p:spPr>
            <a:xfrm>
              <a:off x="2679700" y="2857500"/>
              <a:ext cx="2451100" cy="1181100"/>
            </a:xfrm>
            <a:custGeom>
              <a:avLst/>
              <a:gdLst>
                <a:gd name="connsiteX0" fmla="*/ 0 w 2451100"/>
                <a:gd name="connsiteY0" fmla="*/ 0 h 1181100"/>
                <a:gd name="connsiteX1" fmla="*/ 749300 w 2451100"/>
                <a:gd name="connsiteY1" fmla="*/ 165100 h 1181100"/>
                <a:gd name="connsiteX2" fmla="*/ 1651000 w 2451100"/>
                <a:gd name="connsiteY2" fmla="*/ 596900 h 1181100"/>
                <a:gd name="connsiteX3" fmla="*/ 2451100 w 2451100"/>
                <a:gd name="connsiteY3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1100" h="1181100">
                  <a:moveTo>
                    <a:pt x="0" y="0"/>
                  </a:moveTo>
                  <a:cubicBezTo>
                    <a:pt x="237066" y="32808"/>
                    <a:pt x="474133" y="65617"/>
                    <a:pt x="749300" y="165100"/>
                  </a:cubicBezTo>
                  <a:cubicBezTo>
                    <a:pt x="1024467" y="264583"/>
                    <a:pt x="1367367" y="427567"/>
                    <a:pt x="1651000" y="596900"/>
                  </a:cubicBezTo>
                  <a:cubicBezTo>
                    <a:pt x="1934633" y="766233"/>
                    <a:pt x="2451100" y="1181100"/>
                    <a:pt x="2451100" y="1181100"/>
                  </a:cubicBezTo>
                </a:path>
              </a:pathLst>
            </a:custGeom>
            <a:ln>
              <a:solidFill>
                <a:srgbClr val="008000"/>
              </a:solidFill>
              <a:prstDash val="sysDash"/>
              <a:headEnd type="diamond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3403600" y="3924266"/>
              <a:ext cx="1600200" cy="203234"/>
            </a:xfrm>
            <a:custGeom>
              <a:avLst/>
              <a:gdLst>
                <a:gd name="connsiteX0" fmla="*/ 0 w 1600200"/>
                <a:gd name="connsiteY0" fmla="*/ 190534 h 203234"/>
                <a:gd name="connsiteX1" fmla="*/ 558800 w 1600200"/>
                <a:gd name="connsiteY1" fmla="*/ 34 h 203234"/>
                <a:gd name="connsiteX2" fmla="*/ 1600200 w 1600200"/>
                <a:gd name="connsiteY2" fmla="*/ 203234 h 20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0200" h="203234">
                  <a:moveTo>
                    <a:pt x="0" y="190534"/>
                  </a:moveTo>
                  <a:cubicBezTo>
                    <a:pt x="146050" y="94225"/>
                    <a:pt x="292100" y="-2083"/>
                    <a:pt x="558800" y="34"/>
                  </a:cubicBezTo>
                  <a:cubicBezTo>
                    <a:pt x="825500" y="2151"/>
                    <a:pt x="1600200" y="203234"/>
                    <a:pt x="1600200" y="203234"/>
                  </a:cubicBezTo>
                </a:path>
              </a:pathLst>
            </a:custGeom>
            <a:ln>
              <a:solidFill>
                <a:srgbClr val="008000"/>
              </a:solidFill>
              <a:prstDash val="sysDash"/>
              <a:headEnd type="diamond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3789058" y="6502400"/>
            <a:ext cx="5156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</a:t>
            </a:r>
            <a:r>
              <a:rPr lang="en-US" sz="1600" i="1" dirty="0" err="1" smtClean="0"/>
              <a:t>Mirzasoleiman</a:t>
            </a:r>
            <a:r>
              <a:rPr lang="en-US" sz="1600" i="1" dirty="0" smtClean="0"/>
              <a:t> et al 2013, de Ponte Barbosa et al 2015)</a:t>
            </a:r>
            <a:endParaRPr lang="en-US" sz="16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06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I have more complex constraints?</a:t>
            </a:r>
          </a:p>
          <a:p>
            <a:pPr lvl="1"/>
            <a:r>
              <a:rPr lang="en-US" sz="2400" dirty="0" err="1" smtClean="0"/>
              <a:t>matroid</a:t>
            </a:r>
            <a:r>
              <a:rPr lang="en-US" sz="2400" dirty="0" smtClean="0"/>
              <a:t> constraints: later (Sri)</a:t>
            </a:r>
          </a:p>
          <a:p>
            <a:pPr lvl="1"/>
            <a:r>
              <a:rPr lang="en-US" sz="2400" dirty="0" smtClean="0"/>
              <a:t>budget constraints</a:t>
            </a:r>
          </a:p>
          <a:p>
            <a:endParaRPr lang="en-US" sz="2000" dirty="0"/>
          </a:p>
          <a:p>
            <a:r>
              <a:rPr lang="en-US" dirty="0" smtClean="0"/>
              <a:t>Greedy takes </a:t>
            </a:r>
            <a:r>
              <a:rPr lang="en-US" i="1" dirty="0" smtClean="0"/>
              <a:t>O(</a:t>
            </a:r>
            <a:r>
              <a:rPr lang="en-US" i="1" dirty="0" err="1" smtClean="0"/>
              <a:t>nk</a:t>
            </a:r>
            <a:r>
              <a:rPr lang="en-US" i="1" dirty="0" smtClean="0"/>
              <a:t>)</a:t>
            </a:r>
            <a:r>
              <a:rPr lang="en-US" dirty="0" smtClean="0"/>
              <a:t> time. What if n, k are large?</a:t>
            </a:r>
          </a:p>
          <a:p>
            <a:pPr lvl="1"/>
            <a:r>
              <a:rPr lang="en-US" sz="2400" dirty="0" smtClean="0"/>
              <a:t>stochastic</a:t>
            </a:r>
          </a:p>
          <a:p>
            <a:pPr lvl="1"/>
            <a:r>
              <a:rPr lang="en-US" sz="2400" dirty="0" smtClean="0"/>
              <a:t>distributed</a:t>
            </a:r>
          </a:p>
          <a:p>
            <a:pPr lvl="1"/>
            <a:r>
              <a:rPr lang="en-US" sz="2400" dirty="0" smtClean="0"/>
              <a:t>structured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 smtClean="0">
                <a:solidFill>
                  <a:srgbClr val="FF0000"/>
                </a:solidFill>
              </a:rPr>
              <a:t>What if my function is not monotone?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3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Non-monotone functions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4376297" y="2290568"/>
            <a:ext cx="4632188" cy="3287358"/>
          </a:xfrm>
          <a:custGeom>
            <a:avLst/>
            <a:gdLst>
              <a:gd name="connsiteX0" fmla="*/ 716978 w 4632188"/>
              <a:gd name="connsiteY0" fmla="*/ 380615 h 3287358"/>
              <a:gd name="connsiteX1" fmla="*/ 1987024 w 4632188"/>
              <a:gd name="connsiteY1" fmla="*/ 888 h 3287358"/>
              <a:gd name="connsiteX2" fmla="*/ 3414188 w 4632188"/>
              <a:gd name="connsiteY2" fmla="*/ 302051 h 3287358"/>
              <a:gd name="connsiteX3" fmla="*/ 3702240 w 4632188"/>
              <a:gd name="connsiteY3" fmla="*/ 1087693 h 3287358"/>
              <a:gd name="connsiteX4" fmla="*/ 3820079 w 4632188"/>
              <a:gd name="connsiteY4" fmla="*/ 1336479 h 3287358"/>
              <a:gd name="connsiteX5" fmla="*/ 4330716 w 4632188"/>
              <a:gd name="connsiteY5" fmla="*/ 1650736 h 3287358"/>
              <a:gd name="connsiteX6" fmla="*/ 4592581 w 4632188"/>
              <a:gd name="connsiteY6" fmla="*/ 2370908 h 3287358"/>
              <a:gd name="connsiteX7" fmla="*/ 3479654 w 4632188"/>
              <a:gd name="connsiteY7" fmla="*/ 3208926 h 3287358"/>
              <a:gd name="connsiteX8" fmla="*/ 1162149 w 4632188"/>
              <a:gd name="connsiteY8" fmla="*/ 3156550 h 3287358"/>
              <a:gd name="connsiteX9" fmla="*/ 88502 w 4632188"/>
              <a:gd name="connsiteY9" fmla="*/ 2370908 h 3287358"/>
              <a:gd name="connsiteX10" fmla="*/ 101595 w 4632188"/>
              <a:gd name="connsiteY10" fmla="*/ 1100787 h 3287358"/>
              <a:gd name="connsiteX11" fmla="*/ 428927 w 4632188"/>
              <a:gd name="connsiteY11" fmla="*/ 380615 h 3287358"/>
              <a:gd name="connsiteX12" fmla="*/ 716978 w 4632188"/>
              <a:gd name="connsiteY12" fmla="*/ 380615 h 328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32188" h="3287358">
                <a:moveTo>
                  <a:pt x="716978" y="380615"/>
                </a:moveTo>
                <a:cubicBezTo>
                  <a:pt x="976661" y="317327"/>
                  <a:pt x="1537489" y="13982"/>
                  <a:pt x="1987024" y="888"/>
                </a:cubicBezTo>
                <a:cubicBezTo>
                  <a:pt x="2436559" y="-12206"/>
                  <a:pt x="3128319" y="120917"/>
                  <a:pt x="3414188" y="302051"/>
                </a:cubicBezTo>
                <a:cubicBezTo>
                  <a:pt x="3700057" y="483185"/>
                  <a:pt x="3634592" y="915288"/>
                  <a:pt x="3702240" y="1087693"/>
                </a:cubicBezTo>
                <a:cubicBezTo>
                  <a:pt x="3769889" y="1260098"/>
                  <a:pt x="3715333" y="1242639"/>
                  <a:pt x="3820079" y="1336479"/>
                </a:cubicBezTo>
                <a:cubicBezTo>
                  <a:pt x="3924825" y="1430319"/>
                  <a:pt x="4201966" y="1478331"/>
                  <a:pt x="4330716" y="1650736"/>
                </a:cubicBezTo>
                <a:cubicBezTo>
                  <a:pt x="4459466" y="1823141"/>
                  <a:pt x="4734425" y="2111210"/>
                  <a:pt x="4592581" y="2370908"/>
                </a:cubicBezTo>
                <a:cubicBezTo>
                  <a:pt x="4450737" y="2630606"/>
                  <a:pt x="4051393" y="3077986"/>
                  <a:pt x="3479654" y="3208926"/>
                </a:cubicBezTo>
                <a:cubicBezTo>
                  <a:pt x="2907915" y="3339866"/>
                  <a:pt x="1727341" y="3296220"/>
                  <a:pt x="1162149" y="3156550"/>
                </a:cubicBezTo>
                <a:cubicBezTo>
                  <a:pt x="596957" y="3016880"/>
                  <a:pt x="265261" y="2713535"/>
                  <a:pt x="88502" y="2370908"/>
                </a:cubicBezTo>
                <a:cubicBezTo>
                  <a:pt x="-88257" y="2028281"/>
                  <a:pt x="44857" y="1432503"/>
                  <a:pt x="101595" y="1100787"/>
                </a:cubicBezTo>
                <a:cubicBezTo>
                  <a:pt x="158332" y="769072"/>
                  <a:pt x="319817" y="500644"/>
                  <a:pt x="428927" y="380615"/>
                </a:cubicBezTo>
                <a:cubicBezTo>
                  <a:pt x="538037" y="260586"/>
                  <a:pt x="457295" y="443903"/>
                  <a:pt x="716978" y="380615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685524" y="2565973"/>
            <a:ext cx="2385499" cy="2628218"/>
          </a:xfrm>
          <a:custGeom>
            <a:avLst/>
            <a:gdLst>
              <a:gd name="connsiteX0" fmla="*/ 119700 w 2385499"/>
              <a:gd name="connsiteY0" fmla="*/ 642065 h 2628218"/>
              <a:gd name="connsiteX1" fmla="*/ 826735 w 2385499"/>
              <a:gd name="connsiteY1" fmla="*/ 144492 h 2628218"/>
              <a:gd name="connsiteX2" fmla="*/ 2096781 w 2385499"/>
              <a:gd name="connsiteY2" fmla="*/ 39740 h 2628218"/>
              <a:gd name="connsiteX3" fmla="*/ 2384832 w 2385499"/>
              <a:gd name="connsiteY3" fmla="*/ 733723 h 2628218"/>
              <a:gd name="connsiteX4" fmla="*/ 2175340 w 2385499"/>
              <a:gd name="connsiteY4" fmla="*/ 1584836 h 2628218"/>
              <a:gd name="connsiteX5" fmla="*/ 2149154 w 2385499"/>
              <a:gd name="connsiteY5" fmla="*/ 2449042 h 2628218"/>
              <a:gd name="connsiteX6" fmla="*/ 1010041 w 2385499"/>
              <a:gd name="connsiteY6" fmla="*/ 2619264 h 2628218"/>
              <a:gd name="connsiteX7" fmla="*/ 145886 w 2385499"/>
              <a:gd name="connsiteY7" fmla="*/ 2291913 h 2628218"/>
              <a:gd name="connsiteX8" fmla="*/ 1860 w 2385499"/>
              <a:gd name="connsiteY8" fmla="*/ 1362237 h 2628218"/>
              <a:gd name="connsiteX9" fmla="*/ 119700 w 2385499"/>
              <a:gd name="connsiteY9" fmla="*/ 642065 h 262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85499" h="2628218">
                <a:moveTo>
                  <a:pt x="119700" y="642065"/>
                </a:moveTo>
                <a:cubicBezTo>
                  <a:pt x="257179" y="439107"/>
                  <a:pt x="497222" y="244879"/>
                  <a:pt x="826735" y="144492"/>
                </a:cubicBezTo>
                <a:cubicBezTo>
                  <a:pt x="1156248" y="44105"/>
                  <a:pt x="1837098" y="-58465"/>
                  <a:pt x="2096781" y="39740"/>
                </a:cubicBezTo>
                <a:cubicBezTo>
                  <a:pt x="2356464" y="137945"/>
                  <a:pt x="2371739" y="476207"/>
                  <a:pt x="2384832" y="733723"/>
                </a:cubicBezTo>
                <a:cubicBezTo>
                  <a:pt x="2397925" y="991239"/>
                  <a:pt x="2214620" y="1298950"/>
                  <a:pt x="2175340" y="1584836"/>
                </a:cubicBezTo>
                <a:cubicBezTo>
                  <a:pt x="2136060" y="1870722"/>
                  <a:pt x="2343371" y="2276637"/>
                  <a:pt x="2149154" y="2449042"/>
                </a:cubicBezTo>
                <a:cubicBezTo>
                  <a:pt x="1954938" y="2621447"/>
                  <a:pt x="1343919" y="2645452"/>
                  <a:pt x="1010041" y="2619264"/>
                </a:cubicBezTo>
                <a:cubicBezTo>
                  <a:pt x="676163" y="2593076"/>
                  <a:pt x="313916" y="2501417"/>
                  <a:pt x="145886" y="2291913"/>
                </a:cubicBezTo>
                <a:cubicBezTo>
                  <a:pt x="-22144" y="2082409"/>
                  <a:pt x="4042" y="1643759"/>
                  <a:pt x="1860" y="1362237"/>
                </a:cubicBezTo>
                <a:cubicBezTo>
                  <a:pt x="-322" y="1080715"/>
                  <a:pt x="-17779" y="845023"/>
                  <a:pt x="119700" y="64206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68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6800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905568" y="3155638"/>
            <a:ext cx="1248259" cy="1780814"/>
          </a:xfrm>
          <a:custGeom>
            <a:avLst/>
            <a:gdLst>
              <a:gd name="connsiteX0" fmla="*/ 226985 w 1381306"/>
              <a:gd name="connsiteY0" fmla="*/ 25 h 1958685"/>
              <a:gd name="connsiteX1" fmla="*/ 920928 w 1381306"/>
              <a:gd name="connsiteY1" fmla="*/ 340470 h 1958685"/>
              <a:gd name="connsiteX2" fmla="*/ 1235166 w 1381306"/>
              <a:gd name="connsiteY2" fmla="*/ 982078 h 1958685"/>
              <a:gd name="connsiteX3" fmla="*/ 1313725 w 1381306"/>
              <a:gd name="connsiteY3" fmla="*/ 1859378 h 1958685"/>
              <a:gd name="connsiteX4" fmla="*/ 253172 w 1381306"/>
              <a:gd name="connsiteY4" fmla="*/ 1859378 h 1958685"/>
              <a:gd name="connsiteX5" fmla="*/ 17493 w 1381306"/>
              <a:gd name="connsiteY5" fmla="*/ 1152300 h 1958685"/>
              <a:gd name="connsiteX6" fmla="*/ 43680 w 1381306"/>
              <a:gd name="connsiteY6" fmla="*/ 327376 h 1958685"/>
              <a:gd name="connsiteX7" fmla="*/ 226985 w 1381306"/>
              <a:gd name="connsiteY7" fmla="*/ 25 h 195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1306" h="1958685">
                <a:moveTo>
                  <a:pt x="226985" y="25"/>
                </a:moveTo>
                <a:cubicBezTo>
                  <a:pt x="373193" y="2207"/>
                  <a:pt x="752898" y="176795"/>
                  <a:pt x="920928" y="340470"/>
                </a:cubicBezTo>
                <a:cubicBezTo>
                  <a:pt x="1088958" y="504145"/>
                  <a:pt x="1169700" y="728927"/>
                  <a:pt x="1235166" y="982078"/>
                </a:cubicBezTo>
                <a:cubicBezTo>
                  <a:pt x="1300632" y="1235229"/>
                  <a:pt x="1477391" y="1713161"/>
                  <a:pt x="1313725" y="1859378"/>
                </a:cubicBezTo>
                <a:cubicBezTo>
                  <a:pt x="1150059" y="2005595"/>
                  <a:pt x="469211" y="1977224"/>
                  <a:pt x="253172" y="1859378"/>
                </a:cubicBezTo>
                <a:cubicBezTo>
                  <a:pt x="37133" y="1741532"/>
                  <a:pt x="52408" y="1407634"/>
                  <a:pt x="17493" y="1152300"/>
                </a:cubicBezTo>
                <a:cubicBezTo>
                  <a:pt x="-17422" y="896966"/>
                  <a:pt x="4400" y="519422"/>
                  <a:pt x="43680" y="327376"/>
                </a:cubicBezTo>
                <a:cubicBezTo>
                  <a:pt x="82960" y="135330"/>
                  <a:pt x="80777" y="-2157"/>
                  <a:pt x="226985" y="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359" y="1492280"/>
            <a:ext cx="5080000" cy="393700"/>
          </a:xfrm>
          <a:prstGeom prst="rect">
            <a:avLst/>
          </a:prstGeom>
        </p:spPr>
      </p:pic>
      <p:pic>
        <p:nvPicPr>
          <p:cNvPr id="8" name="Picture 7" descr="cover_illust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49" y="2651308"/>
            <a:ext cx="3124200" cy="2495869"/>
          </a:xfrm>
          <a:prstGeom prst="rect">
            <a:avLst/>
          </a:prstGeom>
        </p:spPr>
      </p:pic>
      <p:pic>
        <p:nvPicPr>
          <p:cNvPr id="9" name="Picture 8" descr="socialnw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335" y="2664402"/>
            <a:ext cx="3911600" cy="2679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4206" y="5735187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7373" y="5748281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5072" y="5735187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</a:rPr>
              <a:t>1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612031" y="1624062"/>
            <a:ext cx="6008478" cy="1221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530473" y="5344102"/>
            <a:ext cx="3572878" cy="1213202"/>
            <a:chOff x="530473" y="5344102"/>
            <a:chExt cx="3572878" cy="1213202"/>
          </a:xfrm>
        </p:grpSpPr>
        <p:grpSp>
          <p:nvGrpSpPr>
            <p:cNvPr id="17" name="Group 16"/>
            <p:cNvGrpSpPr/>
            <p:nvPr/>
          </p:nvGrpSpPr>
          <p:grpSpPr>
            <a:xfrm>
              <a:off x="634877" y="5406972"/>
              <a:ext cx="3299072" cy="887477"/>
              <a:chOff x="634877" y="5406972"/>
              <a:chExt cx="3299072" cy="887477"/>
            </a:xfrm>
          </p:grpSpPr>
          <p:pic>
            <p:nvPicPr>
              <p:cNvPr id="15" name="Picture 14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8149" y="5900749"/>
                <a:ext cx="3225800" cy="3937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34877" y="5406972"/>
                <a:ext cx="18138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still assume:</a:t>
                </a:r>
                <a:endParaRPr lang="en-US" sz="2400" dirty="0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530473" y="5344102"/>
              <a:ext cx="3572878" cy="1213202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468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Diminishing marginal gains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E908-53E0-AF4A-8AD8-C24EBB7AA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3698875" y="4485141"/>
            <a:ext cx="1739900" cy="1103998"/>
            <a:chOff x="3140075" y="5475741"/>
            <a:chExt cx="1739900" cy="1103998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0075" y="5475741"/>
              <a:ext cx="1739900" cy="1103998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4241800" y="5651500"/>
              <a:ext cx="379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B</a:t>
              </a:r>
              <a:endParaRPr lang="en-US" sz="2800" dirty="0"/>
            </a:p>
          </p:txBody>
        </p:sp>
      </p:grpSp>
      <p:sp>
        <p:nvSpPr>
          <p:cNvPr id="83" name="Oval 37"/>
          <p:cNvSpPr>
            <a:spLocks noChangeArrowheads="1"/>
          </p:cNvSpPr>
          <p:nvPr/>
        </p:nvSpPr>
        <p:spPr bwMode="auto">
          <a:xfrm>
            <a:off x="-914400" y="381000"/>
            <a:ext cx="3276600" cy="3276600"/>
          </a:xfrm>
          <a:prstGeom prst="ellipse">
            <a:avLst/>
          </a:prstGeom>
          <a:gradFill rotWithShape="0">
            <a:gsLst>
              <a:gs pos="0">
                <a:srgbClr val="FF9933">
                  <a:alpha val="67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>
              <a:latin typeface="Tahoma" charset="0"/>
            </a:endParaRPr>
          </a:p>
        </p:txBody>
      </p:sp>
      <p:sp>
        <p:nvSpPr>
          <p:cNvPr id="84" name="Oval 42"/>
          <p:cNvSpPr>
            <a:spLocks noChangeArrowheads="1"/>
          </p:cNvSpPr>
          <p:nvPr/>
        </p:nvSpPr>
        <p:spPr bwMode="auto">
          <a:xfrm>
            <a:off x="1981200" y="304800"/>
            <a:ext cx="3276600" cy="3276600"/>
          </a:xfrm>
          <a:prstGeom prst="ellipse">
            <a:avLst/>
          </a:prstGeom>
          <a:gradFill rotWithShape="0">
            <a:gsLst>
              <a:gs pos="0">
                <a:srgbClr val="FF9933">
                  <a:alpha val="67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5" name="Oval 49"/>
          <p:cNvSpPr>
            <a:spLocks noChangeArrowheads="1"/>
          </p:cNvSpPr>
          <p:nvPr/>
        </p:nvSpPr>
        <p:spPr bwMode="auto">
          <a:xfrm>
            <a:off x="838200" y="1600200"/>
            <a:ext cx="3276600" cy="3276600"/>
          </a:xfrm>
          <a:prstGeom prst="ellipse">
            <a:avLst/>
          </a:prstGeom>
          <a:gradFill rotWithShape="0">
            <a:gsLst>
              <a:gs pos="0">
                <a:schemeClr val="tx2">
                  <a:alpha val="67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/>
        </p:spPr>
        <p:txBody>
          <a:bodyPr wrap="none" anchor="ctr"/>
          <a:lstStyle/>
          <a:p>
            <a:endParaRPr lang="de-DE">
              <a:latin typeface="Tahoma" charset="0"/>
            </a:endParaRPr>
          </a:p>
        </p:txBody>
      </p:sp>
      <p:sp>
        <p:nvSpPr>
          <p:cNvPr id="86" name="Oval 51"/>
          <p:cNvSpPr>
            <a:spLocks noChangeArrowheads="1"/>
          </p:cNvSpPr>
          <p:nvPr/>
        </p:nvSpPr>
        <p:spPr bwMode="auto">
          <a:xfrm>
            <a:off x="5334000" y="1730375"/>
            <a:ext cx="3276600" cy="3276600"/>
          </a:xfrm>
          <a:prstGeom prst="ellipse">
            <a:avLst/>
          </a:prstGeom>
          <a:gradFill rotWithShape="0">
            <a:gsLst>
              <a:gs pos="0">
                <a:schemeClr val="tx2">
                  <a:alpha val="67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/>
        </p:spPr>
        <p:txBody>
          <a:bodyPr wrap="none" anchor="ctr"/>
          <a:lstStyle/>
          <a:p>
            <a:endParaRPr lang="de-DE">
              <a:latin typeface="Tahoma" charset="0"/>
            </a:endParaRPr>
          </a:p>
        </p:txBody>
      </p:sp>
      <p:grpSp>
        <p:nvGrpSpPr>
          <p:cNvPr id="87" name="Group 2"/>
          <p:cNvGrpSpPr>
            <a:grpSpLocks/>
          </p:cNvGrpSpPr>
          <p:nvPr/>
        </p:nvGrpSpPr>
        <p:grpSpPr bwMode="auto">
          <a:xfrm>
            <a:off x="3733800" y="358775"/>
            <a:ext cx="6172200" cy="4572000"/>
            <a:chOff x="2352" y="576"/>
            <a:chExt cx="3888" cy="2880"/>
          </a:xfrm>
        </p:grpSpPr>
        <p:sp>
          <p:nvSpPr>
            <p:cNvPr id="88" name="Oval 3"/>
            <p:cNvSpPr>
              <a:spLocks noChangeArrowheads="1"/>
            </p:cNvSpPr>
            <p:nvPr/>
          </p:nvSpPr>
          <p:spPr bwMode="auto">
            <a:xfrm>
              <a:off x="2736" y="1392"/>
              <a:ext cx="2064" cy="2064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alpha val="67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89" name="Group 4"/>
            <p:cNvGrpSpPr>
              <a:grpSpLocks/>
            </p:cNvGrpSpPr>
            <p:nvPr/>
          </p:nvGrpSpPr>
          <p:grpSpPr bwMode="auto">
            <a:xfrm>
              <a:off x="2352" y="576"/>
              <a:ext cx="3888" cy="2832"/>
              <a:chOff x="2352" y="576"/>
              <a:chExt cx="3888" cy="2832"/>
            </a:xfrm>
          </p:grpSpPr>
          <p:sp>
            <p:nvSpPr>
              <p:cNvPr id="90" name="Oval 5"/>
              <p:cNvSpPr>
                <a:spLocks noChangeArrowheads="1"/>
              </p:cNvSpPr>
              <p:nvPr/>
            </p:nvSpPr>
            <p:spPr bwMode="auto">
              <a:xfrm>
                <a:off x="3936" y="1344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pic>
            <p:nvPicPr>
              <p:cNvPr id="91" name="Picture 6"/>
              <p:cNvPicPr>
                <a:picLocks noChangeAspect="1" noChangeArrowheads="1"/>
              </p:cNvPicPr>
              <p:nvPr/>
            </p:nvPicPr>
            <p:blipFill>
              <a:blip r:embed="rId4">
                <a:lum bright="46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1296"/>
                <a:ext cx="2688" cy="1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" name="Oval 7"/>
              <p:cNvSpPr>
                <a:spLocks noChangeArrowheads="1"/>
              </p:cNvSpPr>
              <p:nvPr/>
            </p:nvSpPr>
            <p:spPr bwMode="auto">
              <a:xfrm>
                <a:off x="2352" y="624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pic>
            <p:nvPicPr>
              <p:cNvPr id="93" name="Picture 8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1440"/>
                <a:ext cx="326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4" name="Group 9"/>
              <p:cNvGrpSpPr>
                <a:grpSpLocks/>
              </p:cNvGrpSpPr>
              <p:nvPr/>
            </p:nvGrpSpPr>
            <p:grpSpPr bwMode="auto">
              <a:xfrm>
                <a:off x="3200" y="1497"/>
                <a:ext cx="352" cy="250"/>
                <a:chOff x="272" y="1305"/>
                <a:chExt cx="352" cy="250"/>
              </a:xfrm>
            </p:grpSpPr>
            <p:sp>
              <p:nvSpPr>
                <p:cNvPr id="11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29" y="1305"/>
                  <a:ext cx="295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X</a:t>
                  </a:r>
                  <a:r>
                    <a:rPr lang="en-US" sz="2000" b="1" baseline="-25000" dirty="0" smtClean="0">
                      <a:solidFill>
                        <a:schemeClr val="bg1"/>
                      </a:solidFill>
                    </a:rPr>
                    <a:t>1</a:t>
                  </a:r>
                  <a:endParaRPr lang="en-US" sz="2000" b="1" baseline="-25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72" y="1318"/>
                  <a:ext cx="334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endParaRPr lang="de-DE" sz="2000" b="1" baseline="-250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5" name="Oval 12"/>
              <p:cNvSpPr>
                <a:spLocks noChangeArrowheads="1"/>
              </p:cNvSpPr>
              <p:nvPr/>
            </p:nvSpPr>
            <p:spPr bwMode="auto">
              <a:xfrm>
                <a:off x="4176" y="576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96" name="Group 13"/>
              <p:cNvGrpSpPr>
                <a:grpSpLocks/>
              </p:cNvGrpSpPr>
              <p:nvPr/>
            </p:nvGrpSpPr>
            <p:grpSpPr bwMode="auto">
              <a:xfrm>
                <a:off x="5120" y="1369"/>
                <a:ext cx="352" cy="359"/>
                <a:chOff x="2192" y="1177"/>
                <a:chExt cx="352" cy="359"/>
              </a:xfrm>
            </p:grpSpPr>
            <p:pic>
              <p:nvPicPr>
                <p:cNvPr id="114" name="Picture 14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1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" y="1177"/>
                  <a:ext cx="326" cy="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15" name="Group 15"/>
                <p:cNvGrpSpPr>
                  <a:grpSpLocks/>
                </p:cNvGrpSpPr>
                <p:nvPr/>
              </p:nvGrpSpPr>
              <p:grpSpPr bwMode="auto">
                <a:xfrm>
                  <a:off x="2192" y="1234"/>
                  <a:ext cx="352" cy="250"/>
                  <a:chOff x="272" y="1305"/>
                  <a:chExt cx="352" cy="250"/>
                </a:xfrm>
              </p:grpSpPr>
              <p:sp>
                <p:nvSpPr>
                  <p:cNvPr id="116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9" y="1305"/>
                    <a:ext cx="295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X</a:t>
                    </a:r>
                    <a:r>
                      <a:rPr lang="en-US" sz="2000" b="1" baseline="-25000" dirty="0" smtClean="0">
                        <a:solidFill>
                          <a:schemeClr val="bg1"/>
                        </a:solidFill>
                      </a:rPr>
                      <a:t>2</a:t>
                    </a:r>
                    <a:endParaRPr lang="en-US" sz="2000" b="1" baseline="-25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7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2" y="1318"/>
                    <a:ext cx="334" cy="1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endParaRPr lang="de-DE" sz="2000" b="1" baseline="-250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97" name="Oval 18"/>
              <p:cNvSpPr>
                <a:spLocks noChangeArrowheads="1"/>
              </p:cNvSpPr>
              <p:nvPr/>
            </p:nvSpPr>
            <p:spPr bwMode="auto">
              <a:xfrm>
                <a:off x="3264" y="768"/>
                <a:ext cx="2064" cy="2064"/>
              </a:xfrm>
              <a:prstGeom prst="ellipse">
                <a:avLst/>
              </a:prstGeom>
              <a:gradFill rotWithShape="0">
                <a:gsLst>
                  <a:gs pos="0">
                    <a:srgbClr val="FF9933">
                      <a:alpha val="67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98" name="Group 19"/>
              <p:cNvGrpSpPr>
                <a:grpSpLocks/>
              </p:cNvGrpSpPr>
              <p:nvPr/>
            </p:nvGrpSpPr>
            <p:grpSpPr bwMode="auto">
              <a:xfrm>
                <a:off x="4208" y="1561"/>
                <a:ext cx="352" cy="359"/>
                <a:chOff x="2192" y="1177"/>
                <a:chExt cx="352" cy="359"/>
              </a:xfrm>
            </p:grpSpPr>
            <p:pic>
              <p:nvPicPr>
                <p:cNvPr id="110" name="Picture 20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1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" y="1177"/>
                  <a:ext cx="326" cy="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11" name="Group 21"/>
                <p:cNvGrpSpPr>
                  <a:grpSpLocks/>
                </p:cNvGrpSpPr>
                <p:nvPr/>
              </p:nvGrpSpPr>
              <p:grpSpPr bwMode="auto">
                <a:xfrm>
                  <a:off x="2192" y="1234"/>
                  <a:ext cx="352" cy="250"/>
                  <a:chOff x="272" y="1305"/>
                  <a:chExt cx="352" cy="250"/>
                </a:xfrm>
              </p:grpSpPr>
              <p:sp>
                <p:nvSpPr>
                  <p:cNvPr id="112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9" y="1305"/>
                    <a:ext cx="295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X</a:t>
                    </a:r>
                    <a:r>
                      <a:rPr lang="en-US" sz="2000" b="1" baseline="-25000" dirty="0" smtClean="0">
                        <a:solidFill>
                          <a:schemeClr val="bg1"/>
                        </a:solidFill>
                      </a:rPr>
                      <a:t>3</a:t>
                    </a:r>
                    <a:endParaRPr lang="en-US" sz="2000" b="1" baseline="-25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3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2" y="1318"/>
                    <a:ext cx="334" cy="1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endParaRPr lang="de-DE" sz="2000" b="1" baseline="-250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99" name="Group 24"/>
              <p:cNvGrpSpPr>
                <a:grpSpLocks/>
              </p:cNvGrpSpPr>
              <p:nvPr/>
            </p:nvGrpSpPr>
            <p:grpSpPr bwMode="auto">
              <a:xfrm>
                <a:off x="3680" y="2185"/>
                <a:ext cx="352" cy="359"/>
                <a:chOff x="2192" y="1177"/>
                <a:chExt cx="352" cy="359"/>
              </a:xfrm>
            </p:grpSpPr>
            <p:pic>
              <p:nvPicPr>
                <p:cNvPr id="106" name="Picture 25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1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" y="1177"/>
                  <a:ext cx="326" cy="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07" name="Group 26"/>
                <p:cNvGrpSpPr>
                  <a:grpSpLocks/>
                </p:cNvGrpSpPr>
                <p:nvPr/>
              </p:nvGrpSpPr>
              <p:grpSpPr bwMode="auto">
                <a:xfrm>
                  <a:off x="2192" y="1234"/>
                  <a:ext cx="352" cy="250"/>
                  <a:chOff x="272" y="1305"/>
                  <a:chExt cx="352" cy="250"/>
                </a:xfrm>
              </p:grpSpPr>
              <p:sp>
                <p:nvSpPr>
                  <p:cNvPr id="108" name="Text 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9" y="1305"/>
                    <a:ext cx="295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X</a:t>
                    </a:r>
                    <a:r>
                      <a:rPr lang="en-US" sz="2000" b="1" baseline="-25000" dirty="0" smtClean="0">
                        <a:solidFill>
                          <a:schemeClr val="bg1"/>
                        </a:solidFill>
                      </a:rPr>
                      <a:t>4</a:t>
                    </a:r>
                    <a:endParaRPr lang="en-US" sz="2000" b="1" baseline="-25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9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2" y="1318"/>
                    <a:ext cx="334" cy="1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endParaRPr lang="de-DE" sz="2000" b="1" baseline="-250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100" name="Group 29"/>
              <p:cNvGrpSpPr>
                <a:grpSpLocks/>
              </p:cNvGrpSpPr>
              <p:nvPr/>
            </p:nvGrpSpPr>
            <p:grpSpPr bwMode="auto">
              <a:xfrm>
                <a:off x="4880" y="2137"/>
                <a:ext cx="352" cy="359"/>
                <a:chOff x="2192" y="1177"/>
                <a:chExt cx="352" cy="359"/>
              </a:xfrm>
            </p:grpSpPr>
            <p:pic>
              <p:nvPicPr>
                <p:cNvPr id="102" name="Picture 30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1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" y="1177"/>
                  <a:ext cx="326" cy="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03" name="Group 31"/>
                <p:cNvGrpSpPr>
                  <a:grpSpLocks/>
                </p:cNvGrpSpPr>
                <p:nvPr/>
              </p:nvGrpSpPr>
              <p:grpSpPr bwMode="auto">
                <a:xfrm>
                  <a:off x="2192" y="1234"/>
                  <a:ext cx="352" cy="250"/>
                  <a:chOff x="272" y="1305"/>
                  <a:chExt cx="352" cy="250"/>
                </a:xfrm>
              </p:grpSpPr>
              <p:sp>
                <p:nvSpPr>
                  <p:cNvPr id="104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9" y="1305"/>
                    <a:ext cx="295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2000" b="1" dirty="0" smtClean="0">
                        <a:solidFill>
                          <a:schemeClr val="bg1"/>
                        </a:solidFill>
                      </a:rPr>
                      <a:t>X</a:t>
                    </a:r>
                    <a:r>
                      <a:rPr lang="en-US" sz="2000" b="1" baseline="-25000" dirty="0" smtClean="0">
                        <a:solidFill>
                          <a:schemeClr val="bg1"/>
                        </a:solidFill>
                      </a:rPr>
                      <a:t>5</a:t>
                    </a:r>
                    <a:endParaRPr lang="en-US" sz="2000" b="1" baseline="-25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5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2" y="1318"/>
                    <a:ext cx="334" cy="1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endParaRPr lang="de-DE" sz="2000" b="1" baseline="-250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01" name="Text Box 34"/>
              <p:cNvSpPr txBox="1">
                <a:spLocks noChangeArrowheads="1"/>
              </p:cNvSpPr>
              <p:nvPr/>
            </p:nvSpPr>
            <p:spPr bwMode="auto">
              <a:xfrm>
                <a:off x="3401" y="988"/>
                <a:ext cx="1837" cy="2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400" dirty="0"/>
                  <a:t>p</a:t>
                </a:r>
                <a:r>
                  <a:rPr lang="en-US" sz="2400" dirty="0" smtClean="0"/>
                  <a:t>lacement B </a:t>
                </a:r>
                <a:r>
                  <a:rPr lang="en-US" sz="2400" dirty="0"/>
                  <a:t>= </a:t>
                </a:r>
                <a:r>
                  <a:rPr lang="en-US" sz="2400" dirty="0" smtClean="0"/>
                  <a:t>{1,…,5}</a:t>
                </a:r>
                <a:endParaRPr lang="en-US" sz="2400" dirty="0"/>
              </a:p>
            </p:txBody>
          </p:sp>
        </p:grpSp>
      </p:grpSp>
      <p:pic>
        <p:nvPicPr>
          <p:cNvPr id="120" name="Picture 36"/>
          <p:cNvPicPr>
            <a:picLocks noChangeAspect="1" noChangeArrowheads="1"/>
          </p:cNvPicPr>
          <p:nvPr/>
        </p:nvPicPr>
        <p:blipFill>
          <a:blip r:embed="rId4">
            <a:lum bright="46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267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3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5175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" name="Group 39"/>
          <p:cNvGrpSpPr>
            <a:grpSpLocks/>
          </p:cNvGrpSpPr>
          <p:nvPr/>
        </p:nvGrpSpPr>
        <p:grpSpPr bwMode="auto">
          <a:xfrm>
            <a:off x="431800" y="1766888"/>
            <a:ext cx="558800" cy="396875"/>
            <a:chOff x="272" y="1305"/>
            <a:chExt cx="352" cy="250"/>
          </a:xfrm>
        </p:grpSpPr>
        <p:sp>
          <p:nvSpPr>
            <p:cNvPr id="123" name="Text Box 40"/>
            <p:cNvSpPr txBox="1">
              <a:spLocks noChangeArrowheads="1"/>
            </p:cNvSpPr>
            <p:nvPr/>
          </p:nvSpPr>
          <p:spPr bwMode="auto">
            <a:xfrm>
              <a:off x="329" y="1305"/>
              <a:ext cx="29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chemeClr val="bg1"/>
                  </a:solidFill>
                  <a:latin typeface="Tahoma" charset="0"/>
                </a:rPr>
                <a:t>X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Tahoma" charset="0"/>
                </a:rPr>
                <a:t>1</a:t>
              </a:r>
              <a:endParaRPr lang="en-US" sz="2000" b="1" baseline="-25000" dirty="0">
                <a:solidFill>
                  <a:schemeClr val="bg1"/>
                </a:solidFill>
                <a:latin typeface="Tahoma" charset="0"/>
              </a:endParaRPr>
            </a:p>
          </p:txBody>
        </p:sp>
        <p:sp>
          <p:nvSpPr>
            <p:cNvPr id="124" name="Text Box 41"/>
            <p:cNvSpPr txBox="1">
              <a:spLocks noChangeArrowheads="1"/>
            </p:cNvSpPr>
            <p:nvPr/>
          </p:nvSpPr>
          <p:spPr bwMode="auto">
            <a:xfrm>
              <a:off x="272" y="1318"/>
              <a:ext cx="334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endParaRPr lang="de-DE" sz="2000" b="1" baseline="-25000">
                <a:solidFill>
                  <a:schemeClr val="bg1"/>
                </a:solidFill>
                <a:latin typeface="Tahoma" charset="0"/>
              </a:endParaRPr>
            </a:p>
          </p:txBody>
        </p:sp>
      </p:grpSp>
      <p:grpSp>
        <p:nvGrpSpPr>
          <p:cNvPr id="125" name="Group 43"/>
          <p:cNvGrpSpPr>
            <a:grpSpLocks/>
          </p:cNvGrpSpPr>
          <p:nvPr/>
        </p:nvGrpSpPr>
        <p:grpSpPr bwMode="auto">
          <a:xfrm>
            <a:off x="3479800" y="1563688"/>
            <a:ext cx="558800" cy="569912"/>
            <a:chOff x="2192" y="1177"/>
            <a:chExt cx="352" cy="359"/>
          </a:xfrm>
        </p:grpSpPr>
        <p:pic>
          <p:nvPicPr>
            <p:cNvPr id="126" name="Picture 4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177"/>
              <a:ext cx="326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7" name="Group 45"/>
            <p:cNvGrpSpPr>
              <a:grpSpLocks/>
            </p:cNvGrpSpPr>
            <p:nvPr/>
          </p:nvGrpSpPr>
          <p:grpSpPr bwMode="auto">
            <a:xfrm>
              <a:off x="2192" y="1234"/>
              <a:ext cx="352" cy="250"/>
              <a:chOff x="272" y="1305"/>
              <a:chExt cx="352" cy="250"/>
            </a:xfrm>
          </p:grpSpPr>
          <p:sp>
            <p:nvSpPr>
              <p:cNvPr id="128" name="Text Box 46"/>
              <p:cNvSpPr txBox="1">
                <a:spLocks noChangeArrowheads="1"/>
              </p:cNvSpPr>
              <p:nvPr/>
            </p:nvSpPr>
            <p:spPr bwMode="auto">
              <a:xfrm>
                <a:off x="329" y="1305"/>
                <a:ext cx="29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 smtClean="0">
                    <a:solidFill>
                      <a:schemeClr val="bg1"/>
                    </a:solidFill>
                    <a:latin typeface="Tahoma" charset="0"/>
                  </a:rPr>
                  <a:t>X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Tahoma" charset="0"/>
                  </a:rPr>
                  <a:t>2</a:t>
                </a:r>
                <a:endParaRPr lang="en-US" sz="2000" b="1" baseline="-25000" dirty="0">
                  <a:solidFill>
                    <a:schemeClr val="bg1"/>
                  </a:solidFill>
                  <a:latin typeface="Tahoma" charset="0"/>
                </a:endParaRPr>
              </a:p>
            </p:txBody>
          </p:sp>
          <p:sp>
            <p:nvSpPr>
              <p:cNvPr id="129" name="Text Box 47"/>
              <p:cNvSpPr txBox="1">
                <a:spLocks noChangeArrowheads="1"/>
              </p:cNvSpPr>
              <p:nvPr/>
            </p:nvSpPr>
            <p:spPr bwMode="auto">
              <a:xfrm>
                <a:off x="272" y="1318"/>
                <a:ext cx="3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 baseline="-25000">
                  <a:solidFill>
                    <a:schemeClr val="bg1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130" name="Text Box 48"/>
          <p:cNvSpPr txBox="1">
            <a:spLocks noChangeArrowheads="1"/>
          </p:cNvSpPr>
          <p:nvPr/>
        </p:nvSpPr>
        <p:spPr bwMode="auto">
          <a:xfrm>
            <a:off x="922937" y="996950"/>
            <a:ext cx="2634054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/>
              <a:t>p</a:t>
            </a:r>
            <a:r>
              <a:rPr lang="en-US" sz="2400" dirty="0" smtClean="0"/>
              <a:t>lacement A </a:t>
            </a:r>
            <a:r>
              <a:rPr lang="en-US" sz="2400" dirty="0"/>
              <a:t>= </a:t>
            </a:r>
            <a:r>
              <a:rPr lang="en-US" sz="2400" dirty="0" smtClean="0"/>
              <a:t>{1,2}</a:t>
            </a:r>
            <a:endParaRPr lang="en-US" sz="2400" dirty="0"/>
          </a:p>
        </p:txBody>
      </p:sp>
      <p:sp>
        <p:nvSpPr>
          <p:cNvPr id="131" name="Text Box 50"/>
          <p:cNvSpPr txBox="1">
            <a:spLocks noChangeArrowheads="1"/>
          </p:cNvSpPr>
          <p:nvPr/>
        </p:nvSpPr>
        <p:spPr bwMode="auto">
          <a:xfrm>
            <a:off x="706438" y="3816350"/>
            <a:ext cx="271270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/>
              <a:t>Adding </a:t>
            </a:r>
            <a:r>
              <a:rPr lang="en-US" sz="2400" i="1" dirty="0" smtClean="0"/>
              <a:t>s</a:t>
            </a:r>
            <a:r>
              <a:rPr lang="en-US" sz="2400" dirty="0" smtClean="0"/>
              <a:t> helps </a:t>
            </a:r>
            <a:r>
              <a:rPr lang="en-US" sz="2400" dirty="0"/>
              <a:t>a lot!</a:t>
            </a:r>
          </a:p>
        </p:txBody>
      </p:sp>
      <p:grpSp>
        <p:nvGrpSpPr>
          <p:cNvPr id="132" name="Group 53"/>
          <p:cNvGrpSpPr>
            <a:grpSpLocks/>
          </p:cNvGrpSpPr>
          <p:nvPr/>
        </p:nvGrpSpPr>
        <p:grpSpPr bwMode="auto">
          <a:xfrm>
            <a:off x="4267200" y="3733800"/>
            <a:ext cx="536575" cy="569913"/>
            <a:chOff x="892" y="2880"/>
            <a:chExt cx="338" cy="359"/>
          </a:xfrm>
        </p:grpSpPr>
        <p:grpSp>
          <p:nvGrpSpPr>
            <p:cNvPr id="133" name="Group 54"/>
            <p:cNvGrpSpPr>
              <a:grpSpLocks/>
            </p:cNvGrpSpPr>
            <p:nvPr/>
          </p:nvGrpSpPr>
          <p:grpSpPr bwMode="auto">
            <a:xfrm>
              <a:off x="892" y="2880"/>
              <a:ext cx="328" cy="359"/>
              <a:chOff x="816" y="3840"/>
              <a:chExt cx="275" cy="301"/>
            </a:xfrm>
          </p:grpSpPr>
          <p:pic>
            <p:nvPicPr>
              <p:cNvPr id="135" name="Picture 55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3840"/>
                <a:ext cx="275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6" name="Text Box 56"/>
              <p:cNvSpPr txBox="1">
                <a:spLocks noChangeArrowheads="1"/>
              </p:cNvSpPr>
              <p:nvPr/>
            </p:nvSpPr>
            <p:spPr bwMode="auto">
              <a:xfrm>
                <a:off x="851" y="3888"/>
                <a:ext cx="13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de-DE" sz="20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4" name="Text Box 57"/>
            <p:cNvSpPr txBox="1">
              <a:spLocks noChangeArrowheads="1"/>
            </p:cNvSpPr>
            <p:nvPr/>
          </p:nvSpPr>
          <p:spPr bwMode="auto">
            <a:xfrm>
              <a:off x="894" y="2950"/>
              <a:ext cx="3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 err="1" smtClean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 err="1" smtClean="0">
                  <a:solidFill>
                    <a:schemeClr val="bg1"/>
                  </a:solidFill>
                </a:rPr>
                <a:t>s</a:t>
              </a:r>
              <a:r>
                <a:rPr lang="en-US" sz="2000" baseline="-25000" dirty="0" smtClean="0">
                  <a:solidFill>
                    <a:schemeClr val="bg1"/>
                  </a:solidFill>
                </a:rPr>
                <a:t>  </a:t>
              </a:r>
              <a:endParaRPr lang="en-US" sz="2000" b="1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7" name="Text Box 58"/>
          <p:cNvSpPr txBox="1">
            <a:spLocks noChangeArrowheads="1"/>
          </p:cNvSpPr>
          <p:nvPr/>
        </p:nvSpPr>
        <p:spPr bwMode="auto">
          <a:xfrm>
            <a:off x="3601384" y="4273550"/>
            <a:ext cx="1804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/>
              <a:t>n</a:t>
            </a:r>
            <a:r>
              <a:rPr lang="en-US" sz="2400" dirty="0" smtClean="0"/>
              <a:t>ew </a:t>
            </a:r>
            <a:r>
              <a:rPr lang="en-US" sz="2400" dirty="0"/>
              <a:t>sensor </a:t>
            </a:r>
            <a:r>
              <a:rPr lang="en-US" sz="2400" dirty="0" smtClean="0"/>
              <a:t>s</a:t>
            </a:r>
            <a:endParaRPr lang="en-US" sz="2400" dirty="0"/>
          </a:p>
        </p:txBody>
      </p:sp>
      <p:grpSp>
        <p:nvGrpSpPr>
          <p:cNvPr id="138" name="Group 137"/>
          <p:cNvGrpSpPr/>
          <p:nvPr/>
        </p:nvGrpSpPr>
        <p:grpSpPr>
          <a:xfrm>
            <a:off x="3948123" y="4648200"/>
            <a:ext cx="877877" cy="662441"/>
            <a:chOff x="3389323" y="5638800"/>
            <a:chExt cx="877877" cy="662441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89323" y="5653089"/>
              <a:ext cx="877877" cy="648152"/>
            </a:xfrm>
            <a:prstGeom prst="rect">
              <a:avLst/>
            </a:prstGeom>
          </p:spPr>
        </p:pic>
        <p:sp>
          <p:nvSpPr>
            <p:cNvPr id="140" name="TextBox 139"/>
            <p:cNvSpPr txBox="1"/>
            <p:nvPr/>
          </p:nvSpPr>
          <p:spPr>
            <a:xfrm>
              <a:off x="3632200" y="5638800"/>
              <a:ext cx="3924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A</a:t>
              </a:r>
              <a:endParaRPr lang="en-US" sz="2800" dirty="0"/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7043976" y="4714617"/>
            <a:ext cx="713056" cy="400110"/>
            <a:chOff x="4813300" y="1968500"/>
            <a:chExt cx="713056" cy="400110"/>
          </a:xfrm>
        </p:grpSpPr>
        <p:sp>
          <p:nvSpPr>
            <p:cNvPr id="142" name="TextBox 141"/>
            <p:cNvSpPr txBox="1"/>
            <p:nvPr/>
          </p:nvSpPr>
          <p:spPr>
            <a:xfrm>
              <a:off x="4813300" y="1968500"/>
              <a:ext cx="713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      </a:t>
              </a:r>
              <a:r>
                <a:rPr lang="en-US" sz="2000" dirty="0" smtClean="0"/>
                <a:t>s</a:t>
              </a:r>
              <a:endParaRPr lang="en-US" dirty="0"/>
            </a:p>
          </p:txBody>
        </p:sp>
        <p:sp>
          <p:nvSpPr>
            <p:cNvPr id="143" name="Oval 142"/>
            <p:cNvSpPr/>
            <p:nvPr/>
          </p:nvSpPr>
          <p:spPr>
            <a:xfrm>
              <a:off x="5181600" y="2082800"/>
              <a:ext cx="762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1854200" y="4701917"/>
            <a:ext cx="713056" cy="400110"/>
            <a:chOff x="4813300" y="1968500"/>
            <a:chExt cx="713056" cy="400110"/>
          </a:xfrm>
        </p:grpSpPr>
        <p:sp>
          <p:nvSpPr>
            <p:cNvPr id="145" name="TextBox 144"/>
            <p:cNvSpPr txBox="1"/>
            <p:nvPr/>
          </p:nvSpPr>
          <p:spPr>
            <a:xfrm>
              <a:off x="4813300" y="1968500"/>
              <a:ext cx="713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      </a:t>
              </a:r>
              <a:r>
                <a:rPr lang="en-US" sz="2000" dirty="0" smtClean="0"/>
                <a:t>s</a:t>
              </a:r>
              <a:endParaRPr lang="en-US" dirty="0"/>
            </a:p>
          </p:txBody>
        </p:sp>
        <p:sp>
          <p:nvSpPr>
            <p:cNvPr id="146" name="Oval 145"/>
            <p:cNvSpPr/>
            <p:nvPr/>
          </p:nvSpPr>
          <p:spPr>
            <a:xfrm>
              <a:off x="5181600" y="2082800"/>
              <a:ext cx="762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7" name="Rectangular Callout 146"/>
          <p:cNvSpPr/>
          <p:nvPr/>
        </p:nvSpPr>
        <p:spPr bwMode="auto">
          <a:xfrm>
            <a:off x="624849" y="3756785"/>
            <a:ext cx="2880351" cy="486603"/>
          </a:xfrm>
          <a:prstGeom prst="wedgeRectCallout">
            <a:avLst>
              <a:gd name="adj1" fmla="val 11580"/>
              <a:gd name="adj2" fmla="val 119918"/>
            </a:avLst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rPr>
              <a:t>Big gain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5130799" y="3867150"/>
            <a:ext cx="3476625" cy="486603"/>
            <a:chOff x="5181599" y="3867150"/>
            <a:chExt cx="3476625" cy="486603"/>
          </a:xfrm>
        </p:grpSpPr>
        <p:sp>
          <p:nvSpPr>
            <p:cNvPr id="149" name="TextBox 148"/>
            <p:cNvSpPr txBox="1"/>
            <p:nvPr/>
          </p:nvSpPr>
          <p:spPr>
            <a:xfrm>
              <a:off x="5181599" y="3867150"/>
              <a:ext cx="347662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50" name="Rectangular Callout 149"/>
            <p:cNvSpPr/>
            <p:nvPr/>
          </p:nvSpPr>
          <p:spPr bwMode="auto">
            <a:xfrm>
              <a:off x="6629400" y="3867150"/>
              <a:ext cx="1589088" cy="486603"/>
            </a:xfrm>
            <a:prstGeom prst="wedgeRectCallout">
              <a:avLst>
                <a:gd name="adj1" fmla="val 4553"/>
                <a:gd name="adj2" fmla="val 122528"/>
              </a:avLst>
            </a:pr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</a:rPr>
                <a:t>small gain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pic>
        <p:nvPicPr>
          <p:cNvPr id="151" name="Picture 15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691" y="6006002"/>
            <a:ext cx="5035017" cy="287999"/>
          </a:xfrm>
          <a:prstGeom prst="rect">
            <a:avLst/>
          </a:prstGeom>
        </p:spPr>
      </p:pic>
      <p:pic>
        <p:nvPicPr>
          <p:cNvPr id="152" name="Picture 15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50" y="5589139"/>
            <a:ext cx="1003300" cy="31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93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5.92593E-6 L -0.225 -0.11112 " pathEditMode="relative" ptsTypes="AA">
                                      <p:cBhvr>
                                        <p:cTn id="1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5 -0.11111 L 0.00833 0.01111 " pathEditMode="relative" ptsTypes="AA">
                                      <p:cBhvr>
                                        <p:cTn id="3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0.27066 -0.13032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55556E-6 L -0.36667 -0.03518 " pathEditMode="relative" ptsTypes="AA">
                                      <p:cBhvr>
                                        <p:cTn id="51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10556 -0.0176 " pathEditMode="relative" ptsTypes="AA">
                                      <p:cBhvr>
                                        <p:cTn id="5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131" grpId="0" animBg="1"/>
      <p:bldP spid="137" grpId="0"/>
      <p:bldP spid="137" grpId="1"/>
      <p:bldP spid="14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Determinantal</a:t>
            </a:r>
            <a:r>
              <a:rPr lang="en-US" dirty="0" smtClean="0"/>
              <a:t> point processes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96211" y="1804737"/>
            <a:ext cx="1548000" cy="15373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96211" y="1804737"/>
            <a:ext cx="735263" cy="7559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88" y="1495589"/>
            <a:ext cx="152400" cy="190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66" y="2102517"/>
            <a:ext cx="152400" cy="190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911" y="2992855"/>
            <a:ext cx="228600" cy="190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3053" y="1726194"/>
            <a:ext cx="401904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normalized similarity matrix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sample </a:t>
            </a:r>
            <a:r>
              <a:rPr lang="en-US" sz="2400" i="1" dirty="0" smtClean="0"/>
              <a:t>Y</a:t>
            </a:r>
            <a:r>
              <a:rPr lang="en-US" sz="2400" dirty="0" smtClean="0"/>
              <a:t>: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932" y="1870576"/>
            <a:ext cx="279400" cy="2159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11" y="3183355"/>
            <a:ext cx="2794000" cy="317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57" y="3811682"/>
            <a:ext cx="2159000" cy="317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1" y="4375165"/>
            <a:ext cx="5638800" cy="9017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18683" y="4428637"/>
            <a:ext cx="1405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repulsion</a:t>
            </a:r>
            <a:endParaRPr lang="en-US" sz="2400" i="1" dirty="0">
              <a:solidFill>
                <a:srgbClr val="0000F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56318" y="5798329"/>
            <a:ext cx="4727415" cy="461665"/>
            <a:chOff x="756318" y="5918641"/>
            <a:chExt cx="4727415" cy="461665"/>
          </a:xfrm>
        </p:grpSpPr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318" y="6017461"/>
              <a:ext cx="2578100" cy="3175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408957" y="5918641"/>
              <a:ext cx="2074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8000"/>
                  </a:solidFill>
                </a:rPr>
                <a:t>is </a:t>
              </a:r>
              <a:r>
                <a:rPr lang="en-US" sz="2400" dirty="0" err="1" smtClean="0">
                  <a:solidFill>
                    <a:srgbClr val="008000"/>
                  </a:solidFill>
                </a:rPr>
                <a:t>submodular</a:t>
              </a:r>
              <a:endParaRPr lang="en-US" sz="2400" i="1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81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2641600" y="1949080"/>
            <a:ext cx="6180312" cy="3541286"/>
            <a:chOff x="2641600" y="1949080"/>
            <a:chExt cx="6180312" cy="3541286"/>
          </a:xfrm>
        </p:grpSpPr>
        <p:sp>
          <p:nvSpPr>
            <p:cNvPr id="40" name="Rounded Rectangle 39"/>
            <p:cNvSpPr/>
            <p:nvPr/>
          </p:nvSpPr>
          <p:spPr>
            <a:xfrm>
              <a:off x="2641600" y="2882900"/>
              <a:ext cx="6180312" cy="260746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6350" y="2419350"/>
              <a:ext cx="1384300" cy="31750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4879237" y="1949080"/>
              <a:ext cx="1920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</a:rPr>
                <a:t>optimal solution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3200" y="1920535"/>
            <a:ext cx="2209800" cy="3603965"/>
            <a:chOff x="203200" y="1920535"/>
            <a:chExt cx="2209800" cy="3603965"/>
          </a:xfrm>
        </p:grpSpPr>
        <p:sp>
          <p:nvSpPr>
            <p:cNvPr id="39" name="Rounded Rectangle 38"/>
            <p:cNvSpPr/>
            <p:nvPr/>
          </p:nvSpPr>
          <p:spPr>
            <a:xfrm>
              <a:off x="203200" y="2882900"/>
              <a:ext cx="2209800" cy="2641600"/>
            </a:xfrm>
            <a:prstGeom prst="roundRect">
              <a:avLst/>
            </a:pr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100" y="2374900"/>
              <a:ext cx="1397000" cy="31750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82562" y="1920535"/>
              <a:ext cx="18951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8000"/>
                  </a:solidFill>
                </a:rPr>
                <a:t>greedy solution:</a:t>
              </a:r>
              <a:endParaRPr lang="en-US" sz="2000" dirty="0">
                <a:solidFill>
                  <a:srgbClr val="008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Greedy can fail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106724" y="1507894"/>
            <a:ext cx="7047344" cy="1090099"/>
            <a:chOff x="-3033476" y="233705"/>
            <a:chExt cx="7047344" cy="1090099"/>
          </a:xfrm>
        </p:grpSpPr>
        <p:grpSp>
          <p:nvGrpSpPr>
            <p:cNvPr id="7" name="Group 6"/>
            <p:cNvGrpSpPr/>
            <p:nvPr/>
          </p:nvGrpSpPr>
          <p:grpSpPr>
            <a:xfrm>
              <a:off x="-175217" y="233705"/>
              <a:ext cx="4189085" cy="935598"/>
              <a:chOff x="2250483" y="3117165"/>
              <a:chExt cx="4189085" cy="935598"/>
            </a:xfrm>
          </p:grpSpPr>
          <p:pic>
            <p:nvPicPr>
              <p:cNvPr id="4" name="Picture 3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50483" y="3117165"/>
                <a:ext cx="2724242" cy="935598"/>
              </a:xfrm>
              <a:prstGeom prst="rect">
                <a:avLst/>
              </a:prstGeom>
            </p:spPr>
          </p:pic>
          <p:pic>
            <p:nvPicPr>
              <p:cNvPr id="5" name="Picture 4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45768" y="3357840"/>
                <a:ext cx="1193800" cy="622300"/>
              </a:xfrm>
              <a:prstGeom prst="rect">
                <a:avLst/>
              </a:prstGeom>
            </p:spPr>
          </p:pic>
        </p:grpSp>
        <p:sp>
          <p:nvSpPr>
            <p:cNvPr id="6" name="Rectangle 5"/>
            <p:cNvSpPr>
              <a:spLocks noChangeAspect="1"/>
            </p:cNvSpPr>
            <p:nvPr/>
          </p:nvSpPr>
          <p:spPr>
            <a:xfrm>
              <a:off x="-3033476" y="243804"/>
              <a:ext cx="1977554" cy="108000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5001" y="3326247"/>
            <a:ext cx="7963567" cy="813954"/>
            <a:chOff x="635001" y="3326247"/>
            <a:chExt cx="7963567" cy="813954"/>
          </a:xfrm>
        </p:grpSpPr>
        <p:sp>
          <p:nvSpPr>
            <p:cNvPr id="8" name="Rectangle 7"/>
            <p:cNvSpPr/>
            <p:nvPr/>
          </p:nvSpPr>
          <p:spPr>
            <a:xfrm>
              <a:off x="635001" y="33262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72783" y="33262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54601" y="33262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52368" y="33262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5001" y="3326247"/>
            <a:ext cx="1346200" cy="813954"/>
            <a:chOff x="635001" y="3326247"/>
            <a:chExt cx="1346200" cy="813954"/>
          </a:xfrm>
        </p:grpSpPr>
        <p:sp>
          <p:nvSpPr>
            <p:cNvPr id="13" name="Rounded Rectangle 12"/>
            <p:cNvSpPr/>
            <p:nvPr/>
          </p:nvSpPr>
          <p:spPr>
            <a:xfrm>
              <a:off x="635001" y="3326247"/>
              <a:ext cx="1346200" cy="81395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73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73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gular Pentagon 17"/>
            <p:cNvSpPr/>
            <p:nvPr/>
          </p:nvSpPr>
          <p:spPr>
            <a:xfrm>
              <a:off x="1181100" y="3602401"/>
              <a:ext cx="203200" cy="220299"/>
            </a:xfrm>
            <a:prstGeom prst="pentagon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872783" y="3326247"/>
            <a:ext cx="695917" cy="521853"/>
            <a:chOff x="2872783" y="3326247"/>
            <a:chExt cx="695917" cy="521853"/>
          </a:xfrm>
        </p:grpSpPr>
        <p:sp>
          <p:nvSpPr>
            <p:cNvPr id="14" name="Rounded Rectangle 13"/>
            <p:cNvSpPr/>
            <p:nvPr/>
          </p:nvSpPr>
          <p:spPr>
            <a:xfrm>
              <a:off x="2872783" y="3326247"/>
              <a:ext cx="695917" cy="521853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tint val="100000"/>
                    <a:shade val="100000"/>
                    <a:satMod val="130000"/>
                    <a:alpha val="7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  <a:alpha val="70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gular Pentagon 18"/>
            <p:cNvSpPr/>
            <p:nvPr/>
          </p:nvSpPr>
          <p:spPr>
            <a:xfrm>
              <a:off x="3098800" y="3466851"/>
              <a:ext cx="203200" cy="220299"/>
            </a:xfrm>
            <a:prstGeom prst="pentago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704884" y="3326247"/>
            <a:ext cx="695917" cy="521853"/>
            <a:chOff x="5704884" y="3326247"/>
            <a:chExt cx="695917" cy="521853"/>
          </a:xfrm>
        </p:grpSpPr>
        <p:sp>
          <p:nvSpPr>
            <p:cNvPr id="15" name="Rounded Rectangle 14"/>
            <p:cNvSpPr/>
            <p:nvPr/>
          </p:nvSpPr>
          <p:spPr>
            <a:xfrm>
              <a:off x="5704884" y="3326247"/>
              <a:ext cx="695917" cy="521853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76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76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gular Pentagon 19"/>
            <p:cNvSpPr/>
            <p:nvPr/>
          </p:nvSpPr>
          <p:spPr>
            <a:xfrm>
              <a:off x="5943600" y="3466851"/>
              <a:ext cx="203200" cy="220299"/>
            </a:xfrm>
            <a:prstGeom prst="pentagon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252368" y="3797299"/>
            <a:ext cx="1346200" cy="360000"/>
            <a:chOff x="7252368" y="3797299"/>
            <a:chExt cx="1346200" cy="360000"/>
          </a:xfrm>
        </p:grpSpPr>
        <p:sp>
          <p:nvSpPr>
            <p:cNvPr id="16" name="Rounded Rectangle 15"/>
            <p:cNvSpPr/>
            <p:nvPr/>
          </p:nvSpPr>
          <p:spPr>
            <a:xfrm>
              <a:off x="7252368" y="3797299"/>
              <a:ext cx="1346200" cy="360000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tint val="100000"/>
                    <a:shade val="100000"/>
                    <a:satMod val="130000"/>
                    <a:alpha val="89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  <a:alpha val="89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gular Pentagon 20"/>
            <p:cNvSpPr/>
            <p:nvPr/>
          </p:nvSpPr>
          <p:spPr>
            <a:xfrm>
              <a:off x="7810500" y="3835400"/>
              <a:ext cx="203200" cy="220299"/>
            </a:xfrm>
            <a:prstGeom prst="pentago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62000" y="2971800"/>
            <a:ext cx="104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1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046004" y="2971800"/>
            <a:ext cx="104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2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181894" y="2971800"/>
            <a:ext cx="104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3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400189" y="2971800"/>
            <a:ext cx="104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4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6100" y="4330700"/>
            <a:ext cx="1574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coverage: 100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cost:          -60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gain            40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44946" y="4323160"/>
            <a:ext cx="1574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coverage:   30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cost:          -  1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gain            29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17630" y="4306690"/>
            <a:ext cx="1619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coverage:   30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cost:          -  1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gain            29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14268" y="4279900"/>
            <a:ext cx="1607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coverage:   40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cost:          -  3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gain            37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250" y="5829300"/>
            <a:ext cx="2984500" cy="4572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952500" y="5638800"/>
            <a:ext cx="6832600" cy="774700"/>
            <a:chOff x="952500" y="5638800"/>
            <a:chExt cx="6832600" cy="774700"/>
          </a:xfrm>
        </p:grpSpPr>
        <p:pic>
          <p:nvPicPr>
            <p:cNvPr id="35" name="Picture 34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8000" y="5835650"/>
              <a:ext cx="863600" cy="29210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952500" y="5638800"/>
              <a:ext cx="6832600" cy="774700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449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2641600" y="3060080"/>
            <a:ext cx="6180312" cy="3128786"/>
            <a:chOff x="2641600" y="2361580"/>
            <a:chExt cx="6180312" cy="3128786"/>
          </a:xfrm>
        </p:grpSpPr>
        <p:sp>
          <p:nvSpPr>
            <p:cNvPr id="40" name="Rounded Rectangle 39"/>
            <p:cNvSpPr/>
            <p:nvPr/>
          </p:nvSpPr>
          <p:spPr>
            <a:xfrm>
              <a:off x="2641600" y="2882900"/>
              <a:ext cx="6180312" cy="260746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7350" y="2419350"/>
              <a:ext cx="1384300" cy="31750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484707" y="2361580"/>
              <a:ext cx="1984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</a:rPr>
                <a:t>optimal solution: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3200" y="2619035"/>
            <a:ext cx="2209800" cy="3603965"/>
            <a:chOff x="203200" y="1920535"/>
            <a:chExt cx="2209800" cy="3603965"/>
          </a:xfrm>
        </p:grpSpPr>
        <p:sp>
          <p:nvSpPr>
            <p:cNvPr id="39" name="Rounded Rectangle 38"/>
            <p:cNvSpPr/>
            <p:nvPr/>
          </p:nvSpPr>
          <p:spPr>
            <a:xfrm>
              <a:off x="203200" y="2882900"/>
              <a:ext cx="2209800" cy="2641600"/>
            </a:xfrm>
            <a:prstGeom prst="roundRect">
              <a:avLst/>
            </a:pr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100" y="2374900"/>
              <a:ext cx="1397000" cy="31750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82562" y="1920535"/>
              <a:ext cx="18951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8000"/>
                  </a:solidFill>
                </a:rPr>
                <a:t>greedy solution:</a:t>
              </a:r>
              <a:endParaRPr lang="en-US" sz="2000" dirty="0">
                <a:solidFill>
                  <a:srgbClr val="008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Greedy can fail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774483" y="1596794"/>
            <a:ext cx="4189085" cy="935598"/>
            <a:chOff x="2250483" y="3117165"/>
            <a:chExt cx="4189085" cy="935598"/>
          </a:xfrm>
          <a:solidFill>
            <a:schemeClr val="bg1"/>
          </a:solidFill>
        </p:grpSpPr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0483" y="3117165"/>
              <a:ext cx="2724242" cy="935598"/>
            </a:xfrm>
            <a:prstGeom prst="rect">
              <a:avLst/>
            </a:prstGeom>
            <a:grpFill/>
          </p:spPr>
        </p:pic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5768" y="3357840"/>
              <a:ext cx="1193800" cy="622300"/>
            </a:xfrm>
            <a:prstGeom prst="rect">
              <a:avLst/>
            </a:prstGeom>
            <a:grpFill/>
          </p:spPr>
        </p:pic>
      </p:grpSp>
      <p:grpSp>
        <p:nvGrpSpPr>
          <p:cNvPr id="30" name="Group 29"/>
          <p:cNvGrpSpPr/>
          <p:nvPr/>
        </p:nvGrpSpPr>
        <p:grpSpPr>
          <a:xfrm>
            <a:off x="635001" y="4024747"/>
            <a:ext cx="7963567" cy="813954"/>
            <a:chOff x="635001" y="3326247"/>
            <a:chExt cx="7963567" cy="813954"/>
          </a:xfrm>
        </p:grpSpPr>
        <p:sp>
          <p:nvSpPr>
            <p:cNvPr id="8" name="Rectangle 7"/>
            <p:cNvSpPr/>
            <p:nvPr/>
          </p:nvSpPr>
          <p:spPr>
            <a:xfrm>
              <a:off x="635001" y="33262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72783" y="33262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54601" y="33262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52368" y="33262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5001" y="4024747"/>
            <a:ext cx="1346200" cy="813954"/>
            <a:chOff x="635001" y="3326247"/>
            <a:chExt cx="1346200" cy="813954"/>
          </a:xfrm>
        </p:grpSpPr>
        <p:sp>
          <p:nvSpPr>
            <p:cNvPr id="13" name="Rounded Rectangle 12"/>
            <p:cNvSpPr/>
            <p:nvPr/>
          </p:nvSpPr>
          <p:spPr>
            <a:xfrm>
              <a:off x="635001" y="3326247"/>
              <a:ext cx="1346200" cy="81395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73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73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gular Pentagon 17"/>
            <p:cNvSpPr/>
            <p:nvPr/>
          </p:nvSpPr>
          <p:spPr>
            <a:xfrm>
              <a:off x="1181100" y="3602401"/>
              <a:ext cx="203200" cy="220299"/>
            </a:xfrm>
            <a:prstGeom prst="pentagon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872783" y="4024747"/>
            <a:ext cx="695917" cy="521853"/>
            <a:chOff x="2872783" y="3326247"/>
            <a:chExt cx="695917" cy="521853"/>
          </a:xfrm>
        </p:grpSpPr>
        <p:sp>
          <p:nvSpPr>
            <p:cNvPr id="14" name="Rounded Rectangle 13"/>
            <p:cNvSpPr/>
            <p:nvPr/>
          </p:nvSpPr>
          <p:spPr>
            <a:xfrm>
              <a:off x="2872783" y="3326247"/>
              <a:ext cx="695917" cy="521853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tint val="100000"/>
                    <a:shade val="100000"/>
                    <a:satMod val="130000"/>
                    <a:alpha val="7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  <a:alpha val="70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gular Pentagon 18"/>
            <p:cNvSpPr/>
            <p:nvPr/>
          </p:nvSpPr>
          <p:spPr>
            <a:xfrm>
              <a:off x="3098800" y="3466851"/>
              <a:ext cx="203200" cy="220299"/>
            </a:xfrm>
            <a:prstGeom prst="pentagon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704884" y="4024747"/>
            <a:ext cx="695917" cy="521853"/>
            <a:chOff x="5704884" y="3326247"/>
            <a:chExt cx="695917" cy="521853"/>
          </a:xfrm>
        </p:grpSpPr>
        <p:sp>
          <p:nvSpPr>
            <p:cNvPr id="15" name="Rounded Rectangle 14"/>
            <p:cNvSpPr/>
            <p:nvPr/>
          </p:nvSpPr>
          <p:spPr>
            <a:xfrm>
              <a:off x="5704884" y="3326247"/>
              <a:ext cx="695917" cy="521853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76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76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gular Pentagon 19"/>
            <p:cNvSpPr/>
            <p:nvPr/>
          </p:nvSpPr>
          <p:spPr>
            <a:xfrm>
              <a:off x="5943600" y="3466851"/>
              <a:ext cx="203200" cy="220299"/>
            </a:xfrm>
            <a:prstGeom prst="pentagon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252368" y="4495799"/>
            <a:ext cx="1346200" cy="360000"/>
            <a:chOff x="7252368" y="3797299"/>
            <a:chExt cx="1346200" cy="360000"/>
          </a:xfrm>
        </p:grpSpPr>
        <p:sp>
          <p:nvSpPr>
            <p:cNvPr id="16" name="Rounded Rectangle 15"/>
            <p:cNvSpPr/>
            <p:nvPr/>
          </p:nvSpPr>
          <p:spPr>
            <a:xfrm>
              <a:off x="7252368" y="3797299"/>
              <a:ext cx="1346200" cy="360000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tint val="100000"/>
                    <a:shade val="100000"/>
                    <a:satMod val="130000"/>
                    <a:alpha val="89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  <a:alpha val="89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gular Pentagon 20"/>
            <p:cNvSpPr/>
            <p:nvPr/>
          </p:nvSpPr>
          <p:spPr>
            <a:xfrm>
              <a:off x="7810500" y="3835400"/>
              <a:ext cx="203200" cy="220299"/>
            </a:xfrm>
            <a:prstGeom prst="pentago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62000" y="3670300"/>
            <a:ext cx="104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1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046004" y="3670300"/>
            <a:ext cx="104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2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181894" y="3670300"/>
            <a:ext cx="104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3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400189" y="3670300"/>
            <a:ext cx="104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4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6100" y="5029200"/>
            <a:ext cx="1574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coverage: 100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cost:          -60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gain            40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44946" y="5021660"/>
            <a:ext cx="1574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coverage:   30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cost:          -  1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gain            29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17630" y="5005190"/>
            <a:ext cx="1619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coverage:   30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cost:          -  1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gain            29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14268" y="4978400"/>
            <a:ext cx="1607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coverage:   40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cost:          -  3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gain            37</a:t>
            </a:r>
            <a:endParaRPr lang="en-US" dirty="0">
              <a:solidFill>
                <a:srgbClr val="008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960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(bidirectional) greedy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97883" y="2917212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29040" y="2917212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60197" y="2917212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91355" y="2917212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6108" y="4309266"/>
            <a:ext cx="432000" cy="43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27265" y="4309266"/>
            <a:ext cx="432000" cy="43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58422" y="4309266"/>
            <a:ext cx="432000" cy="43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89580" y="4309266"/>
            <a:ext cx="432000" cy="43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86762" y="1334673"/>
            <a:ext cx="0" cy="451806"/>
          </a:xfrm>
          <a:prstGeom prst="straightConnector1">
            <a:avLst/>
          </a:prstGeom>
          <a:ln w="38100">
            <a:solidFill>
              <a:srgbClr val="00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88" y="1875365"/>
            <a:ext cx="254000" cy="2921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60" y="2953845"/>
            <a:ext cx="279400" cy="2921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88" y="4309266"/>
            <a:ext cx="292100" cy="279400"/>
          </a:xfrm>
          <a:prstGeom prst="rect">
            <a:avLst/>
          </a:prstGeom>
        </p:spPr>
      </p:pic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834880" y="1974722"/>
            <a:ext cx="360000" cy="217664"/>
            <a:chOff x="723233" y="5434447"/>
            <a:chExt cx="1346200" cy="813954"/>
          </a:xfrm>
        </p:grpSpPr>
        <p:sp>
          <p:nvSpPr>
            <p:cNvPr id="39" name="Rectangle 38"/>
            <p:cNvSpPr/>
            <p:nvPr/>
          </p:nvSpPr>
          <p:spPr>
            <a:xfrm>
              <a:off x="7232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723233" y="5434447"/>
              <a:ext cx="1346200" cy="813954"/>
              <a:chOff x="635001" y="3326247"/>
              <a:chExt cx="1346200" cy="813954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635001" y="3326247"/>
                <a:ext cx="1346200" cy="81395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73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7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gular Pentagon 44"/>
              <p:cNvSpPr/>
              <p:nvPr/>
            </p:nvSpPr>
            <p:spPr>
              <a:xfrm>
                <a:off x="1181100" y="3602401"/>
                <a:ext cx="203200" cy="220299"/>
              </a:xfrm>
              <a:prstGeom prst="pentagon">
                <a:avLst/>
              </a:prstGeom>
              <a:solidFill>
                <a:srgbClr val="00009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1243139" y="1981808"/>
            <a:ext cx="360000" cy="217668"/>
            <a:chOff x="2961015" y="5434447"/>
            <a:chExt cx="1346200" cy="813954"/>
          </a:xfrm>
        </p:grpSpPr>
        <p:sp>
          <p:nvSpPr>
            <p:cNvPr id="40" name="Rectangle 39"/>
            <p:cNvSpPr/>
            <p:nvPr/>
          </p:nvSpPr>
          <p:spPr>
            <a:xfrm>
              <a:off x="2961015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2961015" y="5434447"/>
              <a:ext cx="695917" cy="521853"/>
              <a:chOff x="2872783" y="3326247"/>
              <a:chExt cx="695917" cy="521853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2872783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  <a:alpha val="7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  <a:alpha val="70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gular Pentagon 47"/>
              <p:cNvSpPr/>
              <p:nvPr/>
            </p:nvSpPr>
            <p:spPr>
              <a:xfrm>
                <a:off x="3098800" y="3466851"/>
                <a:ext cx="203200" cy="220299"/>
              </a:xfrm>
              <a:prstGeom prst="pentagon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1661597" y="1981808"/>
            <a:ext cx="360000" cy="217668"/>
            <a:chOff x="5142833" y="5434447"/>
            <a:chExt cx="1346200" cy="813954"/>
          </a:xfrm>
        </p:grpSpPr>
        <p:sp>
          <p:nvSpPr>
            <p:cNvPr id="41" name="Rectangle 40"/>
            <p:cNvSpPr/>
            <p:nvPr/>
          </p:nvSpPr>
          <p:spPr>
            <a:xfrm>
              <a:off x="51428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793116" y="5434447"/>
              <a:ext cx="695917" cy="521853"/>
              <a:chOff x="5704884" y="3326247"/>
              <a:chExt cx="695917" cy="521853"/>
            </a:xfrm>
          </p:grpSpPr>
          <p:sp>
            <p:nvSpPr>
              <p:cNvPr id="50" name="Rounded Rectangle 49"/>
              <p:cNvSpPr/>
              <p:nvPr/>
            </p:nvSpPr>
            <p:spPr>
              <a:xfrm>
                <a:off x="5704884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  <a:alpha val="76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  <a:alpha val="76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gular Pentagon 50"/>
              <p:cNvSpPr/>
              <p:nvPr/>
            </p:nvSpPr>
            <p:spPr>
              <a:xfrm>
                <a:off x="5943600" y="3466851"/>
                <a:ext cx="203200" cy="220299"/>
              </a:xfrm>
              <a:prstGeom prst="pentagon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2081075" y="1981809"/>
            <a:ext cx="363577" cy="224448"/>
            <a:chOff x="7340600" y="5434447"/>
            <a:chExt cx="1346200" cy="831052"/>
          </a:xfrm>
        </p:grpSpPr>
        <p:sp>
          <p:nvSpPr>
            <p:cNvPr id="42" name="Rectangle 41"/>
            <p:cNvSpPr/>
            <p:nvPr/>
          </p:nvSpPr>
          <p:spPr>
            <a:xfrm>
              <a:off x="7340600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7340600" y="5905499"/>
              <a:ext cx="1346200" cy="360000"/>
              <a:chOff x="7252368" y="3797299"/>
              <a:chExt cx="1346200" cy="360000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7252368" y="3797299"/>
                <a:ext cx="1346200" cy="36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  <a:alpha val="89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  <a:alpha val="89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gular Pentagon 53"/>
              <p:cNvSpPr/>
              <p:nvPr/>
            </p:nvSpPr>
            <p:spPr>
              <a:xfrm>
                <a:off x="7810500" y="3835400"/>
                <a:ext cx="203200" cy="220299"/>
              </a:xfrm>
              <a:prstGeom prst="pentagon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9" name="Picture 5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700" y="1397000"/>
            <a:ext cx="1879600" cy="3048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216174" y="1333500"/>
            <a:ext cx="72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Start:</a:t>
            </a:r>
            <a:endParaRPr lang="en-US" dirty="0"/>
          </a:p>
        </p:txBody>
      </p:sp>
      <p:sp>
        <p:nvSpPr>
          <p:cNvPr id="61" name="Rounded Rectangle 60"/>
          <p:cNvSpPr/>
          <p:nvPr/>
        </p:nvSpPr>
        <p:spPr>
          <a:xfrm>
            <a:off x="791527" y="1824565"/>
            <a:ext cx="432000" cy="3077635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121622" y="1919438"/>
            <a:ext cx="1870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 </a:t>
            </a:r>
            <a:r>
              <a:rPr lang="en-US" sz="2400" i="1" dirty="0" err="1" smtClean="0"/>
              <a:t>i</a:t>
            </a:r>
            <a:r>
              <a:rPr lang="en-US" sz="2400" i="1" dirty="0" smtClean="0"/>
              <a:t>=1, …, n</a:t>
            </a:r>
            <a:endParaRPr lang="en-US" sz="2400" i="1" dirty="0"/>
          </a:p>
        </p:txBody>
      </p:sp>
      <p:sp>
        <p:nvSpPr>
          <p:cNvPr id="63" name="TextBox 62"/>
          <p:cNvSpPr txBox="1"/>
          <p:nvPr/>
        </p:nvSpPr>
        <p:spPr>
          <a:xfrm>
            <a:off x="5929119" y="1936528"/>
            <a:ext cx="21942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</a:rPr>
              <a:t>//add or remove?</a:t>
            </a:r>
            <a:endParaRPr lang="en-US" sz="2000" i="1" dirty="0">
              <a:solidFill>
                <a:srgbClr val="0000F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382841" y="2434389"/>
            <a:ext cx="38523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gain of adding (to A):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gain of removing (from B):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342" y="5530574"/>
            <a:ext cx="2781300" cy="774700"/>
          </a:xfrm>
          <a:prstGeom prst="rect">
            <a:avLst/>
          </a:prstGeom>
        </p:spPr>
      </p:pic>
      <p:grpSp>
        <p:nvGrpSpPr>
          <p:cNvPr id="69" name="Group 68"/>
          <p:cNvGrpSpPr>
            <a:grpSpLocks noChangeAspect="1"/>
          </p:cNvGrpSpPr>
          <p:nvPr/>
        </p:nvGrpSpPr>
        <p:grpSpPr>
          <a:xfrm>
            <a:off x="823042" y="3016122"/>
            <a:ext cx="360000" cy="217664"/>
            <a:chOff x="723233" y="5434447"/>
            <a:chExt cx="1346200" cy="813954"/>
          </a:xfrm>
        </p:grpSpPr>
        <p:sp>
          <p:nvSpPr>
            <p:cNvPr id="70" name="Rectangle 69"/>
            <p:cNvSpPr/>
            <p:nvPr/>
          </p:nvSpPr>
          <p:spPr>
            <a:xfrm>
              <a:off x="7232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723233" y="5434447"/>
              <a:ext cx="1346200" cy="813954"/>
              <a:chOff x="635001" y="3326247"/>
              <a:chExt cx="1346200" cy="813954"/>
            </a:xfrm>
          </p:grpSpPr>
          <p:sp>
            <p:nvSpPr>
              <p:cNvPr id="72" name="Rounded Rectangle 71"/>
              <p:cNvSpPr/>
              <p:nvPr/>
            </p:nvSpPr>
            <p:spPr>
              <a:xfrm>
                <a:off x="635001" y="3326247"/>
                <a:ext cx="1346200" cy="81395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73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7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gular Pentagon 72"/>
              <p:cNvSpPr/>
              <p:nvPr/>
            </p:nvSpPr>
            <p:spPr>
              <a:xfrm>
                <a:off x="1181100" y="3602401"/>
                <a:ext cx="203200" cy="220299"/>
              </a:xfrm>
              <a:prstGeom prst="pentagon">
                <a:avLst/>
              </a:prstGeom>
              <a:solidFill>
                <a:srgbClr val="00009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9" name="Group 88"/>
          <p:cNvGrpSpPr>
            <a:grpSpLocks noChangeAspect="1"/>
          </p:cNvGrpSpPr>
          <p:nvPr/>
        </p:nvGrpSpPr>
        <p:grpSpPr>
          <a:xfrm>
            <a:off x="822180" y="4428288"/>
            <a:ext cx="360000" cy="217664"/>
            <a:chOff x="723233" y="5434447"/>
            <a:chExt cx="1346200" cy="813954"/>
          </a:xfrm>
        </p:grpSpPr>
        <p:sp>
          <p:nvSpPr>
            <p:cNvPr id="90" name="Rectangle 89"/>
            <p:cNvSpPr/>
            <p:nvPr/>
          </p:nvSpPr>
          <p:spPr>
            <a:xfrm>
              <a:off x="7232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723233" y="5434447"/>
              <a:ext cx="1346200" cy="813954"/>
              <a:chOff x="635001" y="3326247"/>
              <a:chExt cx="1346200" cy="813954"/>
            </a:xfrm>
          </p:grpSpPr>
          <p:sp>
            <p:nvSpPr>
              <p:cNvPr id="92" name="Rounded Rectangle 91"/>
              <p:cNvSpPr/>
              <p:nvPr/>
            </p:nvSpPr>
            <p:spPr>
              <a:xfrm>
                <a:off x="635001" y="3326247"/>
                <a:ext cx="1346200" cy="81395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73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7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gular Pentagon 92"/>
              <p:cNvSpPr/>
              <p:nvPr/>
            </p:nvSpPr>
            <p:spPr>
              <a:xfrm>
                <a:off x="1181100" y="3602401"/>
                <a:ext cx="203200" cy="220299"/>
              </a:xfrm>
              <a:prstGeom prst="pentagon">
                <a:avLst/>
              </a:prstGeom>
              <a:solidFill>
                <a:srgbClr val="00009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4" name="Group 93"/>
          <p:cNvGrpSpPr>
            <a:grpSpLocks noChangeAspect="1"/>
          </p:cNvGrpSpPr>
          <p:nvPr/>
        </p:nvGrpSpPr>
        <p:grpSpPr>
          <a:xfrm>
            <a:off x="1268539" y="4435374"/>
            <a:ext cx="360000" cy="217668"/>
            <a:chOff x="2961015" y="5434447"/>
            <a:chExt cx="1346200" cy="813954"/>
          </a:xfrm>
        </p:grpSpPr>
        <p:sp>
          <p:nvSpPr>
            <p:cNvPr id="95" name="Rectangle 94"/>
            <p:cNvSpPr/>
            <p:nvPr/>
          </p:nvSpPr>
          <p:spPr>
            <a:xfrm>
              <a:off x="2961015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2961015" y="5434447"/>
              <a:ext cx="695917" cy="521853"/>
              <a:chOff x="2872783" y="3326247"/>
              <a:chExt cx="695917" cy="521853"/>
            </a:xfrm>
          </p:grpSpPr>
          <p:sp>
            <p:nvSpPr>
              <p:cNvPr id="97" name="Rounded Rectangle 96"/>
              <p:cNvSpPr/>
              <p:nvPr/>
            </p:nvSpPr>
            <p:spPr>
              <a:xfrm>
                <a:off x="2872783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  <a:alpha val="7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  <a:alpha val="70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gular Pentagon 97"/>
              <p:cNvSpPr/>
              <p:nvPr/>
            </p:nvSpPr>
            <p:spPr>
              <a:xfrm>
                <a:off x="3098800" y="3466851"/>
                <a:ext cx="203200" cy="220299"/>
              </a:xfrm>
              <a:prstGeom prst="pentagon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1686997" y="4435374"/>
            <a:ext cx="360000" cy="217668"/>
            <a:chOff x="5142833" y="5434447"/>
            <a:chExt cx="1346200" cy="813954"/>
          </a:xfrm>
        </p:grpSpPr>
        <p:sp>
          <p:nvSpPr>
            <p:cNvPr id="100" name="Rectangle 99"/>
            <p:cNvSpPr/>
            <p:nvPr/>
          </p:nvSpPr>
          <p:spPr>
            <a:xfrm>
              <a:off x="51428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5793116" y="5434447"/>
              <a:ext cx="695917" cy="521853"/>
              <a:chOff x="5704884" y="3326247"/>
              <a:chExt cx="695917" cy="521853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5704884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  <a:alpha val="76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  <a:alpha val="76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gular Pentagon 102"/>
              <p:cNvSpPr/>
              <p:nvPr/>
            </p:nvSpPr>
            <p:spPr>
              <a:xfrm>
                <a:off x="5943600" y="3466851"/>
                <a:ext cx="203200" cy="220299"/>
              </a:xfrm>
              <a:prstGeom prst="pentagon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2131875" y="4435375"/>
            <a:ext cx="363577" cy="224448"/>
            <a:chOff x="7340600" y="5434447"/>
            <a:chExt cx="1346200" cy="831052"/>
          </a:xfrm>
        </p:grpSpPr>
        <p:sp>
          <p:nvSpPr>
            <p:cNvPr id="105" name="Rectangle 104"/>
            <p:cNvSpPr/>
            <p:nvPr/>
          </p:nvSpPr>
          <p:spPr>
            <a:xfrm>
              <a:off x="7340600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340600" y="5905499"/>
              <a:ext cx="1346200" cy="360000"/>
              <a:chOff x="7252368" y="3797299"/>
              <a:chExt cx="1346200" cy="360000"/>
            </a:xfrm>
          </p:grpSpPr>
          <p:sp>
            <p:nvSpPr>
              <p:cNvPr id="107" name="Rounded Rectangle 106"/>
              <p:cNvSpPr/>
              <p:nvPr/>
            </p:nvSpPr>
            <p:spPr>
              <a:xfrm>
                <a:off x="7252368" y="3797299"/>
                <a:ext cx="1346200" cy="36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  <a:alpha val="89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  <a:alpha val="89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gular Pentagon 107"/>
              <p:cNvSpPr/>
              <p:nvPr/>
            </p:nvSpPr>
            <p:spPr>
              <a:xfrm>
                <a:off x="7810500" y="3835400"/>
                <a:ext cx="203200" cy="220299"/>
              </a:xfrm>
              <a:prstGeom prst="pentagon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0" name="TextBox 109"/>
          <p:cNvSpPr txBox="1"/>
          <p:nvPr/>
        </p:nvSpPr>
        <p:spPr>
          <a:xfrm>
            <a:off x="1023419" y="5550308"/>
            <a:ext cx="15745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coverage: 100</a:t>
            </a:r>
          </a:p>
          <a:p>
            <a:r>
              <a:rPr lang="en-US" dirty="0" smtClean="0"/>
              <a:t>cost:          -60</a:t>
            </a:r>
          </a:p>
        </p:txBody>
      </p:sp>
      <p:grpSp>
        <p:nvGrpSpPr>
          <p:cNvPr id="111" name="Group 110"/>
          <p:cNvGrpSpPr>
            <a:grpSpLocks noChangeAspect="1"/>
          </p:cNvGrpSpPr>
          <p:nvPr/>
        </p:nvGrpSpPr>
        <p:grpSpPr>
          <a:xfrm>
            <a:off x="345484" y="5727297"/>
            <a:ext cx="476327" cy="287999"/>
            <a:chOff x="723233" y="5434447"/>
            <a:chExt cx="1346200" cy="813954"/>
          </a:xfrm>
        </p:grpSpPr>
        <p:sp>
          <p:nvSpPr>
            <p:cNvPr id="112" name="Rectangle 111"/>
            <p:cNvSpPr/>
            <p:nvPr/>
          </p:nvSpPr>
          <p:spPr>
            <a:xfrm>
              <a:off x="7232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723233" y="5434447"/>
              <a:ext cx="1346200" cy="813954"/>
              <a:chOff x="635001" y="3326247"/>
              <a:chExt cx="1346200" cy="813954"/>
            </a:xfrm>
          </p:grpSpPr>
          <p:sp>
            <p:nvSpPr>
              <p:cNvPr id="114" name="Rounded Rectangle 113"/>
              <p:cNvSpPr/>
              <p:nvPr/>
            </p:nvSpPr>
            <p:spPr>
              <a:xfrm>
                <a:off x="635001" y="3326247"/>
                <a:ext cx="1346200" cy="81395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73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7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gular Pentagon 114"/>
              <p:cNvSpPr/>
              <p:nvPr/>
            </p:nvSpPr>
            <p:spPr>
              <a:xfrm>
                <a:off x="1181100" y="3602401"/>
                <a:ext cx="203200" cy="220299"/>
              </a:xfrm>
              <a:prstGeom prst="pentagon">
                <a:avLst/>
              </a:prstGeom>
              <a:solidFill>
                <a:srgbClr val="00009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6" name="Picture 1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2590800"/>
            <a:ext cx="1143000" cy="304800"/>
          </a:xfrm>
          <a:prstGeom prst="rect">
            <a:avLst/>
          </a:prstGeom>
        </p:spPr>
      </p:pic>
      <p:pic>
        <p:nvPicPr>
          <p:cNvPr id="117" name="Picture 1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950" y="3994150"/>
            <a:ext cx="1155700" cy="241300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7611007" y="5645964"/>
            <a:ext cx="1024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= 40%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771900" y="4927600"/>
            <a:ext cx="2723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add with probability</a:t>
            </a:r>
            <a:endParaRPr lang="en-US" sz="2400" dirty="0"/>
          </a:p>
        </p:txBody>
      </p:sp>
      <p:pic>
        <p:nvPicPr>
          <p:cNvPr id="120" name="Picture 11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675" y="3006312"/>
            <a:ext cx="3670300" cy="317500"/>
          </a:xfrm>
          <a:prstGeom prst="rect">
            <a:avLst/>
          </a:prstGeom>
        </p:spPr>
      </p:pic>
      <p:pic>
        <p:nvPicPr>
          <p:cNvPr id="121" name="Picture 120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498" y="4117875"/>
            <a:ext cx="3556000" cy="31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61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/>
      <p:bldP spid="63" grpId="0"/>
      <p:bldP spid="65" grpId="0"/>
      <p:bldP spid="110" grpId="0" animBg="1"/>
      <p:bldP spid="118" grpId="0"/>
      <p:bldP spid="11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(bidirectional) greedy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97883" y="2917212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29040" y="2917212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60197" y="2917212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91355" y="2917212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6108" y="4309266"/>
            <a:ext cx="432000" cy="432000"/>
          </a:xfrm>
          <a:prstGeom prst="rect">
            <a:avLst/>
          </a:prstGeom>
          <a:solidFill>
            <a:srgbClr val="A6A6A6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27265" y="4309266"/>
            <a:ext cx="432000" cy="432000"/>
          </a:xfrm>
          <a:prstGeom prst="rect">
            <a:avLst/>
          </a:prstGeom>
          <a:solidFill>
            <a:srgbClr val="A6A6A6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58422" y="4309266"/>
            <a:ext cx="432000" cy="432000"/>
          </a:xfrm>
          <a:prstGeom prst="rect">
            <a:avLst/>
          </a:prstGeom>
          <a:solidFill>
            <a:srgbClr val="A6A6A6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89580" y="4309266"/>
            <a:ext cx="432000" cy="432000"/>
          </a:xfrm>
          <a:prstGeom prst="rect">
            <a:avLst/>
          </a:prstGeom>
          <a:solidFill>
            <a:srgbClr val="A6A6A6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88" y="1875365"/>
            <a:ext cx="254000" cy="2921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60" y="2953845"/>
            <a:ext cx="279400" cy="2921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88" y="4309266"/>
            <a:ext cx="292100" cy="279400"/>
          </a:xfrm>
          <a:prstGeom prst="rect">
            <a:avLst/>
          </a:prstGeom>
        </p:spPr>
      </p:pic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834880" y="1974722"/>
            <a:ext cx="360000" cy="217664"/>
            <a:chOff x="723233" y="5434447"/>
            <a:chExt cx="1346200" cy="813954"/>
          </a:xfrm>
        </p:grpSpPr>
        <p:sp>
          <p:nvSpPr>
            <p:cNvPr id="39" name="Rectangle 38"/>
            <p:cNvSpPr/>
            <p:nvPr/>
          </p:nvSpPr>
          <p:spPr>
            <a:xfrm>
              <a:off x="7232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723233" y="5434447"/>
              <a:ext cx="1346200" cy="813954"/>
              <a:chOff x="635001" y="3326247"/>
              <a:chExt cx="1346200" cy="813954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635001" y="3326247"/>
                <a:ext cx="1346200" cy="81395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73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7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gular Pentagon 44"/>
              <p:cNvSpPr/>
              <p:nvPr/>
            </p:nvSpPr>
            <p:spPr>
              <a:xfrm>
                <a:off x="1181100" y="3602401"/>
                <a:ext cx="203200" cy="220299"/>
              </a:xfrm>
              <a:prstGeom prst="pentagon">
                <a:avLst/>
              </a:prstGeom>
              <a:solidFill>
                <a:srgbClr val="00009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1243139" y="1981808"/>
            <a:ext cx="360000" cy="217668"/>
            <a:chOff x="2961015" y="5434447"/>
            <a:chExt cx="1346200" cy="813954"/>
          </a:xfrm>
        </p:grpSpPr>
        <p:sp>
          <p:nvSpPr>
            <p:cNvPr id="40" name="Rectangle 39"/>
            <p:cNvSpPr/>
            <p:nvPr/>
          </p:nvSpPr>
          <p:spPr>
            <a:xfrm>
              <a:off x="2961015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2961015" y="5434447"/>
              <a:ext cx="695917" cy="521853"/>
              <a:chOff x="2872783" y="3326247"/>
              <a:chExt cx="695917" cy="521853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2872783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  <a:alpha val="7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  <a:alpha val="70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gular Pentagon 47"/>
              <p:cNvSpPr/>
              <p:nvPr/>
            </p:nvSpPr>
            <p:spPr>
              <a:xfrm>
                <a:off x="3098800" y="3466851"/>
                <a:ext cx="203200" cy="220299"/>
              </a:xfrm>
              <a:prstGeom prst="pentagon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1661597" y="1981808"/>
            <a:ext cx="360000" cy="217668"/>
            <a:chOff x="5142833" y="5434447"/>
            <a:chExt cx="1346200" cy="813954"/>
          </a:xfrm>
        </p:grpSpPr>
        <p:sp>
          <p:nvSpPr>
            <p:cNvPr id="41" name="Rectangle 40"/>
            <p:cNvSpPr/>
            <p:nvPr/>
          </p:nvSpPr>
          <p:spPr>
            <a:xfrm>
              <a:off x="51428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793116" y="5434447"/>
              <a:ext cx="695917" cy="521853"/>
              <a:chOff x="5704884" y="3326247"/>
              <a:chExt cx="695917" cy="521853"/>
            </a:xfrm>
          </p:grpSpPr>
          <p:sp>
            <p:nvSpPr>
              <p:cNvPr id="50" name="Rounded Rectangle 49"/>
              <p:cNvSpPr/>
              <p:nvPr/>
            </p:nvSpPr>
            <p:spPr>
              <a:xfrm>
                <a:off x="5704884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  <a:alpha val="76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  <a:alpha val="76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gular Pentagon 50"/>
              <p:cNvSpPr/>
              <p:nvPr/>
            </p:nvSpPr>
            <p:spPr>
              <a:xfrm>
                <a:off x="5943600" y="3466851"/>
                <a:ext cx="203200" cy="220299"/>
              </a:xfrm>
              <a:prstGeom prst="pentagon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2081075" y="1981809"/>
            <a:ext cx="363577" cy="224448"/>
            <a:chOff x="7340600" y="5434447"/>
            <a:chExt cx="1346200" cy="831052"/>
          </a:xfrm>
        </p:grpSpPr>
        <p:sp>
          <p:nvSpPr>
            <p:cNvPr id="42" name="Rectangle 41"/>
            <p:cNvSpPr/>
            <p:nvPr/>
          </p:nvSpPr>
          <p:spPr>
            <a:xfrm>
              <a:off x="7340600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7340600" y="5905499"/>
              <a:ext cx="1346200" cy="360000"/>
              <a:chOff x="7252368" y="3797299"/>
              <a:chExt cx="1346200" cy="360000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7252368" y="3797299"/>
                <a:ext cx="1346200" cy="36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  <a:alpha val="89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  <a:alpha val="89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gular Pentagon 53"/>
              <p:cNvSpPr/>
              <p:nvPr/>
            </p:nvSpPr>
            <p:spPr>
              <a:xfrm>
                <a:off x="7810500" y="3835400"/>
                <a:ext cx="203200" cy="220299"/>
              </a:xfrm>
              <a:prstGeom prst="pentagon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9" name="Picture 5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700" y="1397000"/>
            <a:ext cx="1879600" cy="3048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216174" y="1333500"/>
            <a:ext cx="72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Start: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121622" y="1919438"/>
            <a:ext cx="1870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 </a:t>
            </a:r>
            <a:r>
              <a:rPr lang="en-US" sz="2400" i="1" dirty="0" err="1" smtClean="0"/>
              <a:t>i</a:t>
            </a:r>
            <a:r>
              <a:rPr lang="en-US" sz="2400" i="1" dirty="0" smtClean="0"/>
              <a:t>=1, …, n</a:t>
            </a:r>
            <a:endParaRPr lang="en-US" sz="2400" i="1" dirty="0"/>
          </a:p>
        </p:txBody>
      </p:sp>
      <p:sp>
        <p:nvSpPr>
          <p:cNvPr id="63" name="TextBox 62"/>
          <p:cNvSpPr txBox="1"/>
          <p:nvPr/>
        </p:nvSpPr>
        <p:spPr>
          <a:xfrm>
            <a:off x="5929119" y="1936528"/>
            <a:ext cx="21942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</a:rPr>
              <a:t>//add or remove?</a:t>
            </a:r>
            <a:endParaRPr lang="en-US" sz="2000" i="1" dirty="0">
              <a:solidFill>
                <a:srgbClr val="0000FF"/>
              </a:solidFill>
            </a:endParaRPr>
          </a:p>
        </p:txBody>
      </p: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326" y="3089970"/>
            <a:ext cx="2781300" cy="774700"/>
          </a:xfrm>
          <a:prstGeom prst="rect">
            <a:avLst/>
          </a:prstGeom>
        </p:spPr>
      </p:pic>
      <p:grpSp>
        <p:nvGrpSpPr>
          <p:cNvPr id="69" name="Group 68"/>
          <p:cNvGrpSpPr>
            <a:grpSpLocks noChangeAspect="1"/>
          </p:cNvGrpSpPr>
          <p:nvPr/>
        </p:nvGrpSpPr>
        <p:grpSpPr>
          <a:xfrm>
            <a:off x="823042" y="3016122"/>
            <a:ext cx="360000" cy="217664"/>
            <a:chOff x="723233" y="5434447"/>
            <a:chExt cx="1346200" cy="813954"/>
          </a:xfrm>
        </p:grpSpPr>
        <p:sp>
          <p:nvSpPr>
            <p:cNvPr id="70" name="Rectangle 69"/>
            <p:cNvSpPr/>
            <p:nvPr/>
          </p:nvSpPr>
          <p:spPr>
            <a:xfrm>
              <a:off x="7232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723233" y="5434447"/>
              <a:ext cx="1346200" cy="813954"/>
              <a:chOff x="635001" y="3326247"/>
              <a:chExt cx="1346200" cy="813954"/>
            </a:xfrm>
          </p:grpSpPr>
          <p:sp>
            <p:nvSpPr>
              <p:cNvPr id="72" name="Rounded Rectangle 71"/>
              <p:cNvSpPr/>
              <p:nvPr/>
            </p:nvSpPr>
            <p:spPr>
              <a:xfrm>
                <a:off x="635001" y="3326247"/>
                <a:ext cx="1346200" cy="81395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73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7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gular Pentagon 72"/>
              <p:cNvSpPr/>
              <p:nvPr/>
            </p:nvSpPr>
            <p:spPr>
              <a:xfrm>
                <a:off x="1181100" y="3602401"/>
                <a:ext cx="203200" cy="220299"/>
              </a:xfrm>
              <a:prstGeom prst="pentagon">
                <a:avLst/>
              </a:prstGeom>
              <a:solidFill>
                <a:srgbClr val="00009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9" name="Group 88"/>
          <p:cNvGrpSpPr>
            <a:grpSpLocks noChangeAspect="1"/>
          </p:cNvGrpSpPr>
          <p:nvPr/>
        </p:nvGrpSpPr>
        <p:grpSpPr>
          <a:xfrm>
            <a:off x="822180" y="4428288"/>
            <a:ext cx="360000" cy="217664"/>
            <a:chOff x="723233" y="5434447"/>
            <a:chExt cx="1346200" cy="813954"/>
          </a:xfrm>
        </p:grpSpPr>
        <p:sp>
          <p:nvSpPr>
            <p:cNvPr id="90" name="Rectangle 89"/>
            <p:cNvSpPr/>
            <p:nvPr/>
          </p:nvSpPr>
          <p:spPr>
            <a:xfrm>
              <a:off x="7232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723233" y="5434447"/>
              <a:ext cx="1346200" cy="813954"/>
              <a:chOff x="635001" y="3326247"/>
              <a:chExt cx="1346200" cy="813954"/>
            </a:xfrm>
          </p:grpSpPr>
          <p:sp>
            <p:nvSpPr>
              <p:cNvPr id="92" name="Rounded Rectangle 91"/>
              <p:cNvSpPr/>
              <p:nvPr/>
            </p:nvSpPr>
            <p:spPr>
              <a:xfrm>
                <a:off x="635001" y="3326247"/>
                <a:ext cx="1346200" cy="81395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73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7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gular Pentagon 92"/>
              <p:cNvSpPr/>
              <p:nvPr/>
            </p:nvSpPr>
            <p:spPr>
              <a:xfrm>
                <a:off x="1181100" y="3602401"/>
                <a:ext cx="203200" cy="220299"/>
              </a:xfrm>
              <a:prstGeom prst="pentagon">
                <a:avLst/>
              </a:prstGeom>
              <a:solidFill>
                <a:srgbClr val="00009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4" name="Group 93"/>
          <p:cNvGrpSpPr>
            <a:grpSpLocks noChangeAspect="1"/>
          </p:cNvGrpSpPr>
          <p:nvPr/>
        </p:nvGrpSpPr>
        <p:grpSpPr>
          <a:xfrm>
            <a:off x="1268539" y="4435374"/>
            <a:ext cx="360000" cy="217668"/>
            <a:chOff x="2961015" y="5434447"/>
            <a:chExt cx="1346200" cy="813954"/>
          </a:xfrm>
        </p:grpSpPr>
        <p:sp>
          <p:nvSpPr>
            <p:cNvPr id="95" name="Rectangle 94"/>
            <p:cNvSpPr/>
            <p:nvPr/>
          </p:nvSpPr>
          <p:spPr>
            <a:xfrm>
              <a:off x="2961015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2961015" y="5434447"/>
              <a:ext cx="695917" cy="521853"/>
              <a:chOff x="2872783" y="3326247"/>
              <a:chExt cx="695917" cy="521853"/>
            </a:xfrm>
          </p:grpSpPr>
          <p:sp>
            <p:nvSpPr>
              <p:cNvPr id="97" name="Rounded Rectangle 96"/>
              <p:cNvSpPr/>
              <p:nvPr/>
            </p:nvSpPr>
            <p:spPr>
              <a:xfrm>
                <a:off x="2872783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  <a:alpha val="7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  <a:alpha val="70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gular Pentagon 97"/>
              <p:cNvSpPr/>
              <p:nvPr/>
            </p:nvSpPr>
            <p:spPr>
              <a:xfrm>
                <a:off x="3098800" y="3466851"/>
                <a:ext cx="203200" cy="220299"/>
              </a:xfrm>
              <a:prstGeom prst="pentagon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1686997" y="4435374"/>
            <a:ext cx="360000" cy="217668"/>
            <a:chOff x="5142833" y="5434447"/>
            <a:chExt cx="1346200" cy="813954"/>
          </a:xfrm>
        </p:grpSpPr>
        <p:sp>
          <p:nvSpPr>
            <p:cNvPr id="100" name="Rectangle 99"/>
            <p:cNvSpPr/>
            <p:nvPr/>
          </p:nvSpPr>
          <p:spPr>
            <a:xfrm>
              <a:off x="51428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5793116" y="5434447"/>
              <a:ext cx="695917" cy="521853"/>
              <a:chOff x="5704884" y="3326247"/>
              <a:chExt cx="695917" cy="521853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5704884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  <a:alpha val="76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  <a:alpha val="76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gular Pentagon 102"/>
              <p:cNvSpPr/>
              <p:nvPr/>
            </p:nvSpPr>
            <p:spPr>
              <a:xfrm>
                <a:off x="5943600" y="3466851"/>
                <a:ext cx="203200" cy="220299"/>
              </a:xfrm>
              <a:prstGeom prst="pentagon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2131875" y="4435375"/>
            <a:ext cx="363577" cy="224448"/>
            <a:chOff x="7340600" y="5434447"/>
            <a:chExt cx="1346200" cy="831052"/>
          </a:xfrm>
        </p:grpSpPr>
        <p:sp>
          <p:nvSpPr>
            <p:cNvPr id="105" name="Rectangle 104"/>
            <p:cNvSpPr/>
            <p:nvPr/>
          </p:nvSpPr>
          <p:spPr>
            <a:xfrm>
              <a:off x="7340600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340600" y="5905499"/>
              <a:ext cx="1346200" cy="360000"/>
              <a:chOff x="7252368" y="3797299"/>
              <a:chExt cx="1346200" cy="360000"/>
            </a:xfrm>
          </p:grpSpPr>
          <p:sp>
            <p:nvSpPr>
              <p:cNvPr id="107" name="Rounded Rectangle 106"/>
              <p:cNvSpPr/>
              <p:nvPr/>
            </p:nvSpPr>
            <p:spPr>
              <a:xfrm>
                <a:off x="7252368" y="3797299"/>
                <a:ext cx="1346200" cy="36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  <a:alpha val="89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  <a:alpha val="89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gular Pentagon 107"/>
              <p:cNvSpPr/>
              <p:nvPr/>
            </p:nvSpPr>
            <p:spPr>
              <a:xfrm>
                <a:off x="7810500" y="3835400"/>
                <a:ext cx="203200" cy="220299"/>
              </a:xfrm>
              <a:prstGeom prst="pentagon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0" name="TextBox 109"/>
          <p:cNvSpPr txBox="1"/>
          <p:nvPr/>
        </p:nvSpPr>
        <p:spPr>
          <a:xfrm>
            <a:off x="1023419" y="5550308"/>
            <a:ext cx="15745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coverage: 100</a:t>
            </a:r>
          </a:p>
          <a:p>
            <a:r>
              <a:rPr lang="en-US" dirty="0" smtClean="0"/>
              <a:t>cost:          -60</a:t>
            </a:r>
          </a:p>
        </p:txBody>
      </p:sp>
      <p:grpSp>
        <p:nvGrpSpPr>
          <p:cNvPr id="111" name="Group 110"/>
          <p:cNvGrpSpPr>
            <a:grpSpLocks noChangeAspect="1"/>
          </p:cNvGrpSpPr>
          <p:nvPr/>
        </p:nvGrpSpPr>
        <p:grpSpPr>
          <a:xfrm>
            <a:off x="345484" y="5727297"/>
            <a:ext cx="476327" cy="287999"/>
            <a:chOff x="723233" y="5434447"/>
            <a:chExt cx="1346200" cy="813954"/>
          </a:xfrm>
        </p:grpSpPr>
        <p:sp>
          <p:nvSpPr>
            <p:cNvPr id="112" name="Rectangle 111"/>
            <p:cNvSpPr/>
            <p:nvPr/>
          </p:nvSpPr>
          <p:spPr>
            <a:xfrm>
              <a:off x="7232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723233" y="5434447"/>
              <a:ext cx="1346200" cy="813954"/>
              <a:chOff x="635001" y="3326247"/>
              <a:chExt cx="1346200" cy="813954"/>
            </a:xfrm>
          </p:grpSpPr>
          <p:sp>
            <p:nvSpPr>
              <p:cNvPr id="114" name="Rounded Rectangle 113"/>
              <p:cNvSpPr/>
              <p:nvPr/>
            </p:nvSpPr>
            <p:spPr>
              <a:xfrm>
                <a:off x="635001" y="3326247"/>
                <a:ext cx="1346200" cy="81395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73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7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gular Pentagon 114"/>
              <p:cNvSpPr/>
              <p:nvPr/>
            </p:nvSpPr>
            <p:spPr>
              <a:xfrm>
                <a:off x="1181100" y="3602401"/>
                <a:ext cx="203200" cy="220299"/>
              </a:xfrm>
              <a:prstGeom prst="pentagon">
                <a:avLst/>
              </a:prstGeom>
              <a:solidFill>
                <a:srgbClr val="00009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6" name="Picture 1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2590800"/>
            <a:ext cx="1143000" cy="304800"/>
          </a:xfrm>
          <a:prstGeom prst="rect">
            <a:avLst/>
          </a:prstGeom>
        </p:spPr>
      </p:pic>
      <p:pic>
        <p:nvPicPr>
          <p:cNvPr id="117" name="Picture 1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950" y="3994150"/>
            <a:ext cx="1155700" cy="241300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3778027" y="2562856"/>
            <a:ext cx="2723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add with probability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937796" y="4309266"/>
            <a:ext cx="3716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add to A</a:t>
            </a:r>
            <a:r>
              <a:rPr lang="en-US" sz="2400" dirty="0" smtClean="0"/>
              <a:t>  or  </a:t>
            </a:r>
            <a:r>
              <a:rPr lang="en-US" sz="2400" dirty="0" smtClean="0">
                <a:solidFill>
                  <a:srgbClr val="FF0000"/>
                </a:solidFill>
              </a:rPr>
              <a:t>remove from B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96411" y="4315886"/>
            <a:ext cx="432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91527" y="1334673"/>
            <a:ext cx="432000" cy="3567527"/>
            <a:chOff x="791527" y="1334673"/>
            <a:chExt cx="432000" cy="3567527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986762" y="1334673"/>
              <a:ext cx="0" cy="451806"/>
            </a:xfrm>
            <a:prstGeom prst="straightConnector1">
              <a:avLst/>
            </a:prstGeom>
            <a:ln w="38100"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0"/>
            <p:cNvSpPr/>
            <p:nvPr/>
          </p:nvSpPr>
          <p:spPr>
            <a:xfrm>
              <a:off x="791527" y="1824565"/>
              <a:ext cx="432000" cy="3077635"/>
            </a:xfrm>
            <a:prstGeom prst="round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Rounded Rectangle 81"/>
          <p:cNvSpPr/>
          <p:nvPr/>
        </p:nvSpPr>
        <p:spPr>
          <a:xfrm>
            <a:off x="5614195" y="4214283"/>
            <a:ext cx="1971937" cy="681567"/>
          </a:xfrm>
          <a:prstGeom prst="round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/>
          <p:cNvGrpSpPr>
            <a:grpSpLocks noChangeAspect="1"/>
          </p:cNvGrpSpPr>
          <p:nvPr/>
        </p:nvGrpSpPr>
        <p:grpSpPr>
          <a:xfrm>
            <a:off x="1257300" y="3022967"/>
            <a:ext cx="360000" cy="217668"/>
            <a:chOff x="2961015" y="5434447"/>
            <a:chExt cx="1346200" cy="813954"/>
          </a:xfrm>
        </p:grpSpPr>
        <p:sp>
          <p:nvSpPr>
            <p:cNvPr id="84" name="Rectangle 83"/>
            <p:cNvSpPr/>
            <p:nvPr/>
          </p:nvSpPr>
          <p:spPr>
            <a:xfrm>
              <a:off x="2961015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2961015" y="5434447"/>
              <a:ext cx="695917" cy="521853"/>
              <a:chOff x="2872783" y="3326247"/>
              <a:chExt cx="695917" cy="521853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2872783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  <a:alpha val="7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  <a:alpha val="70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gular Pentagon 86"/>
              <p:cNvSpPr/>
              <p:nvPr/>
            </p:nvSpPr>
            <p:spPr>
              <a:xfrm>
                <a:off x="3098800" y="3466851"/>
                <a:ext cx="203200" cy="220299"/>
              </a:xfrm>
              <a:prstGeom prst="pentagon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830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L 0.04653 3.7037E-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29040" y="2917212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1227265" y="2917212"/>
            <a:ext cx="432000" cy="432000"/>
          </a:xfrm>
          <a:prstGeom prst="rect">
            <a:avLst/>
          </a:prstGeom>
          <a:solidFill>
            <a:srgbClr val="A6A6A6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(bidirectional) greedy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97883" y="2917212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60197" y="2917212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91355" y="2917212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6108" y="4309266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rgbClr val="D9D9D9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27265" y="4309266"/>
            <a:ext cx="432000" cy="432000"/>
          </a:xfrm>
          <a:prstGeom prst="rect">
            <a:avLst/>
          </a:prstGeom>
          <a:solidFill>
            <a:srgbClr val="A6A6A6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58422" y="4309266"/>
            <a:ext cx="432000" cy="432000"/>
          </a:xfrm>
          <a:prstGeom prst="rect">
            <a:avLst/>
          </a:prstGeom>
          <a:solidFill>
            <a:srgbClr val="A6A6A6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89580" y="4309266"/>
            <a:ext cx="432000" cy="432000"/>
          </a:xfrm>
          <a:prstGeom prst="rect">
            <a:avLst/>
          </a:prstGeom>
          <a:solidFill>
            <a:srgbClr val="A6A6A6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88" y="1875365"/>
            <a:ext cx="254000" cy="2921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60" y="2953845"/>
            <a:ext cx="279400" cy="2921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88" y="4309266"/>
            <a:ext cx="292100" cy="279400"/>
          </a:xfrm>
          <a:prstGeom prst="rect">
            <a:avLst/>
          </a:prstGeom>
        </p:spPr>
      </p:pic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834880" y="1974722"/>
            <a:ext cx="360000" cy="217664"/>
            <a:chOff x="723233" y="5434447"/>
            <a:chExt cx="1346200" cy="813954"/>
          </a:xfrm>
        </p:grpSpPr>
        <p:sp>
          <p:nvSpPr>
            <p:cNvPr id="39" name="Rectangle 38"/>
            <p:cNvSpPr/>
            <p:nvPr/>
          </p:nvSpPr>
          <p:spPr>
            <a:xfrm>
              <a:off x="7232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723233" y="5434447"/>
              <a:ext cx="1346200" cy="813954"/>
              <a:chOff x="635001" y="3326247"/>
              <a:chExt cx="1346200" cy="813954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635001" y="3326247"/>
                <a:ext cx="1346200" cy="81395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73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7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gular Pentagon 44"/>
              <p:cNvSpPr/>
              <p:nvPr/>
            </p:nvSpPr>
            <p:spPr>
              <a:xfrm>
                <a:off x="1181100" y="3602401"/>
                <a:ext cx="203200" cy="220299"/>
              </a:xfrm>
              <a:prstGeom prst="pentagon">
                <a:avLst/>
              </a:prstGeom>
              <a:solidFill>
                <a:srgbClr val="00009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1243139" y="1981808"/>
            <a:ext cx="360000" cy="217668"/>
            <a:chOff x="2961015" y="5434447"/>
            <a:chExt cx="1346200" cy="813954"/>
          </a:xfrm>
        </p:grpSpPr>
        <p:sp>
          <p:nvSpPr>
            <p:cNvPr id="40" name="Rectangle 39"/>
            <p:cNvSpPr/>
            <p:nvPr/>
          </p:nvSpPr>
          <p:spPr>
            <a:xfrm>
              <a:off x="2961015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2961015" y="5434447"/>
              <a:ext cx="695917" cy="521853"/>
              <a:chOff x="2872783" y="3326247"/>
              <a:chExt cx="695917" cy="521853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2872783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  <a:alpha val="7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  <a:alpha val="70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gular Pentagon 47"/>
              <p:cNvSpPr/>
              <p:nvPr/>
            </p:nvSpPr>
            <p:spPr>
              <a:xfrm>
                <a:off x="3098800" y="3466851"/>
                <a:ext cx="203200" cy="220299"/>
              </a:xfrm>
              <a:prstGeom prst="pentagon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1661597" y="1981808"/>
            <a:ext cx="360000" cy="217668"/>
            <a:chOff x="5142833" y="5434447"/>
            <a:chExt cx="1346200" cy="813954"/>
          </a:xfrm>
        </p:grpSpPr>
        <p:sp>
          <p:nvSpPr>
            <p:cNvPr id="41" name="Rectangle 40"/>
            <p:cNvSpPr/>
            <p:nvPr/>
          </p:nvSpPr>
          <p:spPr>
            <a:xfrm>
              <a:off x="51428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793116" y="5434447"/>
              <a:ext cx="695917" cy="521853"/>
              <a:chOff x="5704884" y="3326247"/>
              <a:chExt cx="695917" cy="521853"/>
            </a:xfrm>
          </p:grpSpPr>
          <p:sp>
            <p:nvSpPr>
              <p:cNvPr id="50" name="Rounded Rectangle 49"/>
              <p:cNvSpPr/>
              <p:nvPr/>
            </p:nvSpPr>
            <p:spPr>
              <a:xfrm>
                <a:off x="5704884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  <a:alpha val="76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  <a:alpha val="76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gular Pentagon 50"/>
              <p:cNvSpPr/>
              <p:nvPr/>
            </p:nvSpPr>
            <p:spPr>
              <a:xfrm>
                <a:off x="5943600" y="3466851"/>
                <a:ext cx="203200" cy="220299"/>
              </a:xfrm>
              <a:prstGeom prst="pentagon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2081075" y="1981809"/>
            <a:ext cx="363577" cy="224448"/>
            <a:chOff x="7340600" y="5434447"/>
            <a:chExt cx="1346200" cy="831052"/>
          </a:xfrm>
        </p:grpSpPr>
        <p:sp>
          <p:nvSpPr>
            <p:cNvPr id="42" name="Rectangle 41"/>
            <p:cNvSpPr/>
            <p:nvPr/>
          </p:nvSpPr>
          <p:spPr>
            <a:xfrm>
              <a:off x="7340600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7340600" y="5905499"/>
              <a:ext cx="1346200" cy="360000"/>
              <a:chOff x="7252368" y="3797299"/>
              <a:chExt cx="1346200" cy="360000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7252368" y="3797299"/>
                <a:ext cx="1346200" cy="36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  <a:alpha val="89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  <a:alpha val="89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gular Pentagon 53"/>
              <p:cNvSpPr/>
              <p:nvPr/>
            </p:nvSpPr>
            <p:spPr>
              <a:xfrm>
                <a:off x="7810500" y="3835400"/>
                <a:ext cx="203200" cy="220299"/>
              </a:xfrm>
              <a:prstGeom prst="pentagon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9" name="Picture 5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700" y="1397000"/>
            <a:ext cx="1879600" cy="3048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216174" y="1333500"/>
            <a:ext cx="72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Start: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121622" y="1919438"/>
            <a:ext cx="1870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 </a:t>
            </a:r>
            <a:r>
              <a:rPr lang="en-US" sz="2400" i="1" dirty="0" err="1" smtClean="0"/>
              <a:t>i</a:t>
            </a:r>
            <a:r>
              <a:rPr lang="en-US" sz="2400" i="1" dirty="0" smtClean="0"/>
              <a:t>=1, …, n</a:t>
            </a:r>
            <a:endParaRPr lang="en-US" sz="2400" i="1" dirty="0"/>
          </a:p>
        </p:txBody>
      </p:sp>
      <p:sp>
        <p:nvSpPr>
          <p:cNvPr id="63" name="TextBox 62"/>
          <p:cNvSpPr txBox="1"/>
          <p:nvPr/>
        </p:nvSpPr>
        <p:spPr>
          <a:xfrm>
            <a:off x="5929119" y="1936528"/>
            <a:ext cx="21942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</a:rPr>
              <a:t>//add or remove?</a:t>
            </a:r>
            <a:endParaRPr lang="en-US" sz="2000" i="1" dirty="0">
              <a:solidFill>
                <a:srgbClr val="0000FF"/>
              </a:solidFill>
            </a:endParaRPr>
          </a:p>
        </p:txBody>
      </p: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793" y="3089970"/>
            <a:ext cx="2781300" cy="774700"/>
          </a:xfrm>
          <a:prstGeom prst="rect">
            <a:avLst/>
          </a:prstGeom>
        </p:spPr>
      </p:pic>
      <p:grpSp>
        <p:nvGrpSpPr>
          <p:cNvPr id="94" name="Group 93"/>
          <p:cNvGrpSpPr>
            <a:grpSpLocks noChangeAspect="1"/>
          </p:cNvGrpSpPr>
          <p:nvPr/>
        </p:nvGrpSpPr>
        <p:grpSpPr>
          <a:xfrm>
            <a:off x="1268539" y="4435374"/>
            <a:ext cx="360000" cy="217668"/>
            <a:chOff x="2961015" y="5434447"/>
            <a:chExt cx="1346200" cy="813954"/>
          </a:xfrm>
        </p:grpSpPr>
        <p:sp>
          <p:nvSpPr>
            <p:cNvPr id="95" name="Rectangle 94"/>
            <p:cNvSpPr/>
            <p:nvPr/>
          </p:nvSpPr>
          <p:spPr>
            <a:xfrm>
              <a:off x="2961015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2961015" y="5434447"/>
              <a:ext cx="695917" cy="521853"/>
              <a:chOff x="2872783" y="3326247"/>
              <a:chExt cx="695917" cy="521853"/>
            </a:xfrm>
          </p:grpSpPr>
          <p:sp>
            <p:nvSpPr>
              <p:cNvPr id="97" name="Rounded Rectangle 96"/>
              <p:cNvSpPr/>
              <p:nvPr/>
            </p:nvSpPr>
            <p:spPr>
              <a:xfrm>
                <a:off x="2872783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  <a:alpha val="7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  <a:alpha val="70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gular Pentagon 97"/>
              <p:cNvSpPr/>
              <p:nvPr/>
            </p:nvSpPr>
            <p:spPr>
              <a:xfrm>
                <a:off x="3098800" y="3466851"/>
                <a:ext cx="203200" cy="220299"/>
              </a:xfrm>
              <a:prstGeom prst="pentagon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1686997" y="4435374"/>
            <a:ext cx="360000" cy="217668"/>
            <a:chOff x="5142833" y="5434447"/>
            <a:chExt cx="1346200" cy="813954"/>
          </a:xfrm>
        </p:grpSpPr>
        <p:sp>
          <p:nvSpPr>
            <p:cNvPr id="100" name="Rectangle 99"/>
            <p:cNvSpPr/>
            <p:nvPr/>
          </p:nvSpPr>
          <p:spPr>
            <a:xfrm>
              <a:off x="51428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5793116" y="5434447"/>
              <a:ext cx="695917" cy="521853"/>
              <a:chOff x="5704884" y="3326247"/>
              <a:chExt cx="695917" cy="521853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5704884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  <a:alpha val="76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  <a:alpha val="76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gular Pentagon 102"/>
              <p:cNvSpPr/>
              <p:nvPr/>
            </p:nvSpPr>
            <p:spPr>
              <a:xfrm>
                <a:off x="5943600" y="3466851"/>
                <a:ext cx="203200" cy="220299"/>
              </a:xfrm>
              <a:prstGeom prst="pentagon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2131875" y="4435375"/>
            <a:ext cx="363577" cy="224448"/>
            <a:chOff x="7340600" y="5434447"/>
            <a:chExt cx="1346200" cy="831052"/>
          </a:xfrm>
        </p:grpSpPr>
        <p:sp>
          <p:nvSpPr>
            <p:cNvPr id="105" name="Rectangle 104"/>
            <p:cNvSpPr/>
            <p:nvPr/>
          </p:nvSpPr>
          <p:spPr>
            <a:xfrm>
              <a:off x="7340600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340600" y="5905499"/>
              <a:ext cx="1346200" cy="360000"/>
              <a:chOff x="7252368" y="3797299"/>
              <a:chExt cx="1346200" cy="360000"/>
            </a:xfrm>
          </p:grpSpPr>
          <p:sp>
            <p:nvSpPr>
              <p:cNvPr id="107" name="Rounded Rectangle 106"/>
              <p:cNvSpPr/>
              <p:nvPr/>
            </p:nvSpPr>
            <p:spPr>
              <a:xfrm>
                <a:off x="7252368" y="3797299"/>
                <a:ext cx="1346200" cy="36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  <a:alpha val="89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  <a:alpha val="89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gular Pentagon 107"/>
              <p:cNvSpPr/>
              <p:nvPr/>
            </p:nvSpPr>
            <p:spPr>
              <a:xfrm>
                <a:off x="7810500" y="3835400"/>
                <a:ext cx="203200" cy="220299"/>
              </a:xfrm>
              <a:prstGeom prst="pentagon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0" name="TextBox 109"/>
          <p:cNvSpPr txBox="1"/>
          <p:nvPr/>
        </p:nvSpPr>
        <p:spPr>
          <a:xfrm>
            <a:off x="1023419" y="5550308"/>
            <a:ext cx="15745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coverage:   30</a:t>
            </a:r>
          </a:p>
          <a:p>
            <a:r>
              <a:rPr lang="en-US" dirty="0" smtClean="0"/>
              <a:t>cost:          -  1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778027" y="2562856"/>
            <a:ext cx="2723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add with probability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937796" y="4309266"/>
            <a:ext cx="3716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add to A</a:t>
            </a:r>
            <a:r>
              <a:rPr lang="en-US" sz="2400" dirty="0" smtClean="0"/>
              <a:t>  or  </a:t>
            </a:r>
            <a:r>
              <a:rPr lang="en-US" sz="2400" dirty="0" smtClean="0">
                <a:solidFill>
                  <a:srgbClr val="FF0000"/>
                </a:solidFill>
              </a:rPr>
              <a:t>remove from B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23344" y="1334673"/>
            <a:ext cx="432000" cy="3567527"/>
            <a:chOff x="791527" y="1334673"/>
            <a:chExt cx="432000" cy="3567527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986762" y="1334673"/>
              <a:ext cx="0" cy="451806"/>
            </a:xfrm>
            <a:prstGeom prst="straightConnector1">
              <a:avLst/>
            </a:prstGeom>
            <a:ln w="38100"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0"/>
            <p:cNvSpPr/>
            <p:nvPr/>
          </p:nvSpPr>
          <p:spPr>
            <a:xfrm>
              <a:off x="791527" y="1824565"/>
              <a:ext cx="432000" cy="3077635"/>
            </a:xfrm>
            <a:prstGeom prst="round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>
            <a:grpSpLocks noChangeAspect="1"/>
          </p:cNvGrpSpPr>
          <p:nvPr/>
        </p:nvGrpSpPr>
        <p:grpSpPr>
          <a:xfrm>
            <a:off x="1257300" y="3022967"/>
            <a:ext cx="360000" cy="217668"/>
            <a:chOff x="2961015" y="5434447"/>
            <a:chExt cx="1346200" cy="813954"/>
          </a:xfrm>
        </p:grpSpPr>
        <p:sp>
          <p:nvSpPr>
            <p:cNvPr id="79" name="Rectangle 78"/>
            <p:cNvSpPr/>
            <p:nvPr/>
          </p:nvSpPr>
          <p:spPr>
            <a:xfrm>
              <a:off x="2961015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2961015" y="5434447"/>
              <a:ext cx="695917" cy="521853"/>
              <a:chOff x="2872783" y="3326247"/>
              <a:chExt cx="695917" cy="521853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2872783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  <a:alpha val="7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  <a:alpha val="70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gular Pentagon 82"/>
              <p:cNvSpPr/>
              <p:nvPr/>
            </p:nvSpPr>
            <p:spPr>
              <a:xfrm>
                <a:off x="3098800" y="3466851"/>
                <a:ext cx="203200" cy="220299"/>
              </a:xfrm>
              <a:prstGeom prst="pentagon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330799" y="5713640"/>
            <a:ext cx="479080" cy="289668"/>
            <a:chOff x="2961015" y="5434447"/>
            <a:chExt cx="1346200" cy="813954"/>
          </a:xfrm>
        </p:grpSpPr>
        <p:sp>
          <p:nvSpPr>
            <p:cNvPr id="85" name="Rectangle 84"/>
            <p:cNvSpPr/>
            <p:nvPr/>
          </p:nvSpPr>
          <p:spPr>
            <a:xfrm>
              <a:off x="2961015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2961015" y="5434447"/>
              <a:ext cx="695917" cy="521853"/>
              <a:chOff x="2872783" y="3326247"/>
              <a:chExt cx="695917" cy="521853"/>
            </a:xfrm>
          </p:grpSpPr>
          <p:sp>
            <p:nvSpPr>
              <p:cNvPr id="87" name="Rounded Rectangle 86"/>
              <p:cNvSpPr/>
              <p:nvPr/>
            </p:nvSpPr>
            <p:spPr>
              <a:xfrm>
                <a:off x="2872783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  <a:alpha val="7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  <a:alpha val="70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gular Pentagon 87"/>
              <p:cNvSpPr/>
              <p:nvPr/>
            </p:nvSpPr>
            <p:spPr>
              <a:xfrm>
                <a:off x="3098800" y="3466851"/>
                <a:ext cx="203200" cy="220299"/>
              </a:xfrm>
              <a:prstGeom prst="pentagon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993" y="2612412"/>
            <a:ext cx="1143000" cy="30480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937796" y="4220633"/>
            <a:ext cx="1218402" cy="681567"/>
          </a:xfrm>
          <a:prstGeom prst="round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434" y="3945467"/>
            <a:ext cx="2133600" cy="2921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058" y="3145587"/>
            <a:ext cx="609600" cy="584200"/>
          </a:xfrm>
          <a:prstGeom prst="rect">
            <a:avLst/>
          </a:prstGeom>
        </p:spPr>
      </p:pic>
      <p:grpSp>
        <p:nvGrpSpPr>
          <p:cNvPr id="118" name="Group 117"/>
          <p:cNvGrpSpPr>
            <a:grpSpLocks noChangeAspect="1"/>
          </p:cNvGrpSpPr>
          <p:nvPr/>
        </p:nvGrpSpPr>
        <p:grpSpPr>
          <a:xfrm>
            <a:off x="1685225" y="3028277"/>
            <a:ext cx="360000" cy="217668"/>
            <a:chOff x="5142833" y="5434447"/>
            <a:chExt cx="1346200" cy="813954"/>
          </a:xfrm>
        </p:grpSpPr>
        <p:sp>
          <p:nvSpPr>
            <p:cNvPr id="120" name="Rectangle 119"/>
            <p:cNvSpPr/>
            <p:nvPr/>
          </p:nvSpPr>
          <p:spPr>
            <a:xfrm>
              <a:off x="51428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5793116" y="5434447"/>
              <a:ext cx="695917" cy="521853"/>
              <a:chOff x="5704884" y="3326247"/>
              <a:chExt cx="695917" cy="521853"/>
            </a:xfrm>
          </p:grpSpPr>
          <p:sp>
            <p:nvSpPr>
              <p:cNvPr id="122" name="Rounded Rectangle 121"/>
              <p:cNvSpPr/>
              <p:nvPr/>
            </p:nvSpPr>
            <p:spPr>
              <a:xfrm>
                <a:off x="5704884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  <a:alpha val="76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  <a:alpha val="76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gular Pentagon 122"/>
              <p:cNvSpPr/>
              <p:nvPr/>
            </p:nvSpPr>
            <p:spPr>
              <a:xfrm>
                <a:off x="5943600" y="3466851"/>
                <a:ext cx="203200" cy="220299"/>
              </a:xfrm>
              <a:prstGeom prst="pentagon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673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L 0.04653 3.7037E-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119"/>
          <p:cNvSpPr/>
          <p:nvPr/>
        </p:nvSpPr>
        <p:spPr>
          <a:xfrm>
            <a:off x="2085034" y="2917256"/>
            <a:ext cx="432000" cy="432000"/>
          </a:xfrm>
          <a:prstGeom prst="rect">
            <a:avLst/>
          </a:prstGeom>
          <a:solidFill>
            <a:srgbClr val="A6A6A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Picture 1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110" y="3155497"/>
            <a:ext cx="609600" cy="584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29040" y="2917212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1227265" y="2917212"/>
            <a:ext cx="432000" cy="432000"/>
          </a:xfrm>
          <a:prstGeom prst="rect">
            <a:avLst/>
          </a:prstGeom>
          <a:solidFill>
            <a:srgbClr val="A6A6A6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(bidirectional) greedy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97883" y="2917212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60197" y="2917212"/>
            <a:ext cx="432000" cy="432000"/>
          </a:xfrm>
          <a:prstGeom prst="rect">
            <a:avLst/>
          </a:prstGeom>
          <a:solidFill>
            <a:srgbClr val="A6A6A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91355" y="2917212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6108" y="4309266"/>
            <a:ext cx="432000" cy="4320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27265" y="4309266"/>
            <a:ext cx="432000" cy="432000"/>
          </a:xfrm>
          <a:prstGeom prst="rect">
            <a:avLst/>
          </a:prstGeom>
          <a:solidFill>
            <a:srgbClr val="A6A6A6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58422" y="4309266"/>
            <a:ext cx="432000" cy="432000"/>
          </a:xfrm>
          <a:prstGeom prst="rect">
            <a:avLst/>
          </a:prstGeom>
          <a:solidFill>
            <a:srgbClr val="A6A6A6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89580" y="4309266"/>
            <a:ext cx="432000" cy="432000"/>
          </a:xfrm>
          <a:prstGeom prst="rect">
            <a:avLst/>
          </a:prstGeom>
          <a:solidFill>
            <a:srgbClr val="A6A6A6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88" y="1875365"/>
            <a:ext cx="254000" cy="2921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60" y="2953845"/>
            <a:ext cx="279400" cy="2921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88" y="4309266"/>
            <a:ext cx="292100" cy="279400"/>
          </a:xfrm>
          <a:prstGeom prst="rect">
            <a:avLst/>
          </a:prstGeom>
        </p:spPr>
      </p:pic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834880" y="1974722"/>
            <a:ext cx="360000" cy="217664"/>
            <a:chOff x="723233" y="5434447"/>
            <a:chExt cx="1346200" cy="813954"/>
          </a:xfrm>
        </p:grpSpPr>
        <p:sp>
          <p:nvSpPr>
            <p:cNvPr id="39" name="Rectangle 38"/>
            <p:cNvSpPr/>
            <p:nvPr/>
          </p:nvSpPr>
          <p:spPr>
            <a:xfrm>
              <a:off x="7232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723233" y="5434447"/>
              <a:ext cx="1346200" cy="813954"/>
              <a:chOff x="635001" y="3326247"/>
              <a:chExt cx="1346200" cy="813954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635001" y="3326247"/>
                <a:ext cx="1346200" cy="81395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73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7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gular Pentagon 44"/>
              <p:cNvSpPr/>
              <p:nvPr/>
            </p:nvSpPr>
            <p:spPr>
              <a:xfrm>
                <a:off x="1181100" y="3602401"/>
                <a:ext cx="203200" cy="220299"/>
              </a:xfrm>
              <a:prstGeom prst="pentagon">
                <a:avLst/>
              </a:prstGeom>
              <a:solidFill>
                <a:srgbClr val="00009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1243139" y="1981808"/>
            <a:ext cx="360000" cy="217668"/>
            <a:chOff x="2961015" y="5434447"/>
            <a:chExt cx="1346200" cy="813954"/>
          </a:xfrm>
        </p:grpSpPr>
        <p:sp>
          <p:nvSpPr>
            <p:cNvPr id="40" name="Rectangle 39"/>
            <p:cNvSpPr/>
            <p:nvPr/>
          </p:nvSpPr>
          <p:spPr>
            <a:xfrm>
              <a:off x="2961015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2961015" y="5434447"/>
              <a:ext cx="695917" cy="521853"/>
              <a:chOff x="2872783" y="3326247"/>
              <a:chExt cx="695917" cy="521853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2872783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  <a:alpha val="7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  <a:alpha val="70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gular Pentagon 47"/>
              <p:cNvSpPr/>
              <p:nvPr/>
            </p:nvSpPr>
            <p:spPr>
              <a:xfrm>
                <a:off x="3098800" y="3466851"/>
                <a:ext cx="203200" cy="220299"/>
              </a:xfrm>
              <a:prstGeom prst="pentagon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1678531" y="1981808"/>
            <a:ext cx="360000" cy="217668"/>
            <a:chOff x="5142833" y="5434447"/>
            <a:chExt cx="1346200" cy="813954"/>
          </a:xfrm>
        </p:grpSpPr>
        <p:sp>
          <p:nvSpPr>
            <p:cNvPr id="41" name="Rectangle 40"/>
            <p:cNvSpPr/>
            <p:nvPr/>
          </p:nvSpPr>
          <p:spPr>
            <a:xfrm>
              <a:off x="51428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793116" y="5434447"/>
              <a:ext cx="695917" cy="521853"/>
              <a:chOff x="5704884" y="3326247"/>
              <a:chExt cx="695917" cy="521853"/>
            </a:xfrm>
          </p:grpSpPr>
          <p:sp>
            <p:nvSpPr>
              <p:cNvPr id="50" name="Rounded Rectangle 49"/>
              <p:cNvSpPr/>
              <p:nvPr/>
            </p:nvSpPr>
            <p:spPr>
              <a:xfrm>
                <a:off x="5704884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  <a:alpha val="76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  <a:alpha val="76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gular Pentagon 50"/>
              <p:cNvSpPr/>
              <p:nvPr/>
            </p:nvSpPr>
            <p:spPr>
              <a:xfrm>
                <a:off x="5943600" y="3466851"/>
                <a:ext cx="203200" cy="220299"/>
              </a:xfrm>
              <a:prstGeom prst="pentagon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2081075" y="1981809"/>
            <a:ext cx="363577" cy="224448"/>
            <a:chOff x="7340600" y="5434447"/>
            <a:chExt cx="1346200" cy="831052"/>
          </a:xfrm>
        </p:grpSpPr>
        <p:sp>
          <p:nvSpPr>
            <p:cNvPr id="42" name="Rectangle 41"/>
            <p:cNvSpPr/>
            <p:nvPr/>
          </p:nvSpPr>
          <p:spPr>
            <a:xfrm>
              <a:off x="7340600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7340600" y="5905499"/>
              <a:ext cx="1346200" cy="360000"/>
              <a:chOff x="7252368" y="3797299"/>
              <a:chExt cx="1346200" cy="360000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7252368" y="3797299"/>
                <a:ext cx="1346200" cy="36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  <a:alpha val="89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  <a:alpha val="89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gular Pentagon 53"/>
              <p:cNvSpPr/>
              <p:nvPr/>
            </p:nvSpPr>
            <p:spPr>
              <a:xfrm>
                <a:off x="7810500" y="3835400"/>
                <a:ext cx="203200" cy="220299"/>
              </a:xfrm>
              <a:prstGeom prst="pentagon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9" name="Picture 5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700" y="1397000"/>
            <a:ext cx="1879600" cy="3048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216174" y="1333500"/>
            <a:ext cx="72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Start: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121622" y="1919438"/>
            <a:ext cx="1870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 </a:t>
            </a:r>
            <a:r>
              <a:rPr lang="en-US" sz="2400" i="1" dirty="0" err="1" smtClean="0"/>
              <a:t>i</a:t>
            </a:r>
            <a:r>
              <a:rPr lang="en-US" sz="2400" i="1" dirty="0" smtClean="0"/>
              <a:t>=1, …, n</a:t>
            </a:r>
            <a:endParaRPr lang="en-US" sz="2400" i="1" dirty="0"/>
          </a:p>
        </p:txBody>
      </p:sp>
      <p:sp>
        <p:nvSpPr>
          <p:cNvPr id="63" name="TextBox 62"/>
          <p:cNvSpPr txBox="1"/>
          <p:nvPr/>
        </p:nvSpPr>
        <p:spPr>
          <a:xfrm>
            <a:off x="5929119" y="1936528"/>
            <a:ext cx="21942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</a:rPr>
              <a:t>//add or remove?</a:t>
            </a:r>
            <a:endParaRPr lang="en-US" sz="2000" i="1" dirty="0">
              <a:solidFill>
                <a:srgbClr val="0000FF"/>
              </a:solidFill>
            </a:endParaRPr>
          </a:p>
        </p:txBody>
      </p: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793" y="3089970"/>
            <a:ext cx="2781300" cy="774700"/>
          </a:xfrm>
          <a:prstGeom prst="rect">
            <a:avLst/>
          </a:prstGeom>
        </p:spPr>
      </p:pic>
      <p:grpSp>
        <p:nvGrpSpPr>
          <p:cNvPr id="94" name="Group 93"/>
          <p:cNvGrpSpPr>
            <a:grpSpLocks noChangeAspect="1"/>
          </p:cNvGrpSpPr>
          <p:nvPr/>
        </p:nvGrpSpPr>
        <p:grpSpPr>
          <a:xfrm>
            <a:off x="1268539" y="4435374"/>
            <a:ext cx="360000" cy="217668"/>
            <a:chOff x="2961015" y="5434447"/>
            <a:chExt cx="1346200" cy="813954"/>
          </a:xfrm>
        </p:grpSpPr>
        <p:sp>
          <p:nvSpPr>
            <p:cNvPr id="95" name="Rectangle 94"/>
            <p:cNvSpPr/>
            <p:nvPr/>
          </p:nvSpPr>
          <p:spPr>
            <a:xfrm>
              <a:off x="2961015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2961015" y="5434447"/>
              <a:ext cx="695917" cy="521853"/>
              <a:chOff x="2872783" y="3326247"/>
              <a:chExt cx="695917" cy="521853"/>
            </a:xfrm>
          </p:grpSpPr>
          <p:sp>
            <p:nvSpPr>
              <p:cNvPr id="97" name="Rounded Rectangle 96"/>
              <p:cNvSpPr/>
              <p:nvPr/>
            </p:nvSpPr>
            <p:spPr>
              <a:xfrm>
                <a:off x="2872783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  <a:alpha val="7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  <a:alpha val="70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gular Pentagon 97"/>
              <p:cNvSpPr/>
              <p:nvPr/>
            </p:nvSpPr>
            <p:spPr>
              <a:xfrm>
                <a:off x="3098800" y="3466851"/>
                <a:ext cx="203200" cy="220299"/>
              </a:xfrm>
              <a:prstGeom prst="pentagon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1686997" y="4435374"/>
            <a:ext cx="360000" cy="217668"/>
            <a:chOff x="5142833" y="5434447"/>
            <a:chExt cx="1346200" cy="813954"/>
          </a:xfrm>
        </p:grpSpPr>
        <p:sp>
          <p:nvSpPr>
            <p:cNvPr id="100" name="Rectangle 99"/>
            <p:cNvSpPr/>
            <p:nvPr/>
          </p:nvSpPr>
          <p:spPr>
            <a:xfrm>
              <a:off x="51428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5793116" y="5434447"/>
              <a:ext cx="695917" cy="521853"/>
              <a:chOff x="5704884" y="3326247"/>
              <a:chExt cx="695917" cy="521853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5704884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  <a:alpha val="76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  <a:alpha val="76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gular Pentagon 102"/>
              <p:cNvSpPr/>
              <p:nvPr/>
            </p:nvSpPr>
            <p:spPr>
              <a:xfrm>
                <a:off x="5943600" y="3466851"/>
                <a:ext cx="203200" cy="220299"/>
              </a:xfrm>
              <a:prstGeom prst="pentagon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2131875" y="4435375"/>
            <a:ext cx="363577" cy="224448"/>
            <a:chOff x="7340600" y="5434447"/>
            <a:chExt cx="1346200" cy="831052"/>
          </a:xfrm>
        </p:grpSpPr>
        <p:sp>
          <p:nvSpPr>
            <p:cNvPr id="105" name="Rectangle 104"/>
            <p:cNvSpPr/>
            <p:nvPr/>
          </p:nvSpPr>
          <p:spPr>
            <a:xfrm>
              <a:off x="7340600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7340600" y="5905499"/>
              <a:ext cx="1346200" cy="360000"/>
              <a:chOff x="7252368" y="3797299"/>
              <a:chExt cx="1346200" cy="360000"/>
            </a:xfrm>
          </p:grpSpPr>
          <p:sp>
            <p:nvSpPr>
              <p:cNvPr id="107" name="Rounded Rectangle 106"/>
              <p:cNvSpPr/>
              <p:nvPr/>
            </p:nvSpPr>
            <p:spPr>
              <a:xfrm>
                <a:off x="7252368" y="3797299"/>
                <a:ext cx="1346200" cy="36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  <a:alpha val="89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  <a:alpha val="89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gular Pentagon 107"/>
              <p:cNvSpPr/>
              <p:nvPr/>
            </p:nvSpPr>
            <p:spPr>
              <a:xfrm>
                <a:off x="7810500" y="3835400"/>
                <a:ext cx="203200" cy="220299"/>
              </a:xfrm>
              <a:prstGeom prst="pentagon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0" name="TextBox 109"/>
          <p:cNvSpPr txBox="1"/>
          <p:nvPr/>
        </p:nvSpPr>
        <p:spPr>
          <a:xfrm>
            <a:off x="1023419" y="5550308"/>
            <a:ext cx="15745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coverage:   30</a:t>
            </a:r>
          </a:p>
          <a:p>
            <a:r>
              <a:rPr lang="en-US" dirty="0" smtClean="0"/>
              <a:t>cost:          -  1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778027" y="2562856"/>
            <a:ext cx="2723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add with probability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937796" y="4309266"/>
            <a:ext cx="3716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add to A</a:t>
            </a:r>
            <a:r>
              <a:rPr lang="en-US" sz="2400" dirty="0" smtClean="0"/>
              <a:t>  or  </a:t>
            </a:r>
            <a:r>
              <a:rPr lang="en-US" sz="2400" dirty="0" smtClean="0">
                <a:solidFill>
                  <a:srgbClr val="FF0000"/>
                </a:solidFill>
              </a:rPr>
              <a:t>remove from B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55161" y="1334673"/>
            <a:ext cx="432000" cy="3567527"/>
            <a:chOff x="791527" y="1334673"/>
            <a:chExt cx="432000" cy="3567527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986762" y="1334673"/>
              <a:ext cx="0" cy="451806"/>
            </a:xfrm>
            <a:prstGeom prst="straightConnector1">
              <a:avLst/>
            </a:prstGeom>
            <a:ln w="38100"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0"/>
            <p:cNvSpPr/>
            <p:nvPr/>
          </p:nvSpPr>
          <p:spPr>
            <a:xfrm>
              <a:off x="791527" y="1824565"/>
              <a:ext cx="432000" cy="3077635"/>
            </a:xfrm>
            <a:prstGeom prst="round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>
            <a:grpSpLocks noChangeAspect="1"/>
          </p:cNvGrpSpPr>
          <p:nvPr/>
        </p:nvGrpSpPr>
        <p:grpSpPr>
          <a:xfrm>
            <a:off x="1257300" y="3022967"/>
            <a:ext cx="360000" cy="217668"/>
            <a:chOff x="2961015" y="5434447"/>
            <a:chExt cx="1346200" cy="813954"/>
          </a:xfrm>
        </p:grpSpPr>
        <p:sp>
          <p:nvSpPr>
            <p:cNvPr id="79" name="Rectangle 78"/>
            <p:cNvSpPr/>
            <p:nvPr/>
          </p:nvSpPr>
          <p:spPr>
            <a:xfrm>
              <a:off x="2961015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2961015" y="5434447"/>
              <a:ext cx="695917" cy="521853"/>
              <a:chOff x="2872783" y="3326247"/>
              <a:chExt cx="695917" cy="521853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2872783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  <a:alpha val="7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  <a:alpha val="70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gular Pentagon 82"/>
              <p:cNvSpPr/>
              <p:nvPr/>
            </p:nvSpPr>
            <p:spPr>
              <a:xfrm>
                <a:off x="3098800" y="3466851"/>
                <a:ext cx="203200" cy="220299"/>
              </a:xfrm>
              <a:prstGeom prst="pentagon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594" y="2612412"/>
            <a:ext cx="1143000" cy="30480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937796" y="4220633"/>
            <a:ext cx="1218402" cy="681567"/>
          </a:xfrm>
          <a:prstGeom prst="round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1685225" y="3028277"/>
            <a:ext cx="360000" cy="217668"/>
            <a:chOff x="5142833" y="5434447"/>
            <a:chExt cx="1346200" cy="813954"/>
          </a:xfrm>
        </p:grpSpPr>
        <p:sp>
          <p:nvSpPr>
            <p:cNvPr id="77" name="Rectangle 76"/>
            <p:cNvSpPr/>
            <p:nvPr/>
          </p:nvSpPr>
          <p:spPr>
            <a:xfrm>
              <a:off x="51428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5793116" y="5434447"/>
              <a:ext cx="695917" cy="521853"/>
              <a:chOff x="5704884" y="3326247"/>
              <a:chExt cx="695917" cy="521853"/>
            </a:xfrm>
          </p:grpSpPr>
          <p:sp>
            <p:nvSpPr>
              <p:cNvPr id="89" name="Rounded Rectangle 88"/>
              <p:cNvSpPr/>
              <p:nvPr/>
            </p:nvSpPr>
            <p:spPr>
              <a:xfrm>
                <a:off x="5704884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  <a:alpha val="76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  <a:alpha val="76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gular Pentagon 89"/>
              <p:cNvSpPr/>
              <p:nvPr/>
            </p:nvSpPr>
            <p:spPr>
              <a:xfrm>
                <a:off x="5943600" y="3466851"/>
                <a:ext cx="203200" cy="220299"/>
              </a:xfrm>
              <a:prstGeom prst="pentagon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804" y="3119967"/>
            <a:ext cx="660400" cy="635000"/>
          </a:xfrm>
          <a:prstGeom prst="rect">
            <a:avLst/>
          </a:prstGeom>
        </p:spPr>
      </p:pic>
      <p:grpSp>
        <p:nvGrpSpPr>
          <p:cNvPr id="91" name="Group 90"/>
          <p:cNvGrpSpPr>
            <a:grpSpLocks noChangeAspect="1"/>
          </p:cNvGrpSpPr>
          <p:nvPr/>
        </p:nvGrpSpPr>
        <p:grpSpPr>
          <a:xfrm>
            <a:off x="2131875" y="3028277"/>
            <a:ext cx="363577" cy="224448"/>
            <a:chOff x="7340600" y="5434447"/>
            <a:chExt cx="1346200" cy="831052"/>
          </a:xfrm>
        </p:grpSpPr>
        <p:sp>
          <p:nvSpPr>
            <p:cNvPr id="92" name="Rectangle 91"/>
            <p:cNvSpPr/>
            <p:nvPr/>
          </p:nvSpPr>
          <p:spPr>
            <a:xfrm>
              <a:off x="7340600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7340600" y="5905499"/>
              <a:ext cx="1346200" cy="360000"/>
              <a:chOff x="7252368" y="3797299"/>
              <a:chExt cx="1346200" cy="360000"/>
            </a:xfrm>
          </p:grpSpPr>
          <p:sp>
            <p:nvSpPr>
              <p:cNvPr id="111" name="Rounded Rectangle 110"/>
              <p:cNvSpPr/>
              <p:nvPr/>
            </p:nvSpPr>
            <p:spPr>
              <a:xfrm>
                <a:off x="7252368" y="3797299"/>
                <a:ext cx="1346200" cy="36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  <a:alpha val="89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  <a:alpha val="89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gular Pentagon 111"/>
              <p:cNvSpPr/>
              <p:nvPr/>
            </p:nvSpPr>
            <p:spPr>
              <a:xfrm>
                <a:off x="7810500" y="3835400"/>
                <a:ext cx="203200" cy="220299"/>
              </a:xfrm>
              <a:prstGeom prst="pentagon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594" y="4004733"/>
            <a:ext cx="927100" cy="215900"/>
          </a:xfrm>
          <a:prstGeom prst="rect">
            <a:avLst/>
          </a:prstGeom>
        </p:spPr>
      </p:pic>
      <p:grpSp>
        <p:nvGrpSpPr>
          <p:cNvPr id="114" name="Group 113"/>
          <p:cNvGrpSpPr>
            <a:grpSpLocks noChangeAspect="1"/>
          </p:cNvGrpSpPr>
          <p:nvPr/>
        </p:nvGrpSpPr>
        <p:grpSpPr>
          <a:xfrm>
            <a:off x="317017" y="5659150"/>
            <a:ext cx="503999" cy="304735"/>
            <a:chOff x="5142833" y="5434447"/>
            <a:chExt cx="1346200" cy="813954"/>
          </a:xfrm>
        </p:grpSpPr>
        <p:sp>
          <p:nvSpPr>
            <p:cNvPr id="115" name="Rectangle 114"/>
            <p:cNvSpPr/>
            <p:nvPr/>
          </p:nvSpPr>
          <p:spPr>
            <a:xfrm>
              <a:off x="5142833" y="5434447"/>
              <a:ext cx="1346200" cy="81395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5793116" y="5434447"/>
              <a:ext cx="695917" cy="521853"/>
              <a:chOff x="5704884" y="3326247"/>
              <a:chExt cx="695917" cy="521853"/>
            </a:xfrm>
          </p:grpSpPr>
          <p:sp>
            <p:nvSpPr>
              <p:cNvPr id="117" name="Rounded Rectangle 116"/>
              <p:cNvSpPr/>
              <p:nvPr/>
            </p:nvSpPr>
            <p:spPr>
              <a:xfrm>
                <a:off x="5704884" y="3326247"/>
                <a:ext cx="695917" cy="521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  <a:alpha val="76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  <a:alpha val="76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gular Pentagon 117"/>
              <p:cNvSpPr/>
              <p:nvPr/>
            </p:nvSpPr>
            <p:spPr>
              <a:xfrm>
                <a:off x="5943600" y="3466851"/>
                <a:ext cx="203200" cy="220299"/>
              </a:xfrm>
              <a:prstGeom prst="pentagon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13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L 0.04653 3.7037E-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greedy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9815" y="2893874"/>
            <a:ext cx="7567900" cy="244682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Theorem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i="1" dirty="0" smtClean="0">
                <a:solidFill>
                  <a:srgbClr val="008000"/>
                </a:solidFill>
              </a:rPr>
              <a:t>(</a:t>
            </a:r>
            <a:r>
              <a:rPr lang="en-US" sz="2400" i="1" dirty="0" err="1" smtClean="0">
                <a:solidFill>
                  <a:srgbClr val="008000"/>
                </a:solidFill>
              </a:rPr>
              <a:t>Buchbinder</a:t>
            </a:r>
            <a:r>
              <a:rPr lang="en-US" sz="2400" i="1" dirty="0" smtClean="0">
                <a:solidFill>
                  <a:srgbClr val="008000"/>
                </a:solidFill>
              </a:rPr>
              <a:t>, Feldman, </a:t>
            </a:r>
            <a:r>
              <a:rPr lang="en-US" sz="2400" i="1" dirty="0" err="1" smtClean="0">
                <a:solidFill>
                  <a:srgbClr val="008000"/>
                </a:solidFill>
              </a:rPr>
              <a:t>Naor</a:t>
            </a:r>
            <a:r>
              <a:rPr lang="en-US" sz="2400" i="1" dirty="0" smtClean="0">
                <a:solidFill>
                  <a:srgbClr val="008000"/>
                </a:solidFill>
              </a:rPr>
              <a:t>, Schwartz ‘12)</a:t>
            </a:r>
          </a:p>
          <a:p>
            <a:endParaRPr lang="en-US" sz="900" dirty="0" smtClean="0">
              <a:solidFill>
                <a:srgbClr val="008000"/>
              </a:solidFill>
            </a:endParaRPr>
          </a:p>
          <a:p>
            <a:r>
              <a:rPr lang="en-US" sz="2400" i="1" dirty="0" smtClean="0"/>
              <a:t>F </a:t>
            </a:r>
            <a:r>
              <a:rPr lang="en-US" sz="2400" dirty="0" smtClean="0"/>
              <a:t> </a:t>
            </a:r>
            <a:r>
              <a:rPr lang="en-US" sz="2400" dirty="0" err="1" smtClean="0"/>
              <a:t>submodular</a:t>
            </a:r>
            <a:r>
              <a:rPr lang="en-US" sz="2400" dirty="0" smtClean="0"/>
              <a:t>,         solution of double greedy. Then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596131" y="4836124"/>
            <a:ext cx="171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optimal solution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810535" y="4626619"/>
            <a:ext cx="785596" cy="39282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200" y="3524250"/>
            <a:ext cx="279400" cy="2921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300" y="1879600"/>
            <a:ext cx="1574800" cy="5461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335" y="4207519"/>
            <a:ext cx="2997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9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Non-monotone maximization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alternatives to double greedy? </a:t>
            </a:r>
            <a:br>
              <a:rPr lang="en-US" dirty="0" smtClean="0"/>
            </a:br>
            <a:r>
              <a:rPr lang="en-US" dirty="0" smtClean="0"/>
              <a:t>local search </a:t>
            </a:r>
            <a:r>
              <a:rPr lang="en-US" sz="1800" i="1" dirty="0" smtClean="0"/>
              <a:t>(</a:t>
            </a:r>
            <a:r>
              <a:rPr lang="en-US" sz="1800" i="1" dirty="0" err="1" smtClean="0"/>
              <a:t>Feige</a:t>
            </a:r>
            <a:r>
              <a:rPr lang="en-US" sz="1800" i="1" dirty="0" smtClean="0"/>
              <a:t> et al 2007)</a:t>
            </a:r>
            <a:endParaRPr lang="en-US" i="1" dirty="0" smtClean="0"/>
          </a:p>
          <a:p>
            <a:endParaRPr lang="en-US" dirty="0" smtClean="0"/>
          </a:p>
          <a:p>
            <a:r>
              <a:rPr lang="en-US" dirty="0" smtClean="0"/>
              <a:t>constraints? </a:t>
            </a:r>
            <a:br>
              <a:rPr lang="en-US" dirty="0" smtClean="0"/>
            </a:br>
            <a:r>
              <a:rPr lang="en-US" dirty="0" smtClean="0"/>
              <a:t>possible, but different algorithms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distributed algorithms? yes!</a:t>
            </a:r>
          </a:p>
          <a:p>
            <a:pPr lvl="1"/>
            <a:r>
              <a:rPr lang="en-US" sz="2400" dirty="0" smtClean="0"/>
              <a:t>divide-and-conquer as before </a:t>
            </a:r>
            <a:r>
              <a:rPr lang="en-US" sz="1800" i="1" dirty="0" smtClean="0"/>
              <a:t>(de Ponte Barbosa et al 2015)</a:t>
            </a:r>
            <a:endParaRPr lang="en-US" sz="2400" i="1" dirty="0" smtClean="0"/>
          </a:p>
          <a:p>
            <a:pPr lvl="1"/>
            <a:r>
              <a:rPr lang="en-US" sz="2400" dirty="0" smtClean="0"/>
              <a:t>concurrency control / </a:t>
            </a:r>
            <a:r>
              <a:rPr lang="en-US" sz="2400" dirty="0" err="1" smtClean="0"/>
              <a:t>Hogwild</a:t>
            </a:r>
            <a:r>
              <a:rPr lang="en-US" sz="2400" dirty="0" smtClean="0"/>
              <a:t> </a:t>
            </a:r>
            <a:r>
              <a:rPr lang="en-US" sz="1800" i="1" dirty="0" smtClean="0"/>
              <a:t>(Pan et al 2014)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79005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43847"/>
          </a:xfrm>
        </p:spPr>
        <p:txBody>
          <a:bodyPr/>
          <a:lstStyle/>
          <a:p>
            <a:r>
              <a:rPr lang="en-US" dirty="0" err="1" smtClean="0"/>
              <a:t>Submodular</a:t>
            </a:r>
            <a:r>
              <a:rPr lang="en-US" dirty="0" smtClean="0"/>
              <a:t> maximization: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applications: diverse, informative subsets</a:t>
            </a:r>
          </a:p>
          <a:p>
            <a:endParaRPr lang="en-US" dirty="0"/>
          </a:p>
          <a:p>
            <a:r>
              <a:rPr lang="en-US" dirty="0" smtClean="0"/>
              <a:t>NP-hard, but greedy or local search</a:t>
            </a:r>
          </a:p>
          <a:p>
            <a:r>
              <a:rPr lang="en-US" dirty="0" smtClean="0"/>
              <a:t>distinguish monotone / non-monotone</a:t>
            </a:r>
          </a:p>
          <a:p>
            <a:endParaRPr lang="en-US" dirty="0"/>
          </a:p>
          <a:p>
            <a:r>
              <a:rPr lang="en-US" dirty="0" smtClean="0"/>
              <a:t>several constraints possible </a:t>
            </a:r>
            <a:br>
              <a:rPr lang="en-US" dirty="0" smtClean="0"/>
            </a:br>
            <a:r>
              <a:rPr lang="en-US" dirty="0" smtClean="0"/>
              <a:t>(monotone and non-monotone)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578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Lovasz</a:t>
            </a:r>
            <a:r>
              <a:rPr lang="en-US" dirty="0" smtClean="0"/>
              <a:t> extension</a:t>
            </a:r>
            <a:endParaRPr lang="en-US" dirty="0"/>
          </a:p>
        </p:txBody>
      </p:sp>
      <p:pic>
        <p:nvPicPr>
          <p:cNvPr id="4" name="Picture 3" descr="submodular_polytope_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000500"/>
            <a:ext cx="3707827" cy="2845542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369471" y="1279942"/>
            <a:ext cx="3071599" cy="899996"/>
            <a:chOff x="4450912" y="3619500"/>
            <a:chExt cx="3317330" cy="971997"/>
          </a:xfrm>
        </p:grpSpPr>
        <p:sp>
          <p:nvSpPr>
            <p:cNvPr id="9" name="Rectangle 8"/>
            <p:cNvSpPr/>
            <p:nvPr/>
          </p:nvSpPr>
          <p:spPr>
            <a:xfrm>
              <a:off x="4450912" y="3619500"/>
              <a:ext cx="3317330" cy="971997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0972" y="3818867"/>
              <a:ext cx="2812578" cy="635098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419600" y="2590800"/>
            <a:ext cx="4388108" cy="3389888"/>
            <a:chOff x="4025900" y="2590800"/>
            <a:chExt cx="4388108" cy="3389888"/>
          </a:xfrm>
        </p:grpSpPr>
        <p:sp>
          <p:nvSpPr>
            <p:cNvPr id="3" name="TextBox 2"/>
            <p:cNvSpPr txBox="1"/>
            <p:nvPr/>
          </p:nvSpPr>
          <p:spPr>
            <a:xfrm>
              <a:off x="4025900" y="2590800"/>
              <a:ext cx="3807202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Edmonds’ greedy algorithm:</a:t>
              </a:r>
            </a:p>
            <a:p>
              <a:pPr marL="342900" indent="-342900">
                <a:buAutoNum type="arabicPeriod"/>
              </a:pPr>
              <a:r>
                <a:rPr lang="en-US" sz="2400" dirty="0" smtClean="0"/>
                <a:t>sort</a:t>
              </a:r>
            </a:p>
            <a:p>
              <a:pPr marL="342900" indent="-342900">
                <a:buAutoNum type="arabicPeriod"/>
              </a:pPr>
              <a:endParaRPr lang="en-US" sz="2400" dirty="0" smtClean="0"/>
            </a:p>
            <a:p>
              <a:pPr marL="342900" indent="-342900">
                <a:buAutoNum type="arabicPeriod"/>
              </a:pPr>
              <a:endParaRPr lang="en-US" sz="2400" dirty="0"/>
            </a:p>
            <a:p>
              <a:pPr marL="342900" indent="-342900">
                <a:buAutoNum type="arabicPeriod"/>
              </a:pPr>
              <a:r>
                <a:rPr lang="en-US" sz="2400" dirty="0" smtClean="0"/>
                <a:t>chain of sets</a:t>
              </a:r>
            </a:p>
            <a:p>
              <a:pPr marL="342900" indent="-342900">
                <a:buAutoNum type="arabicPeriod"/>
              </a:pPr>
              <a:endParaRPr lang="en-US" sz="2400" dirty="0"/>
            </a:p>
            <a:p>
              <a:pPr marL="342900" indent="-342900">
                <a:buAutoNum type="arabicPeriod"/>
              </a:pPr>
              <a:endParaRPr lang="en-US" sz="2400" dirty="0" smtClean="0"/>
            </a:p>
            <a:p>
              <a:pPr marL="342900" indent="-342900">
                <a:buAutoNum type="arabicPeriod"/>
              </a:pPr>
              <a:r>
                <a:rPr lang="en-US" sz="2400" dirty="0" smtClean="0"/>
                <a:t>assign values</a:t>
              </a:r>
              <a:endParaRPr lang="en-US" sz="2400" dirty="0"/>
            </a:p>
          </p:txBody>
        </p:sp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4008" y="3498850"/>
              <a:ext cx="3517900" cy="317500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802" y="5637788"/>
              <a:ext cx="3162300" cy="3429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4008" y="4578350"/>
              <a:ext cx="3810000" cy="317500"/>
            </a:xfrm>
            <a:prstGeom prst="rect">
              <a:avLst/>
            </a:prstGeom>
          </p:spPr>
        </p:pic>
      </p:grp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2" y="1292642"/>
            <a:ext cx="3715579" cy="1332000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2095500" y="5448300"/>
            <a:ext cx="965200" cy="4942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460500" y="5942588"/>
            <a:ext cx="635000" cy="0"/>
          </a:xfrm>
          <a:prstGeom prst="straightConnector1">
            <a:avLst/>
          </a:prstGeom>
          <a:ln w="38100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460500" y="5308600"/>
            <a:ext cx="0" cy="633988"/>
          </a:xfrm>
          <a:prstGeom prst="straightConnector1">
            <a:avLst/>
          </a:prstGeom>
          <a:ln w="38100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2006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could not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many more applications …</a:t>
            </a:r>
          </a:p>
          <a:p>
            <a:endParaRPr lang="en-US" sz="1600" dirty="0"/>
          </a:p>
          <a:p>
            <a:r>
              <a:rPr lang="en-US" dirty="0" smtClean="0"/>
              <a:t>probabilistic diversity models: </a:t>
            </a:r>
            <a:br>
              <a:rPr lang="en-US" dirty="0" smtClean="0"/>
            </a:br>
            <a:r>
              <a:rPr lang="en-US" dirty="0" err="1" smtClean="0"/>
              <a:t>determinantal</a:t>
            </a:r>
            <a:r>
              <a:rPr lang="en-US" dirty="0" smtClean="0"/>
              <a:t> point processes</a:t>
            </a:r>
          </a:p>
          <a:p>
            <a:endParaRPr lang="en-US" sz="1600" dirty="0"/>
          </a:p>
          <a:p>
            <a:r>
              <a:rPr lang="en-US" dirty="0" smtClean="0">
                <a:solidFill>
                  <a:srgbClr val="008000"/>
                </a:solidFill>
              </a:rPr>
              <a:t>learning </a:t>
            </a:r>
            <a:r>
              <a:rPr lang="en-US" dirty="0" err="1" smtClean="0">
                <a:solidFill>
                  <a:srgbClr val="008000"/>
                </a:solidFill>
              </a:rPr>
              <a:t>submodular</a:t>
            </a:r>
            <a:r>
              <a:rPr lang="en-US" dirty="0" smtClean="0">
                <a:solidFill>
                  <a:srgbClr val="008000"/>
                </a:solidFill>
              </a:rPr>
              <a:t> functions</a:t>
            </a:r>
          </a:p>
          <a:p>
            <a:endParaRPr lang="en-US" sz="2000" dirty="0"/>
          </a:p>
          <a:p>
            <a:r>
              <a:rPr lang="en-US" dirty="0" smtClean="0"/>
              <a:t>adaptive </a:t>
            </a:r>
            <a:r>
              <a:rPr lang="en-US" dirty="0" err="1" smtClean="0"/>
              <a:t>submodularity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</a:t>
            </a:r>
            <a:r>
              <a:rPr lang="en-US" dirty="0" err="1" smtClean="0"/>
              <a:t>submodular</a:t>
            </a:r>
            <a:r>
              <a:rPr lang="en-US" dirty="0" smtClean="0"/>
              <a:t>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observe</a:t>
            </a:r>
            <a:br>
              <a:rPr lang="en-US" sz="2400" dirty="0" smtClean="0"/>
            </a:br>
            <a:r>
              <a:rPr lang="en-US" sz="2400" dirty="0" smtClean="0"/>
              <a:t>or:  sets that users pick    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0090"/>
                </a:solidFill>
              </a:rPr>
              <a:t>learn (utility function)  </a:t>
            </a:r>
            <a:r>
              <a:rPr lang="en-US" sz="2400" i="1" dirty="0" smtClean="0">
                <a:solidFill>
                  <a:srgbClr val="000090"/>
                </a:solidFill>
              </a:rPr>
              <a:t>F</a:t>
            </a:r>
            <a:r>
              <a:rPr lang="en-US" sz="2400" dirty="0" smtClean="0">
                <a:solidFill>
                  <a:srgbClr val="000090"/>
                </a:solidFill>
              </a:rPr>
              <a:t> ?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/>
              <a:t>can be hard </a:t>
            </a:r>
            <a:r>
              <a:rPr lang="en-US" sz="1800" i="1" dirty="0" smtClean="0"/>
              <a:t>(</a:t>
            </a:r>
            <a:r>
              <a:rPr lang="en-US" sz="1800" i="1" dirty="0" err="1" smtClean="0"/>
              <a:t>Balcan</a:t>
            </a:r>
            <a:r>
              <a:rPr lang="en-US" sz="1800" i="1" dirty="0" smtClean="0"/>
              <a:t> &amp; Harvey 2010)</a:t>
            </a:r>
            <a:endParaRPr lang="en-US" sz="1800" i="1" dirty="0"/>
          </a:p>
          <a:p>
            <a:r>
              <a:rPr lang="en-US" sz="2400" dirty="0" smtClean="0"/>
              <a:t>general idea: find (approximate) representation of F, e.g.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learn </a:t>
            </a:r>
            <a:r>
              <a:rPr lang="en-US" sz="2400" i="1" dirty="0" smtClean="0"/>
              <a:t>w</a:t>
            </a:r>
            <a:r>
              <a:rPr lang="en-US" sz="2400" dirty="0" smtClean="0"/>
              <a:t>.</a:t>
            </a:r>
          </a:p>
          <a:p>
            <a:pPr lvl="1"/>
            <a:r>
              <a:rPr lang="en-US" sz="2400" dirty="0" smtClean="0"/>
              <a:t>compressive sensing </a:t>
            </a:r>
            <a:r>
              <a:rPr lang="en-US" sz="2000" i="1" dirty="0" smtClean="0"/>
              <a:t>(</a:t>
            </a:r>
            <a:r>
              <a:rPr lang="en-US" sz="2000" i="1" dirty="0" err="1" smtClean="0"/>
              <a:t>Stobbe</a:t>
            </a:r>
            <a:r>
              <a:rPr lang="en-US" sz="2000" i="1" dirty="0" smtClean="0"/>
              <a:t> &amp; Krause)</a:t>
            </a:r>
            <a:endParaRPr lang="en-US" sz="2400" i="1" dirty="0" smtClean="0"/>
          </a:p>
          <a:p>
            <a:pPr lvl="1"/>
            <a:r>
              <a:rPr lang="en-US" sz="2400" dirty="0" smtClean="0"/>
              <a:t>structured prediction </a:t>
            </a:r>
            <a:r>
              <a:rPr lang="en-US" sz="2000" i="1" dirty="0" smtClean="0"/>
              <a:t>(Lin &amp; </a:t>
            </a:r>
            <a:r>
              <a:rPr lang="en-US" sz="2000" i="1" dirty="0" err="1" smtClean="0"/>
              <a:t>Bilmes</a:t>
            </a:r>
            <a:r>
              <a:rPr lang="en-US" sz="2000" i="1" dirty="0" smtClean="0"/>
              <a:t>)</a:t>
            </a:r>
          </a:p>
          <a:p>
            <a:endParaRPr lang="en-US" sz="24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1377950"/>
            <a:ext cx="3644900" cy="3175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3892550"/>
            <a:ext cx="2590800" cy="90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299200"/>
            <a:ext cx="4275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several other works: see reference list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9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optimize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optimize an unknown </a:t>
            </a:r>
            <a:r>
              <a:rPr lang="en-US" sz="2400" dirty="0" err="1" smtClean="0"/>
              <a:t>submodular</a:t>
            </a:r>
            <a:r>
              <a:rPr lang="en-US" sz="2400" dirty="0" smtClean="0"/>
              <a:t> function?</a:t>
            </a:r>
            <a:br>
              <a:rPr lang="en-US" sz="2400" dirty="0" smtClean="0"/>
            </a:br>
            <a:r>
              <a:rPr lang="en-US" sz="2400" dirty="0" smtClean="0"/>
              <a:t>e.g. for recommending, robot planning, …</a:t>
            </a:r>
          </a:p>
          <a:p>
            <a:endParaRPr lang="en-US" sz="2400" dirty="0" smtClean="0"/>
          </a:p>
          <a:p>
            <a:r>
              <a:rPr lang="en-US" sz="2400" dirty="0" smtClean="0"/>
              <a:t>bandit problem!</a:t>
            </a:r>
          </a:p>
          <a:p>
            <a:r>
              <a:rPr lang="en-US" sz="2400" dirty="0" smtClean="0"/>
              <a:t>minimization: online convex optimization</a:t>
            </a:r>
            <a:endParaRPr lang="en-US" sz="2400" dirty="0"/>
          </a:p>
          <a:p>
            <a:r>
              <a:rPr lang="en-US" sz="2400" dirty="0" smtClean="0"/>
              <a:t>maximization: imitate greedy – learn a permutation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30200" y="6350000"/>
            <a:ext cx="881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Hazan</a:t>
            </a:r>
            <a:r>
              <a:rPr lang="en-US" i="1" dirty="0" smtClean="0"/>
              <a:t> &amp; Kale, </a:t>
            </a:r>
            <a:r>
              <a:rPr lang="en-US" i="1" dirty="0" err="1" smtClean="0"/>
              <a:t>jegelka</a:t>
            </a:r>
            <a:r>
              <a:rPr lang="en-US" i="1" dirty="0" smtClean="0"/>
              <a:t> &amp; </a:t>
            </a:r>
            <a:r>
              <a:rPr lang="en-US" i="1" dirty="0" err="1" smtClean="0"/>
              <a:t>Bilmes</a:t>
            </a:r>
            <a:r>
              <a:rPr lang="en-US" i="1" dirty="0" smtClean="0"/>
              <a:t>, Streeter &amp; </a:t>
            </a:r>
            <a:r>
              <a:rPr lang="en-US" i="1" dirty="0" err="1" smtClean="0"/>
              <a:t>Golovin</a:t>
            </a:r>
            <a:r>
              <a:rPr lang="en-US" i="1" dirty="0" smtClean="0"/>
              <a:t>, </a:t>
            </a:r>
            <a:r>
              <a:rPr lang="en-US" i="1" dirty="0" err="1" smtClean="0"/>
              <a:t>Golovin</a:t>
            </a:r>
            <a:r>
              <a:rPr lang="en-US" i="1" dirty="0" smtClean="0"/>
              <a:t>-Streeter-Krause, Ross et al)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02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FE5C-7D9B-CF40-BD22-946BB60EB292}" type="slidenum">
              <a:rPr lang="en-US"/>
              <a:pPr/>
              <a:t>73</a:t>
            </a:fld>
            <a:endParaRPr lang="en-US"/>
          </a:p>
        </p:txBody>
      </p:sp>
      <p:sp>
        <p:nvSpPr>
          <p:cNvPr id="1512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3825"/>
            <a:ext cx="7896225" cy="762000"/>
          </a:xfrm>
        </p:spPr>
        <p:txBody>
          <a:bodyPr/>
          <a:lstStyle/>
          <a:p>
            <a:r>
              <a:rPr lang="en-US" sz="3200" dirty="0"/>
              <a:t>Online </a:t>
            </a:r>
            <a:r>
              <a:rPr lang="en-US" sz="3200" dirty="0" err="1" smtClean="0"/>
              <a:t>submodular</a:t>
            </a:r>
            <a:r>
              <a:rPr lang="en-US" sz="3200" dirty="0" smtClean="0"/>
              <a:t> maximization</a:t>
            </a:r>
            <a:endParaRPr lang="en-US" sz="2800" dirty="0"/>
          </a:p>
        </p:txBody>
      </p:sp>
      <p:sp>
        <p:nvSpPr>
          <p:cNvPr id="1461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695700"/>
            <a:ext cx="8686800" cy="2819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/>
              <a:t>	</a:t>
            </a:r>
            <a:r>
              <a:rPr lang="en-US" sz="2400" b="1" dirty="0" smtClean="0"/>
              <a:t>Goal</a:t>
            </a:r>
            <a:r>
              <a:rPr lang="en-US" sz="2400" dirty="0" smtClean="0"/>
              <a:t>: Want to choose </a:t>
            </a:r>
            <a:r>
              <a:rPr lang="en-US" sz="2400" dirty="0"/>
              <a:t>A</a:t>
            </a:r>
            <a:r>
              <a:rPr lang="en-US" sz="2400" baseline="-25000" dirty="0"/>
              <a:t>1</a:t>
            </a:r>
            <a:r>
              <a:rPr lang="en-US" sz="2400" dirty="0"/>
              <a:t>,…A</a:t>
            </a:r>
            <a:r>
              <a:rPr lang="en-US" sz="2400" baseline="-25000" dirty="0"/>
              <a:t>t</a:t>
            </a:r>
            <a:r>
              <a:rPr lang="en-US" sz="2400" dirty="0"/>
              <a:t>  </a:t>
            </a:r>
            <a:r>
              <a:rPr lang="en-US" sz="2400" dirty="0" err="1"/>
              <a:t>s.t</a:t>
            </a:r>
            <a:r>
              <a:rPr lang="en-US" sz="2400" dirty="0" err="1" smtClean="0"/>
              <a:t>.</a:t>
            </a:r>
            <a:r>
              <a:rPr lang="en-US" sz="2400" dirty="0" smtClean="0"/>
              <a:t> the regret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	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/>
              <a:t>	</a:t>
            </a:r>
            <a:br>
              <a:rPr lang="en-US" sz="2400" dirty="0"/>
            </a:br>
            <a:r>
              <a:rPr lang="en-US" sz="2400" dirty="0" smtClean="0"/>
              <a:t>grows </a:t>
            </a:r>
            <a:r>
              <a:rPr lang="en-US" sz="2400" dirty="0" err="1" smtClean="0"/>
              <a:t>sublinearly</a:t>
            </a:r>
            <a:r>
              <a:rPr lang="en-US" sz="2400" dirty="0" smtClean="0"/>
              <a:t>, i.e., </a:t>
            </a:r>
            <a:r>
              <a:rPr lang="en-US" sz="2400" dirty="0">
                <a:latin typeface="cmsy10" charset="0"/>
              </a:rPr>
              <a:t/>
            </a:r>
            <a:br>
              <a:rPr lang="en-US" sz="2400" dirty="0">
                <a:latin typeface="cmsy10" charset="0"/>
              </a:rPr>
            </a:br>
            <a:endParaRPr lang="en-US" sz="2400" dirty="0" smtClean="0">
              <a:latin typeface="cmsy10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latin typeface="cmsy10" charset="0"/>
              </a:rPr>
              <a:t>	</a:t>
            </a:r>
            <a:endParaRPr lang="en-US" sz="2400" dirty="0">
              <a:solidFill>
                <a:srgbClr val="008300"/>
              </a:solidFill>
              <a:latin typeface="cmsy10" charset="0"/>
            </a:endParaRPr>
          </a:p>
        </p:txBody>
      </p:sp>
      <p:sp>
        <p:nvSpPr>
          <p:cNvPr id="1512453" name="Text Box 4"/>
          <p:cNvSpPr txBox="1">
            <a:spLocks noChangeArrowheads="1"/>
          </p:cNvSpPr>
          <p:nvPr/>
        </p:nvSpPr>
        <p:spPr bwMode="auto">
          <a:xfrm>
            <a:off x="1970088" y="1012825"/>
            <a:ext cx="46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>
                <a:latin typeface="Calibri" charset="0"/>
              </a:rPr>
              <a:t>A</a:t>
            </a:r>
            <a:r>
              <a:rPr lang="en-US" baseline="-25000">
                <a:latin typeface="Calibri" charset="0"/>
              </a:rPr>
              <a:t>1</a:t>
            </a:r>
          </a:p>
        </p:txBody>
      </p:sp>
      <p:sp>
        <p:nvSpPr>
          <p:cNvPr id="1461253" name="Text Box 5"/>
          <p:cNvSpPr txBox="1">
            <a:spLocks noChangeArrowheads="1"/>
          </p:cNvSpPr>
          <p:nvPr/>
        </p:nvSpPr>
        <p:spPr bwMode="auto">
          <a:xfrm>
            <a:off x="2868613" y="1008063"/>
            <a:ext cx="46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>
                <a:latin typeface="Calibri" charset="0"/>
              </a:rPr>
              <a:t>A</a:t>
            </a:r>
            <a:r>
              <a:rPr lang="en-US" baseline="-25000">
                <a:latin typeface="Calibri" charset="0"/>
              </a:rPr>
              <a:t>2</a:t>
            </a:r>
          </a:p>
        </p:txBody>
      </p:sp>
      <p:sp>
        <p:nvSpPr>
          <p:cNvPr id="1512455" name="Text Box 8"/>
          <p:cNvSpPr txBox="1">
            <a:spLocks noChangeArrowheads="1"/>
          </p:cNvSpPr>
          <p:nvPr/>
        </p:nvSpPr>
        <p:spPr bwMode="auto">
          <a:xfrm>
            <a:off x="365125" y="1012825"/>
            <a:ext cx="123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Pick sets</a:t>
            </a:r>
          </a:p>
        </p:txBody>
      </p:sp>
      <p:sp>
        <p:nvSpPr>
          <p:cNvPr id="1512456" name="Text Box 12"/>
          <p:cNvSpPr txBox="1">
            <a:spLocks noChangeArrowheads="1"/>
          </p:cNvSpPr>
          <p:nvPr/>
        </p:nvSpPr>
        <p:spPr bwMode="auto">
          <a:xfrm>
            <a:off x="342900" y="1812925"/>
            <a:ext cx="582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SFs</a:t>
            </a:r>
          </a:p>
        </p:txBody>
      </p:sp>
      <p:sp>
        <p:nvSpPr>
          <p:cNvPr id="1512457" name="Text Box 17"/>
          <p:cNvSpPr txBox="1">
            <a:spLocks noChangeArrowheads="1"/>
          </p:cNvSpPr>
          <p:nvPr/>
        </p:nvSpPr>
        <p:spPr bwMode="auto">
          <a:xfrm>
            <a:off x="342900" y="2503488"/>
            <a:ext cx="1131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Reward</a:t>
            </a: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133600" y="1495425"/>
            <a:ext cx="452438" cy="774700"/>
            <a:chOff x="1344" y="1104"/>
            <a:chExt cx="285" cy="488"/>
          </a:xfrm>
        </p:grpSpPr>
        <p:sp>
          <p:nvSpPr>
            <p:cNvPr id="1512459" name="Text Box 9"/>
            <p:cNvSpPr txBox="1">
              <a:spLocks noChangeArrowheads="1"/>
            </p:cNvSpPr>
            <p:nvPr/>
          </p:nvSpPr>
          <p:spPr bwMode="auto">
            <a:xfrm>
              <a:off x="1360" y="1304"/>
              <a:ext cx="2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F</a:t>
              </a:r>
              <a:r>
                <a:rPr lang="en-US" baseline="-25000">
                  <a:latin typeface="Calibri" charset="0"/>
                </a:rPr>
                <a:t>1</a:t>
              </a:r>
            </a:p>
          </p:txBody>
        </p:sp>
        <p:sp>
          <p:nvSpPr>
            <p:cNvPr id="1512460" name="Line 19"/>
            <p:cNvSpPr>
              <a:spLocks noChangeShapeType="1"/>
            </p:cNvSpPr>
            <p:nvPr/>
          </p:nvSpPr>
          <p:spPr bwMode="auto">
            <a:xfrm>
              <a:off x="1344" y="1104"/>
              <a:ext cx="48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736725" y="2257425"/>
            <a:ext cx="1252538" cy="703263"/>
            <a:chOff x="1094" y="1584"/>
            <a:chExt cx="789" cy="443"/>
          </a:xfrm>
        </p:grpSpPr>
        <p:sp>
          <p:nvSpPr>
            <p:cNvPr id="1512462" name="Text Box 14"/>
            <p:cNvSpPr txBox="1">
              <a:spLocks noChangeArrowheads="1"/>
            </p:cNvSpPr>
            <p:nvPr/>
          </p:nvSpPr>
          <p:spPr bwMode="auto">
            <a:xfrm>
              <a:off x="1094" y="1739"/>
              <a:ext cx="7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r</a:t>
              </a:r>
              <a:r>
                <a:rPr lang="en-US" baseline="-25000">
                  <a:latin typeface="Calibri" charset="0"/>
                </a:rPr>
                <a:t>1</a:t>
              </a:r>
              <a:r>
                <a:rPr lang="en-US">
                  <a:latin typeface="Calibri" charset="0"/>
                </a:rPr>
                <a:t>=F</a:t>
              </a:r>
              <a:r>
                <a:rPr lang="en-US" baseline="-25000">
                  <a:latin typeface="Calibri" charset="0"/>
                </a:rPr>
                <a:t>1</a:t>
              </a:r>
              <a:r>
                <a:rPr lang="en-US">
                  <a:latin typeface="Calibri" charset="0"/>
                </a:rPr>
                <a:t>(A</a:t>
              </a:r>
              <a:r>
                <a:rPr lang="en-US" baseline="-25000">
                  <a:latin typeface="Calibri" charset="0"/>
                </a:rPr>
                <a:t>1</a:t>
              </a:r>
              <a:r>
                <a:rPr lang="en-US">
                  <a:latin typeface="Calibri" charset="0"/>
                </a:rPr>
                <a:t>)</a:t>
              </a:r>
            </a:p>
          </p:txBody>
        </p:sp>
        <p:sp>
          <p:nvSpPr>
            <p:cNvPr id="1512463" name="Line 20"/>
            <p:cNvSpPr>
              <a:spLocks noChangeShapeType="1"/>
            </p:cNvSpPr>
            <p:nvPr/>
          </p:nvSpPr>
          <p:spPr bwMode="auto">
            <a:xfrm>
              <a:off x="1440" y="1584"/>
              <a:ext cx="48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61279" name="Text Box 31"/>
          <p:cNvSpPr txBox="1">
            <a:spLocks noChangeArrowheads="1"/>
          </p:cNvSpPr>
          <p:nvPr/>
        </p:nvSpPr>
        <p:spPr bwMode="auto">
          <a:xfrm>
            <a:off x="6283325" y="2457450"/>
            <a:ext cx="247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Total:</a:t>
            </a:r>
            <a:r>
              <a:rPr lang="en-US">
                <a:latin typeface="Tahoma" charset="0"/>
              </a:rPr>
              <a:t> </a:t>
            </a:r>
            <a:r>
              <a:rPr lang="en-US">
                <a:latin typeface="Symbol" charset="0"/>
                <a:sym typeface="Symbol" charset="0"/>
              </a:rPr>
              <a:t></a:t>
            </a:r>
            <a:r>
              <a:rPr lang="en-US" baseline="-25000">
                <a:latin typeface="Calibri" charset="0"/>
                <a:sym typeface="Symbol" charset="0"/>
              </a:rPr>
              <a:t>t</a:t>
            </a:r>
            <a:r>
              <a:rPr lang="en-US">
                <a:latin typeface="Calibri" charset="0"/>
              </a:rPr>
              <a:t> r</a:t>
            </a:r>
            <a:r>
              <a:rPr lang="en-US" baseline="-25000">
                <a:latin typeface="Calibri" charset="0"/>
              </a:rPr>
              <a:t>t</a:t>
            </a:r>
            <a:r>
              <a:rPr lang="en-US">
                <a:latin typeface="Calibri" charset="0"/>
              </a:rPr>
              <a:t> </a:t>
            </a:r>
            <a:r>
              <a:rPr lang="en-US">
                <a:latin typeface="Calibri" charset="0"/>
                <a:sym typeface="Wingdings" charset="0"/>
              </a:rPr>
              <a:t> max</a:t>
            </a:r>
            <a:endParaRPr lang="en-US">
              <a:latin typeface="Calibri" charset="0"/>
            </a:endParaRPr>
          </a:p>
        </p:txBody>
      </p: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3048000" y="1495425"/>
            <a:ext cx="461963" cy="779463"/>
            <a:chOff x="1920" y="942"/>
            <a:chExt cx="291" cy="491"/>
          </a:xfrm>
        </p:grpSpPr>
        <p:sp>
          <p:nvSpPr>
            <p:cNvPr id="1512466" name="Text Box 13"/>
            <p:cNvSpPr txBox="1">
              <a:spLocks noChangeArrowheads="1"/>
            </p:cNvSpPr>
            <p:nvPr/>
          </p:nvSpPr>
          <p:spPr bwMode="auto">
            <a:xfrm>
              <a:off x="1942" y="1145"/>
              <a:ext cx="2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F</a:t>
              </a:r>
              <a:r>
                <a:rPr lang="en-US" baseline="-25000">
                  <a:latin typeface="Calibri" charset="0"/>
                </a:rPr>
                <a:t>2</a:t>
              </a:r>
            </a:p>
          </p:txBody>
        </p:sp>
        <p:sp>
          <p:nvSpPr>
            <p:cNvPr id="1512467" name="Line 33"/>
            <p:cNvSpPr>
              <a:spLocks noChangeShapeType="1"/>
            </p:cNvSpPr>
            <p:nvPr/>
          </p:nvSpPr>
          <p:spPr bwMode="auto">
            <a:xfrm>
              <a:off x="1920" y="942"/>
              <a:ext cx="48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3192463" y="2257425"/>
            <a:ext cx="393700" cy="708025"/>
            <a:chOff x="2011" y="1422"/>
            <a:chExt cx="248" cy="446"/>
          </a:xfrm>
        </p:grpSpPr>
        <p:sp>
          <p:nvSpPr>
            <p:cNvPr id="1512469" name="Text Box 18"/>
            <p:cNvSpPr txBox="1">
              <a:spLocks noChangeArrowheads="1"/>
            </p:cNvSpPr>
            <p:nvPr/>
          </p:nvSpPr>
          <p:spPr bwMode="auto">
            <a:xfrm>
              <a:off x="2011" y="1580"/>
              <a:ext cx="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r</a:t>
              </a:r>
              <a:r>
                <a:rPr lang="en-US" baseline="-25000">
                  <a:latin typeface="Calibri" charset="0"/>
                </a:rPr>
                <a:t>2</a:t>
              </a:r>
            </a:p>
          </p:txBody>
        </p:sp>
        <p:sp>
          <p:nvSpPr>
            <p:cNvPr id="1512470" name="Line 34"/>
            <p:cNvSpPr>
              <a:spLocks noChangeShapeType="1"/>
            </p:cNvSpPr>
            <p:nvPr/>
          </p:nvSpPr>
          <p:spPr bwMode="auto">
            <a:xfrm>
              <a:off x="2016" y="1422"/>
              <a:ext cx="48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3803650" y="1017588"/>
            <a:ext cx="692150" cy="1947862"/>
            <a:chOff x="2396" y="641"/>
            <a:chExt cx="436" cy="1227"/>
          </a:xfrm>
        </p:grpSpPr>
        <p:sp>
          <p:nvSpPr>
            <p:cNvPr id="1512472" name="Text Box 6"/>
            <p:cNvSpPr txBox="1">
              <a:spLocks noChangeArrowheads="1"/>
            </p:cNvSpPr>
            <p:nvPr/>
          </p:nvSpPr>
          <p:spPr bwMode="auto">
            <a:xfrm>
              <a:off x="2396" y="641"/>
              <a:ext cx="2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A</a:t>
              </a:r>
              <a:r>
                <a:rPr lang="en-US" baseline="-25000">
                  <a:latin typeface="Calibri" charset="0"/>
                </a:rPr>
                <a:t>3</a:t>
              </a:r>
            </a:p>
          </p:txBody>
        </p:sp>
        <p:sp>
          <p:nvSpPr>
            <p:cNvPr id="1512473" name="Text Box 10"/>
            <p:cNvSpPr txBox="1">
              <a:spLocks noChangeArrowheads="1"/>
            </p:cNvSpPr>
            <p:nvPr/>
          </p:nvSpPr>
          <p:spPr bwMode="auto">
            <a:xfrm>
              <a:off x="2515" y="1145"/>
              <a:ext cx="2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F</a:t>
              </a:r>
              <a:r>
                <a:rPr lang="en-US" baseline="-25000">
                  <a:latin typeface="Calibri" charset="0"/>
                </a:rPr>
                <a:t>3</a:t>
              </a:r>
            </a:p>
          </p:txBody>
        </p:sp>
        <p:sp>
          <p:nvSpPr>
            <p:cNvPr id="1512474" name="Text Box 15"/>
            <p:cNvSpPr txBox="1">
              <a:spLocks noChangeArrowheads="1"/>
            </p:cNvSpPr>
            <p:nvPr/>
          </p:nvSpPr>
          <p:spPr bwMode="auto">
            <a:xfrm>
              <a:off x="2584" y="1580"/>
              <a:ext cx="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r</a:t>
              </a:r>
              <a:r>
                <a:rPr lang="en-US" baseline="-25000">
                  <a:latin typeface="Calibri" charset="0"/>
                </a:rPr>
                <a:t>3</a:t>
              </a:r>
            </a:p>
          </p:txBody>
        </p:sp>
        <p:sp>
          <p:nvSpPr>
            <p:cNvPr id="1512475" name="Line 35"/>
            <p:cNvSpPr>
              <a:spLocks noChangeShapeType="1"/>
            </p:cNvSpPr>
            <p:nvPr/>
          </p:nvSpPr>
          <p:spPr bwMode="auto">
            <a:xfrm>
              <a:off x="2544" y="942"/>
              <a:ext cx="48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76" name="Line 36"/>
            <p:cNvSpPr>
              <a:spLocks noChangeShapeType="1"/>
            </p:cNvSpPr>
            <p:nvPr/>
          </p:nvSpPr>
          <p:spPr bwMode="auto">
            <a:xfrm>
              <a:off x="2640" y="1422"/>
              <a:ext cx="48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4557713" y="1017588"/>
            <a:ext cx="1385887" cy="1947862"/>
            <a:chOff x="2871" y="641"/>
            <a:chExt cx="873" cy="1227"/>
          </a:xfrm>
        </p:grpSpPr>
        <p:sp>
          <p:nvSpPr>
            <p:cNvPr id="1512478" name="Text Box 7"/>
            <p:cNvSpPr txBox="1">
              <a:spLocks noChangeArrowheads="1"/>
            </p:cNvSpPr>
            <p:nvPr/>
          </p:nvSpPr>
          <p:spPr bwMode="auto">
            <a:xfrm>
              <a:off x="3311" y="641"/>
              <a:ext cx="2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A</a:t>
              </a:r>
              <a:r>
                <a:rPr lang="en-US" baseline="-25000">
                  <a:latin typeface="Calibri" charset="0"/>
                </a:rPr>
                <a:t>T</a:t>
              </a:r>
            </a:p>
          </p:txBody>
        </p:sp>
        <p:sp>
          <p:nvSpPr>
            <p:cNvPr id="1512479" name="Text Box 11"/>
            <p:cNvSpPr txBox="1">
              <a:spLocks noChangeArrowheads="1"/>
            </p:cNvSpPr>
            <p:nvPr/>
          </p:nvSpPr>
          <p:spPr bwMode="auto">
            <a:xfrm>
              <a:off x="3430" y="1145"/>
              <a:ext cx="26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F</a:t>
              </a:r>
              <a:r>
                <a:rPr lang="en-US" baseline="-25000">
                  <a:latin typeface="Calibri" charset="0"/>
                </a:rPr>
                <a:t>T</a:t>
              </a:r>
            </a:p>
          </p:txBody>
        </p:sp>
        <p:sp>
          <p:nvSpPr>
            <p:cNvPr id="1512480" name="Text Box 16"/>
            <p:cNvSpPr txBox="1">
              <a:spLocks noChangeArrowheads="1"/>
            </p:cNvSpPr>
            <p:nvPr/>
          </p:nvSpPr>
          <p:spPr bwMode="auto">
            <a:xfrm>
              <a:off x="3499" y="1580"/>
              <a:ext cx="2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r</a:t>
              </a:r>
              <a:r>
                <a:rPr lang="en-US" baseline="-25000">
                  <a:latin typeface="Calibri" charset="0"/>
                </a:rPr>
                <a:t>T</a:t>
              </a:r>
            </a:p>
          </p:txBody>
        </p:sp>
        <p:sp>
          <p:nvSpPr>
            <p:cNvPr id="1512481" name="Text Box 28"/>
            <p:cNvSpPr txBox="1">
              <a:spLocks noChangeArrowheads="1"/>
            </p:cNvSpPr>
            <p:nvPr/>
          </p:nvSpPr>
          <p:spPr bwMode="auto">
            <a:xfrm>
              <a:off x="2871" y="647"/>
              <a:ext cx="2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…</a:t>
              </a:r>
              <a:endParaRPr lang="en-US" baseline="-25000">
                <a:latin typeface="Calibri" charset="0"/>
              </a:endParaRPr>
            </a:p>
          </p:txBody>
        </p:sp>
        <p:sp>
          <p:nvSpPr>
            <p:cNvPr id="1512482" name="Text Box 29"/>
            <p:cNvSpPr txBox="1">
              <a:spLocks noChangeArrowheads="1"/>
            </p:cNvSpPr>
            <p:nvPr/>
          </p:nvSpPr>
          <p:spPr bwMode="auto">
            <a:xfrm>
              <a:off x="2981" y="1145"/>
              <a:ext cx="2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…</a:t>
              </a:r>
              <a:endParaRPr lang="en-US" baseline="-25000">
                <a:latin typeface="Calibri" charset="0"/>
              </a:endParaRPr>
            </a:p>
          </p:txBody>
        </p:sp>
        <p:sp>
          <p:nvSpPr>
            <p:cNvPr id="1512483" name="Text Box 30"/>
            <p:cNvSpPr txBox="1">
              <a:spLocks noChangeArrowheads="1"/>
            </p:cNvSpPr>
            <p:nvPr/>
          </p:nvSpPr>
          <p:spPr bwMode="auto">
            <a:xfrm>
              <a:off x="3029" y="1577"/>
              <a:ext cx="2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>
                  <a:latin typeface="Calibri" charset="0"/>
                </a:rPr>
                <a:t>…</a:t>
              </a:r>
              <a:endParaRPr lang="en-US" baseline="-25000">
                <a:latin typeface="Calibri" charset="0"/>
              </a:endParaRPr>
            </a:p>
          </p:txBody>
        </p:sp>
        <p:sp>
          <p:nvSpPr>
            <p:cNvPr id="1512484" name="Line 37"/>
            <p:cNvSpPr>
              <a:spLocks noChangeShapeType="1"/>
            </p:cNvSpPr>
            <p:nvPr/>
          </p:nvSpPr>
          <p:spPr bwMode="auto">
            <a:xfrm>
              <a:off x="3456" y="942"/>
              <a:ext cx="48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485" name="Line 38"/>
            <p:cNvSpPr>
              <a:spLocks noChangeShapeType="1"/>
            </p:cNvSpPr>
            <p:nvPr/>
          </p:nvSpPr>
          <p:spPr bwMode="auto">
            <a:xfrm>
              <a:off x="3552" y="1422"/>
              <a:ext cx="48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12487" name="Line 43"/>
          <p:cNvSpPr>
            <a:spLocks noChangeShapeType="1"/>
          </p:cNvSpPr>
          <p:nvPr/>
        </p:nvSpPr>
        <p:spPr bwMode="auto">
          <a:xfrm>
            <a:off x="1905000" y="3124200"/>
            <a:ext cx="472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2488" name="Text Box 44"/>
          <p:cNvSpPr txBox="1">
            <a:spLocks noChangeArrowheads="1"/>
          </p:cNvSpPr>
          <p:nvPr/>
        </p:nvSpPr>
        <p:spPr bwMode="auto">
          <a:xfrm>
            <a:off x="6669088" y="2946400"/>
            <a:ext cx="798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>
                <a:latin typeface="Calibri" charset="0"/>
              </a:rPr>
              <a:t>Time</a:t>
            </a:r>
          </a:p>
        </p:txBody>
      </p:sp>
      <p:grpSp>
        <p:nvGrpSpPr>
          <p:cNvPr id="12" name="Gruppierung 11"/>
          <p:cNvGrpSpPr/>
          <p:nvPr/>
        </p:nvGrpSpPr>
        <p:grpSpPr>
          <a:xfrm>
            <a:off x="5867400" y="1027093"/>
            <a:ext cx="3200400" cy="1019195"/>
            <a:chOff x="5867400" y="1027093"/>
            <a:chExt cx="3200400" cy="1019195"/>
          </a:xfrm>
        </p:grpSpPr>
        <p:sp>
          <p:nvSpPr>
            <p:cNvPr id="8" name="Textfeld 7"/>
            <p:cNvSpPr txBox="1"/>
            <p:nvPr/>
          </p:nvSpPr>
          <p:spPr>
            <a:xfrm>
              <a:off x="6616488" y="1027093"/>
              <a:ext cx="245131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Observe</a:t>
              </a:r>
              <a:r>
                <a:rPr lang="de-DE" dirty="0" smtClean="0"/>
                <a:t> </a:t>
              </a:r>
              <a:r>
                <a:rPr lang="de-DE" i="1" dirty="0" err="1" smtClean="0"/>
                <a:t>either</a:t>
              </a:r>
              <a:endParaRPr lang="de-DE" i="1" dirty="0" smtClean="0"/>
            </a:p>
            <a:p>
              <a:r>
                <a:rPr lang="de-DE" dirty="0" err="1" smtClean="0">
                  <a:solidFill>
                    <a:srgbClr val="0080FF"/>
                  </a:solidFill>
                </a:rPr>
                <a:t>F</a:t>
              </a:r>
              <a:r>
                <a:rPr lang="de-DE" baseline="-25000" dirty="0" err="1" smtClean="0">
                  <a:solidFill>
                    <a:srgbClr val="0080FF"/>
                  </a:solidFill>
                </a:rPr>
                <a:t>t</a:t>
              </a:r>
              <a:r>
                <a:rPr lang="de-DE" dirty="0" smtClean="0"/>
                <a:t>, </a:t>
              </a:r>
              <a:r>
                <a:rPr lang="de-DE" dirty="0" err="1" smtClean="0"/>
                <a:t>or</a:t>
              </a:r>
              <a:r>
                <a:rPr lang="de-DE" dirty="0" smtClean="0"/>
                <a:t> </a:t>
              </a:r>
              <a:r>
                <a:rPr lang="de-DE" dirty="0" err="1" smtClean="0"/>
                <a:t>only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0080FF"/>
                  </a:solidFill>
                </a:rPr>
                <a:t>F</a:t>
              </a:r>
              <a:r>
                <a:rPr lang="de-DE" baseline="-25000" dirty="0" err="1" smtClean="0">
                  <a:solidFill>
                    <a:srgbClr val="0080FF"/>
                  </a:solidFill>
                </a:rPr>
                <a:t>t</a:t>
              </a:r>
              <a:r>
                <a:rPr lang="de-DE" dirty="0" smtClean="0">
                  <a:solidFill>
                    <a:srgbClr val="0080FF"/>
                  </a:solidFill>
                </a:rPr>
                <a:t>(</a:t>
              </a:r>
              <a:r>
                <a:rPr lang="de-DE" dirty="0" err="1" smtClean="0">
                  <a:solidFill>
                    <a:srgbClr val="0080FF"/>
                  </a:solidFill>
                </a:rPr>
                <a:t>A</a:t>
              </a:r>
              <a:r>
                <a:rPr lang="de-DE" baseline="-25000" dirty="0" err="1" smtClean="0">
                  <a:solidFill>
                    <a:srgbClr val="0080FF"/>
                  </a:solidFill>
                </a:rPr>
                <a:t>t</a:t>
              </a:r>
              <a:r>
                <a:rPr lang="de-DE" dirty="0" smtClean="0">
                  <a:solidFill>
                    <a:srgbClr val="0080FF"/>
                  </a:solidFill>
                </a:rPr>
                <a:t>)</a:t>
              </a:r>
            </a:p>
          </p:txBody>
        </p:sp>
        <p:cxnSp>
          <p:nvCxnSpPr>
            <p:cNvPr id="10" name="Gerade Verbindung mit Pfeil 9"/>
            <p:cNvCxnSpPr>
              <a:stCxn id="8" idx="1"/>
              <a:endCxn id="1512479" idx="3"/>
            </p:cNvCxnSpPr>
            <p:nvPr/>
          </p:nvCxnSpPr>
          <p:spPr bwMode="auto">
            <a:xfrm flipH="1">
              <a:off x="5867400" y="1504147"/>
              <a:ext cx="749088" cy="542141"/>
            </a:xfrm>
            <a:prstGeom prst="straightConnector1">
              <a:avLst/>
            </a:prstGeom>
            <a:noFill/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1" name="Bild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152900"/>
            <a:ext cx="4648200" cy="913845"/>
          </a:xfrm>
          <a:prstGeom prst="rect">
            <a:avLst/>
          </a:prstGeom>
        </p:spPr>
      </p:pic>
      <p:pic>
        <p:nvPicPr>
          <p:cNvPr id="13" name="Bild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5156200"/>
            <a:ext cx="1441241" cy="32400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 bwMode="auto">
          <a:xfrm>
            <a:off x="533400" y="3619500"/>
            <a:ext cx="6096000" cy="19812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62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81"/>
    </mc:Choice>
    <mc:Fallback xmlns="">
      <p:transition xmlns:p14="http://schemas.microsoft.com/office/powerpoint/2010/main" spd="slow" advTm="6718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1251" grpId="0" build="p"/>
      <p:bldP spid="1461253" grpId="0"/>
      <p:bldP spid="1461279" grpId="0"/>
      <p:bldP spid="1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Greedy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1142999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smtClean="0"/>
              <a:t>Replace each stage of greedy algorithm with a </a:t>
            </a:r>
            <a:br>
              <a:rPr lang="en-US" sz="2600" dirty="0" smtClean="0"/>
            </a:br>
            <a:r>
              <a:rPr lang="en-US" sz="2600" dirty="0" smtClean="0"/>
              <a:t>multi-armed bandit algorithm.</a:t>
            </a:r>
            <a:endParaRPr lang="en-US" sz="26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1721422" y="3571875"/>
            <a:ext cx="6050978" cy="842403"/>
            <a:chOff x="1721422" y="3886200"/>
            <a:chExt cx="6050978" cy="842403"/>
          </a:xfrm>
        </p:grpSpPr>
        <p:grpSp>
          <p:nvGrpSpPr>
            <p:cNvPr id="25" name="Group 24"/>
            <p:cNvGrpSpPr/>
            <p:nvPr/>
          </p:nvGrpSpPr>
          <p:grpSpPr>
            <a:xfrm rot="10800000">
              <a:off x="1752600" y="3886200"/>
              <a:ext cx="5791200" cy="381000"/>
              <a:chOff x="1828800" y="3733800"/>
              <a:chExt cx="5791200" cy="457200"/>
            </a:xfrm>
          </p:grpSpPr>
          <p:sp>
            <p:nvSpPr>
              <p:cNvPr id="21" name="Up Arrow 20"/>
              <p:cNvSpPr/>
              <p:nvPr/>
            </p:nvSpPr>
            <p:spPr bwMode="auto">
              <a:xfrm>
                <a:off x="1828800" y="3733800"/>
                <a:ext cx="304800" cy="457200"/>
              </a:xfrm>
              <a:prstGeom prst="upArrow">
                <a:avLst/>
              </a:prstGeom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45720" rIns="4572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pitchFamily="34" charset="0"/>
                </a:endParaRPr>
              </a:p>
            </p:txBody>
          </p:sp>
          <p:sp>
            <p:nvSpPr>
              <p:cNvPr id="22" name="Up Arrow 21"/>
              <p:cNvSpPr/>
              <p:nvPr/>
            </p:nvSpPr>
            <p:spPr bwMode="auto">
              <a:xfrm>
                <a:off x="4067628" y="3733800"/>
                <a:ext cx="304800" cy="457200"/>
              </a:xfrm>
              <a:prstGeom prst="upArrow">
                <a:avLst/>
              </a:prstGeom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45720" rIns="4572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pitchFamily="34" charset="0"/>
                </a:endParaRPr>
              </a:p>
            </p:txBody>
          </p:sp>
          <p:sp>
            <p:nvSpPr>
              <p:cNvPr id="23" name="Up Arrow 22"/>
              <p:cNvSpPr/>
              <p:nvPr/>
            </p:nvSpPr>
            <p:spPr bwMode="auto">
              <a:xfrm>
                <a:off x="5638800" y="3733800"/>
                <a:ext cx="304800" cy="457200"/>
              </a:xfrm>
              <a:prstGeom prst="upArrow">
                <a:avLst/>
              </a:prstGeom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45720" rIns="4572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pitchFamily="34" charset="0"/>
                </a:endParaRPr>
              </a:p>
            </p:txBody>
          </p:sp>
          <p:sp>
            <p:nvSpPr>
              <p:cNvPr id="24" name="Up Arrow 23"/>
              <p:cNvSpPr/>
              <p:nvPr/>
            </p:nvSpPr>
            <p:spPr bwMode="auto">
              <a:xfrm>
                <a:off x="7315200" y="3733800"/>
                <a:ext cx="304800" cy="457200"/>
              </a:xfrm>
              <a:prstGeom prst="upArrow">
                <a:avLst/>
              </a:prstGeom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45720" rIns="4572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pitchFamily="34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721422" y="4143828"/>
              <a:ext cx="5645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a</a:t>
              </a:r>
              <a:r>
                <a:rPr lang="en-US" sz="3200" baseline="-25000" dirty="0" smtClean="0"/>
                <a:t>1</a:t>
              </a:r>
              <a:endParaRPr lang="en-US" sz="3200" baseline="-25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21622" y="4143828"/>
              <a:ext cx="5645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a</a:t>
              </a:r>
              <a:r>
                <a:rPr lang="en-US" sz="3200" baseline="-25000" dirty="0" smtClean="0"/>
                <a:t>2</a:t>
              </a:r>
              <a:endParaRPr lang="en-US" sz="3200" baseline="-25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78280" y="4143828"/>
              <a:ext cx="5645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a</a:t>
              </a:r>
              <a:r>
                <a:rPr lang="en-US" sz="3200" baseline="-25000" dirty="0" smtClean="0"/>
                <a:t>3</a:t>
              </a:r>
              <a:endParaRPr lang="en-US" sz="3200" baseline="-25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07822" y="4143828"/>
              <a:ext cx="5645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/>
                <a:t>a</a:t>
              </a:r>
              <a:r>
                <a:rPr lang="en-US" sz="3200" baseline="-25000" dirty="0" err="1" smtClean="0"/>
                <a:t>k</a:t>
              </a:r>
              <a:endParaRPr lang="en-US" sz="3200" baseline="-250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4902" y="3724275"/>
            <a:ext cx="8474100" cy="838200"/>
            <a:chOff x="228600" y="2971800"/>
            <a:chExt cx="7025537" cy="838200"/>
          </a:xfrm>
        </p:grpSpPr>
        <p:sp>
          <p:nvSpPr>
            <p:cNvPr id="32" name="TextBox 31"/>
            <p:cNvSpPr txBox="1"/>
            <p:nvPr/>
          </p:nvSpPr>
          <p:spPr>
            <a:xfrm>
              <a:off x="319557" y="3081250"/>
              <a:ext cx="693458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C00000"/>
                  </a:solidFill>
                </a:rPr>
                <a:t>Select</a:t>
              </a:r>
              <a:r>
                <a:rPr lang="en-US" sz="3200" dirty="0" smtClean="0"/>
                <a:t>  {     ,                 ,                ,    … ,                }     .</a:t>
              </a:r>
              <a:endParaRPr lang="en-US" sz="3200" dirty="0"/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228600" y="2971800"/>
              <a:ext cx="6696483" cy="838200"/>
            </a:xfrm>
            <a:prstGeom prst="round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45720" rIns="4572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Lucida Sans Unicode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28600" y="4714875"/>
            <a:ext cx="8077200" cy="1143000"/>
            <a:chOff x="228600" y="5029200"/>
            <a:chExt cx="8458200" cy="1143000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90800" y="5162550"/>
              <a:ext cx="567381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7" name="Group 46"/>
            <p:cNvGrpSpPr/>
            <p:nvPr/>
          </p:nvGrpSpPr>
          <p:grpSpPr>
            <a:xfrm>
              <a:off x="228600" y="5029200"/>
              <a:ext cx="8458200" cy="1143000"/>
              <a:chOff x="304800" y="2590800"/>
              <a:chExt cx="8458200" cy="114300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699000" y="2667000"/>
                <a:ext cx="7518167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800" dirty="0" smtClean="0">
                    <a:solidFill>
                      <a:srgbClr val="C00000"/>
                    </a:solidFill>
                  </a:rPr>
                  <a:t>Feedback to       for action </a:t>
                </a:r>
                <a:r>
                  <a:rPr lang="en-US" sz="2800" b="1" dirty="0" err="1" smtClean="0">
                    <a:solidFill>
                      <a:srgbClr val="002060"/>
                    </a:solidFill>
                  </a:rPr>
                  <a:t>a</a:t>
                </a:r>
                <a:r>
                  <a:rPr lang="en-US" sz="2800" b="1" baseline="-25000" dirty="0" err="1" smtClean="0">
                    <a:solidFill>
                      <a:srgbClr val="002060"/>
                    </a:solidFill>
                  </a:rPr>
                  <a:t>j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 is (unbiased est. of)  </a:t>
                </a:r>
              </a:p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   F</a:t>
                </a:r>
                <a:r>
                  <a:rPr lang="en-US" sz="2800" baseline="-25000" dirty="0" smtClean="0">
                    <a:solidFill>
                      <a:srgbClr val="C00000"/>
                    </a:solidFill>
                  </a:rPr>
                  <a:t>t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({</a:t>
                </a:r>
                <a:r>
                  <a:rPr lang="en-US" sz="2800" b="1" dirty="0" smtClean="0">
                    <a:solidFill>
                      <a:srgbClr val="C00000"/>
                    </a:solidFill>
                  </a:rPr>
                  <a:t>a</a:t>
                </a:r>
                <a:r>
                  <a:rPr lang="en-US" sz="2800" b="1" baseline="-25000" dirty="0" smtClean="0">
                    <a:solidFill>
                      <a:srgbClr val="C00000"/>
                    </a:solidFill>
                  </a:rPr>
                  <a:t>1</a:t>
                </a:r>
                <a:r>
                  <a:rPr lang="en-US" sz="2800" b="1" dirty="0" smtClean="0">
                    <a:solidFill>
                      <a:srgbClr val="C00000"/>
                    </a:solidFill>
                  </a:rPr>
                  <a:t>, a</a:t>
                </a:r>
                <a:r>
                  <a:rPr lang="en-US" sz="2800" b="1" baseline="-25000" dirty="0" smtClean="0">
                    <a:solidFill>
                      <a:srgbClr val="C00000"/>
                    </a:solidFill>
                  </a:rPr>
                  <a:t>2</a:t>
                </a:r>
                <a:r>
                  <a:rPr lang="en-US" sz="2800" b="1" dirty="0" smtClean="0">
                    <a:solidFill>
                      <a:srgbClr val="C00000"/>
                    </a:solidFill>
                  </a:rPr>
                  <a:t>, …, a</a:t>
                </a:r>
                <a:r>
                  <a:rPr lang="en-US" sz="2800" b="1" baseline="-25000" dirty="0" smtClean="0">
                    <a:solidFill>
                      <a:srgbClr val="C00000"/>
                    </a:solidFill>
                  </a:rPr>
                  <a:t>j-1</a:t>
                </a:r>
                <a:r>
                  <a:rPr lang="en-US" sz="2800" b="1" dirty="0" smtClean="0">
                    <a:solidFill>
                      <a:srgbClr val="C00000"/>
                    </a:solidFill>
                  </a:rPr>
                  <a:t>, </a:t>
                </a:r>
                <a:r>
                  <a:rPr lang="en-US" sz="2800" b="1" dirty="0" smtClean="0">
                    <a:solidFill>
                      <a:srgbClr val="002060"/>
                    </a:solidFill>
                  </a:rPr>
                  <a:t>a</a:t>
                </a:r>
                <a:r>
                  <a:rPr lang="en-US" sz="2800" b="1" baseline="-25000" dirty="0" smtClean="0">
                    <a:solidFill>
                      <a:srgbClr val="002060"/>
                    </a:solidFill>
                  </a:rPr>
                  <a:t>j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}) – F</a:t>
                </a:r>
                <a:r>
                  <a:rPr lang="en-US" sz="2800" baseline="-25000" dirty="0" smtClean="0">
                    <a:solidFill>
                      <a:srgbClr val="C00000"/>
                    </a:solidFill>
                  </a:rPr>
                  <a:t>t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({</a:t>
                </a:r>
                <a:r>
                  <a:rPr lang="en-US" sz="2800" b="1" dirty="0" smtClean="0">
                    <a:solidFill>
                      <a:srgbClr val="C00000"/>
                    </a:solidFill>
                  </a:rPr>
                  <a:t>a</a:t>
                </a:r>
                <a:r>
                  <a:rPr lang="en-US" sz="2800" b="1" baseline="-25000" dirty="0" smtClean="0">
                    <a:solidFill>
                      <a:srgbClr val="C00000"/>
                    </a:solidFill>
                  </a:rPr>
                  <a:t>1</a:t>
                </a:r>
                <a:r>
                  <a:rPr lang="en-US" sz="2800" b="1" dirty="0" smtClean="0">
                    <a:solidFill>
                      <a:srgbClr val="C00000"/>
                    </a:solidFill>
                  </a:rPr>
                  <a:t>, a</a:t>
                </a:r>
                <a:r>
                  <a:rPr lang="en-US" sz="2800" b="1" baseline="-25000" dirty="0" smtClean="0">
                    <a:solidFill>
                      <a:srgbClr val="C00000"/>
                    </a:solidFill>
                  </a:rPr>
                  <a:t>2</a:t>
                </a:r>
                <a:r>
                  <a:rPr lang="en-US" sz="2800" b="1" dirty="0" smtClean="0">
                    <a:solidFill>
                      <a:srgbClr val="C00000"/>
                    </a:solidFill>
                  </a:rPr>
                  <a:t>, …, a</a:t>
                </a:r>
                <a:r>
                  <a:rPr lang="en-US" sz="2800" b="1" baseline="-25000" dirty="0" smtClean="0">
                    <a:solidFill>
                      <a:srgbClr val="C00000"/>
                    </a:solidFill>
                  </a:rPr>
                  <a:t>j-1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})  </a:t>
                </a:r>
                <a:endParaRPr lang="en-US" sz="2800" dirty="0"/>
              </a:p>
            </p:txBody>
          </p:sp>
          <p:sp>
            <p:nvSpPr>
              <p:cNvPr id="39" name="Rounded Rectangle 38"/>
              <p:cNvSpPr/>
              <p:nvPr/>
            </p:nvSpPr>
            <p:spPr bwMode="auto">
              <a:xfrm>
                <a:off x="304800" y="2590800"/>
                <a:ext cx="8458200" cy="11430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45720" rIns="4572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pitchFamily="34" charset="0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1295400" y="2362200"/>
            <a:ext cx="6858000" cy="1133475"/>
            <a:chOff x="1295400" y="5114925"/>
            <a:chExt cx="6858000" cy="1133475"/>
          </a:xfrm>
        </p:grpSpPr>
        <p:grpSp>
          <p:nvGrpSpPr>
            <p:cNvPr id="43" name="Group 42"/>
            <p:cNvGrpSpPr/>
            <p:nvPr/>
          </p:nvGrpSpPr>
          <p:grpSpPr>
            <a:xfrm>
              <a:off x="6848167" y="5124450"/>
              <a:ext cx="1305233" cy="1123950"/>
              <a:chOff x="6221361" y="4733925"/>
              <a:chExt cx="1305233" cy="1123950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7535" r="17652" b="52800"/>
              <a:stretch>
                <a:fillRect/>
              </a:stretch>
            </p:blipFill>
            <p:spPr bwMode="auto">
              <a:xfrm>
                <a:off x="6221361" y="4733925"/>
                <a:ext cx="1305233" cy="11239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83582" t="14894" r="2772" b="17021"/>
              <a:stretch>
                <a:fillRect/>
              </a:stretch>
            </p:blipFill>
            <p:spPr bwMode="auto">
              <a:xfrm>
                <a:off x="6553200" y="4991100"/>
                <a:ext cx="609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6038850" y="5514975"/>
              <a:ext cx="590550" cy="133350"/>
              <a:chOff x="6477000" y="3200400"/>
              <a:chExt cx="590550" cy="133350"/>
            </a:xfrm>
          </p:grpSpPr>
          <p:sp>
            <p:nvSpPr>
              <p:cNvPr id="12" name="Oval 11"/>
              <p:cNvSpPr/>
              <p:nvPr/>
            </p:nvSpPr>
            <p:spPr bwMode="auto">
              <a:xfrm>
                <a:off x="6477000" y="3200400"/>
                <a:ext cx="133350" cy="13335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45720" rIns="4572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pitchFamily="34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6705600" y="3200400"/>
                <a:ext cx="133350" cy="13335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45720" rIns="4572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6934200" y="3200400"/>
                <a:ext cx="133350" cy="13335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45720" rIns="4572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1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Lucida Sans Unicode" pitchFamily="34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1295400" y="5114925"/>
              <a:ext cx="1305233" cy="1123950"/>
              <a:chOff x="1219200" y="4724400"/>
              <a:chExt cx="1305233" cy="1123950"/>
            </a:xfrm>
          </p:grpSpPr>
          <p:pic>
            <p:nvPicPr>
              <p:cNvPr id="41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7535" r="17652" b="52800"/>
              <a:stretch>
                <a:fillRect/>
              </a:stretch>
            </p:blipFill>
            <p:spPr bwMode="auto">
              <a:xfrm>
                <a:off x="1219200" y="4724400"/>
                <a:ext cx="1305233" cy="11239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5124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5722" t="14894" r="82337" b="17021"/>
              <a:stretch>
                <a:fillRect/>
              </a:stretch>
            </p:blipFill>
            <p:spPr bwMode="auto">
              <a:xfrm>
                <a:off x="1665706" y="4981575"/>
                <a:ext cx="5334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2928783" y="5114925"/>
              <a:ext cx="1305233" cy="1123950"/>
              <a:chOff x="2504767" y="4724400"/>
              <a:chExt cx="1305233" cy="1123950"/>
            </a:xfrm>
          </p:grpSpPr>
          <p:pic>
            <p:nvPicPr>
              <p:cNvPr id="42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7535" r="17652" b="52800"/>
              <a:stretch>
                <a:fillRect/>
              </a:stretch>
            </p:blipFill>
            <p:spPr bwMode="auto">
              <a:xfrm>
                <a:off x="2504767" y="4724400"/>
                <a:ext cx="1305233" cy="11239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3881" t="14894" r="63573" b="17021"/>
              <a:stretch>
                <a:fillRect/>
              </a:stretch>
            </p:blipFill>
            <p:spPr bwMode="auto">
              <a:xfrm>
                <a:off x="2944761" y="4981575"/>
                <a:ext cx="560439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44" name="Group 43"/>
            <p:cNvGrpSpPr/>
            <p:nvPr/>
          </p:nvGrpSpPr>
          <p:grpSpPr>
            <a:xfrm>
              <a:off x="4562167" y="5124450"/>
              <a:ext cx="1305233" cy="1123950"/>
              <a:chOff x="3886200" y="4733925"/>
              <a:chExt cx="1305233" cy="1123950"/>
            </a:xfrm>
          </p:grpSpPr>
          <p:pic>
            <p:nvPicPr>
              <p:cNvPr id="40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7535" r="17652" b="52800"/>
              <a:stretch>
                <a:fillRect/>
              </a:stretch>
            </p:blipFill>
            <p:spPr bwMode="auto">
              <a:xfrm>
                <a:off x="3886200" y="4733925"/>
                <a:ext cx="1305233" cy="112395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41543" t="14894" r="44810" b="17021"/>
              <a:stretch>
                <a:fillRect/>
              </a:stretch>
            </p:blipFill>
            <p:spPr bwMode="auto">
              <a:xfrm>
                <a:off x="4191000" y="4991100"/>
                <a:ext cx="609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55633594"/>
      </p:ext>
    </p:extLst>
  </p:cSld>
  <p:clrMapOvr>
    <a:masterClrMapping/>
  </p:clrMapOvr>
  <p:transition xmlns:p14="http://schemas.microsoft.com/office/powerpoint/2010/main" advTm="6977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81324"/>
            <a:ext cx="8077200" cy="1076276"/>
          </a:xfrm>
          <a:prstGeom prst="rect">
            <a:avLst/>
          </a:prstGeom>
        </p:spPr>
      </p:pic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FE5C-7D9B-CF40-BD22-946BB60EB292}" type="slidenum">
              <a:rPr lang="en-US"/>
              <a:pPr/>
              <a:t>75</a:t>
            </a:fld>
            <a:endParaRPr lang="en-US"/>
          </a:p>
        </p:txBody>
      </p:sp>
      <p:sp>
        <p:nvSpPr>
          <p:cNvPr id="1512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3825"/>
            <a:ext cx="7896225" cy="762000"/>
          </a:xfrm>
        </p:spPr>
        <p:txBody>
          <a:bodyPr/>
          <a:lstStyle/>
          <a:p>
            <a:r>
              <a:rPr lang="en-US" sz="3200" dirty="0"/>
              <a:t>Online </a:t>
            </a:r>
            <a:r>
              <a:rPr lang="en-US" sz="3200" dirty="0" err="1" smtClean="0"/>
              <a:t>submodular</a:t>
            </a:r>
            <a:r>
              <a:rPr lang="en-US" sz="3200" dirty="0" smtClean="0"/>
              <a:t> maximization</a:t>
            </a:r>
            <a:endParaRPr lang="en-US" sz="2800" dirty="0"/>
          </a:p>
        </p:txBody>
      </p:sp>
      <p:sp>
        <p:nvSpPr>
          <p:cNvPr id="1461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95400"/>
            <a:ext cx="8686800" cy="3048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/>
              <a:t>	</a:t>
            </a:r>
            <a:r>
              <a:rPr lang="en-US" sz="2400" b="1" dirty="0">
                <a:solidFill>
                  <a:srgbClr val="000090"/>
                </a:solidFill>
              </a:rPr>
              <a:t>Theorem</a:t>
            </a:r>
            <a:r>
              <a:rPr lang="en-US" sz="2400" b="1" dirty="0"/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Online greedy algorithm chooses </a:t>
            </a:r>
            <a:r>
              <a:rPr lang="en-US" sz="2400" dirty="0"/>
              <a:t>A</a:t>
            </a:r>
            <a:r>
              <a:rPr lang="en-US" sz="2400" baseline="-25000" dirty="0"/>
              <a:t>1</a:t>
            </a:r>
            <a:r>
              <a:rPr lang="en-US" sz="2400" dirty="0"/>
              <a:t>,</a:t>
            </a:r>
            <a:r>
              <a:rPr lang="en-US" sz="2400" dirty="0" smtClean="0"/>
              <a:t>…,A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 </a:t>
            </a:r>
            <a:r>
              <a:rPr lang="en-US" sz="2400" dirty="0" err="1"/>
              <a:t>s.t</a:t>
            </a:r>
            <a:r>
              <a:rPr lang="en-US" sz="2400" dirty="0" err="1" smtClean="0"/>
              <a:t>.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for </a:t>
            </a:r>
            <a:r>
              <a:rPr lang="en-US" sz="2400" dirty="0"/>
              <a:t>any sequence 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,…,F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</a:t>
            </a:r>
            <a:r>
              <a:rPr lang="en-US" sz="2400" dirty="0">
                <a:latin typeface="cmsy10" charset="0"/>
              </a:rPr>
              <a:t/>
            </a:r>
            <a:br>
              <a:rPr lang="en-US" sz="2400" dirty="0">
                <a:latin typeface="cmsy10" charset="0"/>
              </a:rPr>
            </a:br>
            <a:r>
              <a:rPr lang="en-US" sz="2400" dirty="0">
                <a:latin typeface="cmsy10" charset="0"/>
              </a:rPr>
              <a:t/>
            </a:r>
            <a:br>
              <a:rPr lang="en-US" sz="2400" dirty="0">
                <a:latin typeface="cmsy10" charset="0"/>
              </a:rPr>
            </a:br>
            <a:endParaRPr lang="en-US" sz="2400" dirty="0">
              <a:solidFill>
                <a:srgbClr val="008300"/>
              </a:solidFill>
              <a:latin typeface="cmsy10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 smtClean="0">
              <a:solidFill>
                <a:srgbClr val="008300"/>
              </a:solidFill>
              <a:latin typeface="cmsy10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>
              <a:solidFill>
                <a:srgbClr val="008300"/>
              </a:solidFill>
              <a:latin typeface="cmsy10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 smtClean="0">
              <a:solidFill>
                <a:srgbClr val="008300"/>
              </a:solidFill>
              <a:latin typeface="cmsy10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>
              <a:solidFill>
                <a:srgbClr val="008300"/>
              </a:solidFill>
              <a:latin typeface="cmsy10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 smtClean="0">
              <a:solidFill>
                <a:srgbClr val="008300"/>
              </a:solidFill>
              <a:latin typeface="cmsy10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 smtClean="0">
                <a:solidFill>
                  <a:srgbClr val="008300"/>
                </a:solidFill>
              </a:rPr>
              <a:t>Can </a:t>
            </a:r>
            <a:r>
              <a:rPr lang="en-US" dirty="0">
                <a:solidFill>
                  <a:srgbClr val="008300"/>
                </a:solidFill>
              </a:rPr>
              <a:t>get </a:t>
            </a:r>
            <a:r>
              <a:rPr lang="ja-JP" altLang="en-US" dirty="0">
                <a:solidFill>
                  <a:srgbClr val="008300"/>
                </a:solidFill>
              </a:rPr>
              <a:t>‘</a:t>
            </a:r>
            <a:r>
              <a:rPr lang="en-US" dirty="0">
                <a:solidFill>
                  <a:srgbClr val="008300"/>
                </a:solidFill>
              </a:rPr>
              <a:t>no-regret</a:t>
            </a:r>
            <a:r>
              <a:rPr lang="ja-JP" altLang="en-US" dirty="0">
                <a:solidFill>
                  <a:srgbClr val="008300"/>
                </a:solidFill>
              </a:rPr>
              <a:t>’</a:t>
            </a:r>
            <a:r>
              <a:rPr lang="en-US" dirty="0">
                <a:solidFill>
                  <a:srgbClr val="008300"/>
                </a:solidFill>
              </a:rPr>
              <a:t> over </a:t>
            </a:r>
            <a:r>
              <a:rPr lang="en-US" dirty="0" smtClean="0">
                <a:solidFill>
                  <a:srgbClr val="008300"/>
                </a:solidFill>
              </a:rPr>
              <a:t>greedy algorithm in hindsight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 smtClean="0">
                <a:solidFill>
                  <a:srgbClr val="008300"/>
                </a:solidFill>
                <a:latin typeface="Calibri"/>
                <a:cs typeface="Calibri"/>
              </a:rPr>
              <a:t>I.e., can learn “enough” about F to optimize greedily!</a:t>
            </a:r>
            <a:endParaRPr lang="en-US" dirty="0">
              <a:solidFill>
                <a:srgbClr val="008300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>
              <a:solidFill>
                <a:srgbClr val="008300"/>
              </a:solidFill>
              <a:latin typeface="cmsy10" charset="0"/>
            </a:endParaRPr>
          </a:p>
        </p:txBody>
      </p:sp>
      <p:sp>
        <p:nvSpPr>
          <p:cNvPr id="1461287" name="Rectangle 39"/>
          <p:cNvSpPr>
            <a:spLocks noChangeArrowheads="1"/>
          </p:cNvSpPr>
          <p:nvPr/>
        </p:nvSpPr>
        <p:spPr bwMode="auto">
          <a:xfrm>
            <a:off x="533400" y="1219200"/>
            <a:ext cx="8305800" cy="2895600"/>
          </a:xfrm>
          <a:prstGeom prst="rect">
            <a:avLst/>
          </a:prstGeom>
          <a:noFill/>
          <a:ln w="9525" cmpd="sng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/>
            <a:endParaRPr lang="en-US" sz="2400"/>
          </a:p>
        </p:txBody>
      </p:sp>
      <p:sp>
        <p:nvSpPr>
          <p:cNvPr id="14" name="Rechteck 13"/>
          <p:cNvSpPr/>
          <p:nvPr/>
        </p:nvSpPr>
        <p:spPr bwMode="auto">
          <a:xfrm>
            <a:off x="2743200" y="2743200"/>
            <a:ext cx="1524000" cy="60960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6629400" y="2794000"/>
            <a:ext cx="2057400" cy="68580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298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81"/>
    </mc:Choice>
    <mc:Fallback xmlns="">
      <p:transition xmlns:p14="http://schemas.microsoft.com/office/powerpoint/2010/main" spd="slow" advTm="6718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1251" grpId="0" build="p"/>
      <p:bldP spid="14" grpId="0" animBg="1"/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443" y="3899577"/>
            <a:ext cx="1794254" cy="1794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78" y="160338"/>
            <a:ext cx="8685290" cy="8175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Submodularity</a:t>
            </a:r>
            <a:r>
              <a:rPr lang="en-US" dirty="0" smtClean="0"/>
              <a:t> and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E908-53E0-AF4A-8AD8-C24EBB7AA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011333" y="1498222"/>
            <a:ext cx="2899735" cy="2039925"/>
            <a:chOff x="4343201" y="1542015"/>
            <a:chExt cx="4484710" cy="3072318"/>
          </a:xfrm>
        </p:grpSpPr>
        <p:pic>
          <p:nvPicPr>
            <p:cNvPr id="15" name="Picture 14" descr="socialnetw2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201" y="1542015"/>
              <a:ext cx="4484710" cy="307231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82091" y="1542015"/>
              <a:ext cx="424351" cy="1020036"/>
            </a:xfrm>
            <a:prstGeom prst="rect">
              <a:avLst/>
            </a:prstGeom>
          </p:spPr>
        </p:pic>
        <p:pic>
          <p:nvPicPr>
            <p:cNvPr id="18" name="Picture 17" descr="5634751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517" y="2834260"/>
              <a:ext cx="396601" cy="702199"/>
            </a:xfrm>
            <a:prstGeom prst="rect">
              <a:avLst/>
            </a:prstGeom>
          </p:spPr>
        </p:pic>
        <p:pic>
          <p:nvPicPr>
            <p:cNvPr id="19" name="Picture 18" descr="200387787-001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311" y="2806931"/>
              <a:ext cx="431800" cy="912971"/>
            </a:xfrm>
            <a:prstGeom prst="rect">
              <a:avLst/>
            </a:prstGeom>
          </p:spPr>
        </p:pic>
        <p:pic>
          <p:nvPicPr>
            <p:cNvPr id="20" name="Picture 19" descr="73210182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5489" y="2427816"/>
              <a:ext cx="391581" cy="83256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809078" y="4825995"/>
            <a:ext cx="1115704" cy="1388747"/>
            <a:chOff x="3794967" y="4191000"/>
            <a:chExt cx="1115704" cy="1388747"/>
          </a:xfrm>
        </p:grpSpPr>
        <p:pic>
          <p:nvPicPr>
            <p:cNvPr id="23" name="Picture 22" descr="docs2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967" y="4191000"/>
              <a:ext cx="923109" cy="138874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365443" y="4628442"/>
              <a:ext cx="545228" cy="6155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" dirty="0" err="1" smtClean="0"/>
                <a:t>bla</a:t>
              </a:r>
              <a:r>
                <a:rPr lang="en-US" sz="200" dirty="0" smtClean="0"/>
                <a:t> </a:t>
              </a:r>
              <a:r>
                <a:rPr lang="en-US" sz="200" dirty="0" err="1" smtClean="0"/>
                <a:t>blablala</a:t>
              </a:r>
              <a:r>
                <a:rPr lang="en-US" sz="200" dirty="0" smtClean="0"/>
                <a:t> oh </a:t>
              </a:r>
              <a:r>
                <a:rPr lang="en-US" sz="200" dirty="0" err="1" smtClean="0"/>
                <a:t>bla</a:t>
              </a:r>
              <a:r>
                <a:rPr lang="en-US" sz="200" dirty="0"/>
                <a:t> </a:t>
              </a:r>
              <a:r>
                <a:rPr lang="en-US" sz="200" dirty="0" err="1" smtClean="0"/>
                <a:t>bl</a:t>
              </a:r>
              <a:r>
                <a:rPr lang="en-US" sz="200" dirty="0" smtClean="0"/>
                <a:t> </a:t>
              </a:r>
              <a:r>
                <a:rPr lang="en-US" sz="200" dirty="0" err="1" smtClean="0"/>
                <a:t>abl</a:t>
              </a:r>
              <a:r>
                <a:rPr lang="en-US" sz="200" dirty="0" smtClean="0"/>
                <a:t> </a:t>
              </a:r>
              <a:r>
                <a:rPr lang="en-US" sz="200" dirty="0" err="1" smtClean="0"/>
                <a:t>lba</a:t>
              </a:r>
              <a:r>
                <a:rPr lang="en-US" sz="200" dirty="0" smtClean="0"/>
                <a:t> </a:t>
              </a:r>
              <a:r>
                <a:rPr lang="en-US" sz="200" dirty="0" err="1" smtClean="0"/>
                <a:t>bla</a:t>
              </a:r>
              <a:r>
                <a:rPr lang="en-US" sz="200" dirty="0" smtClean="0"/>
                <a:t> </a:t>
              </a:r>
            </a:p>
            <a:p>
              <a:r>
                <a:rPr lang="en-US" sz="200" dirty="0" err="1" smtClean="0"/>
                <a:t>gggg</a:t>
              </a:r>
              <a:r>
                <a:rPr lang="en-US" sz="200" dirty="0" smtClean="0"/>
                <a:t>  </a:t>
              </a:r>
              <a:r>
                <a:rPr lang="en-US" sz="200" dirty="0" err="1" smtClean="0"/>
                <a:t>hgt</a:t>
              </a:r>
              <a:r>
                <a:rPr lang="en-US" sz="200" dirty="0" smtClean="0"/>
                <a:t> </a:t>
              </a:r>
              <a:r>
                <a:rPr lang="en-US" sz="200" dirty="0" err="1" smtClean="0"/>
                <a:t>dfg</a:t>
              </a:r>
              <a:r>
                <a:rPr lang="en-US" sz="200" dirty="0" smtClean="0"/>
                <a:t> </a:t>
              </a:r>
              <a:r>
                <a:rPr lang="en-US" sz="200" dirty="0" err="1" smtClean="0"/>
                <a:t>uyg</a:t>
              </a:r>
              <a:r>
                <a:rPr lang="en-US" sz="200" dirty="0"/>
                <a:t> </a:t>
              </a:r>
              <a:r>
                <a:rPr lang="en-US" sz="200" dirty="0" err="1" smtClean="0"/>
                <a:t>sd</a:t>
              </a:r>
              <a:r>
                <a:rPr lang="en-US" sz="200" dirty="0" smtClean="0"/>
                <a:t> </a:t>
              </a:r>
              <a:r>
                <a:rPr lang="en-US" sz="200" dirty="0" err="1" smtClean="0"/>
                <a:t>djfkefbjal</a:t>
              </a:r>
              <a:endParaRPr lang="en-US" sz="200" dirty="0" smtClean="0"/>
            </a:p>
            <a:p>
              <a:r>
                <a:rPr lang="en-US" sz="200" dirty="0" err="1" smtClean="0"/>
                <a:t>odh</a:t>
              </a:r>
              <a:r>
                <a:rPr lang="en-US" sz="200" dirty="0" smtClean="0"/>
                <a:t> </a:t>
              </a:r>
              <a:r>
                <a:rPr lang="en-US" sz="200" dirty="0" err="1" smtClean="0"/>
                <a:t>wdbfeowhjkd</a:t>
              </a:r>
              <a:r>
                <a:rPr lang="en-US" sz="200" dirty="0" smtClean="0"/>
                <a:t>  </a:t>
              </a:r>
              <a:r>
                <a:rPr lang="en-US" sz="200" dirty="0" err="1" smtClean="0"/>
                <a:t>fenjk</a:t>
              </a:r>
              <a:r>
                <a:rPr lang="en-US" sz="200" dirty="0" smtClean="0"/>
                <a:t> </a:t>
              </a:r>
              <a:r>
                <a:rPr lang="en-US" sz="200" dirty="0" err="1" smtClean="0"/>
                <a:t>jj</a:t>
              </a:r>
              <a:endParaRPr lang="en-US" sz="200" dirty="0" smtClean="0"/>
            </a:p>
            <a:p>
              <a:endParaRPr lang="en-US" sz="200" dirty="0"/>
            </a:p>
            <a:p>
              <a:r>
                <a:rPr lang="en-US" sz="200" dirty="0" err="1"/>
                <a:t>bla</a:t>
              </a:r>
              <a:r>
                <a:rPr lang="en-US" sz="200" dirty="0"/>
                <a:t> </a:t>
              </a:r>
              <a:r>
                <a:rPr lang="en-US" sz="200" dirty="0" err="1"/>
                <a:t>blablala</a:t>
              </a:r>
              <a:r>
                <a:rPr lang="en-US" sz="200" dirty="0"/>
                <a:t> oh </a:t>
              </a:r>
              <a:r>
                <a:rPr lang="en-US" sz="200" dirty="0" err="1" smtClean="0"/>
                <a:t>bla</a:t>
              </a:r>
              <a:r>
                <a:rPr lang="en-US" sz="200" dirty="0" smtClean="0"/>
                <a:t> </a:t>
              </a:r>
              <a:r>
                <a:rPr lang="en-US" sz="200" dirty="0" err="1" smtClean="0"/>
                <a:t>dw</a:t>
              </a:r>
              <a:r>
                <a:rPr lang="en-US" sz="200" dirty="0" smtClean="0"/>
                <a:t> </a:t>
              </a:r>
              <a:endParaRPr lang="en-US" sz="200" dirty="0"/>
            </a:p>
            <a:p>
              <a:r>
                <a:rPr lang="en-US" sz="200" dirty="0" err="1"/>
                <a:t>bl</a:t>
              </a:r>
              <a:r>
                <a:rPr lang="en-US" sz="200" dirty="0"/>
                <a:t> </a:t>
              </a:r>
              <a:r>
                <a:rPr lang="en-US" sz="200" dirty="0" err="1"/>
                <a:t>abl</a:t>
              </a:r>
              <a:r>
                <a:rPr lang="en-US" sz="200" dirty="0"/>
                <a:t> </a:t>
              </a:r>
              <a:r>
                <a:rPr lang="en-US" sz="200" dirty="0" err="1"/>
                <a:t>lba</a:t>
              </a:r>
              <a:r>
                <a:rPr lang="en-US" sz="200" dirty="0"/>
                <a:t> </a:t>
              </a:r>
              <a:r>
                <a:rPr lang="en-US" sz="200" dirty="0" err="1"/>
                <a:t>bla</a:t>
              </a:r>
              <a:r>
                <a:rPr lang="en-US" sz="200" dirty="0"/>
                <a:t> </a:t>
              </a:r>
              <a:r>
                <a:rPr lang="en-US" sz="200" dirty="0" err="1" smtClean="0"/>
                <a:t>gggg</a:t>
              </a:r>
              <a:r>
                <a:rPr lang="en-US" sz="200" dirty="0" smtClean="0"/>
                <a:t>  </a:t>
              </a:r>
              <a:r>
                <a:rPr lang="en-US" sz="200" dirty="0" err="1"/>
                <a:t>hgt</a:t>
              </a:r>
              <a:r>
                <a:rPr lang="en-US" sz="200" dirty="0"/>
                <a:t> </a:t>
              </a:r>
              <a:r>
                <a:rPr lang="en-US" sz="200" dirty="0" err="1"/>
                <a:t>dfg</a:t>
              </a:r>
              <a:r>
                <a:rPr lang="en-US" sz="200" dirty="0"/>
                <a:t> </a:t>
              </a:r>
              <a:r>
                <a:rPr lang="en-US" sz="200" dirty="0" err="1"/>
                <a:t>uyg</a:t>
              </a:r>
              <a:endParaRPr lang="en-US" sz="200" dirty="0"/>
            </a:p>
            <a:p>
              <a:r>
                <a:rPr lang="en-US" sz="200" dirty="0" err="1"/>
                <a:t>sd</a:t>
              </a:r>
              <a:r>
                <a:rPr lang="en-US" sz="200" dirty="0"/>
                <a:t> </a:t>
              </a:r>
              <a:r>
                <a:rPr lang="en-US" sz="200" dirty="0" err="1" smtClean="0"/>
                <a:t>djfkefbjal</a:t>
              </a:r>
              <a:r>
                <a:rPr lang="en-US" sz="200" dirty="0" smtClean="0"/>
                <a:t> </a:t>
              </a:r>
              <a:r>
                <a:rPr lang="en-US" sz="200" dirty="0" err="1" smtClean="0"/>
                <a:t>odh</a:t>
              </a:r>
              <a:r>
                <a:rPr lang="en-US" sz="200" dirty="0" smtClean="0"/>
                <a:t> </a:t>
              </a:r>
              <a:r>
                <a:rPr lang="en-US" sz="200" dirty="0" err="1"/>
                <a:t>wdbfeowhjkd</a:t>
              </a:r>
              <a:r>
                <a:rPr lang="en-US" sz="200" dirty="0"/>
                <a:t> </a:t>
              </a:r>
            </a:p>
            <a:p>
              <a:r>
                <a:rPr lang="en-US" sz="200" dirty="0" err="1"/>
                <a:t>fenjk</a:t>
              </a:r>
              <a:r>
                <a:rPr lang="en-US" sz="200" dirty="0"/>
                <a:t> </a:t>
              </a:r>
              <a:r>
                <a:rPr lang="en-US" sz="200" dirty="0" err="1"/>
                <a:t>jj</a:t>
              </a:r>
              <a:endParaRPr lang="en-US" sz="200" dirty="0"/>
            </a:p>
            <a:p>
              <a:endParaRPr lang="en-US" sz="200" dirty="0" smtClean="0"/>
            </a:p>
            <a:p>
              <a:r>
                <a:rPr lang="en-US" sz="200" dirty="0" err="1"/>
                <a:t>bla</a:t>
              </a:r>
              <a:r>
                <a:rPr lang="en-US" sz="200" dirty="0"/>
                <a:t> </a:t>
              </a:r>
              <a:r>
                <a:rPr lang="en-US" sz="200" dirty="0" err="1"/>
                <a:t>blablala</a:t>
              </a:r>
              <a:r>
                <a:rPr lang="en-US" sz="200" dirty="0"/>
                <a:t> oh </a:t>
              </a:r>
              <a:r>
                <a:rPr lang="en-US" sz="200" dirty="0" err="1" smtClean="0"/>
                <a:t>bla</a:t>
              </a:r>
              <a:r>
                <a:rPr lang="en-US" sz="200" dirty="0" smtClean="0"/>
                <a:t> </a:t>
              </a:r>
              <a:r>
                <a:rPr lang="en-US" sz="200" dirty="0" err="1" smtClean="0"/>
                <a:t>bl</a:t>
              </a:r>
              <a:r>
                <a:rPr lang="en-US" sz="200" dirty="0" smtClean="0"/>
                <a:t> </a:t>
              </a:r>
              <a:r>
                <a:rPr lang="en-US" sz="200" dirty="0" err="1"/>
                <a:t>abl</a:t>
              </a:r>
              <a:r>
                <a:rPr lang="en-US" sz="200" dirty="0"/>
                <a:t> </a:t>
              </a:r>
              <a:r>
                <a:rPr lang="en-US" sz="200" dirty="0" err="1"/>
                <a:t>lba</a:t>
              </a:r>
              <a:r>
                <a:rPr lang="en-US" sz="200" dirty="0"/>
                <a:t> </a:t>
              </a:r>
              <a:r>
                <a:rPr lang="en-US" sz="200" dirty="0" err="1"/>
                <a:t>bla</a:t>
              </a:r>
              <a:r>
                <a:rPr lang="en-US" sz="200" dirty="0"/>
                <a:t> </a:t>
              </a:r>
            </a:p>
            <a:p>
              <a:r>
                <a:rPr lang="en-US" sz="200" dirty="0" err="1"/>
                <a:t>gggg</a:t>
              </a:r>
              <a:r>
                <a:rPr lang="en-US" sz="200" dirty="0"/>
                <a:t>  </a:t>
              </a:r>
              <a:r>
                <a:rPr lang="en-US" sz="200" dirty="0" err="1"/>
                <a:t>hgt</a:t>
              </a:r>
              <a:r>
                <a:rPr lang="en-US" sz="200" dirty="0"/>
                <a:t> </a:t>
              </a:r>
              <a:r>
                <a:rPr lang="en-US" sz="200" dirty="0" err="1"/>
                <a:t>dfg</a:t>
              </a:r>
              <a:r>
                <a:rPr lang="en-US" sz="200" dirty="0"/>
                <a:t> </a:t>
              </a:r>
              <a:r>
                <a:rPr lang="en-US" sz="200" dirty="0" err="1" smtClean="0"/>
                <a:t>uyg</a:t>
              </a:r>
              <a:r>
                <a:rPr lang="en-US" sz="200" dirty="0" smtClean="0"/>
                <a:t> </a:t>
              </a:r>
              <a:r>
                <a:rPr lang="en-US" sz="200" dirty="0" err="1" smtClean="0"/>
                <a:t>efefm</a:t>
              </a:r>
              <a:r>
                <a:rPr lang="en-US" sz="200" dirty="0" smtClean="0"/>
                <a:t>  o</a:t>
              </a:r>
            </a:p>
            <a:p>
              <a:endParaRPr lang="en-US" sz="200" dirty="0"/>
            </a:p>
            <a:p>
              <a:endParaRPr lang="en-US" sz="200" dirty="0"/>
            </a:p>
            <a:p>
              <a:r>
                <a:rPr lang="en-US" sz="200" dirty="0" err="1"/>
                <a:t>sd</a:t>
              </a:r>
              <a:r>
                <a:rPr lang="en-US" sz="200" dirty="0"/>
                <a:t> </a:t>
              </a:r>
              <a:r>
                <a:rPr lang="en-US" sz="200" dirty="0" err="1" smtClean="0"/>
                <a:t>djfkefbjal</a:t>
              </a:r>
              <a:r>
                <a:rPr lang="en-US" sz="200" dirty="0" smtClean="0"/>
                <a:t> </a:t>
              </a:r>
              <a:r>
                <a:rPr lang="en-US" sz="200" dirty="0" err="1" smtClean="0"/>
                <a:t>odh</a:t>
              </a:r>
              <a:r>
                <a:rPr lang="en-US" sz="200" dirty="0" smtClean="0"/>
                <a:t> </a:t>
              </a:r>
              <a:r>
                <a:rPr lang="en-US" sz="200" dirty="0" err="1"/>
                <a:t>wdbfeowhjkd</a:t>
              </a:r>
              <a:r>
                <a:rPr lang="en-US" sz="200" dirty="0"/>
                <a:t> </a:t>
              </a:r>
            </a:p>
            <a:p>
              <a:r>
                <a:rPr lang="en-US" sz="200" dirty="0" err="1"/>
                <a:t>fenjk</a:t>
              </a:r>
              <a:r>
                <a:rPr lang="en-US" sz="200" dirty="0"/>
                <a:t> </a:t>
              </a:r>
              <a:r>
                <a:rPr lang="en-US" sz="200" dirty="0" err="1" smtClean="0"/>
                <a:t>jj</a:t>
              </a:r>
              <a:r>
                <a:rPr lang="en-US" sz="200" dirty="0" smtClean="0"/>
                <a:t> </a:t>
              </a:r>
              <a:r>
                <a:rPr lang="en-US" sz="200" dirty="0" err="1" smtClean="0"/>
                <a:t>ef</a:t>
              </a:r>
              <a:r>
                <a:rPr lang="en-US" sz="200" dirty="0" smtClean="0"/>
                <a:t> </a:t>
              </a:r>
            </a:p>
            <a:p>
              <a:endParaRPr lang="en-US" sz="200" dirty="0"/>
            </a:p>
            <a:p>
              <a:r>
                <a:rPr lang="en-US" sz="200" dirty="0" err="1" smtClean="0"/>
                <a:t>owskf</a:t>
              </a:r>
              <a:r>
                <a:rPr lang="en-US" sz="200" dirty="0" smtClean="0"/>
                <a:t> </a:t>
              </a:r>
              <a:r>
                <a:rPr lang="en-US" sz="200" dirty="0" err="1" smtClean="0"/>
                <a:t>wu</a:t>
              </a:r>
              <a:endParaRPr lang="en-US" sz="200" dirty="0"/>
            </a:p>
          </p:txBody>
        </p:sp>
      </p:grp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4462912" y="3224488"/>
            <a:ext cx="1147979" cy="1473488"/>
            <a:chOff x="3848831" y="3074147"/>
            <a:chExt cx="1260168" cy="1617489"/>
          </a:xfrm>
        </p:grpSpPr>
        <p:pic>
          <p:nvPicPr>
            <p:cNvPr id="26" name="Picture 25" descr="000002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374" y="3074147"/>
              <a:ext cx="753625" cy="1124814"/>
            </a:xfrm>
            <a:prstGeom prst="rect">
              <a:avLst/>
            </a:prstGeom>
          </p:spPr>
        </p:pic>
        <p:pic>
          <p:nvPicPr>
            <p:cNvPr id="25" name="Picture 24" descr="009501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31" y="3906917"/>
              <a:ext cx="1171222" cy="784719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4572000" y="3425259"/>
              <a:ext cx="324560" cy="36143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44626" y="4142099"/>
              <a:ext cx="324560" cy="36143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3622063" y="3258006"/>
            <a:ext cx="1347047" cy="1043998"/>
            <a:chOff x="2718027" y="2967152"/>
            <a:chExt cx="1458861" cy="1130657"/>
          </a:xfrm>
        </p:grpSpPr>
        <p:pic>
          <p:nvPicPr>
            <p:cNvPr id="21" name="Picture 20" descr="000733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8027" y="3288982"/>
              <a:ext cx="836718" cy="808827"/>
            </a:xfrm>
            <a:prstGeom prst="rect">
              <a:avLst/>
            </a:prstGeom>
          </p:spPr>
        </p:pic>
        <p:pic>
          <p:nvPicPr>
            <p:cNvPr id="24" name="Picture 23" descr="001579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731" y="2967152"/>
              <a:ext cx="747157" cy="996209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628510" y="3161983"/>
              <a:ext cx="379045" cy="617935"/>
            </a:xfrm>
            <a:prstGeom prst="rect">
              <a:avLst/>
            </a:prstGeom>
            <a:noFill/>
            <a:ln w="38100" cmpd="sng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892165" y="3303093"/>
              <a:ext cx="379045" cy="617935"/>
            </a:xfrm>
            <a:prstGeom prst="rect">
              <a:avLst/>
            </a:prstGeom>
            <a:noFill/>
            <a:ln w="38100" cmpd="sng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5785" y="2537782"/>
            <a:ext cx="2000456" cy="100022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457200" y="1545871"/>
            <a:ext cx="1580433" cy="719995"/>
            <a:chOff x="4699010" y="1104903"/>
            <a:chExt cx="1580433" cy="719995"/>
          </a:xfrm>
        </p:grpSpPr>
        <p:pic>
          <p:nvPicPr>
            <p:cNvPr id="41" name="Picture 40" descr="17_12_s_groundtruth.bmp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9010" y="1104903"/>
              <a:ext cx="1081682" cy="719995"/>
            </a:xfrm>
            <a:prstGeom prst="rect">
              <a:avLst/>
            </a:prstGeom>
          </p:spPr>
        </p:pic>
        <p:pic>
          <p:nvPicPr>
            <p:cNvPr id="44" name="Picture 43" descr="17_12_s_image.bmp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761" y="1104903"/>
              <a:ext cx="1081682" cy="719995"/>
            </a:xfrm>
            <a:prstGeom prst="rect">
              <a:avLst/>
            </a:prstGeom>
          </p:spPr>
        </p:pic>
      </p:grpSp>
      <p:pic>
        <p:nvPicPr>
          <p:cNvPr id="5" name="Picture 4" descr="mrf_notext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52" y="1995294"/>
            <a:ext cx="1586077" cy="1052706"/>
          </a:xfrm>
          <a:prstGeom prst="rect">
            <a:avLst/>
          </a:prstGeom>
        </p:spPr>
      </p:pic>
      <p:pic>
        <p:nvPicPr>
          <p:cNvPr id="46" name="Picture 45" descr="structured_bases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1" y="4019584"/>
            <a:ext cx="2284577" cy="2105934"/>
          </a:xfrm>
          <a:prstGeom prst="rect">
            <a:avLst/>
          </a:prstGeom>
        </p:spPr>
      </p:pic>
      <p:pic>
        <p:nvPicPr>
          <p:cNvPr id="47" name="Picture 46" descr="websearch.pd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13" y="1485185"/>
            <a:ext cx="1650910" cy="6407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53" b="96901" l="3125" r="989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6199" y="5263437"/>
            <a:ext cx="1149260" cy="86912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198394" y="1267178"/>
            <a:ext cx="3770484" cy="4947564"/>
          </a:xfrm>
          <a:prstGeom prst="rect">
            <a:avLst/>
          </a:prstGeom>
          <a:gradFill flip="none" rotWithShape="1">
            <a:gsLst>
              <a:gs pos="46000">
                <a:srgbClr val="FFFFFF"/>
              </a:gs>
              <a:gs pos="100000">
                <a:schemeClr val="bg1">
                  <a:alpha val="91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10443" y="2843213"/>
            <a:ext cx="6327422" cy="3644522"/>
          </a:xfrm>
          <a:prstGeom prst="rect">
            <a:avLst/>
          </a:prstGeom>
          <a:gradFill flip="none" rotWithShape="1">
            <a:gsLst>
              <a:gs pos="46000">
                <a:srgbClr val="FFFFFF"/>
              </a:gs>
              <a:gs pos="100000">
                <a:schemeClr val="bg1">
                  <a:alpha val="91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225778" y="1114778"/>
            <a:ext cx="6327422" cy="3644522"/>
            <a:chOff x="225778" y="1114778"/>
            <a:chExt cx="6327422" cy="3644522"/>
          </a:xfrm>
        </p:grpSpPr>
        <p:sp>
          <p:nvSpPr>
            <p:cNvPr id="38" name="Rectangle 37"/>
            <p:cNvSpPr/>
            <p:nvPr/>
          </p:nvSpPr>
          <p:spPr>
            <a:xfrm>
              <a:off x="225778" y="1114778"/>
              <a:ext cx="6327422" cy="3644522"/>
            </a:xfrm>
            <a:prstGeom prst="rect">
              <a:avLst/>
            </a:prstGeom>
            <a:gradFill flip="none" rotWithShape="1">
              <a:gsLst>
                <a:gs pos="46000">
                  <a:srgbClr val="FFFFFF"/>
                </a:gs>
                <a:gs pos="100000">
                  <a:schemeClr val="bg1">
                    <a:alpha val="91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 Diagonal Corner Rectangle 6"/>
            <p:cNvSpPr/>
            <p:nvPr/>
          </p:nvSpPr>
          <p:spPr>
            <a:xfrm>
              <a:off x="225778" y="1267178"/>
              <a:ext cx="4346221" cy="1957310"/>
            </a:xfrm>
            <a:prstGeom prst="round2DiagRect">
              <a:avLst>
                <a:gd name="adj1" fmla="val 1090"/>
                <a:gd name="adj2" fmla="val 36347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distributions over labels, sets</a:t>
              </a:r>
            </a:p>
            <a:p>
              <a:pPr algn="ctr"/>
              <a:r>
                <a:rPr lang="en-US" sz="2400" dirty="0" smtClean="0">
                  <a:solidFill>
                    <a:srgbClr val="CC0000"/>
                  </a:solidFill>
                </a:rPr>
                <a:t>log-</a:t>
              </a:r>
              <a:r>
                <a:rPr lang="en-US" sz="2400" dirty="0" err="1" smtClean="0">
                  <a:solidFill>
                    <a:srgbClr val="CC0000"/>
                  </a:solidFill>
                </a:rPr>
                <a:t>submodular</a:t>
              </a:r>
              <a:r>
                <a:rPr lang="en-US" sz="2400" dirty="0" smtClean="0">
                  <a:solidFill>
                    <a:srgbClr val="CC0000"/>
                  </a:solidFill>
                </a:rPr>
                <a:t>/</a:t>
              </a:r>
              <a:r>
                <a:rPr lang="en-US" sz="2400" dirty="0" err="1" smtClean="0">
                  <a:solidFill>
                    <a:srgbClr val="CC0000"/>
                  </a:solidFill>
                </a:rPr>
                <a:t>supermodular</a:t>
              </a:r>
              <a:r>
                <a:rPr lang="en-US" sz="2400" dirty="0" smtClean="0">
                  <a:solidFill>
                    <a:srgbClr val="CC0000"/>
                  </a:solidFill>
                </a:rPr>
                <a:t> probability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e.g. “</a:t>
              </a:r>
              <a:r>
                <a:rPr lang="en-US" dirty="0">
                  <a:solidFill>
                    <a:schemeClr val="tx1"/>
                  </a:solidFill>
                </a:rPr>
                <a:t>attractive” graphical </a:t>
              </a:r>
              <a:r>
                <a:rPr lang="en-US" dirty="0" smtClean="0">
                  <a:solidFill>
                    <a:schemeClr val="tx1"/>
                  </a:solidFill>
                </a:rPr>
                <a:t>models,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determinantal</a:t>
              </a:r>
              <a:r>
                <a:rPr lang="en-US" dirty="0">
                  <a:solidFill>
                    <a:schemeClr val="tx1"/>
                  </a:solidFill>
                </a:rPr>
                <a:t> point </a:t>
              </a:r>
              <a:r>
                <a:rPr lang="en-US" dirty="0" smtClean="0">
                  <a:solidFill>
                    <a:schemeClr val="tx1"/>
                  </a:solidFill>
                </a:rPr>
                <a:t>processes </a:t>
              </a:r>
            </a:p>
          </p:txBody>
        </p:sp>
      </p:grpSp>
      <p:sp>
        <p:nvSpPr>
          <p:cNvPr id="50" name="Round Diagonal Corner Rectangle 49"/>
          <p:cNvSpPr/>
          <p:nvPr/>
        </p:nvSpPr>
        <p:spPr>
          <a:xfrm>
            <a:off x="244595" y="3931106"/>
            <a:ext cx="4327404" cy="1712135"/>
          </a:xfrm>
          <a:prstGeom prst="round2DiagRect">
            <a:avLst>
              <a:gd name="adj1" fmla="val 31502"/>
              <a:gd name="adj2" fmla="val 0"/>
            </a:avLst>
          </a:prstGeom>
          <a:solidFill>
            <a:srgbClr val="FFFFFF"/>
          </a:solidFill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(convex) regularization</a:t>
            </a:r>
          </a:p>
          <a:p>
            <a:pPr algn="ctr"/>
            <a:r>
              <a:rPr lang="en-US" sz="2400" dirty="0" err="1" smtClean="0">
                <a:solidFill>
                  <a:srgbClr val="CC0000"/>
                </a:solidFill>
              </a:rPr>
              <a:t>submodularity</a:t>
            </a:r>
            <a:r>
              <a:rPr lang="en-US" sz="2400" dirty="0">
                <a:solidFill>
                  <a:srgbClr val="CC0000"/>
                </a:solidFill>
              </a:rPr>
              <a:t>:</a:t>
            </a:r>
            <a:r>
              <a:rPr lang="en-US" sz="2400" dirty="0" smtClean="0">
                <a:solidFill>
                  <a:srgbClr val="CC0000"/>
                </a:solidFill>
              </a:rPr>
              <a:t> “discrete convexity”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e.g. combinatorial sparse estimation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02300" y="2062344"/>
            <a:ext cx="3253878" cy="2900156"/>
            <a:chOff x="5702300" y="1859144"/>
            <a:chExt cx="3253878" cy="2900156"/>
          </a:xfrm>
        </p:grpSpPr>
        <p:grpSp>
          <p:nvGrpSpPr>
            <p:cNvPr id="10" name="Group 9"/>
            <p:cNvGrpSpPr/>
            <p:nvPr/>
          </p:nvGrpSpPr>
          <p:grpSpPr>
            <a:xfrm>
              <a:off x="5702300" y="1859144"/>
              <a:ext cx="3253878" cy="2900156"/>
              <a:chOff x="5702300" y="1859144"/>
              <a:chExt cx="3253878" cy="2900156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9" name="Freeform 8"/>
              <p:cNvSpPr/>
              <p:nvPr/>
            </p:nvSpPr>
            <p:spPr>
              <a:xfrm>
                <a:off x="5702300" y="2209800"/>
                <a:ext cx="203199" cy="2197100"/>
              </a:xfrm>
              <a:custGeom>
                <a:avLst/>
                <a:gdLst>
                  <a:gd name="connsiteX0" fmla="*/ 457200 w 457200"/>
                  <a:gd name="connsiteY0" fmla="*/ 63500 h 2197100"/>
                  <a:gd name="connsiteX1" fmla="*/ 0 w 457200"/>
                  <a:gd name="connsiteY1" fmla="*/ 1104900 h 2197100"/>
                  <a:gd name="connsiteX2" fmla="*/ 444500 w 457200"/>
                  <a:gd name="connsiteY2" fmla="*/ 2197100 h 2197100"/>
                  <a:gd name="connsiteX3" fmla="*/ 444500 w 457200"/>
                  <a:gd name="connsiteY3" fmla="*/ 0 h 219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2197100">
                    <a:moveTo>
                      <a:pt x="457200" y="63500"/>
                    </a:moveTo>
                    <a:lnTo>
                      <a:pt x="0" y="1104900"/>
                    </a:lnTo>
                    <a:lnTo>
                      <a:pt x="444500" y="2197100"/>
                    </a:lnTo>
                    <a:lnTo>
                      <a:pt x="444500" y="0"/>
                    </a:lnTo>
                  </a:path>
                </a:pathLst>
              </a:custGeom>
              <a:ln w="12700" cmpd="sng">
                <a:solidFill>
                  <a:srgbClr val="A6A6A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ound Same Side Corner Rectangle 7"/>
              <p:cNvSpPr/>
              <p:nvPr/>
            </p:nvSpPr>
            <p:spPr>
              <a:xfrm rot="16200000">
                <a:off x="5970884" y="1774006"/>
                <a:ext cx="2900156" cy="3070432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352645" y="2020587"/>
              <a:ext cx="2242070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diffusion processes</a:t>
              </a:r>
              <a:r>
                <a:rPr lang="en-US" sz="2000" dirty="0" smtClean="0"/>
                <a:t>,</a:t>
              </a:r>
            </a:p>
            <a:p>
              <a:pPr algn="ctr"/>
              <a:r>
                <a:rPr lang="en-US" sz="2000" dirty="0" smtClean="0"/>
                <a:t>covering, rank,</a:t>
              </a:r>
            </a:p>
            <a:p>
              <a:pPr algn="ctr"/>
              <a:r>
                <a:rPr lang="en-US" sz="2000" dirty="0" smtClean="0"/>
                <a:t>connectivity,</a:t>
              </a:r>
            </a:p>
            <a:p>
              <a:pPr algn="ctr"/>
              <a:r>
                <a:rPr lang="en-US" sz="2000" dirty="0" smtClean="0"/>
                <a:t>entropy,</a:t>
              </a:r>
              <a:endParaRPr lang="en-US" sz="2000" dirty="0"/>
            </a:p>
            <a:p>
              <a:pPr algn="ctr"/>
              <a:r>
                <a:rPr lang="en-US" sz="2000" dirty="0" smtClean="0"/>
                <a:t>economies </a:t>
              </a:r>
              <a:r>
                <a:rPr lang="en-US" sz="2000" dirty="0"/>
                <a:t>of scale,</a:t>
              </a:r>
            </a:p>
            <a:p>
              <a:pPr algn="ctr"/>
              <a:r>
                <a:rPr lang="en-US" sz="2000" dirty="0" smtClean="0"/>
                <a:t>summarization, …</a:t>
              </a:r>
              <a:endParaRPr lang="en-US" sz="2000" dirty="0"/>
            </a:p>
            <a:p>
              <a:pPr algn="ctr"/>
              <a:r>
                <a:rPr lang="en-US" sz="2400" dirty="0" err="1" smtClean="0">
                  <a:solidFill>
                    <a:srgbClr val="CC0000"/>
                  </a:solidFill>
                </a:rPr>
                <a:t>submodular</a:t>
              </a:r>
              <a:r>
                <a:rPr lang="en-US" sz="2400" dirty="0" smtClean="0">
                  <a:solidFill>
                    <a:srgbClr val="CC0000"/>
                  </a:solidFill>
                </a:rPr>
                <a:t> </a:t>
              </a:r>
            </a:p>
            <a:p>
              <a:pPr algn="ctr"/>
              <a:r>
                <a:rPr lang="en-US" sz="2400" dirty="0" smtClean="0">
                  <a:solidFill>
                    <a:srgbClr val="CC0000"/>
                  </a:solidFill>
                </a:rPr>
                <a:t>phenomena</a:t>
              </a:r>
              <a:endParaRPr lang="en-US" sz="2400" dirty="0">
                <a:solidFill>
                  <a:srgbClr val="CC0000"/>
                </a:solidFill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3922553" y="2413001"/>
            <a:ext cx="2376647" cy="228599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Eurostile"/>
                <a:cs typeface="Eurostile"/>
              </a:rPr>
              <a:t>submodularity</a:t>
            </a:r>
            <a:endParaRPr lang="en-US" sz="2000" dirty="0" smtClean="0">
              <a:solidFill>
                <a:srgbClr val="000000"/>
              </a:solidFill>
              <a:latin typeface="Eurostile"/>
              <a:cs typeface="Eurostile"/>
            </a:endParaRP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Eurostile"/>
                <a:cs typeface="Eurostile"/>
              </a:rPr>
              <a:t>&amp; machine learning!</a:t>
            </a:r>
            <a:endParaRPr lang="en-US" sz="2000" dirty="0">
              <a:solidFill>
                <a:srgbClr val="000000"/>
              </a:solidFill>
              <a:latin typeface="Eurostile"/>
              <a:cs typeface="Eurostil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62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5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last lecture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4930226"/>
            <a:ext cx="8229600" cy="16658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relaxation: convex optimization  </a:t>
            </a:r>
            <a:r>
              <a:rPr lang="en-US" sz="1800" dirty="0" smtClean="0"/>
              <a:t>(non-smooth)</a:t>
            </a:r>
          </a:p>
          <a:p>
            <a:pPr marL="514350" indent="-514350">
              <a:buFont typeface="+mj-lt"/>
              <a:buAutoNum type="arabicPeriod"/>
            </a:pPr>
            <a:endParaRPr lang="en-US" sz="1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relaxation is </a:t>
            </a:r>
            <a:r>
              <a:rPr lang="en-US" sz="2400" dirty="0" smtClean="0">
                <a:solidFill>
                  <a:srgbClr val="FF0000"/>
                </a:solidFill>
              </a:rPr>
              <a:t>exact</a:t>
            </a:r>
            <a:r>
              <a:rPr lang="en-US" sz="2400" dirty="0" smtClean="0"/>
              <a:t>!</a:t>
            </a:r>
            <a:br>
              <a:rPr lang="en-US" sz="2400" dirty="0" smtClean="0"/>
            </a:br>
            <a:r>
              <a:rPr lang="en-US" sz="2400" dirty="0" smtClean="0">
                <a:sym typeface="Wingdings"/>
              </a:rPr>
              <a:t> </a:t>
            </a:r>
            <a:r>
              <a:rPr lang="en-US" sz="2400" dirty="0" err="1" smtClean="0">
                <a:sym typeface="Wingdings"/>
              </a:rPr>
              <a:t>submodular</a:t>
            </a:r>
            <a:r>
              <a:rPr lang="en-US" sz="2400" dirty="0" smtClean="0">
                <a:sym typeface="Wingdings"/>
              </a:rPr>
              <a:t> minimization in polynomial time!</a:t>
            </a:r>
            <a:endParaRPr lang="en-US" sz="3200" i="1" dirty="0"/>
          </a:p>
        </p:txBody>
      </p:sp>
      <p:pic>
        <p:nvPicPr>
          <p:cNvPr id="4" name="Picture 3" descr="levelsets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39" y="1559502"/>
            <a:ext cx="211795" cy="935997"/>
          </a:xfrm>
          <a:prstGeom prst="rect">
            <a:avLst/>
          </a:prstGeom>
        </p:spPr>
      </p:pic>
      <p:pic>
        <p:nvPicPr>
          <p:cNvPr id="5" name="Picture 4" descr="lovasz_interpo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059" y="1466530"/>
            <a:ext cx="1456512" cy="1223998"/>
          </a:xfrm>
          <a:prstGeom prst="rect">
            <a:avLst/>
          </a:prstGeom>
        </p:spPr>
      </p:pic>
      <p:pic>
        <p:nvPicPr>
          <p:cNvPr id="6" name="Picture 5" descr="submodular_polyhedron_3D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49" y="1358530"/>
            <a:ext cx="1385851" cy="133199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89" y="3241126"/>
            <a:ext cx="1473200" cy="5461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447" y="3203026"/>
            <a:ext cx="2057400" cy="584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01" y="3184761"/>
            <a:ext cx="1866900" cy="5842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900" y="3352800"/>
            <a:ext cx="266700" cy="1016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352800"/>
            <a:ext cx="254000" cy="1016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669" y="4193626"/>
            <a:ext cx="24638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37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submodularity</a:t>
            </a:r>
            <a:r>
              <a:rPr lang="en-US" dirty="0" smtClean="0"/>
              <a:t> and convexity</a:t>
            </a:r>
          </a:p>
          <a:p>
            <a:pPr lvl="1"/>
            <a:r>
              <a:rPr lang="en-US" sz="2400" dirty="0" err="1" smtClean="0"/>
              <a:t>Lovasz</a:t>
            </a:r>
            <a:r>
              <a:rPr lang="en-US" sz="2400" dirty="0" smtClean="0"/>
              <a:t> extension: exact relaxations</a:t>
            </a:r>
          </a:p>
          <a:p>
            <a:pPr lvl="1"/>
            <a:r>
              <a:rPr lang="en-US" sz="2400" dirty="0" smtClean="0"/>
              <a:t>fast algorithms</a:t>
            </a:r>
          </a:p>
          <a:p>
            <a:pPr lvl="1"/>
            <a:r>
              <a:rPr lang="en-US" sz="2400" dirty="0" smtClean="0"/>
              <a:t>structured norms …</a:t>
            </a:r>
          </a:p>
          <a:p>
            <a:pPr lvl="1"/>
            <a:endParaRPr lang="en-US" sz="2400" dirty="0"/>
          </a:p>
          <a:p>
            <a:r>
              <a:rPr lang="en-US" sz="2400" dirty="0" smtClean="0"/>
              <a:t>constrained minimization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r>
              <a:rPr lang="en-US" dirty="0" err="1" smtClean="0"/>
              <a:t>submodular</a:t>
            </a:r>
            <a:r>
              <a:rPr lang="en-US" dirty="0" smtClean="0"/>
              <a:t> maximization</a:t>
            </a:r>
          </a:p>
          <a:p>
            <a:pPr lvl="1"/>
            <a:r>
              <a:rPr lang="en-US" sz="2400" dirty="0" smtClean="0"/>
              <a:t>efficiently finding diverse, informative subsets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137400" y="2057400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morning </a:t>
            </a:r>
          </a:p>
          <a:p>
            <a:r>
              <a:rPr lang="en-US" sz="2400" dirty="0" smtClean="0"/>
              <a:t>lecture</a:t>
            </a:r>
            <a:endParaRPr lang="en-US" sz="2400" dirty="0"/>
          </a:p>
        </p:txBody>
      </p:sp>
      <p:sp>
        <p:nvSpPr>
          <p:cNvPr id="5" name="Right Brace 4"/>
          <p:cNvSpPr/>
          <p:nvPr/>
        </p:nvSpPr>
        <p:spPr>
          <a:xfrm>
            <a:off x="6705600" y="1727200"/>
            <a:ext cx="266700" cy="1346200"/>
          </a:xfrm>
          <a:prstGeom prst="rightBrac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9|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|3.9|15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8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2.4|30.8|14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3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1.3|30.6|5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|2.2|6.2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|23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|7.6|12.9|7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4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9.1|1.1|1|2|15.1|1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4.8|6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6.3|27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9|2|4.8|9.6|1.2|0.6|0.7|7.1|1.4|2.4|0.5|2|0.4|14|0.7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5.4|16|4.8|11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$F : 2^{V} \rightarrow \mathbb{R} $&#10;&#10;\end{document}"/>
  <p:tag name="IGUANATEXSIZE" val="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0.6|5.1|0.8|8.1|1.1|3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$F : 2^{V} \rightarrow \mathbb{R} $&#10;&#10;\end{document}"/>
  <p:tag name="IGUANATEXSIZE" val="2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3.2|20|3.1|3.4|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5.5|4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9.1|15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3.8|17.6|8|3.5|17.7|11.7|9.2|24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3.8|17.6|8|3.5|17.7|11.7|9.2|24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19.7|14.5|5.7|23.3|6.6|16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5.3|12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7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2|2.6|2.2|0.8|1.1|0.7|5|8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8.7|5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2|2.6|2.2|0.8|1.1|0.7|5|8.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27.5|30.7|13.3|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14.5|2.3|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8.7|2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8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8696</TotalTime>
  <Words>3340</Words>
  <Application>Microsoft Macintosh PowerPoint</Application>
  <PresentationFormat>On-screen Show (4:3)</PresentationFormat>
  <Paragraphs>849</Paragraphs>
  <Slides>76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Submodular functions – Part II</vt:lpstr>
      <vt:lpstr>Subset selection problems</vt:lpstr>
      <vt:lpstr>Setup</vt:lpstr>
      <vt:lpstr>Setup</vt:lpstr>
      <vt:lpstr>Submodularity</vt:lpstr>
      <vt:lpstr>Diminishing marginal gains</vt:lpstr>
      <vt:lpstr>Lovasz extension</vt:lpstr>
      <vt:lpstr>Recap: last lecture</vt:lpstr>
      <vt:lpstr>Outline</vt:lpstr>
      <vt:lpstr>Segmenting images</vt:lpstr>
      <vt:lpstr>Recall: MAP and cuts</vt:lpstr>
      <vt:lpstr>What’s wrong?</vt:lpstr>
      <vt:lpstr>Cooperative cuts</vt:lpstr>
      <vt:lpstr>Homogeneity via group sparsity</vt:lpstr>
      <vt:lpstr>Results</vt:lpstr>
      <vt:lpstr>Results</vt:lpstr>
      <vt:lpstr>Similarly: contour completion RF</vt:lpstr>
      <vt:lpstr>Inference?</vt:lpstr>
      <vt:lpstr>Constrained minimization</vt:lpstr>
      <vt:lpstr>A practical algorithm</vt:lpstr>
      <vt:lpstr>Different approximation of F</vt:lpstr>
      <vt:lpstr>Does it work?</vt:lpstr>
      <vt:lpstr>Outline</vt:lpstr>
      <vt:lpstr>Setup</vt:lpstr>
      <vt:lpstr>Informative Subsets</vt:lpstr>
      <vt:lpstr>Maximizing Influence</vt:lpstr>
      <vt:lpstr>Summarization</vt:lpstr>
      <vt:lpstr>Summarization</vt:lpstr>
      <vt:lpstr>Diversity</vt:lpstr>
      <vt:lpstr>Summarization: results</vt:lpstr>
      <vt:lpstr>More maximization …</vt:lpstr>
      <vt:lpstr>Monotonicity</vt:lpstr>
      <vt:lpstr>Monotonicity – how check?</vt:lpstr>
      <vt:lpstr>Maximizing monotone functions</vt:lpstr>
      <vt:lpstr>Maximizing monotone functions</vt:lpstr>
      <vt:lpstr>Pedestrian detection</vt:lpstr>
      <vt:lpstr>Object detection</vt:lpstr>
      <vt:lpstr>Inference</vt:lpstr>
      <vt:lpstr>Results for pedestrians detection</vt:lpstr>
      <vt:lpstr>How good is greedy? in practice…</vt:lpstr>
      <vt:lpstr>How good is greedy? … in theory</vt:lpstr>
      <vt:lpstr>Questions</vt:lpstr>
      <vt:lpstr>More complex constraints:   budget</vt:lpstr>
      <vt:lpstr>Example: Camera network</vt:lpstr>
      <vt:lpstr>Matroids (semi-formally)</vt:lpstr>
      <vt:lpstr>Matroids</vt:lpstr>
      <vt:lpstr>Example: Camera network</vt:lpstr>
      <vt:lpstr>Greedy algorithm for matroids</vt:lpstr>
      <vt:lpstr>Relaxation?</vt:lpstr>
      <vt:lpstr>Multilinear relaxation vs. Lovász ext.</vt:lpstr>
      <vt:lpstr>Multilinear relaxation vs. Lovász ext.</vt:lpstr>
      <vt:lpstr>Questions</vt:lpstr>
      <vt:lpstr>Making greedy faster: stochastic</vt:lpstr>
      <vt:lpstr>Performance</vt:lpstr>
      <vt:lpstr>Distributed greedy algorithms</vt:lpstr>
      <vt:lpstr>Distributed greedy algorithms</vt:lpstr>
      <vt:lpstr>Distributed greedy algorithms</vt:lpstr>
      <vt:lpstr>Questions</vt:lpstr>
      <vt:lpstr>Non-monotone functions</vt:lpstr>
      <vt:lpstr>Determinantal point processes</vt:lpstr>
      <vt:lpstr>Greedy can fail …</vt:lpstr>
      <vt:lpstr>Greedy can fail …</vt:lpstr>
      <vt:lpstr>Double (bidirectional) greedy</vt:lpstr>
      <vt:lpstr>Double (bidirectional) greedy</vt:lpstr>
      <vt:lpstr>Double (bidirectional) greedy</vt:lpstr>
      <vt:lpstr>Double (bidirectional) greedy</vt:lpstr>
      <vt:lpstr>Double greedy</vt:lpstr>
      <vt:lpstr>Non-monotone maximization</vt:lpstr>
      <vt:lpstr>Submodular maximization: summary</vt:lpstr>
      <vt:lpstr>What we could not cover</vt:lpstr>
      <vt:lpstr>Learning submodular functions</vt:lpstr>
      <vt:lpstr>Learning to optimize</vt:lpstr>
      <vt:lpstr>Online submodular maximization</vt:lpstr>
      <vt:lpstr>Online Greedy Algorithm</vt:lpstr>
      <vt:lpstr>Online submodular maximization</vt:lpstr>
      <vt:lpstr>Submodularity and machine learning</vt:lpstr>
    </vt:vector>
  </TitlesOfParts>
  <Company>UC Berkeley EECS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Stefanie Jegelka</dc:creator>
  <cp:lastModifiedBy>Stefanie Jegelka</cp:lastModifiedBy>
  <cp:revision>731</cp:revision>
  <dcterms:created xsi:type="dcterms:W3CDTF">2015-05-24T15:41:04Z</dcterms:created>
  <dcterms:modified xsi:type="dcterms:W3CDTF">2015-07-03T13:39:49Z</dcterms:modified>
</cp:coreProperties>
</file>