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4.xml" ContentType="application/vnd.openxmlformats-officedocument.presentationml.notesSlide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notesSlides/notesSlide26.xml" ContentType="application/vnd.openxmlformats-officedocument.presentationml.notesSlide+xml"/>
  <Override PartName="/ppt/tags/tag47.xml" ContentType="application/vnd.openxmlformats-officedocument.presentationml.tags+xml"/>
  <Override PartName="/ppt/notesSlides/notesSlide27.xml" ContentType="application/vnd.openxmlformats-officedocument.presentationml.notesSlide+xml"/>
  <Override PartName="/ppt/tags/tag48.xml" ContentType="application/vnd.openxmlformats-officedocument.presentationml.tags+xml"/>
  <Override PartName="/ppt/notesSlides/notesSlide28.xml" ContentType="application/vnd.openxmlformats-officedocument.presentationml.notesSlide+xml"/>
  <Override PartName="/ppt/tags/tag49.xml" ContentType="application/vnd.openxmlformats-officedocument.presentationml.tags+xml"/>
  <Override PartName="/ppt/notesSlides/notesSlide29.xml" ContentType="application/vnd.openxmlformats-officedocument.presentationml.notesSlide+xml"/>
  <Override PartName="/ppt/tags/tag50.xml" ContentType="application/vnd.openxmlformats-officedocument.presentationml.tags+xml"/>
  <Override PartName="/ppt/notesSlides/notesSlide30.xml" ContentType="application/vnd.openxmlformats-officedocument.presentationml.notesSlide+xml"/>
  <Override PartName="/ppt/tags/tag51.xml" ContentType="application/vnd.openxmlformats-officedocument.presentationml.tags+xml"/>
  <Override PartName="/ppt/notesSlides/notesSlide31.xml" ContentType="application/vnd.openxmlformats-officedocument.presentationml.notesSlide+xml"/>
  <Override PartName="/ppt/tags/tag52.xml" ContentType="application/vnd.openxmlformats-officedocument.presentationml.tags+xml"/>
  <Override PartName="/ppt/notesSlides/notesSlide32.xml" ContentType="application/vnd.openxmlformats-officedocument.presentationml.notesSlide+xml"/>
  <Override PartName="/ppt/tags/tag53.xml" ContentType="application/vnd.openxmlformats-officedocument.presentationml.tags+xml"/>
  <Override PartName="/ppt/notesSlides/notesSlide33.xml" ContentType="application/vnd.openxmlformats-officedocument.presentationml.notesSlide+xml"/>
  <Override PartName="/ppt/tags/tag54.xml" ContentType="application/vnd.openxmlformats-officedocument.presentationml.tags+xml"/>
  <Override PartName="/ppt/notesSlides/notesSlide34.xml" ContentType="application/vnd.openxmlformats-officedocument.presentationml.notesSlide+xml"/>
  <Override PartName="/ppt/tags/tag55.xml" ContentType="application/vnd.openxmlformats-officedocument.presentationml.tags+xml"/>
  <Override PartName="/ppt/notesSlides/notesSlide35.xml" ContentType="application/vnd.openxmlformats-officedocument.presentationml.notesSlide+xml"/>
  <Override PartName="/ppt/tags/tag56.xml" ContentType="application/vnd.openxmlformats-officedocument.presentationml.tags+xml"/>
  <Override PartName="/ppt/notesSlides/notesSlide36.xml" ContentType="application/vnd.openxmlformats-officedocument.presentationml.notesSlide+xml"/>
  <Override PartName="/ppt/tags/tag57.xml" ContentType="application/vnd.openxmlformats-officedocument.presentationml.tags+xml"/>
  <Override PartName="/ppt/notesSlides/notesSlide3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8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9.xml" ContentType="application/vnd.openxmlformats-officedocument.presentationml.notesSlide+xml"/>
  <Override PartName="/ppt/tags/tag6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9" r:id="rId3"/>
    <p:sldId id="260" r:id="rId4"/>
    <p:sldId id="258" r:id="rId5"/>
    <p:sldId id="261" r:id="rId6"/>
    <p:sldId id="264" r:id="rId7"/>
    <p:sldId id="263" r:id="rId8"/>
    <p:sldId id="407" r:id="rId9"/>
    <p:sldId id="265" r:id="rId10"/>
    <p:sldId id="266" r:id="rId11"/>
    <p:sldId id="267" r:id="rId12"/>
    <p:sldId id="270" r:id="rId13"/>
    <p:sldId id="296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389" r:id="rId25"/>
    <p:sldId id="390" r:id="rId26"/>
    <p:sldId id="284" r:id="rId27"/>
    <p:sldId id="285" r:id="rId28"/>
    <p:sldId id="286" r:id="rId29"/>
    <p:sldId id="287" r:id="rId30"/>
    <p:sldId id="298" r:id="rId31"/>
    <p:sldId id="299" r:id="rId32"/>
    <p:sldId id="300" r:id="rId33"/>
    <p:sldId id="301" r:id="rId34"/>
    <p:sldId id="302" r:id="rId35"/>
    <p:sldId id="292" r:id="rId36"/>
    <p:sldId id="293" r:id="rId37"/>
    <p:sldId id="303" r:id="rId38"/>
    <p:sldId id="304" r:id="rId39"/>
    <p:sldId id="305" r:id="rId40"/>
    <p:sldId id="337" r:id="rId41"/>
    <p:sldId id="338" r:id="rId42"/>
    <p:sldId id="339" r:id="rId43"/>
    <p:sldId id="340" r:id="rId44"/>
    <p:sldId id="309" r:id="rId45"/>
    <p:sldId id="310" r:id="rId46"/>
    <p:sldId id="311" r:id="rId47"/>
    <p:sldId id="341" r:id="rId48"/>
    <p:sldId id="352" r:id="rId49"/>
    <p:sldId id="353" r:id="rId50"/>
    <p:sldId id="315" r:id="rId51"/>
    <p:sldId id="357" r:id="rId52"/>
    <p:sldId id="319" r:id="rId53"/>
    <p:sldId id="320" r:id="rId54"/>
    <p:sldId id="321" r:id="rId55"/>
    <p:sldId id="322" r:id="rId56"/>
    <p:sldId id="323" r:id="rId57"/>
    <p:sldId id="324" r:id="rId58"/>
    <p:sldId id="391" r:id="rId59"/>
    <p:sldId id="395" r:id="rId60"/>
    <p:sldId id="396" r:id="rId61"/>
    <p:sldId id="327" r:id="rId62"/>
    <p:sldId id="397" r:id="rId63"/>
    <p:sldId id="408" r:id="rId64"/>
    <p:sldId id="333" r:id="rId65"/>
    <p:sldId id="334" r:id="rId66"/>
    <p:sldId id="413" r:id="rId67"/>
    <p:sldId id="414" r:id="rId68"/>
    <p:sldId id="336" r:id="rId69"/>
    <p:sldId id="343" r:id="rId70"/>
    <p:sldId id="358" r:id="rId71"/>
    <p:sldId id="387" r:id="rId72"/>
    <p:sldId id="363" r:id="rId73"/>
    <p:sldId id="364" r:id="rId74"/>
    <p:sldId id="388" r:id="rId75"/>
    <p:sldId id="365" r:id="rId76"/>
    <p:sldId id="412" r:id="rId77"/>
    <p:sldId id="409" r:id="rId78"/>
    <p:sldId id="411" r:id="rId79"/>
    <p:sldId id="355" r:id="rId80"/>
    <p:sldId id="36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99"/>
    <a:srgbClr val="66CC66"/>
    <a:srgbClr val="339900"/>
    <a:srgbClr val="CC0000"/>
    <a:srgbClr val="DDC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5409" autoAdjust="0"/>
  </p:normalViewPr>
  <p:slideViewPr>
    <p:cSldViewPr snapToGrid="0" snapToObjects="1">
      <p:cViewPr>
        <p:scale>
          <a:sx n="100" d="100"/>
          <a:sy n="100" d="100"/>
        </p:scale>
        <p:origin x="-11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24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B5945-F4E0-0140-9039-E85AB00169AB}" type="datetimeFigureOut">
              <a:rPr lang="en-US" smtClean="0"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18427-3934-D64C-A3CA-6922160A6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5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F8A50-AC02-464F-8C3B-BD7174ED28E7}" type="datetimeFigureOut">
              <a:rPr lang="en-US" smtClean="0"/>
              <a:t>6/14/13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C3357-9972-8B47-A55B-E21C7806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08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66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91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7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3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7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65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02665" indent="-270256" defTabSz="914365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081022" indent="-216204" defTabSz="914365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13431" indent="-216204" defTabSz="914365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945839" indent="-216204" defTabSz="914365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378248" indent="-216204" algn="r" defTabSz="91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810657" indent="-216204" algn="r" defTabSz="91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243065" indent="-216204" algn="r" defTabSz="91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675474" indent="-216204" algn="r" defTabSz="91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EBCF84F-2A38-D542-9BD9-A650E642EAFF}" type="slidenum">
              <a:rPr lang="en-US" sz="1200">
                <a:latin typeface="Tahoma" charset="0"/>
              </a:rPr>
              <a:pPr eaLnBrk="1" hangingPunct="1"/>
              <a:t>35</a:t>
            </a:fld>
            <a:endParaRPr lang="en-US" sz="1200">
              <a:latin typeface="Tahoma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44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7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7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0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20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7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8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04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7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7330D-20F4-4A5F-A7BA-18974A9B451D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16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5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5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5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1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29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16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DE1-CA9A-F04A-AE1F-C6A449B544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58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DE1-CA9A-F04A-AE1F-C6A449B544B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58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4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16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6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76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8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1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280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100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4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91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9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24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8382000" cy="1349375"/>
          </a:xfrm>
        </p:spPr>
        <p:txBody>
          <a:bodyPr anchor="t"/>
          <a:lstStyle>
            <a:lvl1pPr>
              <a:defRPr sz="6000">
                <a:solidFill>
                  <a:srgbClr val="1589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03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2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F826C-A025-574A-B14E-8379A95DC2FF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7C5A5-AD35-3F46-BEAB-65DFF9F055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1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00025"/>
            <a:ext cx="2076450" cy="5932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0025"/>
            <a:ext cx="6076950" cy="5932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D689C-FF73-3341-94F2-4ABA8904D5D0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78C47-B830-8A47-B2E6-35F7E6AC0C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5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0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600200"/>
            <a:ext cx="4035425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938588"/>
            <a:ext cx="4035425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4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29E5-620B-BC49-838D-FAFEF8233D9B}" type="datetime1">
              <a:rPr lang="en-US" smtClean="0"/>
              <a:t>6/14/13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4334A-1A7B-6A44-B1C2-2954CDFAD41D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8772-5484-2544-BCB7-3FCFFD8845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0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5700"/>
            <a:ext cx="40767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55700"/>
            <a:ext cx="40767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7DF51-012F-0347-B7C6-247A75779B95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0D0C-F241-6C45-AE86-0D75D9F3C2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3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3773-B905-3D4C-9AB9-6F33473A8E84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794C0-E8E5-9846-9D3E-ABF23D87664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9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64CDC-49C3-CC4D-86B5-99470ECE73F9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5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F1533-7831-8546-8A10-53FEF32D1520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F8E5-009E-E941-9A8B-7A67350E2B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8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03A6C-08D3-1E42-8AE3-E8ABE0ACEAD0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6725-B7B2-E647-8E39-C8B266768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9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955C2-356C-D049-9F79-24118438DCC2}" type="datetime1">
              <a:rPr lang="en-US" smtClean="0">
                <a:solidFill>
                  <a:srgbClr val="000000"/>
                </a:solidFill>
              </a:rPr>
              <a:t>6/14/13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CA617-1FFD-C840-B687-1AB62EFCAE7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2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3058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  <a:cs typeface="+mn-cs"/>
              </a:defRPr>
            </a:lvl1pPr>
          </a:lstStyle>
          <a:p>
            <a:fld id="{687379AB-9D34-DB48-8C62-280FE5D98FC2}" type="datetime1">
              <a:rPr lang="en-US" smtClean="0"/>
              <a:t>6/14/13</a:t>
            </a:fld>
            <a:endParaRPr lang="en-US"/>
          </a:p>
        </p:txBody>
      </p:sp>
      <p:sp>
        <p:nvSpPr>
          <p:cNvPr id="14028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4028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7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F817CD-90DF-254E-86DF-D316A243B657}" type="slidenum">
              <a:rPr lang="en-US" smtClean="0"/>
              <a:t>‹#›</a:t>
            </a:fld>
            <a:endParaRPr lang="en-US"/>
          </a:p>
        </p:txBody>
      </p:sp>
      <p:sp>
        <p:nvSpPr>
          <p:cNvPr id="1741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00025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415" name="Rectangle 68"/>
          <p:cNvSpPr>
            <a:spLocks noChangeArrowheads="1"/>
          </p:cNvSpPr>
          <p:nvPr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68"/>
          <p:cNvSpPr>
            <a:spLocks noChangeArrowheads="1"/>
          </p:cNvSpPr>
          <p:nvPr userDrawn="1"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67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8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7388" indent="-230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46225" indent="-174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Blip>
          <a:blip r:embed="rId19"/>
        </a:buBlip>
        <a:defRPr>
          <a:solidFill>
            <a:schemeClr val="tx1"/>
          </a:solidFill>
          <a:latin typeface="+mn-lt"/>
          <a:ea typeface="ＭＳ Ｐゴシック" charset="-128"/>
        </a:defRPr>
      </a:lvl4pPr>
      <a:lvl5pPr marL="19954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0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5pPr>
      <a:lvl6pPr marL="24526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6pPr>
      <a:lvl7pPr marL="29098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7pPr>
      <a:lvl8pPr marL="33670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8pPr>
      <a:lvl9pPr marL="38242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wmf"/><Relationship Id="rId3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15.wmf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5.wmf"/><Relationship Id="rId5" Type="http://schemas.openxmlformats.org/officeDocument/2006/relationships/image" Target="../media/image26.png"/><Relationship Id="rId6" Type="http://schemas.openxmlformats.org/officeDocument/2006/relationships/image" Target="../media/image27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15.wmf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1.emf"/><Relationship Id="rId5" Type="http://schemas.openxmlformats.org/officeDocument/2006/relationships/image" Target="../media/image15.wmf"/><Relationship Id="rId6" Type="http://schemas.openxmlformats.org/officeDocument/2006/relationships/image" Target="../media/image30.jpeg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4" Type="http://schemas.openxmlformats.org/officeDocument/2006/relationships/image" Target="../media/image42.emf"/><Relationship Id="rId15" Type="http://schemas.openxmlformats.org/officeDocument/2006/relationships/image" Target="../media/image43.emf"/><Relationship Id="rId16" Type="http://schemas.openxmlformats.org/officeDocument/2006/relationships/image" Target="../media/image44.emf"/><Relationship Id="rId17" Type="http://schemas.openxmlformats.org/officeDocument/2006/relationships/image" Target="../media/image45.emf"/><Relationship Id="rId18" Type="http://schemas.openxmlformats.org/officeDocument/2006/relationships/image" Target="../media/image46.emf"/><Relationship Id="rId19" Type="http://schemas.openxmlformats.org/officeDocument/2006/relationships/image" Target="../media/image47.em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2.emf"/><Relationship Id="rId8" Type="http://schemas.openxmlformats.org/officeDocument/2006/relationships/image" Target="../media/image31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image" Target="../media/image56.emf"/><Relationship Id="rId13" Type="http://schemas.openxmlformats.org/officeDocument/2006/relationships/image" Target="../media/image57.em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8.jpeg"/><Relationship Id="rId5" Type="http://schemas.openxmlformats.org/officeDocument/2006/relationships/image" Target="../media/image49.wmf"/><Relationship Id="rId6" Type="http://schemas.openxmlformats.org/officeDocument/2006/relationships/image" Target="../media/image50.jpe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4" Type="http://schemas.openxmlformats.org/officeDocument/2006/relationships/image" Target="../media/image50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58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26.png"/><Relationship Id="rId5" Type="http://schemas.openxmlformats.org/officeDocument/2006/relationships/image" Target="../media/image59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66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64.png"/><Relationship Id="rId8" Type="http://schemas.openxmlformats.org/officeDocument/2006/relationships/image" Target="../media/image60.png"/><Relationship Id="rId9" Type="http://schemas.openxmlformats.org/officeDocument/2006/relationships/image" Target="../media/image71.png"/><Relationship Id="rId10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Relationship Id="rId14" Type="http://schemas.openxmlformats.org/officeDocument/2006/relationships/image" Target="../media/image87.png"/><Relationship Id="rId15" Type="http://schemas.openxmlformats.org/officeDocument/2006/relationships/image" Target="../media/image88.emf"/><Relationship Id="rId16" Type="http://schemas.openxmlformats.org/officeDocument/2006/relationships/image" Target="../media/image89.emf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9" Type="http://schemas.openxmlformats.org/officeDocument/2006/relationships/image" Target="../media/image96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7.emf"/><Relationship Id="rId5" Type="http://schemas.openxmlformats.org/officeDocument/2006/relationships/image" Target="../media/image98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99.emf"/><Relationship Id="rId5" Type="http://schemas.openxmlformats.org/officeDocument/2006/relationships/image" Target="../media/image97.emf"/><Relationship Id="rId6" Type="http://schemas.openxmlformats.org/officeDocument/2006/relationships/image" Target="../media/image100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99.emf"/><Relationship Id="rId5" Type="http://schemas.openxmlformats.org/officeDocument/2006/relationships/image" Target="../media/image97.emf"/><Relationship Id="rId6" Type="http://schemas.openxmlformats.org/officeDocument/2006/relationships/image" Target="../media/image101.jpeg"/><Relationship Id="rId7" Type="http://schemas.openxmlformats.org/officeDocument/2006/relationships/image" Target="../media/image102.emf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emf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2.emf"/><Relationship Id="rId5" Type="http://schemas.openxmlformats.org/officeDocument/2006/relationships/image" Target="../media/image31.emf"/><Relationship Id="rId6" Type="http://schemas.openxmlformats.org/officeDocument/2006/relationships/image" Target="../media/image33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7" Type="http://schemas.openxmlformats.org/officeDocument/2006/relationships/image" Target="../media/image111.emf"/><Relationship Id="rId8" Type="http://schemas.openxmlformats.org/officeDocument/2006/relationships/image" Target="../media/image112.emf"/><Relationship Id="rId9" Type="http://schemas.openxmlformats.org/officeDocument/2006/relationships/image" Target="../media/image113.emf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6" Type="http://schemas.openxmlformats.org/officeDocument/2006/relationships/image" Target="../media/image121.emf"/><Relationship Id="rId7" Type="http://schemas.openxmlformats.org/officeDocument/2006/relationships/image" Target="../media/image122.emf"/><Relationship Id="rId8" Type="http://schemas.openxmlformats.org/officeDocument/2006/relationships/image" Target="../media/image123.emf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20.emf"/><Relationship Id="rId5" Type="http://schemas.openxmlformats.org/officeDocument/2006/relationships/image" Target="../media/image124.emf"/><Relationship Id="rId6" Type="http://schemas.openxmlformats.org/officeDocument/2006/relationships/image" Target="../media/image125.emf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25.emf"/><Relationship Id="rId5" Type="http://schemas.openxmlformats.org/officeDocument/2006/relationships/image" Target="../media/image120.emf"/><Relationship Id="rId6" Type="http://schemas.openxmlformats.org/officeDocument/2006/relationships/image" Target="../media/image124.emf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26.emf"/><Relationship Id="rId5" Type="http://schemas.openxmlformats.org/officeDocument/2006/relationships/image" Target="../media/image125.emf"/><Relationship Id="rId6" Type="http://schemas.openxmlformats.org/officeDocument/2006/relationships/image" Target="../media/image128.emf"/><Relationship Id="rId7" Type="http://schemas.openxmlformats.org/officeDocument/2006/relationships/image" Target="../media/image129.emf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3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image" Target="../media/image133.emf"/><Relationship Id="rId7" Type="http://schemas.openxmlformats.org/officeDocument/2006/relationships/image" Target="../media/image134.emf"/><Relationship Id="rId8" Type="http://schemas.openxmlformats.org/officeDocument/2006/relationships/image" Target="../media/image135.emf"/><Relationship Id="rId9" Type="http://schemas.openxmlformats.org/officeDocument/2006/relationships/image" Target="../media/image136.emf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135.emf"/><Relationship Id="rId5" Type="http://schemas.openxmlformats.org/officeDocument/2006/relationships/image" Target="../media/image136.emf"/><Relationship Id="rId6" Type="http://schemas.openxmlformats.org/officeDocument/2006/relationships/image" Target="../media/image137.emf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" Type="http://schemas.openxmlformats.org/officeDocument/2006/relationships/tags" Target="../tags/tag41.xml"/><Relationship Id="rId2" Type="http://schemas.openxmlformats.org/officeDocument/2006/relationships/tags" Target="../tags/tag42.xml"/><Relationship Id="rId3" Type="http://schemas.openxmlformats.org/officeDocument/2006/relationships/tags" Target="../tags/tag43.xml"/><Relationship Id="rId4" Type="http://schemas.openxmlformats.org/officeDocument/2006/relationships/tags" Target="../tags/tag4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7" Type="http://schemas.openxmlformats.org/officeDocument/2006/relationships/image" Target="../media/image149.emf"/><Relationship Id="rId8" Type="http://schemas.openxmlformats.org/officeDocument/2006/relationships/image" Target="../media/image150.emf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51.emf"/><Relationship Id="rId5" Type="http://schemas.openxmlformats.org/officeDocument/2006/relationships/image" Target="../media/image141.png"/><Relationship Id="rId6" Type="http://schemas.openxmlformats.org/officeDocument/2006/relationships/image" Target="../media/image152.emf"/><Relationship Id="rId1" Type="http://schemas.openxmlformats.org/officeDocument/2006/relationships/tags" Target="../tags/tag46.x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51.emf"/><Relationship Id="rId5" Type="http://schemas.openxmlformats.org/officeDocument/2006/relationships/image" Target="../media/image141.png"/><Relationship Id="rId6" Type="http://schemas.openxmlformats.org/officeDocument/2006/relationships/image" Target="../media/image152.emf"/><Relationship Id="rId7" Type="http://schemas.openxmlformats.org/officeDocument/2006/relationships/image" Target="../media/image153.emf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53.emf"/><Relationship Id="rId5" Type="http://schemas.openxmlformats.org/officeDocument/2006/relationships/image" Target="../media/image154.jpeg"/><Relationship Id="rId6" Type="http://schemas.microsoft.com/office/2007/relationships/hdphoto" Target="../media/hdphoto1.wdp"/><Relationship Id="rId7" Type="http://schemas.openxmlformats.org/officeDocument/2006/relationships/image" Target="../media/image152.emf"/><Relationship Id="rId8" Type="http://schemas.openxmlformats.org/officeDocument/2006/relationships/image" Target="../media/image151.emf"/><Relationship Id="rId9" Type="http://schemas.openxmlformats.org/officeDocument/2006/relationships/image" Target="../media/image155.emf"/><Relationship Id="rId1" Type="http://schemas.openxmlformats.org/officeDocument/2006/relationships/tags" Target="../tags/tag48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7" Type="http://schemas.openxmlformats.org/officeDocument/2006/relationships/image" Target="../media/image149.emf"/><Relationship Id="rId8" Type="http://schemas.openxmlformats.org/officeDocument/2006/relationships/image" Target="../media/image156.emf"/><Relationship Id="rId9" Type="http://schemas.openxmlformats.org/officeDocument/2006/relationships/image" Target="../media/image157.emf"/><Relationship Id="rId10" Type="http://schemas.openxmlformats.org/officeDocument/2006/relationships/image" Target="../media/image150.emf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158.emf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6.emf"/><Relationship Id="rId12" Type="http://schemas.openxmlformats.org/officeDocument/2006/relationships/image" Target="../media/image167.emf"/><Relationship Id="rId13" Type="http://schemas.openxmlformats.org/officeDocument/2006/relationships/image" Target="../media/image168.emf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59.emf"/><Relationship Id="rId5" Type="http://schemas.openxmlformats.org/officeDocument/2006/relationships/image" Target="../media/image160.emf"/><Relationship Id="rId6" Type="http://schemas.openxmlformats.org/officeDocument/2006/relationships/image" Target="../media/image161.png"/><Relationship Id="rId7" Type="http://schemas.openxmlformats.org/officeDocument/2006/relationships/image" Target="../media/image162.jpg"/><Relationship Id="rId8" Type="http://schemas.openxmlformats.org/officeDocument/2006/relationships/image" Target="../media/image163.emf"/><Relationship Id="rId9" Type="http://schemas.openxmlformats.org/officeDocument/2006/relationships/image" Target="../media/image164.emf"/><Relationship Id="rId10" Type="http://schemas.openxmlformats.org/officeDocument/2006/relationships/image" Target="../media/image16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9.emf"/><Relationship Id="rId12" Type="http://schemas.openxmlformats.org/officeDocument/2006/relationships/image" Target="../media/image170.emf"/><Relationship Id="rId13" Type="http://schemas.openxmlformats.org/officeDocument/2006/relationships/image" Target="../media/image171.emf"/><Relationship Id="rId14" Type="http://schemas.openxmlformats.org/officeDocument/2006/relationships/image" Target="../media/image172.emf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68.emf"/><Relationship Id="rId5" Type="http://schemas.openxmlformats.org/officeDocument/2006/relationships/image" Target="../media/image163.emf"/><Relationship Id="rId6" Type="http://schemas.openxmlformats.org/officeDocument/2006/relationships/image" Target="../media/image164.emf"/><Relationship Id="rId7" Type="http://schemas.openxmlformats.org/officeDocument/2006/relationships/image" Target="../media/image165.emf"/><Relationship Id="rId8" Type="http://schemas.openxmlformats.org/officeDocument/2006/relationships/image" Target="../media/image166.emf"/><Relationship Id="rId9" Type="http://schemas.openxmlformats.org/officeDocument/2006/relationships/image" Target="../media/image167.emf"/><Relationship Id="rId10" Type="http://schemas.openxmlformats.org/officeDocument/2006/relationships/image" Target="../media/image12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7.emf"/><Relationship Id="rId12" Type="http://schemas.openxmlformats.org/officeDocument/2006/relationships/image" Target="../media/image178.emf"/><Relationship Id="rId13" Type="http://schemas.openxmlformats.org/officeDocument/2006/relationships/image" Target="../media/image179.emf"/><Relationship Id="rId14" Type="http://schemas.openxmlformats.org/officeDocument/2006/relationships/image" Target="../media/image180.emf"/><Relationship Id="rId15" Type="http://schemas.openxmlformats.org/officeDocument/2006/relationships/image" Target="../media/image181.emf"/><Relationship Id="rId16" Type="http://schemas.openxmlformats.org/officeDocument/2006/relationships/image" Target="../media/image182.emf"/><Relationship Id="rId17" Type="http://schemas.openxmlformats.org/officeDocument/2006/relationships/image" Target="../media/image32.emf"/><Relationship Id="rId18" Type="http://schemas.openxmlformats.org/officeDocument/2006/relationships/image" Target="../media/image31.emf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173.emf"/><Relationship Id="rId5" Type="http://schemas.openxmlformats.org/officeDocument/2006/relationships/image" Target="../media/image174.emf"/><Relationship Id="rId6" Type="http://schemas.openxmlformats.org/officeDocument/2006/relationships/image" Target="../media/image168.emf"/><Relationship Id="rId7" Type="http://schemas.openxmlformats.org/officeDocument/2006/relationships/image" Target="../media/image175.jpg"/><Relationship Id="rId8" Type="http://schemas.openxmlformats.org/officeDocument/2006/relationships/image" Target="../media/image162.jpg"/><Relationship Id="rId9" Type="http://schemas.openxmlformats.org/officeDocument/2006/relationships/image" Target="../media/image161.png"/><Relationship Id="rId10" Type="http://schemas.openxmlformats.org/officeDocument/2006/relationships/image" Target="../media/image17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emf"/><Relationship Id="rId5" Type="http://schemas.openxmlformats.org/officeDocument/2006/relationships/image" Target="../media/image185.png"/><Relationship Id="rId6" Type="http://schemas.openxmlformats.org/officeDocument/2006/relationships/image" Target="../media/image186.emf"/><Relationship Id="rId7" Type="http://schemas.openxmlformats.org/officeDocument/2006/relationships/image" Target="../media/image14.emf"/><Relationship Id="rId8" Type="http://schemas.openxmlformats.org/officeDocument/2006/relationships/image" Target="../media/image187.png"/><Relationship Id="rId9" Type="http://schemas.openxmlformats.org/officeDocument/2006/relationships/image" Target="../media/image188.emf"/><Relationship Id="rId10" Type="http://schemas.openxmlformats.org/officeDocument/2006/relationships/image" Target="../media/image189.emf"/><Relationship Id="rId11" Type="http://schemas.openxmlformats.org/officeDocument/2006/relationships/image" Target="../media/image19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91.emf"/><Relationship Id="rId5" Type="http://schemas.openxmlformats.org/officeDocument/2006/relationships/image" Target="../media/image190.emf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92.emf"/><Relationship Id="rId5" Type="http://schemas.openxmlformats.org/officeDocument/2006/relationships/image" Target="../media/image193.emf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4" Type="http://schemas.openxmlformats.org/officeDocument/2006/relationships/image" Target="../media/image1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197.emf"/><Relationship Id="rId5" Type="http://schemas.openxmlformats.org/officeDocument/2006/relationships/image" Target="../media/image198.emf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99.emf"/><Relationship Id="rId5" Type="http://schemas.openxmlformats.org/officeDocument/2006/relationships/image" Target="../media/image200.emf"/><Relationship Id="rId1" Type="http://schemas.openxmlformats.org/officeDocument/2006/relationships/tags" Target="../tags/tag59.x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4" Type="http://schemas.openxmlformats.org/officeDocument/2006/relationships/image" Target="../media/image202.emf"/><Relationship Id="rId5" Type="http://schemas.openxmlformats.org/officeDocument/2006/relationships/image" Target="../media/image203.emf"/><Relationship Id="rId6" Type="http://schemas.openxmlformats.org/officeDocument/2006/relationships/image" Target="../media/image204.emf"/><Relationship Id="rId7" Type="http://schemas.openxmlformats.org/officeDocument/2006/relationships/image" Target="../media/image205.emf"/><Relationship Id="rId8" Type="http://schemas.openxmlformats.org/officeDocument/2006/relationships/image" Target="../media/image206.emf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jpeg"/><Relationship Id="rId7" Type="http://schemas.openxmlformats.org/officeDocument/2006/relationships/image" Target="../media/image211.emf"/><Relationship Id="rId8" Type="http://schemas.openxmlformats.org/officeDocument/2006/relationships/image" Target="../media/image212.emf"/><Relationship Id="rId9" Type="http://schemas.openxmlformats.org/officeDocument/2006/relationships/image" Target="../media/image213.emf"/><Relationship Id="rId10" Type="http://schemas.openxmlformats.org/officeDocument/2006/relationships/image" Target="../media/image214.emf"/><Relationship Id="rId1" Type="http://schemas.openxmlformats.org/officeDocument/2006/relationships/tags" Target="../tags/tag61.x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15.emf"/><Relationship Id="rId5" Type="http://schemas.openxmlformats.org/officeDocument/2006/relationships/image" Target="../media/image216.emf"/><Relationship Id="rId6" Type="http://schemas.openxmlformats.org/officeDocument/2006/relationships/image" Target="../media/image209.png"/><Relationship Id="rId7" Type="http://schemas.openxmlformats.org/officeDocument/2006/relationships/image" Target="../media/image208.png"/><Relationship Id="rId1" Type="http://schemas.openxmlformats.org/officeDocument/2006/relationships/tags" Target="../tags/tag62.x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5.png"/><Relationship Id="rId12" Type="http://schemas.openxmlformats.org/officeDocument/2006/relationships/image" Target="../media/image226.png"/><Relationship Id="rId13" Type="http://schemas.openxmlformats.org/officeDocument/2006/relationships/image" Target="../media/image227.png"/><Relationship Id="rId1" Type="http://schemas.openxmlformats.org/officeDocument/2006/relationships/tags" Target="../tags/tag63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17.emf"/><Relationship Id="rId4" Type="http://schemas.openxmlformats.org/officeDocument/2006/relationships/image" Target="../media/image218.emf"/><Relationship Id="rId5" Type="http://schemas.openxmlformats.org/officeDocument/2006/relationships/image" Target="../media/image219.emf"/><Relationship Id="rId6" Type="http://schemas.openxmlformats.org/officeDocument/2006/relationships/image" Target="../media/image220.emf"/><Relationship Id="rId7" Type="http://schemas.openxmlformats.org/officeDocument/2006/relationships/image" Target="../media/image221.png"/><Relationship Id="rId8" Type="http://schemas.openxmlformats.org/officeDocument/2006/relationships/image" Target="../media/image222.png"/><Relationship Id="rId9" Type="http://schemas.openxmlformats.org/officeDocument/2006/relationships/image" Target="../media/image223.png"/><Relationship Id="rId10" Type="http://schemas.openxmlformats.org/officeDocument/2006/relationships/image" Target="../media/image22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01.emf"/><Relationship Id="rId5" Type="http://schemas.openxmlformats.org/officeDocument/2006/relationships/image" Target="../media/image202.emf"/><Relationship Id="rId6" Type="http://schemas.openxmlformats.org/officeDocument/2006/relationships/image" Target="../media/image203.emf"/><Relationship Id="rId7" Type="http://schemas.openxmlformats.org/officeDocument/2006/relationships/image" Target="../media/image204.emf"/><Relationship Id="rId8" Type="http://schemas.openxmlformats.org/officeDocument/2006/relationships/image" Target="../media/image205.emf"/><Relationship Id="rId9" Type="http://schemas.openxmlformats.org/officeDocument/2006/relationships/image" Target="../media/image231.emf"/><Relationship Id="rId10" Type="http://schemas.openxmlformats.org/officeDocument/2006/relationships/image" Target="../media/image232.emf"/><Relationship Id="rId1" Type="http://schemas.openxmlformats.org/officeDocument/2006/relationships/tags" Target="../tags/tag64.x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203.emf"/><Relationship Id="rId5" Type="http://schemas.openxmlformats.org/officeDocument/2006/relationships/image" Target="../media/image204.emf"/><Relationship Id="rId6" Type="http://schemas.openxmlformats.org/officeDocument/2006/relationships/image" Target="../media/image201.emf"/><Relationship Id="rId7" Type="http://schemas.openxmlformats.org/officeDocument/2006/relationships/image" Target="../media/image202.emf"/><Relationship Id="rId8" Type="http://schemas.openxmlformats.org/officeDocument/2006/relationships/image" Target="../media/image233.emf"/><Relationship Id="rId9" Type="http://schemas.openxmlformats.org/officeDocument/2006/relationships/image" Target="../media/image234.emf"/><Relationship Id="rId10" Type="http://schemas.openxmlformats.org/officeDocument/2006/relationships/image" Target="../media/image235.emf"/><Relationship Id="rId1" Type="http://schemas.openxmlformats.org/officeDocument/2006/relationships/tags" Target="../tags/tag65.x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03300"/>
            <a:ext cx="8382000" cy="134937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 Machine Learning</a:t>
            </a:r>
            <a:br>
              <a:rPr lang="en-US" dirty="0" smtClean="0"/>
            </a:br>
            <a:r>
              <a:rPr lang="en-US" sz="4900" dirty="0" smtClean="0"/>
              <a:t>- </a:t>
            </a:r>
            <a:r>
              <a:rPr lang="en-US" sz="4900" dirty="0" smtClean="0"/>
              <a:t>New </a:t>
            </a:r>
            <a:r>
              <a:rPr lang="en-US" sz="4900" dirty="0" smtClean="0"/>
              <a:t>Directions -</a:t>
            </a: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3000"/>
            <a:ext cx="6400800" cy="1752600"/>
          </a:xfrm>
        </p:spPr>
        <p:txBody>
          <a:bodyPr/>
          <a:lstStyle/>
          <a:p>
            <a:r>
              <a:rPr lang="en-US" dirty="0" smtClean="0"/>
              <a:t>Andreas Krause</a:t>
            </a:r>
          </a:p>
          <a:p>
            <a:r>
              <a:rPr lang="en-US" dirty="0" smtClean="0"/>
              <a:t>Stefanie Jegelka</a:t>
            </a:r>
            <a:endParaRPr lang="en-US" dirty="0"/>
          </a:p>
        </p:txBody>
      </p:sp>
      <p:pic>
        <p:nvPicPr>
          <p:cNvPr id="4" name="Picture 4" descr="eth_logo_black.wm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52" y="5736389"/>
            <a:ext cx="241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cseal_540_13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0" y="5359400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8"/>
    </mc:Choice>
    <mc:Fallback xmlns="">
      <p:transition xmlns:p14="http://schemas.microsoft.com/office/powerpoint/2010/main" spd="slow" advTm="217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inite ground set</a:t>
            </a:r>
          </a:p>
          <a:p>
            <a:r>
              <a:rPr lang="en-US" dirty="0" smtClean="0"/>
              <a:t>set function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will assume                           </a:t>
            </a:r>
            <a:r>
              <a:rPr lang="en-US" sz="2000" dirty="0" smtClean="0"/>
              <a:t>(</a:t>
            </a:r>
            <a:r>
              <a:rPr lang="en-US" sz="2000" dirty="0" err="1" smtClean="0"/>
              <a:t>w.l.o.g</a:t>
            </a:r>
            <a:r>
              <a:rPr lang="en-US" sz="2000" dirty="0" smtClean="0"/>
              <a:t>.)</a:t>
            </a:r>
          </a:p>
          <a:p>
            <a:endParaRPr lang="en-US" dirty="0"/>
          </a:p>
          <a:p>
            <a:r>
              <a:rPr lang="en-US" dirty="0" smtClean="0"/>
              <a:t>assume </a:t>
            </a:r>
            <a:r>
              <a:rPr lang="en-US" dirty="0" smtClean="0">
                <a:solidFill>
                  <a:srgbClr val="000090"/>
                </a:solidFill>
              </a:rPr>
              <a:t>black box </a:t>
            </a:r>
            <a:r>
              <a:rPr lang="en-US" dirty="0" smtClean="0"/>
              <a:t>that can evaluate</a:t>
            </a:r>
            <a:br>
              <a:rPr lang="en-US" dirty="0" smtClean="0"/>
            </a:br>
            <a:r>
              <a:rPr lang="en-US" dirty="0" smtClean="0"/>
              <a:t>for any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1339850"/>
            <a:ext cx="2590800" cy="368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816100"/>
            <a:ext cx="18034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45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3340100"/>
            <a:ext cx="1371600" cy="381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4375150"/>
            <a:ext cx="774700" cy="368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45050"/>
            <a:ext cx="1016000" cy="317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2050" y="1701236"/>
            <a:ext cx="2819400" cy="1354137"/>
            <a:chOff x="1143000" y="1219200"/>
            <a:chExt cx="6248400" cy="3259137"/>
          </a:xfrm>
        </p:grpSpPr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9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19200"/>
              <a:ext cx="6248400" cy="325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41463"/>
              <a:ext cx="914400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011488"/>
              <a:ext cx="914400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541463"/>
              <a:ext cx="914400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544888"/>
              <a:ext cx="914400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608263"/>
              <a:ext cx="914400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389063"/>
              <a:ext cx="893763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8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0"/>
    </mc:Choice>
    <mc:Fallback xmlns="">
      <p:transition xmlns:p14="http://schemas.microsoft.com/office/powerpoint/2010/main" spd="slow" advTm="599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221099"/>
            <a:ext cx="8458200" cy="490506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Utility            of having sensors at subset     of all locations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1339850"/>
            <a:ext cx="774700" cy="368300"/>
          </a:xfrm>
          <a:prstGeom prst="rect">
            <a:avLst/>
          </a:prstGeom>
        </p:spPr>
      </p:pic>
      <p:grpSp>
        <p:nvGrpSpPr>
          <p:cNvPr id="6" name="Gruppierung 4"/>
          <p:cNvGrpSpPr/>
          <p:nvPr/>
        </p:nvGrpSpPr>
        <p:grpSpPr>
          <a:xfrm>
            <a:off x="-787400" y="1828800"/>
            <a:ext cx="5943600" cy="4267200"/>
            <a:chOff x="-762000" y="3200400"/>
            <a:chExt cx="5943600" cy="4267200"/>
          </a:xfrm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4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114800"/>
              <a:ext cx="3962400" cy="2066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-762000" y="32004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sp>
          <p:nvSpPr>
            <p:cNvPr id="9" name="Oval 44"/>
            <p:cNvSpPr>
              <a:spLocks noChangeArrowheads="1"/>
            </p:cNvSpPr>
            <p:nvPr/>
          </p:nvSpPr>
          <p:spPr bwMode="auto">
            <a:xfrm>
              <a:off x="609600" y="41910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sp>
          <p:nvSpPr>
            <p:cNvPr id="10" name="Oval 44"/>
            <p:cNvSpPr>
              <a:spLocks noChangeArrowheads="1"/>
            </p:cNvSpPr>
            <p:nvPr/>
          </p:nvSpPr>
          <p:spPr bwMode="auto">
            <a:xfrm>
              <a:off x="1905000" y="32004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11" name="Picture 4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495800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965200" y="4586288"/>
              <a:ext cx="558800" cy="396875"/>
              <a:chOff x="272" y="1305"/>
              <a:chExt cx="352" cy="250"/>
            </a:xfrm>
          </p:grpSpPr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1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pic>
          <p:nvPicPr>
            <p:cNvPr id="13" name="Picture 4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5449887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46"/>
            <p:cNvGrpSpPr>
              <a:grpSpLocks/>
            </p:cNvGrpSpPr>
            <p:nvPr/>
          </p:nvGrpSpPr>
          <p:grpSpPr bwMode="auto">
            <a:xfrm>
              <a:off x="1955800" y="5540375"/>
              <a:ext cx="558800" cy="396875"/>
              <a:chOff x="272" y="1305"/>
              <a:chExt cx="352" cy="250"/>
            </a:xfrm>
          </p:grpSpPr>
          <p:sp>
            <p:nvSpPr>
              <p:cNvPr id="20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21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pic>
          <p:nvPicPr>
            <p:cNvPr id="15" name="Picture 4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572000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46"/>
            <p:cNvGrpSpPr>
              <a:grpSpLocks/>
            </p:cNvGrpSpPr>
            <p:nvPr/>
          </p:nvGrpSpPr>
          <p:grpSpPr bwMode="auto">
            <a:xfrm>
              <a:off x="2895600" y="4648200"/>
              <a:ext cx="558801" cy="396875"/>
              <a:chOff x="272" y="1305"/>
              <a:chExt cx="352" cy="250"/>
            </a:xfrm>
          </p:grpSpPr>
          <p:sp>
            <p:nvSpPr>
              <p:cNvPr id="18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3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19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sp>
          <p:nvSpPr>
            <p:cNvPr id="17" name="Textfeld 3"/>
            <p:cNvSpPr txBox="1"/>
            <p:nvPr/>
          </p:nvSpPr>
          <p:spPr>
            <a:xfrm>
              <a:off x="299950" y="6565900"/>
              <a:ext cx="35798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 smtClean="0"/>
                <a:t>A={1,2,3}: </a:t>
              </a:r>
              <a:r>
                <a:rPr lang="de-DE" sz="2400" dirty="0" err="1" smtClean="0"/>
                <a:t>Very</a:t>
              </a:r>
              <a:r>
                <a:rPr lang="de-DE" sz="2400" dirty="0" smtClean="0"/>
                <a:t> informative</a:t>
              </a:r>
              <a:br>
                <a:rPr lang="de-DE" sz="2400" dirty="0" smtClean="0"/>
              </a:br>
              <a:r>
                <a:rPr lang="de-DE" sz="2400" dirty="0" smtClean="0"/>
                <a:t>High </a:t>
              </a:r>
              <a:r>
                <a:rPr lang="de-DE" sz="2400" dirty="0" err="1" smtClean="0"/>
                <a:t>value</a:t>
              </a:r>
              <a:r>
                <a:rPr lang="de-DE" sz="2400" dirty="0"/>
                <a:t> </a:t>
              </a:r>
              <a:r>
                <a:rPr lang="de-DE" sz="2400" dirty="0" smtClean="0"/>
                <a:t>F(A)</a:t>
              </a:r>
              <a:endParaRPr lang="de-DE" sz="2400" dirty="0"/>
            </a:p>
          </p:txBody>
        </p:sp>
      </p:grpSp>
      <p:grpSp>
        <p:nvGrpSpPr>
          <p:cNvPr id="24" name="Gruppierung 6"/>
          <p:cNvGrpSpPr/>
          <p:nvPr/>
        </p:nvGrpSpPr>
        <p:grpSpPr>
          <a:xfrm>
            <a:off x="4229100" y="1676400"/>
            <a:ext cx="4953000" cy="4336197"/>
            <a:chOff x="3810000" y="3048000"/>
            <a:chExt cx="4953000" cy="4336197"/>
          </a:xfrm>
        </p:grpSpPr>
        <p:sp>
          <p:nvSpPr>
            <p:cNvPr id="27" name="Oval 44"/>
            <p:cNvSpPr>
              <a:spLocks noChangeArrowheads="1"/>
            </p:cNvSpPr>
            <p:nvPr/>
          </p:nvSpPr>
          <p:spPr bwMode="auto">
            <a:xfrm>
              <a:off x="3810000" y="30480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sp>
          <p:nvSpPr>
            <p:cNvPr id="26" name="Oval 44"/>
            <p:cNvSpPr>
              <a:spLocks noChangeArrowheads="1"/>
            </p:cNvSpPr>
            <p:nvPr/>
          </p:nvSpPr>
          <p:spPr bwMode="auto">
            <a:xfrm>
              <a:off x="3810000" y="32004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25" name="Picture 26"/>
            <p:cNvPicPr>
              <a:picLocks noChangeAspect="1" noChangeArrowheads="1"/>
            </p:cNvPicPr>
            <p:nvPr/>
          </p:nvPicPr>
          <p:blipFill>
            <a:blip r:embed="rId4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114800"/>
              <a:ext cx="3962400" cy="2066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400" y="4306887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400" y="4687887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572000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47"/>
            <p:cNvSpPr txBox="1">
              <a:spLocks noChangeArrowheads="1"/>
            </p:cNvSpPr>
            <p:nvPr/>
          </p:nvSpPr>
          <p:spPr bwMode="auto">
            <a:xfrm>
              <a:off x="5029200" y="4343400"/>
              <a:ext cx="4683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4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32" name="Text Box 47"/>
            <p:cNvSpPr txBox="1">
              <a:spLocks noChangeArrowheads="1"/>
            </p:cNvSpPr>
            <p:nvPr/>
          </p:nvSpPr>
          <p:spPr bwMode="auto">
            <a:xfrm>
              <a:off x="5018087" y="4784725"/>
              <a:ext cx="4683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5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33" name="Text Box 47"/>
            <p:cNvSpPr txBox="1">
              <a:spLocks noChangeArrowheads="1"/>
            </p:cNvSpPr>
            <p:nvPr/>
          </p:nvSpPr>
          <p:spPr bwMode="auto">
            <a:xfrm>
              <a:off x="5386784" y="4632325"/>
              <a:ext cx="5151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34" name="Textfeld 91"/>
            <p:cNvSpPr txBox="1"/>
            <p:nvPr/>
          </p:nvSpPr>
          <p:spPr>
            <a:xfrm>
              <a:off x="4981806" y="6553200"/>
              <a:ext cx="34205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 smtClean="0"/>
                <a:t>A=</a:t>
              </a:r>
              <a:r>
                <a:rPr lang="de-DE" sz="2400" dirty="0"/>
                <a:t>{</a:t>
              </a:r>
              <a:r>
                <a:rPr lang="de-DE" sz="2400" dirty="0" smtClean="0"/>
                <a:t>1,4,5}: Redundant </a:t>
              </a:r>
              <a:r>
                <a:rPr lang="de-DE" sz="2400" dirty="0" err="1" smtClean="0"/>
                <a:t>info</a:t>
              </a:r>
              <a:r>
                <a:rPr lang="de-DE" sz="2400" dirty="0" smtClean="0"/>
                <a:t/>
              </a:r>
              <a:br>
                <a:rPr lang="de-DE" sz="2400" dirty="0" smtClean="0"/>
              </a:br>
              <a:r>
                <a:rPr lang="de-DE" sz="2400" dirty="0" smtClean="0"/>
                <a:t>Low </a:t>
              </a:r>
              <a:r>
                <a:rPr lang="de-DE" sz="2400" dirty="0" err="1" smtClean="0"/>
                <a:t>value</a:t>
              </a:r>
              <a:r>
                <a:rPr lang="de-DE" sz="2400" dirty="0"/>
                <a:t> </a:t>
              </a:r>
              <a:r>
                <a:rPr lang="de-DE" sz="2400" dirty="0" smtClean="0"/>
                <a:t>F(A)</a:t>
              </a:r>
              <a:endParaRPr lang="de-DE" sz="2400" dirty="0"/>
            </a:p>
          </p:txBody>
        </p: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25" y="1371600"/>
            <a:ext cx="254000" cy="26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placing sensors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5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55"/>
    </mc:Choice>
    <mc:Fallback xmlns="">
      <p:transition xmlns:p14="http://schemas.microsoft.com/office/powerpoint/2010/main" spd="slow" advTm="565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Marginal </a:t>
            </a:r>
            <a:r>
              <a:rPr lang="de-DE" dirty="0" err="1" smtClean="0"/>
              <a:t>gain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		</a:t>
            </a:r>
          </a:p>
          <a:p>
            <a:endParaRPr lang="de-DE" sz="2000" dirty="0"/>
          </a:p>
          <a:p>
            <a:r>
              <a:rPr lang="de-DE" dirty="0" smtClean="0"/>
              <a:t>Marginal </a:t>
            </a:r>
            <a:r>
              <a:rPr lang="de-DE" dirty="0" err="1" smtClean="0"/>
              <a:t>gain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244600"/>
            <a:ext cx="1803400" cy="330200"/>
          </a:xfrm>
          <a:prstGeom prst="rect">
            <a:avLst/>
          </a:prstGeom>
        </p:spPr>
      </p:pic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184400"/>
            <a:ext cx="4953000" cy="368300"/>
          </a:xfrm>
          <a:prstGeom prst="rect">
            <a:avLst/>
          </a:prstGeom>
        </p:spPr>
      </p:pic>
      <p:sp>
        <p:nvSpPr>
          <p:cNvPr id="8" name="Oval 49"/>
          <p:cNvSpPr>
            <a:spLocks noChangeArrowheads="1"/>
          </p:cNvSpPr>
          <p:nvPr/>
        </p:nvSpPr>
        <p:spPr bwMode="auto">
          <a:xfrm>
            <a:off x="2286000" y="3505200"/>
            <a:ext cx="3276600" cy="3276600"/>
          </a:xfrm>
          <a:prstGeom prst="ellipse">
            <a:avLst/>
          </a:prstGeom>
          <a:gradFill rotWithShape="0">
            <a:gsLst>
              <a:gs pos="0">
                <a:schemeClr val="folHlink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36"/>
          <p:cNvPicPr>
            <a:picLocks noChangeAspect="1" noChangeArrowheads="1"/>
          </p:cNvPicPr>
          <p:nvPr/>
        </p:nvPicPr>
        <p:blipFill>
          <a:blip r:embed="rId4">
            <a:lum bright="46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4267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37"/>
          <p:cNvSpPr>
            <a:spLocks noChangeArrowheads="1"/>
          </p:cNvSpPr>
          <p:nvPr/>
        </p:nvSpPr>
        <p:spPr bwMode="auto">
          <a:xfrm>
            <a:off x="533400" y="2286000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3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517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1879600" y="3671888"/>
            <a:ext cx="558800" cy="396875"/>
            <a:chOff x="272" y="1305"/>
            <a:chExt cx="352" cy="250"/>
          </a:xfrm>
        </p:grpSpPr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329" y="1305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rgbClr val="FFFFFF"/>
                  </a:solidFill>
                  <a:latin typeface="Tahoma" charset="0"/>
                </a:rPr>
                <a:t>1</a:t>
              </a:r>
              <a:endParaRPr lang="en-US" sz="2000" b="1" baseline="-25000" dirty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14" name="Text Box 41"/>
            <p:cNvSpPr txBox="1">
              <a:spLocks noChangeArrowheads="1"/>
            </p:cNvSpPr>
            <p:nvPr/>
          </p:nvSpPr>
          <p:spPr bwMode="auto">
            <a:xfrm>
              <a:off x="272" y="1318"/>
              <a:ext cx="33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de-DE" sz="2000" b="1" baseline="-25000">
                <a:solidFill>
                  <a:srgbClr val="FFFFFF"/>
                </a:solidFill>
                <a:latin typeface="Tahoma" charset="0"/>
              </a:endParaRPr>
            </a:p>
          </p:txBody>
        </p:sp>
      </p:grpSp>
      <p:sp>
        <p:nvSpPr>
          <p:cNvPr id="15" name="Oval 42"/>
          <p:cNvSpPr>
            <a:spLocks noChangeArrowheads="1"/>
          </p:cNvSpPr>
          <p:nvPr/>
        </p:nvSpPr>
        <p:spPr bwMode="auto">
          <a:xfrm>
            <a:off x="3429000" y="2209800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4927600" y="3468688"/>
            <a:ext cx="558800" cy="569912"/>
            <a:chOff x="2192" y="1177"/>
            <a:chExt cx="352" cy="359"/>
          </a:xfrm>
        </p:grpSpPr>
        <p:pic>
          <p:nvPicPr>
            <p:cNvPr id="17" name="Picture 4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177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45"/>
            <p:cNvGrpSpPr>
              <a:grpSpLocks/>
            </p:cNvGrpSpPr>
            <p:nvPr/>
          </p:nvGrpSpPr>
          <p:grpSpPr bwMode="auto">
            <a:xfrm>
              <a:off x="2192" y="1234"/>
              <a:ext cx="352" cy="250"/>
              <a:chOff x="272" y="1305"/>
              <a:chExt cx="352" cy="250"/>
            </a:xfrm>
          </p:grpSpPr>
          <p:sp>
            <p:nvSpPr>
              <p:cNvPr id="19" name="Text Box 46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smtClean="0">
                    <a:solidFill>
                      <a:srgbClr val="FFFFFF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rgbClr val="FFFFFF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20" name="Text Box 47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de-DE" sz="2000" b="1" baseline="-25000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23" name="Group 53"/>
          <p:cNvGrpSpPr>
            <a:grpSpLocks/>
          </p:cNvGrpSpPr>
          <p:nvPr/>
        </p:nvGrpSpPr>
        <p:grpSpPr bwMode="auto">
          <a:xfrm>
            <a:off x="3581400" y="5181600"/>
            <a:ext cx="536575" cy="569913"/>
            <a:chOff x="892" y="2880"/>
            <a:chExt cx="338" cy="359"/>
          </a:xfrm>
        </p:grpSpPr>
        <p:grpSp>
          <p:nvGrpSpPr>
            <p:cNvPr id="24" name="Group 54"/>
            <p:cNvGrpSpPr>
              <a:grpSpLocks/>
            </p:cNvGrpSpPr>
            <p:nvPr/>
          </p:nvGrpSpPr>
          <p:grpSpPr bwMode="auto">
            <a:xfrm>
              <a:off x="892" y="2880"/>
              <a:ext cx="328" cy="359"/>
              <a:chOff x="816" y="3840"/>
              <a:chExt cx="275" cy="301"/>
            </a:xfrm>
          </p:grpSpPr>
          <p:pic>
            <p:nvPicPr>
              <p:cNvPr id="26" name="Picture 5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3840"/>
                <a:ext cx="275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56"/>
              <p:cNvSpPr txBox="1">
                <a:spLocks noChangeArrowheads="1"/>
              </p:cNvSpPr>
              <p:nvPr/>
            </p:nvSpPr>
            <p:spPr bwMode="auto">
              <a:xfrm>
                <a:off x="851" y="3888"/>
                <a:ext cx="13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de-DE" sz="20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Text Box 57"/>
            <p:cNvSpPr txBox="1">
              <a:spLocks noChangeArrowheads="1"/>
            </p:cNvSpPr>
            <p:nvPr/>
          </p:nvSpPr>
          <p:spPr bwMode="auto">
            <a:xfrm>
              <a:off x="894" y="2950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FFFFFF"/>
                  </a:solidFill>
                </a:rPr>
                <a:t>X</a:t>
              </a:r>
              <a:r>
                <a:rPr lang="en-US" sz="2000" baseline="-25000" dirty="0" err="1" smtClean="0">
                  <a:solidFill>
                    <a:srgbClr val="FFFFFF"/>
                  </a:solidFill>
                </a:rPr>
                <a:t>s</a:t>
              </a:r>
              <a:r>
                <a:rPr lang="en-US" sz="2000" baseline="-25000" dirty="0" smtClean="0">
                  <a:solidFill>
                    <a:srgbClr val="FFFFFF"/>
                  </a:solidFill>
                </a:rPr>
                <a:t>  </a:t>
              </a:r>
              <a:endParaRPr lang="en-US" sz="2000" b="1" baseline="-25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2761685" y="5791200"/>
            <a:ext cx="1804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ew </a:t>
            </a:r>
            <a:r>
              <a:rPr lang="en-US" sz="2400" dirty="0">
                <a:solidFill>
                  <a:srgbClr val="000000"/>
                </a:solidFill>
              </a:rPr>
              <a:t>sensor </a:t>
            </a:r>
            <a:r>
              <a:rPr lang="en-US" sz="2400" dirty="0" smtClean="0">
                <a:solidFill>
                  <a:srgbClr val="000000"/>
                </a:solidFill>
              </a:rPr>
              <a:t>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1"/>
    </mc:Choice>
    <mc:Fallback xmlns="">
      <p:transition xmlns:p14="http://schemas.microsoft.com/office/powerpoint/2010/main" spd="slow" advTm="474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/>
          <p:cNvGrpSpPr/>
          <p:nvPr/>
        </p:nvGrpSpPr>
        <p:grpSpPr>
          <a:xfrm>
            <a:off x="3698875" y="4485141"/>
            <a:ext cx="1739900" cy="1103998"/>
            <a:chOff x="3140075" y="5475741"/>
            <a:chExt cx="1739900" cy="1103998"/>
          </a:xfrm>
        </p:grpSpPr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075" y="5475741"/>
              <a:ext cx="1739900" cy="1103998"/>
            </a:xfrm>
            <a:prstGeom prst="rect">
              <a:avLst/>
            </a:prstGeom>
          </p:spPr>
        </p:pic>
        <p:sp>
          <p:nvSpPr>
            <p:cNvPr id="197" name="TextBox 196"/>
            <p:cNvSpPr txBox="1"/>
            <p:nvPr/>
          </p:nvSpPr>
          <p:spPr>
            <a:xfrm>
              <a:off x="4241800" y="5651500"/>
              <a:ext cx="379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B</a:t>
              </a:r>
              <a:endParaRPr lang="en-US" sz="2800" dirty="0"/>
            </a:p>
          </p:txBody>
        </p:sp>
      </p:grpSp>
      <p:sp>
        <p:nvSpPr>
          <p:cNvPr id="192" name="Oval 37"/>
          <p:cNvSpPr>
            <a:spLocks noChangeArrowheads="1"/>
          </p:cNvSpPr>
          <p:nvPr/>
        </p:nvSpPr>
        <p:spPr bwMode="auto">
          <a:xfrm>
            <a:off x="-914400" y="381000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sp>
        <p:nvSpPr>
          <p:cNvPr id="193" name="Oval 42"/>
          <p:cNvSpPr>
            <a:spLocks noChangeArrowheads="1"/>
          </p:cNvSpPr>
          <p:nvPr/>
        </p:nvSpPr>
        <p:spPr bwMode="auto">
          <a:xfrm>
            <a:off x="1981200" y="304800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9" y="200025"/>
            <a:ext cx="7680951" cy="762000"/>
          </a:xfrm>
        </p:spPr>
        <p:txBody>
          <a:bodyPr/>
          <a:lstStyle/>
          <a:p>
            <a:r>
              <a:rPr lang="en-US" dirty="0" smtClean="0"/>
              <a:t>Decreasing gains: </a:t>
            </a:r>
            <a:r>
              <a:rPr lang="en-US" dirty="0" err="1" smtClean="0"/>
              <a:t>submodularity</a:t>
            </a:r>
            <a:endParaRPr lang="en-US" dirty="0"/>
          </a:p>
        </p:txBody>
      </p:sp>
      <p:sp>
        <p:nvSpPr>
          <p:cNvPr id="130" name="Oval 49"/>
          <p:cNvSpPr>
            <a:spLocks noChangeArrowheads="1"/>
          </p:cNvSpPr>
          <p:nvPr/>
        </p:nvSpPr>
        <p:spPr bwMode="auto">
          <a:xfrm>
            <a:off x="838200" y="1600200"/>
            <a:ext cx="3276600" cy="3276600"/>
          </a:xfrm>
          <a:prstGeom prst="ellipse">
            <a:avLst/>
          </a:prstGeom>
          <a:gradFill rotWithShape="0">
            <a:gsLst>
              <a:gs pos="0">
                <a:schemeClr val="folHlink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sp>
        <p:nvSpPr>
          <p:cNvPr id="131" name="Oval 51"/>
          <p:cNvSpPr>
            <a:spLocks noChangeArrowheads="1"/>
          </p:cNvSpPr>
          <p:nvPr/>
        </p:nvSpPr>
        <p:spPr bwMode="auto">
          <a:xfrm>
            <a:off x="5334000" y="1730375"/>
            <a:ext cx="3276600" cy="3276600"/>
          </a:xfrm>
          <a:prstGeom prst="ellipse">
            <a:avLst/>
          </a:prstGeom>
          <a:gradFill rotWithShape="0">
            <a:gsLst>
              <a:gs pos="0">
                <a:schemeClr val="folHlink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grpSp>
        <p:nvGrpSpPr>
          <p:cNvPr id="132" name="Group 2"/>
          <p:cNvGrpSpPr>
            <a:grpSpLocks/>
          </p:cNvGrpSpPr>
          <p:nvPr/>
        </p:nvGrpSpPr>
        <p:grpSpPr bwMode="auto">
          <a:xfrm>
            <a:off x="3733800" y="358775"/>
            <a:ext cx="6172200" cy="4572000"/>
            <a:chOff x="2352" y="576"/>
            <a:chExt cx="3888" cy="2880"/>
          </a:xfrm>
        </p:grpSpPr>
        <p:sp>
          <p:nvSpPr>
            <p:cNvPr id="133" name="Oval 3"/>
            <p:cNvSpPr>
              <a:spLocks noChangeArrowheads="1"/>
            </p:cNvSpPr>
            <p:nvPr/>
          </p:nvSpPr>
          <p:spPr bwMode="auto">
            <a:xfrm>
              <a:off x="2736" y="1392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4"/>
            <p:cNvGrpSpPr>
              <a:grpSpLocks/>
            </p:cNvGrpSpPr>
            <p:nvPr/>
          </p:nvGrpSpPr>
          <p:grpSpPr bwMode="auto">
            <a:xfrm>
              <a:off x="2352" y="576"/>
              <a:ext cx="3888" cy="2832"/>
              <a:chOff x="2352" y="576"/>
              <a:chExt cx="3888" cy="2832"/>
            </a:xfrm>
          </p:grpSpPr>
          <p:sp>
            <p:nvSpPr>
              <p:cNvPr id="135" name="Oval 5"/>
              <p:cNvSpPr>
                <a:spLocks noChangeArrowheads="1"/>
              </p:cNvSpPr>
              <p:nvPr/>
            </p:nvSpPr>
            <p:spPr bwMode="auto">
              <a:xfrm>
                <a:off x="3936" y="1344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136" name="Picture 6"/>
              <p:cNvPicPr>
                <a:picLocks noChangeAspect="1" noChangeArrowheads="1"/>
              </p:cNvPicPr>
              <p:nvPr/>
            </p:nvPicPr>
            <p:blipFill>
              <a:blip r:embed="rId5">
                <a:lum bright="46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1296"/>
                <a:ext cx="2688" cy="1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" name="Oval 7"/>
              <p:cNvSpPr>
                <a:spLocks noChangeArrowheads="1"/>
              </p:cNvSpPr>
              <p:nvPr/>
            </p:nvSpPr>
            <p:spPr bwMode="auto">
              <a:xfrm>
                <a:off x="2352" y="624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138" name="Picture 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440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9" name="Group 9"/>
              <p:cNvGrpSpPr>
                <a:grpSpLocks/>
              </p:cNvGrpSpPr>
              <p:nvPr/>
            </p:nvGrpSpPr>
            <p:grpSpPr bwMode="auto">
              <a:xfrm>
                <a:off x="3200" y="1497"/>
                <a:ext cx="352" cy="250"/>
                <a:chOff x="272" y="1305"/>
                <a:chExt cx="352" cy="250"/>
              </a:xfrm>
            </p:grpSpPr>
            <p:sp>
              <p:nvSpPr>
                <p:cNvPr id="16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X</a:t>
                  </a:r>
                  <a:r>
                    <a:rPr lang="en-US" sz="2000" b="1" baseline="-250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2000" b="1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2000" b="1" baseline="-25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0" name="Oval 12"/>
              <p:cNvSpPr>
                <a:spLocks noChangeArrowheads="1"/>
              </p:cNvSpPr>
              <p:nvPr/>
            </p:nvSpPr>
            <p:spPr bwMode="auto">
              <a:xfrm>
                <a:off x="4176" y="57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41" name="Group 13"/>
              <p:cNvGrpSpPr>
                <a:grpSpLocks/>
              </p:cNvGrpSpPr>
              <p:nvPr/>
            </p:nvGrpSpPr>
            <p:grpSpPr bwMode="auto">
              <a:xfrm>
                <a:off x="5120" y="1369"/>
                <a:ext cx="352" cy="359"/>
                <a:chOff x="2192" y="1177"/>
                <a:chExt cx="352" cy="359"/>
              </a:xfrm>
            </p:grpSpPr>
            <p:pic>
              <p:nvPicPr>
                <p:cNvPr id="159" name="Picture 14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0" name="Group 15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61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2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42" name="Oval 18"/>
              <p:cNvSpPr>
                <a:spLocks noChangeArrowheads="1"/>
              </p:cNvSpPr>
              <p:nvPr/>
            </p:nvSpPr>
            <p:spPr bwMode="auto">
              <a:xfrm>
                <a:off x="3264" y="768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43" name="Group 19"/>
              <p:cNvGrpSpPr>
                <a:grpSpLocks/>
              </p:cNvGrpSpPr>
              <p:nvPr/>
            </p:nvGrpSpPr>
            <p:grpSpPr bwMode="auto">
              <a:xfrm>
                <a:off x="4208" y="1561"/>
                <a:ext cx="352" cy="359"/>
                <a:chOff x="2192" y="1177"/>
                <a:chExt cx="352" cy="359"/>
              </a:xfrm>
            </p:grpSpPr>
            <p:pic>
              <p:nvPicPr>
                <p:cNvPr id="155" name="Picture 20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6" name="Group 21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57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144" name="Group 24"/>
              <p:cNvGrpSpPr>
                <a:grpSpLocks/>
              </p:cNvGrpSpPr>
              <p:nvPr/>
            </p:nvGrpSpPr>
            <p:grpSpPr bwMode="auto">
              <a:xfrm>
                <a:off x="3680" y="2185"/>
                <a:ext cx="352" cy="359"/>
                <a:chOff x="2192" y="1177"/>
                <a:chExt cx="352" cy="359"/>
              </a:xfrm>
            </p:grpSpPr>
            <p:pic>
              <p:nvPicPr>
                <p:cNvPr id="151" name="Picture 25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2" name="Group 26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53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4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145" name="Group 29"/>
              <p:cNvGrpSpPr>
                <a:grpSpLocks/>
              </p:cNvGrpSpPr>
              <p:nvPr/>
            </p:nvGrpSpPr>
            <p:grpSpPr bwMode="auto">
              <a:xfrm>
                <a:off x="4880" y="2137"/>
                <a:ext cx="352" cy="359"/>
                <a:chOff x="2192" y="1177"/>
                <a:chExt cx="352" cy="359"/>
              </a:xfrm>
            </p:grpSpPr>
            <p:pic>
              <p:nvPicPr>
                <p:cNvPr id="147" name="Picture 30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8" name="Group 31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49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5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46" name="Text Box 34"/>
              <p:cNvSpPr txBox="1">
                <a:spLocks noChangeArrowheads="1"/>
              </p:cNvSpPr>
              <p:nvPr/>
            </p:nvSpPr>
            <p:spPr bwMode="auto">
              <a:xfrm>
                <a:off x="3401" y="988"/>
                <a:ext cx="1837" cy="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dirty="0"/>
                  <a:t>p</a:t>
                </a:r>
                <a:r>
                  <a:rPr lang="en-US" sz="2400" dirty="0" smtClean="0"/>
                  <a:t>lacement B </a:t>
                </a:r>
                <a:r>
                  <a:rPr lang="en-US" sz="2400" dirty="0"/>
                  <a:t>= </a:t>
                </a:r>
                <a:r>
                  <a:rPr lang="en-US" sz="2400" dirty="0" smtClean="0"/>
                  <a:t>{1,…,5}</a:t>
                </a:r>
                <a:endParaRPr lang="en-US" sz="2400" dirty="0"/>
              </a:p>
            </p:txBody>
          </p:sp>
        </p:grpSp>
      </p:grpSp>
      <p:pic>
        <p:nvPicPr>
          <p:cNvPr id="165" name="Picture 36"/>
          <p:cNvPicPr>
            <a:picLocks noChangeAspect="1" noChangeArrowheads="1"/>
          </p:cNvPicPr>
          <p:nvPr/>
        </p:nvPicPr>
        <p:blipFill>
          <a:blip r:embed="rId5">
            <a:lum bright="46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267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3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517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7" name="Group 39"/>
          <p:cNvGrpSpPr>
            <a:grpSpLocks/>
          </p:cNvGrpSpPr>
          <p:nvPr/>
        </p:nvGrpSpPr>
        <p:grpSpPr bwMode="auto">
          <a:xfrm>
            <a:off x="431800" y="1766888"/>
            <a:ext cx="558800" cy="396875"/>
            <a:chOff x="272" y="1305"/>
            <a:chExt cx="352" cy="250"/>
          </a:xfrm>
        </p:grpSpPr>
        <p:sp>
          <p:nvSpPr>
            <p:cNvPr id="168" name="Text Box 40"/>
            <p:cNvSpPr txBox="1">
              <a:spLocks noChangeArrowheads="1"/>
            </p:cNvSpPr>
            <p:nvPr/>
          </p:nvSpPr>
          <p:spPr bwMode="auto">
            <a:xfrm>
              <a:off x="329" y="1305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169" name="Text Box 41"/>
            <p:cNvSpPr txBox="1">
              <a:spLocks noChangeArrowheads="1"/>
            </p:cNvSpPr>
            <p:nvPr/>
          </p:nvSpPr>
          <p:spPr bwMode="auto">
            <a:xfrm>
              <a:off x="272" y="1318"/>
              <a:ext cx="33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de-DE" sz="2000" b="1" baseline="-25000">
                <a:solidFill>
                  <a:schemeClr val="bg1"/>
                </a:solidFill>
                <a:latin typeface="Tahoma" charset="0"/>
              </a:endParaRPr>
            </a:p>
          </p:txBody>
        </p:sp>
      </p:grpSp>
      <p:grpSp>
        <p:nvGrpSpPr>
          <p:cNvPr id="170" name="Group 43"/>
          <p:cNvGrpSpPr>
            <a:grpSpLocks/>
          </p:cNvGrpSpPr>
          <p:nvPr/>
        </p:nvGrpSpPr>
        <p:grpSpPr bwMode="auto">
          <a:xfrm>
            <a:off x="3479800" y="1563688"/>
            <a:ext cx="558800" cy="569912"/>
            <a:chOff x="2192" y="1177"/>
            <a:chExt cx="352" cy="359"/>
          </a:xfrm>
        </p:grpSpPr>
        <p:pic>
          <p:nvPicPr>
            <p:cNvPr id="171" name="Picture 4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177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2" name="Group 45"/>
            <p:cNvGrpSpPr>
              <a:grpSpLocks/>
            </p:cNvGrpSpPr>
            <p:nvPr/>
          </p:nvGrpSpPr>
          <p:grpSpPr bwMode="auto">
            <a:xfrm>
              <a:off x="2192" y="1234"/>
              <a:ext cx="352" cy="250"/>
              <a:chOff x="272" y="1305"/>
              <a:chExt cx="352" cy="250"/>
            </a:xfrm>
          </p:grpSpPr>
          <p:sp>
            <p:nvSpPr>
              <p:cNvPr id="173" name="Text Box 46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174" name="Text Box 47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175" name="Text Box 48"/>
          <p:cNvSpPr txBox="1">
            <a:spLocks noChangeArrowheads="1"/>
          </p:cNvSpPr>
          <p:nvPr/>
        </p:nvSpPr>
        <p:spPr bwMode="auto">
          <a:xfrm>
            <a:off x="922937" y="996950"/>
            <a:ext cx="263405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p</a:t>
            </a:r>
            <a:r>
              <a:rPr lang="en-US" sz="2400" dirty="0" smtClean="0"/>
              <a:t>lacement A </a:t>
            </a:r>
            <a:r>
              <a:rPr lang="en-US" sz="2400" dirty="0"/>
              <a:t>= </a:t>
            </a:r>
            <a:r>
              <a:rPr lang="en-US" sz="2400" dirty="0" smtClean="0"/>
              <a:t>{1,2}</a:t>
            </a:r>
            <a:endParaRPr lang="en-US" sz="2400" dirty="0"/>
          </a:p>
        </p:txBody>
      </p:sp>
      <p:sp>
        <p:nvSpPr>
          <p:cNvPr id="176" name="Text Box 50"/>
          <p:cNvSpPr txBox="1">
            <a:spLocks noChangeArrowheads="1"/>
          </p:cNvSpPr>
          <p:nvPr/>
        </p:nvSpPr>
        <p:spPr bwMode="auto">
          <a:xfrm>
            <a:off x="706438" y="3816350"/>
            <a:ext cx="271270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Adding </a:t>
            </a:r>
            <a:r>
              <a:rPr lang="en-US" sz="2400" i="1" dirty="0" smtClean="0"/>
              <a:t>s</a:t>
            </a:r>
            <a:r>
              <a:rPr lang="en-US" sz="2400" dirty="0" smtClean="0"/>
              <a:t> helps </a:t>
            </a:r>
            <a:r>
              <a:rPr lang="en-US" sz="2400" dirty="0"/>
              <a:t>a lot!</a:t>
            </a:r>
          </a:p>
        </p:txBody>
      </p:sp>
      <p:sp>
        <p:nvSpPr>
          <p:cNvPr id="177" name="Text Box 52"/>
          <p:cNvSpPr txBox="1">
            <a:spLocks noChangeArrowheads="1"/>
          </p:cNvSpPr>
          <p:nvPr/>
        </p:nvSpPr>
        <p:spPr bwMode="auto">
          <a:xfrm>
            <a:off x="5029200" y="3863975"/>
            <a:ext cx="4191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Adding </a:t>
            </a:r>
            <a:r>
              <a:rPr lang="en-US" sz="2400" i="1" dirty="0" smtClean="0"/>
              <a:t>s</a:t>
            </a:r>
            <a:r>
              <a:rPr lang="en-US" sz="2400" dirty="0" smtClean="0"/>
              <a:t> doesn’</a:t>
            </a:r>
            <a:r>
              <a:rPr lang="en-US" altLang="ja-JP" sz="2400" dirty="0" smtClean="0"/>
              <a:t>t </a:t>
            </a:r>
            <a:r>
              <a:rPr lang="en-US" altLang="ja-JP" sz="2400" dirty="0"/>
              <a:t>help much</a:t>
            </a:r>
            <a:endParaRPr lang="en-US" sz="2400" dirty="0"/>
          </a:p>
        </p:txBody>
      </p:sp>
      <p:grpSp>
        <p:nvGrpSpPr>
          <p:cNvPr id="178" name="Group 53"/>
          <p:cNvGrpSpPr>
            <a:grpSpLocks/>
          </p:cNvGrpSpPr>
          <p:nvPr/>
        </p:nvGrpSpPr>
        <p:grpSpPr bwMode="auto">
          <a:xfrm>
            <a:off x="4267200" y="3733800"/>
            <a:ext cx="536575" cy="569913"/>
            <a:chOff x="892" y="2880"/>
            <a:chExt cx="338" cy="359"/>
          </a:xfrm>
        </p:grpSpPr>
        <p:grpSp>
          <p:nvGrpSpPr>
            <p:cNvPr id="179" name="Group 54"/>
            <p:cNvGrpSpPr>
              <a:grpSpLocks/>
            </p:cNvGrpSpPr>
            <p:nvPr/>
          </p:nvGrpSpPr>
          <p:grpSpPr bwMode="auto">
            <a:xfrm>
              <a:off x="892" y="2880"/>
              <a:ext cx="328" cy="359"/>
              <a:chOff x="816" y="3840"/>
              <a:chExt cx="275" cy="301"/>
            </a:xfrm>
          </p:grpSpPr>
          <p:pic>
            <p:nvPicPr>
              <p:cNvPr id="181" name="Picture 55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3840"/>
                <a:ext cx="275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" name="Text Box 56"/>
              <p:cNvSpPr txBox="1">
                <a:spLocks noChangeArrowheads="1"/>
              </p:cNvSpPr>
              <p:nvPr/>
            </p:nvSpPr>
            <p:spPr bwMode="auto">
              <a:xfrm>
                <a:off x="851" y="3888"/>
                <a:ext cx="13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0" name="Text Box 57"/>
            <p:cNvSpPr txBox="1">
              <a:spLocks noChangeArrowheads="1"/>
            </p:cNvSpPr>
            <p:nvPr/>
          </p:nvSpPr>
          <p:spPr bwMode="auto">
            <a:xfrm>
              <a:off x="894" y="2950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err="1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err="1" smtClean="0">
                  <a:solidFill>
                    <a:schemeClr val="bg1"/>
                  </a:solidFill>
                </a:rPr>
                <a:t>s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  </a:t>
              </a:r>
              <a:endParaRPr lang="en-US" sz="2000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3" name="Text Box 58"/>
          <p:cNvSpPr txBox="1">
            <a:spLocks noChangeArrowheads="1"/>
          </p:cNvSpPr>
          <p:nvPr/>
        </p:nvSpPr>
        <p:spPr bwMode="auto">
          <a:xfrm>
            <a:off x="3601384" y="4273550"/>
            <a:ext cx="1804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n</a:t>
            </a:r>
            <a:r>
              <a:rPr lang="en-US" sz="2400" dirty="0" smtClean="0"/>
              <a:t>ew </a:t>
            </a:r>
            <a:r>
              <a:rPr lang="en-US" sz="2400" dirty="0"/>
              <a:t>sensor </a:t>
            </a:r>
            <a:r>
              <a:rPr lang="en-US" sz="2400" dirty="0" smtClean="0"/>
              <a:t>s</a:t>
            </a:r>
            <a:endParaRPr lang="en-US" sz="2400" dirty="0"/>
          </a:p>
        </p:txBody>
      </p:sp>
      <p:grpSp>
        <p:nvGrpSpPr>
          <p:cNvPr id="199" name="Group 198"/>
          <p:cNvGrpSpPr/>
          <p:nvPr/>
        </p:nvGrpSpPr>
        <p:grpSpPr>
          <a:xfrm>
            <a:off x="3948123" y="4648200"/>
            <a:ext cx="877877" cy="662441"/>
            <a:chOff x="3389323" y="5638800"/>
            <a:chExt cx="877877" cy="662441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9323" y="5653089"/>
              <a:ext cx="877877" cy="64815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3632200" y="5638800"/>
              <a:ext cx="392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</a:t>
              </a:r>
              <a:endParaRPr lang="en-US" sz="2800" dirty="0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7043976" y="4714617"/>
            <a:ext cx="713056" cy="400110"/>
            <a:chOff x="4813300" y="1968500"/>
            <a:chExt cx="713056" cy="400110"/>
          </a:xfrm>
        </p:grpSpPr>
        <p:sp>
          <p:nvSpPr>
            <p:cNvPr id="201" name="TextBox 200"/>
            <p:cNvSpPr txBox="1"/>
            <p:nvPr/>
          </p:nvSpPr>
          <p:spPr>
            <a:xfrm>
              <a:off x="4813300" y="1968500"/>
              <a:ext cx="71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     </a:t>
              </a:r>
              <a:r>
                <a:rPr lang="en-US" sz="2000" dirty="0" smtClean="0"/>
                <a:t>s</a:t>
              </a:r>
              <a:endParaRPr lang="en-US" dirty="0"/>
            </a:p>
          </p:txBody>
        </p:sp>
        <p:sp>
          <p:nvSpPr>
            <p:cNvPr id="202" name="Oval 201"/>
            <p:cNvSpPr/>
            <p:nvPr/>
          </p:nvSpPr>
          <p:spPr>
            <a:xfrm>
              <a:off x="5181600" y="2082800"/>
              <a:ext cx="762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1854200" y="4701917"/>
            <a:ext cx="713056" cy="400110"/>
            <a:chOff x="4813300" y="1968500"/>
            <a:chExt cx="713056" cy="400110"/>
          </a:xfrm>
        </p:grpSpPr>
        <p:sp>
          <p:nvSpPr>
            <p:cNvPr id="204" name="TextBox 203"/>
            <p:cNvSpPr txBox="1"/>
            <p:nvPr/>
          </p:nvSpPr>
          <p:spPr>
            <a:xfrm>
              <a:off x="4813300" y="1968500"/>
              <a:ext cx="71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     </a:t>
              </a:r>
              <a:r>
                <a:rPr lang="en-US" sz="2000" dirty="0" smtClean="0"/>
                <a:t>s</a:t>
              </a:r>
              <a:endParaRPr lang="en-US" dirty="0"/>
            </a:p>
          </p:txBody>
        </p:sp>
        <p:sp>
          <p:nvSpPr>
            <p:cNvPr id="205" name="Oval 204"/>
            <p:cNvSpPr/>
            <p:nvPr/>
          </p:nvSpPr>
          <p:spPr>
            <a:xfrm>
              <a:off x="5181600" y="2082800"/>
              <a:ext cx="762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Rectangular Callout 207"/>
          <p:cNvSpPr/>
          <p:nvPr/>
        </p:nvSpPr>
        <p:spPr bwMode="auto">
          <a:xfrm>
            <a:off x="624849" y="3756785"/>
            <a:ext cx="2880351" cy="486603"/>
          </a:xfrm>
          <a:prstGeom prst="wedgeRectCallout">
            <a:avLst>
              <a:gd name="adj1" fmla="val 11580"/>
              <a:gd name="adj2" fmla="val 119918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Big gain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210" name="Group 209"/>
          <p:cNvGrpSpPr/>
          <p:nvPr/>
        </p:nvGrpSpPr>
        <p:grpSpPr>
          <a:xfrm>
            <a:off x="5130799" y="3867150"/>
            <a:ext cx="3476625" cy="486603"/>
            <a:chOff x="5181599" y="3867150"/>
            <a:chExt cx="3476625" cy="486603"/>
          </a:xfrm>
        </p:grpSpPr>
        <p:sp>
          <p:nvSpPr>
            <p:cNvPr id="207" name="TextBox 206"/>
            <p:cNvSpPr txBox="1"/>
            <p:nvPr/>
          </p:nvSpPr>
          <p:spPr>
            <a:xfrm>
              <a:off x="5181599" y="3867150"/>
              <a:ext cx="3476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ular Callout 208"/>
            <p:cNvSpPr/>
            <p:nvPr/>
          </p:nvSpPr>
          <p:spPr bwMode="auto">
            <a:xfrm>
              <a:off x="6629400" y="3867150"/>
              <a:ext cx="1589088" cy="486603"/>
            </a:xfrm>
            <a:prstGeom prst="wedgeRectCallout">
              <a:avLst>
                <a:gd name="adj1" fmla="val 4553"/>
                <a:gd name="adj2" fmla="val 122528"/>
              </a:avLst>
            </a:pr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small gain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pic>
        <p:nvPicPr>
          <p:cNvPr id="213" name="Picture 2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530850"/>
            <a:ext cx="6438900" cy="368300"/>
          </a:xfrm>
          <a:prstGeom prst="rect">
            <a:avLst/>
          </a:prstGeom>
        </p:spPr>
      </p:pic>
      <p:pic>
        <p:nvPicPr>
          <p:cNvPr id="211" name="Picture 2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9" y="5271639"/>
            <a:ext cx="1003300" cy="317500"/>
          </a:xfrm>
          <a:prstGeom prst="rect">
            <a:avLst/>
          </a:prstGeom>
        </p:spPr>
      </p:pic>
      <p:pic>
        <p:nvPicPr>
          <p:cNvPr id="214" name="Picture 2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6140450"/>
            <a:ext cx="4457700" cy="368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4419600" y="5530850"/>
            <a:ext cx="3556000" cy="12509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4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8"/>
    </mc:Choice>
    <mc:Fallback xmlns="">
      <p:transition xmlns:p14="http://schemas.microsoft.com/office/powerpoint/2010/main" spd="slow" advTm="1053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92593E-6 L -0.225 -0.11112 " pathEditMode="relative" ptsTypes="AA">
                                      <p:cBhvr>
                                        <p:cTn id="1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 -0.11111 L 0.00833 0.01111 " pathEditMode="relative" ptsTypes="AA">
                                      <p:cBhvr>
                                        <p:cTn id="3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27066 -0.1303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556E-6 L -0.36667 -0.03518 " pathEditMode="relative" ptsTypes="AA">
                                      <p:cBhvr>
                                        <p:cTn id="53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10556 -0.0176 " pathEditMode="relative" ptsTypes="AA">
                                      <p:cBhvr>
                                        <p:cTn id="55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76" grpId="0" animBg="1"/>
      <p:bldP spid="177" grpId="0" animBg="1"/>
      <p:bldP spid="183" grpId="0"/>
      <p:bldP spid="183" grpId="1"/>
      <p:bldP spid="20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361097" y="5093204"/>
            <a:ext cx="2374900" cy="1187450"/>
            <a:chOff x="3361097" y="5093204"/>
            <a:chExt cx="2374900" cy="1187450"/>
          </a:xfrm>
        </p:grpSpPr>
        <p:pic>
          <p:nvPicPr>
            <p:cNvPr id="12" name="Picture 11" descr="venn_overlap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097" y="5093204"/>
              <a:ext cx="2374900" cy="1187450"/>
            </a:xfrm>
            <a:prstGeom prst="rect">
              <a:avLst/>
            </a:prstGeom>
          </p:spPr>
        </p:pic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450" y="5480030"/>
              <a:ext cx="241300" cy="241300"/>
            </a:xfrm>
            <a:prstGeom prst="rect">
              <a:avLst/>
            </a:prstGeom>
          </p:spPr>
        </p:pic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705" y="5492730"/>
              <a:ext cx="254000" cy="2286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Equivalent characterizations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Diminishing gains</a:t>
            </a:r>
            <a:r>
              <a:rPr lang="en-US" dirty="0" smtClean="0"/>
              <a:t>:  for all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Union-Intersection</a:t>
            </a:r>
            <a:r>
              <a:rPr lang="en-US" dirty="0" smtClean="0"/>
              <a:t>: </a:t>
            </a:r>
            <a:r>
              <a:rPr lang="en-US" dirty="0" smtClean="0"/>
              <a:t>for all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46802" y="1758724"/>
            <a:ext cx="877877" cy="648152"/>
            <a:chOff x="3556000" y="1866900"/>
            <a:chExt cx="877877" cy="6481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6000" y="1866900"/>
              <a:ext cx="877877" cy="648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22700" y="190500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en-US" sz="2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08599" y="1617687"/>
            <a:ext cx="1596903" cy="960413"/>
            <a:chOff x="3073400" y="2476952"/>
            <a:chExt cx="1739900" cy="11039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3400" y="2476952"/>
              <a:ext cx="1739900" cy="11039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27579" y="2717800"/>
              <a:ext cx="352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43100" y="1838809"/>
            <a:ext cx="736650" cy="461665"/>
            <a:chOff x="4851400" y="1905000"/>
            <a:chExt cx="736650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4851400" y="1905000"/>
              <a:ext cx="73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    s</a:t>
              </a:r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181600" y="2082800"/>
              <a:ext cx="762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23100" y="1945211"/>
            <a:ext cx="736650" cy="461665"/>
            <a:chOff x="4851400" y="1905000"/>
            <a:chExt cx="736650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4851400" y="1905000"/>
              <a:ext cx="73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    s</a:t>
              </a:r>
              <a:endParaRPr lang="en-US" sz="24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181600" y="2082800"/>
              <a:ext cx="762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50" y="2724150"/>
            <a:ext cx="6438900" cy="3683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9" y="1338287"/>
            <a:ext cx="1003300" cy="3175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4013200"/>
            <a:ext cx="1460500" cy="3302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 bwMode="auto">
          <a:xfrm>
            <a:off x="1477704" y="3517900"/>
            <a:ext cx="5723196" cy="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14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361097" y="5143500"/>
            <a:ext cx="1640840" cy="1079500"/>
            <a:chOff x="708660" y="4521180"/>
            <a:chExt cx="1640840" cy="1079500"/>
          </a:xfrm>
        </p:grpSpPr>
        <p:pic>
          <p:nvPicPr>
            <p:cNvPr id="13" name="Picture 12" descr="venn_A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" y="4521180"/>
              <a:ext cx="1640840" cy="1079500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50" y="4870450"/>
              <a:ext cx="241300" cy="2413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429802" y="5093204"/>
            <a:ext cx="1306195" cy="1198245"/>
            <a:chOff x="2586355" y="4490831"/>
            <a:chExt cx="1306195" cy="1198245"/>
          </a:xfrm>
        </p:grpSpPr>
        <p:pic>
          <p:nvPicPr>
            <p:cNvPr id="22" name="Picture 21" descr="venn_B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355" y="4490831"/>
              <a:ext cx="1306195" cy="1198245"/>
            </a:xfrm>
            <a:prstGeom prst="rect">
              <a:avLst/>
            </a:prstGeom>
          </p:spPr>
        </p:pic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0" y="4914900"/>
              <a:ext cx="254000" cy="22860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350302" y="5093204"/>
            <a:ext cx="2385695" cy="1209040"/>
            <a:chOff x="5043805" y="4441936"/>
            <a:chExt cx="2385695" cy="1209040"/>
          </a:xfrm>
        </p:grpSpPr>
        <p:pic>
          <p:nvPicPr>
            <p:cNvPr id="25" name="Picture 24" descr="venn_union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805" y="4441936"/>
              <a:ext cx="2385695" cy="1209040"/>
            </a:xfrm>
            <a:prstGeom prst="rect">
              <a:avLst/>
            </a:prstGeom>
          </p:spPr>
        </p:pic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300" y="4838700"/>
              <a:ext cx="863600" cy="2540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290787" y="5270109"/>
            <a:ext cx="863600" cy="947717"/>
            <a:chOff x="7899400" y="4608493"/>
            <a:chExt cx="863600" cy="947717"/>
          </a:xfrm>
        </p:grpSpPr>
        <p:pic>
          <p:nvPicPr>
            <p:cNvPr id="24" name="Picture 23" descr="venn_inter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30" y="4608493"/>
              <a:ext cx="561340" cy="831215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400" y="5302210"/>
              <a:ext cx="863600" cy="254000"/>
            </a:xfrm>
            <a:prstGeom prst="rect">
              <a:avLst/>
            </a:prstGeom>
          </p:spPr>
        </p:pic>
      </p:grpSp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842000"/>
            <a:ext cx="2171700" cy="3683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97" y="5830980"/>
            <a:ext cx="4229100" cy="368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20"/>
    </mc:Choice>
    <mc:Fallback xmlns="">
      <p:transition xmlns:p14="http://schemas.microsoft.com/office/powerpoint/2010/main" spd="slow" advTm="908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32587 -0.10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24323 -0.1092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0" y="-5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14636 -0.1101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5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0.38889 -0.116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4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990600" y="1732747"/>
            <a:ext cx="71628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3200" dirty="0" err="1"/>
              <a:t>How</a:t>
            </a:r>
            <a:r>
              <a:rPr lang="de-DE" sz="3200" dirty="0"/>
              <a:t> do I </a:t>
            </a:r>
            <a:r>
              <a:rPr lang="de-DE" sz="3200" dirty="0" err="1" smtClean="0"/>
              <a:t>prove</a:t>
            </a:r>
            <a:r>
              <a:rPr lang="de-DE" sz="3200" dirty="0" smtClean="0"/>
              <a:t> </a:t>
            </a:r>
            <a:r>
              <a:rPr lang="de-DE" sz="3200" dirty="0" err="1" smtClean="0"/>
              <a:t>my</a:t>
            </a:r>
            <a:r>
              <a:rPr lang="de-DE" sz="3200" dirty="0" smtClean="0"/>
              <a:t> </a:t>
            </a:r>
            <a:r>
              <a:rPr lang="de-DE" sz="3200" dirty="0" err="1"/>
              <a:t>problem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submodular?</a:t>
            </a:r>
          </a:p>
        </p:txBody>
      </p:sp>
      <p:sp>
        <p:nvSpPr>
          <p:cNvPr id="6" name="Rechteck 5"/>
          <p:cNvSpPr/>
          <p:nvPr/>
        </p:nvSpPr>
        <p:spPr>
          <a:xfrm>
            <a:off x="990600" y="3733800"/>
            <a:ext cx="7162800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3200" dirty="0" err="1" smtClean="0"/>
              <a:t>Why</a:t>
            </a:r>
            <a:r>
              <a:rPr lang="de-DE" sz="3200" dirty="0" smtClean="0"/>
              <a:t> </a:t>
            </a:r>
            <a:r>
              <a:rPr lang="de-DE" sz="3200" dirty="0" err="1" smtClean="0"/>
              <a:t>is</a:t>
            </a:r>
            <a:r>
              <a:rPr lang="de-DE" sz="3200" dirty="0" smtClean="0"/>
              <a:t> </a:t>
            </a:r>
            <a:r>
              <a:rPr lang="de-DE" sz="3200" dirty="0" err="1" smtClean="0"/>
              <a:t>submodularity</a:t>
            </a:r>
            <a:r>
              <a:rPr lang="de-DE" sz="3200" dirty="0" smtClean="0"/>
              <a:t> </a:t>
            </a:r>
            <a:r>
              <a:rPr lang="de-DE" sz="3200" dirty="0" err="1" smtClean="0"/>
              <a:t>useful</a:t>
            </a:r>
            <a:r>
              <a:rPr lang="de-DE" sz="3200" dirty="0" smtClean="0"/>
              <a:t>?</a:t>
            </a:r>
            <a:endParaRPr lang="de-DE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6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3"/>
    </mc:Choice>
    <mc:Fallback xmlns="">
      <p:transition xmlns:p14="http://schemas.microsoft.com/office/powerpoint/2010/main" spd="slow" advTm="330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0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Example: Set cover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610C04-6385-3E4C-A1BF-D983F8716949}" type="slidenum">
              <a:rPr lang="en-US" sz="1400"/>
              <a:pPr eaLnBrk="1" hangingPunct="1"/>
              <a:t>16</a:t>
            </a:fld>
            <a:endParaRPr lang="en-US" sz="140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4889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5764" name="Oval 4"/>
          <p:cNvSpPr>
            <a:spLocks noChangeArrowheads="1"/>
          </p:cNvSpPr>
          <p:nvPr/>
        </p:nvSpPr>
        <p:spPr bwMode="auto">
          <a:xfrm>
            <a:off x="287338" y="1981200"/>
            <a:ext cx="1752600" cy="1600200"/>
          </a:xfrm>
          <a:prstGeom prst="ellipse">
            <a:avLst/>
          </a:prstGeom>
          <a:noFill/>
          <a:ln w="38100">
            <a:solidFill>
              <a:srgbClr val="008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0" y="4132263"/>
            <a:ext cx="24812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Node predicts</a:t>
            </a:r>
          </a:p>
          <a:p>
            <a:pPr algn="ctr" eaLnBrk="1" hangingPunct="1"/>
            <a:r>
              <a:rPr lang="en-US"/>
              <a:t>values of positions</a:t>
            </a:r>
          </a:p>
          <a:p>
            <a:pPr algn="ctr" eaLnBrk="1" hangingPunct="1"/>
            <a:r>
              <a:rPr lang="en-US"/>
              <a:t>with some radius</a:t>
            </a:r>
          </a:p>
        </p:txBody>
      </p:sp>
      <p:sp>
        <p:nvSpPr>
          <p:cNvPr id="885766" name="AutoShape 6"/>
          <p:cNvSpPr>
            <a:spLocks/>
          </p:cNvSpPr>
          <p:nvPr/>
        </p:nvSpPr>
        <p:spPr bwMode="auto">
          <a:xfrm>
            <a:off x="2101850" y="990600"/>
            <a:ext cx="609600" cy="4876800"/>
          </a:xfrm>
          <a:prstGeom prst="rightBrace">
            <a:avLst>
              <a:gd name="adj1" fmla="val 66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5">
            <a:lum brigh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49530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86200" y="1524000"/>
            <a:ext cx="4673600" cy="2286000"/>
            <a:chOff x="2480" y="1584"/>
            <a:chExt cx="2944" cy="1440"/>
          </a:xfrm>
        </p:grpSpPr>
        <p:sp>
          <p:nvSpPr>
            <p:cNvPr id="30747" name="Oval 9"/>
            <p:cNvSpPr>
              <a:spLocks noChangeArrowheads="1"/>
            </p:cNvSpPr>
            <p:nvPr/>
          </p:nvSpPr>
          <p:spPr bwMode="auto">
            <a:xfrm>
              <a:off x="2480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Oval 10"/>
            <p:cNvSpPr>
              <a:spLocks noChangeArrowheads="1"/>
            </p:cNvSpPr>
            <p:nvPr/>
          </p:nvSpPr>
          <p:spPr bwMode="auto">
            <a:xfrm>
              <a:off x="2480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Oval 11"/>
            <p:cNvSpPr>
              <a:spLocks noChangeArrowheads="1"/>
            </p:cNvSpPr>
            <p:nvPr/>
          </p:nvSpPr>
          <p:spPr bwMode="auto">
            <a:xfrm>
              <a:off x="2480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Oval 12"/>
            <p:cNvSpPr>
              <a:spLocks noChangeArrowheads="1"/>
            </p:cNvSpPr>
            <p:nvPr/>
          </p:nvSpPr>
          <p:spPr bwMode="auto">
            <a:xfrm>
              <a:off x="2480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Oval 13"/>
            <p:cNvSpPr>
              <a:spLocks noChangeArrowheads="1"/>
            </p:cNvSpPr>
            <p:nvPr/>
          </p:nvSpPr>
          <p:spPr bwMode="auto">
            <a:xfrm>
              <a:off x="2480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Oval 14"/>
            <p:cNvSpPr>
              <a:spLocks noChangeArrowheads="1"/>
            </p:cNvSpPr>
            <p:nvPr/>
          </p:nvSpPr>
          <p:spPr bwMode="auto">
            <a:xfrm>
              <a:off x="2480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Oval 15"/>
            <p:cNvSpPr>
              <a:spLocks noChangeArrowheads="1"/>
            </p:cNvSpPr>
            <p:nvPr/>
          </p:nvSpPr>
          <p:spPr bwMode="auto">
            <a:xfrm>
              <a:off x="2480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Oval 16"/>
            <p:cNvSpPr>
              <a:spLocks noChangeArrowheads="1"/>
            </p:cNvSpPr>
            <p:nvPr/>
          </p:nvSpPr>
          <p:spPr bwMode="auto">
            <a:xfrm>
              <a:off x="2480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Oval 17"/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Oval 18"/>
            <p:cNvSpPr>
              <a:spLocks noChangeArrowheads="1"/>
            </p:cNvSpPr>
            <p:nvPr/>
          </p:nvSpPr>
          <p:spPr bwMode="auto">
            <a:xfrm>
              <a:off x="26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7" name="Oval 19"/>
            <p:cNvSpPr>
              <a:spLocks noChangeArrowheads="1"/>
            </p:cNvSpPr>
            <p:nvPr/>
          </p:nvSpPr>
          <p:spPr bwMode="auto">
            <a:xfrm>
              <a:off x="26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Oval 20"/>
            <p:cNvSpPr>
              <a:spLocks noChangeArrowheads="1"/>
            </p:cNvSpPr>
            <p:nvPr/>
          </p:nvSpPr>
          <p:spPr bwMode="auto">
            <a:xfrm>
              <a:off x="26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Oval 21"/>
            <p:cNvSpPr>
              <a:spLocks noChangeArrowheads="1"/>
            </p:cNvSpPr>
            <p:nvPr/>
          </p:nvSpPr>
          <p:spPr bwMode="auto">
            <a:xfrm>
              <a:off x="26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Oval 22"/>
            <p:cNvSpPr>
              <a:spLocks noChangeArrowheads="1"/>
            </p:cNvSpPr>
            <p:nvPr/>
          </p:nvSpPr>
          <p:spPr bwMode="auto">
            <a:xfrm>
              <a:off x="26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1" name="Oval 23"/>
            <p:cNvSpPr>
              <a:spLocks noChangeArrowheads="1"/>
            </p:cNvSpPr>
            <p:nvPr/>
          </p:nvSpPr>
          <p:spPr bwMode="auto">
            <a:xfrm>
              <a:off x="26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Oval 24"/>
            <p:cNvSpPr>
              <a:spLocks noChangeArrowheads="1"/>
            </p:cNvSpPr>
            <p:nvPr/>
          </p:nvSpPr>
          <p:spPr bwMode="auto">
            <a:xfrm>
              <a:off x="26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Oval 25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Oval 26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Oval 27"/>
            <p:cNvSpPr>
              <a:spLocks noChangeArrowheads="1"/>
            </p:cNvSpPr>
            <p:nvPr/>
          </p:nvSpPr>
          <p:spPr bwMode="auto">
            <a:xfrm>
              <a:off x="29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Oval 28"/>
            <p:cNvSpPr>
              <a:spLocks noChangeArrowheads="1"/>
            </p:cNvSpPr>
            <p:nvPr/>
          </p:nvSpPr>
          <p:spPr bwMode="auto">
            <a:xfrm>
              <a:off x="29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29"/>
            <p:cNvSpPr>
              <a:spLocks noChangeArrowheads="1"/>
            </p:cNvSpPr>
            <p:nvPr/>
          </p:nvSpPr>
          <p:spPr bwMode="auto">
            <a:xfrm>
              <a:off x="29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0"/>
            <p:cNvSpPr>
              <a:spLocks noChangeArrowheads="1"/>
            </p:cNvSpPr>
            <p:nvPr/>
          </p:nvSpPr>
          <p:spPr bwMode="auto">
            <a:xfrm>
              <a:off x="29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Oval 31"/>
            <p:cNvSpPr>
              <a:spLocks noChangeArrowheads="1"/>
            </p:cNvSpPr>
            <p:nvPr/>
          </p:nvSpPr>
          <p:spPr bwMode="auto">
            <a:xfrm>
              <a:off x="29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Oval 32"/>
            <p:cNvSpPr>
              <a:spLocks noChangeArrowheads="1"/>
            </p:cNvSpPr>
            <p:nvPr/>
          </p:nvSpPr>
          <p:spPr bwMode="auto">
            <a:xfrm>
              <a:off x="29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1" name="Oval 33"/>
            <p:cNvSpPr>
              <a:spLocks noChangeArrowheads="1"/>
            </p:cNvSpPr>
            <p:nvPr/>
          </p:nvSpPr>
          <p:spPr bwMode="auto">
            <a:xfrm>
              <a:off x="31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Oval 34"/>
            <p:cNvSpPr>
              <a:spLocks noChangeArrowheads="1"/>
            </p:cNvSpPr>
            <p:nvPr/>
          </p:nvSpPr>
          <p:spPr bwMode="auto">
            <a:xfrm>
              <a:off x="31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35"/>
            <p:cNvSpPr>
              <a:spLocks noChangeArrowheads="1"/>
            </p:cNvSpPr>
            <p:nvPr/>
          </p:nvSpPr>
          <p:spPr bwMode="auto">
            <a:xfrm>
              <a:off x="31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36"/>
            <p:cNvSpPr>
              <a:spLocks noChangeArrowheads="1"/>
            </p:cNvSpPr>
            <p:nvPr/>
          </p:nvSpPr>
          <p:spPr bwMode="auto">
            <a:xfrm>
              <a:off x="31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Oval 37"/>
            <p:cNvSpPr>
              <a:spLocks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Oval 38"/>
            <p:cNvSpPr>
              <a:spLocks noChangeArrowheads="1"/>
            </p:cNvSpPr>
            <p:nvPr/>
          </p:nvSpPr>
          <p:spPr bwMode="auto">
            <a:xfrm>
              <a:off x="31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7" name="Oval 39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Oval 40"/>
            <p:cNvSpPr>
              <a:spLocks noChangeArrowheads="1"/>
            </p:cNvSpPr>
            <p:nvPr/>
          </p:nvSpPr>
          <p:spPr bwMode="auto">
            <a:xfrm>
              <a:off x="31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41"/>
            <p:cNvSpPr>
              <a:spLocks noChangeArrowheads="1"/>
            </p:cNvSpPr>
            <p:nvPr/>
          </p:nvSpPr>
          <p:spPr bwMode="auto">
            <a:xfrm>
              <a:off x="34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42"/>
            <p:cNvSpPr>
              <a:spLocks noChangeArrowheads="1"/>
            </p:cNvSpPr>
            <p:nvPr/>
          </p:nvSpPr>
          <p:spPr bwMode="auto">
            <a:xfrm>
              <a:off x="34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Oval 43"/>
            <p:cNvSpPr>
              <a:spLocks noChangeArrowheads="1"/>
            </p:cNvSpPr>
            <p:nvPr/>
          </p:nvSpPr>
          <p:spPr bwMode="auto">
            <a:xfrm>
              <a:off x="34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Oval 44"/>
            <p:cNvSpPr>
              <a:spLocks noChangeArrowheads="1"/>
            </p:cNvSpPr>
            <p:nvPr/>
          </p:nvSpPr>
          <p:spPr bwMode="auto">
            <a:xfrm>
              <a:off x="34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3" name="Oval 45"/>
            <p:cNvSpPr>
              <a:spLocks noChangeArrowheads="1"/>
            </p:cNvSpPr>
            <p:nvPr/>
          </p:nvSpPr>
          <p:spPr bwMode="auto">
            <a:xfrm>
              <a:off x="34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Oval 46"/>
            <p:cNvSpPr>
              <a:spLocks noChangeArrowheads="1"/>
            </p:cNvSpPr>
            <p:nvPr/>
          </p:nvSpPr>
          <p:spPr bwMode="auto">
            <a:xfrm>
              <a:off x="34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47"/>
            <p:cNvSpPr>
              <a:spLocks noChangeArrowheads="1"/>
            </p:cNvSpPr>
            <p:nvPr/>
          </p:nvSpPr>
          <p:spPr bwMode="auto">
            <a:xfrm>
              <a:off x="34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48"/>
            <p:cNvSpPr>
              <a:spLocks noChangeArrowheads="1"/>
            </p:cNvSpPr>
            <p:nvPr/>
          </p:nvSpPr>
          <p:spPr bwMode="auto">
            <a:xfrm>
              <a:off x="34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Oval 49"/>
            <p:cNvSpPr>
              <a:spLocks noChangeArrowheads="1"/>
            </p:cNvSpPr>
            <p:nvPr/>
          </p:nvSpPr>
          <p:spPr bwMode="auto">
            <a:xfrm>
              <a:off x="36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Oval 50"/>
            <p:cNvSpPr>
              <a:spLocks noChangeArrowheads="1"/>
            </p:cNvSpPr>
            <p:nvPr/>
          </p:nvSpPr>
          <p:spPr bwMode="auto">
            <a:xfrm>
              <a:off x="36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9" name="Oval 51"/>
            <p:cNvSpPr>
              <a:spLocks noChangeArrowheads="1"/>
            </p:cNvSpPr>
            <p:nvPr/>
          </p:nvSpPr>
          <p:spPr bwMode="auto">
            <a:xfrm>
              <a:off x="36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0" name="Oval 52"/>
            <p:cNvSpPr>
              <a:spLocks noChangeArrowheads="1"/>
            </p:cNvSpPr>
            <p:nvPr/>
          </p:nvSpPr>
          <p:spPr bwMode="auto">
            <a:xfrm>
              <a:off x="36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1" name="Oval 53"/>
            <p:cNvSpPr>
              <a:spLocks noChangeArrowheads="1"/>
            </p:cNvSpPr>
            <p:nvPr/>
          </p:nvSpPr>
          <p:spPr bwMode="auto">
            <a:xfrm>
              <a:off x="36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2" name="Oval 54"/>
            <p:cNvSpPr>
              <a:spLocks noChangeArrowheads="1"/>
            </p:cNvSpPr>
            <p:nvPr/>
          </p:nvSpPr>
          <p:spPr bwMode="auto">
            <a:xfrm>
              <a:off x="36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3" name="Oval 55"/>
            <p:cNvSpPr>
              <a:spLocks noChangeArrowheads="1"/>
            </p:cNvSpPr>
            <p:nvPr/>
          </p:nvSpPr>
          <p:spPr bwMode="auto">
            <a:xfrm>
              <a:off x="36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4" name="Oval 56"/>
            <p:cNvSpPr>
              <a:spLocks noChangeArrowheads="1"/>
            </p:cNvSpPr>
            <p:nvPr/>
          </p:nvSpPr>
          <p:spPr bwMode="auto">
            <a:xfrm>
              <a:off x="36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5" name="Oval 57"/>
            <p:cNvSpPr>
              <a:spLocks noChangeArrowheads="1"/>
            </p:cNvSpPr>
            <p:nvPr/>
          </p:nvSpPr>
          <p:spPr bwMode="auto">
            <a:xfrm>
              <a:off x="38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6" name="Oval 58"/>
            <p:cNvSpPr>
              <a:spLocks noChangeArrowheads="1"/>
            </p:cNvSpPr>
            <p:nvPr/>
          </p:nvSpPr>
          <p:spPr bwMode="auto">
            <a:xfrm>
              <a:off x="38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7" name="Oval 59"/>
            <p:cNvSpPr>
              <a:spLocks noChangeArrowheads="1"/>
            </p:cNvSpPr>
            <p:nvPr/>
          </p:nvSpPr>
          <p:spPr bwMode="auto">
            <a:xfrm>
              <a:off x="38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8" name="Oval 60"/>
            <p:cNvSpPr>
              <a:spLocks noChangeArrowheads="1"/>
            </p:cNvSpPr>
            <p:nvPr/>
          </p:nvSpPr>
          <p:spPr bwMode="auto">
            <a:xfrm>
              <a:off x="38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9" name="Oval 61"/>
            <p:cNvSpPr>
              <a:spLocks noChangeArrowheads="1"/>
            </p:cNvSpPr>
            <p:nvPr/>
          </p:nvSpPr>
          <p:spPr bwMode="auto">
            <a:xfrm>
              <a:off x="38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0" name="Oval 62"/>
            <p:cNvSpPr>
              <a:spLocks noChangeArrowheads="1"/>
            </p:cNvSpPr>
            <p:nvPr/>
          </p:nvSpPr>
          <p:spPr bwMode="auto">
            <a:xfrm>
              <a:off x="38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1" name="Oval 63"/>
            <p:cNvSpPr>
              <a:spLocks noChangeArrowheads="1"/>
            </p:cNvSpPr>
            <p:nvPr/>
          </p:nvSpPr>
          <p:spPr bwMode="auto">
            <a:xfrm>
              <a:off x="38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2" name="Oval 64"/>
            <p:cNvSpPr>
              <a:spLocks noChangeArrowheads="1"/>
            </p:cNvSpPr>
            <p:nvPr/>
          </p:nvSpPr>
          <p:spPr bwMode="auto">
            <a:xfrm>
              <a:off x="38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3" name="Oval 65"/>
            <p:cNvSpPr>
              <a:spLocks noChangeArrowheads="1"/>
            </p:cNvSpPr>
            <p:nvPr/>
          </p:nvSpPr>
          <p:spPr bwMode="auto">
            <a:xfrm>
              <a:off x="41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4" name="Oval 66"/>
            <p:cNvSpPr>
              <a:spLocks noChangeArrowheads="1"/>
            </p:cNvSpPr>
            <p:nvPr/>
          </p:nvSpPr>
          <p:spPr bwMode="auto">
            <a:xfrm>
              <a:off x="41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5" name="Oval 67"/>
            <p:cNvSpPr>
              <a:spLocks noChangeArrowheads="1"/>
            </p:cNvSpPr>
            <p:nvPr/>
          </p:nvSpPr>
          <p:spPr bwMode="auto">
            <a:xfrm>
              <a:off x="41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6" name="Oval 68"/>
            <p:cNvSpPr>
              <a:spLocks noChangeArrowheads="1"/>
            </p:cNvSpPr>
            <p:nvPr/>
          </p:nvSpPr>
          <p:spPr bwMode="auto">
            <a:xfrm>
              <a:off x="41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7" name="Oval 69"/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8" name="Oval 70"/>
            <p:cNvSpPr>
              <a:spLocks noChangeArrowheads="1"/>
            </p:cNvSpPr>
            <p:nvPr/>
          </p:nvSpPr>
          <p:spPr bwMode="auto">
            <a:xfrm>
              <a:off x="41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9" name="Oval 71"/>
            <p:cNvSpPr>
              <a:spLocks noChangeArrowheads="1"/>
            </p:cNvSpPr>
            <p:nvPr/>
          </p:nvSpPr>
          <p:spPr bwMode="auto">
            <a:xfrm>
              <a:off x="41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0" name="Oval 72"/>
            <p:cNvSpPr>
              <a:spLocks noChangeArrowheads="1"/>
            </p:cNvSpPr>
            <p:nvPr/>
          </p:nvSpPr>
          <p:spPr bwMode="auto">
            <a:xfrm>
              <a:off x="41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1" name="Oval 73"/>
            <p:cNvSpPr>
              <a:spLocks noChangeArrowheads="1"/>
            </p:cNvSpPr>
            <p:nvPr/>
          </p:nvSpPr>
          <p:spPr bwMode="auto">
            <a:xfrm>
              <a:off x="43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2" name="Oval 74"/>
            <p:cNvSpPr>
              <a:spLocks noChangeArrowheads="1"/>
            </p:cNvSpPr>
            <p:nvPr/>
          </p:nvSpPr>
          <p:spPr bwMode="auto">
            <a:xfrm>
              <a:off x="43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3" name="Oval 75"/>
            <p:cNvSpPr>
              <a:spLocks noChangeArrowheads="1"/>
            </p:cNvSpPr>
            <p:nvPr/>
          </p:nvSpPr>
          <p:spPr bwMode="auto">
            <a:xfrm>
              <a:off x="43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4" name="Oval 76"/>
            <p:cNvSpPr>
              <a:spLocks noChangeArrowheads="1"/>
            </p:cNvSpPr>
            <p:nvPr/>
          </p:nvSpPr>
          <p:spPr bwMode="auto">
            <a:xfrm>
              <a:off x="43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5" name="Oval 77"/>
            <p:cNvSpPr>
              <a:spLocks noChangeArrowheads="1"/>
            </p:cNvSpPr>
            <p:nvPr/>
          </p:nvSpPr>
          <p:spPr bwMode="auto">
            <a:xfrm>
              <a:off x="43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6" name="Oval 78"/>
            <p:cNvSpPr>
              <a:spLocks noChangeArrowheads="1"/>
            </p:cNvSpPr>
            <p:nvPr/>
          </p:nvSpPr>
          <p:spPr bwMode="auto">
            <a:xfrm>
              <a:off x="43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7" name="Oval 79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8" name="Oval 80"/>
            <p:cNvSpPr>
              <a:spLocks noChangeArrowheads="1"/>
            </p:cNvSpPr>
            <p:nvPr/>
          </p:nvSpPr>
          <p:spPr bwMode="auto">
            <a:xfrm>
              <a:off x="43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9" name="Oval 81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0" name="Oval 82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1" name="Oval 83"/>
            <p:cNvSpPr>
              <a:spLocks noChangeArrowheads="1"/>
            </p:cNvSpPr>
            <p:nvPr/>
          </p:nvSpPr>
          <p:spPr bwMode="auto">
            <a:xfrm>
              <a:off x="46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2" name="Oval 84"/>
            <p:cNvSpPr>
              <a:spLocks noChangeArrowheads="1"/>
            </p:cNvSpPr>
            <p:nvPr/>
          </p:nvSpPr>
          <p:spPr bwMode="auto">
            <a:xfrm>
              <a:off x="46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" name="Oval 85"/>
            <p:cNvSpPr>
              <a:spLocks noChangeArrowheads="1"/>
            </p:cNvSpPr>
            <p:nvPr/>
          </p:nvSpPr>
          <p:spPr bwMode="auto">
            <a:xfrm>
              <a:off x="46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4" name="Oval 86"/>
            <p:cNvSpPr>
              <a:spLocks noChangeArrowheads="1"/>
            </p:cNvSpPr>
            <p:nvPr/>
          </p:nvSpPr>
          <p:spPr bwMode="auto">
            <a:xfrm>
              <a:off x="46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5" name="Oval 87"/>
            <p:cNvSpPr>
              <a:spLocks noChangeArrowheads="1"/>
            </p:cNvSpPr>
            <p:nvPr/>
          </p:nvSpPr>
          <p:spPr bwMode="auto">
            <a:xfrm>
              <a:off x="46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6" name="Oval 88"/>
            <p:cNvSpPr>
              <a:spLocks noChangeArrowheads="1"/>
            </p:cNvSpPr>
            <p:nvPr/>
          </p:nvSpPr>
          <p:spPr bwMode="auto">
            <a:xfrm>
              <a:off x="46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7" name="Oval 89"/>
            <p:cNvSpPr>
              <a:spLocks noChangeArrowheads="1"/>
            </p:cNvSpPr>
            <p:nvPr/>
          </p:nvSpPr>
          <p:spPr bwMode="auto">
            <a:xfrm>
              <a:off x="48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8" name="Oval 90"/>
            <p:cNvSpPr>
              <a:spLocks noChangeArrowheads="1"/>
            </p:cNvSpPr>
            <p:nvPr/>
          </p:nvSpPr>
          <p:spPr bwMode="auto">
            <a:xfrm>
              <a:off x="48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9" name="Oval 91"/>
            <p:cNvSpPr>
              <a:spLocks noChangeArrowheads="1"/>
            </p:cNvSpPr>
            <p:nvPr/>
          </p:nvSpPr>
          <p:spPr bwMode="auto">
            <a:xfrm>
              <a:off x="48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0" name="Oval 92"/>
            <p:cNvSpPr>
              <a:spLocks noChangeArrowheads="1"/>
            </p:cNvSpPr>
            <p:nvPr/>
          </p:nvSpPr>
          <p:spPr bwMode="auto">
            <a:xfrm>
              <a:off x="48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1" name="Oval 93"/>
            <p:cNvSpPr>
              <a:spLocks noChangeArrowheads="1"/>
            </p:cNvSpPr>
            <p:nvPr/>
          </p:nvSpPr>
          <p:spPr bwMode="auto">
            <a:xfrm>
              <a:off x="48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2" name="Oval 94"/>
            <p:cNvSpPr>
              <a:spLocks noChangeArrowheads="1"/>
            </p:cNvSpPr>
            <p:nvPr/>
          </p:nvSpPr>
          <p:spPr bwMode="auto">
            <a:xfrm>
              <a:off x="48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3" name="Oval 95"/>
            <p:cNvSpPr>
              <a:spLocks noChangeArrowheads="1"/>
            </p:cNvSpPr>
            <p:nvPr/>
          </p:nvSpPr>
          <p:spPr bwMode="auto">
            <a:xfrm>
              <a:off x="48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4" name="Oval 96"/>
            <p:cNvSpPr>
              <a:spLocks noChangeArrowheads="1"/>
            </p:cNvSpPr>
            <p:nvPr/>
          </p:nvSpPr>
          <p:spPr bwMode="auto">
            <a:xfrm>
              <a:off x="48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5" name="Oval 97"/>
            <p:cNvSpPr>
              <a:spLocks noChangeArrowheads="1"/>
            </p:cNvSpPr>
            <p:nvPr/>
          </p:nvSpPr>
          <p:spPr bwMode="auto">
            <a:xfrm>
              <a:off x="50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6" name="Oval 98"/>
            <p:cNvSpPr>
              <a:spLocks noChangeArrowheads="1"/>
            </p:cNvSpPr>
            <p:nvPr/>
          </p:nvSpPr>
          <p:spPr bwMode="auto">
            <a:xfrm>
              <a:off x="50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7" name="Oval 99"/>
            <p:cNvSpPr>
              <a:spLocks noChangeArrowheads="1"/>
            </p:cNvSpPr>
            <p:nvPr/>
          </p:nvSpPr>
          <p:spPr bwMode="auto">
            <a:xfrm>
              <a:off x="50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8" name="Oval 100"/>
            <p:cNvSpPr>
              <a:spLocks noChangeArrowheads="1"/>
            </p:cNvSpPr>
            <p:nvPr/>
          </p:nvSpPr>
          <p:spPr bwMode="auto">
            <a:xfrm>
              <a:off x="50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9" name="Oval 101"/>
            <p:cNvSpPr>
              <a:spLocks noChangeArrowheads="1"/>
            </p:cNvSpPr>
            <p:nvPr/>
          </p:nvSpPr>
          <p:spPr bwMode="auto">
            <a:xfrm>
              <a:off x="50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0" name="Oval 102"/>
            <p:cNvSpPr>
              <a:spLocks noChangeArrowheads="1"/>
            </p:cNvSpPr>
            <p:nvPr/>
          </p:nvSpPr>
          <p:spPr bwMode="auto">
            <a:xfrm>
              <a:off x="50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1" name="Oval 103"/>
            <p:cNvSpPr>
              <a:spLocks noChangeArrowheads="1"/>
            </p:cNvSpPr>
            <p:nvPr/>
          </p:nvSpPr>
          <p:spPr bwMode="auto">
            <a:xfrm>
              <a:off x="50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2" name="Oval 104"/>
            <p:cNvSpPr>
              <a:spLocks noChangeArrowheads="1"/>
            </p:cNvSpPr>
            <p:nvPr/>
          </p:nvSpPr>
          <p:spPr bwMode="auto">
            <a:xfrm>
              <a:off x="50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3" name="Oval 105"/>
            <p:cNvSpPr>
              <a:spLocks noChangeArrowheads="1"/>
            </p:cNvSpPr>
            <p:nvPr/>
          </p:nvSpPr>
          <p:spPr bwMode="auto">
            <a:xfrm>
              <a:off x="53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4" name="Oval 106"/>
            <p:cNvSpPr>
              <a:spLocks noChangeArrowheads="1"/>
            </p:cNvSpPr>
            <p:nvPr/>
          </p:nvSpPr>
          <p:spPr bwMode="auto">
            <a:xfrm>
              <a:off x="53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5" name="Oval 107"/>
            <p:cNvSpPr>
              <a:spLocks noChangeArrowheads="1"/>
            </p:cNvSpPr>
            <p:nvPr/>
          </p:nvSpPr>
          <p:spPr bwMode="auto">
            <a:xfrm>
              <a:off x="53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6" name="Oval 108"/>
            <p:cNvSpPr>
              <a:spLocks noChangeArrowheads="1"/>
            </p:cNvSpPr>
            <p:nvPr/>
          </p:nvSpPr>
          <p:spPr bwMode="auto">
            <a:xfrm>
              <a:off x="53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7" name="Oval 109"/>
            <p:cNvSpPr>
              <a:spLocks noChangeArrowheads="1"/>
            </p:cNvSpPr>
            <p:nvPr/>
          </p:nvSpPr>
          <p:spPr bwMode="auto">
            <a:xfrm>
              <a:off x="53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8" name="Oval 110"/>
            <p:cNvSpPr>
              <a:spLocks noChangeArrowheads="1"/>
            </p:cNvSpPr>
            <p:nvPr/>
          </p:nvSpPr>
          <p:spPr bwMode="auto">
            <a:xfrm>
              <a:off x="53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9" name="Oval 111"/>
            <p:cNvSpPr>
              <a:spLocks noChangeArrowheads="1"/>
            </p:cNvSpPr>
            <p:nvPr/>
          </p:nvSpPr>
          <p:spPr bwMode="auto">
            <a:xfrm>
              <a:off x="53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0" name="Oval 112"/>
            <p:cNvSpPr>
              <a:spLocks noChangeArrowheads="1"/>
            </p:cNvSpPr>
            <p:nvPr/>
          </p:nvSpPr>
          <p:spPr bwMode="auto">
            <a:xfrm>
              <a:off x="53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4165600" y="1435100"/>
            <a:ext cx="1752600" cy="1600200"/>
            <a:chOff x="2624" y="1528"/>
            <a:chExt cx="1104" cy="1008"/>
          </a:xfrm>
        </p:grpSpPr>
        <p:sp>
          <p:nvSpPr>
            <p:cNvPr id="30745" name="Oval 114"/>
            <p:cNvSpPr>
              <a:spLocks noChangeArrowheads="1"/>
            </p:cNvSpPr>
            <p:nvPr/>
          </p:nvSpPr>
          <p:spPr bwMode="auto">
            <a:xfrm>
              <a:off x="2624" y="1528"/>
              <a:ext cx="1104" cy="1008"/>
            </a:xfrm>
            <a:prstGeom prst="ellipse">
              <a:avLst/>
            </a:prstGeom>
            <a:solidFill>
              <a:srgbClr val="0083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0746" name="Picture 115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" y="1840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6"/>
          <p:cNvGrpSpPr>
            <a:grpSpLocks/>
          </p:cNvGrpSpPr>
          <p:nvPr/>
        </p:nvGrpSpPr>
        <p:grpSpPr bwMode="auto">
          <a:xfrm>
            <a:off x="6096000" y="1371600"/>
            <a:ext cx="1752600" cy="1600200"/>
            <a:chOff x="3584" y="1528"/>
            <a:chExt cx="1104" cy="1008"/>
          </a:xfrm>
        </p:grpSpPr>
        <p:sp>
          <p:nvSpPr>
            <p:cNvPr id="30743" name="Oval 117"/>
            <p:cNvSpPr>
              <a:spLocks noChangeArrowheads="1"/>
            </p:cNvSpPr>
            <p:nvPr/>
          </p:nvSpPr>
          <p:spPr bwMode="auto">
            <a:xfrm>
              <a:off x="3584" y="1528"/>
              <a:ext cx="1104" cy="1008"/>
            </a:xfrm>
            <a:prstGeom prst="ellipse">
              <a:avLst/>
            </a:prstGeom>
            <a:solidFill>
              <a:srgbClr val="0083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0744" name="Picture 118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1840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19"/>
          <p:cNvGrpSpPr>
            <a:grpSpLocks/>
          </p:cNvGrpSpPr>
          <p:nvPr/>
        </p:nvGrpSpPr>
        <p:grpSpPr bwMode="auto">
          <a:xfrm>
            <a:off x="5029200" y="2286000"/>
            <a:ext cx="1752600" cy="1600200"/>
            <a:chOff x="3120" y="1872"/>
            <a:chExt cx="1104" cy="1008"/>
          </a:xfrm>
        </p:grpSpPr>
        <p:sp>
          <p:nvSpPr>
            <p:cNvPr id="30741" name="Oval 120"/>
            <p:cNvSpPr>
              <a:spLocks noChangeArrowheads="1"/>
            </p:cNvSpPr>
            <p:nvPr/>
          </p:nvSpPr>
          <p:spPr bwMode="auto">
            <a:xfrm>
              <a:off x="3120" y="1872"/>
              <a:ext cx="1104" cy="1008"/>
            </a:xfrm>
            <a:prstGeom prst="ellipse">
              <a:avLst/>
            </a:prstGeom>
            <a:solidFill>
              <a:srgbClr val="0083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0742" name="Picture 121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2184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5897" name="Text Box 137"/>
          <p:cNvSpPr txBox="1">
            <a:spLocks noChangeArrowheads="1"/>
          </p:cNvSpPr>
          <p:nvPr/>
        </p:nvSpPr>
        <p:spPr bwMode="auto">
          <a:xfrm>
            <a:off x="3946525" y="947738"/>
            <a:ext cx="4403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latin typeface="Tahoma" charset="0"/>
              </a:rPr>
              <a:t>goal: </a:t>
            </a:r>
            <a:r>
              <a:rPr lang="en-US" dirty="0">
                <a:latin typeface="Tahoma" charset="0"/>
              </a:rPr>
              <a:t>cover </a:t>
            </a:r>
            <a:r>
              <a:rPr lang="en-US" dirty="0" err="1">
                <a:latin typeface="Tahoma" charset="0"/>
              </a:rPr>
              <a:t>floorplan</a:t>
            </a:r>
            <a:r>
              <a:rPr lang="en-US" dirty="0">
                <a:latin typeface="Tahoma" charset="0"/>
              </a:rPr>
              <a:t> with discs</a:t>
            </a:r>
          </a:p>
        </p:txBody>
      </p:sp>
      <p:sp>
        <p:nvSpPr>
          <p:cNvPr id="30736" name="Text Box 138"/>
          <p:cNvSpPr txBox="1">
            <a:spLocks noChangeArrowheads="1"/>
          </p:cNvSpPr>
          <p:nvPr/>
        </p:nvSpPr>
        <p:spPr bwMode="auto">
          <a:xfrm>
            <a:off x="257175" y="947738"/>
            <a:ext cx="2018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latin typeface="Tahoma" charset="0"/>
              </a:rPr>
              <a:t>place </a:t>
            </a:r>
            <a:r>
              <a:rPr lang="en-US" dirty="0">
                <a:latin typeface="Tahoma" charset="0"/>
              </a:rPr>
              <a:t>sensors</a:t>
            </a:r>
            <a:br>
              <a:rPr lang="en-US" dirty="0">
                <a:latin typeface="Tahoma" charset="0"/>
              </a:rPr>
            </a:br>
            <a:r>
              <a:rPr lang="en-US" dirty="0">
                <a:latin typeface="Tahoma" charset="0"/>
              </a:rPr>
              <a:t>in </a:t>
            </a:r>
            <a:r>
              <a:rPr lang="en-US" dirty="0" smtClean="0">
                <a:latin typeface="Tahoma" charset="0"/>
              </a:rPr>
              <a:t>building</a:t>
            </a:r>
            <a:endParaRPr lang="en-US" dirty="0">
              <a:latin typeface="Tahoma" charset="0"/>
            </a:endParaRPr>
          </a:p>
        </p:txBody>
      </p:sp>
      <p:sp>
        <p:nvSpPr>
          <p:cNvPr id="885900" name="Line 140"/>
          <p:cNvSpPr>
            <a:spLocks noChangeShapeType="1"/>
          </p:cNvSpPr>
          <p:nvPr/>
        </p:nvSpPr>
        <p:spPr bwMode="auto">
          <a:xfrm flipV="1">
            <a:off x="3657600" y="1676400"/>
            <a:ext cx="3048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901" name="Line 141"/>
          <p:cNvSpPr>
            <a:spLocks noChangeShapeType="1"/>
          </p:cNvSpPr>
          <p:nvPr/>
        </p:nvSpPr>
        <p:spPr bwMode="auto">
          <a:xfrm>
            <a:off x="3733800" y="1905000"/>
            <a:ext cx="228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902" name="Line 142"/>
          <p:cNvSpPr>
            <a:spLocks noChangeShapeType="1"/>
          </p:cNvSpPr>
          <p:nvPr/>
        </p:nvSpPr>
        <p:spPr bwMode="auto">
          <a:xfrm>
            <a:off x="3657600" y="2057400"/>
            <a:ext cx="228600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91894" y="1404938"/>
            <a:ext cx="1377300" cy="1200328"/>
            <a:chOff x="2391894" y="1404938"/>
            <a:chExt cx="1377300" cy="1200328"/>
          </a:xfrm>
        </p:grpSpPr>
        <p:sp>
          <p:nvSpPr>
            <p:cNvPr id="885899" name="Text Box 139"/>
            <p:cNvSpPr txBox="1">
              <a:spLocks noChangeArrowheads="1"/>
            </p:cNvSpPr>
            <p:nvPr/>
          </p:nvSpPr>
          <p:spPr bwMode="auto">
            <a:xfrm>
              <a:off x="2391894" y="1404938"/>
              <a:ext cx="1377300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latin typeface="Tahoma" charset="0"/>
                </a:rPr>
                <a:t>Possible</a:t>
              </a:r>
              <a:br>
                <a:rPr lang="en-US" dirty="0">
                  <a:latin typeface="Tahoma" charset="0"/>
                </a:rPr>
              </a:br>
              <a:r>
                <a:rPr lang="en-US" dirty="0">
                  <a:latin typeface="Tahoma" charset="0"/>
                </a:rPr>
                <a:t>locations </a:t>
              </a:r>
              <a:br>
                <a:rPr lang="en-US" dirty="0">
                  <a:latin typeface="Tahoma" charset="0"/>
                </a:rPr>
              </a:br>
              <a:endParaRPr lang="en-US" dirty="0">
                <a:latin typeface="Tahoma" charset="0"/>
              </a:endParaRPr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450" y="2235200"/>
              <a:ext cx="266700" cy="254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259793" y="4030663"/>
            <a:ext cx="5734162" cy="954107"/>
            <a:chOff x="3259793" y="4030663"/>
            <a:chExt cx="5734162" cy="954107"/>
          </a:xfrm>
        </p:grpSpPr>
        <p:sp>
          <p:nvSpPr>
            <p:cNvPr id="885882" name="Text Box 122"/>
            <p:cNvSpPr txBox="1">
              <a:spLocks noChangeArrowheads="1"/>
            </p:cNvSpPr>
            <p:nvPr/>
          </p:nvSpPr>
          <p:spPr bwMode="auto">
            <a:xfrm>
              <a:off x="3259793" y="4030663"/>
              <a:ext cx="573416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 smtClean="0"/>
                <a:t>              : </a:t>
              </a:r>
              <a:br>
                <a:rPr lang="en-US" sz="2800" dirty="0" smtClean="0"/>
              </a:br>
              <a:r>
                <a:rPr lang="en-US" sz="2800" dirty="0" smtClean="0"/>
                <a:t>“area covered </a:t>
              </a:r>
              <a:r>
                <a:rPr lang="en-US" sz="2800" dirty="0"/>
                <a:t>by sensors placed at </a:t>
              </a:r>
              <a:r>
                <a:rPr lang="en-US" sz="2800" dirty="0" smtClean="0"/>
                <a:t>A”</a:t>
              </a:r>
              <a:endParaRPr lang="en-US" sz="2800" dirty="0"/>
            </a:p>
          </p:txBody>
        </p: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00" y="4181476"/>
              <a:ext cx="1016000" cy="3175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400" y="4130676"/>
              <a:ext cx="1168400" cy="3683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921000" y="5243513"/>
            <a:ext cx="7086600" cy="1327328"/>
            <a:chOff x="2921000" y="5243513"/>
            <a:chExt cx="7086600" cy="1327328"/>
          </a:xfrm>
        </p:grpSpPr>
        <p:sp>
          <p:nvSpPr>
            <p:cNvPr id="885896" name="Text Box 136"/>
            <p:cNvSpPr txBox="1">
              <a:spLocks noChangeArrowheads="1"/>
            </p:cNvSpPr>
            <p:nvPr/>
          </p:nvSpPr>
          <p:spPr bwMode="auto">
            <a:xfrm>
              <a:off x="2921000" y="5243513"/>
              <a:ext cx="7086600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/>
                <a:t>Formally: </a:t>
              </a:r>
            </a:p>
            <a:p>
              <a:pPr eaLnBrk="1" hangingPunct="1"/>
              <a:r>
                <a:rPr lang="en-US" dirty="0"/>
                <a:t>F</a:t>
              </a:r>
              <a:r>
                <a:rPr lang="en-US" dirty="0" smtClean="0"/>
                <a:t>inite set     , </a:t>
              </a:r>
              <a:r>
                <a:rPr lang="en-US" dirty="0"/>
                <a:t>collection of n </a:t>
              </a:r>
              <a:r>
                <a:rPr lang="en-US" dirty="0" smtClean="0"/>
                <a:t>subsets</a:t>
              </a:r>
              <a:endParaRPr lang="en-US" dirty="0"/>
            </a:p>
            <a:p>
              <a:pPr eaLnBrk="1" hangingPunct="1"/>
              <a:r>
                <a:rPr lang="en-US" dirty="0" smtClean="0"/>
                <a:t>For                 define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888" y="6075541"/>
              <a:ext cx="2438400" cy="4953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5734050"/>
              <a:ext cx="1016000" cy="2794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5734050"/>
              <a:ext cx="317500" cy="2286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00" y="6069191"/>
              <a:ext cx="863600" cy="2667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243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32"/>
    </mc:Choice>
    <mc:Fallback xmlns="">
      <p:transition xmlns:p14="http://schemas.microsoft.com/office/powerpoint/2010/main" spd="slow" advTm="775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5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5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64" grpId="0" animBg="1"/>
      <p:bldP spid="885765" grpId="0"/>
      <p:bldP spid="885766" grpId="0" animBg="1"/>
      <p:bldP spid="885897" grpId="0"/>
      <p:bldP spid="885900" grpId="0" animBg="1"/>
      <p:bldP spid="885901" grpId="0" animBg="1"/>
      <p:bldP spid="8859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0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Set cover is submodular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EA8DF60-0FFD-D942-83A6-876A2BCDB8FF}" type="slidenum">
              <a:rPr lang="en-US" sz="1400"/>
              <a:pPr eaLnBrk="1" hangingPunct="1"/>
              <a:t>17</a:t>
            </a:fld>
            <a:endParaRPr lang="en-US" sz="140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lum brigh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9530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4"/>
          <p:cNvGrpSpPr>
            <a:grpSpLocks/>
          </p:cNvGrpSpPr>
          <p:nvPr/>
        </p:nvGrpSpPr>
        <p:grpSpPr bwMode="auto">
          <a:xfrm>
            <a:off x="381000" y="1219200"/>
            <a:ext cx="4673600" cy="2286000"/>
            <a:chOff x="2480" y="1584"/>
            <a:chExt cx="2944" cy="1440"/>
          </a:xfrm>
        </p:grpSpPr>
        <p:sp>
          <p:nvSpPr>
            <p:cNvPr id="31897" name="Oval 5"/>
            <p:cNvSpPr>
              <a:spLocks noChangeArrowheads="1"/>
            </p:cNvSpPr>
            <p:nvPr/>
          </p:nvSpPr>
          <p:spPr bwMode="auto">
            <a:xfrm>
              <a:off x="2480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8" name="Oval 6"/>
            <p:cNvSpPr>
              <a:spLocks noChangeArrowheads="1"/>
            </p:cNvSpPr>
            <p:nvPr/>
          </p:nvSpPr>
          <p:spPr bwMode="auto">
            <a:xfrm>
              <a:off x="2480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9" name="Oval 7"/>
            <p:cNvSpPr>
              <a:spLocks noChangeArrowheads="1"/>
            </p:cNvSpPr>
            <p:nvPr/>
          </p:nvSpPr>
          <p:spPr bwMode="auto">
            <a:xfrm>
              <a:off x="2480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0" name="Oval 8"/>
            <p:cNvSpPr>
              <a:spLocks noChangeArrowheads="1"/>
            </p:cNvSpPr>
            <p:nvPr/>
          </p:nvSpPr>
          <p:spPr bwMode="auto">
            <a:xfrm>
              <a:off x="2480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1" name="Oval 9"/>
            <p:cNvSpPr>
              <a:spLocks noChangeArrowheads="1"/>
            </p:cNvSpPr>
            <p:nvPr/>
          </p:nvSpPr>
          <p:spPr bwMode="auto">
            <a:xfrm>
              <a:off x="2480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2" name="Oval 10"/>
            <p:cNvSpPr>
              <a:spLocks noChangeArrowheads="1"/>
            </p:cNvSpPr>
            <p:nvPr/>
          </p:nvSpPr>
          <p:spPr bwMode="auto">
            <a:xfrm>
              <a:off x="2480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3" name="Oval 11"/>
            <p:cNvSpPr>
              <a:spLocks noChangeArrowheads="1"/>
            </p:cNvSpPr>
            <p:nvPr/>
          </p:nvSpPr>
          <p:spPr bwMode="auto">
            <a:xfrm>
              <a:off x="2480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4" name="Oval 12"/>
            <p:cNvSpPr>
              <a:spLocks noChangeArrowheads="1"/>
            </p:cNvSpPr>
            <p:nvPr/>
          </p:nvSpPr>
          <p:spPr bwMode="auto">
            <a:xfrm>
              <a:off x="2480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5" name="Oval 13"/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6" name="Oval 14"/>
            <p:cNvSpPr>
              <a:spLocks noChangeArrowheads="1"/>
            </p:cNvSpPr>
            <p:nvPr/>
          </p:nvSpPr>
          <p:spPr bwMode="auto">
            <a:xfrm>
              <a:off x="26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7" name="Oval 15"/>
            <p:cNvSpPr>
              <a:spLocks noChangeArrowheads="1"/>
            </p:cNvSpPr>
            <p:nvPr/>
          </p:nvSpPr>
          <p:spPr bwMode="auto">
            <a:xfrm>
              <a:off x="26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8" name="Oval 16"/>
            <p:cNvSpPr>
              <a:spLocks noChangeArrowheads="1"/>
            </p:cNvSpPr>
            <p:nvPr/>
          </p:nvSpPr>
          <p:spPr bwMode="auto">
            <a:xfrm>
              <a:off x="26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9" name="Oval 17"/>
            <p:cNvSpPr>
              <a:spLocks noChangeArrowheads="1"/>
            </p:cNvSpPr>
            <p:nvPr/>
          </p:nvSpPr>
          <p:spPr bwMode="auto">
            <a:xfrm>
              <a:off x="26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0" name="Oval 18"/>
            <p:cNvSpPr>
              <a:spLocks noChangeArrowheads="1"/>
            </p:cNvSpPr>
            <p:nvPr/>
          </p:nvSpPr>
          <p:spPr bwMode="auto">
            <a:xfrm>
              <a:off x="26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1" name="Oval 19"/>
            <p:cNvSpPr>
              <a:spLocks noChangeArrowheads="1"/>
            </p:cNvSpPr>
            <p:nvPr/>
          </p:nvSpPr>
          <p:spPr bwMode="auto">
            <a:xfrm>
              <a:off x="26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2" name="Oval 20"/>
            <p:cNvSpPr>
              <a:spLocks noChangeArrowheads="1"/>
            </p:cNvSpPr>
            <p:nvPr/>
          </p:nvSpPr>
          <p:spPr bwMode="auto">
            <a:xfrm>
              <a:off x="26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3" name="Oval 21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4" name="Oval 22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5" name="Oval 23"/>
            <p:cNvSpPr>
              <a:spLocks noChangeArrowheads="1"/>
            </p:cNvSpPr>
            <p:nvPr/>
          </p:nvSpPr>
          <p:spPr bwMode="auto">
            <a:xfrm>
              <a:off x="29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6" name="Oval 24"/>
            <p:cNvSpPr>
              <a:spLocks noChangeArrowheads="1"/>
            </p:cNvSpPr>
            <p:nvPr/>
          </p:nvSpPr>
          <p:spPr bwMode="auto">
            <a:xfrm>
              <a:off x="29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7" name="Oval 25"/>
            <p:cNvSpPr>
              <a:spLocks noChangeArrowheads="1"/>
            </p:cNvSpPr>
            <p:nvPr/>
          </p:nvSpPr>
          <p:spPr bwMode="auto">
            <a:xfrm>
              <a:off x="29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8" name="Oval 26"/>
            <p:cNvSpPr>
              <a:spLocks noChangeArrowheads="1"/>
            </p:cNvSpPr>
            <p:nvPr/>
          </p:nvSpPr>
          <p:spPr bwMode="auto">
            <a:xfrm>
              <a:off x="29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9" name="Oval 27"/>
            <p:cNvSpPr>
              <a:spLocks noChangeArrowheads="1"/>
            </p:cNvSpPr>
            <p:nvPr/>
          </p:nvSpPr>
          <p:spPr bwMode="auto">
            <a:xfrm>
              <a:off x="29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0" name="Oval 28"/>
            <p:cNvSpPr>
              <a:spLocks noChangeArrowheads="1"/>
            </p:cNvSpPr>
            <p:nvPr/>
          </p:nvSpPr>
          <p:spPr bwMode="auto">
            <a:xfrm>
              <a:off x="29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1" name="Oval 29"/>
            <p:cNvSpPr>
              <a:spLocks noChangeArrowheads="1"/>
            </p:cNvSpPr>
            <p:nvPr/>
          </p:nvSpPr>
          <p:spPr bwMode="auto">
            <a:xfrm>
              <a:off x="31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2" name="Oval 30"/>
            <p:cNvSpPr>
              <a:spLocks noChangeArrowheads="1"/>
            </p:cNvSpPr>
            <p:nvPr/>
          </p:nvSpPr>
          <p:spPr bwMode="auto">
            <a:xfrm>
              <a:off x="31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3" name="Oval 31"/>
            <p:cNvSpPr>
              <a:spLocks noChangeArrowheads="1"/>
            </p:cNvSpPr>
            <p:nvPr/>
          </p:nvSpPr>
          <p:spPr bwMode="auto">
            <a:xfrm>
              <a:off x="31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4" name="Oval 32"/>
            <p:cNvSpPr>
              <a:spLocks noChangeArrowheads="1"/>
            </p:cNvSpPr>
            <p:nvPr/>
          </p:nvSpPr>
          <p:spPr bwMode="auto">
            <a:xfrm>
              <a:off x="31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5" name="Oval 33"/>
            <p:cNvSpPr>
              <a:spLocks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6" name="Oval 34"/>
            <p:cNvSpPr>
              <a:spLocks noChangeArrowheads="1"/>
            </p:cNvSpPr>
            <p:nvPr/>
          </p:nvSpPr>
          <p:spPr bwMode="auto">
            <a:xfrm>
              <a:off x="31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7" name="Oval 35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8" name="Oval 36"/>
            <p:cNvSpPr>
              <a:spLocks noChangeArrowheads="1"/>
            </p:cNvSpPr>
            <p:nvPr/>
          </p:nvSpPr>
          <p:spPr bwMode="auto">
            <a:xfrm>
              <a:off x="31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9" name="Oval 37"/>
            <p:cNvSpPr>
              <a:spLocks noChangeArrowheads="1"/>
            </p:cNvSpPr>
            <p:nvPr/>
          </p:nvSpPr>
          <p:spPr bwMode="auto">
            <a:xfrm>
              <a:off x="34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0" name="Oval 38"/>
            <p:cNvSpPr>
              <a:spLocks noChangeArrowheads="1"/>
            </p:cNvSpPr>
            <p:nvPr/>
          </p:nvSpPr>
          <p:spPr bwMode="auto">
            <a:xfrm>
              <a:off x="34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1" name="Oval 39"/>
            <p:cNvSpPr>
              <a:spLocks noChangeArrowheads="1"/>
            </p:cNvSpPr>
            <p:nvPr/>
          </p:nvSpPr>
          <p:spPr bwMode="auto">
            <a:xfrm>
              <a:off x="34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2" name="Oval 40"/>
            <p:cNvSpPr>
              <a:spLocks noChangeArrowheads="1"/>
            </p:cNvSpPr>
            <p:nvPr/>
          </p:nvSpPr>
          <p:spPr bwMode="auto">
            <a:xfrm>
              <a:off x="34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3" name="Oval 41"/>
            <p:cNvSpPr>
              <a:spLocks noChangeArrowheads="1"/>
            </p:cNvSpPr>
            <p:nvPr/>
          </p:nvSpPr>
          <p:spPr bwMode="auto">
            <a:xfrm>
              <a:off x="34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4" name="Oval 42"/>
            <p:cNvSpPr>
              <a:spLocks noChangeArrowheads="1"/>
            </p:cNvSpPr>
            <p:nvPr/>
          </p:nvSpPr>
          <p:spPr bwMode="auto">
            <a:xfrm>
              <a:off x="34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5" name="Oval 43"/>
            <p:cNvSpPr>
              <a:spLocks noChangeArrowheads="1"/>
            </p:cNvSpPr>
            <p:nvPr/>
          </p:nvSpPr>
          <p:spPr bwMode="auto">
            <a:xfrm>
              <a:off x="34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6" name="Oval 44"/>
            <p:cNvSpPr>
              <a:spLocks noChangeArrowheads="1"/>
            </p:cNvSpPr>
            <p:nvPr/>
          </p:nvSpPr>
          <p:spPr bwMode="auto">
            <a:xfrm>
              <a:off x="34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7" name="Oval 45"/>
            <p:cNvSpPr>
              <a:spLocks noChangeArrowheads="1"/>
            </p:cNvSpPr>
            <p:nvPr/>
          </p:nvSpPr>
          <p:spPr bwMode="auto">
            <a:xfrm>
              <a:off x="36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8" name="Oval 46"/>
            <p:cNvSpPr>
              <a:spLocks noChangeArrowheads="1"/>
            </p:cNvSpPr>
            <p:nvPr/>
          </p:nvSpPr>
          <p:spPr bwMode="auto">
            <a:xfrm>
              <a:off x="36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9" name="Oval 47"/>
            <p:cNvSpPr>
              <a:spLocks noChangeArrowheads="1"/>
            </p:cNvSpPr>
            <p:nvPr/>
          </p:nvSpPr>
          <p:spPr bwMode="auto">
            <a:xfrm>
              <a:off x="36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0" name="Oval 48"/>
            <p:cNvSpPr>
              <a:spLocks noChangeArrowheads="1"/>
            </p:cNvSpPr>
            <p:nvPr/>
          </p:nvSpPr>
          <p:spPr bwMode="auto">
            <a:xfrm>
              <a:off x="36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1" name="Oval 49"/>
            <p:cNvSpPr>
              <a:spLocks noChangeArrowheads="1"/>
            </p:cNvSpPr>
            <p:nvPr/>
          </p:nvSpPr>
          <p:spPr bwMode="auto">
            <a:xfrm>
              <a:off x="36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2" name="Oval 50"/>
            <p:cNvSpPr>
              <a:spLocks noChangeArrowheads="1"/>
            </p:cNvSpPr>
            <p:nvPr/>
          </p:nvSpPr>
          <p:spPr bwMode="auto">
            <a:xfrm>
              <a:off x="36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3" name="Oval 51"/>
            <p:cNvSpPr>
              <a:spLocks noChangeArrowheads="1"/>
            </p:cNvSpPr>
            <p:nvPr/>
          </p:nvSpPr>
          <p:spPr bwMode="auto">
            <a:xfrm>
              <a:off x="36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4" name="Oval 52"/>
            <p:cNvSpPr>
              <a:spLocks noChangeArrowheads="1"/>
            </p:cNvSpPr>
            <p:nvPr/>
          </p:nvSpPr>
          <p:spPr bwMode="auto">
            <a:xfrm>
              <a:off x="36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5" name="Oval 53"/>
            <p:cNvSpPr>
              <a:spLocks noChangeArrowheads="1"/>
            </p:cNvSpPr>
            <p:nvPr/>
          </p:nvSpPr>
          <p:spPr bwMode="auto">
            <a:xfrm>
              <a:off x="38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6" name="Oval 54"/>
            <p:cNvSpPr>
              <a:spLocks noChangeArrowheads="1"/>
            </p:cNvSpPr>
            <p:nvPr/>
          </p:nvSpPr>
          <p:spPr bwMode="auto">
            <a:xfrm>
              <a:off x="38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7" name="Oval 55"/>
            <p:cNvSpPr>
              <a:spLocks noChangeArrowheads="1"/>
            </p:cNvSpPr>
            <p:nvPr/>
          </p:nvSpPr>
          <p:spPr bwMode="auto">
            <a:xfrm>
              <a:off x="38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8" name="Oval 56"/>
            <p:cNvSpPr>
              <a:spLocks noChangeArrowheads="1"/>
            </p:cNvSpPr>
            <p:nvPr/>
          </p:nvSpPr>
          <p:spPr bwMode="auto">
            <a:xfrm>
              <a:off x="38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9" name="Oval 57"/>
            <p:cNvSpPr>
              <a:spLocks noChangeArrowheads="1"/>
            </p:cNvSpPr>
            <p:nvPr/>
          </p:nvSpPr>
          <p:spPr bwMode="auto">
            <a:xfrm>
              <a:off x="38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0" name="Oval 58"/>
            <p:cNvSpPr>
              <a:spLocks noChangeArrowheads="1"/>
            </p:cNvSpPr>
            <p:nvPr/>
          </p:nvSpPr>
          <p:spPr bwMode="auto">
            <a:xfrm>
              <a:off x="38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1" name="Oval 59"/>
            <p:cNvSpPr>
              <a:spLocks noChangeArrowheads="1"/>
            </p:cNvSpPr>
            <p:nvPr/>
          </p:nvSpPr>
          <p:spPr bwMode="auto">
            <a:xfrm>
              <a:off x="38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2" name="Oval 60"/>
            <p:cNvSpPr>
              <a:spLocks noChangeArrowheads="1"/>
            </p:cNvSpPr>
            <p:nvPr/>
          </p:nvSpPr>
          <p:spPr bwMode="auto">
            <a:xfrm>
              <a:off x="38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3" name="Oval 61"/>
            <p:cNvSpPr>
              <a:spLocks noChangeArrowheads="1"/>
            </p:cNvSpPr>
            <p:nvPr/>
          </p:nvSpPr>
          <p:spPr bwMode="auto">
            <a:xfrm>
              <a:off x="41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4" name="Oval 62"/>
            <p:cNvSpPr>
              <a:spLocks noChangeArrowheads="1"/>
            </p:cNvSpPr>
            <p:nvPr/>
          </p:nvSpPr>
          <p:spPr bwMode="auto">
            <a:xfrm>
              <a:off x="41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5" name="Oval 63"/>
            <p:cNvSpPr>
              <a:spLocks noChangeArrowheads="1"/>
            </p:cNvSpPr>
            <p:nvPr/>
          </p:nvSpPr>
          <p:spPr bwMode="auto">
            <a:xfrm>
              <a:off x="41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6" name="Oval 64"/>
            <p:cNvSpPr>
              <a:spLocks noChangeArrowheads="1"/>
            </p:cNvSpPr>
            <p:nvPr/>
          </p:nvSpPr>
          <p:spPr bwMode="auto">
            <a:xfrm>
              <a:off x="41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7" name="Oval 65"/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8" name="Oval 66"/>
            <p:cNvSpPr>
              <a:spLocks noChangeArrowheads="1"/>
            </p:cNvSpPr>
            <p:nvPr/>
          </p:nvSpPr>
          <p:spPr bwMode="auto">
            <a:xfrm>
              <a:off x="41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9" name="Oval 67"/>
            <p:cNvSpPr>
              <a:spLocks noChangeArrowheads="1"/>
            </p:cNvSpPr>
            <p:nvPr/>
          </p:nvSpPr>
          <p:spPr bwMode="auto">
            <a:xfrm>
              <a:off x="41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0" name="Oval 68"/>
            <p:cNvSpPr>
              <a:spLocks noChangeArrowheads="1"/>
            </p:cNvSpPr>
            <p:nvPr/>
          </p:nvSpPr>
          <p:spPr bwMode="auto">
            <a:xfrm>
              <a:off x="41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1" name="Oval 69"/>
            <p:cNvSpPr>
              <a:spLocks noChangeArrowheads="1"/>
            </p:cNvSpPr>
            <p:nvPr/>
          </p:nvSpPr>
          <p:spPr bwMode="auto">
            <a:xfrm>
              <a:off x="43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2" name="Oval 70"/>
            <p:cNvSpPr>
              <a:spLocks noChangeArrowheads="1"/>
            </p:cNvSpPr>
            <p:nvPr/>
          </p:nvSpPr>
          <p:spPr bwMode="auto">
            <a:xfrm>
              <a:off x="43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3" name="Oval 71"/>
            <p:cNvSpPr>
              <a:spLocks noChangeArrowheads="1"/>
            </p:cNvSpPr>
            <p:nvPr/>
          </p:nvSpPr>
          <p:spPr bwMode="auto">
            <a:xfrm>
              <a:off x="43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4" name="Oval 72"/>
            <p:cNvSpPr>
              <a:spLocks noChangeArrowheads="1"/>
            </p:cNvSpPr>
            <p:nvPr/>
          </p:nvSpPr>
          <p:spPr bwMode="auto">
            <a:xfrm>
              <a:off x="43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5" name="Oval 73"/>
            <p:cNvSpPr>
              <a:spLocks noChangeArrowheads="1"/>
            </p:cNvSpPr>
            <p:nvPr/>
          </p:nvSpPr>
          <p:spPr bwMode="auto">
            <a:xfrm>
              <a:off x="43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6" name="Oval 74"/>
            <p:cNvSpPr>
              <a:spLocks noChangeArrowheads="1"/>
            </p:cNvSpPr>
            <p:nvPr/>
          </p:nvSpPr>
          <p:spPr bwMode="auto">
            <a:xfrm>
              <a:off x="43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7" name="Oval 75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8" name="Oval 76"/>
            <p:cNvSpPr>
              <a:spLocks noChangeArrowheads="1"/>
            </p:cNvSpPr>
            <p:nvPr/>
          </p:nvSpPr>
          <p:spPr bwMode="auto">
            <a:xfrm>
              <a:off x="43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69" name="Oval 77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0" name="Oval 78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1" name="Oval 79"/>
            <p:cNvSpPr>
              <a:spLocks noChangeArrowheads="1"/>
            </p:cNvSpPr>
            <p:nvPr/>
          </p:nvSpPr>
          <p:spPr bwMode="auto">
            <a:xfrm>
              <a:off x="46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2" name="Oval 80"/>
            <p:cNvSpPr>
              <a:spLocks noChangeArrowheads="1"/>
            </p:cNvSpPr>
            <p:nvPr/>
          </p:nvSpPr>
          <p:spPr bwMode="auto">
            <a:xfrm>
              <a:off x="46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3" name="Oval 81"/>
            <p:cNvSpPr>
              <a:spLocks noChangeArrowheads="1"/>
            </p:cNvSpPr>
            <p:nvPr/>
          </p:nvSpPr>
          <p:spPr bwMode="auto">
            <a:xfrm>
              <a:off x="46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4" name="Oval 82"/>
            <p:cNvSpPr>
              <a:spLocks noChangeArrowheads="1"/>
            </p:cNvSpPr>
            <p:nvPr/>
          </p:nvSpPr>
          <p:spPr bwMode="auto">
            <a:xfrm>
              <a:off x="46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5" name="Oval 83"/>
            <p:cNvSpPr>
              <a:spLocks noChangeArrowheads="1"/>
            </p:cNvSpPr>
            <p:nvPr/>
          </p:nvSpPr>
          <p:spPr bwMode="auto">
            <a:xfrm>
              <a:off x="46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6" name="Oval 84"/>
            <p:cNvSpPr>
              <a:spLocks noChangeArrowheads="1"/>
            </p:cNvSpPr>
            <p:nvPr/>
          </p:nvSpPr>
          <p:spPr bwMode="auto">
            <a:xfrm>
              <a:off x="46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7" name="Oval 85"/>
            <p:cNvSpPr>
              <a:spLocks noChangeArrowheads="1"/>
            </p:cNvSpPr>
            <p:nvPr/>
          </p:nvSpPr>
          <p:spPr bwMode="auto">
            <a:xfrm>
              <a:off x="48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8" name="Oval 86"/>
            <p:cNvSpPr>
              <a:spLocks noChangeArrowheads="1"/>
            </p:cNvSpPr>
            <p:nvPr/>
          </p:nvSpPr>
          <p:spPr bwMode="auto">
            <a:xfrm>
              <a:off x="48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79" name="Oval 87"/>
            <p:cNvSpPr>
              <a:spLocks noChangeArrowheads="1"/>
            </p:cNvSpPr>
            <p:nvPr/>
          </p:nvSpPr>
          <p:spPr bwMode="auto">
            <a:xfrm>
              <a:off x="48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0" name="Oval 88"/>
            <p:cNvSpPr>
              <a:spLocks noChangeArrowheads="1"/>
            </p:cNvSpPr>
            <p:nvPr/>
          </p:nvSpPr>
          <p:spPr bwMode="auto">
            <a:xfrm>
              <a:off x="48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1" name="Oval 89"/>
            <p:cNvSpPr>
              <a:spLocks noChangeArrowheads="1"/>
            </p:cNvSpPr>
            <p:nvPr/>
          </p:nvSpPr>
          <p:spPr bwMode="auto">
            <a:xfrm>
              <a:off x="48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2" name="Oval 90"/>
            <p:cNvSpPr>
              <a:spLocks noChangeArrowheads="1"/>
            </p:cNvSpPr>
            <p:nvPr/>
          </p:nvSpPr>
          <p:spPr bwMode="auto">
            <a:xfrm>
              <a:off x="48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3" name="Oval 91"/>
            <p:cNvSpPr>
              <a:spLocks noChangeArrowheads="1"/>
            </p:cNvSpPr>
            <p:nvPr/>
          </p:nvSpPr>
          <p:spPr bwMode="auto">
            <a:xfrm>
              <a:off x="48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4" name="Oval 92"/>
            <p:cNvSpPr>
              <a:spLocks noChangeArrowheads="1"/>
            </p:cNvSpPr>
            <p:nvPr/>
          </p:nvSpPr>
          <p:spPr bwMode="auto">
            <a:xfrm>
              <a:off x="48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5" name="Oval 93"/>
            <p:cNvSpPr>
              <a:spLocks noChangeArrowheads="1"/>
            </p:cNvSpPr>
            <p:nvPr/>
          </p:nvSpPr>
          <p:spPr bwMode="auto">
            <a:xfrm>
              <a:off x="50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6" name="Oval 94"/>
            <p:cNvSpPr>
              <a:spLocks noChangeArrowheads="1"/>
            </p:cNvSpPr>
            <p:nvPr/>
          </p:nvSpPr>
          <p:spPr bwMode="auto">
            <a:xfrm>
              <a:off x="50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7" name="Oval 95"/>
            <p:cNvSpPr>
              <a:spLocks noChangeArrowheads="1"/>
            </p:cNvSpPr>
            <p:nvPr/>
          </p:nvSpPr>
          <p:spPr bwMode="auto">
            <a:xfrm>
              <a:off x="50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8" name="Oval 96"/>
            <p:cNvSpPr>
              <a:spLocks noChangeArrowheads="1"/>
            </p:cNvSpPr>
            <p:nvPr/>
          </p:nvSpPr>
          <p:spPr bwMode="auto">
            <a:xfrm>
              <a:off x="50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9" name="Oval 97"/>
            <p:cNvSpPr>
              <a:spLocks noChangeArrowheads="1"/>
            </p:cNvSpPr>
            <p:nvPr/>
          </p:nvSpPr>
          <p:spPr bwMode="auto">
            <a:xfrm>
              <a:off x="50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0" name="Oval 98"/>
            <p:cNvSpPr>
              <a:spLocks noChangeArrowheads="1"/>
            </p:cNvSpPr>
            <p:nvPr/>
          </p:nvSpPr>
          <p:spPr bwMode="auto">
            <a:xfrm>
              <a:off x="50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1" name="Oval 99"/>
            <p:cNvSpPr>
              <a:spLocks noChangeArrowheads="1"/>
            </p:cNvSpPr>
            <p:nvPr/>
          </p:nvSpPr>
          <p:spPr bwMode="auto">
            <a:xfrm>
              <a:off x="50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2" name="Oval 100"/>
            <p:cNvSpPr>
              <a:spLocks noChangeArrowheads="1"/>
            </p:cNvSpPr>
            <p:nvPr/>
          </p:nvSpPr>
          <p:spPr bwMode="auto">
            <a:xfrm>
              <a:off x="50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3" name="Oval 101"/>
            <p:cNvSpPr>
              <a:spLocks noChangeArrowheads="1"/>
            </p:cNvSpPr>
            <p:nvPr/>
          </p:nvSpPr>
          <p:spPr bwMode="auto">
            <a:xfrm>
              <a:off x="53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4" name="Oval 102"/>
            <p:cNvSpPr>
              <a:spLocks noChangeArrowheads="1"/>
            </p:cNvSpPr>
            <p:nvPr/>
          </p:nvSpPr>
          <p:spPr bwMode="auto">
            <a:xfrm>
              <a:off x="53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5" name="Oval 103"/>
            <p:cNvSpPr>
              <a:spLocks noChangeArrowheads="1"/>
            </p:cNvSpPr>
            <p:nvPr/>
          </p:nvSpPr>
          <p:spPr bwMode="auto">
            <a:xfrm>
              <a:off x="53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6" name="Oval 104"/>
            <p:cNvSpPr>
              <a:spLocks noChangeArrowheads="1"/>
            </p:cNvSpPr>
            <p:nvPr/>
          </p:nvSpPr>
          <p:spPr bwMode="auto">
            <a:xfrm>
              <a:off x="53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7" name="Oval 105"/>
            <p:cNvSpPr>
              <a:spLocks noChangeArrowheads="1"/>
            </p:cNvSpPr>
            <p:nvPr/>
          </p:nvSpPr>
          <p:spPr bwMode="auto">
            <a:xfrm>
              <a:off x="53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8" name="Oval 106"/>
            <p:cNvSpPr>
              <a:spLocks noChangeArrowheads="1"/>
            </p:cNvSpPr>
            <p:nvPr/>
          </p:nvSpPr>
          <p:spPr bwMode="auto">
            <a:xfrm>
              <a:off x="53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9" name="Oval 107"/>
            <p:cNvSpPr>
              <a:spLocks noChangeArrowheads="1"/>
            </p:cNvSpPr>
            <p:nvPr/>
          </p:nvSpPr>
          <p:spPr bwMode="auto">
            <a:xfrm>
              <a:off x="53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00" name="Oval 108"/>
            <p:cNvSpPr>
              <a:spLocks noChangeArrowheads="1"/>
            </p:cNvSpPr>
            <p:nvPr/>
          </p:nvSpPr>
          <p:spPr bwMode="auto">
            <a:xfrm>
              <a:off x="53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50" name="Group 109"/>
          <p:cNvGrpSpPr>
            <a:grpSpLocks/>
          </p:cNvGrpSpPr>
          <p:nvPr/>
        </p:nvGrpSpPr>
        <p:grpSpPr bwMode="auto">
          <a:xfrm>
            <a:off x="660400" y="1130300"/>
            <a:ext cx="1752600" cy="1600200"/>
            <a:chOff x="2624" y="1528"/>
            <a:chExt cx="1104" cy="1008"/>
          </a:xfrm>
        </p:grpSpPr>
        <p:sp>
          <p:nvSpPr>
            <p:cNvPr id="31895" name="Oval 110"/>
            <p:cNvSpPr>
              <a:spLocks noChangeArrowheads="1"/>
            </p:cNvSpPr>
            <p:nvPr/>
          </p:nvSpPr>
          <p:spPr bwMode="auto">
            <a:xfrm>
              <a:off x="262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896" name="Picture 111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" y="1840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1" name="Group 112"/>
          <p:cNvGrpSpPr>
            <a:grpSpLocks/>
          </p:cNvGrpSpPr>
          <p:nvPr/>
        </p:nvGrpSpPr>
        <p:grpSpPr bwMode="auto">
          <a:xfrm>
            <a:off x="2184400" y="1130300"/>
            <a:ext cx="1752600" cy="1600200"/>
            <a:chOff x="3584" y="1528"/>
            <a:chExt cx="1104" cy="1008"/>
          </a:xfrm>
        </p:grpSpPr>
        <p:sp>
          <p:nvSpPr>
            <p:cNvPr id="31893" name="Oval 113"/>
            <p:cNvSpPr>
              <a:spLocks noChangeArrowheads="1"/>
            </p:cNvSpPr>
            <p:nvPr/>
          </p:nvSpPr>
          <p:spPr bwMode="auto">
            <a:xfrm>
              <a:off x="358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894" name="Picture 114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1840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2" name="Picture 117"/>
          <p:cNvPicPr>
            <a:picLocks noChangeAspect="1" noChangeArrowheads="1"/>
          </p:cNvPicPr>
          <p:nvPr/>
        </p:nvPicPr>
        <p:blipFill>
          <a:blip r:embed="rId3">
            <a:lum brigh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9530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3" name="Group 118"/>
          <p:cNvGrpSpPr>
            <a:grpSpLocks/>
          </p:cNvGrpSpPr>
          <p:nvPr/>
        </p:nvGrpSpPr>
        <p:grpSpPr bwMode="auto">
          <a:xfrm>
            <a:off x="381000" y="4191000"/>
            <a:ext cx="4673600" cy="2286000"/>
            <a:chOff x="2480" y="1584"/>
            <a:chExt cx="2944" cy="1440"/>
          </a:xfrm>
        </p:grpSpPr>
        <p:sp>
          <p:nvSpPr>
            <p:cNvPr id="31789" name="Oval 119"/>
            <p:cNvSpPr>
              <a:spLocks noChangeArrowheads="1"/>
            </p:cNvSpPr>
            <p:nvPr/>
          </p:nvSpPr>
          <p:spPr bwMode="auto">
            <a:xfrm>
              <a:off x="2480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0" name="Oval 120"/>
            <p:cNvSpPr>
              <a:spLocks noChangeArrowheads="1"/>
            </p:cNvSpPr>
            <p:nvPr/>
          </p:nvSpPr>
          <p:spPr bwMode="auto">
            <a:xfrm>
              <a:off x="2480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1" name="Oval 121"/>
            <p:cNvSpPr>
              <a:spLocks noChangeArrowheads="1"/>
            </p:cNvSpPr>
            <p:nvPr/>
          </p:nvSpPr>
          <p:spPr bwMode="auto">
            <a:xfrm>
              <a:off x="2480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2" name="Oval 122"/>
            <p:cNvSpPr>
              <a:spLocks noChangeArrowheads="1"/>
            </p:cNvSpPr>
            <p:nvPr/>
          </p:nvSpPr>
          <p:spPr bwMode="auto">
            <a:xfrm>
              <a:off x="2480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3" name="Oval 123"/>
            <p:cNvSpPr>
              <a:spLocks noChangeArrowheads="1"/>
            </p:cNvSpPr>
            <p:nvPr/>
          </p:nvSpPr>
          <p:spPr bwMode="auto">
            <a:xfrm>
              <a:off x="2480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4" name="Oval 124"/>
            <p:cNvSpPr>
              <a:spLocks noChangeArrowheads="1"/>
            </p:cNvSpPr>
            <p:nvPr/>
          </p:nvSpPr>
          <p:spPr bwMode="auto">
            <a:xfrm>
              <a:off x="2480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5" name="Oval 125"/>
            <p:cNvSpPr>
              <a:spLocks noChangeArrowheads="1"/>
            </p:cNvSpPr>
            <p:nvPr/>
          </p:nvSpPr>
          <p:spPr bwMode="auto">
            <a:xfrm>
              <a:off x="2480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6" name="Oval 126"/>
            <p:cNvSpPr>
              <a:spLocks noChangeArrowheads="1"/>
            </p:cNvSpPr>
            <p:nvPr/>
          </p:nvSpPr>
          <p:spPr bwMode="auto">
            <a:xfrm>
              <a:off x="2480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7" name="Oval 127"/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8" name="Oval 128"/>
            <p:cNvSpPr>
              <a:spLocks noChangeArrowheads="1"/>
            </p:cNvSpPr>
            <p:nvPr/>
          </p:nvSpPr>
          <p:spPr bwMode="auto">
            <a:xfrm>
              <a:off x="26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9" name="Oval 129"/>
            <p:cNvSpPr>
              <a:spLocks noChangeArrowheads="1"/>
            </p:cNvSpPr>
            <p:nvPr/>
          </p:nvSpPr>
          <p:spPr bwMode="auto">
            <a:xfrm>
              <a:off x="26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0" name="Oval 130"/>
            <p:cNvSpPr>
              <a:spLocks noChangeArrowheads="1"/>
            </p:cNvSpPr>
            <p:nvPr/>
          </p:nvSpPr>
          <p:spPr bwMode="auto">
            <a:xfrm>
              <a:off x="26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1" name="Oval 131"/>
            <p:cNvSpPr>
              <a:spLocks noChangeArrowheads="1"/>
            </p:cNvSpPr>
            <p:nvPr/>
          </p:nvSpPr>
          <p:spPr bwMode="auto">
            <a:xfrm>
              <a:off x="26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2" name="Oval 132"/>
            <p:cNvSpPr>
              <a:spLocks noChangeArrowheads="1"/>
            </p:cNvSpPr>
            <p:nvPr/>
          </p:nvSpPr>
          <p:spPr bwMode="auto">
            <a:xfrm>
              <a:off x="26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3" name="Oval 133"/>
            <p:cNvSpPr>
              <a:spLocks noChangeArrowheads="1"/>
            </p:cNvSpPr>
            <p:nvPr/>
          </p:nvSpPr>
          <p:spPr bwMode="auto">
            <a:xfrm>
              <a:off x="26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4" name="Oval 134"/>
            <p:cNvSpPr>
              <a:spLocks noChangeArrowheads="1"/>
            </p:cNvSpPr>
            <p:nvPr/>
          </p:nvSpPr>
          <p:spPr bwMode="auto">
            <a:xfrm>
              <a:off x="26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5" name="Oval 135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Oval 136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Oval 137"/>
            <p:cNvSpPr>
              <a:spLocks noChangeArrowheads="1"/>
            </p:cNvSpPr>
            <p:nvPr/>
          </p:nvSpPr>
          <p:spPr bwMode="auto">
            <a:xfrm>
              <a:off x="29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8" name="Oval 138"/>
            <p:cNvSpPr>
              <a:spLocks noChangeArrowheads="1"/>
            </p:cNvSpPr>
            <p:nvPr/>
          </p:nvSpPr>
          <p:spPr bwMode="auto">
            <a:xfrm>
              <a:off x="29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9" name="Oval 139"/>
            <p:cNvSpPr>
              <a:spLocks noChangeArrowheads="1"/>
            </p:cNvSpPr>
            <p:nvPr/>
          </p:nvSpPr>
          <p:spPr bwMode="auto">
            <a:xfrm>
              <a:off x="29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0" name="Oval 140"/>
            <p:cNvSpPr>
              <a:spLocks noChangeArrowheads="1"/>
            </p:cNvSpPr>
            <p:nvPr/>
          </p:nvSpPr>
          <p:spPr bwMode="auto">
            <a:xfrm>
              <a:off x="29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1" name="Oval 141"/>
            <p:cNvSpPr>
              <a:spLocks noChangeArrowheads="1"/>
            </p:cNvSpPr>
            <p:nvPr/>
          </p:nvSpPr>
          <p:spPr bwMode="auto">
            <a:xfrm>
              <a:off x="29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Oval 142"/>
            <p:cNvSpPr>
              <a:spLocks noChangeArrowheads="1"/>
            </p:cNvSpPr>
            <p:nvPr/>
          </p:nvSpPr>
          <p:spPr bwMode="auto">
            <a:xfrm>
              <a:off x="29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Oval 143"/>
            <p:cNvSpPr>
              <a:spLocks noChangeArrowheads="1"/>
            </p:cNvSpPr>
            <p:nvPr/>
          </p:nvSpPr>
          <p:spPr bwMode="auto">
            <a:xfrm>
              <a:off x="31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4" name="Oval 144"/>
            <p:cNvSpPr>
              <a:spLocks noChangeArrowheads="1"/>
            </p:cNvSpPr>
            <p:nvPr/>
          </p:nvSpPr>
          <p:spPr bwMode="auto">
            <a:xfrm>
              <a:off x="31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5" name="Oval 145"/>
            <p:cNvSpPr>
              <a:spLocks noChangeArrowheads="1"/>
            </p:cNvSpPr>
            <p:nvPr/>
          </p:nvSpPr>
          <p:spPr bwMode="auto">
            <a:xfrm>
              <a:off x="31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6" name="Oval 146"/>
            <p:cNvSpPr>
              <a:spLocks noChangeArrowheads="1"/>
            </p:cNvSpPr>
            <p:nvPr/>
          </p:nvSpPr>
          <p:spPr bwMode="auto">
            <a:xfrm>
              <a:off x="31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7" name="Oval 147"/>
            <p:cNvSpPr>
              <a:spLocks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8" name="Oval 148"/>
            <p:cNvSpPr>
              <a:spLocks noChangeArrowheads="1"/>
            </p:cNvSpPr>
            <p:nvPr/>
          </p:nvSpPr>
          <p:spPr bwMode="auto">
            <a:xfrm>
              <a:off x="31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9" name="Oval 149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0" name="Oval 150"/>
            <p:cNvSpPr>
              <a:spLocks noChangeArrowheads="1"/>
            </p:cNvSpPr>
            <p:nvPr/>
          </p:nvSpPr>
          <p:spPr bwMode="auto">
            <a:xfrm>
              <a:off x="31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1" name="Oval 151"/>
            <p:cNvSpPr>
              <a:spLocks noChangeArrowheads="1"/>
            </p:cNvSpPr>
            <p:nvPr/>
          </p:nvSpPr>
          <p:spPr bwMode="auto">
            <a:xfrm>
              <a:off x="34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2" name="Oval 152"/>
            <p:cNvSpPr>
              <a:spLocks noChangeArrowheads="1"/>
            </p:cNvSpPr>
            <p:nvPr/>
          </p:nvSpPr>
          <p:spPr bwMode="auto">
            <a:xfrm>
              <a:off x="34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3" name="Oval 153"/>
            <p:cNvSpPr>
              <a:spLocks noChangeArrowheads="1"/>
            </p:cNvSpPr>
            <p:nvPr/>
          </p:nvSpPr>
          <p:spPr bwMode="auto">
            <a:xfrm>
              <a:off x="34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4" name="Oval 154"/>
            <p:cNvSpPr>
              <a:spLocks noChangeArrowheads="1"/>
            </p:cNvSpPr>
            <p:nvPr/>
          </p:nvSpPr>
          <p:spPr bwMode="auto">
            <a:xfrm>
              <a:off x="34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5" name="Oval 155"/>
            <p:cNvSpPr>
              <a:spLocks noChangeArrowheads="1"/>
            </p:cNvSpPr>
            <p:nvPr/>
          </p:nvSpPr>
          <p:spPr bwMode="auto">
            <a:xfrm>
              <a:off x="34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6" name="Oval 156"/>
            <p:cNvSpPr>
              <a:spLocks noChangeArrowheads="1"/>
            </p:cNvSpPr>
            <p:nvPr/>
          </p:nvSpPr>
          <p:spPr bwMode="auto">
            <a:xfrm>
              <a:off x="34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7" name="Oval 157"/>
            <p:cNvSpPr>
              <a:spLocks noChangeArrowheads="1"/>
            </p:cNvSpPr>
            <p:nvPr/>
          </p:nvSpPr>
          <p:spPr bwMode="auto">
            <a:xfrm>
              <a:off x="34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8" name="Oval 158"/>
            <p:cNvSpPr>
              <a:spLocks noChangeArrowheads="1"/>
            </p:cNvSpPr>
            <p:nvPr/>
          </p:nvSpPr>
          <p:spPr bwMode="auto">
            <a:xfrm>
              <a:off x="34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9" name="Oval 159"/>
            <p:cNvSpPr>
              <a:spLocks noChangeArrowheads="1"/>
            </p:cNvSpPr>
            <p:nvPr/>
          </p:nvSpPr>
          <p:spPr bwMode="auto">
            <a:xfrm>
              <a:off x="36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0" name="Oval 160"/>
            <p:cNvSpPr>
              <a:spLocks noChangeArrowheads="1"/>
            </p:cNvSpPr>
            <p:nvPr/>
          </p:nvSpPr>
          <p:spPr bwMode="auto">
            <a:xfrm>
              <a:off x="36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1" name="Oval 161"/>
            <p:cNvSpPr>
              <a:spLocks noChangeArrowheads="1"/>
            </p:cNvSpPr>
            <p:nvPr/>
          </p:nvSpPr>
          <p:spPr bwMode="auto">
            <a:xfrm>
              <a:off x="36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2" name="Oval 162"/>
            <p:cNvSpPr>
              <a:spLocks noChangeArrowheads="1"/>
            </p:cNvSpPr>
            <p:nvPr/>
          </p:nvSpPr>
          <p:spPr bwMode="auto">
            <a:xfrm>
              <a:off x="36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3" name="Oval 163"/>
            <p:cNvSpPr>
              <a:spLocks noChangeArrowheads="1"/>
            </p:cNvSpPr>
            <p:nvPr/>
          </p:nvSpPr>
          <p:spPr bwMode="auto">
            <a:xfrm>
              <a:off x="36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4" name="Oval 164"/>
            <p:cNvSpPr>
              <a:spLocks noChangeArrowheads="1"/>
            </p:cNvSpPr>
            <p:nvPr/>
          </p:nvSpPr>
          <p:spPr bwMode="auto">
            <a:xfrm>
              <a:off x="36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5" name="Oval 165"/>
            <p:cNvSpPr>
              <a:spLocks noChangeArrowheads="1"/>
            </p:cNvSpPr>
            <p:nvPr/>
          </p:nvSpPr>
          <p:spPr bwMode="auto">
            <a:xfrm>
              <a:off x="36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6" name="Oval 166"/>
            <p:cNvSpPr>
              <a:spLocks noChangeArrowheads="1"/>
            </p:cNvSpPr>
            <p:nvPr/>
          </p:nvSpPr>
          <p:spPr bwMode="auto">
            <a:xfrm>
              <a:off x="36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7" name="Oval 167"/>
            <p:cNvSpPr>
              <a:spLocks noChangeArrowheads="1"/>
            </p:cNvSpPr>
            <p:nvPr/>
          </p:nvSpPr>
          <p:spPr bwMode="auto">
            <a:xfrm>
              <a:off x="38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8" name="Oval 168"/>
            <p:cNvSpPr>
              <a:spLocks noChangeArrowheads="1"/>
            </p:cNvSpPr>
            <p:nvPr/>
          </p:nvSpPr>
          <p:spPr bwMode="auto">
            <a:xfrm>
              <a:off x="38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9" name="Oval 169"/>
            <p:cNvSpPr>
              <a:spLocks noChangeArrowheads="1"/>
            </p:cNvSpPr>
            <p:nvPr/>
          </p:nvSpPr>
          <p:spPr bwMode="auto">
            <a:xfrm>
              <a:off x="38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0" name="Oval 170"/>
            <p:cNvSpPr>
              <a:spLocks noChangeArrowheads="1"/>
            </p:cNvSpPr>
            <p:nvPr/>
          </p:nvSpPr>
          <p:spPr bwMode="auto">
            <a:xfrm>
              <a:off x="38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1" name="Oval 171"/>
            <p:cNvSpPr>
              <a:spLocks noChangeArrowheads="1"/>
            </p:cNvSpPr>
            <p:nvPr/>
          </p:nvSpPr>
          <p:spPr bwMode="auto">
            <a:xfrm>
              <a:off x="38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2" name="Oval 172"/>
            <p:cNvSpPr>
              <a:spLocks noChangeArrowheads="1"/>
            </p:cNvSpPr>
            <p:nvPr/>
          </p:nvSpPr>
          <p:spPr bwMode="auto">
            <a:xfrm>
              <a:off x="38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3" name="Oval 173"/>
            <p:cNvSpPr>
              <a:spLocks noChangeArrowheads="1"/>
            </p:cNvSpPr>
            <p:nvPr/>
          </p:nvSpPr>
          <p:spPr bwMode="auto">
            <a:xfrm>
              <a:off x="38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4" name="Oval 174"/>
            <p:cNvSpPr>
              <a:spLocks noChangeArrowheads="1"/>
            </p:cNvSpPr>
            <p:nvPr/>
          </p:nvSpPr>
          <p:spPr bwMode="auto">
            <a:xfrm>
              <a:off x="38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5" name="Oval 175"/>
            <p:cNvSpPr>
              <a:spLocks noChangeArrowheads="1"/>
            </p:cNvSpPr>
            <p:nvPr/>
          </p:nvSpPr>
          <p:spPr bwMode="auto">
            <a:xfrm>
              <a:off x="41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6" name="Oval 176"/>
            <p:cNvSpPr>
              <a:spLocks noChangeArrowheads="1"/>
            </p:cNvSpPr>
            <p:nvPr/>
          </p:nvSpPr>
          <p:spPr bwMode="auto">
            <a:xfrm>
              <a:off x="41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7" name="Oval 177"/>
            <p:cNvSpPr>
              <a:spLocks noChangeArrowheads="1"/>
            </p:cNvSpPr>
            <p:nvPr/>
          </p:nvSpPr>
          <p:spPr bwMode="auto">
            <a:xfrm>
              <a:off x="41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8" name="Oval 178"/>
            <p:cNvSpPr>
              <a:spLocks noChangeArrowheads="1"/>
            </p:cNvSpPr>
            <p:nvPr/>
          </p:nvSpPr>
          <p:spPr bwMode="auto">
            <a:xfrm>
              <a:off x="41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9" name="Oval 179"/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0" name="Oval 180"/>
            <p:cNvSpPr>
              <a:spLocks noChangeArrowheads="1"/>
            </p:cNvSpPr>
            <p:nvPr/>
          </p:nvSpPr>
          <p:spPr bwMode="auto">
            <a:xfrm>
              <a:off x="41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1" name="Oval 181"/>
            <p:cNvSpPr>
              <a:spLocks noChangeArrowheads="1"/>
            </p:cNvSpPr>
            <p:nvPr/>
          </p:nvSpPr>
          <p:spPr bwMode="auto">
            <a:xfrm>
              <a:off x="41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2" name="Oval 182"/>
            <p:cNvSpPr>
              <a:spLocks noChangeArrowheads="1"/>
            </p:cNvSpPr>
            <p:nvPr/>
          </p:nvSpPr>
          <p:spPr bwMode="auto">
            <a:xfrm>
              <a:off x="41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" name="Oval 183"/>
            <p:cNvSpPr>
              <a:spLocks noChangeArrowheads="1"/>
            </p:cNvSpPr>
            <p:nvPr/>
          </p:nvSpPr>
          <p:spPr bwMode="auto">
            <a:xfrm>
              <a:off x="43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" name="Oval 184"/>
            <p:cNvSpPr>
              <a:spLocks noChangeArrowheads="1"/>
            </p:cNvSpPr>
            <p:nvPr/>
          </p:nvSpPr>
          <p:spPr bwMode="auto">
            <a:xfrm>
              <a:off x="43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5" name="Oval 185"/>
            <p:cNvSpPr>
              <a:spLocks noChangeArrowheads="1"/>
            </p:cNvSpPr>
            <p:nvPr/>
          </p:nvSpPr>
          <p:spPr bwMode="auto">
            <a:xfrm>
              <a:off x="43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6" name="Oval 186"/>
            <p:cNvSpPr>
              <a:spLocks noChangeArrowheads="1"/>
            </p:cNvSpPr>
            <p:nvPr/>
          </p:nvSpPr>
          <p:spPr bwMode="auto">
            <a:xfrm>
              <a:off x="43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" name="Oval 187"/>
            <p:cNvSpPr>
              <a:spLocks noChangeArrowheads="1"/>
            </p:cNvSpPr>
            <p:nvPr/>
          </p:nvSpPr>
          <p:spPr bwMode="auto">
            <a:xfrm>
              <a:off x="43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8" name="Oval 188"/>
            <p:cNvSpPr>
              <a:spLocks noChangeArrowheads="1"/>
            </p:cNvSpPr>
            <p:nvPr/>
          </p:nvSpPr>
          <p:spPr bwMode="auto">
            <a:xfrm>
              <a:off x="43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9" name="Oval 189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0" name="Oval 190"/>
            <p:cNvSpPr>
              <a:spLocks noChangeArrowheads="1"/>
            </p:cNvSpPr>
            <p:nvPr/>
          </p:nvSpPr>
          <p:spPr bwMode="auto">
            <a:xfrm>
              <a:off x="43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1" name="Oval 191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2" name="Oval 192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3" name="Oval 193"/>
            <p:cNvSpPr>
              <a:spLocks noChangeArrowheads="1"/>
            </p:cNvSpPr>
            <p:nvPr/>
          </p:nvSpPr>
          <p:spPr bwMode="auto">
            <a:xfrm>
              <a:off x="46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4" name="Oval 194"/>
            <p:cNvSpPr>
              <a:spLocks noChangeArrowheads="1"/>
            </p:cNvSpPr>
            <p:nvPr/>
          </p:nvSpPr>
          <p:spPr bwMode="auto">
            <a:xfrm>
              <a:off x="46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5" name="Oval 195"/>
            <p:cNvSpPr>
              <a:spLocks noChangeArrowheads="1"/>
            </p:cNvSpPr>
            <p:nvPr/>
          </p:nvSpPr>
          <p:spPr bwMode="auto">
            <a:xfrm>
              <a:off x="46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6" name="Oval 196"/>
            <p:cNvSpPr>
              <a:spLocks noChangeArrowheads="1"/>
            </p:cNvSpPr>
            <p:nvPr/>
          </p:nvSpPr>
          <p:spPr bwMode="auto">
            <a:xfrm>
              <a:off x="46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7" name="Oval 197"/>
            <p:cNvSpPr>
              <a:spLocks noChangeArrowheads="1"/>
            </p:cNvSpPr>
            <p:nvPr/>
          </p:nvSpPr>
          <p:spPr bwMode="auto">
            <a:xfrm>
              <a:off x="46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8" name="Oval 198"/>
            <p:cNvSpPr>
              <a:spLocks noChangeArrowheads="1"/>
            </p:cNvSpPr>
            <p:nvPr/>
          </p:nvSpPr>
          <p:spPr bwMode="auto">
            <a:xfrm>
              <a:off x="46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9" name="Oval 199"/>
            <p:cNvSpPr>
              <a:spLocks noChangeArrowheads="1"/>
            </p:cNvSpPr>
            <p:nvPr/>
          </p:nvSpPr>
          <p:spPr bwMode="auto">
            <a:xfrm>
              <a:off x="48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0" name="Oval 200"/>
            <p:cNvSpPr>
              <a:spLocks noChangeArrowheads="1"/>
            </p:cNvSpPr>
            <p:nvPr/>
          </p:nvSpPr>
          <p:spPr bwMode="auto">
            <a:xfrm>
              <a:off x="48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1" name="Oval 201"/>
            <p:cNvSpPr>
              <a:spLocks noChangeArrowheads="1"/>
            </p:cNvSpPr>
            <p:nvPr/>
          </p:nvSpPr>
          <p:spPr bwMode="auto">
            <a:xfrm>
              <a:off x="48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2" name="Oval 202"/>
            <p:cNvSpPr>
              <a:spLocks noChangeArrowheads="1"/>
            </p:cNvSpPr>
            <p:nvPr/>
          </p:nvSpPr>
          <p:spPr bwMode="auto">
            <a:xfrm>
              <a:off x="48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3" name="Oval 203"/>
            <p:cNvSpPr>
              <a:spLocks noChangeArrowheads="1"/>
            </p:cNvSpPr>
            <p:nvPr/>
          </p:nvSpPr>
          <p:spPr bwMode="auto">
            <a:xfrm>
              <a:off x="48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4" name="Oval 204"/>
            <p:cNvSpPr>
              <a:spLocks noChangeArrowheads="1"/>
            </p:cNvSpPr>
            <p:nvPr/>
          </p:nvSpPr>
          <p:spPr bwMode="auto">
            <a:xfrm>
              <a:off x="48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5" name="Oval 205"/>
            <p:cNvSpPr>
              <a:spLocks noChangeArrowheads="1"/>
            </p:cNvSpPr>
            <p:nvPr/>
          </p:nvSpPr>
          <p:spPr bwMode="auto">
            <a:xfrm>
              <a:off x="48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6" name="Oval 206"/>
            <p:cNvSpPr>
              <a:spLocks noChangeArrowheads="1"/>
            </p:cNvSpPr>
            <p:nvPr/>
          </p:nvSpPr>
          <p:spPr bwMode="auto">
            <a:xfrm>
              <a:off x="48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7" name="Oval 207"/>
            <p:cNvSpPr>
              <a:spLocks noChangeArrowheads="1"/>
            </p:cNvSpPr>
            <p:nvPr/>
          </p:nvSpPr>
          <p:spPr bwMode="auto">
            <a:xfrm>
              <a:off x="50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8" name="Oval 208"/>
            <p:cNvSpPr>
              <a:spLocks noChangeArrowheads="1"/>
            </p:cNvSpPr>
            <p:nvPr/>
          </p:nvSpPr>
          <p:spPr bwMode="auto">
            <a:xfrm>
              <a:off x="50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9" name="Oval 209"/>
            <p:cNvSpPr>
              <a:spLocks noChangeArrowheads="1"/>
            </p:cNvSpPr>
            <p:nvPr/>
          </p:nvSpPr>
          <p:spPr bwMode="auto">
            <a:xfrm>
              <a:off x="50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0" name="Oval 210"/>
            <p:cNvSpPr>
              <a:spLocks noChangeArrowheads="1"/>
            </p:cNvSpPr>
            <p:nvPr/>
          </p:nvSpPr>
          <p:spPr bwMode="auto">
            <a:xfrm>
              <a:off x="50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1" name="Oval 211"/>
            <p:cNvSpPr>
              <a:spLocks noChangeArrowheads="1"/>
            </p:cNvSpPr>
            <p:nvPr/>
          </p:nvSpPr>
          <p:spPr bwMode="auto">
            <a:xfrm>
              <a:off x="50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2" name="Oval 212"/>
            <p:cNvSpPr>
              <a:spLocks noChangeArrowheads="1"/>
            </p:cNvSpPr>
            <p:nvPr/>
          </p:nvSpPr>
          <p:spPr bwMode="auto">
            <a:xfrm>
              <a:off x="50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3" name="Oval 213"/>
            <p:cNvSpPr>
              <a:spLocks noChangeArrowheads="1"/>
            </p:cNvSpPr>
            <p:nvPr/>
          </p:nvSpPr>
          <p:spPr bwMode="auto">
            <a:xfrm>
              <a:off x="50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" name="Oval 214"/>
            <p:cNvSpPr>
              <a:spLocks noChangeArrowheads="1"/>
            </p:cNvSpPr>
            <p:nvPr/>
          </p:nvSpPr>
          <p:spPr bwMode="auto">
            <a:xfrm>
              <a:off x="50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5" name="Oval 215"/>
            <p:cNvSpPr>
              <a:spLocks noChangeArrowheads="1"/>
            </p:cNvSpPr>
            <p:nvPr/>
          </p:nvSpPr>
          <p:spPr bwMode="auto">
            <a:xfrm>
              <a:off x="53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6" name="Oval 216"/>
            <p:cNvSpPr>
              <a:spLocks noChangeArrowheads="1"/>
            </p:cNvSpPr>
            <p:nvPr/>
          </p:nvSpPr>
          <p:spPr bwMode="auto">
            <a:xfrm>
              <a:off x="53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7" name="Oval 217"/>
            <p:cNvSpPr>
              <a:spLocks noChangeArrowheads="1"/>
            </p:cNvSpPr>
            <p:nvPr/>
          </p:nvSpPr>
          <p:spPr bwMode="auto">
            <a:xfrm>
              <a:off x="53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8" name="Oval 218"/>
            <p:cNvSpPr>
              <a:spLocks noChangeArrowheads="1"/>
            </p:cNvSpPr>
            <p:nvPr/>
          </p:nvSpPr>
          <p:spPr bwMode="auto">
            <a:xfrm>
              <a:off x="53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9" name="Oval 219"/>
            <p:cNvSpPr>
              <a:spLocks noChangeArrowheads="1"/>
            </p:cNvSpPr>
            <p:nvPr/>
          </p:nvSpPr>
          <p:spPr bwMode="auto">
            <a:xfrm>
              <a:off x="53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0" name="Oval 220"/>
            <p:cNvSpPr>
              <a:spLocks noChangeArrowheads="1"/>
            </p:cNvSpPr>
            <p:nvPr/>
          </p:nvSpPr>
          <p:spPr bwMode="auto">
            <a:xfrm>
              <a:off x="53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1" name="Oval 221"/>
            <p:cNvSpPr>
              <a:spLocks noChangeArrowheads="1"/>
            </p:cNvSpPr>
            <p:nvPr/>
          </p:nvSpPr>
          <p:spPr bwMode="auto">
            <a:xfrm>
              <a:off x="53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2" name="Oval 222"/>
            <p:cNvSpPr>
              <a:spLocks noChangeArrowheads="1"/>
            </p:cNvSpPr>
            <p:nvPr/>
          </p:nvSpPr>
          <p:spPr bwMode="auto">
            <a:xfrm>
              <a:off x="53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54" name="Group 223"/>
          <p:cNvGrpSpPr>
            <a:grpSpLocks/>
          </p:cNvGrpSpPr>
          <p:nvPr/>
        </p:nvGrpSpPr>
        <p:grpSpPr bwMode="auto">
          <a:xfrm>
            <a:off x="660400" y="4102100"/>
            <a:ext cx="1752600" cy="1600200"/>
            <a:chOff x="2624" y="1528"/>
            <a:chExt cx="1104" cy="1008"/>
          </a:xfrm>
        </p:grpSpPr>
        <p:sp>
          <p:nvSpPr>
            <p:cNvPr id="31787" name="Oval 224"/>
            <p:cNvSpPr>
              <a:spLocks noChangeArrowheads="1"/>
            </p:cNvSpPr>
            <p:nvPr/>
          </p:nvSpPr>
          <p:spPr bwMode="auto">
            <a:xfrm>
              <a:off x="262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88" name="Picture 22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" y="1840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5" name="Group 226"/>
          <p:cNvGrpSpPr>
            <a:grpSpLocks/>
          </p:cNvGrpSpPr>
          <p:nvPr/>
        </p:nvGrpSpPr>
        <p:grpSpPr bwMode="auto">
          <a:xfrm>
            <a:off x="2184400" y="4102100"/>
            <a:ext cx="1752600" cy="1600200"/>
            <a:chOff x="3584" y="1528"/>
            <a:chExt cx="1104" cy="1008"/>
          </a:xfrm>
        </p:grpSpPr>
        <p:sp>
          <p:nvSpPr>
            <p:cNvPr id="31785" name="Oval 227"/>
            <p:cNvSpPr>
              <a:spLocks noChangeArrowheads="1"/>
            </p:cNvSpPr>
            <p:nvPr/>
          </p:nvSpPr>
          <p:spPr bwMode="auto">
            <a:xfrm>
              <a:off x="358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86" name="Picture 228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1840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6" name="Group 229"/>
          <p:cNvGrpSpPr>
            <a:grpSpLocks/>
          </p:cNvGrpSpPr>
          <p:nvPr/>
        </p:nvGrpSpPr>
        <p:grpSpPr bwMode="auto">
          <a:xfrm>
            <a:off x="1447800" y="4703763"/>
            <a:ext cx="1752600" cy="1600200"/>
            <a:chOff x="3120" y="1872"/>
            <a:chExt cx="1104" cy="1008"/>
          </a:xfrm>
        </p:grpSpPr>
        <p:sp>
          <p:nvSpPr>
            <p:cNvPr id="31783" name="Oval 230"/>
            <p:cNvSpPr>
              <a:spLocks noChangeArrowheads="1"/>
            </p:cNvSpPr>
            <p:nvPr/>
          </p:nvSpPr>
          <p:spPr bwMode="auto">
            <a:xfrm>
              <a:off x="3120" y="1872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84" name="Picture 231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2184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7" name="Group 232"/>
          <p:cNvGrpSpPr>
            <a:grpSpLocks/>
          </p:cNvGrpSpPr>
          <p:nvPr/>
        </p:nvGrpSpPr>
        <p:grpSpPr bwMode="auto">
          <a:xfrm>
            <a:off x="2590800" y="5249863"/>
            <a:ext cx="1752600" cy="1600200"/>
            <a:chOff x="3120" y="1872"/>
            <a:chExt cx="1104" cy="1008"/>
          </a:xfrm>
        </p:grpSpPr>
        <p:sp>
          <p:nvSpPr>
            <p:cNvPr id="31781" name="Oval 233"/>
            <p:cNvSpPr>
              <a:spLocks noChangeArrowheads="1"/>
            </p:cNvSpPr>
            <p:nvPr/>
          </p:nvSpPr>
          <p:spPr bwMode="auto">
            <a:xfrm>
              <a:off x="3120" y="1872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82" name="Picture 234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2184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8" name="Text Box 249"/>
          <p:cNvSpPr txBox="1">
            <a:spLocks noChangeArrowheads="1"/>
          </p:cNvSpPr>
          <p:nvPr/>
        </p:nvSpPr>
        <p:spPr bwMode="auto">
          <a:xfrm>
            <a:off x="1274763" y="16764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b="1" baseline="-25000">
                <a:solidFill>
                  <a:schemeClr val="bg1"/>
                </a:solidFill>
                <a:latin typeface="Tahoma" charset="0"/>
              </a:rPr>
              <a:t>1</a:t>
            </a:r>
          </a:p>
        </p:txBody>
      </p:sp>
      <p:sp>
        <p:nvSpPr>
          <p:cNvPr id="31759" name="Text Box 250"/>
          <p:cNvSpPr txBox="1">
            <a:spLocks noChangeArrowheads="1"/>
          </p:cNvSpPr>
          <p:nvPr/>
        </p:nvSpPr>
        <p:spPr bwMode="auto">
          <a:xfrm>
            <a:off x="2819400" y="16764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b="1" baseline="-25000" dirty="0">
                <a:solidFill>
                  <a:schemeClr val="bg1"/>
                </a:solidFill>
                <a:latin typeface="Tahoma" charset="0"/>
              </a:rPr>
              <a:t>2</a:t>
            </a:r>
          </a:p>
        </p:txBody>
      </p:sp>
      <p:sp>
        <p:nvSpPr>
          <p:cNvPr id="31760" name="Text Box 251"/>
          <p:cNvSpPr txBox="1">
            <a:spLocks noChangeArrowheads="1"/>
          </p:cNvSpPr>
          <p:nvPr/>
        </p:nvSpPr>
        <p:spPr bwMode="auto">
          <a:xfrm>
            <a:off x="1295400" y="46482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b="1" baseline="-25000">
                <a:solidFill>
                  <a:schemeClr val="bg1"/>
                </a:solidFill>
                <a:latin typeface="Tahoma" charset="0"/>
              </a:rPr>
              <a:t>1</a:t>
            </a:r>
          </a:p>
        </p:txBody>
      </p:sp>
      <p:sp>
        <p:nvSpPr>
          <p:cNvPr id="31761" name="Text Box 252"/>
          <p:cNvSpPr txBox="1">
            <a:spLocks noChangeArrowheads="1"/>
          </p:cNvSpPr>
          <p:nvPr/>
        </p:nvSpPr>
        <p:spPr bwMode="auto">
          <a:xfrm>
            <a:off x="2840038" y="46482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b="1" baseline="-25000">
                <a:solidFill>
                  <a:schemeClr val="bg1"/>
                </a:solidFill>
                <a:latin typeface="Tahoma" charset="0"/>
              </a:rPr>
              <a:t>2</a:t>
            </a:r>
          </a:p>
        </p:txBody>
      </p:sp>
      <p:sp>
        <p:nvSpPr>
          <p:cNvPr id="31762" name="Text Box 253"/>
          <p:cNvSpPr txBox="1">
            <a:spLocks noChangeArrowheads="1"/>
          </p:cNvSpPr>
          <p:nvPr/>
        </p:nvSpPr>
        <p:spPr bwMode="auto">
          <a:xfrm>
            <a:off x="2057400" y="52578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b="1" baseline="-25000">
                <a:solidFill>
                  <a:schemeClr val="bg1"/>
                </a:solidFill>
                <a:latin typeface="Tahoma" charset="0"/>
              </a:rPr>
              <a:t>3</a:t>
            </a:r>
          </a:p>
        </p:txBody>
      </p:sp>
      <p:sp>
        <p:nvSpPr>
          <p:cNvPr id="31763" name="Text Box 254"/>
          <p:cNvSpPr txBox="1">
            <a:spLocks noChangeArrowheads="1"/>
          </p:cNvSpPr>
          <p:nvPr/>
        </p:nvSpPr>
        <p:spPr bwMode="auto">
          <a:xfrm>
            <a:off x="3225800" y="57912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b="1" baseline="-25000">
                <a:solidFill>
                  <a:schemeClr val="bg1"/>
                </a:solidFill>
                <a:latin typeface="Tahoma" charset="0"/>
              </a:rPr>
              <a:t>4</a:t>
            </a:r>
          </a:p>
        </p:txBody>
      </p:sp>
      <p:grpSp>
        <p:nvGrpSpPr>
          <p:cNvPr id="10" name="Group 271"/>
          <p:cNvGrpSpPr>
            <a:grpSpLocks/>
          </p:cNvGrpSpPr>
          <p:nvPr/>
        </p:nvGrpSpPr>
        <p:grpSpPr bwMode="auto">
          <a:xfrm>
            <a:off x="3352800" y="5326063"/>
            <a:ext cx="1752600" cy="1600200"/>
            <a:chOff x="2112" y="3355"/>
            <a:chExt cx="1104" cy="1008"/>
          </a:xfrm>
        </p:grpSpPr>
        <p:sp>
          <p:nvSpPr>
            <p:cNvPr id="31778" name="Oval 235"/>
            <p:cNvSpPr>
              <a:spLocks noChangeArrowheads="1"/>
            </p:cNvSpPr>
            <p:nvPr/>
          </p:nvSpPr>
          <p:spPr bwMode="auto">
            <a:xfrm>
              <a:off x="2112" y="3355"/>
              <a:ext cx="1104" cy="1008"/>
            </a:xfrm>
            <a:prstGeom prst="ellipse">
              <a:avLst/>
            </a:prstGeom>
            <a:solidFill>
              <a:schemeClr val="folHlink">
                <a:alpha val="39999"/>
              </a:scheme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79" name="Picture 236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" y="3667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80" name="Text Box 255"/>
            <p:cNvSpPr txBox="1">
              <a:spLocks noChangeArrowheads="1"/>
            </p:cNvSpPr>
            <p:nvPr/>
          </p:nvSpPr>
          <p:spPr bwMode="auto">
            <a:xfrm>
              <a:off x="2526" y="3696"/>
              <a:ext cx="2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bg1"/>
                  </a:solidFill>
                  <a:latin typeface="Tahoma" charset="0"/>
                </a:rPr>
                <a:t>S</a:t>
              </a:r>
              <a:r>
                <a:rPr lang="ja-JP" altLang="en-US" b="1">
                  <a:solidFill>
                    <a:schemeClr val="bg1"/>
                  </a:solidFill>
                  <a:latin typeface="Tahoma" charset="0"/>
                </a:rPr>
                <a:t>’</a:t>
              </a:r>
              <a:endParaRPr lang="en-US" b="1" baseline="-25000">
                <a:solidFill>
                  <a:schemeClr val="bg1"/>
                </a:solidFill>
                <a:latin typeface="Tahoma" charset="0"/>
              </a:endParaRPr>
            </a:p>
          </p:txBody>
        </p:sp>
      </p:grpSp>
      <p:grpSp>
        <p:nvGrpSpPr>
          <p:cNvPr id="11" name="Group 272"/>
          <p:cNvGrpSpPr>
            <a:grpSpLocks/>
          </p:cNvGrpSpPr>
          <p:nvPr/>
        </p:nvGrpSpPr>
        <p:grpSpPr bwMode="auto">
          <a:xfrm>
            <a:off x="3352800" y="2286000"/>
            <a:ext cx="1752600" cy="1600200"/>
            <a:chOff x="2112" y="1440"/>
            <a:chExt cx="1104" cy="1008"/>
          </a:xfrm>
        </p:grpSpPr>
        <p:sp>
          <p:nvSpPr>
            <p:cNvPr id="31775" name="Oval 115"/>
            <p:cNvSpPr>
              <a:spLocks noChangeArrowheads="1"/>
            </p:cNvSpPr>
            <p:nvPr/>
          </p:nvSpPr>
          <p:spPr bwMode="auto">
            <a:xfrm>
              <a:off x="2112" y="1440"/>
              <a:ext cx="1104" cy="1008"/>
            </a:xfrm>
            <a:prstGeom prst="ellipse">
              <a:avLst/>
            </a:prstGeom>
            <a:solidFill>
              <a:schemeClr val="folHlink">
                <a:alpha val="39999"/>
              </a:schemeClr>
            </a:solidFill>
            <a:ln w="38100">
              <a:solidFill>
                <a:srgbClr val="008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76" name="Picture 116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" y="1752"/>
              <a:ext cx="32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7" name="Text Box 256"/>
            <p:cNvSpPr txBox="1">
              <a:spLocks noChangeArrowheads="1"/>
            </p:cNvSpPr>
            <p:nvPr/>
          </p:nvSpPr>
          <p:spPr bwMode="auto">
            <a:xfrm>
              <a:off x="2541" y="1776"/>
              <a:ext cx="2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bg1"/>
                  </a:solidFill>
                  <a:latin typeface="Tahoma" charset="0"/>
                </a:rPr>
                <a:t>S</a:t>
              </a:r>
              <a:r>
                <a:rPr lang="ja-JP" altLang="en-US" b="1">
                  <a:solidFill>
                    <a:schemeClr val="bg1"/>
                  </a:solidFill>
                  <a:latin typeface="Tahoma" charset="0"/>
                </a:rPr>
                <a:t>’</a:t>
              </a:r>
              <a:endParaRPr lang="en-US" b="1" baseline="-25000">
                <a:solidFill>
                  <a:schemeClr val="bg1"/>
                </a:solidFill>
                <a:latin typeface="Tahoma" charset="0"/>
              </a:endParaRPr>
            </a:p>
          </p:txBody>
        </p:sp>
      </p:grpSp>
      <p:sp>
        <p:nvSpPr>
          <p:cNvPr id="31766" name="Text Box 257"/>
          <p:cNvSpPr txBox="1">
            <a:spLocks noChangeArrowheads="1"/>
          </p:cNvSpPr>
          <p:nvPr/>
        </p:nvSpPr>
        <p:spPr bwMode="auto">
          <a:xfrm>
            <a:off x="5426247" y="1066800"/>
            <a:ext cx="1480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ahoma" charset="0"/>
              </a:rPr>
              <a:t>A=</a:t>
            </a:r>
            <a:r>
              <a:rPr lang="en-US" dirty="0" smtClean="0">
                <a:latin typeface="Tahoma" charset="0"/>
              </a:rPr>
              <a:t>{s</a:t>
            </a:r>
            <a:r>
              <a:rPr lang="en-US" baseline="-25000" dirty="0" smtClean="0">
                <a:latin typeface="Tahoma" charset="0"/>
              </a:rPr>
              <a:t>1</a:t>
            </a:r>
            <a:r>
              <a:rPr lang="en-US" dirty="0" smtClean="0">
                <a:latin typeface="Tahoma" charset="0"/>
              </a:rPr>
              <a:t>,s</a:t>
            </a:r>
            <a:r>
              <a:rPr lang="en-US" baseline="-25000" dirty="0" smtClean="0">
                <a:latin typeface="Tahoma" charset="0"/>
              </a:rPr>
              <a:t>2</a:t>
            </a:r>
            <a:r>
              <a:rPr lang="en-US" dirty="0">
                <a:latin typeface="Tahoma" charset="0"/>
              </a:rPr>
              <a:t>}</a:t>
            </a:r>
          </a:p>
        </p:txBody>
      </p:sp>
      <p:sp>
        <p:nvSpPr>
          <p:cNvPr id="31767" name="Rectangle 259"/>
          <p:cNvSpPr>
            <a:spLocks noChangeArrowheads="1"/>
          </p:cNvSpPr>
          <p:nvPr/>
        </p:nvSpPr>
        <p:spPr bwMode="auto">
          <a:xfrm>
            <a:off x="5589177" y="5994400"/>
            <a:ext cx="2355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charset="0"/>
              </a:rPr>
              <a:t>B = </a:t>
            </a:r>
            <a:r>
              <a:rPr lang="en-US" sz="2400" dirty="0" smtClean="0">
                <a:latin typeface="Tahoma" charset="0"/>
              </a:rPr>
              <a:t>{s</a:t>
            </a:r>
            <a:r>
              <a:rPr lang="en-US" sz="2400" baseline="-25000" dirty="0" smtClean="0">
                <a:latin typeface="Tahoma" charset="0"/>
              </a:rPr>
              <a:t>1</a:t>
            </a:r>
            <a:r>
              <a:rPr lang="en-US" sz="2400" dirty="0" smtClean="0">
                <a:latin typeface="Tahoma" charset="0"/>
              </a:rPr>
              <a:t>,s</a:t>
            </a:r>
            <a:r>
              <a:rPr lang="en-US" sz="2400" baseline="-25000" dirty="0" smtClean="0">
                <a:latin typeface="Tahoma" charset="0"/>
              </a:rPr>
              <a:t>2</a:t>
            </a:r>
            <a:r>
              <a:rPr lang="en-US" sz="2400" dirty="0" smtClean="0">
                <a:latin typeface="Tahoma" charset="0"/>
              </a:rPr>
              <a:t>,s</a:t>
            </a:r>
            <a:r>
              <a:rPr lang="en-US" sz="2400" baseline="-25000" dirty="0" smtClean="0">
                <a:latin typeface="Tahoma" charset="0"/>
              </a:rPr>
              <a:t>3</a:t>
            </a:r>
            <a:r>
              <a:rPr lang="en-US" sz="2400" dirty="0" smtClean="0">
                <a:latin typeface="Tahoma" charset="0"/>
              </a:rPr>
              <a:t>,s</a:t>
            </a:r>
            <a:r>
              <a:rPr lang="en-US" sz="2400" baseline="-25000" dirty="0" smtClean="0">
                <a:latin typeface="Tahoma" charset="0"/>
              </a:rPr>
              <a:t>4</a:t>
            </a:r>
            <a:r>
              <a:rPr lang="en-US" sz="2400" dirty="0">
                <a:latin typeface="Tahoma" charset="0"/>
              </a:rPr>
              <a:t>}</a:t>
            </a:r>
          </a:p>
        </p:txBody>
      </p:sp>
      <p:sp>
        <p:nvSpPr>
          <p:cNvPr id="887045" name="Text Box 261"/>
          <p:cNvSpPr txBox="1">
            <a:spLocks noChangeArrowheads="1"/>
          </p:cNvSpPr>
          <p:nvPr/>
        </p:nvSpPr>
        <p:spPr bwMode="auto">
          <a:xfrm>
            <a:off x="5867400" y="3048000"/>
            <a:ext cx="2597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latin typeface="Tahoma" charset="0"/>
              </a:rPr>
              <a:t>F(</a:t>
            </a:r>
            <a:r>
              <a:rPr lang="en-US" dirty="0" smtClean="0">
                <a:latin typeface="Tahoma" charset="0"/>
              </a:rPr>
              <a:t>A</a:t>
            </a:r>
            <a:r>
              <a:rPr lang="en-US" dirty="0" smtClean="0">
                <a:latin typeface="cmsy10" charset="0"/>
              </a:rPr>
              <a:t> </a:t>
            </a:r>
            <a:r>
              <a:rPr lang="en-US" dirty="0" smtClean="0">
                <a:latin typeface="cmsy10" charset="0"/>
              </a:rPr>
              <a:t>U </a:t>
            </a:r>
            <a:r>
              <a:rPr lang="en-US" dirty="0" smtClean="0">
                <a:latin typeface="Tahoma" charset="0"/>
              </a:rPr>
              <a:t>{s</a:t>
            </a:r>
            <a:r>
              <a:rPr lang="en-US" dirty="0" smtClean="0">
                <a:latin typeface="Tahoma" charset="0"/>
              </a:rPr>
              <a:t>’</a:t>
            </a:r>
            <a:r>
              <a:rPr lang="en-US" dirty="0" smtClean="0">
                <a:latin typeface="Tahoma" charset="0"/>
              </a:rPr>
              <a:t>}) – F(A</a:t>
            </a:r>
            <a:r>
              <a:rPr lang="en-US" dirty="0">
                <a:latin typeface="Tahoma" charset="0"/>
              </a:rPr>
              <a:t>)</a:t>
            </a:r>
          </a:p>
        </p:txBody>
      </p:sp>
      <p:sp>
        <p:nvSpPr>
          <p:cNvPr id="887047" name="Text Box 263"/>
          <p:cNvSpPr txBox="1">
            <a:spLocks noChangeArrowheads="1"/>
          </p:cNvSpPr>
          <p:nvPr/>
        </p:nvSpPr>
        <p:spPr bwMode="auto">
          <a:xfrm>
            <a:off x="5791200" y="4495800"/>
            <a:ext cx="2680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latin typeface="Tahoma" charset="0"/>
              </a:rPr>
              <a:t>F(</a:t>
            </a:r>
            <a:r>
              <a:rPr lang="en-US" dirty="0" smtClean="0">
                <a:latin typeface="Tahoma" charset="0"/>
              </a:rPr>
              <a:t>B</a:t>
            </a:r>
            <a:r>
              <a:rPr lang="en-US" dirty="0" smtClean="0">
                <a:latin typeface="cmsy10" charset="0"/>
              </a:rPr>
              <a:t> </a:t>
            </a:r>
            <a:r>
              <a:rPr lang="en-US" dirty="0" smtClean="0">
                <a:latin typeface="cmsy10" charset="0"/>
              </a:rPr>
              <a:t>U </a:t>
            </a:r>
            <a:r>
              <a:rPr lang="en-US" dirty="0" smtClean="0">
                <a:latin typeface="Tahoma" charset="0"/>
              </a:rPr>
              <a:t>{</a:t>
            </a:r>
            <a:r>
              <a:rPr lang="en-US" dirty="0">
                <a:latin typeface="Tahoma" charset="0"/>
              </a:rPr>
              <a:t>s</a:t>
            </a:r>
            <a:r>
              <a:rPr lang="ja-JP" altLang="en-US" dirty="0" smtClean="0">
                <a:latin typeface="Tahoma" charset="0"/>
              </a:rPr>
              <a:t>’</a:t>
            </a:r>
            <a:r>
              <a:rPr lang="en-US" dirty="0" smtClean="0">
                <a:latin typeface="Tahoma" charset="0"/>
              </a:rPr>
              <a:t>}) – F(B</a:t>
            </a:r>
            <a:r>
              <a:rPr lang="en-US" dirty="0">
                <a:latin typeface="Tahoma" charset="0"/>
              </a:rPr>
              <a:t>)</a:t>
            </a:r>
          </a:p>
        </p:txBody>
      </p:sp>
      <p:sp>
        <p:nvSpPr>
          <p:cNvPr id="887049" name="Text Box 265"/>
          <p:cNvSpPr txBox="1">
            <a:spLocks noChangeArrowheads="1"/>
          </p:cNvSpPr>
          <p:nvPr/>
        </p:nvSpPr>
        <p:spPr bwMode="auto">
          <a:xfrm>
            <a:off x="6723278" y="3810000"/>
            <a:ext cx="353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cmsy10" charset="0"/>
              </a:rPr>
              <a:t>≥</a:t>
            </a:r>
            <a:endParaRPr lang="en-US" dirty="0">
              <a:latin typeface="cmsy10" charset="0"/>
            </a:endParaRPr>
          </a:p>
        </p:txBody>
      </p:sp>
      <p:sp>
        <p:nvSpPr>
          <p:cNvPr id="887053" name="Oval 269"/>
          <p:cNvSpPr>
            <a:spLocks noChangeArrowheads="1"/>
          </p:cNvSpPr>
          <p:nvPr/>
        </p:nvSpPr>
        <p:spPr bwMode="auto">
          <a:xfrm>
            <a:off x="3352800" y="2284413"/>
            <a:ext cx="1752600" cy="16002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7054" name="Freeform 270"/>
          <p:cNvSpPr>
            <a:spLocks/>
          </p:cNvSpPr>
          <p:nvPr/>
        </p:nvSpPr>
        <p:spPr bwMode="auto">
          <a:xfrm>
            <a:off x="3810000" y="5319713"/>
            <a:ext cx="1370013" cy="1624012"/>
          </a:xfrm>
          <a:custGeom>
            <a:avLst/>
            <a:gdLst>
              <a:gd name="T0" fmla="*/ 112 w 863"/>
              <a:gd name="T1" fmla="*/ 8 h 1023"/>
              <a:gd name="T2" fmla="*/ 352 w 863"/>
              <a:gd name="T3" fmla="*/ 8 h 1023"/>
              <a:gd name="T4" fmla="*/ 544 w 863"/>
              <a:gd name="T5" fmla="*/ 56 h 1023"/>
              <a:gd name="T6" fmla="*/ 736 w 863"/>
              <a:gd name="T7" fmla="*/ 200 h 1023"/>
              <a:gd name="T8" fmla="*/ 809 w 863"/>
              <a:gd name="T9" fmla="*/ 367 h 1023"/>
              <a:gd name="T10" fmla="*/ 815 w 863"/>
              <a:gd name="T11" fmla="*/ 668 h 1023"/>
              <a:gd name="T12" fmla="*/ 521 w 863"/>
              <a:gd name="T13" fmla="*/ 968 h 1023"/>
              <a:gd name="T14" fmla="*/ 183 w 863"/>
              <a:gd name="T15" fmla="*/ 999 h 1023"/>
              <a:gd name="T16" fmla="*/ 0 w 863"/>
              <a:gd name="T17" fmla="*/ 931 h 1023"/>
              <a:gd name="T18" fmla="*/ 116 w 863"/>
              <a:gd name="T19" fmla="*/ 882 h 1023"/>
              <a:gd name="T20" fmla="*/ 226 w 863"/>
              <a:gd name="T21" fmla="*/ 790 h 1023"/>
              <a:gd name="T22" fmla="*/ 361 w 863"/>
              <a:gd name="T23" fmla="*/ 508 h 1023"/>
              <a:gd name="T24" fmla="*/ 282 w 863"/>
              <a:gd name="T25" fmla="*/ 190 h 1023"/>
              <a:gd name="T26" fmla="*/ 110 w 863"/>
              <a:gd name="T27" fmla="*/ 6 h 10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63"/>
              <a:gd name="T43" fmla="*/ 0 h 1023"/>
              <a:gd name="T44" fmla="*/ 863 w 863"/>
              <a:gd name="T45" fmla="*/ 1023 h 102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63" h="1023">
                <a:moveTo>
                  <a:pt x="112" y="8"/>
                </a:moveTo>
                <a:cubicBezTo>
                  <a:pt x="196" y="4"/>
                  <a:pt x="280" y="0"/>
                  <a:pt x="352" y="8"/>
                </a:cubicBezTo>
                <a:cubicBezTo>
                  <a:pt x="424" y="16"/>
                  <a:pt x="480" y="24"/>
                  <a:pt x="544" y="56"/>
                </a:cubicBezTo>
                <a:cubicBezTo>
                  <a:pt x="608" y="88"/>
                  <a:pt x="692" y="148"/>
                  <a:pt x="736" y="200"/>
                </a:cubicBezTo>
                <a:cubicBezTo>
                  <a:pt x="780" y="252"/>
                  <a:pt x="796" y="289"/>
                  <a:pt x="809" y="367"/>
                </a:cubicBezTo>
                <a:cubicBezTo>
                  <a:pt x="822" y="445"/>
                  <a:pt x="863" y="568"/>
                  <a:pt x="815" y="668"/>
                </a:cubicBezTo>
                <a:cubicBezTo>
                  <a:pt x="767" y="768"/>
                  <a:pt x="626" y="913"/>
                  <a:pt x="521" y="968"/>
                </a:cubicBezTo>
                <a:cubicBezTo>
                  <a:pt x="416" y="1023"/>
                  <a:pt x="270" y="1005"/>
                  <a:pt x="183" y="999"/>
                </a:cubicBezTo>
                <a:cubicBezTo>
                  <a:pt x="96" y="993"/>
                  <a:pt x="11" y="950"/>
                  <a:pt x="0" y="931"/>
                </a:cubicBezTo>
                <a:lnTo>
                  <a:pt x="116" y="882"/>
                </a:lnTo>
                <a:cubicBezTo>
                  <a:pt x="154" y="858"/>
                  <a:pt x="185" y="852"/>
                  <a:pt x="226" y="790"/>
                </a:cubicBezTo>
                <a:cubicBezTo>
                  <a:pt x="267" y="728"/>
                  <a:pt x="352" y="608"/>
                  <a:pt x="361" y="508"/>
                </a:cubicBezTo>
                <a:cubicBezTo>
                  <a:pt x="370" y="408"/>
                  <a:pt x="324" y="274"/>
                  <a:pt x="282" y="190"/>
                </a:cubicBezTo>
                <a:cubicBezTo>
                  <a:pt x="240" y="106"/>
                  <a:pt x="146" y="44"/>
                  <a:pt x="110" y="6"/>
                </a:cubicBezTo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7044" name="Line 260"/>
          <p:cNvSpPr>
            <a:spLocks noChangeShapeType="1"/>
          </p:cNvSpPr>
          <p:nvPr/>
        </p:nvSpPr>
        <p:spPr bwMode="auto">
          <a:xfrm flipH="1" flipV="1">
            <a:off x="4876800" y="2971800"/>
            <a:ext cx="9906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7046" name="Line 262"/>
          <p:cNvSpPr>
            <a:spLocks noChangeShapeType="1"/>
          </p:cNvSpPr>
          <p:nvPr/>
        </p:nvSpPr>
        <p:spPr bwMode="auto">
          <a:xfrm flipH="1">
            <a:off x="4699000" y="4724400"/>
            <a:ext cx="1092200" cy="1143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9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045" grpId="0"/>
      <p:bldP spid="887047" grpId="0"/>
      <p:bldP spid="887049" grpId="0"/>
      <p:bldP spid="887053" grpId="0" animBg="1"/>
      <p:bldP spid="887054" grpId="0" animBg="1"/>
      <p:bldP spid="887044" grpId="0" animBg="1"/>
      <p:bldP spid="8870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D7B7BEE-3F71-7142-BC12-BF423CAF80E7}" type="slidenum">
              <a:rPr lang="en-US" sz="1400"/>
              <a:pPr eaLnBrk="1" hangingPunct="1"/>
              <a:t>18</a:t>
            </a:fld>
            <a:endParaRPr lang="en-US" sz="140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27100" y="152400"/>
            <a:ext cx="7467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More complex model for sensing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1720" name="Text Box 8"/>
          <p:cNvSpPr txBox="1">
            <a:spLocks noChangeArrowheads="1"/>
          </p:cNvSpPr>
          <p:nvPr/>
        </p:nvSpPr>
        <p:spPr bwMode="auto">
          <a:xfrm>
            <a:off x="309563" y="4572000"/>
            <a:ext cx="766178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/>
              <a:t>Joint probability distribution </a:t>
            </a:r>
            <a:br>
              <a:rPr lang="en-US" sz="2400" dirty="0"/>
            </a:br>
            <a:r>
              <a:rPr lang="en-US" dirty="0"/>
              <a:t>P(X</a:t>
            </a:r>
            <a:r>
              <a:rPr lang="en-US" baseline="-25000" dirty="0"/>
              <a:t>1</a:t>
            </a:r>
            <a:r>
              <a:rPr lang="en-US" dirty="0"/>
              <a:t>,…,X</a:t>
            </a:r>
            <a:r>
              <a:rPr lang="en-US" baseline="-25000" dirty="0"/>
              <a:t>n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,…,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r>
              <a:rPr lang="en-US" dirty="0" smtClean="0"/>
              <a:t>)  </a:t>
            </a:r>
            <a:r>
              <a:rPr lang="en-US" dirty="0"/>
              <a:t>= P</a:t>
            </a:r>
            <a:r>
              <a:rPr lang="en-US" dirty="0" smtClean="0"/>
              <a:t>(Y</a:t>
            </a:r>
            <a:r>
              <a:rPr lang="en-US" baseline="-25000" dirty="0" smtClean="0"/>
              <a:t>1</a:t>
            </a:r>
            <a:r>
              <a:rPr lang="en-US" dirty="0"/>
              <a:t>,…</a:t>
            </a:r>
            <a:r>
              <a:rPr lang="en-US" dirty="0" smtClean="0"/>
              <a:t>,</a:t>
            </a:r>
            <a:r>
              <a:rPr lang="en-US" dirty="0" err="1" smtClean="0"/>
              <a:t>Y</a:t>
            </a:r>
            <a:r>
              <a:rPr lang="en-US" baseline="-25000" dirty="0" err="1" smtClean="0"/>
              <a:t>n</a:t>
            </a:r>
            <a:r>
              <a:rPr lang="en-US" dirty="0"/>
              <a:t>) P</a:t>
            </a:r>
            <a:r>
              <a:rPr lang="en-US" dirty="0" smtClean="0"/>
              <a:t>(X</a:t>
            </a:r>
            <a:r>
              <a:rPr lang="en-US" baseline="-25000" dirty="0" smtClean="0"/>
              <a:t>1</a:t>
            </a:r>
            <a:r>
              <a:rPr lang="en-US" dirty="0"/>
              <a:t>,…</a:t>
            </a:r>
            <a:r>
              <a:rPr lang="en-US" dirty="0" smtClean="0"/>
              <a:t>,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/>
              <a:t>,…</a:t>
            </a:r>
            <a:r>
              <a:rPr lang="en-US" dirty="0" smtClean="0"/>
              <a:t>,</a:t>
            </a:r>
            <a:r>
              <a:rPr lang="en-US" dirty="0" err="1" smtClean="0"/>
              <a:t>Y</a:t>
            </a:r>
            <a:r>
              <a:rPr lang="en-US" baseline="-25000" dirty="0" err="1" smtClean="0"/>
              <a:t>n</a:t>
            </a:r>
            <a:r>
              <a:rPr lang="en-US" dirty="0"/>
              <a:t>)</a:t>
            </a:r>
          </a:p>
        </p:txBody>
      </p:sp>
      <p:sp>
        <p:nvSpPr>
          <p:cNvPr id="26628" name="Text Box 74"/>
          <p:cNvSpPr txBox="1">
            <a:spLocks noChangeArrowheads="1"/>
          </p:cNvSpPr>
          <p:nvPr/>
        </p:nvSpPr>
        <p:spPr bwMode="auto">
          <a:xfrm>
            <a:off x="6918345" y="1219200"/>
            <a:ext cx="21637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err="1" smtClean="0"/>
              <a:t>Y</a:t>
            </a:r>
            <a:r>
              <a:rPr lang="en-US" sz="2400" baseline="-25000" dirty="0" err="1" smtClean="0"/>
              <a:t>s</a:t>
            </a:r>
            <a:r>
              <a:rPr lang="en-US" sz="2400" dirty="0"/>
              <a:t>: temperature</a:t>
            </a:r>
            <a:br>
              <a:rPr lang="en-US" sz="2400" dirty="0"/>
            </a:br>
            <a:r>
              <a:rPr lang="en-US" sz="2400" dirty="0"/>
              <a:t>at location s</a:t>
            </a:r>
          </a:p>
        </p:txBody>
      </p:sp>
      <p:sp>
        <p:nvSpPr>
          <p:cNvPr id="1651787" name="Text Box 75"/>
          <p:cNvSpPr txBox="1">
            <a:spLocks noChangeArrowheads="1"/>
          </p:cNvSpPr>
          <p:nvPr/>
        </p:nvSpPr>
        <p:spPr bwMode="auto">
          <a:xfrm>
            <a:off x="6982539" y="2286000"/>
            <a:ext cx="21432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err="1" smtClean="0"/>
              <a:t>X</a:t>
            </a:r>
            <a:r>
              <a:rPr lang="en-US" sz="2400" baseline="-25000" dirty="0" err="1" smtClean="0"/>
              <a:t>s</a:t>
            </a:r>
            <a:r>
              <a:rPr lang="en-US" sz="2400" dirty="0"/>
              <a:t>: sensor value</a:t>
            </a:r>
            <a:br>
              <a:rPr lang="en-US" sz="2400" dirty="0"/>
            </a:br>
            <a:r>
              <a:rPr lang="en-US" sz="2400" dirty="0"/>
              <a:t>at location s</a:t>
            </a:r>
          </a:p>
        </p:txBody>
      </p:sp>
      <p:sp>
        <p:nvSpPr>
          <p:cNvPr id="1651790" name="Rectangle 78"/>
          <p:cNvSpPr>
            <a:spLocks noChangeArrowheads="1"/>
          </p:cNvSpPr>
          <p:nvPr/>
        </p:nvSpPr>
        <p:spPr bwMode="auto">
          <a:xfrm>
            <a:off x="7007015" y="3367088"/>
            <a:ext cx="1907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/>
              <a:t>X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</a:t>
            </a:r>
            <a:r>
              <a:rPr lang="en-US" sz="2400" dirty="0"/>
              <a:t>+ noise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3429000" y="5486400"/>
            <a:ext cx="1524000" cy="901700"/>
            <a:chOff x="2112" y="3552"/>
            <a:chExt cx="960" cy="568"/>
          </a:xfrm>
        </p:grpSpPr>
        <p:sp>
          <p:nvSpPr>
            <p:cNvPr id="26682" name="AutoShape 80"/>
            <p:cNvSpPr>
              <a:spLocks/>
            </p:cNvSpPr>
            <p:nvPr/>
          </p:nvSpPr>
          <p:spPr bwMode="auto">
            <a:xfrm rot="5400000">
              <a:off x="2472" y="3192"/>
              <a:ext cx="240" cy="960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de-DE"/>
            </a:p>
          </p:txBody>
        </p:sp>
        <p:sp>
          <p:nvSpPr>
            <p:cNvPr id="26683" name="Text Box 82"/>
            <p:cNvSpPr txBox="1">
              <a:spLocks noChangeArrowheads="1"/>
            </p:cNvSpPr>
            <p:nvPr/>
          </p:nvSpPr>
          <p:spPr bwMode="auto">
            <a:xfrm>
              <a:off x="2308" y="3793"/>
              <a:ext cx="57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/>
                <a:t>Prior</a:t>
              </a:r>
            </a:p>
          </p:txBody>
        </p:sp>
      </p:grp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5029200" y="5486400"/>
            <a:ext cx="2590800" cy="842963"/>
            <a:chOff x="3120" y="3552"/>
            <a:chExt cx="1872" cy="531"/>
          </a:xfrm>
        </p:grpSpPr>
        <p:sp>
          <p:nvSpPr>
            <p:cNvPr id="26680" name="AutoShape 81"/>
            <p:cNvSpPr>
              <a:spLocks/>
            </p:cNvSpPr>
            <p:nvPr/>
          </p:nvSpPr>
          <p:spPr bwMode="auto">
            <a:xfrm rot="5400000">
              <a:off x="3936" y="2736"/>
              <a:ext cx="240" cy="1872"/>
            </a:xfrm>
            <a:prstGeom prst="rightBrace">
              <a:avLst>
                <a:gd name="adj1" fmla="val 65000"/>
                <a:gd name="adj2" fmla="val 5000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de-DE"/>
            </a:p>
          </p:txBody>
        </p:sp>
        <p:sp>
          <p:nvSpPr>
            <p:cNvPr id="26681" name="Text Box 83"/>
            <p:cNvSpPr txBox="1">
              <a:spLocks noChangeArrowheads="1"/>
            </p:cNvSpPr>
            <p:nvPr/>
          </p:nvSpPr>
          <p:spPr bwMode="auto">
            <a:xfrm>
              <a:off x="3498" y="3792"/>
              <a:ext cx="107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/>
                <a:t>Likelihood</a:t>
              </a:r>
            </a:p>
          </p:txBody>
        </p:sp>
      </p:grpSp>
      <p:pic>
        <p:nvPicPr>
          <p:cNvPr id="26633" name="Picture 26"/>
          <p:cNvPicPr>
            <a:picLocks noChangeAspect="1" noChangeArrowheads="1"/>
          </p:cNvPicPr>
          <p:nvPr/>
        </p:nvPicPr>
        <p:blipFill>
          <a:blip r:embed="rId3">
            <a:lum bright="82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62484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Oval 27"/>
          <p:cNvSpPr>
            <a:spLocks noChangeArrowheads="1"/>
          </p:cNvSpPr>
          <p:nvPr/>
        </p:nvSpPr>
        <p:spPr bwMode="auto">
          <a:xfrm>
            <a:off x="1143000" y="1219200"/>
            <a:ext cx="685800" cy="60960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/>
              <a:t>Y</a:t>
            </a:r>
            <a:r>
              <a:rPr lang="en-US" sz="3200" b="1" baseline="-25000" dirty="0" smtClean="0"/>
              <a:t>1</a:t>
            </a:r>
            <a:endParaRPr lang="en-US" sz="3200" b="1" baseline="-25000" dirty="0"/>
          </a:p>
        </p:txBody>
      </p:sp>
      <p:sp>
        <p:nvSpPr>
          <p:cNvPr id="26635" name="Oval 28"/>
          <p:cNvSpPr>
            <a:spLocks noChangeArrowheads="1"/>
          </p:cNvSpPr>
          <p:nvPr/>
        </p:nvSpPr>
        <p:spPr bwMode="auto">
          <a:xfrm>
            <a:off x="2819400" y="1219200"/>
            <a:ext cx="685800" cy="60960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/>
              <a:t>Y</a:t>
            </a:r>
            <a:r>
              <a:rPr lang="en-US" sz="3200" b="1" baseline="-25000" dirty="0" smtClean="0"/>
              <a:t>2</a:t>
            </a:r>
            <a:endParaRPr lang="en-US" sz="3200" b="1" baseline="-25000" dirty="0"/>
          </a:p>
        </p:txBody>
      </p:sp>
      <p:sp>
        <p:nvSpPr>
          <p:cNvPr id="26636" name="Oval 29"/>
          <p:cNvSpPr>
            <a:spLocks noChangeArrowheads="1"/>
          </p:cNvSpPr>
          <p:nvPr/>
        </p:nvSpPr>
        <p:spPr bwMode="auto">
          <a:xfrm>
            <a:off x="4724400" y="1219200"/>
            <a:ext cx="685800" cy="60960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/>
              <a:t>Y</a:t>
            </a:r>
            <a:r>
              <a:rPr lang="en-US" sz="3200" b="1" baseline="-25000" dirty="0" smtClean="0"/>
              <a:t>3</a:t>
            </a:r>
            <a:endParaRPr lang="en-US" sz="3200" b="1" baseline="-25000" dirty="0"/>
          </a:p>
        </p:txBody>
      </p:sp>
      <p:sp>
        <p:nvSpPr>
          <p:cNvPr id="26637" name="Oval 30"/>
          <p:cNvSpPr>
            <a:spLocks noChangeArrowheads="1"/>
          </p:cNvSpPr>
          <p:nvPr/>
        </p:nvSpPr>
        <p:spPr bwMode="auto">
          <a:xfrm>
            <a:off x="5562600" y="2362200"/>
            <a:ext cx="685800" cy="60960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/>
              <a:t>Y</a:t>
            </a:r>
            <a:r>
              <a:rPr lang="en-US" sz="3200" b="1" baseline="-25000" dirty="0" smtClean="0"/>
              <a:t>6</a:t>
            </a:r>
            <a:endParaRPr lang="en-US" sz="3200" b="1" baseline="-25000" dirty="0"/>
          </a:p>
        </p:txBody>
      </p:sp>
      <p:sp>
        <p:nvSpPr>
          <p:cNvPr id="26638" name="Oval 31"/>
          <p:cNvSpPr>
            <a:spLocks noChangeArrowheads="1"/>
          </p:cNvSpPr>
          <p:nvPr/>
        </p:nvSpPr>
        <p:spPr bwMode="auto">
          <a:xfrm>
            <a:off x="4267200" y="3276600"/>
            <a:ext cx="685800" cy="60960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/>
              <a:t>Y</a:t>
            </a:r>
            <a:r>
              <a:rPr lang="en-US" sz="3200" b="1" baseline="-25000" dirty="0" smtClean="0"/>
              <a:t>5</a:t>
            </a:r>
            <a:endParaRPr lang="en-US" sz="3200" b="1" baseline="-25000" dirty="0"/>
          </a:p>
        </p:txBody>
      </p:sp>
      <p:sp>
        <p:nvSpPr>
          <p:cNvPr id="26639" name="Oval 33"/>
          <p:cNvSpPr>
            <a:spLocks noChangeArrowheads="1"/>
          </p:cNvSpPr>
          <p:nvPr/>
        </p:nvSpPr>
        <p:spPr bwMode="auto">
          <a:xfrm>
            <a:off x="838200" y="3200400"/>
            <a:ext cx="685800" cy="60960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/>
              <a:t>Y</a:t>
            </a:r>
            <a:r>
              <a:rPr lang="en-US" sz="3200" b="1" baseline="-25000" dirty="0" smtClean="0"/>
              <a:t>4</a:t>
            </a:r>
            <a:endParaRPr lang="en-US" sz="3200" b="1" baseline="-25000" dirty="0"/>
          </a:p>
        </p:txBody>
      </p:sp>
      <p:sp>
        <p:nvSpPr>
          <p:cNvPr id="26640" name="Line 34"/>
          <p:cNvSpPr>
            <a:spLocks noChangeShapeType="1"/>
          </p:cNvSpPr>
          <p:nvPr/>
        </p:nvSpPr>
        <p:spPr bwMode="auto">
          <a:xfrm flipH="1">
            <a:off x="1219200" y="1828800"/>
            <a:ext cx="228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1" name="Line 35"/>
          <p:cNvSpPr>
            <a:spLocks noChangeShapeType="1"/>
          </p:cNvSpPr>
          <p:nvPr/>
        </p:nvSpPr>
        <p:spPr bwMode="auto">
          <a:xfrm>
            <a:off x="3124200" y="1828800"/>
            <a:ext cx="1295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2" name="Line 36"/>
          <p:cNvSpPr>
            <a:spLocks noChangeShapeType="1"/>
          </p:cNvSpPr>
          <p:nvPr/>
        </p:nvSpPr>
        <p:spPr bwMode="auto">
          <a:xfrm flipH="1">
            <a:off x="4648200" y="1828800"/>
            <a:ext cx="3810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3" name="Line 37"/>
          <p:cNvSpPr>
            <a:spLocks noChangeShapeType="1"/>
          </p:cNvSpPr>
          <p:nvPr/>
        </p:nvSpPr>
        <p:spPr bwMode="auto">
          <a:xfrm flipH="1">
            <a:off x="4953000" y="2819400"/>
            <a:ext cx="685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4" name="Line 38"/>
          <p:cNvSpPr>
            <a:spLocks noChangeShapeType="1"/>
          </p:cNvSpPr>
          <p:nvPr/>
        </p:nvSpPr>
        <p:spPr bwMode="auto">
          <a:xfrm flipH="1" flipV="1">
            <a:off x="5334000" y="1752600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5" name="Line 39"/>
          <p:cNvSpPr>
            <a:spLocks noChangeShapeType="1"/>
          </p:cNvSpPr>
          <p:nvPr/>
        </p:nvSpPr>
        <p:spPr bwMode="auto">
          <a:xfrm flipH="1">
            <a:off x="3505200" y="15240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6" name="Line 40"/>
          <p:cNvSpPr>
            <a:spLocks noChangeShapeType="1"/>
          </p:cNvSpPr>
          <p:nvPr/>
        </p:nvSpPr>
        <p:spPr bwMode="auto">
          <a:xfrm flipH="1">
            <a:off x="182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647" name="Line 42"/>
          <p:cNvSpPr>
            <a:spLocks noChangeShapeType="1"/>
          </p:cNvSpPr>
          <p:nvPr/>
        </p:nvSpPr>
        <p:spPr bwMode="auto">
          <a:xfrm flipH="1" flipV="1">
            <a:off x="1524000" y="3429000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04800" y="1447800"/>
            <a:ext cx="6096000" cy="3048000"/>
            <a:chOff x="192" y="1008"/>
            <a:chExt cx="3840" cy="1920"/>
          </a:xfrm>
        </p:grpSpPr>
        <p:grpSp>
          <p:nvGrpSpPr>
            <p:cNvPr id="26649" name="Group 24"/>
            <p:cNvGrpSpPr>
              <a:grpSpLocks/>
            </p:cNvGrpSpPr>
            <p:nvPr/>
          </p:nvGrpSpPr>
          <p:grpSpPr bwMode="auto">
            <a:xfrm>
              <a:off x="192" y="1200"/>
              <a:ext cx="528" cy="480"/>
              <a:chOff x="1048" y="1640"/>
              <a:chExt cx="528" cy="480"/>
            </a:xfrm>
          </p:grpSpPr>
          <p:pic>
            <p:nvPicPr>
              <p:cNvPr id="2667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lum brigh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751"/>
                <a:ext cx="480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78" name="Oval 9"/>
              <p:cNvSpPr>
                <a:spLocks noChangeArrowheads="1"/>
              </p:cNvSpPr>
              <p:nvPr/>
            </p:nvSpPr>
            <p:spPr bwMode="auto">
              <a:xfrm>
                <a:off x="1048" y="1640"/>
                <a:ext cx="528" cy="480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79" name="Text Box 10"/>
              <p:cNvSpPr txBox="1">
                <a:spLocks noChangeArrowheads="1"/>
              </p:cNvSpPr>
              <p:nvPr/>
            </p:nvSpPr>
            <p:spPr bwMode="auto">
              <a:xfrm>
                <a:off x="1134" y="1699"/>
                <a:ext cx="3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smtClean="0"/>
                  <a:t>X</a:t>
                </a:r>
                <a:r>
                  <a:rPr lang="en-US" sz="3200" b="1" baseline="-25000" dirty="0" smtClean="0"/>
                  <a:t>1</a:t>
                </a:r>
                <a:endParaRPr lang="en-US" sz="3200" b="1" baseline="-25000" dirty="0"/>
              </a:p>
            </p:txBody>
          </p:sp>
        </p:grpSp>
        <p:grpSp>
          <p:nvGrpSpPr>
            <p:cNvPr id="26650" name="Group 44"/>
            <p:cNvGrpSpPr>
              <a:grpSpLocks/>
            </p:cNvGrpSpPr>
            <p:nvPr/>
          </p:nvGrpSpPr>
          <p:grpSpPr bwMode="auto">
            <a:xfrm>
              <a:off x="1056" y="2352"/>
              <a:ext cx="528" cy="480"/>
              <a:chOff x="1048" y="1640"/>
              <a:chExt cx="528" cy="480"/>
            </a:xfrm>
          </p:grpSpPr>
          <p:pic>
            <p:nvPicPr>
              <p:cNvPr id="26674" name="Picture 45"/>
              <p:cNvPicPr>
                <a:picLocks noChangeAspect="1" noChangeArrowheads="1"/>
              </p:cNvPicPr>
              <p:nvPr/>
            </p:nvPicPr>
            <p:blipFill>
              <a:blip r:embed="rId4">
                <a:lum brigh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751"/>
                <a:ext cx="480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75" name="Oval 46"/>
              <p:cNvSpPr>
                <a:spLocks noChangeArrowheads="1"/>
              </p:cNvSpPr>
              <p:nvPr/>
            </p:nvSpPr>
            <p:spPr bwMode="auto">
              <a:xfrm>
                <a:off x="1048" y="1640"/>
                <a:ext cx="528" cy="480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76" name="Text Box 47"/>
              <p:cNvSpPr txBox="1">
                <a:spLocks noChangeArrowheads="1"/>
              </p:cNvSpPr>
              <p:nvPr/>
            </p:nvSpPr>
            <p:spPr bwMode="auto">
              <a:xfrm>
                <a:off x="1134" y="1699"/>
                <a:ext cx="3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smtClean="0"/>
                  <a:t>X</a:t>
                </a:r>
                <a:r>
                  <a:rPr lang="en-US" sz="3200" b="1" baseline="-25000" dirty="0" smtClean="0"/>
                  <a:t>4</a:t>
                </a:r>
                <a:endParaRPr lang="en-US" sz="3200" b="1" baseline="-25000" dirty="0"/>
              </a:p>
            </p:txBody>
          </p:sp>
        </p:grpSp>
        <p:grpSp>
          <p:nvGrpSpPr>
            <p:cNvPr id="26651" name="Group 48"/>
            <p:cNvGrpSpPr>
              <a:grpSpLocks/>
            </p:cNvGrpSpPr>
            <p:nvPr/>
          </p:nvGrpSpPr>
          <p:grpSpPr bwMode="auto">
            <a:xfrm>
              <a:off x="2400" y="1296"/>
              <a:ext cx="528" cy="480"/>
              <a:chOff x="1048" y="1640"/>
              <a:chExt cx="528" cy="480"/>
            </a:xfrm>
          </p:grpSpPr>
          <p:pic>
            <p:nvPicPr>
              <p:cNvPr id="26671" name="Picture 49"/>
              <p:cNvPicPr>
                <a:picLocks noChangeAspect="1" noChangeArrowheads="1"/>
              </p:cNvPicPr>
              <p:nvPr/>
            </p:nvPicPr>
            <p:blipFill>
              <a:blip r:embed="rId4">
                <a:lum brigh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751"/>
                <a:ext cx="480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72" name="Oval 50"/>
              <p:cNvSpPr>
                <a:spLocks noChangeArrowheads="1"/>
              </p:cNvSpPr>
              <p:nvPr/>
            </p:nvSpPr>
            <p:spPr bwMode="auto">
              <a:xfrm>
                <a:off x="1048" y="1640"/>
                <a:ext cx="528" cy="480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73" name="Text Box 51"/>
              <p:cNvSpPr txBox="1">
                <a:spLocks noChangeArrowheads="1"/>
              </p:cNvSpPr>
              <p:nvPr/>
            </p:nvSpPr>
            <p:spPr bwMode="auto">
              <a:xfrm>
                <a:off x="1134" y="1699"/>
                <a:ext cx="3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smtClean="0"/>
                  <a:t>X</a:t>
                </a:r>
                <a:r>
                  <a:rPr lang="en-US" sz="3200" b="1" baseline="-25000" dirty="0" smtClean="0"/>
                  <a:t>3</a:t>
                </a:r>
                <a:endParaRPr lang="en-US" sz="3200" b="1" baseline="-25000" dirty="0"/>
              </a:p>
            </p:txBody>
          </p:sp>
        </p:grpSp>
        <p:grpSp>
          <p:nvGrpSpPr>
            <p:cNvPr id="26652" name="Group 56"/>
            <p:cNvGrpSpPr>
              <a:grpSpLocks/>
            </p:cNvGrpSpPr>
            <p:nvPr/>
          </p:nvGrpSpPr>
          <p:grpSpPr bwMode="auto">
            <a:xfrm>
              <a:off x="3504" y="2208"/>
              <a:ext cx="528" cy="480"/>
              <a:chOff x="1048" y="1640"/>
              <a:chExt cx="528" cy="480"/>
            </a:xfrm>
          </p:grpSpPr>
          <p:pic>
            <p:nvPicPr>
              <p:cNvPr id="26668" name="Picture 57"/>
              <p:cNvPicPr>
                <a:picLocks noChangeAspect="1" noChangeArrowheads="1"/>
              </p:cNvPicPr>
              <p:nvPr/>
            </p:nvPicPr>
            <p:blipFill>
              <a:blip r:embed="rId4">
                <a:lum brigh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751"/>
                <a:ext cx="480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9" name="Oval 58"/>
              <p:cNvSpPr>
                <a:spLocks noChangeArrowheads="1"/>
              </p:cNvSpPr>
              <p:nvPr/>
            </p:nvSpPr>
            <p:spPr bwMode="auto">
              <a:xfrm>
                <a:off x="1048" y="1640"/>
                <a:ext cx="528" cy="480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70" name="Text Box 59"/>
              <p:cNvSpPr txBox="1">
                <a:spLocks noChangeArrowheads="1"/>
              </p:cNvSpPr>
              <p:nvPr/>
            </p:nvSpPr>
            <p:spPr bwMode="auto">
              <a:xfrm>
                <a:off x="1134" y="1699"/>
                <a:ext cx="3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smtClean="0"/>
                  <a:t>X</a:t>
                </a:r>
                <a:r>
                  <a:rPr lang="en-US" sz="3200" b="1" baseline="-25000" dirty="0" smtClean="0"/>
                  <a:t>6</a:t>
                </a:r>
                <a:endParaRPr lang="en-US" sz="3200" b="1" baseline="-25000" dirty="0"/>
              </a:p>
            </p:txBody>
          </p:sp>
        </p:grpSp>
        <p:grpSp>
          <p:nvGrpSpPr>
            <p:cNvPr id="26653" name="Group 62"/>
            <p:cNvGrpSpPr>
              <a:grpSpLocks/>
            </p:cNvGrpSpPr>
            <p:nvPr/>
          </p:nvGrpSpPr>
          <p:grpSpPr bwMode="auto">
            <a:xfrm>
              <a:off x="2160" y="2448"/>
              <a:ext cx="528" cy="480"/>
              <a:chOff x="1048" y="1640"/>
              <a:chExt cx="528" cy="480"/>
            </a:xfrm>
          </p:grpSpPr>
          <p:pic>
            <p:nvPicPr>
              <p:cNvPr id="26665" name="Picture 63"/>
              <p:cNvPicPr>
                <a:picLocks noChangeAspect="1" noChangeArrowheads="1"/>
              </p:cNvPicPr>
              <p:nvPr/>
            </p:nvPicPr>
            <p:blipFill>
              <a:blip r:embed="rId4">
                <a:lum brigh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751"/>
                <a:ext cx="480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6" name="Oval 64"/>
              <p:cNvSpPr>
                <a:spLocks noChangeArrowheads="1"/>
              </p:cNvSpPr>
              <p:nvPr/>
            </p:nvSpPr>
            <p:spPr bwMode="auto">
              <a:xfrm>
                <a:off x="1048" y="1640"/>
                <a:ext cx="528" cy="480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67" name="Text Box 65"/>
              <p:cNvSpPr txBox="1">
                <a:spLocks noChangeArrowheads="1"/>
              </p:cNvSpPr>
              <p:nvPr/>
            </p:nvSpPr>
            <p:spPr bwMode="auto">
              <a:xfrm>
                <a:off x="1134" y="1699"/>
                <a:ext cx="3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smtClean="0"/>
                  <a:t>X</a:t>
                </a:r>
                <a:r>
                  <a:rPr lang="en-US" sz="3200" b="1" baseline="-25000" dirty="0" smtClean="0"/>
                  <a:t>5</a:t>
                </a:r>
                <a:endParaRPr lang="en-US" sz="3200" b="1" baseline="-25000" dirty="0"/>
              </a:p>
            </p:txBody>
          </p:sp>
        </p:grpSp>
        <p:grpSp>
          <p:nvGrpSpPr>
            <p:cNvPr id="26654" name="Group 68"/>
            <p:cNvGrpSpPr>
              <a:grpSpLocks/>
            </p:cNvGrpSpPr>
            <p:nvPr/>
          </p:nvGrpSpPr>
          <p:grpSpPr bwMode="auto">
            <a:xfrm>
              <a:off x="1344" y="1392"/>
              <a:ext cx="528" cy="480"/>
              <a:chOff x="1048" y="1640"/>
              <a:chExt cx="528" cy="480"/>
            </a:xfrm>
          </p:grpSpPr>
          <p:pic>
            <p:nvPicPr>
              <p:cNvPr id="26662" name="Picture 69"/>
              <p:cNvPicPr>
                <a:picLocks noChangeAspect="1" noChangeArrowheads="1"/>
              </p:cNvPicPr>
              <p:nvPr/>
            </p:nvPicPr>
            <p:blipFill>
              <a:blip r:embed="rId4">
                <a:lum brigh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751"/>
                <a:ext cx="480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3" name="Oval 70"/>
              <p:cNvSpPr>
                <a:spLocks noChangeArrowheads="1"/>
              </p:cNvSpPr>
              <p:nvPr/>
            </p:nvSpPr>
            <p:spPr bwMode="auto">
              <a:xfrm>
                <a:off x="1048" y="1640"/>
                <a:ext cx="528" cy="480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64" name="Text Box 71"/>
              <p:cNvSpPr txBox="1">
                <a:spLocks noChangeArrowheads="1"/>
              </p:cNvSpPr>
              <p:nvPr/>
            </p:nvSpPr>
            <p:spPr bwMode="auto">
              <a:xfrm>
                <a:off x="1134" y="1699"/>
                <a:ext cx="3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smtClean="0"/>
                  <a:t>X</a:t>
                </a:r>
                <a:r>
                  <a:rPr lang="en-US" sz="3200" b="1" baseline="-25000" dirty="0" smtClean="0"/>
                  <a:t>2</a:t>
                </a:r>
                <a:endParaRPr lang="en-US" sz="3200" b="1" baseline="-25000" dirty="0"/>
              </a:p>
            </p:txBody>
          </p:sp>
        </p:grpSp>
        <p:grpSp>
          <p:nvGrpSpPr>
            <p:cNvPr id="26655" name="Group 54"/>
            <p:cNvGrpSpPr>
              <a:grpSpLocks/>
            </p:cNvGrpSpPr>
            <p:nvPr/>
          </p:nvGrpSpPr>
          <p:grpSpPr bwMode="auto">
            <a:xfrm>
              <a:off x="528" y="1008"/>
              <a:ext cx="3264" cy="1584"/>
              <a:chOff x="528" y="1008"/>
              <a:chExt cx="3264" cy="1584"/>
            </a:xfrm>
          </p:grpSpPr>
          <p:sp>
            <p:nvSpPr>
              <p:cNvPr id="26656" name="Line 60"/>
              <p:cNvSpPr>
                <a:spLocks noChangeShapeType="1"/>
              </p:cNvSpPr>
              <p:nvPr/>
            </p:nvSpPr>
            <p:spPr bwMode="auto">
              <a:xfrm>
                <a:off x="3744" y="1968"/>
                <a:ext cx="48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57" name="Line 43"/>
              <p:cNvSpPr>
                <a:spLocks noChangeShapeType="1"/>
              </p:cNvSpPr>
              <p:nvPr/>
            </p:nvSpPr>
            <p:spPr bwMode="auto">
              <a:xfrm flipH="1">
                <a:off x="528" y="1008"/>
                <a:ext cx="192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58" name="Line 53"/>
              <p:cNvSpPr>
                <a:spLocks noChangeShapeType="1"/>
              </p:cNvSpPr>
              <p:nvPr/>
            </p:nvSpPr>
            <p:spPr bwMode="auto">
              <a:xfrm>
                <a:off x="960" y="2400"/>
                <a:ext cx="144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59" name="Line 54"/>
              <p:cNvSpPr>
                <a:spLocks noChangeShapeType="1"/>
              </p:cNvSpPr>
              <p:nvPr/>
            </p:nvSpPr>
            <p:spPr bwMode="auto">
              <a:xfrm flipH="1">
                <a:off x="2784" y="1152"/>
                <a:ext cx="192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60" name="Line 66"/>
              <p:cNvSpPr>
                <a:spLocks noChangeShapeType="1"/>
              </p:cNvSpPr>
              <p:nvPr/>
            </p:nvSpPr>
            <p:spPr bwMode="auto">
              <a:xfrm flipH="1">
                <a:off x="2592" y="2448"/>
                <a:ext cx="144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61" name="Line 72"/>
              <p:cNvSpPr>
                <a:spLocks noChangeShapeType="1"/>
              </p:cNvSpPr>
              <p:nvPr/>
            </p:nvSpPr>
            <p:spPr bwMode="auto">
              <a:xfrm flipH="1">
                <a:off x="1680" y="1200"/>
                <a:ext cx="192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5406935"/>
      </p:ext>
    </p:extLst>
  </p:cSld>
  <p:clrMapOvr>
    <a:masterClrMapping/>
  </p:clrMapOvr>
  <p:transition xmlns:p14="http://schemas.microsoft.com/office/powerpoint/2010/main" spd="slow" advTm="619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1720" grpId="0"/>
      <p:bldP spid="1651787" grpId="0"/>
      <p:bldP spid="16517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Example: Sensor placement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Utility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of having sensors at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subset </a:t>
            </a:r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of all locations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EA32B33-0A1C-4040-8828-49A9653D3751}" type="slidenum">
              <a:rPr lang="en-US" sz="1400"/>
              <a:pPr eaLnBrk="1" hangingPunct="1"/>
              <a:t>19</a:t>
            </a:fld>
            <a:endParaRPr lang="en-US" sz="1400"/>
          </a:p>
        </p:txBody>
      </p:sp>
      <p:grpSp>
        <p:nvGrpSpPr>
          <p:cNvPr id="5" name="Gruppierung 4"/>
          <p:cNvGrpSpPr/>
          <p:nvPr/>
        </p:nvGrpSpPr>
        <p:grpSpPr>
          <a:xfrm>
            <a:off x="-762000" y="3238500"/>
            <a:ext cx="5943600" cy="4267200"/>
            <a:chOff x="-762000" y="3200400"/>
            <a:chExt cx="5943600" cy="4267200"/>
          </a:xfrm>
        </p:grpSpPr>
        <p:pic>
          <p:nvPicPr>
            <p:cNvPr id="37" name="Picture 26"/>
            <p:cNvPicPr>
              <a:picLocks noChangeAspect="1" noChangeArrowheads="1"/>
            </p:cNvPicPr>
            <p:nvPr/>
          </p:nvPicPr>
          <p:blipFill>
            <a:blip r:embed="rId3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114800"/>
              <a:ext cx="3962400" cy="2066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44"/>
            <p:cNvSpPr>
              <a:spLocks noChangeArrowheads="1"/>
            </p:cNvSpPr>
            <p:nvPr/>
          </p:nvSpPr>
          <p:spPr bwMode="auto">
            <a:xfrm>
              <a:off x="-762000" y="32004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sp>
          <p:nvSpPr>
            <p:cNvPr id="53" name="Oval 44"/>
            <p:cNvSpPr>
              <a:spLocks noChangeArrowheads="1"/>
            </p:cNvSpPr>
            <p:nvPr/>
          </p:nvSpPr>
          <p:spPr bwMode="auto">
            <a:xfrm>
              <a:off x="609600" y="41910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sp>
          <p:nvSpPr>
            <p:cNvPr id="54" name="Oval 44"/>
            <p:cNvSpPr>
              <a:spLocks noChangeArrowheads="1"/>
            </p:cNvSpPr>
            <p:nvPr/>
          </p:nvSpPr>
          <p:spPr bwMode="auto">
            <a:xfrm>
              <a:off x="1905000" y="32004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58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495800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46"/>
            <p:cNvGrpSpPr>
              <a:grpSpLocks/>
            </p:cNvGrpSpPr>
            <p:nvPr/>
          </p:nvGrpSpPr>
          <p:grpSpPr bwMode="auto">
            <a:xfrm>
              <a:off x="965200" y="4586288"/>
              <a:ext cx="558800" cy="396875"/>
              <a:chOff x="272" y="1305"/>
              <a:chExt cx="352" cy="250"/>
            </a:xfrm>
          </p:grpSpPr>
          <p:sp>
            <p:nvSpPr>
              <p:cNvPr id="60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1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61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pic>
          <p:nvPicPr>
            <p:cNvPr id="62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5449887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" name="Group 46"/>
            <p:cNvGrpSpPr>
              <a:grpSpLocks/>
            </p:cNvGrpSpPr>
            <p:nvPr/>
          </p:nvGrpSpPr>
          <p:grpSpPr bwMode="auto">
            <a:xfrm>
              <a:off x="1955800" y="5540375"/>
              <a:ext cx="558800" cy="396875"/>
              <a:chOff x="272" y="1305"/>
              <a:chExt cx="352" cy="250"/>
            </a:xfrm>
          </p:grpSpPr>
          <p:sp>
            <p:nvSpPr>
              <p:cNvPr id="64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65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pic>
          <p:nvPicPr>
            <p:cNvPr id="66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572000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" name="Group 46"/>
            <p:cNvGrpSpPr>
              <a:grpSpLocks/>
            </p:cNvGrpSpPr>
            <p:nvPr/>
          </p:nvGrpSpPr>
          <p:grpSpPr bwMode="auto">
            <a:xfrm>
              <a:off x="2895600" y="4648200"/>
              <a:ext cx="558801" cy="396875"/>
              <a:chOff x="272" y="1305"/>
              <a:chExt cx="352" cy="250"/>
            </a:xfrm>
          </p:grpSpPr>
          <p:sp>
            <p:nvSpPr>
              <p:cNvPr id="68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3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69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sp>
          <p:nvSpPr>
            <p:cNvPr id="4" name="Textfeld 3"/>
            <p:cNvSpPr txBox="1"/>
            <p:nvPr/>
          </p:nvSpPr>
          <p:spPr>
            <a:xfrm>
              <a:off x="219560" y="6172200"/>
              <a:ext cx="3900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A={1,2,3}: High </a:t>
              </a:r>
              <a:r>
                <a:rPr lang="de-DE" dirty="0" err="1" smtClean="0"/>
                <a:t>value</a:t>
              </a:r>
              <a:r>
                <a:rPr lang="de-DE" dirty="0"/>
                <a:t> </a:t>
              </a:r>
              <a:r>
                <a:rPr lang="de-DE" dirty="0" smtClean="0"/>
                <a:t>F(A)</a:t>
              </a:r>
              <a:endParaRPr lang="de-DE" dirty="0"/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3810000" y="3086100"/>
            <a:ext cx="4953000" cy="3647420"/>
            <a:chOff x="3810000" y="3048000"/>
            <a:chExt cx="4953000" cy="3647420"/>
          </a:xfrm>
        </p:grpSpPr>
        <p:pic>
          <p:nvPicPr>
            <p:cNvPr id="38" name="Picture 26"/>
            <p:cNvPicPr>
              <a:picLocks noChangeAspect="1" noChangeArrowheads="1"/>
            </p:cNvPicPr>
            <p:nvPr/>
          </p:nvPicPr>
          <p:blipFill>
            <a:blip r:embed="rId3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114800"/>
              <a:ext cx="3962400" cy="2066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Oval 44"/>
            <p:cNvSpPr>
              <a:spLocks noChangeArrowheads="1"/>
            </p:cNvSpPr>
            <p:nvPr/>
          </p:nvSpPr>
          <p:spPr bwMode="auto">
            <a:xfrm>
              <a:off x="3810000" y="32004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sp>
          <p:nvSpPr>
            <p:cNvPr id="56" name="Oval 44"/>
            <p:cNvSpPr>
              <a:spLocks noChangeArrowheads="1"/>
            </p:cNvSpPr>
            <p:nvPr/>
          </p:nvSpPr>
          <p:spPr bwMode="auto">
            <a:xfrm>
              <a:off x="3810000" y="3048000"/>
              <a:ext cx="3276600" cy="3276600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70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400" y="4306887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400" y="4687887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572000"/>
              <a:ext cx="5175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 Box 47"/>
            <p:cNvSpPr txBox="1">
              <a:spLocks noChangeArrowheads="1"/>
            </p:cNvSpPr>
            <p:nvPr/>
          </p:nvSpPr>
          <p:spPr bwMode="auto">
            <a:xfrm>
              <a:off x="5029200" y="4343400"/>
              <a:ext cx="4683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4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89" name="Text Box 47"/>
            <p:cNvSpPr txBox="1">
              <a:spLocks noChangeArrowheads="1"/>
            </p:cNvSpPr>
            <p:nvPr/>
          </p:nvSpPr>
          <p:spPr bwMode="auto">
            <a:xfrm>
              <a:off x="5018087" y="4784725"/>
              <a:ext cx="4683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5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90" name="Text Box 47"/>
            <p:cNvSpPr txBox="1">
              <a:spLocks noChangeArrowheads="1"/>
            </p:cNvSpPr>
            <p:nvPr/>
          </p:nvSpPr>
          <p:spPr bwMode="auto">
            <a:xfrm>
              <a:off x="5386784" y="4632325"/>
              <a:ext cx="5151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752993" y="6172200"/>
              <a:ext cx="3833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A=</a:t>
              </a:r>
              <a:r>
                <a:rPr lang="de-DE" dirty="0"/>
                <a:t>{</a:t>
              </a:r>
              <a:r>
                <a:rPr lang="de-DE" dirty="0" smtClean="0"/>
                <a:t>1,4,5}: Low </a:t>
              </a:r>
              <a:r>
                <a:rPr lang="de-DE" dirty="0" err="1" smtClean="0"/>
                <a:t>value</a:t>
              </a:r>
              <a:r>
                <a:rPr lang="de-DE" dirty="0"/>
                <a:t> </a:t>
              </a:r>
              <a:r>
                <a:rPr lang="de-DE" dirty="0" smtClean="0"/>
                <a:t>F(A)</a:t>
              </a:r>
              <a:endParaRPr lang="de-DE" dirty="0"/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18" y="1974850"/>
            <a:ext cx="4749800" cy="3683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11339" y="2343150"/>
            <a:ext cx="2878140" cy="1352550"/>
            <a:chOff x="1811339" y="2343150"/>
            <a:chExt cx="2878140" cy="1352550"/>
          </a:xfrm>
        </p:grpSpPr>
        <p:sp>
          <p:nvSpPr>
            <p:cNvPr id="27655" name="Text Box 9"/>
            <p:cNvSpPr txBox="1">
              <a:spLocks noChangeArrowheads="1"/>
            </p:cNvSpPr>
            <p:nvPr/>
          </p:nvSpPr>
          <p:spPr bwMode="auto">
            <a:xfrm>
              <a:off x="1811339" y="2495550"/>
              <a:ext cx="287814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 smtClean="0">
                  <a:solidFill>
                    <a:srgbClr val="336600"/>
                  </a:solidFill>
                </a:rPr>
                <a:t>Uncertainty</a:t>
              </a:r>
              <a:br>
                <a:rPr lang="en-US" sz="2400" dirty="0" smtClean="0">
                  <a:solidFill>
                    <a:srgbClr val="336600"/>
                  </a:solidFill>
                </a:rPr>
              </a:br>
              <a:r>
                <a:rPr lang="en-US" sz="2400" dirty="0" smtClean="0">
                  <a:solidFill>
                    <a:srgbClr val="336600"/>
                  </a:solidFill>
                </a:rPr>
                <a:t>about temperature Y</a:t>
              </a:r>
              <a:br>
                <a:rPr lang="en-US" sz="2400" dirty="0" smtClean="0">
                  <a:solidFill>
                    <a:srgbClr val="336600"/>
                  </a:solidFill>
                </a:rPr>
              </a:br>
              <a:r>
                <a:rPr lang="en-US" sz="2400" b="1" dirty="0" smtClean="0">
                  <a:solidFill>
                    <a:srgbClr val="336600"/>
                  </a:solidFill>
                </a:rPr>
                <a:t>before </a:t>
              </a:r>
              <a:r>
                <a:rPr lang="en-US" sz="2400" dirty="0">
                  <a:solidFill>
                    <a:srgbClr val="336600"/>
                  </a:solidFill>
                </a:rPr>
                <a:t>sensing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2971800" y="2343150"/>
              <a:ext cx="647700" cy="260350"/>
            </a:xfrm>
            <a:prstGeom prst="straightConnector1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5275341" y="2413000"/>
            <a:ext cx="2878062" cy="1270000"/>
            <a:chOff x="5275341" y="2413000"/>
            <a:chExt cx="2878062" cy="1270000"/>
          </a:xfrm>
        </p:grpSpPr>
        <p:sp>
          <p:nvSpPr>
            <p:cNvPr id="27657" name="Text Box 6"/>
            <p:cNvSpPr txBox="1">
              <a:spLocks noChangeArrowheads="1"/>
            </p:cNvSpPr>
            <p:nvPr/>
          </p:nvSpPr>
          <p:spPr bwMode="auto">
            <a:xfrm>
              <a:off x="5275341" y="2482850"/>
              <a:ext cx="2878062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 smtClean="0">
                  <a:solidFill>
                    <a:srgbClr val="336600"/>
                  </a:solidFill>
                </a:rPr>
                <a:t>Uncertainty</a:t>
              </a:r>
              <a:br>
                <a:rPr lang="en-US" sz="2400" dirty="0" smtClean="0">
                  <a:solidFill>
                    <a:srgbClr val="336600"/>
                  </a:solidFill>
                </a:rPr>
              </a:br>
              <a:r>
                <a:rPr lang="en-US" sz="2400" dirty="0" smtClean="0">
                  <a:solidFill>
                    <a:srgbClr val="336600"/>
                  </a:solidFill>
                </a:rPr>
                <a:t>about temperature Y</a:t>
              </a:r>
              <a:endParaRPr lang="en-US" sz="2400" dirty="0">
                <a:solidFill>
                  <a:srgbClr val="336600"/>
                </a:solidFill>
              </a:endParaRPr>
            </a:p>
            <a:p>
              <a:pPr eaLnBrk="1" hangingPunct="1"/>
              <a:r>
                <a:rPr lang="en-US" sz="2400" b="1" dirty="0">
                  <a:solidFill>
                    <a:srgbClr val="336600"/>
                  </a:solidFill>
                </a:rPr>
                <a:t>after </a:t>
              </a:r>
              <a:r>
                <a:rPr lang="en-US" sz="2400" dirty="0">
                  <a:solidFill>
                    <a:srgbClr val="336600"/>
                  </a:solidFill>
                </a:rPr>
                <a:t>sensing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5740400" y="2413000"/>
              <a:ext cx="342900" cy="190500"/>
            </a:xfrm>
            <a:prstGeom prst="straightConnector1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52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88"/>
    </mc:Choice>
    <mc:Fallback xmlns="">
      <p:transition xmlns:p14="http://schemas.microsoft.com/office/powerpoint/2010/main" spd="slow" advTm="581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Inference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44" y="1586832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network_big"/>
          <p:cNvPicPr>
            <a:picLocks noChangeAspect="1" noChangeArrowheads="1"/>
          </p:cNvPicPr>
          <p:nvPr/>
        </p:nvPicPr>
        <p:blipFill>
          <a:blip r:embed="rId4" cstate="screen">
            <a:lum bright="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392" y="1505900"/>
            <a:ext cx="4332287" cy="337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9"/>
          <p:cNvSpPr/>
          <p:nvPr/>
        </p:nvSpPr>
        <p:spPr bwMode="auto">
          <a:xfrm>
            <a:off x="4684296" y="2895600"/>
            <a:ext cx="533400" cy="533400"/>
          </a:xfrm>
          <a:prstGeom prst="rightArrow">
            <a:avLst/>
          </a:prstGeom>
          <a:solidFill>
            <a:srgbClr val="00009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9601" y="5538279"/>
            <a:ext cx="513664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How learn who influences whom?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1"/>
    </mc:Choice>
    <mc:Fallback xmlns="">
      <p:transition xmlns:p14="http://schemas.microsoft.com/office/powerpoint/2010/main" spd="slow" advTm="309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800975" cy="762000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latin typeface="Calibri" charset="0"/>
              </a:rPr>
              <a:t>Submodularity</a:t>
            </a:r>
            <a:r>
              <a:rPr lang="en-US" sz="4000" dirty="0" smtClean="0">
                <a:latin typeface="Calibri" charset="0"/>
              </a:rPr>
              <a:t> </a:t>
            </a:r>
            <a:r>
              <a:rPr lang="en-US" sz="4000" dirty="0">
                <a:latin typeface="Calibri" charset="0"/>
              </a:rPr>
              <a:t>of </a:t>
            </a:r>
            <a:r>
              <a:rPr lang="en-US" sz="4000" dirty="0" smtClean="0">
                <a:latin typeface="Calibri" charset="0"/>
              </a:rPr>
              <a:t>Information Gain</a:t>
            </a:r>
            <a:endParaRPr lang="en-US" sz="4000" dirty="0">
              <a:latin typeface="Calibri" charset="0"/>
            </a:endParaRPr>
          </a:p>
        </p:txBody>
      </p:sp>
      <p:sp>
        <p:nvSpPr>
          <p:cNvPr id="1202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3800"/>
            <a:ext cx="8305800" cy="493871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</a:rPr>
              <a:t>	Y</a:t>
            </a:r>
            <a:r>
              <a:rPr lang="en-US" baseline="-25000" dirty="0">
                <a:latin typeface="Calibri" charset="0"/>
              </a:rPr>
              <a:t>1</a:t>
            </a:r>
            <a:r>
              <a:rPr lang="en-US" dirty="0">
                <a:latin typeface="Calibri" charset="0"/>
              </a:rPr>
              <a:t>,…,</a:t>
            </a:r>
            <a:r>
              <a:rPr lang="en-US" dirty="0" err="1">
                <a:latin typeface="Calibri" charset="0"/>
              </a:rPr>
              <a:t>Y</a:t>
            </a:r>
            <a:r>
              <a:rPr lang="en-US" baseline="-25000" dirty="0" err="1">
                <a:latin typeface="Calibri" charset="0"/>
              </a:rPr>
              <a:t>m</a:t>
            </a:r>
            <a:r>
              <a:rPr lang="en-US" dirty="0">
                <a:latin typeface="Calibri" charset="0"/>
              </a:rPr>
              <a:t>, X</a:t>
            </a:r>
            <a:r>
              <a:rPr lang="en-US" baseline="-25000" dirty="0">
                <a:latin typeface="Calibri" charset="0"/>
              </a:rPr>
              <a:t>1</a:t>
            </a:r>
            <a:r>
              <a:rPr lang="en-US" dirty="0">
                <a:latin typeface="Calibri" charset="0"/>
              </a:rPr>
              <a:t>, …, </a:t>
            </a:r>
            <a:r>
              <a:rPr lang="en-US" dirty="0" err="1">
                <a:latin typeface="Calibri" charset="0"/>
              </a:rPr>
              <a:t>X</a:t>
            </a:r>
            <a:r>
              <a:rPr lang="en-US" baseline="-25000" dirty="0" err="1">
                <a:latin typeface="Calibri" charset="0"/>
              </a:rPr>
              <a:t>n</a:t>
            </a:r>
            <a:r>
              <a:rPr lang="en-US" dirty="0">
                <a:latin typeface="Calibri" charset="0"/>
              </a:rPr>
              <a:t> discrete RVs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</a:rPr>
              <a:t>	F(A) = </a:t>
            </a:r>
            <a:r>
              <a:rPr lang="en-US" dirty="0" smtClean="0">
                <a:latin typeface="Calibri" charset="0"/>
              </a:rPr>
              <a:t>I(</a:t>
            </a:r>
            <a:r>
              <a:rPr lang="en-US" dirty="0">
                <a:latin typeface="Calibri" charset="0"/>
              </a:rPr>
              <a:t>Y; X</a:t>
            </a:r>
            <a:r>
              <a:rPr lang="en-US" baseline="-25000" dirty="0">
                <a:latin typeface="Calibri" charset="0"/>
              </a:rPr>
              <a:t>A</a:t>
            </a:r>
            <a:r>
              <a:rPr lang="en-US" dirty="0">
                <a:latin typeface="Calibri" charset="0"/>
              </a:rPr>
              <a:t>) = H(Y)-H(Y | X</a:t>
            </a:r>
            <a:r>
              <a:rPr lang="en-US" baseline="-25000" dirty="0">
                <a:latin typeface="Calibri" charset="0"/>
              </a:rPr>
              <a:t>A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/>
            <a:endParaRPr lang="en-US" sz="1600" dirty="0" smtClean="0">
              <a:solidFill>
                <a:schemeClr val="hlink"/>
              </a:solidFill>
              <a:latin typeface="Calibri" charset="0"/>
            </a:endParaRPr>
          </a:p>
          <a:p>
            <a:pPr eaLnBrk="1" hangingPunct="1"/>
            <a:r>
              <a:rPr lang="en-US" dirty="0" smtClean="0">
                <a:solidFill>
                  <a:schemeClr val="hlink"/>
                </a:solidFill>
                <a:latin typeface="Calibri" charset="0"/>
              </a:rPr>
              <a:t>F(A) is  </a:t>
            </a:r>
            <a:r>
              <a:rPr lang="en-US" dirty="0">
                <a:solidFill>
                  <a:schemeClr val="hlink"/>
                </a:solidFill>
                <a:latin typeface="Calibri" charset="0"/>
              </a:rPr>
              <a:t>NOT always </a:t>
            </a:r>
            <a:r>
              <a:rPr lang="en-US" dirty="0" err="1">
                <a:solidFill>
                  <a:schemeClr val="hlink"/>
                </a:solidFill>
                <a:latin typeface="Calibri" charset="0"/>
              </a:rPr>
              <a:t>submodular</a:t>
            </a:r>
            <a:endParaRPr lang="en-US" dirty="0">
              <a:solidFill>
                <a:schemeClr val="hlink"/>
              </a:solidFill>
              <a:latin typeface="Calibri" charset="0"/>
            </a:endParaRPr>
          </a:p>
          <a:p>
            <a:pPr eaLnBrk="1" hangingPunct="1"/>
            <a:endParaRPr lang="en-US" sz="1600" dirty="0">
              <a:solidFill>
                <a:schemeClr val="hlink"/>
              </a:solidFill>
              <a:latin typeface="Calibri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>
                <a:latin typeface="Calibri" charset="0"/>
              </a:rPr>
              <a:t>	</a:t>
            </a:r>
            <a:r>
              <a:rPr lang="en-US" dirty="0" smtClean="0">
                <a:solidFill>
                  <a:srgbClr val="008300"/>
                </a:solidFill>
                <a:latin typeface="Calibri" charset="0"/>
              </a:rPr>
              <a:t>If </a:t>
            </a:r>
            <a:r>
              <a:rPr lang="en-US" dirty="0">
                <a:solidFill>
                  <a:srgbClr val="008300"/>
                </a:solidFill>
                <a:latin typeface="Calibri" charset="0"/>
              </a:rPr>
              <a:t>X</a:t>
            </a:r>
            <a:r>
              <a:rPr lang="en-US" baseline="-25000" dirty="0">
                <a:solidFill>
                  <a:srgbClr val="008300"/>
                </a:solidFill>
                <a:latin typeface="Calibri" charset="0"/>
              </a:rPr>
              <a:t>i</a:t>
            </a:r>
            <a:r>
              <a:rPr lang="en-US" dirty="0">
                <a:solidFill>
                  <a:srgbClr val="008300"/>
                </a:solidFill>
                <a:latin typeface="Calibri" charset="0"/>
              </a:rPr>
              <a:t> are all conditionally independent given Y,</a:t>
            </a:r>
            <a:br>
              <a:rPr lang="en-US" dirty="0">
                <a:solidFill>
                  <a:srgbClr val="008300"/>
                </a:solidFill>
                <a:latin typeface="Calibri" charset="0"/>
              </a:rPr>
            </a:br>
            <a:r>
              <a:rPr lang="en-US" dirty="0">
                <a:solidFill>
                  <a:srgbClr val="008300"/>
                </a:solidFill>
                <a:latin typeface="Calibri" charset="0"/>
              </a:rPr>
              <a:t>then F(A) is </a:t>
            </a:r>
            <a:r>
              <a:rPr lang="en-US" dirty="0" err="1">
                <a:solidFill>
                  <a:srgbClr val="008300"/>
                </a:solidFill>
                <a:latin typeface="Calibri" charset="0"/>
              </a:rPr>
              <a:t>submodular</a:t>
            </a:r>
            <a:r>
              <a:rPr lang="en-US" dirty="0" smtClean="0">
                <a:solidFill>
                  <a:srgbClr val="008300"/>
                </a:solidFill>
                <a:latin typeface="Calibri" charset="0"/>
              </a:rPr>
              <a:t>!         </a:t>
            </a:r>
            <a:r>
              <a:rPr lang="en-US" sz="1800" dirty="0" smtClean="0">
                <a:solidFill>
                  <a:srgbClr val="008300"/>
                </a:solidFill>
                <a:latin typeface="Calibri" charset="0"/>
              </a:rPr>
              <a:t> 	[Krause &amp; </a:t>
            </a:r>
            <a:r>
              <a:rPr lang="en-US" sz="1800" dirty="0" err="1" smtClean="0">
                <a:solidFill>
                  <a:srgbClr val="008300"/>
                </a:solidFill>
                <a:latin typeface="Calibri" charset="0"/>
              </a:rPr>
              <a:t>Guestrin</a:t>
            </a:r>
            <a:r>
              <a:rPr lang="en-US" sz="1800" dirty="0" smtClean="0">
                <a:solidFill>
                  <a:srgbClr val="008300"/>
                </a:solidFill>
                <a:latin typeface="Calibri" charset="0"/>
              </a:rPr>
              <a:t> `05]</a:t>
            </a:r>
            <a:endParaRPr lang="en-US" dirty="0">
              <a:solidFill>
                <a:srgbClr val="008300"/>
              </a:solidFill>
              <a:latin typeface="Calibri" charset="0"/>
            </a:endParaRPr>
          </a:p>
        </p:txBody>
      </p:sp>
      <p:sp>
        <p:nvSpPr>
          <p:cNvPr id="798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2551593-9A91-B64D-9CD8-C185DBF5E787}" type="slidenum">
              <a:rPr lang="en-US" sz="1400"/>
              <a:pPr eaLnBrk="1" hangingPunct="1"/>
              <a:t>20</a:t>
            </a:fld>
            <a:endParaRPr lang="en-US" sz="140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62000" y="4800600"/>
            <a:ext cx="2971800" cy="1627188"/>
            <a:chOff x="864" y="3216"/>
            <a:chExt cx="1578" cy="864"/>
          </a:xfrm>
        </p:grpSpPr>
        <p:sp>
          <p:nvSpPr>
            <p:cNvPr id="79881" name="Oval 4"/>
            <p:cNvSpPr>
              <a:spLocks noChangeArrowheads="1"/>
            </p:cNvSpPr>
            <p:nvPr/>
          </p:nvSpPr>
          <p:spPr bwMode="auto">
            <a:xfrm>
              <a:off x="864" y="3390"/>
              <a:ext cx="240" cy="24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Tahoma" charset="0"/>
                </a:rPr>
                <a:t>Y</a:t>
              </a:r>
              <a:r>
                <a:rPr lang="en-US" sz="2000" b="1" baseline="-25000" dirty="0">
                  <a:latin typeface="Tahoma" charset="0"/>
                </a:rPr>
                <a:t>1</a:t>
              </a:r>
            </a:p>
          </p:txBody>
        </p:sp>
        <p:sp>
          <p:nvSpPr>
            <p:cNvPr id="79882" name="Oval 5"/>
            <p:cNvSpPr>
              <a:spLocks noChangeArrowheads="1"/>
            </p:cNvSpPr>
            <p:nvPr/>
          </p:nvSpPr>
          <p:spPr bwMode="auto">
            <a:xfrm>
              <a:off x="864" y="3840"/>
              <a:ext cx="240" cy="24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Tahoma" charset="0"/>
                </a:rPr>
                <a:t>X</a:t>
              </a:r>
              <a:r>
                <a:rPr lang="en-US" sz="2000" b="1" baseline="-25000">
                  <a:latin typeface="Tahoma" charset="0"/>
                </a:rPr>
                <a:t>1</a:t>
              </a:r>
            </a:p>
          </p:txBody>
        </p:sp>
        <p:sp>
          <p:nvSpPr>
            <p:cNvPr id="79883" name="Line 6"/>
            <p:cNvSpPr>
              <a:spLocks noChangeShapeType="1"/>
            </p:cNvSpPr>
            <p:nvPr/>
          </p:nvSpPr>
          <p:spPr bwMode="auto">
            <a:xfrm>
              <a:off x="1008" y="3618"/>
              <a:ext cx="0" cy="2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4" name="Oval 7"/>
            <p:cNvSpPr>
              <a:spLocks noChangeArrowheads="1"/>
            </p:cNvSpPr>
            <p:nvPr/>
          </p:nvSpPr>
          <p:spPr bwMode="auto">
            <a:xfrm>
              <a:off x="1530" y="3390"/>
              <a:ext cx="240" cy="24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Tahoma" charset="0"/>
                </a:rPr>
                <a:t>Y</a:t>
              </a:r>
              <a:r>
                <a:rPr lang="en-US" sz="2000" b="1" baseline="-25000">
                  <a:latin typeface="Tahoma" charset="0"/>
                </a:rPr>
                <a:t>2</a:t>
              </a:r>
            </a:p>
          </p:txBody>
        </p:sp>
        <p:sp>
          <p:nvSpPr>
            <p:cNvPr id="79885" name="Oval 8"/>
            <p:cNvSpPr>
              <a:spLocks noChangeArrowheads="1"/>
            </p:cNvSpPr>
            <p:nvPr/>
          </p:nvSpPr>
          <p:spPr bwMode="auto">
            <a:xfrm>
              <a:off x="1344" y="3840"/>
              <a:ext cx="240" cy="24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Tahoma" charset="0"/>
                </a:rPr>
                <a:t>X</a:t>
              </a:r>
              <a:r>
                <a:rPr lang="en-US" sz="2000" b="1" baseline="-25000">
                  <a:latin typeface="Tahoma" charset="0"/>
                </a:rPr>
                <a:t>2</a:t>
              </a:r>
            </a:p>
          </p:txBody>
        </p:sp>
        <p:sp>
          <p:nvSpPr>
            <p:cNvPr id="79886" name="Line 9"/>
            <p:cNvSpPr>
              <a:spLocks noChangeShapeType="1"/>
            </p:cNvSpPr>
            <p:nvPr/>
          </p:nvSpPr>
          <p:spPr bwMode="auto">
            <a:xfrm>
              <a:off x="1674" y="3618"/>
              <a:ext cx="198" cy="2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7" name="Oval 10"/>
            <p:cNvSpPr>
              <a:spLocks noChangeArrowheads="1"/>
            </p:cNvSpPr>
            <p:nvPr/>
          </p:nvSpPr>
          <p:spPr bwMode="auto">
            <a:xfrm>
              <a:off x="2202" y="3390"/>
              <a:ext cx="240" cy="24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Tahoma" charset="0"/>
                </a:rPr>
                <a:t>Y</a:t>
              </a:r>
              <a:r>
                <a:rPr lang="en-US" sz="2000" b="1" baseline="-25000">
                  <a:latin typeface="Tahoma" charset="0"/>
                </a:rPr>
                <a:t>3</a:t>
              </a:r>
            </a:p>
          </p:txBody>
        </p:sp>
        <p:sp>
          <p:nvSpPr>
            <p:cNvPr id="79888" name="Oval 11"/>
            <p:cNvSpPr>
              <a:spLocks noChangeArrowheads="1"/>
            </p:cNvSpPr>
            <p:nvPr/>
          </p:nvSpPr>
          <p:spPr bwMode="auto">
            <a:xfrm>
              <a:off x="2202" y="3840"/>
              <a:ext cx="240" cy="24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Tahoma" charset="0"/>
                </a:rPr>
                <a:t>X</a:t>
              </a:r>
              <a:r>
                <a:rPr lang="en-US" sz="2000" b="1" baseline="-25000">
                  <a:latin typeface="Tahoma" charset="0"/>
                </a:rPr>
                <a:t>4</a:t>
              </a:r>
            </a:p>
          </p:txBody>
        </p:sp>
        <p:sp>
          <p:nvSpPr>
            <p:cNvPr id="79889" name="Line 12"/>
            <p:cNvSpPr>
              <a:spLocks noChangeShapeType="1"/>
            </p:cNvSpPr>
            <p:nvPr/>
          </p:nvSpPr>
          <p:spPr bwMode="auto">
            <a:xfrm>
              <a:off x="2346" y="3618"/>
              <a:ext cx="6" cy="2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0" name="Line 13"/>
            <p:cNvSpPr>
              <a:spLocks noChangeShapeType="1"/>
            </p:cNvSpPr>
            <p:nvPr/>
          </p:nvSpPr>
          <p:spPr bwMode="auto">
            <a:xfrm>
              <a:off x="1104" y="348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1" name="Line 14"/>
            <p:cNvSpPr>
              <a:spLocks noChangeShapeType="1"/>
            </p:cNvSpPr>
            <p:nvPr/>
          </p:nvSpPr>
          <p:spPr bwMode="auto">
            <a:xfrm>
              <a:off x="1776" y="348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2" name="Freeform 15"/>
            <p:cNvSpPr>
              <a:spLocks/>
            </p:cNvSpPr>
            <p:nvPr/>
          </p:nvSpPr>
          <p:spPr bwMode="auto">
            <a:xfrm>
              <a:off x="1008" y="3216"/>
              <a:ext cx="1248" cy="192"/>
            </a:xfrm>
            <a:custGeom>
              <a:avLst/>
              <a:gdLst>
                <a:gd name="T0" fmla="*/ 0 w 1248"/>
                <a:gd name="T1" fmla="*/ 192 h 192"/>
                <a:gd name="T2" fmla="*/ 624 w 1248"/>
                <a:gd name="T3" fmla="*/ 0 h 192"/>
                <a:gd name="T4" fmla="*/ 1248 w 1248"/>
                <a:gd name="T5" fmla="*/ 192 h 192"/>
                <a:gd name="T6" fmla="*/ 0 60000 65536"/>
                <a:gd name="T7" fmla="*/ 0 60000 65536"/>
                <a:gd name="T8" fmla="*/ 0 60000 65536"/>
                <a:gd name="T9" fmla="*/ 0 w 1248"/>
                <a:gd name="T10" fmla="*/ 0 h 192"/>
                <a:gd name="T11" fmla="*/ 1248 w 124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192">
                  <a:moveTo>
                    <a:pt x="0" y="192"/>
                  </a:moveTo>
                  <a:cubicBezTo>
                    <a:pt x="208" y="96"/>
                    <a:pt x="416" y="0"/>
                    <a:pt x="624" y="0"/>
                  </a:cubicBezTo>
                  <a:cubicBezTo>
                    <a:pt x="832" y="0"/>
                    <a:pt x="1040" y="96"/>
                    <a:pt x="1248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3" name="Oval 16"/>
            <p:cNvSpPr>
              <a:spLocks noChangeArrowheads="1"/>
            </p:cNvSpPr>
            <p:nvPr/>
          </p:nvSpPr>
          <p:spPr bwMode="auto">
            <a:xfrm>
              <a:off x="1824" y="3840"/>
              <a:ext cx="240" cy="24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Tahoma" charset="0"/>
                </a:rPr>
                <a:t>X</a:t>
              </a:r>
              <a:r>
                <a:rPr lang="en-US" sz="2000" b="1" baseline="-25000">
                  <a:latin typeface="Tahoma" charset="0"/>
                </a:rPr>
                <a:t>3</a:t>
              </a:r>
            </a:p>
          </p:txBody>
        </p:sp>
        <p:sp>
          <p:nvSpPr>
            <p:cNvPr id="79894" name="Line 17"/>
            <p:cNvSpPr>
              <a:spLocks noChangeShapeType="1"/>
            </p:cNvSpPr>
            <p:nvPr/>
          </p:nvSpPr>
          <p:spPr bwMode="auto">
            <a:xfrm flipH="1">
              <a:off x="2016" y="3576"/>
              <a:ext cx="204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5" name="Line 18"/>
            <p:cNvSpPr>
              <a:spLocks noChangeShapeType="1"/>
            </p:cNvSpPr>
            <p:nvPr/>
          </p:nvSpPr>
          <p:spPr bwMode="auto">
            <a:xfrm flipH="1">
              <a:off x="1507" y="3624"/>
              <a:ext cx="101" cy="2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6" name="Line 19"/>
            <p:cNvSpPr>
              <a:spLocks noChangeShapeType="1"/>
            </p:cNvSpPr>
            <p:nvPr/>
          </p:nvSpPr>
          <p:spPr bwMode="auto">
            <a:xfrm flipH="1">
              <a:off x="1072" y="3552"/>
              <a:ext cx="464" cy="3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02197" name="Rectangle 21"/>
          <p:cNvSpPr>
            <a:spLocks noChangeArrowheads="1"/>
          </p:cNvSpPr>
          <p:nvPr/>
        </p:nvSpPr>
        <p:spPr bwMode="auto">
          <a:xfrm>
            <a:off x="685800" y="3314700"/>
            <a:ext cx="7543800" cy="1028700"/>
          </a:xfrm>
          <a:prstGeom prst="rect">
            <a:avLst/>
          </a:prstGeom>
          <a:noFill/>
          <a:ln w="38100">
            <a:solidFill>
              <a:srgbClr val="008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1295400" y="7162800"/>
            <a:ext cx="375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008300"/>
                </a:solidFill>
              </a:rPr>
              <a:t>F(A) is always monotone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0300" y="5143996"/>
            <a:ext cx="3434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Proof:</a:t>
            </a:r>
            <a:br>
              <a:rPr lang="en-US" sz="2400" dirty="0" smtClean="0"/>
            </a:br>
            <a:r>
              <a:rPr lang="en-US" sz="2400" dirty="0" smtClean="0"/>
              <a:t>“information never hurts”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5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35"/>
    </mc:Choice>
    <mc:Fallback xmlns="">
      <p:transition xmlns:p14="http://schemas.microsoft.com/office/powerpoint/2010/main" spd="slow" advTm="439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197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200025"/>
            <a:ext cx="8991600" cy="762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costs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7" name="Picture 16" descr="BU00530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15" y="1219200"/>
            <a:ext cx="846385" cy="1037962"/>
          </a:xfrm>
          <a:prstGeom prst="rect">
            <a:avLst/>
          </a:prstGeom>
        </p:spPr>
      </p:pic>
      <p:pic>
        <p:nvPicPr>
          <p:cNvPr id="18" name="Picture 17" descr="AA02228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94" y="1143000"/>
            <a:ext cx="588506" cy="6361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744" y="1915180"/>
            <a:ext cx="18874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breakfast??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79800" y="965200"/>
            <a:ext cx="25350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cost:</a:t>
            </a:r>
          </a:p>
          <a:p>
            <a:r>
              <a:rPr lang="en-US" sz="2400" dirty="0" smtClean="0"/>
              <a:t>time to reach shop</a:t>
            </a:r>
          </a:p>
          <a:p>
            <a:r>
              <a:rPr lang="en-US" sz="2400" dirty="0" smtClean="0"/>
              <a:t>+ price of items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209800" y="2514600"/>
            <a:ext cx="5105400" cy="609600"/>
          </a:xfrm>
          <a:prstGeom prst="straightConnector1">
            <a:avLst/>
          </a:prstGeom>
          <a:noFill/>
          <a:ln w="57150" cap="flat" cmpd="sng" algn="ctr">
            <a:solidFill>
              <a:srgbClr val="7575D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1371600" y="2590800"/>
            <a:ext cx="4953000" cy="2895600"/>
          </a:xfrm>
          <a:prstGeom prst="straightConnector1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16732" y="3581400"/>
            <a:ext cx="426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1100" y="3909080"/>
            <a:ext cx="426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t</a:t>
            </a:r>
            <a:r>
              <a:rPr lang="en-US" sz="2800" baseline="-25000" dirty="0" smtClean="0">
                <a:solidFill>
                  <a:srgbClr val="008000"/>
                </a:solidFill>
              </a:rPr>
              <a:t>2</a:t>
            </a:r>
            <a:endParaRPr lang="en-US" sz="2800" baseline="-25000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31532" y="2702580"/>
            <a:ext cx="426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2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en-US" sz="2800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33621" y="5410200"/>
            <a:ext cx="1419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each item</a:t>
            </a:r>
          </a:p>
          <a:p>
            <a:r>
              <a:rPr lang="en-US" sz="2400" dirty="0" smtClean="0"/>
              <a:t>1 $</a:t>
            </a:r>
            <a:endParaRPr lang="en-US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8600" y="4463534"/>
            <a:ext cx="2667000" cy="2165866"/>
            <a:chOff x="228600" y="4463534"/>
            <a:chExt cx="2667000" cy="2165866"/>
          </a:xfrm>
        </p:grpSpPr>
        <p:grpSp>
          <p:nvGrpSpPr>
            <p:cNvPr id="36" name="Group 35"/>
            <p:cNvGrpSpPr/>
            <p:nvPr/>
          </p:nvGrpSpPr>
          <p:grpSpPr>
            <a:xfrm>
              <a:off x="228600" y="4648200"/>
              <a:ext cx="2667000" cy="1981200"/>
              <a:chOff x="228600" y="4648200"/>
              <a:chExt cx="2667000" cy="1981200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228600" y="4648200"/>
                <a:ext cx="2667000" cy="1981200"/>
              </a:xfrm>
              <a:prstGeom prst="ellipse">
                <a:avLst/>
              </a:prstGeom>
              <a:solidFill>
                <a:srgbClr val="FF0000">
                  <a:alpha val="26000"/>
                </a:srgbClr>
              </a:solidFill>
              <a:ln w="381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pic>
            <p:nvPicPr>
              <p:cNvPr id="5" name="Picture 4" descr="AA026339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5562600"/>
                <a:ext cx="820634" cy="764631"/>
              </a:xfrm>
              <a:prstGeom prst="rect">
                <a:avLst/>
              </a:prstGeom>
            </p:spPr>
          </p:pic>
          <p:pic>
            <p:nvPicPr>
              <p:cNvPr id="8" name="Picture 7" descr="AA021910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6800" y="4876800"/>
                <a:ext cx="694003" cy="1166928"/>
              </a:xfrm>
              <a:prstGeom prst="rect">
                <a:avLst/>
              </a:prstGeom>
            </p:spPr>
          </p:pic>
          <p:pic>
            <p:nvPicPr>
              <p:cNvPr id="11" name="Picture 10" descr="skd188086sdc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0234" y="5257800"/>
                <a:ext cx="621966" cy="811328"/>
              </a:xfrm>
              <a:prstGeom prst="rect">
                <a:avLst/>
              </a:prstGeom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457200" y="4463534"/>
              <a:ext cx="10393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Market 1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24600" y="4501634"/>
            <a:ext cx="2286000" cy="2203966"/>
            <a:chOff x="6324600" y="4501634"/>
            <a:chExt cx="2286000" cy="2203966"/>
          </a:xfrm>
        </p:grpSpPr>
        <p:grpSp>
          <p:nvGrpSpPr>
            <p:cNvPr id="34" name="Group 33"/>
            <p:cNvGrpSpPr/>
            <p:nvPr/>
          </p:nvGrpSpPr>
          <p:grpSpPr>
            <a:xfrm>
              <a:off x="6324600" y="4648200"/>
              <a:ext cx="2286000" cy="2057400"/>
              <a:chOff x="6324600" y="4648200"/>
              <a:chExt cx="2286000" cy="2057400"/>
            </a:xfrm>
          </p:grpSpPr>
          <p:sp>
            <p:nvSpPr>
              <p:cNvPr id="15" name="Oval 14"/>
              <p:cNvSpPr/>
              <p:nvPr/>
            </p:nvSpPr>
            <p:spPr bwMode="auto">
              <a:xfrm>
                <a:off x="6324600" y="4648200"/>
                <a:ext cx="2286000" cy="2057400"/>
              </a:xfrm>
              <a:prstGeom prst="ellipse">
                <a:avLst/>
              </a:prstGeom>
              <a:solidFill>
                <a:srgbClr val="008000">
                  <a:alpha val="36000"/>
                </a:srgbClr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pic>
            <p:nvPicPr>
              <p:cNvPr id="7" name="Picture 6" descr="skd188086sdc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51290" y="4953000"/>
                <a:ext cx="797211" cy="1039928"/>
              </a:xfrm>
              <a:prstGeom prst="rect">
                <a:avLst/>
              </a:prstGeom>
            </p:spPr>
          </p:pic>
          <p:pic>
            <p:nvPicPr>
              <p:cNvPr id="9" name="Picture 8" descr="AA026350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5600" y="5927228"/>
                <a:ext cx="987655" cy="440780"/>
              </a:xfrm>
              <a:prstGeom prst="rect">
                <a:avLst/>
              </a:prstGeom>
            </p:spPr>
          </p:pic>
          <p:pic>
            <p:nvPicPr>
              <p:cNvPr id="12" name="Picture 11" descr="FD004737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3800" y="5142028"/>
                <a:ext cx="838200" cy="838200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7342645" y="4501634"/>
              <a:ext cx="10393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Market 2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10400" y="1263134"/>
            <a:ext cx="1981200" cy="2013466"/>
            <a:chOff x="7010400" y="1263134"/>
            <a:chExt cx="1981200" cy="2013466"/>
          </a:xfrm>
        </p:grpSpPr>
        <p:grpSp>
          <p:nvGrpSpPr>
            <p:cNvPr id="35" name="Group 34"/>
            <p:cNvGrpSpPr/>
            <p:nvPr/>
          </p:nvGrpSpPr>
          <p:grpSpPr>
            <a:xfrm>
              <a:off x="7010400" y="1447800"/>
              <a:ext cx="1981200" cy="1828800"/>
              <a:chOff x="7010400" y="1447800"/>
              <a:chExt cx="1981200" cy="18288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7010400" y="1447800"/>
                <a:ext cx="1981200" cy="182880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pic>
            <p:nvPicPr>
              <p:cNvPr id="6" name="Picture 5" descr="AA026250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23072" y="2392967"/>
                <a:ext cx="1039928" cy="655033"/>
              </a:xfrm>
              <a:prstGeom prst="rect">
                <a:avLst/>
              </a:prstGeom>
            </p:spPr>
          </p:pic>
          <p:pic>
            <p:nvPicPr>
              <p:cNvPr id="10" name="Picture 9" descr="WL004006.png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870501">
                <a:off x="7498510" y="1872582"/>
                <a:ext cx="647309" cy="498124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7693255" y="1263134"/>
              <a:ext cx="10393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Market 3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2590800"/>
            <a:ext cx="228600" cy="1910834"/>
          </a:xfrm>
          <a:prstGeom prst="straightConnector1">
            <a:avLst/>
          </a:prstGeom>
          <a:noFill/>
          <a:ln w="5715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6" name="Group 55"/>
          <p:cNvGrpSpPr/>
          <p:nvPr/>
        </p:nvGrpSpPr>
        <p:grpSpPr>
          <a:xfrm>
            <a:off x="762002" y="2209801"/>
            <a:ext cx="7010398" cy="3581399"/>
            <a:chOff x="762002" y="2209801"/>
            <a:chExt cx="7010398" cy="3581399"/>
          </a:xfrm>
        </p:grpSpPr>
        <p:grpSp>
          <p:nvGrpSpPr>
            <p:cNvPr id="37" name="Group 36"/>
            <p:cNvGrpSpPr/>
            <p:nvPr/>
          </p:nvGrpSpPr>
          <p:grpSpPr>
            <a:xfrm>
              <a:off x="762002" y="2209801"/>
              <a:ext cx="6629398" cy="3276599"/>
              <a:chOff x="762002" y="2209801"/>
              <a:chExt cx="6629398" cy="327659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819400" y="3276600"/>
                <a:ext cx="1981200" cy="46166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 smtClean="0"/>
                  <a:t>ground set    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>
                <a:stCxn id="3" idx="3"/>
              </p:cNvCxnSpPr>
              <p:nvPr/>
            </p:nvCxnSpPr>
            <p:spPr bwMode="auto">
              <a:xfrm flipV="1">
                <a:off x="4800600" y="2209801"/>
                <a:ext cx="2590800" cy="12976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3733800" y="3799820"/>
                <a:ext cx="3008834" cy="153418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7BB0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>
                <a:stCxn id="3" idx="1"/>
              </p:cNvCxnSpPr>
              <p:nvPr/>
            </p:nvCxnSpPr>
            <p:spPr bwMode="auto">
              <a:xfrm flipH="1">
                <a:off x="762002" y="3507433"/>
                <a:ext cx="2057398" cy="197896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7BB0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40" name="Straight Arrow Connector 39"/>
            <p:cNvCxnSpPr/>
            <p:nvPr/>
          </p:nvCxnSpPr>
          <p:spPr bwMode="auto">
            <a:xfrm>
              <a:off x="6400800" y="2667000"/>
              <a:ext cx="1295400" cy="1524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5562600" y="4724400"/>
              <a:ext cx="1066800" cy="1066800"/>
            </a:xfrm>
            <a:prstGeom prst="straightConnector1">
              <a:avLst/>
            </a:prstGeom>
            <a:noFill/>
            <a:ln w="38100" cap="flat" cmpd="sng" algn="ctr">
              <a:solidFill>
                <a:srgbClr val="E7BB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5562600" y="4724400"/>
              <a:ext cx="2209800" cy="457200"/>
            </a:xfrm>
            <a:prstGeom prst="straightConnector1">
              <a:avLst/>
            </a:prstGeom>
            <a:noFill/>
            <a:ln w="38100" cap="flat" cmpd="sng" algn="ctr">
              <a:solidFill>
                <a:srgbClr val="E7BB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3" idx="1"/>
            </p:cNvCxnSpPr>
            <p:nvPr/>
          </p:nvCxnSpPr>
          <p:spPr bwMode="auto">
            <a:xfrm flipH="1">
              <a:off x="2209802" y="3507433"/>
              <a:ext cx="609598" cy="1750367"/>
            </a:xfrm>
            <a:prstGeom prst="straightConnector1">
              <a:avLst/>
            </a:prstGeom>
            <a:noFill/>
            <a:ln w="38100" cap="flat" cmpd="sng" algn="ctr">
              <a:solidFill>
                <a:srgbClr val="E7BB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Straight Arrow Connector 49"/>
            <p:cNvCxnSpPr>
              <a:stCxn id="3" idx="1"/>
            </p:cNvCxnSpPr>
            <p:nvPr/>
          </p:nvCxnSpPr>
          <p:spPr bwMode="auto">
            <a:xfrm flipH="1">
              <a:off x="1828802" y="3507433"/>
              <a:ext cx="990598" cy="1445567"/>
            </a:xfrm>
            <a:prstGeom prst="straightConnector1">
              <a:avLst/>
            </a:prstGeom>
            <a:noFill/>
            <a:ln w="38100" cap="flat" cmpd="sng" algn="ctr">
              <a:solidFill>
                <a:srgbClr val="E7BB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5" name="Picture 54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5150" y="3390900"/>
              <a:ext cx="241300" cy="254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118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07"/>
    </mc:Choice>
    <mc:Fallback xmlns="">
      <p:transition xmlns:p14="http://schemas.microsoft.com/office/powerpoint/2010/main" spd="slow" advTm="765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0" grpId="0"/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228600" y="4648200"/>
            <a:ext cx="2667000" cy="1981200"/>
          </a:xfrm>
          <a:prstGeom prst="ellipse">
            <a:avLst/>
          </a:prstGeom>
          <a:solidFill>
            <a:srgbClr val="FF0000">
              <a:alpha val="26000"/>
            </a:srgbClr>
          </a:solidFill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200025"/>
            <a:ext cx="8991600" cy="762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costs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 descr="AA02633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62600"/>
            <a:ext cx="820634" cy="764631"/>
          </a:xfrm>
          <a:prstGeom prst="rect">
            <a:avLst/>
          </a:prstGeom>
        </p:spPr>
      </p:pic>
      <p:pic>
        <p:nvPicPr>
          <p:cNvPr id="8" name="Picture 7" descr="AA02191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876800"/>
            <a:ext cx="694003" cy="116692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010400" y="1447800"/>
            <a:ext cx="1981200" cy="1828800"/>
            <a:chOff x="7010400" y="1447800"/>
            <a:chExt cx="1981200" cy="1828800"/>
          </a:xfrm>
        </p:grpSpPr>
        <p:sp>
          <p:nvSpPr>
            <p:cNvPr id="16" name="Oval 15"/>
            <p:cNvSpPr/>
            <p:nvPr/>
          </p:nvSpPr>
          <p:spPr bwMode="auto">
            <a:xfrm>
              <a:off x="7010400" y="1447800"/>
              <a:ext cx="1981200" cy="18288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6" name="Picture 5" descr="AA026250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3072" y="2392967"/>
              <a:ext cx="1039928" cy="655033"/>
            </a:xfrm>
            <a:prstGeom prst="rect">
              <a:avLst/>
            </a:prstGeom>
          </p:spPr>
        </p:pic>
        <p:pic>
          <p:nvPicPr>
            <p:cNvPr id="10" name="Picture 9" descr="WL004006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870501">
              <a:off x="7498510" y="1872582"/>
              <a:ext cx="647309" cy="498124"/>
            </a:xfrm>
            <a:prstGeom prst="rect">
              <a:avLst/>
            </a:prstGeom>
          </p:spPr>
        </p:pic>
      </p:grpSp>
      <p:pic>
        <p:nvPicPr>
          <p:cNvPr id="11" name="Picture 10" descr="skd188086sdc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234" y="5257800"/>
            <a:ext cx="621966" cy="811328"/>
          </a:xfrm>
          <a:prstGeom prst="rect">
            <a:avLst/>
          </a:prstGeom>
        </p:spPr>
      </p:pic>
      <p:pic>
        <p:nvPicPr>
          <p:cNvPr id="17" name="Picture 16" descr="BU005304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15" y="1219200"/>
            <a:ext cx="846385" cy="1037962"/>
          </a:xfrm>
          <a:prstGeom prst="rect">
            <a:avLst/>
          </a:prstGeom>
        </p:spPr>
      </p:pic>
      <p:pic>
        <p:nvPicPr>
          <p:cNvPr id="18" name="Picture 17" descr="AA02228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294" y="1180368"/>
            <a:ext cx="740906" cy="8008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744" y="1915180"/>
            <a:ext cx="18874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breakfast??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17900" y="1056834"/>
            <a:ext cx="21225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cost:</a:t>
            </a:r>
          </a:p>
          <a:p>
            <a:r>
              <a:rPr lang="en-US" sz="2400" dirty="0" smtClean="0"/>
              <a:t>time to shop</a:t>
            </a:r>
          </a:p>
          <a:p>
            <a:r>
              <a:rPr lang="en-US" sz="2400" dirty="0" smtClean="0"/>
              <a:t>+ price of items</a:t>
            </a:r>
            <a:endParaRPr lang="en-US" sz="2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324600" y="4648200"/>
            <a:ext cx="2286000" cy="2057400"/>
            <a:chOff x="6324600" y="4648200"/>
            <a:chExt cx="2286000" cy="2057400"/>
          </a:xfrm>
        </p:grpSpPr>
        <p:sp>
          <p:nvSpPr>
            <p:cNvPr id="15" name="Oval 14"/>
            <p:cNvSpPr/>
            <p:nvPr/>
          </p:nvSpPr>
          <p:spPr bwMode="auto">
            <a:xfrm>
              <a:off x="6324600" y="4648200"/>
              <a:ext cx="2286000" cy="2057400"/>
            </a:xfrm>
            <a:prstGeom prst="ellipse">
              <a:avLst/>
            </a:prstGeom>
            <a:solidFill>
              <a:srgbClr val="008000">
                <a:alpha val="36000"/>
              </a:srgbClr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" name="Picture 6" descr="skd188086sdc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1290" y="4953000"/>
              <a:ext cx="797211" cy="1039928"/>
            </a:xfrm>
            <a:prstGeom prst="rect">
              <a:avLst/>
            </a:prstGeom>
          </p:spPr>
        </p:pic>
        <p:pic>
          <p:nvPicPr>
            <p:cNvPr id="12" name="Picture 11" descr="FD004737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5142028"/>
              <a:ext cx="838200" cy="8382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7200" y="2819400"/>
            <a:ext cx="6063429" cy="1030307"/>
            <a:chOff x="208696" y="2895600"/>
            <a:chExt cx="6063429" cy="1030307"/>
          </a:xfrm>
        </p:grpSpPr>
        <p:sp>
          <p:nvSpPr>
            <p:cNvPr id="3" name="TextBox 2"/>
            <p:cNvSpPr txBox="1"/>
            <p:nvPr/>
          </p:nvSpPr>
          <p:spPr>
            <a:xfrm>
              <a:off x="208696" y="2971800"/>
              <a:ext cx="60634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 smtClean="0"/>
                <a:t>F(                   ) =  </a:t>
              </a:r>
              <a:r>
                <a:rPr lang="en-US" sz="2800" dirty="0" smtClean="0">
                  <a:solidFill>
                    <a:srgbClr val="FF0000"/>
                  </a:solidFill>
                </a:rPr>
                <a:t>cost(</a:t>
              </a:r>
              <a:r>
                <a:rPr lang="en-US" sz="2800" dirty="0" smtClean="0"/>
                <a:t>      </a:t>
              </a:r>
              <a:r>
                <a:rPr lang="en-US" sz="2800" dirty="0" smtClean="0">
                  <a:solidFill>
                    <a:srgbClr val="FF0000"/>
                  </a:solidFill>
                </a:rPr>
                <a:t>)</a:t>
              </a:r>
              <a:r>
                <a:rPr lang="en-US" sz="2800" dirty="0" smtClean="0"/>
                <a:t> + </a:t>
              </a:r>
              <a:r>
                <a:rPr lang="en-US" sz="2800" dirty="0" smtClean="0">
                  <a:solidFill>
                    <a:srgbClr val="008000"/>
                  </a:solidFill>
                </a:rPr>
                <a:t>cost(</a:t>
              </a:r>
              <a:r>
                <a:rPr lang="en-US" sz="2800" dirty="0" smtClean="0"/>
                <a:t>    ,        </a:t>
              </a:r>
              <a:r>
                <a:rPr lang="en-US" sz="2800" dirty="0" smtClean="0">
                  <a:solidFill>
                    <a:srgbClr val="008000"/>
                  </a:solidFill>
                </a:rPr>
                <a:t>)</a:t>
              </a:r>
              <a:endParaRPr lang="en-US" sz="2800" dirty="0" smtClean="0">
                <a:solidFill>
                  <a:srgbClr val="7575D1"/>
                </a:solidFill>
              </a:endParaRPr>
            </a:p>
            <a:p>
              <a:pPr algn="l"/>
              <a:endParaRPr lang="en-US" sz="2800" dirty="0" smtClean="0"/>
            </a:p>
          </p:txBody>
        </p:sp>
        <p:pic>
          <p:nvPicPr>
            <p:cNvPr id="9" name="Picture 8" descr="AA026350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00395">
              <a:off x="1012343" y="3151949"/>
              <a:ext cx="611957" cy="273110"/>
            </a:xfrm>
            <a:prstGeom prst="rect">
              <a:avLst/>
            </a:prstGeom>
          </p:spPr>
        </p:pic>
        <p:pic>
          <p:nvPicPr>
            <p:cNvPr id="26" name="Picture 25" descr="AA021910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120" y="2971800"/>
              <a:ext cx="376776" cy="633528"/>
            </a:xfrm>
            <a:prstGeom prst="rect">
              <a:avLst/>
            </a:prstGeom>
          </p:spPr>
        </p:pic>
        <p:pic>
          <p:nvPicPr>
            <p:cNvPr id="33" name="Picture 32" descr="AA021910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2895600"/>
              <a:ext cx="391212" cy="657802"/>
            </a:xfrm>
            <a:prstGeom prst="rect">
              <a:avLst/>
            </a:prstGeom>
          </p:spPr>
        </p:pic>
        <p:pic>
          <p:nvPicPr>
            <p:cNvPr id="34" name="Picture 33" descr="AA026350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00395">
              <a:off x="4789995" y="3161780"/>
              <a:ext cx="645355" cy="28801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517900" y="5295900"/>
            <a:ext cx="210188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/>
              <a:t>submodular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2438400" y="3631049"/>
            <a:ext cx="30432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=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baseline="-250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</a:t>
            </a:r>
            <a:r>
              <a:rPr lang="en-US" sz="2800" dirty="0" smtClean="0"/>
              <a:t>+ 1   </a:t>
            </a:r>
            <a:r>
              <a:rPr lang="en-US" sz="2800" dirty="0"/>
              <a:t>+ </a:t>
            </a: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008000"/>
                </a:solidFill>
              </a:rPr>
              <a:t>t</a:t>
            </a:r>
            <a:r>
              <a:rPr lang="en-US" sz="2800" baseline="-25000" dirty="0" smtClean="0">
                <a:solidFill>
                  <a:srgbClr val="008000"/>
                </a:solidFill>
              </a:rPr>
              <a:t>2</a:t>
            </a:r>
            <a:r>
              <a:rPr lang="en-US" sz="2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800" dirty="0"/>
              <a:t>+ </a:t>
            </a:r>
            <a:r>
              <a:rPr lang="en-US" sz="2800" dirty="0" smtClean="0"/>
              <a:t>2</a:t>
            </a:r>
            <a:endParaRPr lang="en-US" sz="2800" dirty="0"/>
          </a:p>
          <a:p>
            <a:pPr algn="l"/>
            <a:endParaRPr lang="en-US" sz="2000" dirty="0"/>
          </a:p>
          <a:p>
            <a:pPr algn="l"/>
            <a:r>
              <a:rPr lang="en-US" sz="2800" dirty="0" smtClean="0"/>
              <a:t>=  </a:t>
            </a:r>
            <a:r>
              <a:rPr lang="en-US" sz="2800" dirty="0"/>
              <a:t>#shops  +  #</a:t>
            </a:r>
            <a:r>
              <a:rPr lang="en-US" sz="2800" dirty="0" smtClean="0"/>
              <a:t>items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752600" y="2895600"/>
            <a:ext cx="4495800" cy="685800"/>
            <a:chOff x="1752600" y="2895600"/>
            <a:chExt cx="4495800" cy="685800"/>
          </a:xfrm>
        </p:grpSpPr>
        <p:pic>
          <p:nvPicPr>
            <p:cNvPr id="31" name="Picture 30" descr="FD004737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600" y="2895600"/>
              <a:ext cx="609600" cy="609600"/>
            </a:xfrm>
            <a:prstGeom prst="rect">
              <a:avLst/>
            </a:prstGeom>
          </p:spPr>
        </p:pic>
        <p:pic>
          <p:nvPicPr>
            <p:cNvPr id="38" name="Picture 37" descr="FD004737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609600" cy="609600"/>
            </a:xfrm>
            <a:prstGeom prst="rect">
              <a:avLst/>
            </a:prstGeom>
          </p:spPr>
        </p:pic>
      </p:grpSp>
      <p:pic>
        <p:nvPicPr>
          <p:cNvPr id="39" name="Picture 38" descr="AA026350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5927228"/>
            <a:ext cx="987655" cy="4407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7200" y="4463534"/>
            <a:ext cx="1039355" cy="36933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Market 1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42645" y="4501634"/>
            <a:ext cx="103935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Market 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93255" y="1263134"/>
            <a:ext cx="103935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Market 3</a:t>
            </a:r>
            <a:endParaRPr lang="en-US" dirty="0">
              <a:solidFill>
                <a:srgbClr val="00009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5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3"/>
    </mc:Choice>
    <mc:Fallback xmlns="">
      <p:transition xmlns:p14="http://schemas.microsoft.com/office/powerpoint/2010/main" spd="slow" advTm="399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Shared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759700" y="990600"/>
            <a:ext cx="1295400" cy="990600"/>
            <a:chOff x="228600" y="4648200"/>
            <a:chExt cx="2667000" cy="1981200"/>
          </a:xfrm>
        </p:grpSpPr>
        <p:sp>
          <p:nvSpPr>
            <p:cNvPr id="5" name="Oval 4"/>
            <p:cNvSpPr/>
            <p:nvPr/>
          </p:nvSpPr>
          <p:spPr bwMode="auto">
            <a:xfrm>
              <a:off x="228600" y="4648200"/>
              <a:ext cx="2667000" cy="1981200"/>
            </a:xfrm>
            <a:prstGeom prst="ellipse">
              <a:avLst/>
            </a:prstGeom>
            <a:solidFill>
              <a:srgbClr val="FF0000">
                <a:alpha val="26000"/>
              </a:srgbClr>
            </a:solidFill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6" name="Picture 5" descr="AA026339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5562600"/>
              <a:ext cx="820634" cy="764631"/>
            </a:xfrm>
            <a:prstGeom prst="rect">
              <a:avLst/>
            </a:prstGeom>
          </p:spPr>
        </p:pic>
        <p:pic>
          <p:nvPicPr>
            <p:cNvPr id="7" name="Picture 6" descr="AA021910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876800"/>
              <a:ext cx="694003" cy="1166928"/>
            </a:xfrm>
            <a:prstGeom prst="rect">
              <a:avLst/>
            </a:prstGeom>
          </p:spPr>
        </p:pic>
        <p:pic>
          <p:nvPicPr>
            <p:cNvPr id="8" name="Picture 7" descr="skd188086sdc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234" y="5257800"/>
              <a:ext cx="621966" cy="81132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835900" y="2057400"/>
            <a:ext cx="1143000" cy="990600"/>
            <a:chOff x="6324600" y="4648200"/>
            <a:chExt cx="2286000" cy="2057400"/>
          </a:xfrm>
        </p:grpSpPr>
        <p:sp>
          <p:nvSpPr>
            <p:cNvPr id="11" name="Oval 10"/>
            <p:cNvSpPr/>
            <p:nvPr/>
          </p:nvSpPr>
          <p:spPr bwMode="auto">
            <a:xfrm>
              <a:off x="6324600" y="4648200"/>
              <a:ext cx="2286000" cy="2057400"/>
            </a:xfrm>
            <a:prstGeom prst="ellipse">
              <a:avLst/>
            </a:prstGeom>
            <a:solidFill>
              <a:srgbClr val="008000">
                <a:alpha val="36000"/>
              </a:srgbClr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2" name="Picture 11" descr="skd188086sdc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1290" y="4953000"/>
              <a:ext cx="797211" cy="1039928"/>
            </a:xfrm>
            <a:prstGeom prst="rect">
              <a:avLst/>
            </a:prstGeom>
          </p:spPr>
        </p:pic>
        <p:pic>
          <p:nvPicPr>
            <p:cNvPr id="13" name="Picture 12" descr="FD004737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5142028"/>
              <a:ext cx="838200" cy="838200"/>
            </a:xfrm>
            <a:prstGeom prst="rect">
              <a:avLst/>
            </a:prstGeom>
          </p:spPr>
        </p:pic>
        <p:pic>
          <p:nvPicPr>
            <p:cNvPr id="14" name="Picture 13" descr="AA026350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98894">
              <a:off x="6602941" y="5884139"/>
              <a:ext cx="1115175" cy="49769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835900" y="3124200"/>
            <a:ext cx="1143000" cy="1066800"/>
            <a:chOff x="7010400" y="1447800"/>
            <a:chExt cx="1981200" cy="1828800"/>
          </a:xfrm>
        </p:grpSpPr>
        <p:sp>
          <p:nvSpPr>
            <p:cNvPr id="15" name="Oval 14"/>
            <p:cNvSpPr/>
            <p:nvPr/>
          </p:nvSpPr>
          <p:spPr bwMode="auto">
            <a:xfrm>
              <a:off x="7010400" y="1447800"/>
              <a:ext cx="1981200" cy="18288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6" name="Picture 15" descr="AA026250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3072" y="2392967"/>
              <a:ext cx="1039928" cy="655033"/>
            </a:xfrm>
            <a:prstGeom prst="rect">
              <a:avLst/>
            </a:prstGeom>
          </p:spPr>
        </p:pic>
        <p:pic>
          <p:nvPicPr>
            <p:cNvPr id="17" name="Picture 16" descr="WL004006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870501">
              <a:off x="7498510" y="1872582"/>
              <a:ext cx="647309" cy="49812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838200" y="1524000"/>
            <a:ext cx="838200" cy="762000"/>
            <a:chOff x="838200" y="1524000"/>
            <a:chExt cx="685800" cy="6096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838200" y="1524000"/>
              <a:ext cx="685800" cy="609600"/>
            </a:xfrm>
            <a:prstGeom prst="roundRect">
              <a:avLst/>
            </a:prstGeom>
            <a:solidFill>
              <a:srgbClr val="FF0000">
                <a:alpha val="35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9" name="Picture 18" descr="AA026339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600200"/>
              <a:ext cx="556111" cy="533400"/>
            </a:xfrm>
            <a:prstGeom prst="rect">
              <a:avLst/>
            </a:prstGeom>
          </p:spPr>
        </p:pic>
      </p:grpSp>
      <p:sp>
        <p:nvSpPr>
          <p:cNvPr id="21" name="Oval 20"/>
          <p:cNvSpPr/>
          <p:nvPr/>
        </p:nvSpPr>
        <p:spPr bwMode="auto">
          <a:xfrm>
            <a:off x="533400" y="1295400"/>
            <a:ext cx="1600200" cy="1143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4970" y="1524000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133600" y="1137911"/>
            <a:ext cx="2514600" cy="690889"/>
            <a:chOff x="2133600" y="1137911"/>
            <a:chExt cx="2514600" cy="690889"/>
          </a:xfrm>
        </p:grpSpPr>
        <p:grpSp>
          <p:nvGrpSpPr>
            <p:cNvPr id="40" name="Group 39"/>
            <p:cNvGrpSpPr/>
            <p:nvPr/>
          </p:nvGrpSpPr>
          <p:grpSpPr>
            <a:xfrm>
              <a:off x="3505200" y="1219200"/>
              <a:ext cx="1143000" cy="609600"/>
              <a:chOff x="3505200" y="1219200"/>
              <a:chExt cx="1143000" cy="60960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505200" y="1219200"/>
                <a:ext cx="1143000" cy="60960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pic>
            <p:nvPicPr>
              <p:cNvPr id="23" name="Picture 22" descr="AA026250.png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1400" y="1219200"/>
                <a:ext cx="957162" cy="609600"/>
              </a:xfrm>
              <a:prstGeom prst="rect">
                <a:avLst/>
              </a:prstGeom>
            </p:spPr>
          </p:pic>
        </p:grpSp>
        <p:sp>
          <p:nvSpPr>
            <p:cNvPr id="25" name="Freeform 24"/>
            <p:cNvSpPr/>
            <p:nvPr/>
          </p:nvSpPr>
          <p:spPr>
            <a:xfrm>
              <a:off x="2133600" y="1137911"/>
              <a:ext cx="1346200" cy="322589"/>
            </a:xfrm>
            <a:custGeom>
              <a:avLst/>
              <a:gdLst>
                <a:gd name="connsiteX0" fmla="*/ 1587500 w 1587500"/>
                <a:gd name="connsiteY0" fmla="*/ 322589 h 322589"/>
                <a:gd name="connsiteX1" fmla="*/ 749300 w 1587500"/>
                <a:gd name="connsiteY1" fmla="*/ 30489 h 322589"/>
                <a:gd name="connsiteX2" fmla="*/ 317500 w 1587500"/>
                <a:gd name="connsiteY2" fmla="*/ 30489 h 322589"/>
                <a:gd name="connsiteX3" fmla="*/ 0 w 1587500"/>
                <a:gd name="connsiteY3" fmla="*/ 220989 h 32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7500" h="322589">
                  <a:moveTo>
                    <a:pt x="1587500" y="322589"/>
                  </a:moveTo>
                  <a:cubicBezTo>
                    <a:pt x="1274233" y="200880"/>
                    <a:pt x="960967" y="79172"/>
                    <a:pt x="749300" y="30489"/>
                  </a:cubicBezTo>
                  <a:cubicBezTo>
                    <a:pt x="537633" y="-18194"/>
                    <a:pt x="442383" y="-1261"/>
                    <a:pt x="317500" y="30489"/>
                  </a:cubicBezTo>
                  <a:cubicBezTo>
                    <a:pt x="192617" y="62239"/>
                    <a:pt x="0" y="220989"/>
                    <a:pt x="0" y="220989"/>
                  </a:cubicBezTo>
                </a:path>
              </a:pathLst>
            </a:custGeom>
            <a:ln w="41275" cmpd="sng">
              <a:solidFill>
                <a:schemeClr val="tx1"/>
              </a:solidFill>
              <a:headEnd type="none"/>
              <a:tailEnd type="triangle" w="lg" len="lg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2400" y="1143000"/>
            <a:ext cx="2362200" cy="2667000"/>
            <a:chOff x="152400" y="1143000"/>
            <a:chExt cx="2362200" cy="2667000"/>
          </a:xfrm>
        </p:grpSpPr>
        <p:grpSp>
          <p:nvGrpSpPr>
            <p:cNvPr id="32" name="Group 31"/>
            <p:cNvGrpSpPr/>
            <p:nvPr/>
          </p:nvGrpSpPr>
          <p:grpSpPr>
            <a:xfrm>
              <a:off x="990600" y="2743200"/>
              <a:ext cx="762000" cy="838200"/>
              <a:chOff x="533400" y="2438400"/>
              <a:chExt cx="533400" cy="609600"/>
            </a:xfrm>
          </p:grpSpPr>
          <p:sp>
            <p:nvSpPr>
              <p:cNvPr id="28" name="Rounded Rectangle 27"/>
              <p:cNvSpPr/>
              <p:nvPr/>
            </p:nvSpPr>
            <p:spPr bwMode="auto">
              <a:xfrm>
                <a:off x="533400" y="2438400"/>
                <a:ext cx="533400" cy="60960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pic>
            <p:nvPicPr>
              <p:cNvPr id="27" name="Picture 26" descr="WL004006.png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870501">
                <a:off x="569380" y="2581056"/>
                <a:ext cx="451653" cy="343741"/>
              </a:xfrm>
              <a:prstGeom prst="rect">
                <a:avLst/>
              </a:prstGeom>
            </p:spPr>
          </p:pic>
        </p:grpSp>
        <p:sp>
          <p:nvSpPr>
            <p:cNvPr id="34" name="Oval 33"/>
            <p:cNvSpPr/>
            <p:nvPr/>
          </p:nvSpPr>
          <p:spPr bwMode="auto">
            <a:xfrm>
              <a:off x="152400" y="1143000"/>
              <a:ext cx="2362200" cy="2667000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28800" y="2667000"/>
              <a:ext cx="324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282700" y="4135735"/>
            <a:ext cx="681944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marginal cost:         #new shops  + #new items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2700119" y="5569803"/>
            <a:ext cx="39036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shops:     shared fixed cost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economies of scale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8900" y="4669135"/>
            <a:ext cx="532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decreasing  </a:t>
            </a:r>
            <a:r>
              <a:rPr lang="en-US" sz="2800" dirty="0" smtClean="0">
                <a:sym typeface="Wingdings"/>
              </a:rPr>
              <a:t>  cost is </a:t>
            </a:r>
            <a:r>
              <a:rPr lang="en-US" sz="2800" dirty="0" err="1" smtClean="0">
                <a:sym typeface="Wingdings"/>
              </a:rPr>
              <a:t>submodular</a:t>
            </a:r>
            <a:r>
              <a:rPr lang="en-US" sz="2800" dirty="0" smtClean="0">
                <a:sym typeface="Wingdings"/>
              </a:rPr>
              <a:t>!</a:t>
            </a:r>
            <a:endParaRPr lang="en-US" sz="28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47900"/>
            <a:ext cx="2438400" cy="3429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2857500"/>
            <a:ext cx="1790700" cy="34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4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50"/>
    </mc:Choice>
    <mc:Fallback xmlns="">
      <p:transition xmlns:p14="http://schemas.microsoft.com/office/powerpoint/2010/main" spd="slow" advTm="1267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8600" y="1066800"/>
            <a:ext cx="2286000" cy="2133600"/>
          </a:xfrm>
          <a:prstGeom prst="roundRect">
            <a:avLst/>
          </a:prstGeom>
          <a:solidFill>
            <a:srgbClr val="FF0000">
              <a:alpha val="23000"/>
            </a:srgbClr>
          </a:solidFill>
          <a:ln w="2857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43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3F8-CBFE-C74A-9874-08213CF47227}" type="slidenum">
              <a:rPr lang="en-US"/>
              <a:pPr/>
              <a:t>24</a:t>
            </a:fld>
            <a:endParaRPr lang="en-US"/>
          </a:p>
        </p:txBody>
      </p:sp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example: Cut functions</a:t>
            </a:r>
          </a:p>
        </p:txBody>
      </p:sp>
      <p:sp>
        <p:nvSpPr>
          <p:cNvPr id="1173507" name="Oval 3"/>
          <p:cNvSpPr>
            <a:spLocks noChangeArrowheads="1"/>
          </p:cNvSpPr>
          <p:nvPr/>
        </p:nvSpPr>
        <p:spPr bwMode="auto">
          <a:xfrm>
            <a:off x="533400" y="12954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a</a:t>
            </a:r>
            <a:endParaRPr lang="en-US" baseline="-25000">
              <a:latin typeface="Tahoma" charset="0"/>
            </a:endParaRPr>
          </a:p>
        </p:txBody>
      </p:sp>
      <p:sp>
        <p:nvSpPr>
          <p:cNvPr id="1173508" name="Oval 4"/>
          <p:cNvSpPr>
            <a:spLocks noChangeArrowheads="1"/>
          </p:cNvSpPr>
          <p:nvPr/>
        </p:nvSpPr>
        <p:spPr bwMode="auto">
          <a:xfrm>
            <a:off x="1752600" y="12954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c</a:t>
            </a:r>
            <a:endParaRPr lang="en-US" baseline="-25000">
              <a:latin typeface="Tahoma" charset="0"/>
            </a:endParaRPr>
          </a:p>
        </p:txBody>
      </p:sp>
      <p:sp>
        <p:nvSpPr>
          <p:cNvPr id="1173509" name="Oval 5"/>
          <p:cNvSpPr>
            <a:spLocks noChangeArrowheads="1"/>
          </p:cNvSpPr>
          <p:nvPr/>
        </p:nvSpPr>
        <p:spPr bwMode="auto">
          <a:xfrm>
            <a:off x="1752600" y="23622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d</a:t>
            </a:r>
            <a:endParaRPr lang="en-US" baseline="-25000">
              <a:latin typeface="Tahoma" charset="0"/>
            </a:endParaRPr>
          </a:p>
        </p:txBody>
      </p:sp>
      <p:sp>
        <p:nvSpPr>
          <p:cNvPr id="1173510" name="Oval 6"/>
          <p:cNvSpPr>
            <a:spLocks noChangeArrowheads="1"/>
          </p:cNvSpPr>
          <p:nvPr/>
        </p:nvSpPr>
        <p:spPr bwMode="auto">
          <a:xfrm>
            <a:off x="533400" y="23622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b</a:t>
            </a:r>
            <a:endParaRPr lang="en-US" baseline="-25000">
              <a:latin typeface="Tahoma" charset="0"/>
            </a:endParaRPr>
          </a:p>
        </p:txBody>
      </p:sp>
      <p:sp>
        <p:nvSpPr>
          <p:cNvPr id="1173511" name="Oval 7"/>
          <p:cNvSpPr>
            <a:spLocks noChangeArrowheads="1"/>
          </p:cNvSpPr>
          <p:nvPr/>
        </p:nvSpPr>
        <p:spPr bwMode="auto">
          <a:xfrm>
            <a:off x="2971800" y="12954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e</a:t>
            </a:r>
            <a:endParaRPr lang="en-US" baseline="-25000">
              <a:latin typeface="Tahoma" charset="0"/>
            </a:endParaRPr>
          </a:p>
        </p:txBody>
      </p:sp>
      <p:sp>
        <p:nvSpPr>
          <p:cNvPr id="1173512" name="Oval 8"/>
          <p:cNvSpPr>
            <a:spLocks noChangeArrowheads="1"/>
          </p:cNvSpPr>
          <p:nvPr/>
        </p:nvSpPr>
        <p:spPr bwMode="auto">
          <a:xfrm>
            <a:off x="4191000" y="12954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g</a:t>
            </a:r>
            <a:endParaRPr lang="en-US" baseline="-25000">
              <a:latin typeface="Tahoma" charset="0"/>
            </a:endParaRPr>
          </a:p>
        </p:txBody>
      </p:sp>
      <p:sp>
        <p:nvSpPr>
          <p:cNvPr id="1173513" name="Oval 9"/>
          <p:cNvSpPr>
            <a:spLocks noChangeArrowheads="1"/>
          </p:cNvSpPr>
          <p:nvPr/>
        </p:nvSpPr>
        <p:spPr bwMode="auto">
          <a:xfrm>
            <a:off x="4191000" y="23622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h</a:t>
            </a:r>
            <a:endParaRPr lang="en-US" baseline="-25000">
              <a:latin typeface="Tahoma" charset="0"/>
            </a:endParaRPr>
          </a:p>
        </p:txBody>
      </p:sp>
      <p:sp>
        <p:nvSpPr>
          <p:cNvPr id="1173514" name="Oval 10"/>
          <p:cNvSpPr>
            <a:spLocks noChangeArrowheads="1"/>
          </p:cNvSpPr>
          <p:nvPr/>
        </p:nvSpPr>
        <p:spPr bwMode="auto">
          <a:xfrm>
            <a:off x="2971800" y="23622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f</a:t>
            </a:r>
            <a:endParaRPr lang="en-US" baseline="-25000">
              <a:latin typeface="Tahoma" charset="0"/>
            </a:endParaRPr>
          </a:p>
        </p:txBody>
      </p:sp>
      <p:sp>
        <p:nvSpPr>
          <p:cNvPr id="1173515" name="Line 11"/>
          <p:cNvSpPr>
            <a:spLocks noChangeShapeType="1"/>
          </p:cNvSpPr>
          <p:nvPr/>
        </p:nvSpPr>
        <p:spPr bwMode="auto">
          <a:xfrm>
            <a:off x="1066800" y="1600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16" name="Line 12"/>
          <p:cNvSpPr>
            <a:spLocks noChangeShapeType="1"/>
          </p:cNvSpPr>
          <p:nvPr/>
        </p:nvSpPr>
        <p:spPr bwMode="auto">
          <a:xfrm>
            <a:off x="2286000" y="1600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17" name="Line 13"/>
          <p:cNvSpPr>
            <a:spLocks noChangeShapeType="1"/>
          </p:cNvSpPr>
          <p:nvPr/>
        </p:nvSpPr>
        <p:spPr bwMode="auto">
          <a:xfrm>
            <a:off x="3505200" y="1600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18" name="Line 14"/>
          <p:cNvSpPr>
            <a:spLocks noChangeShapeType="1"/>
          </p:cNvSpPr>
          <p:nvPr/>
        </p:nvSpPr>
        <p:spPr bwMode="auto">
          <a:xfrm>
            <a:off x="3505200" y="2667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19" name="Line 15"/>
          <p:cNvSpPr>
            <a:spLocks noChangeShapeType="1"/>
          </p:cNvSpPr>
          <p:nvPr/>
        </p:nvSpPr>
        <p:spPr bwMode="auto">
          <a:xfrm>
            <a:off x="2286000" y="2667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0" name="Line 16"/>
          <p:cNvSpPr>
            <a:spLocks noChangeShapeType="1"/>
          </p:cNvSpPr>
          <p:nvPr/>
        </p:nvSpPr>
        <p:spPr bwMode="auto">
          <a:xfrm>
            <a:off x="1066800" y="2667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1" name="Line 17"/>
          <p:cNvSpPr>
            <a:spLocks noChangeShapeType="1"/>
          </p:cNvSpPr>
          <p:nvPr/>
        </p:nvSpPr>
        <p:spPr bwMode="auto">
          <a:xfrm>
            <a:off x="762000" y="1828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2" name="Line 18"/>
          <p:cNvSpPr>
            <a:spLocks noChangeShapeType="1"/>
          </p:cNvSpPr>
          <p:nvPr/>
        </p:nvSpPr>
        <p:spPr bwMode="auto">
          <a:xfrm>
            <a:off x="2057400" y="1828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3" name="Line 19"/>
          <p:cNvSpPr>
            <a:spLocks noChangeShapeType="1"/>
          </p:cNvSpPr>
          <p:nvPr/>
        </p:nvSpPr>
        <p:spPr bwMode="auto">
          <a:xfrm>
            <a:off x="3200400" y="1828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4" name="Line 20"/>
          <p:cNvSpPr>
            <a:spLocks noChangeShapeType="1"/>
          </p:cNvSpPr>
          <p:nvPr/>
        </p:nvSpPr>
        <p:spPr bwMode="auto">
          <a:xfrm>
            <a:off x="4419600" y="1828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5" name="Line 21"/>
          <p:cNvSpPr>
            <a:spLocks noChangeShapeType="1"/>
          </p:cNvSpPr>
          <p:nvPr/>
        </p:nvSpPr>
        <p:spPr bwMode="auto">
          <a:xfrm>
            <a:off x="990600" y="1752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6" name="Line 22"/>
          <p:cNvSpPr>
            <a:spLocks noChangeShapeType="1"/>
          </p:cNvSpPr>
          <p:nvPr/>
        </p:nvSpPr>
        <p:spPr bwMode="auto">
          <a:xfrm>
            <a:off x="3429000" y="1752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7" name="Line 23"/>
          <p:cNvSpPr>
            <a:spLocks noChangeShapeType="1"/>
          </p:cNvSpPr>
          <p:nvPr/>
        </p:nvSpPr>
        <p:spPr bwMode="auto">
          <a:xfrm flipV="1">
            <a:off x="990600" y="1752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8" name="Line 24"/>
          <p:cNvSpPr>
            <a:spLocks noChangeShapeType="1"/>
          </p:cNvSpPr>
          <p:nvPr/>
        </p:nvSpPr>
        <p:spPr bwMode="auto">
          <a:xfrm flipV="1">
            <a:off x="3429000" y="17526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3529" name="Text Box 25"/>
          <p:cNvSpPr txBox="1">
            <a:spLocks noChangeArrowheads="1"/>
          </p:cNvSpPr>
          <p:nvPr/>
        </p:nvSpPr>
        <p:spPr bwMode="auto">
          <a:xfrm>
            <a:off x="5257800" y="1295400"/>
            <a:ext cx="275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5F5F5F"/>
                </a:solidFill>
                <a:latin typeface="Tahoma" charset="0"/>
              </a:rPr>
              <a:t>V={a,b,c,d,e,f,g,h}</a:t>
            </a:r>
          </a:p>
        </p:txBody>
      </p:sp>
      <p:sp>
        <p:nvSpPr>
          <p:cNvPr id="1173531" name="Text Box 27"/>
          <p:cNvSpPr txBox="1">
            <a:spLocks noChangeArrowheads="1"/>
          </p:cNvSpPr>
          <p:nvPr/>
        </p:nvSpPr>
        <p:spPr bwMode="auto">
          <a:xfrm>
            <a:off x="1120775" y="117633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2</a:t>
            </a:r>
          </a:p>
        </p:txBody>
      </p:sp>
      <p:sp>
        <p:nvSpPr>
          <p:cNvPr id="1173532" name="Text Box 28"/>
          <p:cNvSpPr txBox="1">
            <a:spLocks noChangeArrowheads="1"/>
          </p:cNvSpPr>
          <p:nvPr/>
        </p:nvSpPr>
        <p:spPr bwMode="auto">
          <a:xfrm>
            <a:off x="381000" y="19050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2</a:t>
            </a:r>
          </a:p>
        </p:txBody>
      </p:sp>
      <p:sp>
        <p:nvSpPr>
          <p:cNvPr id="1173533" name="Text Box 29"/>
          <p:cNvSpPr txBox="1">
            <a:spLocks noChangeArrowheads="1"/>
          </p:cNvSpPr>
          <p:nvPr/>
        </p:nvSpPr>
        <p:spPr bwMode="auto">
          <a:xfrm>
            <a:off x="1219200" y="26670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2</a:t>
            </a:r>
          </a:p>
        </p:txBody>
      </p:sp>
      <p:sp>
        <p:nvSpPr>
          <p:cNvPr id="1173534" name="Text Box 30"/>
          <p:cNvSpPr txBox="1">
            <a:spLocks noChangeArrowheads="1"/>
          </p:cNvSpPr>
          <p:nvPr/>
        </p:nvSpPr>
        <p:spPr bwMode="auto">
          <a:xfrm>
            <a:off x="1249363" y="1600200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2</a:t>
            </a:r>
          </a:p>
        </p:txBody>
      </p:sp>
      <p:sp>
        <p:nvSpPr>
          <p:cNvPr id="1173535" name="Text Box 31"/>
          <p:cNvSpPr txBox="1">
            <a:spLocks noChangeArrowheads="1"/>
          </p:cNvSpPr>
          <p:nvPr/>
        </p:nvSpPr>
        <p:spPr bwMode="auto">
          <a:xfrm>
            <a:off x="914400" y="19050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2</a:t>
            </a:r>
          </a:p>
        </p:txBody>
      </p:sp>
      <p:sp>
        <p:nvSpPr>
          <p:cNvPr id="1173536" name="Text Box 32"/>
          <p:cNvSpPr txBox="1">
            <a:spLocks noChangeArrowheads="1"/>
          </p:cNvSpPr>
          <p:nvPr/>
        </p:nvSpPr>
        <p:spPr bwMode="auto">
          <a:xfrm>
            <a:off x="1752600" y="18288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2</a:t>
            </a:r>
          </a:p>
        </p:txBody>
      </p:sp>
      <p:sp>
        <p:nvSpPr>
          <p:cNvPr id="1173537" name="Text Box 33"/>
          <p:cNvSpPr txBox="1">
            <a:spLocks noChangeArrowheads="1"/>
          </p:cNvSpPr>
          <p:nvPr/>
        </p:nvSpPr>
        <p:spPr bwMode="auto">
          <a:xfrm>
            <a:off x="2468563" y="1143000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1</a:t>
            </a:r>
          </a:p>
        </p:txBody>
      </p:sp>
      <p:sp>
        <p:nvSpPr>
          <p:cNvPr id="1173538" name="Text Box 34"/>
          <p:cNvSpPr txBox="1">
            <a:spLocks noChangeArrowheads="1"/>
          </p:cNvSpPr>
          <p:nvPr/>
        </p:nvSpPr>
        <p:spPr bwMode="auto">
          <a:xfrm>
            <a:off x="2438400" y="26670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1</a:t>
            </a:r>
          </a:p>
        </p:txBody>
      </p:sp>
      <p:sp>
        <p:nvSpPr>
          <p:cNvPr id="1173539" name="Text Box 35"/>
          <p:cNvSpPr txBox="1">
            <a:spLocks noChangeArrowheads="1"/>
          </p:cNvSpPr>
          <p:nvPr/>
        </p:nvSpPr>
        <p:spPr bwMode="auto">
          <a:xfrm>
            <a:off x="3589338" y="1181100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3</a:t>
            </a:r>
          </a:p>
        </p:txBody>
      </p:sp>
      <p:sp>
        <p:nvSpPr>
          <p:cNvPr id="1173540" name="Text Box 36"/>
          <p:cNvSpPr txBox="1">
            <a:spLocks noChangeArrowheads="1"/>
          </p:cNvSpPr>
          <p:nvPr/>
        </p:nvSpPr>
        <p:spPr bwMode="auto">
          <a:xfrm>
            <a:off x="2849563" y="1909763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3</a:t>
            </a:r>
          </a:p>
        </p:txBody>
      </p:sp>
      <p:sp>
        <p:nvSpPr>
          <p:cNvPr id="1173541" name="Text Box 37"/>
          <p:cNvSpPr txBox="1">
            <a:spLocks noChangeArrowheads="1"/>
          </p:cNvSpPr>
          <p:nvPr/>
        </p:nvSpPr>
        <p:spPr bwMode="auto">
          <a:xfrm>
            <a:off x="3687763" y="2667000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3</a:t>
            </a:r>
          </a:p>
        </p:txBody>
      </p:sp>
      <p:sp>
        <p:nvSpPr>
          <p:cNvPr id="1173542" name="Text Box 38"/>
          <p:cNvSpPr txBox="1">
            <a:spLocks noChangeArrowheads="1"/>
          </p:cNvSpPr>
          <p:nvPr/>
        </p:nvSpPr>
        <p:spPr bwMode="auto">
          <a:xfrm>
            <a:off x="3717925" y="1604963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3</a:t>
            </a:r>
          </a:p>
        </p:txBody>
      </p:sp>
      <p:sp>
        <p:nvSpPr>
          <p:cNvPr id="1173543" name="Text Box 39"/>
          <p:cNvSpPr txBox="1">
            <a:spLocks noChangeArrowheads="1"/>
          </p:cNvSpPr>
          <p:nvPr/>
        </p:nvSpPr>
        <p:spPr bwMode="auto">
          <a:xfrm>
            <a:off x="3382963" y="1909763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3</a:t>
            </a:r>
          </a:p>
        </p:txBody>
      </p:sp>
      <p:sp>
        <p:nvSpPr>
          <p:cNvPr id="1173544" name="Text Box 40"/>
          <p:cNvSpPr txBox="1">
            <a:spLocks noChangeArrowheads="1"/>
          </p:cNvSpPr>
          <p:nvPr/>
        </p:nvSpPr>
        <p:spPr bwMode="auto">
          <a:xfrm>
            <a:off x="4114800" y="19050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charset="0"/>
              </a:rPr>
              <a:t>3</a:t>
            </a:r>
          </a:p>
        </p:txBody>
      </p:sp>
      <p:sp>
        <p:nvSpPr>
          <p:cNvPr id="1173546" name="Text Box 42"/>
          <p:cNvSpPr txBox="1">
            <a:spLocks noChangeArrowheads="1"/>
          </p:cNvSpPr>
          <p:nvPr/>
        </p:nvSpPr>
        <p:spPr bwMode="auto">
          <a:xfrm>
            <a:off x="838200" y="4789488"/>
            <a:ext cx="481474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solidFill>
                  <a:srgbClr val="008300"/>
                </a:solidFill>
              </a:rPr>
              <a:t>Cut function is </a:t>
            </a:r>
            <a:r>
              <a:rPr lang="en-US" sz="3200" dirty="0" smtClean="0">
                <a:solidFill>
                  <a:srgbClr val="008300"/>
                </a:solidFill>
              </a:rPr>
              <a:t>submodular</a:t>
            </a:r>
            <a:r>
              <a:rPr lang="en-US" sz="3200" dirty="0">
                <a:solidFill>
                  <a:srgbClr val="008300"/>
                </a:solidFill>
              </a:rPr>
              <a:t>!</a:t>
            </a:r>
          </a:p>
        </p:txBody>
      </p:sp>
      <p:sp>
        <p:nvSpPr>
          <p:cNvPr id="1173547" name="Line 43"/>
          <p:cNvSpPr>
            <a:spLocks noChangeShapeType="1"/>
          </p:cNvSpPr>
          <p:nvPr/>
        </p:nvSpPr>
        <p:spPr bwMode="auto">
          <a:xfrm>
            <a:off x="0" y="4800600"/>
            <a:ext cx="1524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Bild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209800"/>
            <a:ext cx="3479800" cy="977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2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4"/>
    </mc:Choice>
    <mc:Fallback xmlns="">
      <p:transition xmlns:p14="http://schemas.microsoft.com/office/powerpoint/2010/main" spd="slow" advTm="320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submodular?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828800" y="12954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</a:rPr>
              <a:t>a</a:t>
            </a:r>
            <a:endParaRPr lang="en-US" baseline="-25000">
              <a:latin typeface="Tahoma" charset="0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048000" y="1295400"/>
            <a:ext cx="533400" cy="5334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>
                <a:latin typeface="Tahoma" charset="0"/>
              </a:rPr>
              <a:t>b</a:t>
            </a:r>
            <a:endParaRPr lang="en-US" baseline="-25000" dirty="0">
              <a:latin typeface="Tahoma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362200" y="1600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181359"/>
              </p:ext>
            </p:extLst>
          </p:nvPr>
        </p:nvGraphicFramePr>
        <p:xfrm>
          <a:off x="5651500" y="1041400"/>
          <a:ext cx="24892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00"/>
                <a:gridCol w="12446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de-DE" sz="2400" baseline="-25000" dirty="0" err="1" smtClean="0">
                          <a:solidFill>
                            <a:schemeClr val="tx1"/>
                          </a:solidFill>
                        </a:rPr>
                        <a:t>ab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(S)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{}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{a}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{b}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}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334000" y="3276600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Submodular </a:t>
            </a:r>
            <a:r>
              <a:rPr lang="de-DE" sz="2400" dirty="0" err="1" smtClean="0"/>
              <a:t>if</a:t>
            </a:r>
            <a:r>
              <a:rPr lang="de-DE" sz="2400" dirty="0" smtClean="0"/>
              <a:t>  </a:t>
            </a:r>
            <a:endParaRPr lang="de-DE" sz="2400" dirty="0"/>
          </a:p>
        </p:txBody>
      </p:sp>
      <p:sp>
        <p:nvSpPr>
          <p:cNvPr id="12" name="Rechteck 11"/>
          <p:cNvSpPr/>
          <p:nvPr/>
        </p:nvSpPr>
        <p:spPr>
          <a:xfrm>
            <a:off x="2514600" y="1143000"/>
            <a:ext cx="441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w</a:t>
            </a:r>
            <a:endParaRPr lang="de-DE" dirty="0"/>
          </a:p>
        </p:txBody>
      </p:sp>
      <p:grpSp>
        <p:nvGrpSpPr>
          <p:cNvPr id="56" name="Gruppierung 55"/>
          <p:cNvGrpSpPr/>
          <p:nvPr/>
        </p:nvGrpSpPr>
        <p:grpSpPr>
          <a:xfrm>
            <a:off x="152400" y="2438400"/>
            <a:ext cx="4343400" cy="1981200"/>
            <a:chOff x="152400" y="2438400"/>
            <a:chExt cx="4343400" cy="1981200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304800" y="25908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a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1524000" y="25908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c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1524000" y="36576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d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304800" y="36576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b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2743200" y="25908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e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3962400" y="25908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g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962400" y="36576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h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2743200" y="3657600"/>
              <a:ext cx="533400" cy="53340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</a:rPr>
                <a:t>f</a:t>
              </a:r>
              <a:endParaRPr lang="en-US" baseline="-25000">
                <a:latin typeface="Tahoma" charset="0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838200" y="28956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2057400" y="28956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276600" y="28956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3276600" y="39624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>
              <a:off x="2057400" y="39624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>
              <a:off x="838200" y="39624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533400" y="3124200"/>
              <a:ext cx="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1828800" y="3124200"/>
              <a:ext cx="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>
              <a:off x="2971800" y="3124200"/>
              <a:ext cx="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4191000" y="3124200"/>
              <a:ext cx="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Line 21"/>
            <p:cNvSpPr>
              <a:spLocks noChangeShapeType="1"/>
            </p:cNvSpPr>
            <p:nvPr/>
          </p:nvSpPr>
          <p:spPr bwMode="auto">
            <a:xfrm>
              <a:off x="762000" y="3048000"/>
              <a:ext cx="838200" cy="685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Line 22"/>
            <p:cNvSpPr>
              <a:spLocks noChangeShapeType="1"/>
            </p:cNvSpPr>
            <p:nvPr/>
          </p:nvSpPr>
          <p:spPr bwMode="auto">
            <a:xfrm>
              <a:off x="3200400" y="3048000"/>
              <a:ext cx="838200" cy="685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 flipV="1">
              <a:off x="762000" y="3048000"/>
              <a:ext cx="838200" cy="685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Line 24"/>
            <p:cNvSpPr>
              <a:spLocks noChangeShapeType="1"/>
            </p:cNvSpPr>
            <p:nvPr/>
          </p:nvSpPr>
          <p:spPr bwMode="auto">
            <a:xfrm flipV="1">
              <a:off x="3200400" y="3048000"/>
              <a:ext cx="838200" cy="685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Text Box 27"/>
            <p:cNvSpPr txBox="1">
              <a:spLocks noChangeArrowheads="1"/>
            </p:cNvSpPr>
            <p:nvPr/>
          </p:nvSpPr>
          <p:spPr bwMode="auto">
            <a:xfrm>
              <a:off x="892175" y="2471738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2</a:t>
              </a:r>
            </a:p>
          </p:txBody>
        </p:sp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152400" y="320040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2</a:t>
              </a:r>
            </a:p>
          </p:txBody>
        </p:sp>
        <p:sp>
          <p:nvSpPr>
            <p:cNvPr id="37" name="Text Box 29"/>
            <p:cNvSpPr txBox="1">
              <a:spLocks noChangeArrowheads="1"/>
            </p:cNvSpPr>
            <p:nvPr/>
          </p:nvSpPr>
          <p:spPr bwMode="auto">
            <a:xfrm>
              <a:off x="990600" y="396240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2</a:t>
              </a:r>
            </a:p>
          </p:txBody>
        </p:sp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1020763" y="2895600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2</a:t>
              </a: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685800" y="320040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2</a:t>
              </a: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524000" y="312420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2</a:t>
              </a:r>
            </a:p>
          </p:txBody>
        </p:sp>
        <p:sp>
          <p:nvSpPr>
            <p:cNvPr id="41" name="Text Box 33"/>
            <p:cNvSpPr txBox="1">
              <a:spLocks noChangeArrowheads="1"/>
            </p:cNvSpPr>
            <p:nvPr/>
          </p:nvSpPr>
          <p:spPr bwMode="auto">
            <a:xfrm>
              <a:off x="2239963" y="2438400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1</a:t>
              </a:r>
            </a:p>
          </p:txBody>
        </p:sp>
        <p:sp>
          <p:nvSpPr>
            <p:cNvPr id="42" name="Text Box 34"/>
            <p:cNvSpPr txBox="1">
              <a:spLocks noChangeArrowheads="1"/>
            </p:cNvSpPr>
            <p:nvPr/>
          </p:nvSpPr>
          <p:spPr bwMode="auto">
            <a:xfrm>
              <a:off x="2209800" y="396240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1</a:t>
              </a:r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3360738" y="2476500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3</a:t>
              </a: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2620963" y="3205163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3</a:t>
              </a: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3459163" y="3962400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3</a:t>
              </a:r>
            </a:p>
          </p:txBody>
        </p:sp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3489325" y="2900363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3</a:t>
              </a:r>
            </a:p>
          </p:txBody>
        </p:sp>
        <p:sp>
          <p:nvSpPr>
            <p:cNvPr id="47" name="Text Box 39"/>
            <p:cNvSpPr txBox="1">
              <a:spLocks noChangeArrowheads="1"/>
            </p:cNvSpPr>
            <p:nvPr/>
          </p:nvSpPr>
          <p:spPr bwMode="auto">
            <a:xfrm>
              <a:off x="3154363" y="3205163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3</a:t>
              </a:r>
            </a:p>
          </p:txBody>
        </p:sp>
        <p:sp>
          <p:nvSpPr>
            <p:cNvPr id="48" name="Text Box 40"/>
            <p:cNvSpPr txBox="1">
              <a:spLocks noChangeArrowheads="1"/>
            </p:cNvSpPr>
            <p:nvPr/>
          </p:nvSpPr>
          <p:spPr bwMode="auto">
            <a:xfrm>
              <a:off x="3886200" y="320040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3</a:t>
              </a:r>
            </a:p>
          </p:txBody>
        </p:sp>
      </p:grpSp>
      <p:pic>
        <p:nvPicPr>
          <p:cNvPr id="50" name="Bild 4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4572000"/>
            <a:ext cx="5143500" cy="977900"/>
          </a:xfrm>
          <a:prstGeom prst="rect">
            <a:avLst/>
          </a:prstGeom>
        </p:spPr>
      </p:pic>
      <p:sp>
        <p:nvSpPr>
          <p:cNvPr id="51" name="Geschweifte Klammer rechts 50"/>
          <p:cNvSpPr/>
          <p:nvPr/>
        </p:nvSpPr>
        <p:spPr bwMode="auto">
          <a:xfrm rot="16200000" flipH="1">
            <a:off x="5372100" y="6896100"/>
            <a:ext cx="457200" cy="2667000"/>
          </a:xfrm>
          <a:prstGeom prst="righ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187154" y="8382000"/>
            <a:ext cx="4271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Restriction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008000"/>
                </a:solidFill>
              </a:rPr>
              <a:t>still submodular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52" name="Geschweifte Klammer rechts 51"/>
          <p:cNvSpPr/>
          <p:nvPr/>
        </p:nvSpPr>
        <p:spPr bwMode="auto">
          <a:xfrm rot="16200000" flipH="1">
            <a:off x="5299746" y="3924300"/>
            <a:ext cx="457200" cy="2667000"/>
          </a:xfrm>
          <a:prstGeom prst="righ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4191820" y="5410200"/>
            <a:ext cx="3749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Cut </a:t>
            </a:r>
            <a:r>
              <a:rPr lang="de-DE" sz="2400" dirty="0" err="1" smtClean="0"/>
              <a:t>function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subgraph</a:t>
            </a:r>
            <a:r>
              <a:rPr lang="de-DE" sz="2400" dirty="0" smtClean="0"/>
              <a:t> {</a:t>
            </a:r>
            <a:r>
              <a:rPr lang="de-DE" sz="2400" dirty="0" err="1" smtClean="0"/>
              <a:t>i,j</a:t>
            </a:r>
            <a:r>
              <a:rPr lang="de-DE" sz="2400" dirty="0" smtClean="0"/>
              <a:t>}</a:t>
            </a:r>
          </a:p>
          <a:p>
            <a:r>
              <a:rPr lang="de-DE" sz="2400" dirty="0" smtClean="0">
                <a:solidFill>
                  <a:srgbClr val="008000"/>
                </a:solidFill>
                <a:sym typeface="Wingdings"/>
              </a:rPr>
              <a:t> Submodular!</a:t>
            </a:r>
            <a:endParaRPr lang="de-DE" sz="2400" dirty="0">
              <a:solidFill>
                <a:srgbClr val="008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543800" y="3276600"/>
            <a:ext cx="953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/>
              <a:t>w</a:t>
            </a:r>
            <a:r>
              <a:rPr lang="de-DE" sz="2400" dirty="0"/>
              <a:t> ≥ 0!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4457700" y="1600200"/>
            <a:ext cx="1003300" cy="1625600"/>
            <a:chOff x="4457700" y="1600200"/>
            <a:chExt cx="1003300" cy="1625600"/>
          </a:xfrm>
        </p:grpSpPr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2971800"/>
              <a:ext cx="863600" cy="254000"/>
            </a:xfrm>
            <a:prstGeom prst="rect">
              <a:avLst/>
            </a:prstGeom>
          </p:spPr>
        </p:pic>
        <p:pic>
          <p:nvPicPr>
            <p:cNvPr id="62" name="Picture 6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50" y="2076450"/>
              <a:ext cx="241300" cy="241300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2527300"/>
              <a:ext cx="254000" cy="228600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400" y="1600200"/>
              <a:ext cx="863600" cy="254000"/>
            </a:xfrm>
            <a:prstGeom prst="rect">
              <a:avLst/>
            </a:prstGeom>
          </p:spPr>
        </p:pic>
      </p:grp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3803650"/>
            <a:ext cx="3225800" cy="7747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8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2"/>
    </mc:Choice>
    <mc:Fallback xmlns="">
      <p:transition xmlns:p14="http://schemas.microsoft.com/office/powerpoint/2010/main" spd="slow" advTm="666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2" grpId="0"/>
      <p:bldP spid="52" grpId="0" animBg="1"/>
      <p:bldP spid="53" grpId="0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0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>
                <a:latin typeface="Calibri" charset="0"/>
              </a:rPr>
              <a:t>Closedness properties</a:t>
            </a:r>
          </a:p>
        </p:txBody>
      </p:sp>
      <p:sp>
        <p:nvSpPr>
          <p:cNvPr id="11386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839200" cy="5141913"/>
          </a:xfrm>
        </p:spPr>
        <p:txBody>
          <a:bodyPr>
            <a:normAutofit/>
          </a:bodyPr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</a:rPr>
              <a:t>	F</a:t>
            </a:r>
            <a:r>
              <a:rPr lang="en-US" baseline="-25000" dirty="0">
                <a:latin typeface="Calibri" charset="0"/>
              </a:rPr>
              <a:t>1</a:t>
            </a:r>
            <a:r>
              <a:rPr lang="en-US" dirty="0">
                <a:latin typeface="Calibri" charset="0"/>
              </a:rPr>
              <a:t>,…,</a:t>
            </a:r>
            <a:r>
              <a:rPr lang="en-US" dirty="0" err="1">
                <a:latin typeface="Calibri" charset="0"/>
              </a:rPr>
              <a:t>F</a:t>
            </a:r>
            <a:r>
              <a:rPr lang="en-US" baseline="-25000" dirty="0" err="1">
                <a:latin typeface="Calibri" charset="0"/>
              </a:rPr>
              <a:t>m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submodular</a:t>
            </a:r>
            <a:r>
              <a:rPr lang="en-US" dirty="0">
                <a:latin typeface="Calibri" charset="0"/>
              </a:rPr>
              <a:t> functions on V and </a:t>
            </a:r>
            <a:r>
              <a:rPr lang="en-US" dirty="0">
                <a:latin typeface="Symbol" charset="0"/>
                <a:sym typeface="Symbol" charset="0"/>
              </a:rPr>
              <a:t></a:t>
            </a:r>
            <a:r>
              <a:rPr lang="en-US" baseline="-25000" dirty="0">
                <a:latin typeface="Calibri" charset="0"/>
                <a:sym typeface="Symbol" charset="0"/>
              </a:rPr>
              <a:t>1</a:t>
            </a:r>
            <a:r>
              <a:rPr lang="en-US" dirty="0">
                <a:latin typeface="Calibri" charset="0"/>
              </a:rPr>
              <a:t>,…,</a:t>
            </a:r>
            <a:r>
              <a:rPr lang="en-US" dirty="0">
                <a:latin typeface="Symbol" charset="0"/>
                <a:sym typeface="Symbol" charset="0"/>
              </a:rPr>
              <a:t></a:t>
            </a:r>
            <a:r>
              <a:rPr lang="en-US" baseline="-25000" dirty="0">
                <a:latin typeface="Calibri" charset="0"/>
                <a:sym typeface="Symbol" charset="0"/>
              </a:rPr>
              <a:t>m</a:t>
            </a:r>
            <a:r>
              <a:rPr lang="en-US" dirty="0">
                <a:latin typeface="Calibri" charset="0"/>
              </a:rPr>
              <a:t> &gt; 0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</a:rPr>
              <a:t>	Then: 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F(A) = </a:t>
            </a:r>
            <a:r>
              <a:rPr lang="en-US" dirty="0">
                <a:solidFill>
                  <a:srgbClr val="0080FF"/>
                </a:solidFill>
                <a:latin typeface="Symbol" charset="0"/>
                <a:sym typeface="Symbol" charset="0"/>
              </a:rPr>
              <a:t></a:t>
            </a:r>
            <a:r>
              <a:rPr lang="en-US" baseline="-25000" dirty="0" err="1">
                <a:solidFill>
                  <a:srgbClr val="0080FF"/>
                </a:solidFill>
                <a:latin typeface="Calibri" charset="0"/>
                <a:sym typeface="Symbol" charset="0"/>
              </a:rPr>
              <a:t>i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 </a:t>
            </a:r>
            <a:r>
              <a:rPr lang="en-US" dirty="0">
                <a:solidFill>
                  <a:srgbClr val="0080FF"/>
                </a:solidFill>
                <a:latin typeface="Symbol" charset="0"/>
                <a:sym typeface="Symbol" charset="0"/>
              </a:rPr>
              <a:t></a:t>
            </a:r>
            <a:r>
              <a:rPr lang="en-US" baseline="-25000" dirty="0" err="1">
                <a:solidFill>
                  <a:srgbClr val="0080FF"/>
                </a:solidFill>
                <a:latin typeface="Calibri" charset="0"/>
                <a:sym typeface="Symbol" charset="0"/>
              </a:rPr>
              <a:t>i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 F</a:t>
            </a:r>
            <a:r>
              <a:rPr lang="en-US" baseline="-25000" dirty="0">
                <a:solidFill>
                  <a:srgbClr val="0080FF"/>
                </a:solidFill>
                <a:latin typeface="Calibri" charset="0"/>
              </a:rPr>
              <a:t>i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(A)</a:t>
            </a:r>
            <a:r>
              <a:rPr lang="en-US" dirty="0">
                <a:latin typeface="Calibri" charset="0"/>
              </a:rPr>
              <a:t> is </a:t>
            </a:r>
            <a:r>
              <a:rPr lang="en-US" dirty="0" err="1" smtClean="0">
                <a:latin typeface="Calibri" charset="0"/>
              </a:rPr>
              <a:t>submodular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  <a:latin typeface="Calibri" charset="0"/>
              </a:rPr>
              <a:t>	</a:t>
            </a:r>
            <a:r>
              <a:rPr lang="en-US" dirty="0" err="1">
                <a:solidFill>
                  <a:srgbClr val="008000"/>
                </a:solidFill>
                <a:latin typeface="Calibri" charset="0"/>
              </a:rPr>
              <a:t>Submodularity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 closed under nonnegative linear combinations!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8300"/>
                </a:solidFill>
                <a:latin typeface="Calibri" charset="0"/>
              </a:rPr>
              <a:t>	Extremely useful </a:t>
            </a:r>
            <a:r>
              <a:rPr lang="en-US" dirty="0" smtClean="0">
                <a:solidFill>
                  <a:srgbClr val="008300"/>
                </a:solidFill>
                <a:latin typeface="Calibri" charset="0"/>
              </a:rPr>
              <a:t>fact</a:t>
            </a:r>
            <a:r>
              <a:rPr lang="en-US" dirty="0">
                <a:solidFill>
                  <a:srgbClr val="008300"/>
                </a:solidFill>
                <a:latin typeface="Calibri" charset="0"/>
              </a:rPr>
              <a:t>: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F</a:t>
            </a:r>
            <a:r>
              <a:rPr lang="en-US" baseline="-25000" dirty="0">
                <a:latin typeface="Symbol" charset="0"/>
                <a:sym typeface="Symbol" charset="0"/>
              </a:rPr>
              <a:t></a:t>
            </a:r>
            <a:r>
              <a:rPr lang="en-US" dirty="0">
                <a:latin typeface="Calibri" charset="0"/>
              </a:rPr>
              <a:t>(A) </a:t>
            </a:r>
            <a:r>
              <a:rPr lang="en-US" dirty="0" err="1">
                <a:latin typeface="Calibri" charset="0"/>
              </a:rPr>
              <a:t>submodular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msy10" charset="0"/>
                <a:sym typeface="Wingdings"/>
              </a:rPr>
              <a:t></a:t>
            </a:r>
            <a:r>
              <a:rPr lang="en-US" dirty="0" smtClean="0">
                <a:latin typeface="Calibri" charset="0"/>
                <a:sym typeface="Wingdings" charset="0"/>
              </a:rPr>
              <a:t> </a:t>
            </a:r>
            <a:r>
              <a:rPr lang="en-US" dirty="0">
                <a:latin typeface="Symbol" charset="0"/>
                <a:sym typeface="Symbol" charset="0"/>
              </a:rPr>
              <a:t></a:t>
            </a:r>
            <a:r>
              <a:rPr lang="en-US" baseline="-25000" dirty="0">
                <a:latin typeface="Symbol" charset="0"/>
                <a:sym typeface="Symbol" charset="0"/>
              </a:rPr>
              <a:t></a:t>
            </a:r>
            <a:r>
              <a:rPr lang="en-US" dirty="0">
                <a:latin typeface="Calibri" charset="0"/>
                <a:sym typeface="Wingdings" charset="0"/>
              </a:rPr>
              <a:t> P(</a:t>
            </a:r>
            <a:r>
              <a:rPr lang="en-US" dirty="0">
                <a:latin typeface="Symbol" charset="0"/>
                <a:sym typeface="Symbol" charset="0"/>
              </a:rPr>
              <a:t></a:t>
            </a:r>
            <a:r>
              <a:rPr lang="en-US" dirty="0">
                <a:latin typeface="Calibri" charset="0"/>
                <a:sym typeface="Wingdings" charset="0"/>
              </a:rPr>
              <a:t>) F</a:t>
            </a:r>
            <a:r>
              <a:rPr lang="en-US" baseline="-25000" dirty="0">
                <a:latin typeface="Symbol" charset="0"/>
                <a:sym typeface="Symbol" charset="0"/>
              </a:rPr>
              <a:t></a:t>
            </a:r>
            <a:r>
              <a:rPr lang="en-US" dirty="0">
                <a:latin typeface="Calibri" charset="0"/>
                <a:sym typeface="Wingdings" charset="0"/>
              </a:rPr>
              <a:t>(A) </a:t>
            </a:r>
            <a:r>
              <a:rPr lang="en-US" dirty="0" err="1">
                <a:latin typeface="Calibri" charset="0"/>
                <a:sym typeface="Wingdings" charset="0"/>
              </a:rPr>
              <a:t>submodular</a:t>
            </a:r>
            <a:r>
              <a:rPr lang="en-US" dirty="0">
                <a:latin typeface="Calibri" charset="0"/>
                <a:sym typeface="Wingdings" charset="0"/>
              </a:rPr>
              <a:t>!</a:t>
            </a:r>
          </a:p>
          <a:p>
            <a:pPr lvl="1" eaLnBrk="1" hangingPunct="1"/>
            <a:r>
              <a:rPr lang="en-US" dirty="0" err="1">
                <a:latin typeface="Calibri" charset="0"/>
                <a:sym typeface="Wingdings" charset="0"/>
              </a:rPr>
              <a:t>Multicriterion</a:t>
            </a:r>
            <a:r>
              <a:rPr lang="en-US" dirty="0">
                <a:latin typeface="Calibri" charset="0"/>
                <a:sym typeface="Wingdings" charset="0"/>
              </a:rPr>
              <a:t> </a:t>
            </a:r>
            <a:r>
              <a:rPr lang="en-US" dirty="0" smtClean="0">
                <a:latin typeface="Calibri" charset="0"/>
                <a:sym typeface="Wingdings" charset="0"/>
              </a:rPr>
              <a:t>optimization</a:t>
            </a:r>
            <a:endParaRPr lang="en-US" dirty="0" smtClean="0">
              <a:latin typeface="Calibri" charset="0"/>
              <a:sym typeface="Wingdings" charset="0"/>
            </a:endParaRPr>
          </a:p>
          <a:p>
            <a:pPr lvl="1" eaLnBrk="1" hangingPunct="1"/>
            <a:r>
              <a:rPr lang="en-US" dirty="0" smtClean="0">
                <a:latin typeface="Calibri" charset="0"/>
                <a:sym typeface="Wingdings" charset="0"/>
              </a:rPr>
              <a:t>A basic proof technique! </a:t>
            </a:r>
            <a:r>
              <a:rPr lang="en-US" dirty="0" smtClean="0">
                <a:latin typeface="Calibri" charset="0"/>
                <a:sym typeface="Wingdings"/>
              </a:rPr>
              <a:t></a:t>
            </a:r>
            <a:endParaRPr lang="en-US" dirty="0">
              <a:latin typeface="Calibri" charset="0"/>
            </a:endParaRPr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35BF67A-75ED-EA40-BF0F-F57C626479DF}" type="slidenum">
              <a:rPr lang="en-US" sz="1400"/>
              <a:pPr eaLnBrk="1" hangingPunct="1"/>
              <a:t>26</a:t>
            </a:fld>
            <a:endParaRPr 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0"/>
    </mc:Choice>
    <mc:Fallback xmlns="">
      <p:transition xmlns:p14="http://schemas.microsoft.com/office/powerpoint/2010/main" spd="slow" advTm="292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Other </a:t>
            </a:r>
            <a:r>
              <a:rPr lang="de-DE" dirty="0" err="1" smtClean="0"/>
              <a:t>closedness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41913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0080FF"/>
                </a:solidFill>
              </a:rPr>
              <a:t>Restriction</a:t>
            </a:r>
            <a:r>
              <a:rPr lang="de-DE" sz="2400" dirty="0" smtClean="0"/>
              <a:t>: F(S) submodular on V, W </a:t>
            </a:r>
            <a:r>
              <a:rPr lang="de-DE" sz="2400" dirty="0" err="1" smtClean="0"/>
              <a:t>subset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V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err="1" smtClean="0"/>
              <a:t>Then</a:t>
            </a:r>
            <a:r>
              <a:rPr lang="de-DE" sz="2400" dirty="0" smtClean="0"/>
              <a:t>			  		</a:t>
            </a:r>
            <a:r>
              <a:rPr lang="de-DE" sz="2400" dirty="0" err="1" smtClean="0"/>
              <a:t>is</a:t>
            </a:r>
            <a:r>
              <a:rPr lang="de-DE" sz="2400" dirty="0" smtClean="0"/>
              <a:t> submodular </a:t>
            </a:r>
          </a:p>
          <a:p>
            <a:pPr marL="0" indent="0">
              <a:buNone/>
            </a:pPr>
            <a:endParaRPr lang="de-DE" sz="1400" dirty="0" smtClean="0"/>
          </a:p>
          <a:p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516380"/>
            <a:ext cx="2971800" cy="3886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3576" y="4419600"/>
            <a:ext cx="4078224" cy="1981200"/>
            <a:chOff x="2527300" y="2438400"/>
            <a:chExt cx="4078224" cy="1981200"/>
          </a:xfrm>
        </p:grpSpPr>
        <p:pic>
          <p:nvPicPr>
            <p:cNvPr id="14" name="Picture 13" descr="restriction-0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300" y="2438400"/>
              <a:ext cx="4078224" cy="1981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19150" y="3048000"/>
              <a:ext cx="349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S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71076" y="3352800"/>
              <a:ext cx="504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W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18408" y="3200400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V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07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2"/>
    </mc:Choice>
    <mc:Fallback xmlns="">
      <p:transition xmlns:p14="http://schemas.microsoft.com/office/powerpoint/2010/main" spd="slow" advTm="278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Other </a:t>
            </a:r>
            <a:r>
              <a:rPr lang="de-DE" dirty="0" err="1" smtClean="0"/>
              <a:t>closedness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41913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0080FF"/>
                </a:solidFill>
              </a:rPr>
              <a:t>Restriction</a:t>
            </a:r>
            <a:r>
              <a:rPr lang="de-DE" sz="2400" dirty="0" smtClean="0"/>
              <a:t>: </a:t>
            </a:r>
            <a:r>
              <a:rPr lang="de-D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F(S) submodular on V, W </a:t>
            </a:r>
            <a:r>
              <a:rPr lang="de-D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subset</a:t>
            </a:r>
            <a:r>
              <a:rPr lang="de-D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err="1" smtClean="0"/>
              <a:t>Then</a:t>
            </a:r>
            <a:r>
              <a:rPr lang="de-DE" sz="2400" dirty="0" smtClean="0"/>
              <a:t>			  		</a:t>
            </a:r>
            <a:r>
              <a:rPr lang="de-DE" sz="2400" dirty="0" err="1" smtClean="0"/>
              <a:t>is</a:t>
            </a:r>
            <a:r>
              <a:rPr lang="de-DE" sz="2400" dirty="0" smtClean="0"/>
              <a:t> submodular </a:t>
            </a:r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sz="2400" dirty="0" err="1" smtClean="0">
                <a:solidFill>
                  <a:srgbClr val="0080FF"/>
                </a:solidFill>
              </a:rPr>
              <a:t>Conditioning</a:t>
            </a:r>
            <a:r>
              <a:rPr lang="de-DE" sz="2400" dirty="0" smtClean="0"/>
              <a:t>: </a:t>
            </a:r>
            <a:r>
              <a:rPr lang="de-DE" sz="2400" dirty="0"/>
              <a:t>F(S) submodular on V, W </a:t>
            </a:r>
            <a:r>
              <a:rPr lang="de-DE" sz="2400" dirty="0" err="1"/>
              <a:t>subset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smtClean="0"/>
              <a:t>V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err="1" smtClean="0"/>
              <a:t>Then</a:t>
            </a:r>
            <a:r>
              <a:rPr lang="de-DE" sz="2400" dirty="0" smtClean="0"/>
              <a:t> 			  		</a:t>
            </a:r>
            <a:r>
              <a:rPr lang="de-DE" sz="2400" dirty="0" err="1" smtClean="0"/>
              <a:t>is</a:t>
            </a:r>
            <a:r>
              <a:rPr lang="de-DE" sz="2400" dirty="0" smtClean="0"/>
              <a:t> submodular</a:t>
            </a:r>
            <a:endParaRPr lang="de-DE" sz="2400" dirty="0"/>
          </a:p>
          <a:p>
            <a:endParaRPr lang="de-DE" sz="1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0" y="2590800"/>
            <a:ext cx="2971800" cy="388620"/>
          </a:xfrm>
          <a:prstGeom prst="rect">
            <a:avLst/>
          </a:prstGeom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516380"/>
            <a:ext cx="2971800" cy="3886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79776" y="4419600"/>
            <a:ext cx="4078224" cy="1981200"/>
            <a:chOff x="2527300" y="4191000"/>
            <a:chExt cx="4078224" cy="1981200"/>
          </a:xfrm>
        </p:grpSpPr>
        <p:pic>
          <p:nvPicPr>
            <p:cNvPr id="5" name="Picture 4" descr="conditioning-0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300" y="4191000"/>
              <a:ext cx="4078224" cy="1981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20142" y="4810780"/>
              <a:ext cx="349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S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72068" y="5115580"/>
              <a:ext cx="504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W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19400" y="4963180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V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80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0"/>
    </mc:Choice>
    <mc:Fallback xmlns="">
      <p:transition xmlns:p14="http://schemas.microsoft.com/office/powerpoint/2010/main" spd="slow" advTm="267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Other </a:t>
            </a:r>
            <a:r>
              <a:rPr lang="de-DE" dirty="0" err="1" smtClean="0"/>
              <a:t>closedness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41913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0080FF"/>
                </a:solidFill>
              </a:rPr>
              <a:t>Restriction</a:t>
            </a:r>
            <a:r>
              <a:rPr lang="de-DE" sz="2400" dirty="0" smtClean="0"/>
              <a:t>: F(S) submodular on V, W </a:t>
            </a:r>
            <a:r>
              <a:rPr lang="de-DE" sz="2400" dirty="0" err="1" smtClean="0"/>
              <a:t>subset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V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err="1" smtClean="0"/>
              <a:t>Then</a:t>
            </a:r>
            <a:r>
              <a:rPr lang="de-DE" sz="2400" dirty="0" smtClean="0"/>
              <a:t>			  		</a:t>
            </a:r>
            <a:r>
              <a:rPr lang="de-DE" sz="2400" dirty="0" err="1" smtClean="0"/>
              <a:t>is</a:t>
            </a:r>
            <a:r>
              <a:rPr lang="de-DE" sz="2400" dirty="0" smtClean="0"/>
              <a:t> submodular </a:t>
            </a:r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sz="2400" dirty="0" err="1" smtClean="0">
                <a:solidFill>
                  <a:srgbClr val="0080FF"/>
                </a:solidFill>
              </a:rPr>
              <a:t>Conditioning</a:t>
            </a:r>
            <a:r>
              <a:rPr lang="de-DE" sz="2400" dirty="0" smtClean="0"/>
              <a:t>: </a:t>
            </a:r>
            <a:r>
              <a:rPr lang="de-DE" sz="2400" dirty="0"/>
              <a:t>F(S) submodular on V, W </a:t>
            </a:r>
            <a:r>
              <a:rPr lang="de-DE" sz="2400" dirty="0" err="1"/>
              <a:t>subset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smtClean="0"/>
              <a:t>V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err="1" smtClean="0"/>
              <a:t>Then</a:t>
            </a:r>
            <a:r>
              <a:rPr lang="de-DE" sz="2400" dirty="0" smtClean="0"/>
              <a:t> 			  		</a:t>
            </a:r>
            <a:r>
              <a:rPr lang="de-DE" sz="2400" dirty="0" err="1" smtClean="0"/>
              <a:t>is</a:t>
            </a:r>
            <a:r>
              <a:rPr lang="de-DE" sz="2400" dirty="0" smtClean="0"/>
              <a:t> submodular</a:t>
            </a:r>
            <a:endParaRPr lang="de-DE" sz="2400" dirty="0"/>
          </a:p>
          <a:p>
            <a:endParaRPr lang="de-DE" sz="1400" dirty="0" smtClean="0"/>
          </a:p>
          <a:p>
            <a:r>
              <a:rPr lang="de-DE" sz="2400" dirty="0" err="1" smtClean="0">
                <a:solidFill>
                  <a:srgbClr val="0080FF"/>
                </a:solidFill>
              </a:rPr>
              <a:t>Reflection</a:t>
            </a:r>
            <a:r>
              <a:rPr lang="de-DE" sz="2400" dirty="0"/>
              <a:t>: F(S) submodular on </a:t>
            </a:r>
            <a:r>
              <a:rPr lang="de-DE" sz="2400" dirty="0" smtClean="0"/>
              <a:t>V</a:t>
            </a:r>
          </a:p>
          <a:p>
            <a:pPr marL="0" indent="0">
              <a:buNone/>
            </a:pPr>
            <a:r>
              <a:rPr lang="de-DE" sz="2400" dirty="0" smtClean="0"/>
              <a:t>	</a:t>
            </a:r>
            <a:r>
              <a:rPr lang="de-DE" sz="2400" dirty="0" err="1" smtClean="0"/>
              <a:t>Then</a:t>
            </a:r>
            <a:r>
              <a:rPr lang="de-DE" sz="2400" dirty="0" smtClean="0"/>
              <a:t> 			  		</a:t>
            </a:r>
            <a:r>
              <a:rPr lang="de-DE" sz="2400" dirty="0" err="1" smtClean="0"/>
              <a:t>is</a:t>
            </a:r>
            <a:r>
              <a:rPr lang="de-DE" sz="2400" dirty="0" smtClean="0"/>
              <a:t> submodular</a:t>
            </a:r>
            <a:endParaRPr lang="de-DE" sz="2400" dirty="0"/>
          </a:p>
          <a:p>
            <a:endParaRPr lang="de-DE" sz="1200" dirty="0" smtClean="0"/>
          </a:p>
          <a:p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0" y="2590800"/>
            <a:ext cx="2971800" cy="388620"/>
          </a:xfrm>
          <a:prstGeom prst="rect">
            <a:avLst/>
          </a:prstGeom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516380"/>
            <a:ext cx="2971800" cy="388620"/>
          </a:xfrm>
          <a:prstGeom prst="rect">
            <a:avLst/>
          </a:prstGeom>
        </p:spPr>
      </p:pic>
      <p:pic>
        <p:nvPicPr>
          <p:cNvPr id="5" name="Picture 4" descr="reflection-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576" y="4495800"/>
            <a:ext cx="4078224" cy="198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4942" y="5039380"/>
            <a:ext cx="34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51917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0" y="3765550"/>
            <a:ext cx="2730500" cy="39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6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4"/>
    </mc:Choice>
    <mc:Fallback xmlns="">
      <p:transition xmlns:p14="http://schemas.microsoft.com/office/powerpoint/2010/main" spd="slow" advTm="303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Summarizing Documents</a:t>
            </a:r>
            <a:endParaRPr lang="en-US" dirty="0"/>
          </a:p>
        </p:txBody>
      </p:sp>
      <p:pic>
        <p:nvPicPr>
          <p:cNvPr id="4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615" y="1284705"/>
            <a:ext cx="4305300" cy="410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7472" y="5714072"/>
            <a:ext cx="572013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How select representative sentences?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1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1"/>
    </mc:Choice>
    <mc:Fallback xmlns="">
      <p:transition xmlns:p14="http://schemas.microsoft.com/office/powerpoint/2010/main" spd="slow" advTm="187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…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4203700"/>
            <a:ext cx="3590073" cy="1625600"/>
            <a:chOff x="1066800" y="2438400"/>
            <a:chExt cx="6248400" cy="3352800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V="1">
              <a:off x="1524000" y="2438400"/>
              <a:ext cx="0" cy="3352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066800" y="5562600"/>
              <a:ext cx="6248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524000" y="3511550"/>
              <a:ext cx="5327650" cy="2051050"/>
            </a:xfrm>
            <a:custGeom>
              <a:avLst/>
              <a:gdLst>
                <a:gd name="T0" fmla="*/ 0 w 3356"/>
                <a:gd name="T1" fmla="*/ 1292 h 1292"/>
                <a:gd name="T2" fmla="*/ 624 w 3356"/>
                <a:gd name="T3" fmla="*/ 44 h 1292"/>
                <a:gd name="T4" fmla="*/ 3356 w 3356"/>
                <a:gd name="T5" fmla="*/ 1029 h 1292"/>
                <a:gd name="T6" fmla="*/ 0 60000 65536"/>
                <a:gd name="T7" fmla="*/ 0 60000 65536"/>
                <a:gd name="T8" fmla="*/ 0 60000 65536"/>
                <a:gd name="T9" fmla="*/ 0 w 3356"/>
                <a:gd name="T10" fmla="*/ 0 h 1292"/>
                <a:gd name="T11" fmla="*/ 3356 w 3356"/>
                <a:gd name="T12" fmla="*/ 1292 h 1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56" h="1292">
                  <a:moveTo>
                    <a:pt x="0" y="1292"/>
                  </a:moveTo>
                  <a:cubicBezTo>
                    <a:pt x="52" y="824"/>
                    <a:pt x="65" y="88"/>
                    <a:pt x="624" y="44"/>
                  </a:cubicBezTo>
                  <a:cubicBezTo>
                    <a:pt x="1183" y="0"/>
                    <a:pt x="2787" y="824"/>
                    <a:pt x="3356" y="1029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78414" y="1447800"/>
            <a:ext cx="3590073" cy="1625600"/>
            <a:chOff x="1066800" y="2438400"/>
            <a:chExt cx="6248400" cy="3352800"/>
          </a:xfrm>
        </p:grpSpPr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V="1">
              <a:off x="1524000" y="2438400"/>
              <a:ext cx="0" cy="3352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1066800" y="5562600"/>
              <a:ext cx="6248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524000" y="3511550"/>
              <a:ext cx="5327650" cy="2051050"/>
            </a:xfrm>
            <a:custGeom>
              <a:avLst/>
              <a:gdLst>
                <a:gd name="T0" fmla="*/ 0 w 3356"/>
                <a:gd name="T1" fmla="*/ 1292 h 1292"/>
                <a:gd name="T2" fmla="*/ 624 w 3356"/>
                <a:gd name="T3" fmla="*/ 44 h 1292"/>
                <a:gd name="T4" fmla="*/ 3356 w 3356"/>
                <a:gd name="T5" fmla="*/ 1029 h 1292"/>
                <a:gd name="T6" fmla="*/ 0 60000 65536"/>
                <a:gd name="T7" fmla="*/ 0 60000 65536"/>
                <a:gd name="T8" fmla="*/ 0 60000 65536"/>
                <a:gd name="T9" fmla="*/ 0 w 3356"/>
                <a:gd name="T10" fmla="*/ 0 h 1292"/>
                <a:gd name="T11" fmla="*/ 3356 w 3356"/>
                <a:gd name="T12" fmla="*/ 1292 h 1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56" h="1292">
                  <a:moveTo>
                    <a:pt x="0" y="1292"/>
                  </a:moveTo>
                  <a:cubicBezTo>
                    <a:pt x="52" y="824"/>
                    <a:pt x="65" y="88"/>
                    <a:pt x="624" y="44"/>
                  </a:cubicBezTo>
                  <a:cubicBezTo>
                    <a:pt x="1183" y="0"/>
                    <a:pt x="2787" y="824"/>
                    <a:pt x="3356" y="1029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scene3d>
              <a:camera prst="orthographicFront">
                <a:rot lat="1080000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55700" y="1968115"/>
            <a:ext cx="3243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discrete convexity </a:t>
            </a:r>
            <a:r>
              <a:rPr lang="en-US" sz="2800" dirty="0" smtClean="0"/>
              <a:t>….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600700" y="4699000"/>
            <a:ext cx="2456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 or </a:t>
            </a:r>
            <a:r>
              <a:rPr lang="en-US" sz="2800" dirty="0" smtClean="0"/>
              <a:t>concavity?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0"/>
    </mc:Choice>
    <mc:Fallback xmlns="">
      <p:transition xmlns:p14="http://schemas.microsoft.com/office/powerpoint/2010/main" spd="slow" advTm="381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Convex </a:t>
            </a:r>
            <a:r>
              <a:rPr lang="en-US" dirty="0"/>
              <a:t>a</a:t>
            </a:r>
            <a:r>
              <a:rPr lang="en-US" dirty="0" smtClean="0"/>
              <a:t>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0" y="1193800"/>
            <a:ext cx="4381500" cy="4938713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r>
              <a:rPr lang="en-US" dirty="0" smtClean="0"/>
              <a:t>convex extension</a:t>
            </a:r>
          </a:p>
          <a:p>
            <a:pPr lvl="1"/>
            <a:r>
              <a:rPr lang="en-US" dirty="0" smtClean="0"/>
              <a:t>duality</a:t>
            </a:r>
          </a:p>
          <a:p>
            <a:pPr lvl="1"/>
            <a:r>
              <a:rPr lang="en-US" dirty="0" smtClean="0"/>
              <a:t>efficient minimization</a:t>
            </a:r>
          </a:p>
        </p:txBody>
      </p:sp>
      <p:pic>
        <p:nvPicPr>
          <p:cNvPr id="11" name="Picture 10" descr="point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58988"/>
            <a:ext cx="3298065" cy="23892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1200" y="3751752"/>
            <a:ext cx="5168900" cy="2571261"/>
            <a:chOff x="3251200" y="3751752"/>
            <a:chExt cx="5168900" cy="2571261"/>
          </a:xfrm>
        </p:grpSpPr>
        <p:pic>
          <p:nvPicPr>
            <p:cNvPr id="4" name="Bild 5" descr="lovasz.pd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49" t="31852" r="9972" b="23704"/>
            <a:stretch/>
          </p:blipFill>
          <p:spPr>
            <a:xfrm>
              <a:off x="4706055" y="3751752"/>
              <a:ext cx="3714045" cy="257126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3251200" y="4254500"/>
              <a:ext cx="1531055" cy="698500"/>
            </a:xfrm>
            <a:prstGeom prst="straightConnector1">
              <a:avLst/>
            </a:prstGeom>
            <a:noFill/>
            <a:ln w="762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812800" y="5359400"/>
            <a:ext cx="238614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But this is only </a:t>
            </a:r>
          </a:p>
          <a:p>
            <a:r>
              <a:rPr lang="en-US" sz="2400" dirty="0" smtClean="0"/>
              <a:t>half of the story…</a:t>
            </a:r>
            <a:endParaRPr lang="en-US" sz="2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2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6"/>
    </mc:Choice>
    <mc:Fallback xmlns="">
      <p:transition xmlns:p14="http://schemas.microsoft.com/office/powerpoint/2010/main" spd="slow" advTm="493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Concave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90"/>
                </a:solidFill>
              </a:rPr>
              <a:t>s</a:t>
            </a:r>
            <a:r>
              <a:rPr lang="en-US" dirty="0" err="1" smtClean="0">
                <a:solidFill>
                  <a:srgbClr val="000090"/>
                </a:solidFill>
              </a:rPr>
              <a:t>ubmodularity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concavity: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242722" y="2641550"/>
            <a:ext cx="1384250" cy="556536"/>
            <a:chOff x="910302" y="1616654"/>
            <a:chExt cx="1832948" cy="688622"/>
          </a:xfrm>
        </p:grpSpPr>
        <p:grpSp>
          <p:nvGrpSpPr>
            <p:cNvPr id="4" name="Group 3"/>
            <p:cNvGrpSpPr/>
            <p:nvPr/>
          </p:nvGrpSpPr>
          <p:grpSpPr>
            <a:xfrm>
              <a:off x="910302" y="1616654"/>
              <a:ext cx="877877" cy="688622"/>
              <a:chOff x="3556000" y="1826430"/>
              <a:chExt cx="877877" cy="68862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6000" y="1866900"/>
                <a:ext cx="877877" cy="64815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772250" y="1826430"/>
                <a:ext cx="364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A</a:t>
                </a:r>
                <a:endParaRPr lang="en-US" sz="24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006600" y="1737209"/>
              <a:ext cx="736650" cy="461665"/>
              <a:chOff x="4851400" y="1905000"/>
              <a:chExt cx="736650" cy="46166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851400" y="1905000"/>
                <a:ext cx="736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+    s</a:t>
                </a:r>
                <a:endParaRPr lang="en-US" sz="2400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181600" y="2082800"/>
                <a:ext cx="76200" cy="63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248400" y="2657616"/>
            <a:ext cx="1968500" cy="678721"/>
            <a:chOff x="5524500" y="1555524"/>
            <a:chExt cx="2298750" cy="819376"/>
          </a:xfrm>
        </p:grpSpPr>
        <p:grpSp>
          <p:nvGrpSpPr>
            <p:cNvPr id="7" name="Group 6"/>
            <p:cNvGrpSpPr/>
            <p:nvPr/>
          </p:nvGrpSpPr>
          <p:grpSpPr>
            <a:xfrm>
              <a:off x="5524500" y="1555524"/>
              <a:ext cx="1444502" cy="819376"/>
              <a:chOff x="3073400" y="2476952"/>
              <a:chExt cx="1739900" cy="110399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3400" y="2476952"/>
                <a:ext cx="1739900" cy="110399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730663" y="2563177"/>
                <a:ext cx="352079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6600" y="1653111"/>
              <a:ext cx="736650" cy="461665"/>
              <a:chOff x="4851400" y="1905000"/>
              <a:chExt cx="736650" cy="46166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851400" y="1905000"/>
                <a:ext cx="736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+    s</a:t>
                </a:r>
                <a:endParaRPr lang="en-US" sz="2400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181600" y="2082800"/>
                <a:ext cx="76200" cy="63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2228850"/>
            <a:ext cx="6438900" cy="3683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2" y="1790700"/>
            <a:ext cx="2387600" cy="368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8" y="3600450"/>
            <a:ext cx="2108200" cy="317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85800" y="4927600"/>
            <a:ext cx="3644900" cy="1387982"/>
            <a:chOff x="660400" y="4991100"/>
            <a:chExt cx="3644900" cy="1387982"/>
          </a:xfrm>
        </p:grpSpPr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V="1">
              <a:off x="927100" y="4991100"/>
              <a:ext cx="9429" cy="13879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660400" y="6260376"/>
              <a:ext cx="36449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927100" y="5195315"/>
              <a:ext cx="3107796" cy="1065061"/>
            </a:xfrm>
            <a:custGeom>
              <a:avLst/>
              <a:gdLst>
                <a:gd name="T0" fmla="*/ 0 w 3356"/>
                <a:gd name="T1" fmla="*/ 1292 h 1292"/>
                <a:gd name="T2" fmla="*/ 624 w 3356"/>
                <a:gd name="T3" fmla="*/ 44 h 1292"/>
                <a:gd name="T4" fmla="*/ 3356 w 3356"/>
                <a:gd name="T5" fmla="*/ 1029 h 1292"/>
                <a:gd name="T6" fmla="*/ 0 60000 65536"/>
                <a:gd name="T7" fmla="*/ 0 60000 65536"/>
                <a:gd name="T8" fmla="*/ 0 60000 65536"/>
                <a:gd name="T9" fmla="*/ 0 w 3356"/>
                <a:gd name="T10" fmla="*/ 0 h 1292"/>
                <a:gd name="T11" fmla="*/ 3356 w 3356"/>
                <a:gd name="T12" fmla="*/ 1292 h 1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56" h="1292">
                  <a:moveTo>
                    <a:pt x="0" y="1292"/>
                  </a:moveTo>
                  <a:cubicBezTo>
                    <a:pt x="52" y="824"/>
                    <a:pt x="65" y="88"/>
                    <a:pt x="624" y="44"/>
                  </a:cubicBezTo>
                  <a:cubicBezTo>
                    <a:pt x="1183" y="0"/>
                    <a:pt x="2787" y="824"/>
                    <a:pt x="3356" y="1029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23331" y="5299139"/>
            <a:ext cx="1481492" cy="1101661"/>
            <a:chOff x="3661431" y="5464239"/>
            <a:chExt cx="1481492" cy="1101661"/>
          </a:xfrm>
        </p:grpSpPr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3725731" y="6328487"/>
              <a:ext cx="349117" cy="23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latin typeface="Tahoma" charset="0"/>
                </a:rPr>
                <a:t>|A|</a:t>
              </a: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661431" y="5464239"/>
              <a:ext cx="1481492" cy="258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smtClean="0">
                  <a:latin typeface="Tahoma" charset="0"/>
                </a:rPr>
                <a:t>F(A) “intuitively”</a:t>
              </a:r>
              <a:endParaRPr lang="en-US" sz="2000" dirty="0">
                <a:latin typeface="Tahoma" charset="0"/>
              </a:endParaRPr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3975100"/>
            <a:ext cx="6946900" cy="736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1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5"/>
    </mc:Choice>
    <mc:Fallback xmlns="">
      <p:transition xmlns:p14="http://schemas.microsoft.com/office/powerpoint/2010/main" spd="slow" advTm="607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and concavity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                               and</a:t>
            </a:r>
          </a:p>
          <a:p>
            <a:pPr marL="0" indent="0">
              <a:buNone/>
            </a:pPr>
            <a:r>
              <a:rPr lang="en-US" sz="1200" dirty="0" smtClean="0"/>
              <a:t>       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1333500"/>
            <a:ext cx="1536700" cy="33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1289050"/>
            <a:ext cx="2171700" cy="3683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06500" y="3251200"/>
            <a:ext cx="5956300" cy="3130550"/>
            <a:chOff x="1206500" y="3251200"/>
            <a:chExt cx="5956300" cy="3130550"/>
          </a:xfrm>
        </p:grpSpPr>
        <p:grpSp>
          <p:nvGrpSpPr>
            <p:cNvPr id="7" name="Group 6"/>
            <p:cNvGrpSpPr/>
            <p:nvPr/>
          </p:nvGrpSpPr>
          <p:grpSpPr>
            <a:xfrm>
              <a:off x="1206500" y="3251200"/>
              <a:ext cx="5956300" cy="2895600"/>
              <a:chOff x="1143000" y="2794000"/>
              <a:chExt cx="6248400" cy="3352800"/>
            </a:xfrm>
          </p:grpSpPr>
          <p:sp>
            <p:nvSpPr>
              <p:cNvPr id="4" name="Line 4"/>
              <p:cNvSpPr>
                <a:spLocks noChangeShapeType="1"/>
              </p:cNvSpPr>
              <p:nvPr/>
            </p:nvSpPr>
            <p:spPr bwMode="auto">
              <a:xfrm flipV="1">
                <a:off x="1600200" y="2794000"/>
                <a:ext cx="0" cy="3352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1143000" y="5918200"/>
                <a:ext cx="6248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600200" y="3867150"/>
                <a:ext cx="5327650" cy="2051050"/>
              </a:xfrm>
              <a:custGeom>
                <a:avLst/>
                <a:gdLst>
                  <a:gd name="T0" fmla="*/ 0 w 3356"/>
                  <a:gd name="T1" fmla="*/ 1292 h 1292"/>
                  <a:gd name="T2" fmla="*/ 624 w 3356"/>
                  <a:gd name="T3" fmla="*/ 44 h 1292"/>
                  <a:gd name="T4" fmla="*/ 3356 w 3356"/>
                  <a:gd name="T5" fmla="*/ 1029 h 1292"/>
                  <a:gd name="T6" fmla="*/ 0 60000 65536"/>
                  <a:gd name="T7" fmla="*/ 0 60000 65536"/>
                  <a:gd name="T8" fmla="*/ 0 60000 65536"/>
                  <a:gd name="T9" fmla="*/ 0 w 3356"/>
                  <a:gd name="T10" fmla="*/ 0 h 1292"/>
                  <a:gd name="T11" fmla="*/ 3356 w 3356"/>
                  <a:gd name="T12" fmla="*/ 1292 h 12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56" h="1292">
                    <a:moveTo>
                      <a:pt x="0" y="1292"/>
                    </a:moveTo>
                    <a:cubicBezTo>
                      <a:pt x="52" y="824"/>
                      <a:pt x="65" y="88"/>
                      <a:pt x="624" y="44"/>
                    </a:cubicBezTo>
                    <a:cubicBezTo>
                      <a:pt x="1183" y="0"/>
                      <a:pt x="2787" y="824"/>
                      <a:pt x="3356" y="1029"/>
                    </a:cubicBezTo>
                  </a:path>
                </a:pathLst>
              </a:custGeom>
              <a:noFill/>
              <a:ln w="38100" cap="flat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700" y="4540250"/>
              <a:ext cx="889000" cy="3683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850" y="6013450"/>
              <a:ext cx="393700" cy="368300"/>
            </a:xfrm>
            <a:prstGeom prst="rect">
              <a:avLst/>
            </a:prstGeom>
          </p:spPr>
        </p:pic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237720"/>
            <a:ext cx="774700" cy="368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6100" y="2133600"/>
            <a:ext cx="480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0000"/>
                </a:solidFill>
              </a:rPr>
              <a:t>submodular</a:t>
            </a:r>
            <a:r>
              <a:rPr lang="en-US" sz="2800" dirty="0" smtClean="0"/>
              <a:t>      </a:t>
            </a:r>
            <a:r>
              <a:rPr lang="en-US" sz="2800" i="1" dirty="0" smtClean="0"/>
              <a:t>if and only if   …</a:t>
            </a:r>
            <a:endParaRPr lang="en-US" sz="2800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65900" y="2133600"/>
            <a:ext cx="1962598" cy="523220"/>
            <a:chOff x="6565900" y="2133600"/>
            <a:chExt cx="1962598" cy="523220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900" y="2330450"/>
              <a:ext cx="177800" cy="241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45300" y="2133600"/>
              <a:ext cx="1683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is </a:t>
              </a:r>
              <a:r>
                <a:rPr lang="en-US" sz="2800" dirty="0" smtClean="0">
                  <a:solidFill>
                    <a:srgbClr val="800000"/>
                  </a:solidFill>
                </a:rPr>
                <a:t>concave</a:t>
              </a:r>
              <a:endParaRPr lang="en-US" sz="28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5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4"/>
    </mc:Choice>
    <mc:Fallback xmlns="">
      <p:transition xmlns:p14="http://schemas.microsoft.com/office/powerpoint/2010/main" spd="slow" advTm="5623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of </a:t>
            </a:r>
            <a:r>
              <a:rPr lang="en-US" dirty="0" err="1" smtClean="0"/>
              <a:t>submodular</a:t>
            </a:r>
            <a:r>
              <a:rPr lang="en-US" dirty="0" smtClean="0"/>
              <a:t>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                    </a:t>
            </a:r>
            <a:r>
              <a:rPr lang="en-US" dirty="0" err="1" smtClean="0"/>
              <a:t>submodular</a:t>
            </a:r>
            <a:r>
              <a:rPr lang="en-US" dirty="0" smtClean="0"/>
              <a:t>.	    What about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		   ?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327150"/>
            <a:ext cx="1981200" cy="368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2127250"/>
            <a:ext cx="4406900" cy="368300"/>
          </a:xfrm>
          <a:prstGeom prst="rect">
            <a:avLst/>
          </a:prstGeom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1828800" y="2743200"/>
            <a:ext cx="0" cy="3136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1371600" y="5664200"/>
            <a:ext cx="624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65938" y="5697538"/>
            <a:ext cx="59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ahoma" charset="0"/>
              </a:rPr>
              <a:t>|A|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81275" y="4673600"/>
            <a:ext cx="871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hlink"/>
                </a:solidFill>
                <a:latin typeface="Tahoma" charset="0"/>
              </a:rPr>
              <a:t>F</a:t>
            </a:r>
            <a:r>
              <a:rPr lang="en-US" baseline="-25000">
                <a:solidFill>
                  <a:schemeClr val="hlink"/>
                </a:solidFill>
                <a:latin typeface="Tahoma" charset="0"/>
              </a:rPr>
              <a:t>2</a:t>
            </a:r>
            <a:r>
              <a:rPr lang="en-US">
                <a:solidFill>
                  <a:schemeClr val="hlink"/>
                </a:solidFill>
                <a:latin typeface="Tahoma" charset="0"/>
              </a:rPr>
              <a:t>(A)</a:t>
            </a: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1828800" y="3613150"/>
            <a:ext cx="5327650" cy="2051050"/>
          </a:xfrm>
          <a:custGeom>
            <a:avLst/>
            <a:gdLst>
              <a:gd name="T0" fmla="*/ 0 w 3356"/>
              <a:gd name="T1" fmla="*/ 1292 h 1292"/>
              <a:gd name="T2" fmla="*/ 624 w 3356"/>
              <a:gd name="T3" fmla="*/ 44 h 1292"/>
              <a:gd name="T4" fmla="*/ 3356 w 3356"/>
              <a:gd name="T5" fmla="*/ 1029 h 1292"/>
              <a:gd name="T6" fmla="*/ 0 60000 65536"/>
              <a:gd name="T7" fmla="*/ 0 60000 65536"/>
              <a:gd name="T8" fmla="*/ 0 60000 65536"/>
              <a:gd name="T9" fmla="*/ 0 w 3356"/>
              <a:gd name="T10" fmla="*/ 0 h 1292"/>
              <a:gd name="T11" fmla="*/ 3356 w 3356"/>
              <a:gd name="T12" fmla="*/ 1292 h 1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6" h="1292">
                <a:moveTo>
                  <a:pt x="0" y="1292"/>
                </a:moveTo>
                <a:cubicBezTo>
                  <a:pt x="52" y="824"/>
                  <a:pt x="65" y="88"/>
                  <a:pt x="624" y="44"/>
                </a:cubicBezTo>
                <a:cubicBezTo>
                  <a:pt x="1183" y="0"/>
                  <a:pt x="2787" y="824"/>
                  <a:pt x="3356" y="1029"/>
                </a:cubicBez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1828800" y="2978150"/>
            <a:ext cx="5318125" cy="2708275"/>
          </a:xfrm>
          <a:custGeom>
            <a:avLst/>
            <a:gdLst>
              <a:gd name="T0" fmla="*/ 0 w 3350"/>
              <a:gd name="T1" fmla="*/ 1706 h 1706"/>
              <a:gd name="T2" fmla="*/ 1701 w 3350"/>
              <a:gd name="T3" fmla="*/ 13 h 1706"/>
              <a:gd name="T4" fmla="*/ 3350 w 3350"/>
              <a:gd name="T5" fmla="*/ 1625 h 1706"/>
              <a:gd name="T6" fmla="*/ 0 60000 65536"/>
              <a:gd name="T7" fmla="*/ 0 60000 65536"/>
              <a:gd name="T8" fmla="*/ 0 60000 65536"/>
              <a:gd name="T9" fmla="*/ 0 w 3350"/>
              <a:gd name="T10" fmla="*/ 0 h 1706"/>
              <a:gd name="T11" fmla="*/ 3350 w 3350"/>
              <a:gd name="T12" fmla="*/ 1706 h 17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0" h="1706">
                <a:moveTo>
                  <a:pt x="0" y="1706"/>
                </a:moveTo>
                <a:cubicBezTo>
                  <a:pt x="284" y="1424"/>
                  <a:pt x="1143" y="26"/>
                  <a:pt x="1701" y="13"/>
                </a:cubicBezTo>
                <a:cubicBezTo>
                  <a:pt x="2259" y="0"/>
                  <a:pt x="3007" y="1289"/>
                  <a:pt x="3350" y="1625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1828800" y="2986088"/>
            <a:ext cx="5334000" cy="2728912"/>
          </a:xfrm>
          <a:custGeom>
            <a:avLst/>
            <a:gdLst>
              <a:gd name="T0" fmla="*/ 0 w 3360"/>
              <a:gd name="T1" fmla="*/ 1719 h 1719"/>
              <a:gd name="T2" fmla="*/ 96 w 3360"/>
              <a:gd name="T3" fmla="*/ 999 h 1719"/>
              <a:gd name="T4" fmla="*/ 231 w 3360"/>
              <a:gd name="T5" fmla="*/ 658 h 1719"/>
              <a:gd name="T6" fmla="*/ 476 w 3360"/>
              <a:gd name="T7" fmla="*/ 461 h 1719"/>
              <a:gd name="T8" fmla="*/ 764 w 3360"/>
              <a:gd name="T9" fmla="*/ 431 h 1719"/>
              <a:gd name="T10" fmla="*/ 978 w 3360"/>
              <a:gd name="T11" fmla="*/ 474 h 1719"/>
              <a:gd name="T12" fmla="*/ 1152 w 3360"/>
              <a:gd name="T13" fmla="*/ 327 h 1719"/>
              <a:gd name="T14" fmla="*/ 1407 w 3360"/>
              <a:gd name="T15" fmla="*/ 106 h 1719"/>
              <a:gd name="T16" fmla="*/ 1695 w 3360"/>
              <a:gd name="T17" fmla="*/ 2 h 1719"/>
              <a:gd name="T18" fmla="*/ 2038 w 3360"/>
              <a:gd name="T19" fmla="*/ 118 h 1719"/>
              <a:gd name="T20" fmla="*/ 2480 w 3360"/>
              <a:gd name="T21" fmla="*/ 535 h 1719"/>
              <a:gd name="T22" fmla="*/ 2866 w 3360"/>
              <a:gd name="T23" fmla="*/ 1007 h 1719"/>
              <a:gd name="T24" fmla="*/ 2970 w 3360"/>
              <a:gd name="T25" fmla="*/ 1148 h 1719"/>
              <a:gd name="T26" fmla="*/ 3099 w 3360"/>
              <a:gd name="T27" fmla="*/ 1325 h 1719"/>
              <a:gd name="T28" fmla="*/ 3360 w 3360"/>
              <a:gd name="T29" fmla="*/ 1431 h 171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0"/>
              <a:gd name="T46" fmla="*/ 0 h 1719"/>
              <a:gd name="T47" fmla="*/ 3360 w 3360"/>
              <a:gd name="T48" fmla="*/ 1719 h 171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0" h="1719">
                <a:moveTo>
                  <a:pt x="0" y="1719"/>
                </a:moveTo>
                <a:cubicBezTo>
                  <a:pt x="24" y="1451"/>
                  <a:pt x="58" y="1176"/>
                  <a:pt x="96" y="999"/>
                </a:cubicBezTo>
                <a:cubicBezTo>
                  <a:pt x="134" y="822"/>
                  <a:pt x="168" y="748"/>
                  <a:pt x="231" y="658"/>
                </a:cubicBezTo>
                <a:cubicBezTo>
                  <a:pt x="294" y="568"/>
                  <a:pt x="387" y="499"/>
                  <a:pt x="476" y="461"/>
                </a:cubicBezTo>
                <a:cubicBezTo>
                  <a:pt x="565" y="423"/>
                  <a:pt x="680" y="429"/>
                  <a:pt x="764" y="431"/>
                </a:cubicBezTo>
                <a:lnTo>
                  <a:pt x="978" y="474"/>
                </a:lnTo>
                <a:lnTo>
                  <a:pt x="1152" y="327"/>
                </a:lnTo>
                <a:cubicBezTo>
                  <a:pt x="1223" y="266"/>
                  <a:pt x="1317" y="160"/>
                  <a:pt x="1407" y="106"/>
                </a:cubicBezTo>
                <a:cubicBezTo>
                  <a:pt x="1497" y="52"/>
                  <a:pt x="1590" y="0"/>
                  <a:pt x="1695" y="2"/>
                </a:cubicBezTo>
                <a:cubicBezTo>
                  <a:pt x="1800" y="4"/>
                  <a:pt x="1907" y="29"/>
                  <a:pt x="2038" y="118"/>
                </a:cubicBezTo>
                <a:cubicBezTo>
                  <a:pt x="2169" y="207"/>
                  <a:pt x="2342" y="387"/>
                  <a:pt x="2480" y="535"/>
                </a:cubicBezTo>
                <a:cubicBezTo>
                  <a:pt x="2618" y="683"/>
                  <a:pt x="2784" y="905"/>
                  <a:pt x="2866" y="1007"/>
                </a:cubicBezTo>
                <a:cubicBezTo>
                  <a:pt x="2948" y="1109"/>
                  <a:pt x="2931" y="1095"/>
                  <a:pt x="2970" y="1148"/>
                </a:cubicBezTo>
                <a:lnTo>
                  <a:pt x="3099" y="1325"/>
                </a:lnTo>
                <a:lnTo>
                  <a:pt x="3360" y="1431"/>
                </a:lnTo>
              </a:path>
            </a:pathLst>
          </a:custGeom>
          <a:noFill/>
          <a:ln w="63500" cap="flat" cmpd="sng">
            <a:solidFill>
              <a:srgbClr val="008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214813" y="4216400"/>
            <a:ext cx="871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folHlink"/>
                </a:solidFill>
                <a:latin typeface="Tahoma" charset="0"/>
              </a:rPr>
              <a:t>F</a:t>
            </a:r>
            <a:r>
              <a:rPr lang="en-US" baseline="-25000">
                <a:solidFill>
                  <a:schemeClr val="folHlink"/>
                </a:solidFill>
                <a:latin typeface="Tahoma" charset="0"/>
              </a:rPr>
              <a:t>1</a:t>
            </a:r>
            <a:r>
              <a:rPr lang="en-US">
                <a:solidFill>
                  <a:schemeClr val="folHlink"/>
                </a:solidFill>
                <a:latin typeface="Tahoma" charset="0"/>
              </a:rPr>
              <a:t>(A)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549900" y="3073400"/>
            <a:ext cx="344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8300"/>
                </a:solidFill>
                <a:latin typeface="Tahoma" charset="0"/>
              </a:rPr>
              <a:t>F(A) = max(F</a:t>
            </a:r>
            <a:r>
              <a:rPr lang="en-US" baseline="-25000">
                <a:solidFill>
                  <a:srgbClr val="008300"/>
                </a:solidFill>
                <a:latin typeface="Tahoma" charset="0"/>
              </a:rPr>
              <a:t>1</a:t>
            </a:r>
            <a:r>
              <a:rPr lang="en-US">
                <a:solidFill>
                  <a:srgbClr val="008300"/>
                </a:solidFill>
                <a:latin typeface="Tahoma" charset="0"/>
              </a:rPr>
              <a:t>(A),F</a:t>
            </a:r>
            <a:r>
              <a:rPr lang="en-US" baseline="-25000">
                <a:solidFill>
                  <a:srgbClr val="008300"/>
                </a:solidFill>
                <a:latin typeface="Tahoma" charset="0"/>
              </a:rPr>
              <a:t>2</a:t>
            </a:r>
            <a:r>
              <a:rPr lang="en-US">
                <a:solidFill>
                  <a:srgbClr val="008300"/>
                </a:solidFill>
                <a:latin typeface="Tahoma" charset="0"/>
              </a:rPr>
              <a:t>(A))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092200" y="5919788"/>
            <a:ext cx="5686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chemeClr val="hlink"/>
                </a:solidFill>
              </a:rPr>
              <a:t>max(F</a:t>
            </a:r>
            <a:r>
              <a:rPr lang="en-US" sz="2800" baseline="-25000" dirty="0">
                <a:solidFill>
                  <a:schemeClr val="hlink"/>
                </a:solidFill>
              </a:rPr>
              <a:t>1</a:t>
            </a:r>
            <a:r>
              <a:rPr lang="en-US" sz="2800" dirty="0">
                <a:solidFill>
                  <a:schemeClr val="hlink"/>
                </a:solidFill>
              </a:rPr>
              <a:t>,F</a:t>
            </a:r>
            <a:r>
              <a:rPr lang="en-US" sz="2800" baseline="-25000" dirty="0">
                <a:solidFill>
                  <a:schemeClr val="hlink"/>
                </a:solidFill>
              </a:rPr>
              <a:t>2</a:t>
            </a:r>
            <a:r>
              <a:rPr lang="en-US" sz="2800" dirty="0">
                <a:solidFill>
                  <a:schemeClr val="hlink"/>
                </a:solidFill>
              </a:rPr>
              <a:t>) not </a:t>
            </a:r>
            <a:r>
              <a:rPr lang="en-US" sz="2800" dirty="0" err="1">
                <a:solidFill>
                  <a:schemeClr val="hlink"/>
                </a:solidFill>
              </a:rPr>
              <a:t>submodular</a:t>
            </a:r>
            <a:r>
              <a:rPr lang="en-US" sz="2800" dirty="0">
                <a:solidFill>
                  <a:schemeClr val="hlink"/>
                </a:solidFill>
              </a:rPr>
              <a:t> in general!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3"/>
    </mc:Choice>
    <mc:Fallback xmlns="">
      <p:transition xmlns:p14="http://schemas.microsoft.com/office/powerpoint/2010/main" spd="slow" advTm="141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500"/>
            <a:ext cx="8610600" cy="762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Minimum of </a:t>
            </a:r>
            <a:r>
              <a:rPr lang="en-US" dirty="0" err="1">
                <a:latin typeface="Calibri" charset="0"/>
              </a:rPr>
              <a:t>submodular</a:t>
            </a:r>
            <a:r>
              <a:rPr lang="en-US" dirty="0">
                <a:latin typeface="Calibri" charset="0"/>
              </a:rPr>
              <a:t> functions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Calibri" charset="0"/>
              </a:rPr>
              <a:t>	Well, maybe </a:t>
            </a:r>
            <a:r>
              <a:rPr lang="en-US">
                <a:solidFill>
                  <a:schemeClr val="folHlink"/>
                </a:solidFill>
                <a:latin typeface="Calibri" charset="0"/>
              </a:rPr>
              <a:t>F(A) = min(F</a:t>
            </a:r>
            <a:r>
              <a:rPr lang="en-US" baseline="-25000">
                <a:solidFill>
                  <a:schemeClr val="folHlink"/>
                </a:solidFill>
                <a:latin typeface="Calibri" charset="0"/>
              </a:rPr>
              <a:t>1</a:t>
            </a:r>
            <a:r>
              <a:rPr lang="en-US">
                <a:solidFill>
                  <a:schemeClr val="folHlink"/>
                </a:solidFill>
                <a:latin typeface="Calibri" charset="0"/>
              </a:rPr>
              <a:t>(A),F</a:t>
            </a:r>
            <a:r>
              <a:rPr lang="en-US" baseline="-25000">
                <a:solidFill>
                  <a:schemeClr val="folHlink"/>
                </a:solidFill>
                <a:latin typeface="Calibri" charset="0"/>
              </a:rPr>
              <a:t>2</a:t>
            </a:r>
            <a:r>
              <a:rPr lang="en-US">
                <a:solidFill>
                  <a:schemeClr val="folHlink"/>
                </a:solidFill>
                <a:latin typeface="Calibri" charset="0"/>
              </a:rPr>
              <a:t>(A))</a:t>
            </a:r>
            <a:r>
              <a:rPr lang="en-US">
                <a:latin typeface="Calibri" charset="0"/>
              </a:rPr>
              <a:t> instead?</a:t>
            </a:r>
          </a:p>
          <a:p>
            <a:pPr lvl="4" eaLnBrk="1" hangingPunct="1"/>
            <a:endParaRPr lang="en-US">
              <a:latin typeface="Calibri" charset="0"/>
            </a:endParaRP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6A311A2-7357-AE4D-AB45-9F6A93CA85B4}" type="slidenum">
              <a:rPr lang="en-US" sz="1400"/>
              <a:pPr eaLnBrk="1" hangingPunct="1"/>
              <a:t>35</a:t>
            </a:fld>
            <a:endParaRPr lang="en-US" sz="1400"/>
          </a:p>
        </p:txBody>
      </p:sp>
      <p:graphicFrame>
        <p:nvGraphicFramePr>
          <p:cNvPr id="1141825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3481"/>
              </p:ext>
            </p:extLst>
          </p:nvPr>
        </p:nvGraphicFramePr>
        <p:xfrm>
          <a:off x="990600" y="2133600"/>
          <a:ext cx="3962400" cy="2286000"/>
        </p:xfrm>
        <a:graphic>
          <a:graphicData uri="http://schemas.openxmlformats.org/drawingml/2006/table">
            <a:tbl>
              <a:tblPr/>
              <a:tblGrid>
                <a:gridCol w="990600"/>
                <a:gridCol w="990600"/>
                <a:gridCol w="914400"/>
                <a:gridCol w="1066800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C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msy10" pitchFamily="34" charset="0"/>
                        </a:rPr>
                        <a:t>{}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{a}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{b}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{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a,b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}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141816" name="Text Box 56"/>
          <p:cNvSpPr txBox="1">
            <a:spLocks noChangeArrowheads="1"/>
          </p:cNvSpPr>
          <p:nvPr/>
        </p:nvSpPr>
        <p:spPr bwMode="auto">
          <a:xfrm>
            <a:off x="5635417" y="2405063"/>
            <a:ext cx="2400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ahoma" charset="0"/>
              </a:rPr>
              <a:t>F({</a:t>
            </a:r>
            <a:r>
              <a:rPr lang="en-US" dirty="0">
                <a:solidFill>
                  <a:schemeClr val="folHlink"/>
                </a:solidFill>
                <a:latin typeface="Tahoma" charset="0"/>
              </a:rPr>
              <a:t>b</a:t>
            </a:r>
            <a:r>
              <a:rPr lang="en-US" dirty="0">
                <a:latin typeface="Tahoma" charset="0"/>
              </a:rPr>
              <a:t>}) – F</a:t>
            </a:r>
            <a:r>
              <a:rPr lang="en-US" dirty="0" smtClean="0">
                <a:latin typeface="Tahoma" charset="0"/>
              </a:rPr>
              <a:t>(</a:t>
            </a:r>
            <a:r>
              <a:rPr lang="en-US" dirty="0" smtClean="0">
                <a:latin typeface="cmsy10" charset="0"/>
              </a:rPr>
              <a:t>{}</a:t>
            </a:r>
            <a:r>
              <a:rPr lang="en-US" dirty="0" smtClean="0">
                <a:latin typeface="Tahoma" charset="0"/>
              </a:rPr>
              <a:t>)</a:t>
            </a:r>
            <a:r>
              <a:rPr lang="en-US" dirty="0">
                <a:latin typeface="Tahoma" charset="0"/>
              </a:rPr>
              <a:t>=0</a:t>
            </a:r>
          </a:p>
        </p:txBody>
      </p:sp>
      <p:sp>
        <p:nvSpPr>
          <p:cNvPr id="1141817" name="Text Box 57"/>
          <p:cNvSpPr txBox="1">
            <a:spLocks noChangeArrowheads="1"/>
          </p:cNvSpPr>
          <p:nvPr/>
        </p:nvSpPr>
        <p:spPr bwMode="auto">
          <a:xfrm>
            <a:off x="5411788" y="3267075"/>
            <a:ext cx="288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ahoma" charset="0"/>
              </a:rPr>
              <a:t>F({a,</a:t>
            </a:r>
            <a:r>
              <a:rPr lang="en-US">
                <a:solidFill>
                  <a:schemeClr val="folHlink"/>
                </a:solidFill>
                <a:latin typeface="Tahoma" charset="0"/>
              </a:rPr>
              <a:t>b</a:t>
            </a:r>
            <a:r>
              <a:rPr lang="en-US">
                <a:latin typeface="Tahoma" charset="0"/>
              </a:rPr>
              <a:t>}) – F({a})=</a:t>
            </a:r>
            <a:r>
              <a:rPr lang="en-US">
                <a:solidFill>
                  <a:schemeClr val="hlink"/>
                </a:solidFill>
                <a:latin typeface="Tahoma" charset="0"/>
              </a:rPr>
              <a:t>1</a:t>
            </a:r>
          </a:p>
        </p:txBody>
      </p:sp>
      <p:sp>
        <p:nvSpPr>
          <p:cNvPr id="1141818" name="Text Box 58"/>
          <p:cNvSpPr txBox="1">
            <a:spLocks noChangeArrowheads="1"/>
          </p:cNvSpPr>
          <p:nvPr/>
        </p:nvSpPr>
        <p:spPr bwMode="auto">
          <a:xfrm>
            <a:off x="6451600" y="28194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ahoma" charset="0"/>
              </a:rPr>
              <a:t>&lt;</a:t>
            </a:r>
          </a:p>
        </p:txBody>
      </p:sp>
      <p:sp>
        <p:nvSpPr>
          <p:cNvPr id="1141826" name="Rectangle 66"/>
          <p:cNvSpPr>
            <a:spLocks noChangeArrowheads="1"/>
          </p:cNvSpPr>
          <p:nvPr/>
        </p:nvSpPr>
        <p:spPr bwMode="auto">
          <a:xfrm>
            <a:off x="3886200" y="1905000"/>
            <a:ext cx="1219200" cy="2667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1827" name="Text Box 67"/>
          <p:cNvSpPr txBox="1">
            <a:spLocks noChangeArrowheads="1"/>
          </p:cNvSpPr>
          <p:nvPr/>
        </p:nvSpPr>
        <p:spPr bwMode="auto">
          <a:xfrm>
            <a:off x="1524000" y="5029200"/>
            <a:ext cx="5630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chemeClr val="hlink"/>
                </a:solidFill>
              </a:rPr>
              <a:t>min(F</a:t>
            </a:r>
            <a:r>
              <a:rPr lang="en-US" sz="2800" baseline="-25000">
                <a:solidFill>
                  <a:schemeClr val="hlink"/>
                </a:solidFill>
              </a:rPr>
              <a:t>1</a:t>
            </a:r>
            <a:r>
              <a:rPr lang="en-US" sz="2800">
                <a:solidFill>
                  <a:schemeClr val="hlink"/>
                </a:solidFill>
              </a:rPr>
              <a:t>,F</a:t>
            </a:r>
            <a:r>
              <a:rPr lang="en-US" sz="2800" baseline="-25000">
                <a:solidFill>
                  <a:schemeClr val="hlink"/>
                </a:solidFill>
              </a:rPr>
              <a:t>2</a:t>
            </a:r>
            <a:r>
              <a:rPr lang="en-US" sz="2800">
                <a:solidFill>
                  <a:schemeClr val="hlink"/>
                </a:solidFill>
              </a:rPr>
              <a:t>) not submodular in general!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8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8"/>
    </mc:Choice>
    <mc:Fallback xmlns="">
      <p:transition xmlns:p14="http://schemas.microsoft.com/office/powerpoint/2010/main" spd="slow" advTm="39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816" grpId="0"/>
      <p:bldP spid="1141817" grpId="0"/>
      <p:bldP spid="1141818" grpId="0"/>
      <p:bldP spid="1141826" grpId="0" animBg="1"/>
      <p:bldP spid="11418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ung 17"/>
          <p:cNvGrpSpPr/>
          <p:nvPr/>
        </p:nvGrpSpPr>
        <p:grpSpPr>
          <a:xfrm>
            <a:off x="1676400" y="1219200"/>
            <a:ext cx="5334000" cy="5334000"/>
            <a:chOff x="1752600" y="990600"/>
            <a:chExt cx="5334000" cy="5334000"/>
          </a:xfrm>
        </p:grpSpPr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990600"/>
              <a:ext cx="5334000" cy="533400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 bwMode="auto">
            <a:xfrm>
              <a:off x="3962400" y="1905000"/>
              <a:ext cx="914400" cy="838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3962400" y="4495800"/>
              <a:ext cx="914400" cy="8382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faces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" y="7010400"/>
            <a:ext cx="8305800" cy="5141913"/>
          </a:xfrm>
        </p:spPr>
        <p:txBody>
          <a:bodyPr/>
          <a:lstStyle/>
          <a:p>
            <a:r>
              <a:rPr lang="de-DE" dirty="0" err="1"/>
              <a:t>Convex</a:t>
            </a:r>
            <a:r>
              <a:rPr lang="de-DE" dirty="0"/>
              <a:t> </a:t>
            </a:r>
            <a:r>
              <a:rPr lang="de-DE" dirty="0" err="1"/>
              <a:t>aspects</a:t>
            </a:r>
            <a:endParaRPr lang="de-DE" dirty="0"/>
          </a:p>
          <a:p>
            <a:pPr lvl="1"/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endParaRPr lang="de-DE" dirty="0" smtClean="0"/>
          </a:p>
          <a:p>
            <a:pPr lvl="1"/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endParaRPr lang="de-DE" dirty="0" smtClean="0"/>
          </a:p>
          <a:p>
            <a:r>
              <a:rPr lang="de-DE" dirty="0" err="1" smtClean="0"/>
              <a:t>Concave</a:t>
            </a:r>
            <a:r>
              <a:rPr lang="de-DE" dirty="0" smtClean="0"/>
              <a:t> </a:t>
            </a:r>
            <a:r>
              <a:rPr lang="de-DE" dirty="0" err="1" smtClean="0"/>
              <a:t>aspects</a:t>
            </a:r>
            <a:endParaRPr lang="de-DE" dirty="0" smtClean="0"/>
          </a:p>
          <a:p>
            <a:pPr lvl="1"/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endParaRPr lang="de-DE" dirty="0" smtClean="0"/>
          </a:p>
          <a:p>
            <a:pPr lvl="1"/>
            <a:r>
              <a:rPr lang="de-DE" dirty="0" smtClean="0"/>
              <a:t>Multilinear </a:t>
            </a:r>
            <a:r>
              <a:rPr lang="de-DE" dirty="0" err="1" smtClean="0"/>
              <a:t>extension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Not </a:t>
            </a:r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minimum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2041784" y="2438400"/>
            <a:ext cx="329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err="1" smtClean="0"/>
              <a:t>Convex</a:t>
            </a:r>
            <a:r>
              <a:rPr lang="de-DE" sz="3600" dirty="0" smtClean="0"/>
              <a:t> </a:t>
            </a:r>
            <a:r>
              <a:rPr lang="de-DE" sz="3600" dirty="0" err="1" smtClean="0"/>
              <a:t>aspects</a:t>
            </a:r>
            <a:endParaRPr lang="de-DE" sz="3600" dirty="0"/>
          </a:p>
        </p:txBody>
      </p:sp>
      <p:sp>
        <p:nvSpPr>
          <p:cNvPr id="9" name="Rechteck 8"/>
          <p:cNvSpPr/>
          <p:nvPr/>
        </p:nvSpPr>
        <p:spPr>
          <a:xfrm>
            <a:off x="2117984" y="3048000"/>
            <a:ext cx="30513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ym typeface="Wingdings"/>
              </a:rPr>
              <a:t></a:t>
            </a:r>
            <a:r>
              <a:rPr lang="de-DE" sz="3200" dirty="0" err="1" smtClean="0"/>
              <a:t>minimization</a:t>
            </a:r>
            <a:r>
              <a:rPr lang="de-DE" sz="3200" dirty="0" smtClean="0"/>
              <a:t>!</a:t>
            </a:r>
            <a:endParaRPr lang="de-DE" sz="3200" dirty="0"/>
          </a:p>
        </p:txBody>
      </p:sp>
      <p:sp>
        <p:nvSpPr>
          <p:cNvPr id="10" name="Rechteck 9"/>
          <p:cNvSpPr/>
          <p:nvPr/>
        </p:nvSpPr>
        <p:spPr>
          <a:xfrm>
            <a:off x="3124200" y="4495800"/>
            <a:ext cx="329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err="1" smtClean="0">
                <a:solidFill>
                  <a:schemeClr val="bg1"/>
                </a:solidFill>
              </a:rPr>
              <a:t>Concave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aspects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00400" y="5105400"/>
            <a:ext cx="30513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de-DE" sz="3200" dirty="0" err="1" smtClean="0">
                <a:solidFill>
                  <a:schemeClr val="bg1"/>
                </a:solidFill>
              </a:rPr>
              <a:t>maximization</a:t>
            </a:r>
            <a:r>
              <a:rPr lang="de-DE" sz="3200" dirty="0" smtClean="0">
                <a:solidFill>
                  <a:schemeClr val="bg1"/>
                </a:solidFill>
              </a:rPr>
              <a:t>!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8"/>
    </mc:Choice>
    <mc:Fallback xmlns="">
      <p:transition xmlns:p14="http://schemas.microsoft.com/office/powerpoint/2010/main" spd="slow" advTm="166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800" y="7162800"/>
            <a:ext cx="8305800" cy="5141913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10" name="Gruppierung 9"/>
          <p:cNvGrpSpPr/>
          <p:nvPr/>
        </p:nvGrpSpPr>
        <p:grpSpPr>
          <a:xfrm>
            <a:off x="457201" y="1447800"/>
            <a:ext cx="8166651" cy="4419600"/>
            <a:chOff x="762001" y="1981200"/>
            <a:chExt cx="6476999" cy="3505200"/>
          </a:xfrm>
        </p:grpSpPr>
        <p:sp>
          <p:nvSpPr>
            <p:cNvPr id="5" name="Abgerundetes Rechteck 4"/>
            <p:cNvSpPr/>
            <p:nvPr/>
          </p:nvSpPr>
          <p:spPr bwMode="auto">
            <a:xfrm>
              <a:off x="762001" y="1981200"/>
              <a:ext cx="4713890" cy="3505200"/>
            </a:xfrm>
            <a:prstGeom prst="roundRect">
              <a:avLst/>
            </a:prstGeom>
            <a:solidFill>
              <a:srgbClr val="FFCF01">
                <a:alpha val="50000"/>
              </a:srgbClr>
            </a:solidFill>
            <a:ln w="6350" cmpd="sng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Optimization</a:t>
              </a:r>
              <a:r>
                <a:rPr lang="de-DE" sz="3600" dirty="0" smtClean="0"/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" name="Abgerundetes Rechteck 5"/>
            <p:cNvSpPr/>
            <p:nvPr/>
          </p:nvSpPr>
          <p:spPr bwMode="auto">
            <a:xfrm>
              <a:off x="914400" y="25146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Minimization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 bwMode="auto">
            <a:xfrm>
              <a:off x="914400" y="39624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Maximization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3581400" y="2192721"/>
              <a:ext cx="3657600" cy="3217478"/>
            </a:xfrm>
            <a:prstGeom prst="roundRect">
              <a:avLst/>
            </a:prstGeom>
            <a:solidFill>
              <a:srgbClr val="66CCFF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                   Learning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Abgerundetes Rechteck 8"/>
            <p:cNvSpPr/>
            <p:nvPr/>
          </p:nvSpPr>
          <p:spPr bwMode="auto">
            <a:xfrm>
              <a:off x="3770587" y="2615762"/>
              <a:ext cx="1524000" cy="2565838"/>
            </a:xfrm>
            <a:prstGeom prst="roundRect">
              <a:avLst/>
            </a:prstGeom>
            <a:solidFill>
              <a:srgbClr val="008000">
                <a:alpha val="25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Online/</a:t>
              </a:r>
              <a:b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</a:b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adaptive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3600" dirty="0" err="1" smtClean="0"/>
                <a:t>optim</a:t>
              </a:r>
              <a:r>
                <a:rPr lang="de-DE" sz="3600" dirty="0" smtClean="0"/>
                <a:t>.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3"/>
    </mc:Choice>
    <mc:Fallback xmlns="">
      <p:transition xmlns:p14="http://schemas.microsoft.com/office/powerpoint/2010/main" spd="slow" advTm="157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800" y="7162800"/>
            <a:ext cx="8305800" cy="5141913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0" name="Gruppierung 9"/>
          <p:cNvGrpSpPr/>
          <p:nvPr/>
        </p:nvGrpSpPr>
        <p:grpSpPr>
          <a:xfrm>
            <a:off x="457201" y="1447800"/>
            <a:ext cx="8166651" cy="4419600"/>
            <a:chOff x="762001" y="1981200"/>
            <a:chExt cx="6476999" cy="3505200"/>
          </a:xfrm>
        </p:grpSpPr>
        <p:sp>
          <p:nvSpPr>
            <p:cNvPr id="5" name="Abgerundetes Rechteck 4"/>
            <p:cNvSpPr/>
            <p:nvPr/>
          </p:nvSpPr>
          <p:spPr bwMode="auto">
            <a:xfrm>
              <a:off x="762001" y="1981200"/>
              <a:ext cx="4713890" cy="3505200"/>
            </a:xfrm>
            <a:prstGeom prst="roundRect">
              <a:avLst/>
            </a:prstGeom>
            <a:solidFill>
              <a:srgbClr val="FFCF01">
                <a:alpha val="50000"/>
              </a:srgbClr>
            </a:solidFill>
            <a:ln w="6350" cmpd="sng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Optimization</a:t>
              </a:r>
              <a:r>
                <a:rPr lang="de-DE" sz="3600" dirty="0" smtClean="0"/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" name="Abgerundetes Rechteck 5"/>
            <p:cNvSpPr/>
            <p:nvPr/>
          </p:nvSpPr>
          <p:spPr bwMode="auto">
            <a:xfrm>
              <a:off x="914400" y="25146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Minimization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 bwMode="auto">
            <a:xfrm>
              <a:off x="914400" y="39624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Maximization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3581400" y="2192721"/>
              <a:ext cx="3657600" cy="3217478"/>
            </a:xfrm>
            <a:prstGeom prst="roundRect">
              <a:avLst/>
            </a:prstGeom>
            <a:solidFill>
              <a:srgbClr val="66CCFF">
                <a:alpha val="14000"/>
              </a:srgbClr>
            </a:solidFill>
            <a:ln w="6350" cap="flat" cmpd="sng" algn="ctr">
              <a:solidFill>
                <a:schemeClr val="tx1">
                  <a:alpha val="17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                   </a:t>
              </a: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alpha val="17000"/>
                    </a:schemeClr>
                  </a:solidFill>
                  <a:effectLst/>
                </a:rPr>
                <a:t>Learning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Abgerundetes Rechteck 8"/>
            <p:cNvSpPr/>
            <p:nvPr/>
          </p:nvSpPr>
          <p:spPr bwMode="auto">
            <a:xfrm>
              <a:off x="3770587" y="2615762"/>
              <a:ext cx="1524000" cy="2565838"/>
            </a:xfrm>
            <a:prstGeom prst="roundRect">
              <a:avLst/>
            </a:prstGeom>
            <a:solidFill>
              <a:srgbClr val="008000">
                <a:alpha val="8000"/>
              </a:srgbClr>
            </a:solidFill>
            <a:ln w="6350" cap="flat" cmpd="sng" algn="ctr">
              <a:solidFill>
                <a:schemeClr val="tx1">
                  <a:alpha val="17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alpha val="17000"/>
                    </a:schemeClr>
                  </a:solidFill>
                  <a:effectLst/>
                  <a:latin typeface="Calibri" charset="0"/>
                </a:rPr>
                <a:t>Online/</a:t>
              </a:r>
              <a:b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alpha val="17000"/>
                    </a:schemeClr>
                  </a:solidFill>
                  <a:effectLst/>
                  <a:latin typeface="Calibri" charset="0"/>
                </a:rPr>
              </a:b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alpha val="17000"/>
                    </a:schemeClr>
                  </a:solidFill>
                  <a:effectLst/>
                  <a:latin typeface="Calibri" charset="0"/>
                </a:rPr>
                <a:t>adaptive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3600" dirty="0" err="1" smtClean="0">
                  <a:solidFill>
                    <a:schemeClr val="tx1">
                      <a:alpha val="17000"/>
                    </a:schemeClr>
                  </a:solidFill>
                </a:rPr>
                <a:t>optim</a:t>
              </a:r>
              <a:r>
                <a:rPr lang="de-DE" sz="3600" dirty="0" smtClean="0">
                  <a:solidFill>
                    <a:schemeClr val="tx1">
                      <a:alpha val="17000"/>
                    </a:schemeClr>
                  </a:solidFill>
                </a:rPr>
                <a:t>.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17000"/>
                  </a:schemeClr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11" name="Rechteck 22"/>
          <p:cNvSpPr/>
          <p:nvPr/>
        </p:nvSpPr>
        <p:spPr>
          <a:xfrm>
            <a:off x="584200" y="5994400"/>
            <a:ext cx="80645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800" dirty="0" err="1"/>
              <a:t>M</a:t>
            </a:r>
            <a:r>
              <a:rPr lang="de-DE" sz="2800" dirty="0" err="1" smtClean="0"/>
              <a:t>inimization</a:t>
            </a:r>
            <a:r>
              <a:rPr lang="de-DE" sz="2800" dirty="0" smtClean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 smtClean="0"/>
              <a:t>maximization</a:t>
            </a:r>
            <a:r>
              <a:rPr lang="de-DE" sz="2800" dirty="0" smtClean="0"/>
              <a:t> not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smtClean="0"/>
              <a:t>same?? </a:t>
            </a:r>
            <a:endParaRPr lang="de-DE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6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7"/>
    </mc:Choice>
    <mc:Fallback xmlns="">
      <p:transition xmlns:p14="http://schemas.microsoft.com/office/powerpoint/2010/main" spd="slow" advTm="190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 bwMode="auto">
          <a:xfrm>
            <a:off x="2794000" y="2262869"/>
            <a:ext cx="3314700" cy="2652031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66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minimization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54800" y="27813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</a:t>
            </a:r>
            <a:r>
              <a:rPr lang="en-US" sz="2000" dirty="0" smtClean="0"/>
              <a:t>tructured </a:t>
            </a:r>
            <a:r>
              <a:rPr lang="en-US" sz="2000" dirty="0" err="1" smtClean="0"/>
              <a:t>sparsity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regularization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108700" y="927100"/>
            <a:ext cx="2425700" cy="1968500"/>
            <a:chOff x="7924800" y="1828800"/>
            <a:chExt cx="1143000" cy="914400"/>
          </a:xfrm>
        </p:grpSpPr>
        <p:grpSp>
          <p:nvGrpSpPr>
            <p:cNvPr id="6" name="Group 5"/>
            <p:cNvGrpSpPr/>
            <p:nvPr/>
          </p:nvGrpSpPr>
          <p:grpSpPr>
            <a:xfrm>
              <a:off x="8077200" y="1905000"/>
              <a:ext cx="914400" cy="762000"/>
              <a:chOff x="7871012" y="2133600"/>
              <a:chExt cx="1120588" cy="914400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 flipH="1" flipV="1">
                <a:off x="8453718" y="2590800"/>
                <a:ext cx="403412" cy="13062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Straight Arrow Connector 8"/>
              <p:cNvCxnSpPr>
                <a:stCxn id="36" idx="1"/>
                <a:endCxn id="46" idx="6"/>
              </p:cNvCxnSpPr>
              <p:nvPr/>
            </p:nvCxnSpPr>
            <p:spPr bwMode="auto">
              <a:xfrm flipH="1" flipV="1">
                <a:off x="8543365" y="2895600"/>
                <a:ext cx="313765" cy="8708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 flipH="1">
                <a:off x="8026402" y="2394857"/>
                <a:ext cx="1493" cy="130629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Connector 10"/>
              <p:cNvCxnSpPr>
                <a:stCxn id="38" idx="1"/>
              </p:cNvCxnSpPr>
              <p:nvPr/>
            </p:nvCxnSpPr>
            <p:spPr bwMode="auto">
              <a:xfrm flipH="1">
                <a:off x="8027894" y="2329543"/>
                <a:ext cx="829235" cy="653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7915835" y="2677886"/>
                <a:ext cx="268941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8184776" y="2460171"/>
                <a:ext cx="0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>
                <a:endCxn id="28" idx="1"/>
              </p:cNvCxnSpPr>
              <p:nvPr/>
            </p:nvCxnSpPr>
            <p:spPr bwMode="auto">
              <a:xfrm>
                <a:off x="8184776" y="2460171"/>
                <a:ext cx="672353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8117541" y="2699657"/>
                <a:ext cx="112059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8229600" y="2481943"/>
                <a:ext cx="0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8229600" y="2481943"/>
                <a:ext cx="537882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8767482" y="2481943"/>
                <a:ext cx="0" cy="108857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>
                <a:endCxn id="29" idx="1"/>
              </p:cNvCxnSpPr>
              <p:nvPr/>
            </p:nvCxnSpPr>
            <p:spPr bwMode="auto">
              <a:xfrm>
                <a:off x="8767482" y="2590800"/>
                <a:ext cx="8964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8319247" y="2743200"/>
                <a:ext cx="448235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8767482" y="2743200"/>
                <a:ext cx="0" cy="108857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>
                <a:endCxn id="31" idx="1"/>
              </p:cNvCxnSpPr>
              <p:nvPr/>
            </p:nvCxnSpPr>
            <p:spPr bwMode="auto">
              <a:xfrm>
                <a:off x="8767482" y="2852057"/>
                <a:ext cx="8964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>
                <a:stCxn id="43" idx="4"/>
              </p:cNvCxnSpPr>
              <p:nvPr/>
            </p:nvCxnSpPr>
            <p:spPr bwMode="auto">
              <a:xfrm>
                <a:off x="8027894" y="2634343"/>
                <a:ext cx="89647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>
                <a:stCxn id="45" idx="4"/>
              </p:cNvCxnSpPr>
              <p:nvPr/>
            </p:nvCxnSpPr>
            <p:spPr bwMode="auto">
              <a:xfrm flipH="1">
                <a:off x="8319247" y="2634343"/>
                <a:ext cx="89647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>
                <a:stCxn id="45" idx="4"/>
              </p:cNvCxnSpPr>
              <p:nvPr/>
            </p:nvCxnSpPr>
            <p:spPr bwMode="auto">
              <a:xfrm>
                <a:off x="8408894" y="2634343"/>
                <a:ext cx="89647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Rectangle 25"/>
              <p:cNvSpPr/>
              <p:nvPr/>
            </p:nvSpPr>
            <p:spPr bwMode="auto">
              <a:xfrm>
                <a:off x="8857129" y="2133600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8857129" y="2264229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8857129" y="2394857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8857129" y="2525486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8857129" y="2656114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8857129" y="2786743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32" name="Straight Arrow Connector 31"/>
              <p:cNvCxnSpPr>
                <a:stCxn id="26" idx="1"/>
              </p:cNvCxnSpPr>
              <p:nvPr/>
            </p:nvCxnSpPr>
            <p:spPr bwMode="auto">
              <a:xfrm flipH="1">
                <a:off x="8305800" y="2198915"/>
                <a:ext cx="551329" cy="87085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7915835" y="2677886"/>
                <a:ext cx="1492" cy="15240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8117541" y="2699657"/>
                <a:ext cx="0" cy="13062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 bwMode="auto">
              <a:xfrm>
                <a:off x="8319247" y="2743200"/>
                <a:ext cx="0" cy="8708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Rectangle 35"/>
              <p:cNvSpPr/>
              <p:nvPr/>
            </p:nvSpPr>
            <p:spPr bwMode="auto">
              <a:xfrm>
                <a:off x="8857129" y="2917371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8857129" y="2133600"/>
                <a:ext cx="134471" cy="13062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8857129" y="2264229"/>
                <a:ext cx="134471" cy="13062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8857129" y="2394857"/>
                <a:ext cx="134471" cy="13062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8857129" y="2525486"/>
                <a:ext cx="134471" cy="130629"/>
              </a:xfrm>
              <a:prstGeom prst="rect">
                <a:avLst/>
              </a:prstGeom>
              <a:solidFill>
                <a:srgbClr val="80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8857129" y="2786743"/>
                <a:ext cx="134471" cy="130629"/>
              </a:xfrm>
              <a:prstGeom prst="rect">
                <a:avLst/>
              </a:prstGeom>
              <a:solidFill>
                <a:srgbClr val="80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8857129" y="2917371"/>
                <a:ext cx="134471" cy="130629"/>
              </a:xfrm>
              <a:prstGeom prst="rect">
                <a:avLst/>
              </a:prstGeom>
              <a:solidFill>
                <a:srgbClr val="80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7983071" y="25472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8067236" y="28520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8364071" y="25472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8453718" y="28520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8260477" y="28520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48" name="Straight Connector 47"/>
              <p:cNvCxnSpPr>
                <a:stCxn id="50" idx="4"/>
              </p:cNvCxnSpPr>
              <p:nvPr/>
            </p:nvCxnSpPr>
            <p:spPr bwMode="auto">
              <a:xfrm>
                <a:off x="8207188" y="2329543"/>
                <a:ext cx="179294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>
                <a:stCxn id="50" idx="4"/>
              </p:cNvCxnSpPr>
              <p:nvPr/>
            </p:nvCxnSpPr>
            <p:spPr bwMode="auto">
              <a:xfrm flipH="1">
                <a:off x="8050306" y="2329543"/>
                <a:ext cx="156882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Oval 49"/>
              <p:cNvSpPr/>
              <p:nvPr/>
            </p:nvSpPr>
            <p:spPr bwMode="auto">
              <a:xfrm>
                <a:off x="8162365" y="22424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8165348" y="2242462"/>
                <a:ext cx="89647" cy="87086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7986054" y="2547252"/>
                <a:ext cx="89647" cy="87085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7871012" y="2852062"/>
                <a:ext cx="89647" cy="87086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 flipH="1">
                <a:off x="8050306" y="2329543"/>
                <a:ext cx="156882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 flipH="1">
                <a:off x="7915835" y="2634343"/>
                <a:ext cx="110567" cy="221048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 bwMode="auto">
              <a:xfrm>
                <a:off x="8064600" y="2852062"/>
                <a:ext cx="89647" cy="87086"/>
              </a:xfrm>
              <a:prstGeom prst="ellipse">
                <a:avLst/>
              </a:prstGeom>
              <a:solidFill>
                <a:srgbClr val="800000"/>
              </a:solidFill>
              <a:ln w="127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8262600" y="2852062"/>
                <a:ext cx="89647" cy="87086"/>
              </a:xfrm>
              <a:prstGeom prst="ellipse">
                <a:avLst/>
              </a:prstGeom>
              <a:solidFill>
                <a:srgbClr val="800000"/>
              </a:solidFill>
              <a:ln w="127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8453718" y="2852062"/>
                <a:ext cx="89647" cy="87086"/>
              </a:xfrm>
              <a:prstGeom prst="ellipse">
                <a:avLst/>
              </a:prstGeom>
              <a:solidFill>
                <a:srgbClr val="800000"/>
              </a:solidFill>
              <a:ln w="127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 bwMode="auto">
            <a:xfrm>
              <a:off x="7924800" y="1828800"/>
              <a:ext cx="1143000" cy="914400"/>
            </a:xfrm>
            <a:prstGeom prst="rect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81000" y="2819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clustering</a:t>
            </a:r>
            <a:endParaRPr lang="en-US" sz="2000" dirty="0"/>
          </a:p>
        </p:txBody>
      </p:sp>
      <p:pic>
        <p:nvPicPr>
          <p:cNvPr id="60" name="Picture 59" descr="clu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8900"/>
            <a:ext cx="2133600" cy="1536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181410"/>
            <a:ext cx="2286000" cy="879231"/>
          </a:xfrm>
          <a:prstGeom prst="rect">
            <a:avLst/>
          </a:prstGeom>
        </p:spPr>
      </p:pic>
      <p:pic>
        <p:nvPicPr>
          <p:cNvPr id="63" name="Picture 62" descr="mrf_notex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" y="4368800"/>
            <a:ext cx="2334429" cy="15494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838200" y="6010245"/>
            <a:ext cx="173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MAP inference</a:t>
            </a:r>
            <a:endParaRPr lang="en-US" sz="2000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39</a:t>
            </a:fld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803900" y="5895945"/>
            <a:ext cx="1573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minimum cut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983747" y="4904277"/>
            <a:ext cx="1858676" cy="953568"/>
            <a:chOff x="2133600" y="2362200"/>
            <a:chExt cx="5403845" cy="2743200"/>
          </a:xfrm>
        </p:grpSpPr>
        <p:sp>
          <p:nvSpPr>
            <p:cNvPr id="82" name="Oval 81"/>
            <p:cNvSpPr/>
            <p:nvPr/>
          </p:nvSpPr>
          <p:spPr bwMode="auto">
            <a:xfrm>
              <a:off x="2133600" y="2438400"/>
              <a:ext cx="2743200" cy="25908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6350" cap="flat" cmpd="sng" algn="ctr">
              <a:solidFill>
                <a:schemeClr val="hlink">
                  <a:alpha val="3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alibri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2362200" y="335280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934200" y="3352800"/>
              <a:ext cx="457200" cy="457200"/>
            </a:xfrm>
            <a:prstGeom prst="ellipse">
              <a:avLst/>
            </a:prstGeom>
            <a:solidFill>
              <a:schemeClr val="tx2"/>
            </a:solidFill>
            <a:ln w="63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657600" y="4343400"/>
              <a:ext cx="457200" cy="457200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635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3810000" y="2743200"/>
              <a:ext cx="457200" cy="457200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635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562600" y="4114800"/>
              <a:ext cx="457200" cy="4572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486400" y="2895600"/>
              <a:ext cx="457200" cy="4572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825711" y="3057390"/>
              <a:ext cx="711734" cy="885405"/>
            </a:xfrm>
            <a:prstGeom prst="rect">
              <a:avLst/>
            </a:prstGeom>
            <a:noFill/>
            <a:ln w="63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75" name="Straight Arrow Connector 74"/>
            <p:cNvCxnSpPr>
              <a:endCxn id="71" idx="2"/>
            </p:cNvCxnSpPr>
            <p:nvPr/>
          </p:nvCxnSpPr>
          <p:spPr bwMode="auto">
            <a:xfrm flipV="1">
              <a:off x="2743200" y="2971800"/>
              <a:ext cx="1066800" cy="457200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76" name="Straight Arrow Connector 75"/>
            <p:cNvCxnSpPr>
              <a:stCxn id="68" idx="5"/>
              <a:endCxn id="70" idx="1"/>
            </p:cNvCxnSpPr>
            <p:nvPr/>
          </p:nvCxnSpPr>
          <p:spPr bwMode="auto">
            <a:xfrm>
              <a:off x="2752445" y="3743045"/>
              <a:ext cx="972110" cy="667310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77" name="Straight Arrow Connector 76"/>
            <p:cNvCxnSpPr>
              <a:stCxn id="71" idx="6"/>
              <a:endCxn id="73" idx="2"/>
            </p:cNvCxnSpPr>
            <p:nvPr/>
          </p:nvCxnSpPr>
          <p:spPr bwMode="auto">
            <a:xfrm>
              <a:off x="4267200" y="2971800"/>
              <a:ext cx="1219200" cy="152400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78" name="Straight Arrow Connector 77"/>
            <p:cNvCxnSpPr>
              <a:stCxn id="70" idx="6"/>
              <a:endCxn id="72" idx="2"/>
            </p:cNvCxnSpPr>
            <p:nvPr/>
          </p:nvCxnSpPr>
          <p:spPr bwMode="auto">
            <a:xfrm flipV="1">
              <a:off x="4114800" y="4343400"/>
              <a:ext cx="1447800" cy="228600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79" name="Straight Arrow Connector 78"/>
            <p:cNvCxnSpPr>
              <a:stCxn id="73" idx="6"/>
              <a:endCxn id="69" idx="1"/>
            </p:cNvCxnSpPr>
            <p:nvPr/>
          </p:nvCxnSpPr>
          <p:spPr bwMode="auto">
            <a:xfrm>
              <a:off x="5943600" y="3124200"/>
              <a:ext cx="1057555" cy="295555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80" name="Straight Arrow Connector 79"/>
            <p:cNvCxnSpPr>
              <a:stCxn id="72" idx="6"/>
              <a:endCxn id="69" idx="3"/>
            </p:cNvCxnSpPr>
            <p:nvPr/>
          </p:nvCxnSpPr>
          <p:spPr bwMode="auto">
            <a:xfrm flipV="1">
              <a:off x="6019800" y="3743045"/>
              <a:ext cx="981355" cy="600355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81" name="Straight Arrow Connector 80"/>
            <p:cNvCxnSpPr>
              <a:stCxn id="70" idx="7"/>
              <a:endCxn id="73" idx="3"/>
            </p:cNvCxnSpPr>
            <p:nvPr/>
          </p:nvCxnSpPr>
          <p:spPr bwMode="auto">
            <a:xfrm flipV="1">
              <a:off x="4047845" y="3285845"/>
              <a:ext cx="1505510" cy="1124510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83" name="Freeform 82"/>
            <p:cNvSpPr/>
            <p:nvPr/>
          </p:nvSpPr>
          <p:spPr>
            <a:xfrm>
              <a:off x="3505200" y="2362200"/>
              <a:ext cx="1430148" cy="2743200"/>
            </a:xfrm>
            <a:custGeom>
              <a:avLst/>
              <a:gdLst>
                <a:gd name="connsiteX0" fmla="*/ 0 w 668148"/>
                <a:gd name="connsiteY0" fmla="*/ 0 h 2743200"/>
                <a:gd name="connsiteX1" fmla="*/ 457200 w 668148"/>
                <a:gd name="connsiteY1" fmla="*/ 393700 h 2743200"/>
                <a:gd name="connsiteX2" fmla="*/ 609600 w 668148"/>
                <a:gd name="connsiteY2" fmla="*/ 1092200 h 2743200"/>
                <a:gd name="connsiteX3" fmla="*/ 660400 w 668148"/>
                <a:gd name="connsiteY3" fmla="*/ 1752600 h 2743200"/>
                <a:gd name="connsiteX4" fmla="*/ 457200 w 668148"/>
                <a:gd name="connsiteY4" fmla="*/ 2247900 h 2743200"/>
                <a:gd name="connsiteX5" fmla="*/ 152400 w 668148"/>
                <a:gd name="connsiteY5" fmla="*/ 274320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148" h="2743200">
                  <a:moveTo>
                    <a:pt x="0" y="0"/>
                  </a:moveTo>
                  <a:cubicBezTo>
                    <a:pt x="177800" y="105833"/>
                    <a:pt x="355600" y="211667"/>
                    <a:pt x="457200" y="393700"/>
                  </a:cubicBezTo>
                  <a:cubicBezTo>
                    <a:pt x="558800" y="575733"/>
                    <a:pt x="575733" y="865717"/>
                    <a:pt x="609600" y="1092200"/>
                  </a:cubicBezTo>
                  <a:cubicBezTo>
                    <a:pt x="643467" y="1318683"/>
                    <a:pt x="685800" y="1559983"/>
                    <a:pt x="660400" y="1752600"/>
                  </a:cubicBezTo>
                  <a:cubicBezTo>
                    <a:pt x="635000" y="1945217"/>
                    <a:pt x="541867" y="2082800"/>
                    <a:pt x="457200" y="2247900"/>
                  </a:cubicBezTo>
                  <a:cubicBezTo>
                    <a:pt x="372533" y="2413000"/>
                    <a:pt x="262466" y="2578100"/>
                    <a:pt x="152400" y="2743200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253782" y="3067571"/>
              <a:ext cx="741043" cy="885405"/>
            </a:xfrm>
            <a:prstGeom prst="rect">
              <a:avLst/>
            </a:prstGeom>
            <a:noFill/>
            <a:ln w="63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45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xmlns:p14="http://schemas.microsoft.com/office/powerpoint/2010/main" spd="slow" advTm="288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0700" y="5207000"/>
            <a:ext cx="823890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How find the MAP labeling in discrete graphical models </a:t>
            </a:r>
          </a:p>
          <a:p>
            <a:pPr algn="ctr"/>
            <a:r>
              <a:rPr lang="en-US" sz="2800" i="1" dirty="0" smtClean="0"/>
              <a:t>efficiently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6" name="Picture 5" descr="mrf_notex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5" y="2019300"/>
            <a:ext cx="2334429" cy="1549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025900"/>
            <a:ext cx="25908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1694180"/>
            <a:ext cx="2468880" cy="1874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19500" y="1854200"/>
            <a:ext cx="48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2223532"/>
            <a:ext cx="57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7965" y="2552700"/>
            <a:ext cx="75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house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8000" y="3073400"/>
            <a:ext cx="66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grass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693" y="1660702"/>
            <a:ext cx="2489707" cy="19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7"/>
    </mc:Choice>
    <mc:Fallback xmlns="">
      <p:transition xmlns:p14="http://schemas.microsoft.com/office/powerpoint/2010/main" spd="slow" advTm="337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2794000" y="2262869"/>
            <a:ext cx="3314700" cy="2652031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66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minimization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181410"/>
            <a:ext cx="2286000" cy="879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3628" y="4749800"/>
            <a:ext cx="631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sym typeface="Wingdings"/>
              </a:rPr>
              <a:t>  </a:t>
            </a:r>
            <a:r>
              <a:rPr lang="en-US" sz="3600" dirty="0" err="1" smtClean="0">
                <a:solidFill>
                  <a:schemeClr val="bg2"/>
                </a:solidFill>
                <a:sym typeface="Wingdings"/>
              </a:rPr>
              <a:t>submodularity</a:t>
            </a:r>
            <a:r>
              <a:rPr lang="en-US" sz="3600" dirty="0" smtClean="0">
                <a:solidFill>
                  <a:schemeClr val="bg2"/>
                </a:solidFill>
                <a:sym typeface="Wingdings"/>
              </a:rPr>
              <a:t> and </a:t>
            </a:r>
            <a:r>
              <a:rPr lang="en-US" sz="3600" dirty="0" smtClean="0">
                <a:solidFill>
                  <a:srgbClr val="CC0000"/>
                </a:solidFill>
                <a:sym typeface="Wingdings"/>
              </a:rPr>
              <a:t>convexity</a:t>
            </a:r>
            <a:endParaRPr lang="en-US" sz="3600" dirty="0">
              <a:solidFill>
                <a:srgbClr val="CC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1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7"/>
    </mc:Choice>
    <mc:Fallback xmlns="">
      <p:transition xmlns:p14="http://schemas.microsoft.com/office/powerpoint/2010/main" spd="slow" advTm="139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functions and energy functions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any set function</a:t>
            </a:r>
          </a:p>
          <a:p>
            <a:pPr marL="0" indent="0" algn="ctr">
              <a:buNone/>
            </a:pPr>
            <a:r>
              <a:rPr lang="en-US" sz="2000" dirty="0" smtClean="0"/>
              <a:t>   with               .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… is a function on </a:t>
            </a:r>
            <a:br>
              <a:rPr lang="en-US" dirty="0" smtClean="0"/>
            </a:br>
            <a:r>
              <a:rPr lang="en-US" dirty="0" smtClean="0"/>
              <a:t>  binary vectors!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55875"/>
            <a:ext cx="18034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2517775"/>
            <a:ext cx="2438400" cy="368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71" y="1708150"/>
            <a:ext cx="889000" cy="2921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902563" y="3869569"/>
            <a:ext cx="381573" cy="1907870"/>
            <a:chOff x="1902563" y="4326769"/>
            <a:chExt cx="381573" cy="1907870"/>
          </a:xfrm>
        </p:grpSpPr>
        <p:sp>
          <p:nvSpPr>
            <p:cNvPr id="10" name="Oval 9"/>
            <p:cNvSpPr/>
            <p:nvPr/>
          </p:nvSpPr>
          <p:spPr bwMode="auto">
            <a:xfrm>
              <a:off x="1902563" y="4326769"/>
              <a:ext cx="381573" cy="381574"/>
            </a:xfrm>
            <a:prstGeom prst="ellipse">
              <a:avLst/>
            </a:prstGeom>
            <a:solidFill>
              <a:srgbClr val="66CCFF">
                <a:alpha val="34000"/>
              </a:srgbClr>
            </a:solidFill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/>
                <a:t>a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902563" y="4835534"/>
              <a:ext cx="381573" cy="381574"/>
            </a:xfrm>
            <a:prstGeom prst="ellipse">
              <a:avLst/>
            </a:prstGeom>
            <a:solidFill>
              <a:srgbClr val="66CCFF">
                <a:alpha val="34000"/>
              </a:srgbClr>
            </a:solidFill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/>
                <a:t>b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902563" y="5853065"/>
              <a:ext cx="381573" cy="381574"/>
            </a:xfrm>
            <a:prstGeom prst="ellipse">
              <a:avLst/>
            </a:prstGeom>
            <a:solidFill>
              <a:srgbClr val="66CCFF">
                <a:alpha val="34000"/>
              </a:srgbClr>
            </a:solidFill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/>
                <a:t>d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902563" y="5344299"/>
              <a:ext cx="381573" cy="381574"/>
            </a:xfrm>
            <a:prstGeom prst="ellipse">
              <a:avLst/>
            </a:prstGeom>
            <a:solidFill>
              <a:srgbClr val="66CCFF">
                <a:alpha val="34000"/>
              </a:srgbClr>
            </a:solidFill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/>
                <a:t>c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59473" y="3145139"/>
            <a:ext cx="667752" cy="1702288"/>
            <a:chOff x="1759473" y="3602339"/>
            <a:chExt cx="667752" cy="1702288"/>
          </a:xfrm>
        </p:grpSpPr>
        <p:sp>
          <p:nvSpPr>
            <p:cNvPr id="14" name="Rounded Rectangle 14"/>
            <p:cNvSpPr/>
            <p:nvPr/>
          </p:nvSpPr>
          <p:spPr bwMode="auto">
            <a:xfrm>
              <a:off x="1759473" y="4159905"/>
              <a:ext cx="667752" cy="1144722"/>
            </a:xfrm>
            <a:prstGeom prst="round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26696" y="3602339"/>
              <a:ext cx="392430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C0000"/>
                  </a:solidFill>
                </a:rPr>
                <a:t>A</a:t>
              </a:r>
              <a:endParaRPr lang="en-US" sz="2800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69120" y="3352800"/>
            <a:ext cx="3102500" cy="2349937"/>
            <a:chOff x="4194520" y="3810000"/>
            <a:chExt cx="3102500" cy="2349937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4194520" y="4159163"/>
              <a:ext cx="3102500" cy="2000774"/>
              <a:chOff x="6445728" y="1771710"/>
              <a:chExt cx="2481326" cy="1600200"/>
            </a:xfrm>
          </p:grpSpPr>
          <p:grpSp>
            <p:nvGrpSpPr>
              <p:cNvPr id="16" name="Group 26"/>
              <p:cNvGrpSpPr/>
              <p:nvPr/>
            </p:nvGrpSpPr>
            <p:grpSpPr>
              <a:xfrm>
                <a:off x="8207041" y="1828800"/>
                <a:ext cx="272453" cy="1512235"/>
                <a:chOff x="7226300" y="1428690"/>
                <a:chExt cx="272453" cy="1512235"/>
              </a:xfrm>
            </p:grpSpPr>
            <p:sp>
              <p:nvSpPr>
                <p:cNvPr id="23" name="TextBox 4"/>
                <p:cNvSpPr txBox="1"/>
                <p:nvPr/>
              </p:nvSpPr>
              <p:spPr>
                <a:xfrm>
                  <a:off x="7226300" y="1428690"/>
                  <a:ext cx="272453" cy="369235"/>
                </a:xfrm>
                <a:prstGeom prst="rect">
                  <a:avLst/>
                </a:prstGeom>
                <a:solidFill>
                  <a:srgbClr val="800000">
                    <a:alpha val="40000"/>
                  </a:srgb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1</a:t>
                  </a:r>
                  <a:endParaRPr lang="en-US" sz="2400" dirty="0"/>
                </a:p>
              </p:txBody>
            </p:sp>
            <p:sp>
              <p:nvSpPr>
                <p:cNvPr id="24" name="TextBox 5"/>
                <p:cNvSpPr txBox="1"/>
                <p:nvPr/>
              </p:nvSpPr>
              <p:spPr>
                <a:xfrm>
                  <a:off x="7226300" y="1809690"/>
                  <a:ext cx="272453" cy="369235"/>
                </a:xfrm>
                <a:prstGeom prst="rect">
                  <a:avLst/>
                </a:prstGeom>
                <a:solidFill>
                  <a:srgbClr val="800000">
                    <a:alpha val="40000"/>
                  </a:srgb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1</a:t>
                  </a:r>
                  <a:endParaRPr lang="en-US" sz="2400" dirty="0"/>
                </a:p>
              </p:txBody>
            </p:sp>
            <p:sp>
              <p:nvSpPr>
                <p:cNvPr id="25" name="TextBox 6"/>
                <p:cNvSpPr txBox="1"/>
                <p:nvPr/>
              </p:nvSpPr>
              <p:spPr>
                <a:xfrm>
                  <a:off x="7226300" y="2190690"/>
                  <a:ext cx="272453" cy="36923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0</a:t>
                  </a:r>
                </a:p>
              </p:txBody>
            </p:sp>
            <p:sp>
              <p:nvSpPr>
                <p:cNvPr id="26" name="TextBox 7"/>
                <p:cNvSpPr txBox="1"/>
                <p:nvPr/>
              </p:nvSpPr>
              <p:spPr>
                <a:xfrm>
                  <a:off x="7226300" y="2571690"/>
                  <a:ext cx="272453" cy="36923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0</a:t>
                  </a:r>
                </a:p>
              </p:txBody>
            </p:sp>
          </p:grpSp>
          <p:pic>
            <p:nvPicPr>
              <p:cNvPr id="17" name="Picture 13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45728" y="2226892"/>
                <a:ext cx="312126" cy="27311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587823" y="1771710"/>
                <a:ext cx="332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F7F7F"/>
                    </a:solidFill>
                  </a:rPr>
                  <a:t>a</a:t>
                </a:r>
                <a:endParaRPr lang="en-US" sz="2400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19" name="TextBox 32"/>
              <p:cNvSpPr txBox="1"/>
              <p:nvPr/>
            </p:nvSpPr>
            <p:spPr>
              <a:xfrm>
                <a:off x="8580685" y="2151222"/>
                <a:ext cx="346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F7F7F"/>
                    </a:solidFill>
                  </a:rPr>
                  <a:t>b</a:t>
                </a:r>
              </a:p>
            </p:txBody>
          </p:sp>
          <p:sp>
            <p:nvSpPr>
              <p:cNvPr id="20" name="TextBox 33"/>
              <p:cNvSpPr txBox="1"/>
              <p:nvPr/>
            </p:nvSpPr>
            <p:spPr>
              <a:xfrm>
                <a:off x="8596464" y="2530734"/>
                <a:ext cx="31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F7F7F"/>
                    </a:solidFill>
                  </a:rPr>
                  <a:t>c</a:t>
                </a:r>
              </a:p>
            </p:txBody>
          </p:sp>
          <p:sp>
            <p:nvSpPr>
              <p:cNvPr id="21" name="TextBox 34"/>
              <p:cNvSpPr txBox="1"/>
              <p:nvPr/>
            </p:nvSpPr>
            <p:spPr>
              <a:xfrm>
                <a:off x="8580685" y="2910245"/>
                <a:ext cx="346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F7F7F"/>
                    </a:solidFill>
                  </a:rPr>
                  <a:t>d</a:t>
                </a:r>
              </a:p>
            </p:txBody>
          </p:sp>
        </p:grp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606" y="3810000"/>
              <a:ext cx="1041400" cy="228600"/>
            </a:xfrm>
            <a:prstGeom prst="rect">
              <a:avLst/>
            </a:prstGeom>
          </p:spPr>
        </p:pic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20D0C-F241-6C45-AE86-0D75D9F3C2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8200" y="5892800"/>
            <a:ext cx="2807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pseudo-</a:t>
            </a:r>
            <a:r>
              <a:rPr lang="en-US" sz="2000" dirty="0" err="1" smtClean="0"/>
              <a:t>boolean</a:t>
            </a:r>
            <a:r>
              <a:rPr lang="en-US" sz="2000" dirty="0" smtClean="0"/>
              <a:t> function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7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35"/>
    </mc:Choice>
    <mc:Fallback xmlns="">
      <p:transition xmlns:p14="http://schemas.microsoft.com/office/powerpoint/2010/main" spd="slow" advTm="583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and convexity</a:t>
            </a:r>
            <a:endParaRPr lang="en-US" dirty="0"/>
          </a:p>
        </p:txBody>
      </p:sp>
      <p:sp>
        <p:nvSpPr>
          <p:cNvPr id="67" name="Content Placeholder 6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minimum of </a:t>
            </a:r>
            <a:r>
              <a:rPr lang="en-US" i="1" dirty="0"/>
              <a:t>f</a:t>
            </a:r>
            <a:r>
              <a:rPr lang="en-US" dirty="0" smtClean="0"/>
              <a:t> is a minimum of F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submodular</a:t>
            </a:r>
            <a:r>
              <a:rPr lang="en-US" dirty="0" smtClean="0">
                <a:solidFill>
                  <a:srgbClr val="008000"/>
                </a:solidFill>
              </a:rPr>
              <a:t> minimization  </a:t>
            </a:r>
            <a:r>
              <a:rPr lang="en-US" dirty="0" smtClean="0"/>
              <a:t>as  convex minimization:</a:t>
            </a:r>
            <a:br>
              <a:rPr lang="en-US" dirty="0" smtClean="0"/>
            </a:br>
            <a:r>
              <a:rPr lang="en-US" dirty="0" smtClean="0">
                <a:solidFill>
                  <a:srgbClr val="008000"/>
                </a:solidFill>
              </a:rPr>
              <a:t>polynomial time!		</a:t>
            </a:r>
            <a:r>
              <a:rPr lang="en-US" sz="1800" dirty="0" err="1" smtClean="0">
                <a:solidFill>
                  <a:srgbClr val="000000"/>
                </a:solidFill>
              </a:rPr>
              <a:t>Grötschel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Lovász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Schrijver</a:t>
            </a:r>
            <a:r>
              <a:rPr lang="en-US" sz="1800" dirty="0" smtClean="0">
                <a:solidFill>
                  <a:srgbClr val="000000"/>
                </a:solidFill>
              </a:rPr>
              <a:t> 1981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2517775"/>
            <a:ext cx="2438400" cy="3683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6801" y="1987550"/>
            <a:ext cx="1151998" cy="1151998"/>
            <a:chOff x="152400" y="1295400"/>
            <a:chExt cx="1066800" cy="1066800"/>
          </a:xfrm>
          <a:scene3d>
            <a:camera prst="orthographicFront">
              <a:rot lat="19071268" lon="3040655" rev="19240564"/>
            </a:camera>
            <a:lightRig rig="threePt" dir="t"/>
          </a:scene3d>
        </p:grpSpPr>
        <p:cxnSp>
          <p:nvCxnSpPr>
            <p:cNvPr id="10" name="Straight Arrow Connector 9"/>
            <p:cNvCxnSpPr/>
            <p:nvPr/>
          </p:nvCxnSpPr>
          <p:spPr bwMode="auto">
            <a:xfrm flipV="1">
              <a:off x="228600" y="1295400"/>
              <a:ext cx="0" cy="1066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152400" y="2286000"/>
              <a:ext cx="10668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Oval 11"/>
            <p:cNvSpPr>
              <a:spLocks noChangeAspect="1"/>
            </p:cNvSpPr>
            <p:nvPr/>
          </p:nvSpPr>
          <p:spPr bwMode="auto">
            <a:xfrm>
              <a:off x="190500" y="2209800"/>
              <a:ext cx="114300" cy="1143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876300" y="2209800"/>
              <a:ext cx="114300" cy="1143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172800" y="1524000"/>
              <a:ext cx="114300" cy="1143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876300" y="1524000"/>
              <a:ext cx="114300" cy="1143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8001000" y="1911878"/>
            <a:ext cx="1151998" cy="1151998"/>
            <a:chOff x="7366000" y="3175000"/>
            <a:chExt cx="990600" cy="990600"/>
          </a:xfrm>
          <a:scene3d>
            <a:camera prst="orthographicFront">
              <a:rot lat="19074000" lon="3042000" rev="19242000"/>
            </a:camera>
            <a:lightRig rig="threePt" dir="t"/>
          </a:scene3d>
        </p:grpSpPr>
        <p:grpSp>
          <p:nvGrpSpPr>
            <p:cNvPr id="16" name="Group 15"/>
            <p:cNvGrpSpPr/>
            <p:nvPr/>
          </p:nvGrpSpPr>
          <p:grpSpPr>
            <a:xfrm>
              <a:off x="7366000" y="3175000"/>
              <a:ext cx="990600" cy="990600"/>
              <a:chOff x="152400" y="1295400"/>
              <a:chExt cx="1066800" cy="1066800"/>
            </a:xfrm>
          </p:grpSpPr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228600" y="1295400"/>
                <a:ext cx="0" cy="10668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152400" y="2286000"/>
                <a:ext cx="10668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9" name="Oval 18"/>
              <p:cNvSpPr>
                <a:spLocks noChangeAspect="1"/>
              </p:cNvSpPr>
              <p:nvPr/>
            </p:nvSpPr>
            <p:spPr bwMode="auto">
              <a:xfrm>
                <a:off x="190500" y="22098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 bwMode="auto">
              <a:xfrm>
                <a:off x="876300" y="22098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 bwMode="auto">
              <a:xfrm>
                <a:off x="172800" y="15240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 bwMode="auto">
              <a:xfrm>
                <a:off x="876300" y="15240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7442200" y="3403600"/>
              <a:ext cx="685800" cy="6858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  <a:ln w="127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670300" y="1181755"/>
            <a:ext cx="4038600" cy="1021695"/>
            <a:chOff x="3670300" y="1181755"/>
            <a:chExt cx="4038600" cy="1021695"/>
          </a:xfrm>
        </p:grpSpPr>
        <p:sp>
          <p:nvSpPr>
            <p:cNvPr id="8" name="TextBox 7"/>
            <p:cNvSpPr txBox="1"/>
            <p:nvPr/>
          </p:nvSpPr>
          <p:spPr>
            <a:xfrm>
              <a:off x="5575300" y="1181755"/>
              <a:ext cx="1607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extension</a:t>
              </a:r>
              <a:endParaRPr lang="en-US" sz="2800" dirty="0"/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100" y="1835150"/>
              <a:ext cx="2209800" cy="368300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 bwMode="auto">
            <a:xfrm>
              <a:off x="3670300" y="2019300"/>
              <a:ext cx="1257300" cy="25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5" name="TextBox 64"/>
          <p:cNvSpPr txBox="1"/>
          <p:nvPr/>
        </p:nvSpPr>
        <p:spPr>
          <a:xfrm>
            <a:off x="3594785" y="3924300"/>
            <a:ext cx="1387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convex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42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197100" y="2616200"/>
            <a:ext cx="4417153" cy="1945620"/>
            <a:chOff x="2197100" y="2616200"/>
            <a:chExt cx="4417153" cy="1945620"/>
          </a:xfrm>
        </p:grpSpPr>
        <p:grpSp>
          <p:nvGrpSpPr>
            <p:cNvPr id="71" name="Group 70"/>
            <p:cNvGrpSpPr/>
            <p:nvPr/>
          </p:nvGrpSpPr>
          <p:grpSpPr>
            <a:xfrm>
              <a:off x="2197100" y="2616200"/>
              <a:ext cx="4417153" cy="1945620"/>
              <a:chOff x="2197100" y="2616200"/>
              <a:chExt cx="4417153" cy="194562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2197100" y="2628900"/>
                <a:ext cx="4406900" cy="1905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32051" y="2616200"/>
                <a:ext cx="30312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Lovász</a:t>
                </a:r>
                <a:r>
                  <a:rPr lang="en-US" sz="2800" dirty="0" smtClean="0"/>
                  <a:t> extension</a:t>
                </a:r>
                <a:endParaRPr lang="en-US" sz="2800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236765" y="4192488"/>
                <a:ext cx="1377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Lovász</a:t>
                </a:r>
                <a:r>
                  <a:rPr lang="en-US" dirty="0" smtClean="0"/>
                  <a:t>, 1982</a:t>
                </a:r>
                <a:endParaRPr lang="en-US" dirty="0"/>
              </a:p>
            </p:txBody>
          </p:sp>
        </p:grp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00" y="3302000"/>
              <a:ext cx="2870200" cy="5588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592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71"/>
    </mc:Choice>
    <mc:Fallback xmlns="">
      <p:transition xmlns:p14="http://schemas.microsoft.com/office/powerpoint/2010/main" spd="slow" advTm="1402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61 -1.48148E-6 L -0.48056 -0.092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p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302000"/>
            <a:ext cx="2870200" cy="558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and convexity</a:t>
            </a:r>
            <a:endParaRPr lang="en-US" dirty="0"/>
          </a:p>
        </p:txBody>
      </p:sp>
      <p:sp>
        <p:nvSpPr>
          <p:cNvPr id="67" name="Content Placeholder 6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minimum of </a:t>
            </a:r>
            <a:r>
              <a:rPr lang="en-US" i="1" dirty="0">
                <a:solidFill>
                  <a:schemeClr val="tx1">
                    <a:alpha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 is a minimum of F</a:t>
            </a:r>
          </a:p>
          <a:p>
            <a:r>
              <a:rPr lang="en-US" dirty="0" err="1" smtClean="0">
                <a:solidFill>
                  <a:srgbClr val="008000">
                    <a:alpha val="50000"/>
                  </a:srgbClr>
                </a:solidFill>
              </a:rPr>
              <a:t>submodular</a:t>
            </a:r>
            <a:r>
              <a:rPr lang="en-US" dirty="0" smtClean="0">
                <a:solidFill>
                  <a:srgbClr val="008000">
                    <a:alpha val="50000"/>
                  </a:srgbClr>
                </a:solidFill>
              </a:rPr>
              <a:t> minimization</a:t>
            </a:r>
            <a:r>
              <a:rPr lang="en-US" dirty="0" smtClean="0">
                <a:solidFill>
                  <a:srgbClr val="FF0000">
                    <a:alpha val="50000"/>
                  </a:srgbClr>
                </a:solidFill>
              </a:rPr>
              <a:t>  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as  convex minimization:</a:t>
            </a:r>
            <a:r>
              <a:rPr lang="en-US" dirty="0" smtClean="0">
                <a:solidFill>
                  <a:srgbClr val="FF0000">
                    <a:alpha val="50000"/>
                  </a:srgbClr>
                </a:solidFill>
              </a:rPr>
              <a:t/>
            </a:r>
            <a:br>
              <a:rPr lang="en-US" dirty="0" smtClean="0">
                <a:solidFill>
                  <a:srgbClr val="FF0000">
                    <a:alpha val="50000"/>
                  </a:srgbClr>
                </a:solidFill>
              </a:rPr>
            </a:br>
            <a:r>
              <a:rPr lang="en-US" dirty="0" smtClean="0">
                <a:solidFill>
                  <a:srgbClr val="008000">
                    <a:alpha val="50000"/>
                  </a:srgbClr>
                </a:solidFill>
              </a:rPr>
              <a:t>polynomial time!</a:t>
            </a:r>
            <a:endParaRPr lang="en-US" dirty="0">
              <a:solidFill>
                <a:srgbClr val="008000">
                  <a:alpha val="50000"/>
                </a:srgbClr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1" y="1790435"/>
            <a:ext cx="2438400" cy="3683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3429000" y="1181755"/>
            <a:ext cx="4279900" cy="1021695"/>
            <a:chOff x="3429000" y="1181755"/>
            <a:chExt cx="4279900" cy="1021695"/>
          </a:xfrm>
        </p:grpSpPr>
        <p:sp>
          <p:nvSpPr>
            <p:cNvPr id="8" name="TextBox 7"/>
            <p:cNvSpPr txBox="1"/>
            <p:nvPr/>
          </p:nvSpPr>
          <p:spPr>
            <a:xfrm>
              <a:off x="5575300" y="1181755"/>
              <a:ext cx="1607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alpha val="50000"/>
                    </a:schemeClr>
                  </a:solidFill>
                </a:rPr>
                <a:t>extension</a:t>
              </a:r>
              <a:endParaRPr lang="en-US" sz="2800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100" y="1835150"/>
              <a:ext cx="2209800" cy="368300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 bwMode="auto">
            <a:xfrm>
              <a:off x="3429000" y="2019300"/>
              <a:ext cx="1257300" cy="25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90">
                  <a:alpha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5" name="TextBox 64"/>
          <p:cNvSpPr txBox="1"/>
          <p:nvPr/>
        </p:nvSpPr>
        <p:spPr>
          <a:xfrm>
            <a:off x="3594785" y="3924300"/>
            <a:ext cx="1387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convex</a:t>
            </a:r>
            <a:endParaRPr lang="en-US" sz="2800" dirty="0">
              <a:solidFill>
                <a:srgbClr val="008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4000" y="3238500"/>
            <a:ext cx="3004281" cy="1397000"/>
            <a:chOff x="4178300" y="3276600"/>
            <a:chExt cx="3004281" cy="1397000"/>
          </a:xfrm>
        </p:grpSpPr>
        <p:sp>
          <p:nvSpPr>
            <p:cNvPr id="2" name="Oval 1"/>
            <p:cNvSpPr/>
            <p:nvPr/>
          </p:nvSpPr>
          <p:spPr bwMode="auto">
            <a:xfrm>
              <a:off x="4178300" y="3276600"/>
              <a:ext cx="1219200" cy="877788"/>
            </a:xfrm>
            <a:prstGeom prst="ellips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 flipV="1">
              <a:off x="5236765" y="3924300"/>
              <a:ext cx="1945816" cy="749300"/>
            </a:xfrm>
            <a:prstGeom prst="straightConnector1">
              <a:avLst/>
            </a:prstGeom>
            <a:noFill/>
            <a:ln w="762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43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2197100" y="2616200"/>
            <a:ext cx="4417153" cy="1945620"/>
            <a:chOff x="2197100" y="2616200"/>
            <a:chExt cx="4417153" cy="1945620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2197100" y="2628900"/>
              <a:ext cx="4406900" cy="19050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32051" y="2616200"/>
              <a:ext cx="3031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/>
                <a:t>Lovász</a:t>
              </a:r>
              <a:r>
                <a:rPr lang="en-US" sz="2800" dirty="0" smtClean="0"/>
                <a:t> extension</a:t>
              </a:r>
              <a:endParaRPr lang="en-US" sz="28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36765" y="4192488"/>
              <a:ext cx="1377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Lovász</a:t>
              </a:r>
              <a:r>
                <a:rPr lang="en-US" dirty="0" smtClean="0"/>
                <a:t>, 1982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0"/>
    </mc:Choice>
    <mc:Fallback xmlns="">
      <p:transition xmlns:p14="http://schemas.microsoft.com/office/powerpoint/2010/main" spd="slow" advTm="236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8452D9-A50E-274D-8CF1-F5B0A545BD3D}" type="slidenum">
              <a:rPr lang="en-US" sz="1400"/>
              <a:pPr eaLnBrk="1" hangingPunct="1"/>
              <a:t>44</a:t>
            </a:fld>
            <a:endParaRPr lang="en-US" sz="1400"/>
          </a:p>
        </p:txBody>
      </p:sp>
      <p:sp>
        <p:nvSpPr>
          <p:cNvPr id="1707010" name="Freeform 2"/>
          <p:cNvSpPr>
            <a:spLocks/>
          </p:cNvSpPr>
          <p:nvPr/>
        </p:nvSpPr>
        <p:spPr bwMode="auto">
          <a:xfrm>
            <a:off x="1295400" y="3862388"/>
            <a:ext cx="2897188" cy="2519362"/>
          </a:xfrm>
          <a:custGeom>
            <a:avLst/>
            <a:gdLst>
              <a:gd name="T0" fmla="*/ 1825 w 1825"/>
              <a:gd name="T1" fmla="*/ 0 h 1587"/>
              <a:gd name="T2" fmla="*/ 1824 w 1825"/>
              <a:gd name="T3" fmla="*/ 531 h 1587"/>
              <a:gd name="T4" fmla="*/ 1824 w 1825"/>
              <a:gd name="T5" fmla="*/ 1587 h 1587"/>
              <a:gd name="T6" fmla="*/ 0 w 1825"/>
              <a:gd name="T7" fmla="*/ 1587 h 1587"/>
              <a:gd name="T8" fmla="*/ 0 w 1825"/>
              <a:gd name="T9" fmla="*/ 3 h 1587"/>
              <a:gd name="T10" fmla="*/ 1825 w 1825"/>
              <a:gd name="T11" fmla="*/ 6 h 1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5"/>
              <a:gd name="T19" fmla="*/ 0 h 1587"/>
              <a:gd name="T20" fmla="*/ 1825 w 1825"/>
              <a:gd name="T21" fmla="*/ 1587 h 15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5" h="1587">
                <a:moveTo>
                  <a:pt x="1825" y="0"/>
                </a:moveTo>
                <a:lnTo>
                  <a:pt x="1824" y="531"/>
                </a:lnTo>
                <a:lnTo>
                  <a:pt x="1824" y="1587"/>
                </a:lnTo>
                <a:lnTo>
                  <a:pt x="0" y="1587"/>
                </a:lnTo>
                <a:lnTo>
                  <a:pt x="0" y="3"/>
                </a:lnTo>
                <a:lnTo>
                  <a:pt x="1825" y="6"/>
                </a:lnTo>
              </a:path>
            </a:pathLst>
          </a:cu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11" name="Freeform 3"/>
          <p:cNvSpPr>
            <a:spLocks/>
          </p:cNvSpPr>
          <p:nvPr/>
        </p:nvSpPr>
        <p:spPr bwMode="auto">
          <a:xfrm>
            <a:off x="1295400" y="3276600"/>
            <a:ext cx="2897188" cy="3105150"/>
          </a:xfrm>
          <a:custGeom>
            <a:avLst/>
            <a:gdLst>
              <a:gd name="T0" fmla="*/ 1825 w 1825"/>
              <a:gd name="T1" fmla="*/ 0 h 1587"/>
              <a:gd name="T2" fmla="*/ 1824 w 1825"/>
              <a:gd name="T3" fmla="*/ 531 h 1587"/>
              <a:gd name="T4" fmla="*/ 1824 w 1825"/>
              <a:gd name="T5" fmla="*/ 1587 h 1587"/>
              <a:gd name="T6" fmla="*/ 0 w 1825"/>
              <a:gd name="T7" fmla="*/ 1587 h 1587"/>
              <a:gd name="T8" fmla="*/ 0 w 1825"/>
              <a:gd name="T9" fmla="*/ 3 h 1587"/>
              <a:gd name="T10" fmla="*/ 1825 w 1825"/>
              <a:gd name="T11" fmla="*/ 6 h 1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5"/>
              <a:gd name="T19" fmla="*/ 0 h 1587"/>
              <a:gd name="T20" fmla="*/ 1825 w 1825"/>
              <a:gd name="T21" fmla="*/ 1587 h 15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5" h="1587">
                <a:moveTo>
                  <a:pt x="1825" y="0"/>
                </a:moveTo>
                <a:lnTo>
                  <a:pt x="1824" y="531"/>
                </a:lnTo>
                <a:lnTo>
                  <a:pt x="1824" y="1587"/>
                </a:lnTo>
                <a:lnTo>
                  <a:pt x="0" y="1587"/>
                </a:lnTo>
                <a:lnTo>
                  <a:pt x="0" y="3"/>
                </a:lnTo>
                <a:lnTo>
                  <a:pt x="1825" y="6"/>
                </a:lnTo>
              </a:path>
            </a:pathLst>
          </a:cu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12" name="Freeform 4"/>
          <p:cNvSpPr>
            <a:spLocks/>
          </p:cNvSpPr>
          <p:nvPr/>
        </p:nvSpPr>
        <p:spPr bwMode="auto">
          <a:xfrm>
            <a:off x="1295400" y="3871913"/>
            <a:ext cx="2895600" cy="2514600"/>
          </a:xfrm>
          <a:custGeom>
            <a:avLst/>
            <a:gdLst>
              <a:gd name="T0" fmla="*/ 1248 w 1824"/>
              <a:gd name="T1" fmla="*/ 0 h 1584"/>
              <a:gd name="T2" fmla="*/ 1824 w 1824"/>
              <a:gd name="T3" fmla="*/ 528 h 1584"/>
              <a:gd name="T4" fmla="*/ 1824 w 1824"/>
              <a:gd name="T5" fmla="*/ 1584 h 1584"/>
              <a:gd name="T6" fmla="*/ 0 w 1824"/>
              <a:gd name="T7" fmla="*/ 1584 h 1584"/>
              <a:gd name="T8" fmla="*/ 0 w 1824"/>
              <a:gd name="T9" fmla="*/ 0 h 1584"/>
              <a:gd name="T10" fmla="*/ 1296 w 1824"/>
              <a:gd name="T11" fmla="*/ 0 h 15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4"/>
              <a:gd name="T19" fmla="*/ 0 h 1584"/>
              <a:gd name="T20" fmla="*/ 1824 w 1824"/>
              <a:gd name="T21" fmla="*/ 1584 h 15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4" h="1584">
                <a:moveTo>
                  <a:pt x="1248" y="0"/>
                </a:moveTo>
                <a:lnTo>
                  <a:pt x="1824" y="528"/>
                </a:lnTo>
                <a:lnTo>
                  <a:pt x="1824" y="1584"/>
                </a:lnTo>
                <a:lnTo>
                  <a:pt x="0" y="1584"/>
                </a:lnTo>
                <a:lnTo>
                  <a:pt x="0" y="0"/>
                </a:lnTo>
                <a:lnTo>
                  <a:pt x="1296" y="0"/>
                </a:lnTo>
              </a:path>
            </a:pathLst>
          </a:cu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5062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0600" cy="762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submodular polyhedron P</a:t>
            </a:r>
            <a:r>
              <a:rPr lang="en-US" baseline="-25000">
                <a:latin typeface="Calibri" charset="0"/>
              </a:rPr>
              <a:t>F</a:t>
            </a:r>
          </a:p>
        </p:txBody>
      </p:sp>
      <p:sp>
        <p:nvSpPr>
          <p:cNvPr id="1707014" name="Line 6"/>
          <p:cNvSpPr>
            <a:spLocks noChangeShapeType="1"/>
          </p:cNvSpPr>
          <p:nvPr/>
        </p:nvSpPr>
        <p:spPr bwMode="auto">
          <a:xfrm>
            <a:off x="4191000" y="3276600"/>
            <a:ext cx="0" cy="312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15" name="Line 7"/>
          <p:cNvSpPr>
            <a:spLocks noChangeShapeType="1"/>
          </p:cNvSpPr>
          <p:nvPr/>
        </p:nvSpPr>
        <p:spPr bwMode="auto">
          <a:xfrm flipH="1">
            <a:off x="1295400" y="3871913"/>
            <a:ext cx="3200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16" name="Line 8"/>
          <p:cNvSpPr>
            <a:spLocks noChangeShapeType="1"/>
          </p:cNvSpPr>
          <p:nvPr/>
        </p:nvSpPr>
        <p:spPr bwMode="auto">
          <a:xfrm flipH="1" flipV="1">
            <a:off x="2895600" y="3490913"/>
            <a:ext cx="1524000" cy="1400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17" name="Rectangle 9"/>
          <p:cNvSpPr>
            <a:spLocks noChangeArrowheads="1"/>
          </p:cNvSpPr>
          <p:nvPr/>
        </p:nvSpPr>
        <p:spPr bwMode="auto">
          <a:xfrm>
            <a:off x="6553200" y="1066800"/>
            <a:ext cx="242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>
                <a:solidFill>
                  <a:srgbClr val="5F5F5F"/>
                </a:solidFill>
              </a:rPr>
              <a:t>Example: V = {</a:t>
            </a:r>
            <a:r>
              <a:rPr lang="en-US" dirty="0" err="1">
                <a:solidFill>
                  <a:srgbClr val="5F5F5F"/>
                </a:solidFill>
              </a:rPr>
              <a:t>a,b</a:t>
            </a:r>
            <a:r>
              <a:rPr lang="en-US" dirty="0">
                <a:solidFill>
                  <a:srgbClr val="5F5F5F"/>
                </a:solidFill>
              </a:rPr>
              <a:t>}</a:t>
            </a:r>
          </a:p>
        </p:txBody>
      </p:sp>
      <p:sp>
        <p:nvSpPr>
          <p:cNvPr id="45068" name="Line 11"/>
          <p:cNvSpPr>
            <a:spLocks noChangeShapeType="1"/>
          </p:cNvSpPr>
          <p:nvPr/>
        </p:nvSpPr>
        <p:spPr bwMode="auto">
          <a:xfrm flipH="1" flipV="1">
            <a:off x="2819400" y="160020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21" name="Text Box 13"/>
          <p:cNvSpPr txBox="1">
            <a:spLocks noChangeArrowheads="1"/>
          </p:cNvSpPr>
          <p:nvPr/>
        </p:nvSpPr>
        <p:spPr bwMode="auto">
          <a:xfrm>
            <a:off x="4981575" y="6172200"/>
            <a:ext cx="2295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folHlink"/>
                </a:solidFill>
                <a:latin typeface="Tahoma" charset="0"/>
              </a:rPr>
              <a:t>x({a}) </a:t>
            </a:r>
            <a:r>
              <a:rPr lang="en-US" dirty="0" smtClean="0">
                <a:solidFill>
                  <a:schemeClr val="folHlink"/>
                </a:solidFill>
                <a:latin typeface="cmsy10" charset="0"/>
              </a:rPr>
              <a:t>≤</a:t>
            </a:r>
            <a:r>
              <a:rPr lang="en-US" dirty="0" smtClean="0">
                <a:solidFill>
                  <a:schemeClr val="folHlink"/>
                </a:solidFill>
                <a:latin typeface="Tahoma" charset="0"/>
              </a:rPr>
              <a:t> </a:t>
            </a:r>
            <a:r>
              <a:rPr lang="en-US" dirty="0">
                <a:solidFill>
                  <a:schemeClr val="folHlink"/>
                </a:solidFill>
                <a:latin typeface="Tahoma" charset="0"/>
              </a:rPr>
              <a:t>F({a})</a:t>
            </a:r>
          </a:p>
        </p:txBody>
      </p:sp>
      <p:sp>
        <p:nvSpPr>
          <p:cNvPr id="1707022" name="Line 14"/>
          <p:cNvSpPr>
            <a:spLocks noChangeShapeType="1"/>
          </p:cNvSpPr>
          <p:nvPr/>
        </p:nvSpPr>
        <p:spPr bwMode="auto">
          <a:xfrm flipH="1" flipV="1">
            <a:off x="4191000" y="6019800"/>
            <a:ext cx="8382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23" name="Text Box 15"/>
          <p:cNvSpPr txBox="1">
            <a:spLocks noChangeArrowheads="1"/>
          </p:cNvSpPr>
          <p:nvPr/>
        </p:nvSpPr>
        <p:spPr bwMode="auto">
          <a:xfrm>
            <a:off x="5203825" y="3733800"/>
            <a:ext cx="231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folHlink"/>
                </a:solidFill>
                <a:latin typeface="Tahoma" charset="0"/>
              </a:rPr>
              <a:t>x({b}) </a:t>
            </a:r>
            <a:r>
              <a:rPr lang="en-US" dirty="0" smtClean="0">
                <a:solidFill>
                  <a:schemeClr val="folHlink"/>
                </a:solidFill>
                <a:latin typeface="cmsy10" charset="0"/>
              </a:rPr>
              <a:t>≤</a:t>
            </a:r>
            <a:r>
              <a:rPr lang="en-US" dirty="0" smtClean="0">
                <a:solidFill>
                  <a:schemeClr val="folHlink"/>
                </a:solidFill>
                <a:latin typeface="Tahoma" charset="0"/>
              </a:rPr>
              <a:t> </a:t>
            </a:r>
            <a:r>
              <a:rPr lang="en-US" dirty="0">
                <a:solidFill>
                  <a:schemeClr val="folHlink"/>
                </a:solidFill>
                <a:latin typeface="Tahoma" charset="0"/>
              </a:rPr>
              <a:t>F({b})</a:t>
            </a:r>
          </a:p>
        </p:txBody>
      </p:sp>
      <p:sp>
        <p:nvSpPr>
          <p:cNvPr id="1707024" name="Line 16"/>
          <p:cNvSpPr>
            <a:spLocks noChangeShapeType="1"/>
          </p:cNvSpPr>
          <p:nvPr/>
        </p:nvSpPr>
        <p:spPr bwMode="auto">
          <a:xfrm flipH="1" flipV="1">
            <a:off x="4572000" y="3810000"/>
            <a:ext cx="68580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25" name="Text Box 17"/>
          <p:cNvSpPr txBox="1">
            <a:spLocks noChangeArrowheads="1"/>
          </p:cNvSpPr>
          <p:nvPr/>
        </p:nvSpPr>
        <p:spPr bwMode="auto">
          <a:xfrm>
            <a:off x="5461000" y="4648200"/>
            <a:ext cx="281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folHlink"/>
                </a:solidFill>
                <a:latin typeface="Tahoma" charset="0"/>
              </a:rPr>
              <a:t>x({</a:t>
            </a:r>
            <a:r>
              <a:rPr lang="en-US" dirty="0" err="1">
                <a:solidFill>
                  <a:schemeClr val="folHlink"/>
                </a:solidFill>
                <a:latin typeface="Tahoma" charset="0"/>
              </a:rPr>
              <a:t>a,b</a:t>
            </a:r>
            <a:r>
              <a:rPr lang="en-US" dirty="0">
                <a:solidFill>
                  <a:schemeClr val="folHlink"/>
                </a:solidFill>
                <a:latin typeface="Tahoma" charset="0"/>
              </a:rPr>
              <a:t>}) </a:t>
            </a:r>
            <a:r>
              <a:rPr lang="en-US" dirty="0" smtClean="0">
                <a:solidFill>
                  <a:schemeClr val="folHlink"/>
                </a:solidFill>
                <a:latin typeface="cmsy10" charset="0"/>
              </a:rPr>
              <a:t>≤</a:t>
            </a:r>
            <a:r>
              <a:rPr lang="en-US" dirty="0" smtClean="0">
                <a:solidFill>
                  <a:schemeClr val="folHlink"/>
                </a:solidFill>
                <a:latin typeface="Tahoma" charset="0"/>
              </a:rPr>
              <a:t> </a:t>
            </a:r>
            <a:r>
              <a:rPr lang="en-US" dirty="0">
                <a:solidFill>
                  <a:schemeClr val="folHlink"/>
                </a:solidFill>
                <a:latin typeface="Tahoma" charset="0"/>
              </a:rPr>
              <a:t>F({</a:t>
            </a:r>
            <a:r>
              <a:rPr lang="en-US" dirty="0" err="1">
                <a:solidFill>
                  <a:schemeClr val="folHlink"/>
                </a:solidFill>
                <a:latin typeface="Tahoma" charset="0"/>
              </a:rPr>
              <a:t>a,b</a:t>
            </a:r>
            <a:r>
              <a:rPr lang="en-US" dirty="0">
                <a:solidFill>
                  <a:schemeClr val="folHlink"/>
                </a:solidFill>
                <a:latin typeface="Tahoma" charset="0"/>
              </a:rPr>
              <a:t>})</a:t>
            </a:r>
          </a:p>
        </p:txBody>
      </p:sp>
      <p:sp>
        <p:nvSpPr>
          <p:cNvPr id="1707026" name="Line 18"/>
          <p:cNvSpPr>
            <a:spLocks noChangeShapeType="1"/>
          </p:cNvSpPr>
          <p:nvPr/>
        </p:nvSpPr>
        <p:spPr bwMode="auto">
          <a:xfrm flipH="1" flipV="1">
            <a:off x="4495800" y="4876800"/>
            <a:ext cx="100965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7027" name="Text Box 19"/>
          <p:cNvSpPr txBox="1">
            <a:spLocks noChangeArrowheads="1"/>
          </p:cNvSpPr>
          <p:nvPr/>
        </p:nvSpPr>
        <p:spPr bwMode="auto">
          <a:xfrm>
            <a:off x="1866889" y="4300538"/>
            <a:ext cx="528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 smtClean="0">
                <a:latin typeface="Tahoma" charset="0"/>
              </a:rPr>
              <a:t>P</a:t>
            </a:r>
            <a:r>
              <a:rPr lang="en-US" i="1" baseline="-25000" dirty="0" smtClean="0">
                <a:latin typeface="Tahoma" charset="0"/>
              </a:rPr>
              <a:t>F</a:t>
            </a:r>
            <a:endParaRPr lang="en-US" i="1" baseline="-25000" dirty="0">
              <a:latin typeface="Tahoma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05000" y="3200400"/>
            <a:ext cx="4741863" cy="3276600"/>
            <a:chOff x="1200" y="2016"/>
            <a:chExt cx="2987" cy="2064"/>
          </a:xfrm>
        </p:grpSpPr>
        <p:grpSp>
          <p:nvGrpSpPr>
            <p:cNvPr id="45091" name="Group 21"/>
            <p:cNvGrpSpPr>
              <a:grpSpLocks/>
            </p:cNvGrpSpPr>
            <p:nvPr/>
          </p:nvGrpSpPr>
          <p:grpSpPr bwMode="auto">
            <a:xfrm>
              <a:off x="1200" y="2016"/>
              <a:ext cx="2987" cy="2064"/>
              <a:chOff x="1200" y="2016"/>
              <a:chExt cx="2987" cy="2064"/>
            </a:xfrm>
          </p:grpSpPr>
          <p:sp>
            <p:nvSpPr>
              <p:cNvPr id="45093" name="Line 22"/>
              <p:cNvSpPr>
                <a:spLocks noChangeShapeType="1"/>
              </p:cNvSpPr>
              <p:nvPr/>
            </p:nvSpPr>
            <p:spPr bwMode="auto">
              <a:xfrm>
                <a:off x="3120" y="2151"/>
                <a:ext cx="0" cy="192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lg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094" name="Line 23"/>
              <p:cNvSpPr>
                <a:spLocks noChangeShapeType="1"/>
              </p:cNvSpPr>
              <p:nvPr/>
            </p:nvSpPr>
            <p:spPr bwMode="auto">
              <a:xfrm>
                <a:off x="1200" y="3399"/>
                <a:ext cx="26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095" name="Text Box 24"/>
              <p:cNvSpPr txBox="1">
                <a:spLocks noChangeArrowheads="1"/>
              </p:cNvSpPr>
              <p:nvPr/>
            </p:nvSpPr>
            <p:spPr bwMode="auto">
              <a:xfrm>
                <a:off x="2352" y="3360"/>
                <a:ext cx="29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-1</a:t>
                </a:r>
              </a:p>
            </p:txBody>
          </p:sp>
          <p:sp>
            <p:nvSpPr>
              <p:cNvPr id="45096" name="Text Box 25"/>
              <p:cNvSpPr txBox="1">
                <a:spLocks noChangeArrowheads="1"/>
              </p:cNvSpPr>
              <p:nvPr/>
            </p:nvSpPr>
            <p:spPr bwMode="auto">
              <a:xfrm>
                <a:off x="3785" y="3333"/>
                <a:ext cx="4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>
                    <a:latin typeface="Tahoma" charset="0"/>
                  </a:rPr>
                  <a:t>x</a:t>
                </a:r>
                <a:r>
                  <a:rPr lang="en-US" baseline="-25000">
                    <a:latin typeface="Tahoma" charset="0"/>
                  </a:rPr>
                  <a:t>{a}</a:t>
                </a:r>
              </a:p>
            </p:txBody>
          </p:sp>
          <p:sp>
            <p:nvSpPr>
              <p:cNvPr id="45097" name="Text Box 26"/>
              <p:cNvSpPr txBox="1">
                <a:spLocks noChangeArrowheads="1"/>
              </p:cNvSpPr>
              <p:nvPr/>
            </p:nvSpPr>
            <p:spPr bwMode="auto">
              <a:xfrm>
                <a:off x="3166" y="2016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>
                    <a:latin typeface="Tahoma" charset="0"/>
                  </a:rPr>
                  <a:t>x</a:t>
                </a:r>
                <a:r>
                  <a:rPr lang="en-US" baseline="-25000">
                    <a:latin typeface="Tahoma" charset="0"/>
                  </a:rPr>
                  <a:t>{b}</a:t>
                </a:r>
              </a:p>
            </p:txBody>
          </p:sp>
          <p:sp>
            <p:nvSpPr>
              <p:cNvPr id="45098" name="Text Box 27"/>
              <p:cNvSpPr txBox="1">
                <a:spLocks noChangeArrowheads="1"/>
              </p:cNvSpPr>
              <p:nvPr/>
            </p:nvSpPr>
            <p:spPr bwMode="auto">
              <a:xfrm>
                <a:off x="2903" y="3360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0</a:t>
                </a:r>
              </a:p>
            </p:txBody>
          </p:sp>
          <p:sp>
            <p:nvSpPr>
              <p:cNvPr id="45099" name="Text Box 28"/>
              <p:cNvSpPr txBox="1">
                <a:spLocks noChangeArrowheads="1"/>
              </p:cNvSpPr>
              <p:nvPr/>
            </p:nvSpPr>
            <p:spPr bwMode="auto">
              <a:xfrm>
                <a:off x="3408" y="3360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1</a:t>
                </a:r>
              </a:p>
            </p:txBody>
          </p:sp>
          <p:sp>
            <p:nvSpPr>
              <p:cNvPr id="45100" name="Text Box 29"/>
              <p:cNvSpPr txBox="1">
                <a:spLocks noChangeArrowheads="1"/>
              </p:cNvSpPr>
              <p:nvPr/>
            </p:nvSpPr>
            <p:spPr bwMode="auto">
              <a:xfrm>
                <a:off x="2898" y="2784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1</a:t>
                </a:r>
              </a:p>
            </p:txBody>
          </p:sp>
          <p:sp>
            <p:nvSpPr>
              <p:cNvPr id="45101" name="Text Box 30"/>
              <p:cNvSpPr txBox="1">
                <a:spLocks noChangeArrowheads="1"/>
              </p:cNvSpPr>
              <p:nvPr/>
            </p:nvSpPr>
            <p:spPr bwMode="auto">
              <a:xfrm>
                <a:off x="2896" y="2367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2</a:t>
                </a:r>
              </a:p>
            </p:txBody>
          </p:sp>
        </p:grpSp>
        <p:sp>
          <p:nvSpPr>
            <p:cNvPr id="45092" name="Rectangle 31"/>
            <p:cNvSpPr>
              <a:spLocks noChangeArrowheads="1"/>
            </p:cNvSpPr>
            <p:nvPr/>
          </p:nvSpPr>
          <p:spPr bwMode="auto">
            <a:xfrm>
              <a:off x="1885" y="3378"/>
              <a:ext cx="2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charset="0"/>
                </a:rPr>
                <a:t>-2</a:t>
              </a:r>
            </a:p>
          </p:txBody>
        </p:sp>
      </p:grpSp>
      <p:graphicFrame>
        <p:nvGraphicFramePr>
          <p:cNvPr id="170704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38294"/>
              </p:ext>
            </p:extLst>
          </p:nvPr>
        </p:nvGraphicFramePr>
        <p:xfrm>
          <a:off x="6934200" y="1603375"/>
          <a:ext cx="1905000" cy="1828800"/>
        </p:xfrm>
        <a:graphic>
          <a:graphicData uri="http://schemas.openxmlformats.org/drawingml/2006/table">
            <a:tbl>
              <a:tblPr/>
              <a:tblGrid>
                <a:gridCol w="952500"/>
                <a:gridCol w="9525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F(A)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msy10" pitchFamily="34" charset="0"/>
                        </a:rPr>
                        <a:t>{}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{a}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{b}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{a,b}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1750"/>
            <a:ext cx="5848350" cy="312250"/>
          </a:xfrm>
          <a:prstGeom prst="rect">
            <a:avLst/>
          </a:prstGeom>
        </p:spPr>
      </p:pic>
      <p:pic>
        <p:nvPicPr>
          <p:cNvPr id="4" name="Bild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50" y="1905000"/>
            <a:ext cx="2000250" cy="758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3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2"/>
    </mc:Choice>
    <mc:Fallback xmlns="">
      <p:transition xmlns:p14="http://schemas.microsoft.com/office/powerpoint/2010/main" spd="slow" advTm="763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7010" grpId="0" animBg="1"/>
      <p:bldP spid="1707010" grpId="1" animBg="1"/>
      <p:bldP spid="1707011" grpId="0" animBg="1"/>
      <p:bldP spid="1707011" grpId="1" animBg="1"/>
      <p:bldP spid="1707012" grpId="0" animBg="1"/>
      <p:bldP spid="1707014" grpId="0" animBg="1"/>
      <p:bldP spid="1707015" grpId="0" animBg="1"/>
      <p:bldP spid="1707016" grpId="0" animBg="1"/>
      <p:bldP spid="1707017" grpId="0"/>
      <p:bldP spid="1707021" grpId="0"/>
      <p:bldP spid="1707022" grpId="0" animBg="1"/>
      <p:bldP spid="1707023" grpId="0"/>
      <p:bldP spid="1707024" grpId="0" animBg="1"/>
      <p:bldP spid="1707025" grpId="0"/>
      <p:bldP spid="1707026" grpId="0" animBg="1"/>
      <p:bldP spid="17070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the </a:t>
            </a:r>
            <a:r>
              <a:rPr lang="en-US" dirty="0" err="1" smtClean="0"/>
              <a:t>Lovász</a:t>
            </a:r>
            <a:r>
              <a:rPr lang="en-US" dirty="0" smtClean="0"/>
              <a:t> extension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486400" y="1905000"/>
            <a:ext cx="3200400" cy="2514600"/>
            <a:chOff x="5029200" y="1828800"/>
            <a:chExt cx="4038600" cy="32766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029200" y="1828800"/>
              <a:ext cx="4038600" cy="3276600"/>
              <a:chOff x="1200" y="2016"/>
              <a:chExt cx="2544" cy="2064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1200" y="2016"/>
                <a:ext cx="2544" cy="2064"/>
                <a:chOff x="1200" y="2016"/>
                <a:chExt cx="2544" cy="2064"/>
              </a:xfrm>
            </p:grpSpPr>
            <p:sp>
              <p:nvSpPr>
                <p:cNvPr id="8" name="Line 6"/>
                <p:cNvSpPr>
                  <a:spLocks noChangeShapeType="1"/>
                </p:cNvSpPr>
                <p:nvPr/>
              </p:nvSpPr>
              <p:spPr bwMode="auto">
                <a:xfrm>
                  <a:off x="3120" y="2151"/>
                  <a:ext cx="0" cy="192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lg" len="med"/>
                  <a:tailEnd type="non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" name="Line 7"/>
                <p:cNvSpPr>
                  <a:spLocks noChangeShapeType="1"/>
                </p:cNvSpPr>
                <p:nvPr/>
              </p:nvSpPr>
              <p:spPr bwMode="auto">
                <a:xfrm>
                  <a:off x="1200" y="3399"/>
                  <a:ext cx="2459" cy="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352" y="3360"/>
                  <a:ext cx="299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-1</a:t>
                  </a:r>
                </a:p>
              </p:txBody>
            </p:sp>
            <p:sp>
              <p:nvSpPr>
                <p:cNvPr id="1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42" y="3600"/>
                  <a:ext cx="40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>
                      <a:latin typeface="Tahoma" charset="0"/>
                    </a:rPr>
                    <a:t>x</a:t>
                  </a:r>
                  <a:r>
                    <a:rPr lang="en-US" baseline="-25000" dirty="0">
                      <a:latin typeface="Tahoma" charset="0"/>
                    </a:rPr>
                    <a:t>{a}</a:t>
                  </a:r>
                </a:p>
              </p:txBody>
            </p:sp>
            <p:sp>
              <p:nvSpPr>
                <p:cNvPr id="1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166" y="2016"/>
                  <a:ext cx="40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>
                      <a:latin typeface="Tahoma" charset="0"/>
                    </a:rPr>
                    <a:t>x</a:t>
                  </a:r>
                  <a:r>
                    <a:rPr lang="en-US" baseline="-25000">
                      <a:latin typeface="Tahoma" charset="0"/>
                    </a:rPr>
                    <a:t>{b}</a:t>
                  </a:r>
                </a:p>
              </p:txBody>
            </p:sp>
            <p:sp>
              <p:nvSpPr>
                <p:cNvPr id="1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903" y="3360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0</a:t>
                  </a:r>
                </a:p>
              </p:txBody>
            </p:sp>
            <p:sp>
              <p:nvSpPr>
                <p:cNvPr id="1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408" y="3360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1</a:t>
                  </a:r>
                </a:p>
              </p:txBody>
            </p:sp>
            <p:sp>
              <p:nvSpPr>
                <p:cNvPr id="1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898" y="2784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1</a:t>
                  </a:r>
                </a:p>
              </p:txBody>
            </p:sp>
            <p:sp>
              <p:nvSpPr>
                <p:cNvPr id="1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896" y="2367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2</a:t>
                  </a:r>
                </a:p>
              </p:txBody>
            </p:sp>
          </p:grpSp>
          <p:sp>
            <p:nvSpPr>
              <p:cNvPr id="7" name="Rectangle 15"/>
              <p:cNvSpPr>
                <a:spLocks noChangeArrowheads="1"/>
              </p:cNvSpPr>
              <p:nvPr/>
            </p:nvSpPr>
            <p:spPr bwMode="auto">
              <a:xfrm>
                <a:off x="1885" y="3378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ahoma" charset="0"/>
                  </a:rPr>
                  <a:t>-2</a:t>
                </a:r>
              </a:p>
            </p:txBody>
          </p:sp>
        </p:grp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164137" y="2486025"/>
              <a:ext cx="2057400" cy="2533650"/>
            </a:xfrm>
            <a:custGeom>
              <a:avLst/>
              <a:gdLst>
                <a:gd name="T0" fmla="*/ 730 w 1296"/>
                <a:gd name="T1" fmla="*/ 0 h 1596"/>
                <a:gd name="T2" fmla="*/ 1296 w 1296"/>
                <a:gd name="T3" fmla="*/ 540 h 1596"/>
                <a:gd name="T4" fmla="*/ 1296 w 1296"/>
                <a:gd name="T5" fmla="*/ 1596 h 1596"/>
                <a:gd name="T6" fmla="*/ 0 w 1296"/>
                <a:gd name="T7" fmla="*/ 1596 h 1596"/>
                <a:gd name="T8" fmla="*/ 0 w 1296"/>
                <a:gd name="T9" fmla="*/ 12 h 15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1596"/>
                <a:gd name="T17" fmla="*/ 1296 w 1296"/>
                <a:gd name="T18" fmla="*/ 1596 h 15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1596">
                  <a:moveTo>
                    <a:pt x="730" y="0"/>
                  </a:moveTo>
                  <a:lnTo>
                    <a:pt x="1296" y="540"/>
                  </a:lnTo>
                  <a:lnTo>
                    <a:pt x="1296" y="1596"/>
                  </a:lnTo>
                  <a:lnTo>
                    <a:pt x="0" y="1596"/>
                  </a:lnTo>
                  <a:lnTo>
                    <a:pt x="0" y="12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7221537" y="3038475"/>
              <a:ext cx="0" cy="198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5164137" y="2505075"/>
              <a:ext cx="1447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 flipV="1">
              <a:off x="6078537" y="2263775"/>
              <a:ext cx="1371600" cy="12604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81000" y="1727200"/>
            <a:ext cx="4774602" cy="2554545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Linear maximization over </a:t>
            </a:r>
            <a:r>
              <a:rPr lang="en-US" sz="2600" i="1" dirty="0" smtClean="0"/>
              <a:t>P</a:t>
            </a:r>
            <a:r>
              <a:rPr lang="en-US" sz="2600" i="1" baseline="-25000" dirty="0" smtClean="0"/>
              <a:t>F</a:t>
            </a:r>
            <a:endParaRPr lang="en-US" sz="2600" i="1" baseline="-25000" dirty="0" smtClean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Exponentially many constraints!!!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l"/>
            <a:r>
              <a:rPr lang="en-US" sz="2600" dirty="0" smtClean="0">
                <a:solidFill>
                  <a:srgbClr val="008000"/>
                </a:solidFill>
              </a:rPr>
              <a:t>Computable in O(n log n) time </a:t>
            </a:r>
            <a:r>
              <a:rPr lang="en-US" sz="2600" dirty="0" smtClean="0">
                <a:solidFill>
                  <a:srgbClr val="008000"/>
                </a:solidFill>
                <a:sym typeface="Wingdings"/>
              </a:rPr>
              <a:t></a:t>
            </a:r>
            <a:endParaRPr lang="en-US" sz="2600" dirty="0" smtClean="0">
              <a:solidFill>
                <a:srgbClr val="008000"/>
              </a:solidFill>
            </a:endParaRPr>
          </a:p>
          <a:p>
            <a:pPr algn="r"/>
            <a:r>
              <a:rPr lang="en-US" sz="2000" dirty="0" smtClean="0"/>
              <a:t> </a:t>
            </a:r>
            <a:r>
              <a:rPr lang="en-US" sz="2000" dirty="0">
                <a:solidFill>
                  <a:srgbClr val="008000"/>
                </a:solidFill>
              </a:rPr>
              <a:t>	</a:t>
            </a:r>
            <a:r>
              <a:rPr lang="en-US" sz="2000" dirty="0" smtClean="0">
                <a:solidFill>
                  <a:srgbClr val="008000"/>
                </a:solidFill>
              </a:rPr>
              <a:t>		</a:t>
            </a:r>
            <a:r>
              <a:rPr lang="en-US" sz="2000" dirty="0"/>
              <a:t>	</a:t>
            </a:r>
            <a:r>
              <a:rPr lang="en-US" sz="2000" dirty="0" smtClean="0"/>
              <a:t>		  </a:t>
            </a:r>
            <a:r>
              <a:rPr lang="en-US" sz="2000" dirty="0" smtClean="0"/>
              <a:t>	</a:t>
            </a:r>
            <a:r>
              <a:rPr lang="en-US" sz="1800" dirty="0" smtClean="0"/>
              <a:t>[</a:t>
            </a:r>
            <a:r>
              <a:rPr lang="en-US" sz="1800" dirty="0" smtClean="0"/>
              <a:t>Edmonds ‘70]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53200" y="1752600"/>
            <a:ext cx="477264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y*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991670" y="4559122"/>
            <a:ext cx="28264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2400" dirty="0" smtClean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r>
              <a:rPr lang="de-DE" sz="2400" dirty="0" smtClean="0">
                <a:sym typeface="Wingdings"/>
              </a:rPr>
              <a:t>Subgradient</a:t>
            </a:r>
          </a:p>
          <a:p>
            <a:pPr marL="457200" indent="-457200" algn="l">
              <a:buFont typeface="Arial"/>
              <a:buChar char="•"/>
            </a:pPr>
            <a:r>
              <a:rPr lang="de-DE" sz="2400" dirty="0" smtClean="0">
                <a:sym typeface="Wingdings"/>
              </a:rPr>
              <a:t>Separation </a:t>
            </a:r>
            <a:r>
              <a:rPr lang="de-DE" sz="2400" dirty="0" err="1" smtClean="0">
                <a:sym typeface="Wingdings"/>
              </a:rPr>
              <a:t>oracle</a:t>
            </a:r>
            <a:endParaRPr lang="de-DE" sz="2400" dirty="0" smtClean="0">
              <a:sym typeface="Wingdings"/>
            </a:endParaRPr>
          </a:p>
        </p:txBody>
      </p:sp>
      <p:sp>
        <p:nvSpPr>
          <p:cNvPr id="50" name="Oval 42"/>
          <p:cNvSpPr>
            <a:spLocks noChangeArrowheads="1"/>
          </p:cNvSpPr>
          <p:nvPr/>
        </p:nvSpPr>
        <p:spPr bwMode="auto">
          <a:xfrm>
            <a:off x="6400800" y="2286000"/>
            <a:ext cx="246063" cy="228600"/>
          </a:xfrm>
          <a:prstGeom prst="ellipse">
            <a:avLst/>
          </a:prstGeom>
          <a:solidFill>
            <a:srgbClr val="3366FF">
              <a:alpha val="89803"/>
            </a:srgbClr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7924800" y="2590800"/>
            <a:ext cx="457200" cy="99060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8382000" y="2514600"/>
            <a:ext cx="31796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FF"/>
                </a:solidFill>
              </a:rPr>
              <a:t>x</a:t>
            </a:r>
            <a:endParaRPr lang="en-US" sz="2400" dirty="0">
              <a:solidFill>
                <a:srgbClr val="0080FF"/>
              </a:solidFill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5352031" y="5048072"/>
            <a:ext cx="5334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31" name="Bild 3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143000"/>
            <a:ext cx="5848350" cy="3122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20" y="2439655"/>
            <a:ext cx="2870200" cy="5588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69900" y="4800600"/>
            <a:ext cx="4576470" cy="1569660"/>
            <a:chOff x="444500" y="4737100"/>
            <a:chExt cx="4576470" cy="1569660"/>
          </a:xfrm>
        </p:grpSpPr>
        <p:sp>
          <p:nvSpPr>
            <p:cNvPr id="26" name="TextBox 25"/>
            <p:cNvSpPr txBox="1"/>
            <p:nvPr/>
          </p:nvSpPr>
          <p:spPr>
            <a:xfrm>
              <a:off x="444500" y="4737100"/>
              <a:ext cx="269817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greedy algorithm: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sort x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order defines sets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 </a:t>
              </a: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670" y="5568950"/>
              <a:ext cx="1892300" cy="317500"/>
            </a:xfrm>
            <a:prstGeom prst="rect">
              <a:avLst/>
            </a:prstGeom>
          </p:spPr>
        </p:pic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" y="5937250"/>
              <a:ext cx="2832100" cy="3175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703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78"/>
    </mc:Choice>
    <mc:Fallback>
      <p:transition xmlns:p14="http://schemas.microsoft.com/office/powerpoint/2010/main" spd="slow" advTm="597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2" grpId="0"/>
      <p:bldP spid="50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Lovász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r>
              <a:rPr lang="de-DE" dirty="0" smtClean="0"/>
              <a:t>: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Bild 5" descr="lovasz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9" t="31852" r="9972" b="23704"/>
          <a:stretch/>
        </p:blipFill>
        <p:spPr>
          <a:xfrm>
            <a:off x="0" y="1219200"/>
            <a:ext cx="6493934" cy="4495800"/>
          </a:xfrm>
          <a:prstGeom prst="rect">
            <a:avLst/>
          </a:prstGeom>
        </p:spPr>
      </p:pic>
      <p:graphicFrame>
        <p:nvGraphicFramePr>
          <p:cNvPr id="7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40863"/>
              </p:ext>
            </p:extLst>
          </p:nvPr>
        </p:nvGraphicFramePr>
        <p:xfrm>
          <a:off x="6934200" y="1603375"/>
          <a:ext cx="1905000" cy="1828800"/>
        </p:xfrm>
        <a:graphic>
          <a:graphicData uri="http://schemas.openxmlformats.org/drawingml/2006/table">
            <a:tbl>
              <a:tblPr/>
              <a:tblGrid>
                <a:gridCol w="952500"/>
                <a:gridCol w="9525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F(A)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msy10" pitchFamily="34" charset="0"/>
                        </a:rPr>
                        <a:t>{}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{a}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{b}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.8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{a,b}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Calibri" pitchFamily="34" charset="0"/>
                        </a:rPr>
                        <a:t>.2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-457200" y="7543800"/>
            <a:ext cx="8305800" cy="514191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Freeform 14"/>
          <p:cNvSpPr/>
          <p:nvPr/>
        </p:nvSpPr>
        <p:spPr>
          <a:xfrm>
            <a:off x="914400" y="1524000"/>
            <a:ext cx="4965700" cy="3619500"/>
          </a:xfrm>
          <a:custGeom>
            <a:avLst/>
            <a:gdLst>
              <a:gd name="connsiteX0" fmla="*/ 38100 w 5067300"/>
              <a:gd name="connsiteY0" fmla="*/ 0 h 3619500"/>
              <a:gd name="connsiteX1" fmla="*/ 12700 w 5067300"/>
              <a:gd name="connsiteY1" fmla="*/ 2451100 h 3619500"/>
              <a:gd name="connsiteX2" fmla="*/ 2235200 w 5067300"/>
              <a:gd name="connsiteY2" fmla="*/ 3619500 h 3619500"/>
              <a:gd name="connsiteX3" fmla="*/ 5067300 w 5067300"/>
              <a:gd name="connsiteY3" fmla="*/ 2717800 h 3619500"/>
              <a:gd name="connsiteX4" fmla="*/ 5067300 w 5067300"/>
              <a:gd name="connsiteY4" fmla="*/ 330200 h 3619500"/>
              <a:gd name="connsiteX5" fmla="*/ 0 w 5067300"/>
              <a:gd name="connsiteY5" fmla="*/ 50800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7300" h="3619500">
                <a:moveTo>
                  <a:pt x="38100" y="0"/>
                </a:moveTo>
                <a:lnTo>
                  <a:pt x="12700" y="2451100"/>
                </a:lnTo>
                <a:lnTo>
                  <a:pt x="2235200" y="3619500"/>
                </a:lnTo>
                <a:lnTo>
                  <a:pt x="5067300" y="2717800"/>
                </a:lnTo>
                <a:lnTo>
                  <a:pt x="5067300" y="330200"/>
                </a:lnTo>
                <a:lnTo>
                  <a:pt x="0" y="508000"/>
                </a:ln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657600" y="25908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6868" y="1447800"/>
            <a:ext cx="58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F(a)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60943" y="1657290"/>
            <a:ext cx="592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F(b)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29627" y="2114490"/>
            <a:ext cx="7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F(</a:t>
            </a:r>
            <a:r>
              <a:rPr lang="en-US" sz="2000" dirty="0" err="1" smtClean="0"/>
              <a:t>a,b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Oval 2"/>
          <p:cNvSpPr/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048000" y="51054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800" y="20160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8200" y="3200400"/>
            <a:ext cx="5181600" cy="1981200"/>
            <a:chOff x="838200" y="3200400"/>
            <a:chExt cx="5181600" cy="198120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V="1">
              <a:off x="914400" y="3200400"/>
              <a:ext cx="2819400" cy="83820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3160800" y="4309200"/>
              <a:ext cx="2819400" cy="83820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838200" y="4038600"/>
              <a:ext cx="2286000" cy="114300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3733800" y="3200400"/>
              <a:ext cx="2286000" cy="114300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3200400" y="4953000"/>
            <a:ext cx="619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F({})</a:t>
            </a:r>
            <a:endParaRPr lang="en-US" sz="2000" dirty="0"/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4400" y="2209800"/>
            <a:ext cx="0" cy="190500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3746500" y="2743200"/>
            <a:ext cx="0" cy="45720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>
            <a:stCxn id="3" idx="4"/>
          </p:cNvCxnSpPr>
          <p:nvPr/>
        </p:nvCxnSpPr>
        <p:spPr bwMode="auto">
          <a:xfrm>
            <a:off x="5943600" y="1981200"/>
            <a:ext cx="0" cy="236220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5542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3"/>
    </mc:Choice>
    <mc:Fallback xmlns="">
      <p:transition xmlns:p14="http://schemas.microsoft.com/office/powerpoint/2010/main" spd="slow" advTm="306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minimization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53000" y="2006600"/>
            <a:ext cx="3810000" cy="412591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0090"/>
                </a:solidFill>
              </a:rPr>
              <a:t>combinatorial algorithms</a:t>
            </a:r>
          </a:p>
          <a:p>
            <a:pPr marL="0" indent="0">
              <a:buNone/>
            </a:pPr>
            <a:endParaRPr lang="en-US" sz="1800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Fulkerson prize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Iwata, </a:t>
            </a:r>
            <a:r>
              <a:rPr lang="en-US" sz="1800" dirty="0" err="1" smtClean="0"/>
              <a:t>Fujishige</a:t>
            </a:r>
            <a:r>
              <a:rPr lang="en-US" sz="1800" dirty="0" smtClean="0"/>
              <a:t>, Fleischer ‘01 &amp; </a:t>
            </a:r>
            <a:r>
              <a:rPr lang="en-US" sz="1800" dirty="0" err="1" smtClean="0"/>
              <a:t>Schrijver</a:t>
            </a:r>
            <a:r>
              <a:rPr lang="en-US" sz="1800" dirty="0" smtClean="0"/>
              <a:t> </a:t>
            </a:r>
            <a:r>
              <a:rPr lang="fr-FR" sz="1800" dirty="0" smtClean="0"/>
              <a:t>’</a:t>
            </a:r>
            <a:r>
              <a:rPr lang="en-US" sz="1800" dirty="0" smtClean="0"/>
              <a:t>00</a:t>
            </a:r>
            <a:br>
              <a:rPr lang="en-US" sz="1800" dirty="0" smtClean="0"/>
            </a:br>
            <a:endParaRPr lang="en-US" sz="2000" dirty="0" smtClean="0"/>
          </a:p>
          <a:p>
            <a:r>
              <a:rPr lang="en-US" dirty="0" smtClean="0"/>
              <a:t>state of the art:</a:t>
            </a:r>
            <a:br>
              <a:rPr lang="en-US" dirty="0" smtClean="0"/>
            </a:br>
            <a:r>
              <a:rPr lang="en-US" sz="2400" dirty="0" smtClean="0"/>
              <a:t>O(</a:t>
            </a:r>
            <a:r>
              <a:rPr lang="en-US" sz="2400" dirty="0"/>
              <a:t>n</a:t>
            </a:r>
            <a:r>
              <a:rPr lang="en-US" sz="2400" baseline="30000" dirty="0"/>
              <a:t>4</a:t>
            </a:r>
            <a:r>
              <a:rPr lang="en-US" sz="2400" dirty="0"/>
              <a:t>T + n</a:t>
            </a:r>
            <a:r>
              <a:rPr lang="en-US" sz="2400" baseline="30000" dirty="0"/>
              <a:t>5</a:t>
            </a:r>
            <a:r>
              <a:rPr lang="en-US" sz="2400" dirty="0"/>
              <a:t>logM</a:t>
            </a:r>
            <a:r>
              <a:rPr lang="en-US" sz="2400" dirty="0" smtClean="0"/>
              <a:t>)      </a:t>
            </a:r>
            <a:r>
              <a:rPr lang="en-US" sz="1600" dirty="0" smtClean="0"/>
              <a:t> </a:t>
            </a:r>
            <a:r>
              <a:rPr lang="en-US" sz="1600" dirty="0" smtClean="0"/>
              <a:t>[Iwata </a:t>
            </a:r>
            <a:r>
              <a:rPr lang="fr-FR" sz="1600" dirty="0" smtClean="0"/>
              <a:t>’</a:t>
            </a:r>
            <a:r>
              <a:rPr lang="en-US" sz="1600" dirty="0" smtClean="0"/>
              <a:t>03]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>
                <a:solidFill>
                  <a:srgbClr val="000000"/>
                </a:solidFill>
              </a:rPr>
              <a:t>O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de-DE" sz="2400" dirty="0">
                <a:solidFill>
                  <a:srgbClr val="000000"/>
                </a:solidFill>
              </a:rPr>
              <a:t>n</a:t>
            </a:r>
            <a:r>
              <a:rPr lang="de-DE" sz="2400" baseline="30000" dirty="0">
                <a:solidFill>
                  <a:srgbClr val="000000"/>
                </a:solidFill>
              </a:rPr>
              <a:t>6</a:t>
            </a:r>
            <a:r>
              <a:rPr lang="de-DE" sz="2400" dirty="0">
                <a:solidFill>
                  <a:srgbClr val="000000"/>
                </a:solidFill>
              </a:rPr>
              <a:t> + n</a:t>
            </a:r>
            <a:r>
              <a:rPr lang="de-DE" sz="2400" baseline="30000" dirty="0">
                <a:solidFill>
                  <a:srgbClr val="000000"/>
                </a:solidFill>
              </a:rPr>
              <a:t>5</a:t>
            </a:r>
            <a:r>
              <a:rPr lang="de-DE" sz="2400" dirty="0">
                <a:solidFill>
                  <a:srgbClr val="000000"/>
                </a:solidFill>
              </a:rPr>
              <a:t>T</a:t>
            </a:r>
            <a:r>
              <a:rPr lang="de-DE" sz="2400" dirty="0" smtClean="0">
                <a:solidFill>
                  <a:srgbClr val="000000"/>
                </a:solidFill>
              </a:rPr>
              <a:t>)	             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[</a:t>
            </a:r>
            <a:r>
              <a:rPr lang="de-DE" sz="1600" dirty="0" err="1" smtClean="0">
                <a:solidFill>
                  <a:srgbClr val="000000"/>
                </a:solidFill>
              </a:rPr>
              <a:t>Orlin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’</a:t>
            </a:r>
            <a:r>
              <a:rPr lang="de-DE" sz="1600" dirty="0" smtClean="0">
                <a:solidFill>
                  <a:srgbClr val="000000"/>
                </a:solidFill>
              </a:rPr>
              <a:t>09]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1212850"/>
            <a:ext cx="1600200" cy="5461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2006600"/>
            <a:ext cx="3987800" cy="412591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0090"/>
                </a:solidFill>
              </a:rPr>
              <a:t>minimize convex extension</a:t>
            </a:r>
            <a:endParaRPr lang="en-US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009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smtClean="0"/>
              <a:t>ellipsoid algorithm</a:t>
            </a:r>
            <a:br>
              <a:rPr lang="en-US" sz="2600" dirty="0" smtClean="0"/>
            </a:br>
            <a:r>
              <a:rPr lang="en-US" sz="1800" dirty="0" smtClean="0"/>
              <a:t>	             </a:t>
            </a:r>
            <a:r>
              <a:rPr lang="en-US" sz="1800" dirty="0" smtClean="0"/>
              <a:t>       </a:t>
            </a:r>
            <a:r>
              <a:rPr lang="en-US" sz="1600" dirty="0" smtClean="0"/>
              <a:t>[</a:t>
            </a:r>
            <a:r>
              <a:rPr lang="en-US" sz="1600" dirty="0" err="1" smtClean="0"/>
              <a:t>Grötschel</a:t>
            </a:r>
            <a:r>
              <a:rPr lang="en-US" sz="1600" dirty="0" smtClean="0"/>
              <a:t> </a:t>
            </a:r>
            <a:r>
              <a:rPr lang="en-US" sz="1600" dirty="0" smtClean="0"/>
              <a:t>et al. `</a:t>
            </a:r>
            <a:r>
              <a:rPr lang="en-US" sz="1600" dirty="0" smtClean="0"/>
              <a:t>81]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sz="2600" dirty="0" err="1" smtClean="0"/>
              <a:t>subgradient</a:t>
            </a:r>
            <a:r>
              <a:rPr lang="en-US" sz="2600" dirty="0" smtClean="0"/>
              <a:t> method,</a:t>
            </a:r>
            <a:br>
              <a:rPr lang="en-US" sz="2600" dirty="0" smtClean="0"/>
            </a:br>
            <a:r>
              <a:rPr lang="en-US" sz="2600" dirty="0" smtClean="0"/>
              <a:t>smoothing</a:t>
            </a:r>
            <a:r>
              <a:rPr lang="en-US" dirty="0" smtClean="0"/>
              <a:t> </a:t>
            </a:r>
            <a:r>
              <a:rPr lang="en-US" sz="1600" dirty="0" smtClean="0"/>
              <a:t>[</a:t>
            </a:r>
            <a:r>
              <a:rPr lang="en-US" sz="1600" dirty="0" err="1" smtClean="0"/>
              <a:t>Stobbe</a:t>
            </a:r>
            <a:r>
              <a:rPr lang="en-US" sz="1600" dirty="0" smtClean="0"/>
              <a:t> </a:t>
            </a:r>
            <a:r>
              <a:rPr lang="en-US" sz="1600" dirty="0" smtClean="0"/>
              <a:t>&amp; Krause `</a:t>
            </a:r>
            <a:r>
              <a:rPr lang="en-US" sz="1600" dirty="0" smtClean="0"/>
              <a:t>10]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800000"/>
                </a:solidFill>
              </a:rPr>
              <a:t>duality: minimum norm point algorithm</a:t>
            </a:r>
            <a:br>
              <a:rPr lang="en-US" sz="2600" dirty="0" smtClean="0">
                <a:solidFill>
                  <a:srgbClr val="800000"/>
                </a:solidFill>
              </a:rPr>
            </a:br>
            <a:r>
              <a:rPr lang="en-US" sz="1800" dirty="0" smtClean="0">
                <a:solidFill>
                  <a:srgbClr val="800000"/>
                </a:solidFill>
              </a:rPr>
              <a:t>	          </a:t>
            </a:r>
            <a:r>
              <a:rPr lang="en-US" sz="1800" dirty="0" smtClean="0">
                <a:solidFill>
                  <a:srgbClr val="800000"/>
                </a:solidFill>
              </a:rPr>
              <a:t>     </a:t>
            </a:r>
            <a:r>
              <a:rPr lang="en-US" sz="1600" dirty="0" smtClean="0">
                <a:solidFill>
                  <a:srgbClr val="800000"/>
                </a:solidFill>
              </a:rPr>
              <a:t>[</a:t>
            </a:r>
            <a:r>
              <a:rPr lang="en-US" sz="1600" dirty="0" err="1" smtClean="0">
                <a:solidFill>
                  <a:srgbClr val="800000"/>
                </a:solidFill>
              </a:rPr>
              <a:t>Fujishige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&amp; </a:t>
            </a:r>
            <a:r>
              <a:rPr lang="en-US" sz="1600" dirty="0" err="1" smtClean="0">
                <a:solidFill>
                  <a:srgbClr val="800000"/>
                </a:solidFill>
              </a:rPr>
              <a:t>Isotani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r>
              <a:rPr lang="fr-FR" sz="1600" dirty="0" smtClean="0">
                <a:solidFill>
                  <a:srgbClr val="800000"/>
                </a:solidFill>
              </a:rPr>
              <a:t>’</a:t>
            </a:r>
            <a:r>
              <a:rPr lang="en-US" sz="1600" dirty="0" smtClean="0">
                <a:solidFill>
                  <a:srgbClr val="800000"/>
                </a:solidFill>
              </a:rPr>
              <a:t>11]</a:t>
            </a:r>
            <a:endParaRPr lang="en-US" sz="1800" dirty="0">
              <a:solidFill>
                <a:srgbClr val="8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273300" y="1549400"/>
            <a:ext cx="1282700" cy="457200"/>
          </a:xfrm>
          <a:prstGeom prst="straightConnector1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359400" y="1549400"/>
            <a:ext cx="1181100" cy="457200"/>
          </a:xfrm>
          <a:prstGeom prst="straightConnector1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6409957" y="6341646"/>
            <a:ext cx="2239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T = time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evaluating</a:t>
            </a:r>
            <a:r>
              <a:rPr lang="de-DE" sz="1600" dirty="0" smtClean="0"/>
              <a:t> </a:t>
            </a:r>
            <a:r>
              <a:rPr lang="de-DE" sz="1600" i="1" dirty="0" smtClean="0"/>
              <a:t>F</a:t>
            </a:r>
            <a:endParaRPr lang="de-DE" sz="1600" i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20D0C-F241-6C45-AE86-0D75D9F3C2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1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06"/>
    </mc:Choice>
    <mc:Fallback xmlns="">
      <p:transition xmlns:p14="http://schemas.microsoft.com/office/powerpoint/2010/main" spd="slow" advTm="1630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393700" y="3378200"/>
            <a:ext cx="4038600" cy="3276600"/>
            <a:chOff x="1200" y="2016"/>
            <a:chExt cx="2544" cy="2064"/>
          </a:xfrm>
        </p:grpSpPr>
        <p:grpSp>
          <p:nvGrpSpPr>
            <p:cNvPr id="51" name="Group 5"/>
            <p:cNvGrpSpPr>
              <a:grpSpLocks/>
            </p:cNvGrpSpPr>
            <p:nvPr/>
          </p:nvGrpSpPr>
          <p:grpSpPr bwMode="auto">
            <a:xfrm>
              <a:off x="1200" y="2016"/>
              <a:ext cx="2544" cy="2064"/>
              <a:chOff x="1200" y="2016"/>
              <a:chExt cx="2544" cy="2064"/>
            </a:xfrm>
          </p:grpSpPr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3120" y="2151"/>
                <a:ext cx="0" cy="192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lg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7"/>
              <p:cNvSpPr>
                <a:spLocks noChangeShapeType="1"/>
              </p:cNvSpPr>
              <p:nvPr/>
            </p:nvSpPr>
            <p:spPr bwMode="auto">
              <a:xfrm>
                <a:off x="1200" y="3399"/>
                <a:ext cx="2459" cy="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" name="Text Box 8"/>
              <p:cNvSpPr txBox="1">
                <a:spLocks noChangeArrowheads="1"/>
              </p:cNvSpPr>
              <p:nvPr/>
            </p:nvSpPr>
            <p:spPr bwMode="auto">
              <a:xfrm>
                <a:off x="2352" y="3360"/>
                <a:ext cx="29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-1</a:t>
                </a:r>
              </a:p>
            </p:txBody>
          </p:sp>
          <p:sp>
            <p:nvSpPr>
              <p:cNvPr id="56" name="Text Box 9"/>
              <p:cNvSpPr txBox="1">
                <a:spLocks noChangeArrowheads="1"/>
              </p:cNvSpPr>
              <p:nvPr/>
            </p:nvSpPr>
            <p:spPr bwMode="auto">
              <a:xfrm>
                <a:off x="3342" y="3600"/>
                <a:ext cx="4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dirty="0">
                    <a:latin typeface="Tahoma" charset="0"/>
                  </a:rPr>
                  <a:t>x</a:t>
                </a:r>
                <a:r>
                  <a:rPr lang="en-US" baseline="-25000" dirty="0">
                    <a:latin typeface="Tahoma" charset="0"/>
                  </a:rPr>
                  <a:t>{a}</a:t>
                </a:r>
              </a:p>
            </p:txBody>
          </p:sp>
          <p:sp>
            <p:nvSpPr>
              <p:cNvPr id="57" name="Text Box 10"/>
              <p:cNvSpPr txBox="1">
                <a:spLocks noChangeArrowheads="1"/>
              </p:cNvSpPr>
              <p:nvPr/>
            </p:nvSpPr>
            <p:spPr bwMode="auto">
              <a:xfrm>
                <a:off x="3166" y="2016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>
                    <a:latin typeface="Tahoma" charset="0"/>
                  </a:rPr>
                  <a:t>x</a:t>
                </a:r>
                <a:r>
                  <a:rPr lang="en-US" baseline="-25000">
                    <a:latin typeface="Tahoma" charset="0"/>
                  </a:rPr>
                  <a:t>{b}</a:t>
                </a:r>
              </a:p>
            </p:txBody>
          </p: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>
                <a:off x="2903" y="3360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 dirty="0"/>
                  <a:t>0</a:t>
                </a:r>
              </a:p>
            </p:txBody>
          </p:sp>
          <p:sp>
            <p:nvSpPr>
              <p:cNvPr id="59" name="Text Box 12"/>
              <p:cNvSpPr txBox="1">
                <a:spLocks noChangeArrowheads="1"/>
              </p:cNvSpPr>
              <p:nvPr/>
            </p:nvSpPr>
            <p:spPr bwMode="auto">
              <a:xfrm>
                <a:off x="3408" y="3360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1</a:t>
                </a:r>
              </a:p>
            </p:txBody>
          </p:sp>
          <p:sp>
            <p:nvSpPr>
              <p:cNvPr id="60" name="Text Box 13"/>
              <p:cNvSpPr txBox="1">
                <a:spLocks noChangeArrowheads="1"/>
              </p:cNvSpPr>
              <p:nvPr/>
            </p:nvSpPr>
            <p:spPr bwMode="auto">
              <a:xfrm>
                <a:off x="2898" y="2784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1</a:t>
                </a:r>
              </a:p>
            </p:txBody>
          </p:sp>
          <p:sp>
            <p:nvSpPr>
              <p:cNvPr id="61" name="Text Box 14"/>
              <p:cNvSpPr txBox="1">
                <a:spLocks noChangeArrowheads="1"/>
              </p:cNvSpPr>
              <p:nvPr/>
            </p:nvSpPr>
            <p:spPr bwMode="auto">
              <a:xfrm>
                <a:off x="2896" y="2367"/>
                <a:ext cx="23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/>
                  <a:t>2</a:t>
                </a:r>
              </a:p>
            </p:txBody>
          </p:sp>
        </p:grpSp>
        <p:sp>
          <p:nvSpPr>
            <p:cNvPr id="52" name="Rectangle 15"/>
            <p:cNvSpPr>
              <a:spLocks noChangeArrowheads="1"/>
            </p:cNvSpPr>
            <p:nvPr/>
          </p:nvSpPr>
          <p:spPr bwMode="auto">
            <a:xfrm>
              <a:off x="1881" y="3346"/>
              <a:ext cx="3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/>
                <a:t>-2</a:t>
              </a:r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1860550"/>
            <a:ext cx="2679700" cy="546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1905000"/>
            <a:ext cx="1765300" cy="58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" y="1267767"/>
            <a:ext cx="2716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regularized problem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" y="1252835"/>
            <a:ext cx="229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Lovász</a:t>
            </a:r>
            <a:r>
              <a:rPr lang="en-US" sz="2400" dirty="0" smtClean="0"/>
              <a:t> extension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330989" y="4208682"/>
            <a:ext cx="2959100" cy="1202383"/>
            <a:chOff x="723900" y="3566467"/>
            <a:chExt cx="2959100" cy="1202383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4222750"/>
              <a:ext cx="2959100" cy="5461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45790" y="3566467"/>
              <a:ext cx="1738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minimizes </a:t>
              </a:r>
              <a:r>
                <a:rPr lang="en-US" sz="2400" i="1" dirty="0" smtClean="0"/>
                <a:t>F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89689" y="3398114"/>
            <a:ext cx="3568700" cy="2342287"/>
            <a:chOff x="495300" y="2781300"/>
            <a:chExt cx="3568700" cy="2197100"/>
          </a:xfrm>
        </p:grpSpPr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3028950"/>
              <a:ext cx="3060700" cy="3683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495300" y="2781300"/>
              <a:ext cx="3568700" cy="2197100"/>
            </a:xfrm>
            <a:prstGeom prst="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251279" y="5424342"/>
            <a:ext cx="35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Fujishige</a:t>
            </a:r>
            <a:r>
              <a:rPr lang="en-US" dirty="0" smtClean="0"/>
              <a:t> ‘91, </a:t>
            </a:r>
            <a:r>
              <a:rPr lang="en-US" dirty="0" err="1" smtClean="0"/>
              <a:t>Fujishige</a:t>
            </a:r>
            <a:r>
              <a:rPr lang="en-US" dirty="0" smtClean="0"/>
              <a:t> &amp; </a:t>
            </a:r>
            <a:r>
              <a:rPr lang="en-US" dirty="0" err="1" smtClean="0"/>
              <a:t>Isotani</a:t>
            </a:r>
            <a:r>
              <a:rPr lang="en-US" dirty="0" smtClean="0"/>
              <a:t> ‘11 </a:t>
            </a:r>
            <a:endParaRPr lang="en-US" dirty="0"/>
          </a:p>
        </p:txBody>
      </p:sp>
      <p:sp>
        <p:nvSpPr>
          <p:cNvPr id="62" name="Freeform 16"/>
          <p:cNvSpPr>
            <a:spLocks/>
          </p:cNvSpPr>
          <p:nvPr/>
        </p:nvSpPr>
        <p:spPr bwMode="auto">
          <a:xfrm>
            <a:off x="528637" y="4035425"/>
            <a:ext cx="2057400" cy="2533650"/>
          </a:xfrm>
          <a:custGeom>
            <a:avLst/>
            <a:gdLst>
              <a:gd name="T0" fmla="*/ 730 w 1296"/>
              <a:gd name="T1" fmla="*/ 0 h 1596"/>
              <a:gd name="T2" fmla="*/ 1296 w 1296"/>
              <a:gd name="T3" fmla="*/ 540 h 1596"/>
              <a:gd name="T4" fmla="*/ 1296 w 1296"/>
              <a:gd name="T5" fmla="*/ 1596 h 1596"/>
              <a:gd name="T6" fmla="*/ 0 w 1296"/>
              <a:gd name="T7" fmla="*/ 1596 h 1596"/>
              <a:gd name="T8" fmla="*/ 0 w 1296"/>
              <a:gd name="T9" fmla="*/ 12 h 15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1596"/>
              <a:gd name="T17" fmla="*/ 1296 w 1296"/>
              <a:gd name="T18" fmla="*/ 1596 h 15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1596">
                <a:moveTo>
                  <a:pt x="730" y="0"/>
                </a:moveTo>
                <a:lnTo>
                  <a:pt x="1296" y="540"/>
                </a:lnTo>
                <a:lnTo>
                  <a:pt x="1296" y="1596"/>
                </a:lnTo>
                <a:lnTo>
                  <a:pt x="0" y="1596"/>
                </a:lnTo>
                <a:lnTo>
                  <a:pt x="0" y="12"/>
                </a:lnTo>
              </a:path>
            </a:pathLst>
          </a:cu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3" name="Line 17"/>
          <p:cNvSpPr>
            <a:spLocks noChangeShapeType="1"/>
          </p:cNvSpPr>
          <p:nvPr/>
        </p:nvSpPr>
        <p:spPr bwMode="auto">
          <a:xfrm>
            <a:off x="2586037" y="4587875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 flipH="1">
            <a:off x="528637" y="4054475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 flipH="1" flipV="1">
            <a:off x="1443037" y="3813175"/>
            <a:ext cx="1371600" cy="1260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Oval 42"/>
          <p:cNvSpPr>
            <a:spLocks noChangeArrowheads="1"/>
          </p:cNvSpPr>
          <p:nvPr/>
        </p:nvSpPr>
        <p:spPr bwMode="auto">
          <a:xfrm>
            <a:off x="2433637" y="4673600"/>
            <a:ext cx="304800" cy="304800"/>
          </a:xfrm>
          <a:prstGeom prst="ellipse">
            <a:avLst/>
          </a:prstGeom>
          <a:solidFill>
            <a:schemeClr val="folHlink">
              <a:alpha val="89803"/>
            </a:schemeClr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7" name="Text Box 43"/>
          <p:cNvSpPr txBox="1">
            <a:spLocks noChangeArrowheads="1"/>
          </p:cNvSpPr>
          <p:nvPr/>
        </p:nvSpPr>
        <p:spPr bwMode="auto">
          <a:xfrm>
            <a:off x="1393825" y="4687888"/>
            <a:ext cx="963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[-1,1]</a:t>
            </a:r>
          </a:p>
        </p:txBody>
      </p:sp>
      <p:sp>
        <p:nvSpPr>
          <p:cNvPr id="69" name="Line 35"/>
          <p:cNvSpPr>
            <a:spLocks noChangeShapeType="1"/>
          </p:cNvSpPr>
          <p:nvPr/>
        </p:nvSpPr>
        <p:spPr bwMode="auto">
          <a:xfrm>
            <a:off x="1671637" y="4054475"/>
            <a:ext cx="933450" cy="814388"/>
          </a:xfrm>
          <a:prstGeom prst="line">
            <a:avLst/>
          </a:prstGeom>
          <a:noFill/>
          <a:ln w="127000">
            <a:solidFill>
              <a:srgbClr val="008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" name="Group 3"/>
          <p:cNvGrpSpPr/>
          <p:nvPr/>
        </p:nvGrpSpPr>
        <p:grpSpPr>
          <a:xfrm>
            <a:off x="652385" y="3349565"/>
            <a:ext cx="2241770" cy="590610"/>
            <a:chOff x="652385" y="3349565"/>
            <a:chExt cx="2241770" cy="590610"/>
          </a:xfrm>
        </p:grpSpPr>
        <p:sp>
          <p:nvSpPr>
            <p:cNvPr id="70" name="Text Box 44"/>
            <p:cNvSpPr txBox="1">
              <a:spLocks noChangeArrowheads="1"/>
            </p:cNvSpPr>
            <p:nvPr/>
          </p:nvSpPr>
          <p:spPr bwMode="auto">
            <a:xfrm>
              <a:off x="652385" y="3349565"/>
              <a:ext cx="22417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>
                  <a:solidFill>
                    <a:srgbClr val="008000"/>
                  </a:solidFill>
                  <a:latin typeface="Tahoma" charset="0"/>
                </a:rPr>
                <a:t>u</a:t>
              </a:r>
              <a:r>
                <a:rPr lang="en-US" sz="2000" dirty="0" smtClean="0">
                  <a:solidFill>
                    <a:srgbClr val="008000"/>
                  </a:solidFill>
                  <a:latin typeface="Tahoma" charset="0"/>
                </a:rPr>
                <a:t>(</a:t>
              </a:r>
              <a:r>
                <a:rPr lang="en-US" sz="2000" dirty="0">
                  <a:solidFill>
                    <a:srgbClr val="008000"/>
                  </a:solidFill>
                  <a:latin typeface="Tahoma" charset="0"/>
                </a:rPr>
                <a:t>{</a:t>
              </a:r>
              <a:r>
                <a:rPr lang="en-US" sz="2000" dirty="0" err="1">
                  <a:solidFill>
                    <a:srgbClr val="008000"/>
                  </a:solidFill>
                  <a:latin typeface="Tahoma" charset="0"/>
                </a:rPr>
                <a:t>a,b</a:t>
              </a:r>
              <a:r>
                <a:rPr lang="en-US" sz="2000" dirty="0">
                  <a:solidFill>
                    <a:srgbClr val="008000"/>
                  </a:solidFill>
                  <a:latin typeface="Tahoma" charset="0"/>
                </a:rPr>
                <a:t>})=F({</a:t>
              </a:r>
              <a:r>
                <a:rPr lang="en-US" sz="2000" dirty="0" err="1">
                  <a:solidFill>
                    <a:srgbClr val="008000"/>
                  </a:solidFill>
                  <a:latin typeface="Tahoma" charset="0"/>
                </a:rPr>
                <a:t>a,b</a:t>
              </a:r>
              <a:r>
                <a:rPr lang="en-US" sz="2000" dirty="0">
                  <a:solidFill>
                    <a:srgbClr val="008000"/>
                  </a:solidFill>
                  <a:latin typeface="Tahoma" charset="0"/>
                </a:rPr>
                <a:t>})</a:t>
              </a:r>
            </a:p>
          </p:txBody>
        </p:sp>
        <p:sp>
          <p:nvSpPr>
            <p:cNvPr id="71" name="Line 45"/>
            <p:cNvSpPr>
              <a:spLocks noChangeShapeType="1"/>
            </p:cNvSpPr>
            <p:nvPr/>
          </p:nvSpPr>
          <p:spPr bwMode="auto">
            <a:xfrm flipH="1">
              <a:off x="1633537" y="3683000"/>
              <a:ext cx="419100" cy="25717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2" name="Text Box 46"/>
          <p:cNvSpPr txBox="1">
            <a:spLocks noChangeArrowheads="1"/>
          </p:cNvSpPr>
          <p:nvPr/>
        </p:nvSpPr>
        <p:spPr bwMode="auto">
          <a:xfrm>
            <a:off x="2530261" y="4216400"/>
            <a:ext cx="524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folHlink"/>
                </a:solidFill>
                <a:latin typeface="Tahoma" charset="0"/>
              </a:rPr>
              <a:t>u*</a:t>
            </a:r>
            <a:endParaRPr lang="en-US" dirty="0">
              <a:solidFill>
                <a:schemeClr val="folHlink"/>
              </a:solidFill>
              <a:latin typeface="Tahoma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052638" y="2448867"/>
            <a:ext cx="3751284" cy="1767533"/>
            <a:chOff x="90488" y="785167"/>
            <a:chExt cx="3751284" cy="1767533"/>
          </a:xfrm>
        </p:grpSpPr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1239076" y="785167"/>
              <a:ext cx="26026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dirty="0">
                  <a:solidFill>
                    <a:srgbClr val="008000"/>
                  </a:solidFill>
                  <a:latin typeface="Tahoma" charset="0"/>
                </a:rPr>
                <a:t>Base </a:t>
              </a:r>
              <a:r>
                <a:rPr lang="en-US" dirty="0" err="1" smtClean="0">
                  <a:solidFill>
                    <a:srgbClr val="008000"/>
                  </a:solidFill>
                  <a:latin typeface="Tahoma" charset="0"/>
                </a:rPr>
                <a:t>polytope</a:t>
              </a:r>
              <a:r>
                <a:rPr lang="en-US" dirty="0" smtClean="0">
                  <a:solidFill>
                    <a:srgbClr val="008000"/>
                  </a:solidFill>
                  <a:latin typeface="Tahoma" charset="0"/>
                </a:rPr>
                <a:t> </a:t>
              </a:r>
              <a:r>
                <a:rPr lang="en-US" i="1" dirty="0" smtClean="0">
                  <a:solidFill>
                    <a:srgbClr val="008000"/>
                  </a:solidFill>
                  <a:latin typeface="Tahoma" charset="0"/>
                </a:rPr>
                <a:t>B</a:t>
              </a:r>
              <a:r>
                <a:rPr lang="en-US" i="1" baseline="-25000" dirty="0" smtClean="0">
                  <a:solidFill>
                    <a:srgbClr val="008000"/>
                  </a:solidFill>
                  <a:latin typeface="Tahoma" charset="0"/>
                </a:rPr>
                <a:t>F</a:t>
              </a:r>
              <a:endParaRPr lang="en-US" i="1" baseline="-25000" dirty="0">
                <a:solidFill>
                  <a:srgbClr val="008000"/>
                </a:solidFill>
                <a:latin typeface="Tahom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 bwMode="auto">
            <a:xfrm flipH="1">
              <a:off x="90488" y="1308100"/>
              <a:ext cx="2011362" cy="1244600"/>
            </a:xfrm>
            <a:prstGeom prst="straightConnector1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465362" y="1000125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/>
              <a:t>Example: V = {</a:t>
            </a:r>
            <a:r>
              <a:rPr lang="en-US" dirty="0" err="1"/>
              <a:t>a,b</a:t>
            </a:r>
            <a:r>
              <a:rPr lang="en-US" dirty="0"/>
              <a:t>}</a:t>
            </a:r>
          </a:p>
        </p:txBody>
      </p:sp>
      <p:graphicFrame>
        <p:nvGraphicFramePr>
          <p:cNvPr id="7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34415"/>
              </p:ext>
            </p:extLst>
          </p:nvPr>
        </p:nvGraphicFramePr>
        <p:xfrm>
          <a:off x="581024" y="1333500"/>
          <a:ext cx="1905000" cy="1524000"/>
        </p:xfrm>
        <a:graphic>
          <a:graphicData uri="http://schemas.openxmlformats.org/drawingml/2006/table">
            <a:tbl>
              <a:tblPr/>
              <a:tblGrid>
                <a:gridCol w="952500"/>
                <a:gridCol w="9525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F(A)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msy10" pitchFamily="34" charset="0"/>
                        </a:rPr>
                        <a:t>{}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{a}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{b}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{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a,b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}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1818332"/>
            <a:ext cx="1739900" cy="58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00025"/>
            <a:ext cx="7899400" cy="762000"/>
          </a:xfrm>
        </p:spPr>
        <p:txBody>
          <a:bodyPr/>
          <a:lstStyle/>
          <a:p>
            <a:r>
              <a:rPr lang="en-US" dirty="0" smtClean="0"/>
              <a:t>The minimum-norm-point algorithm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7314" y="1227434"/>
            <a:ext cx="395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dual: </a:t>
            </a:r>
            <a:r>
              <a:rPr lang="en-US" sz="2400" dirty="0" smtClean="0">
                <a:solidFill>
                  <a:srgbClr val="000090"/>
                </a:solidFill>
              </a:rPr>
              <a:t>minimum norm problem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064000" y="2057400"/>
            <a:ext cx="1384300" cy="0"/>
          </a:xfrm>
          <a:prstGeom prst="straightConnector1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1866900"/>
            <a:ext cx="1320800" cy="35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Oval 21"/>
          <p:cNvSpPr/>
          <p:nvPr/>
        </p:nvSpPr>
        <p:spPr bwMode="auto">
          <a:xfrm>
            <a:off x="5994400" y="1816100"/>
            <a:ext cx="1181100" cy="8636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48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7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41"/>
    </mc:Choice>
    <mc:Fallback xmlns="">
      <p:transition xmlns:p14="http://schemas.microsoft.com/office/powerpoint/2010/main" spd="slow" advTm="1178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48" grpId="0"/>
      <p:bldP spid="66" grpId="0" animBg="1"/>
      <p:bldP spid="67" grpId="0"/>
      <p:bldP spid="69" grpId="0" animBg="1"/>
      <p:bldP spid="72" grpId="0"/>
      <p:bldP spid="77" grpId="0"/>
      <p:bldP spid="10" grpId="0"/>
      <p:bldP spid="22" grpId="0" animBg="1"/>
      <p:bldP spid="2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8500" y="1485900"/>
            <a:ext cx="51054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find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9" y="2415452"/>
            <a:ext cx="3060700" cy="392638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25" y="1562100"/>
            <a:ext cx="1739900" cy="584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1612900"/>
            <a:ext cx="1320800" cy="3556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2" name="Group 41"/>
          <p:cNvGrpSpPr/>
          <p:nvPr/>
        </p:nvGrpSpPr>
        <p:grpSpPr>
          <a:xfrm>
            <a:off x="4800600" y="1244600"/>
            <a:ext cx="3964689" cy="2311082"/>
            <a:chOff x="4800600" y="1511300"/>
            <a:chExt cx="3964689" cy="2311082"/>
          </a:xfrm>
        </p:grpSpPr>
        <p:sp>
          <p:nvSpPr>
            <p:cNvPr id="32" name="TextBox 31"/>
            <p:cNvSpPr txBox="1"/>
            <p:nvPr/>
          </p:nvSpPr>
          <p:spPr>
            <a:xfrm>
              <a:off x="6172963" y="3360717"/>
              <a:ext cx="2592326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can we solve this??</a:t>
              </a:r>
              <a:endParaRPr lang="en-US" sz="2400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800600" y="1511300"/>
              <a:ext cx="3543300" cy="1028700"/>
            </a:xfrm>
            <a:prstGeom prst="ellipse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7658100" y="2540000"/>
              <a:ext cx="596900" cy="922508"/>
            </a:xfrm>
            <a:prstGeom prst="straightConnector1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4318000" y="3432572"/>
            <a:ext cx="4047181" cy="2462213"/>
            <a:chOff x="4292600" y="3724672"/>
            <a:chExt cx="4047181" cy="2462213"/>
          </a:xfrm>
        </p:grpSpPr>
        <p:sp>
          <p:nvSpPr>
            <p:cNvPr id="39" name="TextBox 38"/>
            <p:cNvSpPr txBox="1"/>
            <p:nvPr/>
          </p:nvSpPr>
          <p:spPr>
            <a:xfrm>
              <a:off x="4292600" y="3724672"/>
              <a:ext cx="4047181" cy="2462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rgbClr val="008000"/>
                  </a:solidFill>
                </a:rPr>
                <a:t>yes!</a:t>
              </a:r>
              <a:r>
                <a:rPr lang="en-US" sz="2600" dirty="0" smtClean="0"/>
                <a:t>  </a:t>
              </a:r>
              <a:r>
                <a:rPr lang="en-US" sz="2600" dirty="0" smtClean="0">
                  <a:sym typeface="Wingdings"/>
                </a:rPr>
                <a:t>	</a:t>
              </a:r>
            </a:p>
            <a:p>
              <a:r>
                <a:rPr lang="en-US" sz="2600" dirty="0" smtClean="0">
                  <a:sym typeface="Wingdings"/>
                </a:rPr>
                <a:t>recall: can solve </a:t>
              </a:r>
              <a:br>
                <a:rPr lang="en-US" sz="2600" dirty="0" smtClean="0">
                  <a:sym typeface="Wingdings"/>
                </a:rPr>
              </a:br>
              <a:r>
                <a:rPr lang="en-US" sz="2600" dirty="0" smtClean="0">
                  <a:solidFill>
                    <a:srgbClr val="000090"/>
                  </a:solidFill>
                  <a:sym typeface="Wingdings"/>
                </a:rPr>
                <a:t>linear</a:t>
              </a:r>
              <a:r>
                <a:rPr lang="en-US" sz="2600" dirty="0" smtClean="0">
                  <a:sym typeface="Wingdings"/>
                </a:rPr>
                <a:t> optimization over </a:t>
              </a:r>
              <a:r>
                <a:rPr lang="en-US" sz="2600" i="1" dirty="0" smtClean="0">
                  <a:sym typeface="Wingdings"/>
                </a:rPr>
                <a:t>P</a:t>
              </a:r>
              <a:r>
                <a:rPr lang="en-US" sz="2600" i="1" baseline="-25000" dirty="0" smtClean="0">
                  <a:sym typeface="Wingdings"/>
                </a:rPr>
                <a:t>F</a:t>
              </a:r>
            </a:p>
            <a:p>
              <a:r>
                <a:rPr lang="en-US" sz="2600" dirty="0" smtClean="0">
                  <a:sym typeface="Wingdings"/>
                </a:rPr>
                <a:t>similar: optimization over </a:t>
              </a:r>
              <a:r>
                <a:rPr lang="en-US" sz="2600" i="1" dirty="0" smtClean="0">
                  <a:sym typeface="Wingdings"/>
                </a:rPr>
                <a:t>B</a:t>
              </a:r>
              <a:r>
                <a:rPr lang="en-US" sz="2600" i="1" baseline="-25000" dirty="0" smtClean="0">
                  <a:sym typeface="Wingdings"/>
                </a:rPr>
                <a:t>F</a:t>
              </a:r>
              <a:endParaRPr lang="en-US" sz="2600" i="1" baseline="-25000" dirty="0" smtClean="0">
                <a:sym typeface="Wingdings"/>
              </a:endParaRPr>
            </a:p>
            <a:p>
              <a:r>
                <a:rPr lang="en-US" sz="2600" dirty="0" smtClean="0">
                  <a:sym typeface="Wingdings"/>
                </a:rPr>
                <a:t> can find </a:t>
              </a:r>
              <a:r>
                <a:rPr lang="en-US" sz="2600" dirty="0">
                  <a:sym typeface="Wingdings"/>
                </a:rPr>
                <a:t/>
              </a:r>
              <a:br>
                <a:rPr lang="en-US" sz="2600" dirty="0">
                  <a:sym typeface="Wingdings"/>
                </a:rPr>
              </a:br>
              <a:r>
                <a:rPr lang="en-US" sz="2400" dirty="0" smtClean="0">
                  <a:sym typeface="Wingdings"/>
                </a:rPr>
                <a:t>      (Frank-Wolfe algorithm)</a:t>
              </a:r>
              <a:endParaRPr lang="en-US" sz="2400" dirty="0"/>
            </a:p>
          </p:txBody>
        </p: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450" y="5384800"/>
              <a:ext cx="317500" cy="279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200025"/>
            <a:ext cx="7772400" cy="762000"/>
          </a:xfrm>
        </p:spPr>
        <p:txBody>
          <a:bodyPr/>
          <a:lstStyle/>
          <a:p>
            <a:r>
              <a:rPr lang="en-US" dirty="0" smtClean="0"/>
              <a:t>The minimum-norm-point algorithm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7338" y="3462508"/>
            <a:ext cx="3411942" cy="3079146"/>
            <a:chOff x="5029200" y="1295400"/>
            <a:chExt cx="4038600" cy="3352800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5029200" y="1371600"/>
              <a:ext cx="4038600" cy="3276600"/>
              <a:chOff x="1200" y="2016"/>
              <a:chExt cx="2544" cy="2064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1200" y="2016"/>
                <a:ext cx="2544" cy="2064"/>
                <a:chOff x="1200" y="2016"/>
                <a:chExt cx="2544" cy="2064"/>
              </a:xfrm>
            </p:grpSpPr>
            <p:sp>
              <p:nvSpPr>
                <p:cNvPr id="23" name="Line 6"/>
                <p:cNvSpPr>
                  <a:spLocks noChangeShapeType="1"/>
                </p:cNvSpPr>
                <p:nvPr/>
              </p:nvSpPr>
              <p:spPr bwMode="auto">
                <a:xfrm>
                  <a:off x="3120" y="2151"/>
                  <a:ext cx="0" cy="192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lg" len="med"/>
                  <a:tailEnd type="non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4" name="Line 7"/>
                <p:cNvSpPr>
                  <a:spLocks noChangeShapeType="1"/>
                </p:cNvSpPr>
                <p:nvPr/>
              </p:nvSpPr>
              <p:spPr bwMode="auto">
                <a:xfrm>
                  <a:off x="1200" y="3399"/>
                  <a:ext cx="2459" cy="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352" y="3360"/>
                  <a:ext cx="299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-1</a:t>
                  </a:r>
                </a:p>
              </p:txBody>
            </p:sp>
            <p:sp>
              <p:nvSpPr>
                <p:cNvPr id="2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42" y="3600"/>
                  <a:ext cx="40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>
                      <a:latin typeface="Tahoma" charset="0"/>
                    </a:rPr>
                    <a:t>x</a:t>
                  </a:r>
                  <a:r>
                    <a:rPr lang="en-US" baseline="-25000" dirty="0">
                      <a:latin typeface="Tahoma" charset="0"/>
                    </a:rPr>
                    <a:t>{a}</a:t>
                  </a:r>
                </a:p>
              </p:txBody>
            </p:sp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166" y="2016"/>
                  <a:ext cx="40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>
                      <a:latin typeface="Tahoma" charset="0"/>
                    </a:rPr>
                    <a:t>x</a:t>
                  </a:r>
                  <a:r>
                    <a:rPr lang="en-US" baseline="-25000">
                      <a:latin typeface="Tahoma" charset="0"/>
                    </a:rPr>
                    <a:t>{b}</a:t>
                  </a:r>
                </a:p>
              </p:txBody>
            </p:sp>
            <p:sp>
              <p:nvSpPr>
                <p:cNvPr id="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903" y="3360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0</a:t>
                  </a:r>
                </a:p>
              </p:txBody>
            </p:sp>
            <p:sp>
              <p:nvSpPr>
                <p:cNvPr id="2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408" y="3360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1</a:t>
                  </a:r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898" y="2784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1</a:t>
                  </a:r>
                </a:p>
              </p:txBody>
            </p:sp>
            <p:sp>
              <p:nvSpPr>
                <p:cNvPr id="3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896" y="2367"/>
                  <a:ext cx="23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800"/>
                    <a:t>2</a:t>
                  </a:r>
                </a:p>
              </p:txBody>
            </p:sp>
          </p:grp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1885" y="3378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ahoma" charset="0"/>
                  </a:rPr>
                  <a:t>-2</a:t>
                </a:r>
              </a:p>
            </p:txBody>
          </p:sp>
        </p:grp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5164137" y="2028825"/>
              <a:ext cx="2057400" cy="2533650"/>
            </a:xfrm>
            <a:custGeom>
              <a:avLst/>
              <a:gdLst>
                <a:gd name="T0" fmla="*/ 730 w 1296"/>
                <a:gd name="T1" fmla="*/ 0 h 1596"/>
                <a:gd name="T2" fmla="*/ 1296 w 1296"/>
                <a:gd name="T3" fmla="*/ 540 h 1596"/>
                <a:gd name="T4" fmla="*/ 1296 w 1296"/>
                <a:gd name="T5" fmla="*/ 1596 h 1596"/>
                <a:gd name="T6" fmla="*/ 0 w 1296"/>
                <a:gd name="T7" fmla="*/ 1596 h 1596"/>
                <a:gd name="T8" fmla="*/ 0 w 1296"/>
                <a:gd name="T9" fmla="*/ 12 h 15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1596"/>
                <a:gd name="T17" fmla="*/ 1296 w 1296"/>
                <a:gd name="T18" fmla="*/ 1596 h 15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1596">
                  <a:moveTo>
                    <a:pt x="730" y="0"/>
                  </a:moveTo>
                  <a:lnTo>
                    <a:pt x="1296" y="540"/>
                  </a:lnTo>
                  <a:lnTo>
                    <a:pt x="1296" y="1596"/>
                  </a:lnTo>
                  <a:lnTo>
                    <a:pt x="0" y="1596"/>
                  </a:lnTo>
                  <a:lnTo>
                    <a:pt x="0" y="12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7221537" y="2581275"/>
              <a:ext cx="0" cy="198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flipH="1">
              <a:off x="5164137" y="2047875"/>
              <a:ext cx="1447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H="1" flipV="1">
              <a:off x="6078537" y="1806575"/>
              <a:ext cx="1371600" cy="12604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Oval 42"/>
            <p:cNvSpPr>
              <a:spLocks noChangeArrowheads="1"/>
            </p:cNvSpPr>
            <p:nvPr/>
          </p:nvSpPr>
          <p:spPr bwMode="auto">
            <a:xfrm>
              <a:off x="7069137" y="2667000"/>
              <a:ext cx="304800" cy="304800"/>
            </a:xfrm>
            <a:prstGeom prst="ellipse">
              <a:avLst/>
            </a:prstGeom>
            <a:solidFill>
              <a:schemeClr val="folHlink">
                <a:alpha val="89803"/>
              </a:schemeClr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Text Box 43"/>
            <p:cNvSpPr txBox="1">
              <a:spLocks noChangeArrowheads="1"/>
            </p:cNvSpPr>
            <p:nvPr/>
          </p:nvSpPr>
          <p:spPr bwMode="auto">
            <a:xfrm>
              <a:off x="6029325" y="2681288"/>
              <a:ext cx="963612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/>
                <a:t>[-1,1]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371702" y="1295400"/>
              <a:ext cx="2653507" cy="1566863"/>
              <a:chOff x="5371702" y="1295400"/>
              <a:chExt cx="2653507" cy="1566863"/>
            </a:xfrm>
          </p:grpSpPr>
          <p:sp>
            <p:nvSpPr>
              <p:cNvPr id="18" name="Line 35"/>
              <p:cNvSpPr>
                <a:spLocks noChangeShapeType="1"/>
              </p:cNvSpPr>
              <p:nvPr/>
            </p:nvSpPr>
            <p:spPr bwMode="auto">
              <a:xfrm>
                <a:off x="6307137" y="2047875"/>
                <a:ext cx="933450" cy="814388"/>
              </a:xfrm>
              <a:prstGeom prst="line">
                <a:avLst/>
              </a:prstGeom>
              <a:noFill/>
              <a:ln w="127000">
                <a:solidFill>
                  <a:srgbClr val="008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Text Box 44"/>
              <p:cNvSpPr txBox="1">
                <a:spLocks noChangeArrowheads="1"/>
              </p:cNvSpPr>
              <p:nvPr/>
            </p:nvSpPr>
            <p:spPr bwMode="auto">
              <a:xfrm>
                <a:off x="5371702" y="1295400"/>
                <a:ext cx="2653507" cy="435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solidFill>
                      <a:srgbClr val="008000"/>
                    </a:solidFill>
                    <a:latin typeface="Tahoma" charset="0"/>
                  </a:rPr>
                  <a:t>u</a:t>
                </a:r>
                <a:r>
                  <a:rPr lang="en-US" sz="2000" dirty="0" smtClean="0">
                    <a:solidFill>
                      <a:srgbClr val="008000"/>
                    </a:solidFill>
                    <a:latin typeface="Tahoma" charset="0"/>
                  </a:rPr>
                  <a:t>(</a:t>
                </a:r>
                <a:r>
                  <a:rPr lang="en-US" sz="2000" dirty="0">
                    <a:solidFill>
                      <a:srgbClr val="008000"/>
                    </a:solidFill>
                    <a:latin typeface="Tahoma" charset="0"/>
                  </a:rPr>
                  <a:t>{</a:t>
                </a:r>
                <a:r>
                  <a:rPr lang="en-US" sz="2000" dirty="0" err="1">
                    <a:solidFill>
                      <a:srgbClr val="008000"/>
                    </a:solidFill>
                    <a:latin typeface="Tahoma" charset="0"/>
                  </a:rPr>
                  <a:t>a,b</a:t>
                </a:r>
                <a:r>
                  <a:rPr lang="en-US" sz="2000" dirty="0">
                    <a:solidFill>
                      <a:srgbClr val="008000"/>
                    </a:solidFill>
                    <a:latin typeface="Tahoma" charset="0"/>
                  </a:rPr>
                  <a:t>})=F({</a:t>
                </a:r>
                <a:r>
                  <a:rPr lang="en-US" sz="2000" dirty="0" err="1">
                    <a:solidFill>
                      <a:srgbClr val="008000"/>
                    </a:solidFill>
                    <a:latin typeface="Tahoma" charset="0"/>
                  </a:rPr>
                  <a:t>a,b</a:t>
                </a:r>
                <a:r>
                  <a:rPr lang="en-US" sz="2000" dirty="0">
                    <a:solidFill>
                      <a:srgbClr val="008000"/>
                    </a:solidFill>
                    <a:latin typeface="Tahoma" charset="0"/>
                  </a:rPr>
                  <a:t>})</a:t>
                </a:r>
              </a:p>
            </p:txBody>
          </p:sp>
          <p:sp>
            <p:nvSpPr>
              <p:cNvPr id="20" name="Line 45"/>
              <p:cNvSpPr>
                <a:spLocks noChangeShapeType="1"/>
              </p:cNvSpPr>
              <p:nvPr/>
            </p:nvSpPr>
            <p:spPr bwMode="auto">
              <a:xfrm flipH="1">
                <a:off x="6269037" y="1676400"/>
                <a:ext cx="419100" cy="25717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7069165" y="2209800"/>
              <a:ext cx="717496" cy="662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chemeClr val="folHlink"/>
                  </a:solidFill>
                  <a:latin typeface="Tahoma" charset="0"/>
                </a:rPr>
                <a:t>u</a:t>
              </a:r>
              <a:r>
                <a:rPr lang="en-US" dirty="0" smtClean="0">
                  <a:solidFill>
                    <a:schemeClr val="folHlink"/>
                  </a:solidFill>
                  <a:latin typeface="Tahoma" charset="0"/>
                </a:rPr>
                <a:t>*</a:t>
              </a:r>
              <a:endParaRPr lang="en-US" dirty="0">
                <a:solidFill>
                  <a:schemeClr val="folHlink"/>
                </a:solidFill>
                <a:latin typeface="Tahoma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473700" y="6096753"/>
            <a:ext cx="35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Fujishige</a:t>
            </a:r>
            <a:r>
              <a:rPr lang="en-US" dirty="0" smtClean="0"/>
              <a:t> ‘91, </a:t>
            </a:r>
            <a:r>
              <a:rPr lang="en-US" dirty="0" err="1" smtClean="0"/>
              <a:t>Fujishige</a:t>
            </a:r>
            <a:r>
              <a:rPr lang="en-US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Isotani</a:t>
            </a:r>
            <a:r>
              <a:rPr lang="en-US" dirty="0" smtClean="0"/>
              <a:t> ‘11</a:t>
            </a:r>
            <a:endParaRPr lang="en-US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49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2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5"/>
    </mc:Choice>
    <mc:Fallback xmlns="">
      <p:transition xmlns:p14="http://schemas.microsoft.com/office/powerpoint/2010/main" spd="slow" advTm="502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common?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Formalization:</a:t>
            </a:r>
          </a:p>
          <a:p>
            <a:endParaRPr lang="en-US" sz="1100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0090"/>
                </a:solidFill>
              </a:rPr>
              <a:t>Optimize a set function F(S)  under constraints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/>
              <a:t>generally</a:t>
            </a:r>
            <a:r>
              <a:rPr lang="en-US" dirty="0" smtClean="0">
                <a:solidFill>
                  <a:srgbClr val="CC0000"/>
                </a:solidFill>
              </a:rPr>
              <a:t> very hard</a:t>
            </a:r>
            <a:br>
              <a:rPr lang="en-US" dirty="0" smtClean="0">
                <a:solidFill>
                  <a:srgbClr val="CC0000"/>
                </a:solidFill>
              </a:rPr>
            </a:br>
            <a:endParaRPr lang="en-US" dirty="0" smtClean="0">
              <a:solidFill>
                <a:srgbClr val="CC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but: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structure helps!     </a:t>
            </a:r>
            <a:br>
              <a:rPr lang="en-US" dirty="0" smtClean="0"/>
            </a:br>
            <a:r>
              <a:rPr lang="en-US" dirty="0" smtClean="0"/>
              <a:t>… if F is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submodular</a:t>
            </a:r>
            <a:r>
              <a:rPr lang="en-US" dirty="0" smtClean="0">
                <a:solidFill>
                  <a:srgbClr val="000000"/>
                </a:solidFill>
              </a:rPr>
              <a:t>, we can …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solve optimization problems with strong guarantees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solve some learning problems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544" y="2556040"/>
            <a:ext cx="2052055" cy="15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915" y="2429040"/>
            <a:ext cx="1860885" cy="166604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8115300" y="292100"/>
            <a:ext cx="1879600" cy="254000"/>
          </a:xfrm>
          <a:custGeom>
            <a:avLst/>
            <a:gdLst>
              <a:gd name="connsiteX0" fmla="*/ 1130300 w 1879600"/>
              <a:gd name="connsiteY0" fmla="*/ 254000 h 254000"/>
              <a:gd name="connsiteX1" fmla="*/ 1333500 w 1879600"/>
              <a:gd name="connsiteY1" fmla="*/ 0 h 254000"/>
              <a:gd name="connsiteX2" fmla="*/ 1879600 w 1879600"/>
              <a:gd name="connsiteY2" fmla="*/ 38100 h 254000"/>
              <a:gd name="connsiteX3" fmla="*/ 0 w 1879600"/>
              <a:gd name="connsiteY3" fmla="*/ 0 h 254000"/>
              <a:gd name="connsiteX4" fmla="*/ 838200 w 1879600"/>
              <a:gd name="connsiteY4" fmla="*/ 127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254000">
                <a:moveTo>
                  <a:pt x="1130300" y="254000"/>
                </a:moveTo>
                <a:lnTo>
                  <a:pt x="1333500" y="0"/>
                </a:lnTo>
                <a:lnTo>
                  <a:pt x="1879600" y="38100"/>
                </a:lnTo>
                <a:lnTo>
                  <a:pt x="0" y="0"/>
                </a:lnTo>
                <a:lnTo>
                  <a:pt x="838200" y="12700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78648" y="2700244"/>
            <a:ext cx="1727152" cy="1159051"/>
            <a:chOff x="6578648" y="2585944"/>
            <a:chExt cx="1727152" cy="1159051"/>
          </a:xfrm>
        </p:grpSpPr>
        <p:pic>
          <p:nvPicPr>
            <p:cNvPr id="7" name="Picture 6" descr="mrf_notext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648" y="2598655"/>
              <a:ext cx="1727152" cy="114634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 bwMode="auto">
            <a:xfrm>
              <a:off x="6578648" y="2585944"/>
              <a:ext cx="1206452" cy="765814"/>
            </a:xfrm>
            <a:prstGeom prst="roundRect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0135723" lon="3436057" rev="19636029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87500" y="4080040"/>
            <a:ext cx="1195800" cy="784544"/>
            <a:chOff x="1752600" y="4308640"/>
            <a:chExt cx="1195800" cy="784544"/>
          </a:xfrm>
        </p:grpSpPr>
        <p:grpSp>
          <p:nvGrpSpPr>
            <p:cNvPr id="32" name="Group 31"/>
            <p:cNvGrpSpPr/>
            <p:nvPr/>
          </p:nvGrpSpPr>
          <p:grpSpPr>
            <a:xfrm>
              <a:off x="1752600" y="4308640"/>
              <a:ext cx="1195800" cy="784544"/>
              <a:chOff x="-2006600" y="2035340"/>
              <a:chExt cx="1195800" cy="784544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-2006600" y="2429040"/>
                <a:ext cx="205200" cy="205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-1498600" y="2614684"/>
                <a:ext cx="205200" cy="205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-1498600" y="2035340"/>
                <a:ext cx="205200" cy="205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-1016000" y="2376724"/>
                <a:ext cx="205200" cy="205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17" name="Straight Arrow Connector 16"/>
              <p:cNvCxnSpPr>
                <a:stCxn id="12" idx="7"/>
                <a:endCxn id="14" idx="3"/>
              </p:cNvCxnSpPr>
              <p:nvPr/>
            </p:nvCxnSpPr>
            <p:spPr bwMode="auto">
              <a:xfrm flipV="1">
                <a:off x="-1831451" y="2210489"/>
                <a:ext cx="362902" cy="24860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Straight Arrow Connector 18"/>
              <p:cNvCxnSpPr>
                <a:stCxn id="12" idx="6"/>
                <a:endCxn id="13" idx="1"/>
              </p:cNvCxnSpPr>
              <p:nvPr/>
            </p:nvCxnSpPr>
            <p:spPr bwMode="auto">
              <a:xfrm>
                <a:off x="-1801400" y="2531640"/>
                <a:ext cx="332851" cy="11309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>
                <a:stCxn id="14" idx="5"/>
              </p:cNvCxnSpPr>
              <p:nvPr/>
            </p:nvCxnSpPr>
            <p:spPr bwMode="auto">
              <a:xfrm>
                <a:off x="-1323451" y="2210489"/>
                <a:ext cx="337502" cy="19628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-1293400" y="2501073"/>
                <a:ext cx="307451" cy="165411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9" name="Straight Arrow Connector 28"/>
              <p:cNvCxnSpPr>
                <a:stCxn id="14" idx="4"/>
                <a:endCxn id="13" idx="0"/>
              </p:cNvCxnSpPr>
              <p:nvPr/>
            </p:nvCxnSpPr>
            <p:spPr bwMode="auto">
              <a:xfrm>
                <a:off x="-1396000" y="2240540"/>
                <a:ext cx="0" cy="374144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cxnSp>
          <p:nvCxnSpPr>
            <p:cNvPr id="35" name="Straight Connector 34"/>
            <p:cNvCxnSpPr/>
            <p:nvPr/>
          </p:nvCxnSpPr>
          <p:spPr bwMode="auto">
            <a:xfrm>
              <a:off x="1957800" y="4761673"/>
              <a:ext cx="785400" cy="0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5"/>
    </mc:Choice>
    <mc:Fallback xmlns="">
      <p:transition xmlns:p14="http://schemas.microsoft.com/office/powerpoint/2010/main" spd="slow" advTm="785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L 0.00139 -0.07962 " pathEditMode="relative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4.44444E-6 L 7.22222E-6 -0.07987 " pathEditMode="relative" ptsTypes="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556E-6 L -0.00139 -0.07986 " pathEditMode="relative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426097C-A97D-0847-8464-8A4EAE267AB5}" type="slidenum">
              <a:rPr lang="en-US" sz="1400"/>
              <a:pPr eaLnBrk="1" hangingPunct="1"/>
              <a:t>50</a:t>
            </a:fld>
            <a:endParaRPr lang="en-US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496175" cy="762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Calibri" charset="0"/>
              </a:rPr>
              <a:t>Empirical </a:t>
            </a:r>
            <a:r>
              <a:rPr lang="en-US" sz="3600" dirty="0" smtClean="0">
                <a:latin typeface="Calibri" charset="0"/>
              </a:rPr>
              <a:t>comparison</a:t>
            </a:r>
            <a:endParaRPr lang="en-US" sz="1800" dirty="0">
              <a:latin typeface="Calibri" charset="0"/>
            </a:endParaRP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5473700"/>
            <a:ext cx="8991600" cy="49371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400" dirty="0">
                <a:solidFill>
                  <a:srgbClr val="008300"/>
                </a:solidFill>
                <a:latin typeface="Calibri" charset="0"/>
              </a:rPr>
              <a:t>	Minimum </a:t>
            </a:r>
            <a:r>
              <a:rPr lang="en-US" sz="2400" dirty="0" smtClean="0">
                <a:solidFill>
                  <a:srgbClr val="008300"/>
                </a:solidFill>
                <a:latin typeface="Calibri" charset="0"/>
              </a:rPr>
              <a:t>norm point </a:t>
            </a:r>
            <a:r>
              <a:rPr lang="en-US" sz="2400" dirty="0" smtClean="0">
                <a:solidFill>
                  <a:srgbClr val="008300"/>
                </a:solidFill>
                <a:latin typeface="Calibri" charset="0"/>
              </a:rPr>
              <a:t>algorithm: usually orders of magnitude faster</a:t>
            </a:r>
            <a:endParaRPr lang="en-US" sz="2400" dirty="0">
              <a:solidFill>
                <a:srgbClr val="008300"/>
              </a:solidFill>
              <a:latin typeface="Calibri" charset="0"/>
            </a:endParaRPr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963612"/>
            <a:ext cx="5672138" cy="382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7244478" y="1194137"/>
            <a:ext cx="15565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>
                <a:latin typeface="Tahoma" charset="0"/>
              </a:rPr>
              <a:t>Cut functions </a:t>
            </a:r>
            <a:br>
              <a:rPr lang="en-US" sz="1800" dirty="0">
                <a:latin typeface="Tahoma" charset="0"/>
              </a:rPr>
            </a:br>
            <a:r>
              <a:rPr lang="en-US" sz="1800" dirty="0">
                <a:latin typeface="Tahoma" charset="0"/>
              </a:rPr>
              <a:t>from DIMACS </a:t>
            </a:r>
            <a:br>
              <a:rPr lang="en-US" sz="1800" dirty="0">
                <a:latin typeface="Tahoma" charset="0"/>
              </a:rPr>
            </a:br>
            <a:r>
              <a:rPr lang="en-US" sz="1800" dirty="0">
                <a:latin typeface="Tahoma" charset="0"/>
              </a:rPr>
              <a:t>Challenge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 rot="-5400000">
            <a:off x="99219" y="2896394"/>
            <a:ext cx="2187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Running time (seconds)</a:t>
            </a:r>
            <a:endParaRPr lang="en-US" sz="280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 rot="-5400000">
            <a:off x="-1051718" y="2963069"/>
            <a:ext cx="3484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Lower is better (log-scale!)</a:t>
            </a: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977900" y="1028700"/>
            <a:ext cx="0" cy="411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 flipV="1">
            <a:off x="1371600" y="4895850"/>
            <a:ext cx="60198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2878616" y="5097463"/>
            <a:ext cx="3045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Problem size (log-scale!)</a:t>
            </a:r>
            <a:endParaRPr lang="en-US" sz="3600" dirty="0"/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5678488" y="4889500"/>
            <a:ext cx="3476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512</a:t>
            </a:r>
            <a:endParaRPr lang="en-US" sz="2800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6534150" y="4889500"/>
            <a:ext cx="463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1024</a:t>
            </a:r>
            <a:endParaRPr lang="en-US" sz="2800" dirty="0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4670425" y="4889500"/>
            <a:ext cx="347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256</a:t>
            </a:r>
            <a:endParaRPr lang="en-US" sz="2800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3527425" y="4889500"/>
            <a:ext cx="347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128</a:t>
            </a:r>
            <a:endParaRPr lang="en-US" sz="2800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255838" y="4889500"/>
            <a:ext cx="231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64</a:t>
            </a:r>
            <a:endParaRPr lang="en-US" sz="2800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H="1" flipV="1">
            <a:off x="5257800" y="2933700"/>
            <a:ext cx="228600" cy="3810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90"/>
              </a:solidFill>
            </a:endParaRP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4600814" y="3305175"/>
            <a:ext cx="25442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0090"/>
                </a:solidFill>
                <a:latin typeface="Tahoma" charset="0"/>
              </a:rPr>
              <a:t>Minimum norm point </a:t>
            </a:r>
          </a:p>
          <a:p>
            <a:pPr algn="ctr" eaLnBrk="1" hangingPunct="1"/>
            <a:r>
              <a:rPr lang="en-US" sz="2000" dirty="0" smtClean="0">
                <a:solidFill>
                  <a:srgbClr val="000090"/>
                </a:solidFill>
                <a:latin typeface="Tahoma" charset="0"/>
              </a:rPr>
              <a:t>algorithm</a:t>
            </a:r>
            <a:endParaRPr lang="en-US" sz="2000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8488" y="6139934"/>
            <a:ext cx="238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Fujishige</a:t>
            </a:r>
            <a:r>
              <a:rPr lang="en-US" dirty="0"/>
              <a:t> &amp; </a:t>
            </a:r>
            <a:r>
              <a:rPr lang="en-US" dirty="0" err="1"/>
              <a:t>Isotani</a:t>
            </a:r>
            <a:r>
              <a:rPr lang="en-US" dirty="0"/>
              <a:t> </a:t>
            </a:r>
            <a:r>
              <a:rPr lang="fr-FR" dirty="0"/>
              <a:t>’</a:t>
            </a:r>
            <a:r>
              <a:rPr lang="en-US" dirty="0"/>
              <a:t>11]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1682" y="1306294"/>
            <a:ext cx="1635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combinatorial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algorithms</a:t>
            </a:r>
            <a:endParaRPr lang="en-US" sz="2000" dirty="0">
              <a:solidFill>
                <a:srgbClr val="00009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670426" y="1625600"/>
            <a:ext cx="522056" cy="114300"/>
          </a:xfrm>
          <a:prstGeom prst="straightConnector1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42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1"/>
    </mc:Choice>
    <mc:Fallback xmlns="">
      <p:transition xmlns:p14="http://schemas.microsoft.com/office/powerpoint/2010/main" spd="slow" advTm="222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3"/>
    </mc:Choice>
    <mc:Fallback xmlns="">
      <p:transition xmlns:p14="http://schemas.microsoft.com/office/powerpoint/2010/main" spd="slow" advTm="130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I: </a:t>
            </a:r>
            <a:r>
              <a:rPr lang="en-US" dirty="0" err="1" smtClean="0"/>
              <a:t>Sparsity</a:t>
            </a:r>
            <a:endParaRPr lang="en-US" dirty="0" smtClean="0"/>
          </a:p>
        </p:txBody>
      </p:sp>
      <p:sp>
        <p:nvSpPr>
          <p:cNvPr id="14357" name="Text Box 5"/>
          <p:cNvSpPr txBox="1">
            <a:spLocks noChangeArrowheads="1"/>
          </p:cNvSpPr>
          <p:nvPr/>
        </p:nvSpPr>
        <p:spPr bwMode="auto">
          <a:xfrm>
            <a:off x="152400" y="1698625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pixels</a:t>
            </a:r>
          </a:p>
        </p:txBody>
      </p:sp>
      <p:sp>
        <p:nvSpPr>
          <p:cNvPr id="14355" name="Text Box 8"/>
          <p:cNvSpPr txBox="1">
            <a:spLocks noChangeArrowheads="1"/>
          </p:cNvSpPr>
          <p:nvPr/>
        </p:nvSpPr>
        <p:spPr bwMode="auto">
          <a:xfrm>
            <a:off x="7191375" y="1539876"/>
            <a:ext cx="161790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large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wavelet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coefficients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4341" name="Picture 9" descr="bats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3462337"/>
            <a:ext cx="2340000" cy="184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0" descr="batrgd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7" y="3476625"/>
            <a:ext cx="2340000" cy="184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3"/>
          <p:cNvSpPr txBox="1">
            <a:spLocks noChangeArrowheads="1"/>
          </p:cNvSpPr>
          <p:nvPr/>
        </p:nvSpPr>
        <p:spPr bwMode="auto">
          <a:xfrm>
            <a:off x="155575" y="4105275"/>
            <a:ext cx="16462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wideband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signal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samples</a:t>
            </a: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7194550" y="4000500"/>
            <a:ext cx="19065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large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Gabor (TF)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coefficients</a:t>
            </a:r>
          </a:p>
        </p:txBody>
      </p:sp>
      <p:sp>
        <p:nvSpPr>
          <p:cNvPr id="14345" name="Text Box 17"/>
          <p:cNvSpPr txBox="1">
            <a:spLocks noChangeArrowheads="1"/>
          </p:cNvSpPr>
          <p:nvPr/>
        </p:nvSpPr>
        <p:spPr bwMode="auto">
          <a:xfrm>
            <a:off x="5586412" y="5238750"/>
            <a:ext cx="582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4346" name="Text Box 18"/>
          <p:cNvSpPr txBox="1">
            <a:spLocks noChangeArrowheads="1"/>
          </p:cNvSpPr>
          <p:nvPr/>
        </p:nvSpPr>
        <p:spPr bwMode="auto">
          <a:xfrm rot="-5400000">
            <a:off x="3934618" y="4458494"/>
            <a:ext cx="1068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frequency</a:t>
            </a:r>
          </a:p>
        </p:txBody>
      </p:sp>
      <p:pic>
        <p:nvPicPr>
          <p:cNvPr id="14347" name="Picture 1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7" y="990603"/>
            <a:ext cx="2340950" cy="233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0" descr="nab-19may07-2-crop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262" y="990600"/>
            <a:ext cx="2340950" cy="234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2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75" y="4586287"/>
            <a:ext cx="7524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81" y="1332865"/>
            <a:ext cx="228256" cy="365760"/>
          </a:xfrm>
          <a:prstGeom prst="rect">
            <a:avLst/>
          </a:prstGeom>
        </p:spPr>
      </p:pic>
      <p:pic>
        <p:nvPicPr>
          <p:cNvPr id="23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56" y="3719512"/>
            <a:ext cx="228256" cy="365760"/>
          </a:xfrm>
          <a:prstGeom prst="rect">
            <a:avLst/>
          </a:prstGeom>
        </p:spPr>
      </p:pic>
      <p:pic>
        <p:nvPicPr>
          <p:cNvPr id="25" name="Picture 2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85037" y="1165225"/>
            <a:ext cx="1055022" cy="365480"/>
          </a:xfrm>
          <a:prstGeom prst="rect">
            <a:avLst/>
          </a:prstGeom>
          <a:noFill/>
          <a:ln/>
          <a:effectLst/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9990" y="3620732"/>
            <a:ext cx="1055022" cy="365480"/>
          </a:xfrm>
          <a:prstGeom prst="rect">
            <a:avLst/>
          </a:prstGeom>
          <a:noFill/>
          <a:ln/>
          <a:effectLst/>
        </p:spPr>
      </p:pic>
      <p:sp>
        <p:nvSpPr>
          <p:cNvPr id="2" name="Textfeld 1"/>
          <p:cNvSpPr txBox="1"/>
          <p:nvPr/>
        </p:nvSpPr>
        <p:spPr>
          <a:xfrm>
            <a:off x="636743" y="5549900"/>
            <a:ext cx="786705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natural</a:t>
            </a:r>
            <a:r>
              <a:rPr lang="de-DE" sz="2400" dirty="0" smtClean="0"/>
              <a:t> </a:t>
            </a:r>
            <a:r>
              <a:rPr lang="de-DE" sz="2400" dirty="0" err="1" smtClean="0"/>
              <a:t>signals</a:t>
            </a:r>
            <a:r>
              <a:rPr lang="de-DE" sz="2400" dirty="0" smtClean="0"/>
              <a:t> </a:t>
            </a:r>
            <a:r>
              <a:rPr lang="de-DE" sz="2400" dirty="0" err="1" smtClean="0"/>
              <a:t>sparse</a:t>
            </a:r>
            <a:r>
              <a:rPr lang="de-DE" sz="2400" dirty="0" smtClean="0"/>
              <a:t> in </a:t>
            </a:r>
            <a:r>
              <a:rPr lang="de-DE" sz="2400" dirty="0" err="1" smtClean="0"/>
              <a:t>suitable</a:t>
            </a:r>
            <a:r>
              <a:rPr lang="de-DE" sz="2400" dirty="0" smtClean="0"/>
              <a:t> </a:t>
            </a:r>
            <a:r>
              <a:rPr lang="de-DE" sz="2400" dirty="0" err="1" smtClean="0"/>
              <a:t>basis</a:t>
            </a:r>
            <a:r>
              <a:rPr lang="de-DE" sz="2400" dirty="0" smtClean="0"/>
              <a:t>.</a:t>
            </a:r>
          </a:p>
          <a:p>
            <a:r>
              <a:rPr lang="de-DE" sz="2400" dirty="0" smtClean="0"/>
              <a:t>Can </a:t>
            </a:r>
            <a:r>
              <a:rPr lang="de-DE" sz="2400" dirty="0" err="1" smtClean="0"/>
              <a:t>exploit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learning</a:t>
            </a:r>
            <a:r>
              <a:rPr lang="de-DE" sz="2400" dirty="0" smtClean="0"/>
              <a:t>/</a:t>
            </a:r>
            <a:r>
              <a:rPr lang="de-DE" sz="2400" dirty="0" err="1" smtClean="0"/>
              <a:t>regularization</a:t>
            </a:r>
            <a:r>
              <a:rPr lang="de-DE" sz="2400" dirty="0" smtClean="0"/>
              <a:t>/</a:t>
            </a:r>
            <a:r>
              <a:rPr lang="de-DE" sz="2400" dirty="0" err="1" smtClean="0"/>
              <a:t>compressive</a:t>
            </a:r>
            <a:r>
              <a:rPr lang="de-DE" sz="2400" dirty="0" smtClean="0"/>
              <a:t> </a:t>
            </a:r>
            <a:r>
              <a:rPr lang="de-DE" sz="2400" dirty="0" err="1" smtClean="0"/>
              <a:t>sensing</a:t>
            </a:r>
            <a:r>
              <a:rPr lang="de-DE" sz="2400" dirty="0" smtClean="0"/>
              <a:t>...</a:t>
            </a:r>
            <a:endParaRPr lang="de-DE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1"/>
    </mc:Choice>
    <mc:Fallback xmlns="">
      <p:transition xmlns:p14="http://schemas.microsoft.com/office/powerpoint/2010/main" spd="slow" advTm="365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066800"/>
            <a:ext cx="2895600" cy="6356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477000" y="2057400"/>
            <a:ext cx="457200" cy="3200400"/>
            <a:chOff x="4038600" y="2209800"/>
            <a:chExt cx="457200" cy="32004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038600" y="26670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/>
            <p:cNvSpPr/>
            <p:nvPr/>
          </p:nvSpPr>
          <p:spPr bwMode="auto">
            <a:xfrm>
              <a:off x="4038600" y="22098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038600" y="2667000"/>
              <a:ext cx="457200" cy="457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038600" y="31242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038600" y="35814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038600" y="4038600"/>
              <a:ext cx="457200" cy="4572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38600" y="4495800"/>
              <a:ext cx="457200" cy="4572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038600" y="49530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43000"/>
            <a:ext cx="1295400" cy="409936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3492500"/>
            <a:ext cx="1612900" cy="317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3492500"/>
            <a:ext cx="660400" cy="3175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4876800"/>
            <a:ext cx="1600200" cy="317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1000" y="1759803"/>
            <a:ext cx="4123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/>
              <a:t>explain </a:t>
            </a:r>
            <a:r>
              <a:rPr lang="en-US" sz="2400" i="1" dirty="0"/>
              <a:t>y</a:t>
            </a:r>
            <a:r>
              <a:rPr lang="en-US" sz="2400" dirty="0"/>
              <a:t> with few columns of </a:t>
            </a:r>
            <a:r>
              <a:rPr lang="en-US" sz="2400" i="1" dirty="0"/>
              <a:t>M</a:t>
            </a:r>
            <a:r>
              <a:rPr lang="en-US" sz="2400" dirty="0"/>
              <a:t>: few </a:t>
            </a:r>
            <a:r>
              <a:rPr lang="en-US" sz="2400" i="1" dirty="0" smtClean="0"/>
              <a:t>x</a:t>
            </a:r>
            <a:r>
              <a:rPr lang="en-US" sz="2400" i="1" baseline="-25000" dirty="0" smtClean="0"/>
              <a:t>i</a:t>
            </a:r>
            <a:endParaRPr lang="en-US" sz="2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66800" y="2667000"/>
            <a:ext cx="521472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discrete regularization on support </a:t>
            </a:r>
            <a:r>
              <a:rPr lang="en-US" sz="2400" i="1" dirty="0" smtClean="0"/>
              <a:t>S </a:t>
            </a:r>
            <a:r>
              <a:rPr lang="en-US" sz="2400" dirty="0" smtClean="0"/>
              <a:t>of</a:t>
            </a:r>
            <a:r>
              <a:rPr lang="en-US" sz="2400" i="1" dirty="0" smtClean="0"/>
              <a:t> x</a:t>
            </a:r>
            <a:endParaRPr lang="en-US" sz="2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905000" y="4110335"/>
            <a:ext cx="330496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relax to convex envelope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710535"/>
            <a:ext cx="59404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in nature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 err="1" smtClean="0"/>
              <a:t>sparsity</a:t>
            </a:r>
            <a:r>
              <a:rPr lang="en-US" sz="2400" dirty="0" smtClean="0"/>
              <a:t> pattern often not random…</a:t>
            </a:r>
            <a:endParaRPr lang="en-US" sz="2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6934200" y="1905000"/>
            <a:ext cx="2129453" cy="3124200"/>
            <a:chOff x="6934200" y="1905000"/>
            <a:chExt cx="2129453" cy="3124200"/>
          </a:xfrm>
        </p:grpSpPr>
        <p:sp>
          <p:nvSpPr>
            <p:cNvPr id="15" name="TextBox 14"/>
            <p:cNvSpPr txBox="1"/>
            <p:nvPr/>
          </p:nvSpPr>
          <p:spPr>
            <a:xfrm>
              <a:off x="7391400" y="1905000"/>
              <a:ext cx="1672253" cy="12003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subset</a:t>
              </a:r>
            </a:p>
            <a:p>
              <a:r>
                <a:rPr lang="en-US" sz="2400" dirty="0" smtClean="0"/>
                <a:t>selection:</a:t>
              </a:r>
            </a:p>
            <a:p>
              <a:r>
                <a:rPr lang="en-US" sz="2400" dirty="0" smtClean="0"/>
                <a:t>S = {1,3,4,7}</a:t>
              </a:r>
              <a:endParaRPr lang="en-US" sz="24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942667" y="2286000"/>
              <a:ext cx="491066" cy="592667"/>
            </a:xfrm>
            <a:custGeom>
              <a:avLst/>
              <a:gdLst>
                <a:gd name="connsiteX0" fmla="*/ 491066 w 491066"/>
                <a:gd name="connsiteY0" fmla="*/ 592667 h 592667"/>
                <a:gd name="connsiteX1" fmla="*/ 254000 w 491066"/>
                <a:gd name="connsiteY1" fmla="*/ 592667 h 592667"/>
                <a:gd name="connsiteX2" fmla="*/ 237066 w 491066"/>
                <a:gd name="connsiteY2" fmla="*/ 0 h 592667"/>
                <a:gd name="connsiteX3" fmla="*/ 0 w 491066"/>
                <a:gd name="connsiteY3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066" h="592667">
                  <a:moveTo>
                    <a:pt x="491066" y="592667"/>
                  </a:moveTo>
                  <a:lnTo>
                    <a:pt x="254000" y="592667"/>
                  </a:lnTo>
                  <a:lnTo>
                    <a:pt x="237066" y="0"/>
                  </a:lnTo>
                  <a:lnTo>
                    <a:pt x="0" y="0"/>
                  </a:lnTo>
                </a:path>
              </a:pathLst>
            </a:custGeom>
            <a:ln w="38100" cmpd="sng">
              <a:solidFill>
                <a:schemeClr val="tx1"/>
              </a:solidFill>
              <a:headEnd type="none"/>
              <a:tailEnd type="arrow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39" name="Straight Connector 38"/>
            <p:cNvCxnSpPr>
              <a:stCxn id="16" idx="1"/>
            </p:cNvCxnSpPr>
            <p:nvPr/>
          </p:nvCxnSpPr>
          <p:spPr bwMode="auto">
            <a:xfrm>
              <a:off x="7196667" y="2878667"/>
              <a:ext cx="42333" cy="2150533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>
              <a:endCxn id="14" idx="3"/>
            </p:cNvCxnSpPr>
            <p:nvPr/>
          </p:nvCxnSpPr>
          <p:spPr bwMode="auto">
            <a:xfrm flipH="1">
              <a:off x="6934200" y="5029200"/>
              <a:ext cx="3048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>
              <a:endCxn id="11" idx="3"/>
            </p:cNvCxnSpPr>
            <p:nvPr/>
          </p:nvCxnSpPr>
          <p:spPr bwMode="auto">
            <a:xfrm flipH="1">
              <a:off x="6934200" y="3657600"/>
              <a:ext cx="3048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>
              <a:endCxn id="10" idx="3"/>
            </p:cNvCxnSpPr>
            <p:nvPr/>
          </p:nvCxnSpPr>
          <p:spPr bwMode="auto">
            <a:xfrm flipH="1">
              <a:off x="6934200" y="3200400"/>
              <a:ext cx="2286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7" name="Rectangle 46"/>
          <p:cNvSpPr/>
          <p:nvPr/>
        </p:nvSpPr>
        <p:spPr bwMode="auto">
          <a:xfrm>
            <a:off x="6973200" y="1676400"/>
            <a:ext cx="2209800" cy="3505200"/>
          </a:xfrm>
          <a:prstGeom prst="rect">
            <a:avLst/>
          </a:prstGeom>
          <a:solidFill>
            <a:schemeClr val="bg1">
              <a:alpha val="64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77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8"/>
    </mc:Choice>
    <mc:Fallback xmlns="">
      <p:transition xmlns:p14="http://schemas.microsoft.com/office/powerpoint/2010/main" spd="slow" advTm="908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8888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  <p:bldP spid="31" grpId="0" animBg="1"/>
      <p:bldP spid="6" grpId="0" animBg="1"/>
      <p:bldP spid="4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5638800" y="2245836"/>
            <a:ext cx="2032000" cy="584776"/>
            <a:chOff x="5638800" y="2245836"/>
            <a:chExt cx="2032000" cy="584776"/>
          </a:xfrm>
        </p:grpSpPr>
        <p:pic>
          <p:nvPicPr>
            <p:cNvPr id="107" name="Picture 10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2398236"/>
              <a:ext cx="2032000" cy="368300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7249850" y="2245836"/>
              <a:ext cx="393319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008000"/>
                  </a:solidFill>
                </a:rPr>
                <a:t>S</a:t>
              </a:r>
              <a:endParaRPr lang="en-US" sz="3200" dirty="0"/>
            </a:p>
          </p:txBody>
        </p:sp>
      </p:grpSp>
      <p:cxnSp>
        <p:nvCxnSpPr>
          <p:cNvPr id="30" name="Straight Arrow Connector 29"/>
          <p:cNvCxnSpPr/>
          <p:nvPr/>
        </p:nvCxnSpPr>
        <p:spPr bwMode="auto">
          <a:xfrm flipH="1" flipV="1">
            <a:off x="2133600" y="4495800"/>
            <a:ext cx="1371601" cy="4572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37" idx="1"/>
            <a:endCxn id="101" idx="6"/>
          </p:cNvCxnSpPr>
          <p:nvPr/>
        </p:nvCxnSpPr>
        <p:spPr bwMode="auto">
          <a:xfrm flipH="1" flipV="1">
            <a:off x="2438400" y="5562600"/>
            <a:ext cx="1066800" cy="3048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>
            <a:endCxn id="93" idx="0"/>
          </p:cNvCxnSpPr>
          <p:nvPr/>
        </p:nvCxnSpPr>
        <p:spPr bwMode="auto">
          <a:xfrm flipH="1">
            <a:off x="680729" y="3810000"/>
            <a:ext cx="5071" cy="457200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0" name="Straight Connector 119"/>
          <p:cNvCxnSpPr>
            <a:stCxn id="56" idx="1"/>
          </p:cNvCxnSpPr>
          <p:nvPr/>
        </p:nvCxnSpPr>
        <p:spPr bwMode="auto">
          <a:xfrm flipH="1">
            <a:off x="685800" y="3581400"/>
            <a:ext cx="2819400" cy="2286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304800" y="4800600"/>
            <a:ext cx="9144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 flipV="1">
            <a:off x="1219200" y="4038600"/>
            <a:ext cx="0" cy="762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endCxn id="9" idx="1"/>
          </p:cNvCxnSpPr>
          <p:nvPr/>
        </p:nvCxnSpPr>
        <p:spPr bwMode="auto">
          <a:xfrm>
            <a:off x="1219200" y="4038600"/>
            <a:ext cx="2286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990600" y="4876800"/>
            <a:ext cx="381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 flipV="1">
            <a:off x="1371600" y="4114800"/>
            <a:ext cx="0" cy="762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1371600" y="4114800"/>
            <a:ext cx="1828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3200400" y="4114800"/>
            <a:ext cx="0" cy="381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endCxn id="10" idx="1"/>
          </p:cNvCxnSpPr>
          <p:nvPr/>
        </p:nvCxnSpPr>
        <p:spPr bwMode="auto">
          <a:xfrm>
            <a:off x="3200400" y="44958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1676400" y="5029200"/>
            <a:ext cx="1524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3200400" y="5029200"/>
            <a:ext cx="0" cy="381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endCxn id="12" idx="1"/>
          </p:cNvCxnSpPr>
          <p:nvPr/>
        </p:nvCxnSpPr>
        <p:spPr bwMode="auto">
          <a:xfrm>
            <a:off x="3200400" y="54102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93" idx="2"/>
          </p:cNvCxnSpPr>
          <p:nvPr/>
        </p:nvCxnSpPr>
        <p:spPr bwMode="auto">
          <a:xfrm flipH="1">
            <a:off x="304801" y="4636532"/>
            <a:ext cx="375928" cy="77366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92" idx="4"/>
          </p:cNvCxnSpPr>
          <p:nvPr/>
        </p:nvCxnSpPr>
        <p:spPr bwMode="auto">
          <a:xfrm>
            <a:off x="6858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98" idx="4"/>
          </p:cNvCxnSpPr>
          <p:nvPr/>
        </p:nvCxnSpPr>
        <p:spPr bwMode="auto">
          <a:xfrm flipH="1">
            <a:off x="16764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98" idx="4"/>
          </p:cNvCxnSpPr>
          <p:nvPr/>
        </p:nvCxnSpPr>
        <p:spPr bwMode="auto">
          <a:xfrm>
            <a:off x="19812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</a:t>
            </a:r>
            <a:r>
              <a:rPr lang="en-US" dirty="0" err="1" smtClean="0"/>
              <a:t>sparsity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505200" y="28956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05200" y="33528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05200" y="38100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42672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05200" y="47244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14" name="Straight Arrow Connector 13"/>
          <p:cNvCxnSpPr>
            <a:stCxn id="7" idx="1"/>
            <a:endCxn id="73" idx="3"/>
          </p:cNvCxnSpPr>
          <p:nvPr/>
        </p:nvCxnSpPr>
        <p:spPr bwMode="auto">
          <a:xfrm flipH="1">
            <a:off x="1513857" y="3124200"/>
            <a:ext cx="1991343" cy="260866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endCxn id="90" idx="0"/>
          </p:cNvCxnSpPr>
          <p:nvPr/>
        </p:nvCxnSpPr>
        <p:spPr bwMode="auto">
          <a:xfrm>
            <a:off x="304800" y="4800600"/>
            <a:ext cx="5072" cy="5334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90600" y="4876800"/>
            <a:ext cx="0" cy="4572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1676400" y="50292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1828800" cy="182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 bwMode="auto">
          <a:xfrm>
            <a:off x="3505200" y="2895600"/>
            <a:ext cx="457200" cy="4572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505200" y="3352800"/>
            <a:ext cx="457200" cy="4572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505200" y="3810000"/>
            <a:ext cx="457200" cy="4572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505200" y="4267200"/>
            <a:ext cx="457200" cy="457200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32362" y="2286000"/>
            <a:ext cx="430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x</a:t>
            </a:r>
            <a:endParaRPr lang="en-US" sz="2800" i="1" dirty="0"/>
          </a:p>
        </p:txBody>
      </p:sp>
      <p:grpSp>
        <p:nvGrpSpPr>
          <p:cNvPr id="88" name="Group 87"/>
          <p:cNvGrpSpPr/>
          <p:nvPr/>
        </p:nvGrpSpPr>
        <p:grpSpPr>
          <a:xfrm>
            <a:off x="86343" y="5334000"/>
            <a:ext cx="447057" cy="381000"/>
            <a:chOff x="1447800" y="3124200"/>
            <a:chExt cx="447057" cy="381000"/>
          </a:xfrm>
        </p:grpSpPr>
        <p:sp>
          <p:nvSpPr>
            <p:cNvPr id="89" name="Oval 88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57200" y="4267200"/>
            <a:ext cx="447057" cy="381000"/>
            <a:chOff x="1447800" y="3124200"/>
            <a:chExt cx="447057" cy="381000"/>
          </a:xfrm>
        </p:grpSpPr>
        <p:sp>
          <p:nvSpPr>
            <p:cNvPr id="92" name="Oval 91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43362" y="5334000"/>
            <a:ext cx="447057" cy="381000"/>
            <a:chOff x="1447800" y="3124200"/>
            <a:chExt cx="447057" cy="381000"/>
          </a:xfrm>
        </p:grpSpPr>
        <p:sp>
          <p:nvSpPr>
            <p:cNvPr id="95" name="Oval 94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752600" y="4267200"/>
            <a:ext cx="447057" cy="381000"/>
            <a:chOff x="1447800" y="3124200"/>
            <a:chExt cx="447057" cy="381000"/>
          </a:xfrm>
        </p:grpSpPr>
        <p:sp>
          <p:nvSpPr>
            <p:cNvPr id="98" name="Oval 97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057400" y="5334000"/>
            <a:ext cx="447057" cy="381000"/>
            <a:chOff x="1447800" y="3124200"/>
            <a:chExt cx="447057" cy="381000"/>
          </a:xfrm>
        </p:grpSpPr>
        <p:sp>
          <p:nvSpPr>
            <p:cNvPr id="101" name="Oval 100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400381" y="5334000"/>
            <a:ext cx="447057" cy="381000"/>
            <a:chOff x="1447800" y="3124200"/>
            <a:chExt cx="447057" cy="381000"/>
          </a:xfrm>
        </p:grpSpPr>
        <p:sp>
          <p:nvSpPr>
            <p:cNvPr id="104" name="Oval 103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6</a:t>
              </a:r>
            </a:p>
          </p:txBody>
        </p:sp>
      </p:grpSp>
      <p:cxnSp>
        <p:nvCxnSpPr>
          <p:cNvPr id="23" name="Straight Connector 22"/>
          <p:cNvCxnSpPr>
            <a:stCxn id="6" idx="4"/>
          </p:cNvCxnSpPr>
          <p:nvPr/>
        </p:nvCxnSpPr>
        <p:spPr bwMode="auto">
          <a:xfrm>
            <a:off x="1295400" y="3581400"/>
            <a:ext cx="609600" cy="762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6" idx="4"/>
          </p:cNvCxnSpPr>
          <p:nvPr/>
        </p:nvCxnSpPr>
        <p:spPr bwMode="auto">
          <a:xfrm flipH="1">
            <a:off x="762000" y="3581400"/>
            <a:ext cx="533400" cy="762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1066800" y="3200400"/>
            <a:ext cx="447057" cy="381000"/>
            <a:chOff x="1447800" y="3124200"/>
            <a:chExt cx="447057" cy="381000"/>
          </a:xfrm>
        </p:grpSpPr>
        <p:sp>
          <p:nvSpPr>
            <p:cNvPr id="6" name="Oval 5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1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076943" y="3200400"/>
            <a:ext cx="447057" cy="381000"/>
            <a:chOff x="1447800" y="3124200"/>
            <a:chExt cx="447057" cy="381000"/>
          </a:xfrm>
        </p:grpSpPr>
        <p:sp>
          <p:nvSpPr>
            <p:cNvPr id="153" name="Oval 152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1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67343" y="4278868"/>
            <a:ext cx="447057" cy="369332"/>
            <a:chOff x="1447800" y="3135868"/>
            <a:chExt cx="447057" cy="369332"/>
          </a:xfrm>
        </p:grpSpPr>
        <p:sp>
          <p:nvSpPr>
            <p:cNvPr id="156" name="Oval 155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447800" y="3135868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76200" y="5334000"/>
            <a:ext cx="447057" cy="381000"/>
            <a:chOff x="1447800" y="3124200"/>
            <a:chExt cx="447057" cy="381000"/>
          </a:xfrm>
        </p:grpSpPr>
        <p:sp>
          <p:nvSpPr>
            <p:cNvPr id="159" name="Oval 158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3</a:t>
              </a:r>
            </a:p>
          </p:txBody>
        </p:sp>
      </p:grpSp>
      <p:cxnSp>
        <p:nvCxnSpPr>
          <p:cNvPr id="161" name="Straight Connector 160"/>
          <p:cNvCxnSpPr/>
          <p:nvPr/>
        </p:nvCxnSpPr>
        <p:spPr bwMode="auto">
          <a:xfrm flipH="1">
            <a:off x="762000" y="3581400"/>
            <a:ext cx="533400" cy="7620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 flipH="1">
            <a:off x="304800" y="4648200"/>
            <a:ext cx="375928" cy="77366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4" name="Group 163"/>
          <p:cNvGrpSpPr/>
          <p:nvPr/>
        </p:nvGrpSpPr>
        <p:grpSpPr>
          <a:xfrm>
            <a:off x="747100" y="5334000"/>
            <a:ext cx="447057" cy="381000"/>
            <a:chOff x="1447800" y="3124200"/>
            <a:chExt cx="447057" cy="381000"/>
          </a:xfrm>
        </p:grpSpPr>
        <p:sp>
          <p:nvSpPr>
            <p:cNvPr id="165" name="Oval 164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4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1407600" y="5346700"/>
            <a:ext cx="447057" cy="381000"/>
            <a:chOff x="1447800" y="3124200"/>
            <a:chExt cx="447057" cy="381000"/>
          </a:xfrm>
        </p:grpSpPr>
        <p:sp>
          <p:nvSpPr>
            <p:cNvPr id="168" name="Oval 167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057400" y="5334000"/>
            <a:ext cx="447057" cy="381000"/>
            <a:chOff x="1447800" y="3124200"/>
            <a:chExt cx="447057" cy="381000"/>
          </a:xfrm>
        </p:grpSpPr>
        <p:sp>
          <p:nvSpPr>
            <p:cNvPr id="171" name="Oval 170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7</a:t>
              </a: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2833786" y="1295400"/>
            <a:ext cx="554821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Incorporate tree preference in </a:t>
            </a:r>
            <a:r>
              <a:rPr lang="en-US" sz="2400" dirty="0" err="1" smtClean="0"/>
              <a:t>regularizer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5070297" y="1905000"/>
            <a:ext cx="29621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 function: </a:t>
            </a:r>
          </a:p>
          <a:p>
            <a:endParaRPr lang="en-US" sz="3200" dirty="0" smtClean="0"/>
          </a:p>
          <a:p>
            <a:r>
              <a:rPr lang="en-US" sz="2400" dirty="0"/>
              <a:t>i</a:t>
            </a:r>
            <a:r>
              <a:rPr lang="en-US" sz="2400" dirty="0" smtClean="0"/>
              <a:t>f </a:t>
            </a:r>
            <a:r>
              <a:rPr lang="en-US" sz="2400" i="1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/>
              <a:t> is a tree and </a:t>
            </a:r>
            <a:r>
              <a:rPr lang="en-US" sz="2400" i="1" dirty="0" smtClean="0">
                <a:solidFill>
                  <a:srgbClr val="008000"/>
                </a:solidFill>
              </a:rPr>
              <a:t>S</a:t>
            </a:r>
            <a:r>
              <a:rPr lang="en-US" sz="2400" dirty="0" smtClean="0"/>
              <a:t> not</a:t>
            </a:r>
          </a:p>
          <a:p>
            <a:r>
              <a:rPr lang="en-US" sz="2000" dirty="0" smtClean="0"/>
              <a:t>|</a:t>
            </a:r>
            <a:r>
              <a:rPr lang="en-US" sz="2000" i="1" dirty="0" smtClean="0"/>
              <a:t>S</a:t>
            </a:r>
            <a:r>
              <a:rPr lang="en-US" sz="2000" dirty="0" smtClean="0"/>
              <a:t>| = |</a:t>
            </a:r>
            <a:r>
              <a:rPr lang="en-US" sz="2000" i="1" dirty="0" smtClean="0"/>
              <a:t>T</a:t>
            </a:r>
            <a:r>
              <a:rPr lang="en-US" sz="2000" dirty="0" smtClean="0"/>
              <a:t>|</a:t>
            </a:r>
            <a:endParaRPr lang="en-US" sz="2000" dirty="0"/>
          </a:p>
        </p:txBody>
      </p:sp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00" y="4038600"/>
            <a:ext cx="3327400" cy="93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8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15"/>
    </mc:Choice>
    <mc:Fallback xmlns="">
      <p:transition xmlns:p14="http://schemas.microsoft.com/office/powerpoint/2010/main" spd="slow" advTm="1018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75" grpId="0" animBg="1"/>
      <p:bldP spid="17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/>
          <p:cNvGrpSpPr/>
          <p:nvPr/>
        </p:nvGrpSpPr>
        <p:grpSpPr>
          <a:xfrm>
            <a:off x="5638800" y="2245836"/>
            <a:ext cx="2032000" cy="584776"/>
            <a:chOff x="5638800" y="2245836"/>
            <a:chExt cx="2032000" cy="584776"/>
          </a:xfrm>
        </p:grpSpPr>
        <p:pic>
          <p:nvPicPr>
            <p:cNvPr id="124" name="Picture 12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2398236"/>
              <a:ext cx="2032000" cy="368300"/>
            </a:xfrm>
            <a:prstGeom prst="rect">
              <a:avLst/>
            </a:prstGeom>
          </p:spPr>
        </p:pic>
        <p:sp>
          <p:nvSpPr>
            <p:cNvPr id="125" name="Rectangle 124"/>
            <p:cNvSpPr/>
            <p:nvPr/>
          </p:nvSpPr>
          <p:spPr>
            <a:xfrm>
              <a:off x="7249850" y="2245836"/>
              <a:ext cx="393319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008000"/>
                  </a:solidFill>
                </a:rPr>
                <a:t>S</a:t>
              </a:r>
              <a:endParaRPr lang="en-US" sz="3200" dirty="0"/>
            </a:p>
          </p:txBody>
        </p:sp>
      </p:grpSp>
      <p:cxnSp>
        <p:nvCxnSpPr>
          <p:cNvPr id="118" name="Straight Arrow Connector 117"/>
          <p:cNvCxnSpPr>
            <a:endCxn id="93" idx="0"/>
          </p:cNvCxnSpPr>
          <p:nvPr/>
        </p:nvCxnSpPr>
        <p:spPr bwMode="auto">
          <a:xfrm flipH="1">
            <a:off x="680729" y="3810000"/>
            <a:ext cx="5071" cy="457200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0" name="Straight Connector 119"/>
          <p:cNvCxnSpPr>
            <a:stCxn id="56" idx="1"/>
          </p:cNvCxnSpPr>
          <p:nvPr/>
        </p:nvCxnSpPr>
        <p:spPr bwMode="auto">
          <a:xfrm flipH="1">
            <a:off x="685800" y="3581400"/>
            <a:ext cx="2819400" cy="2286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304800" y="4800600"/>
            <a:ext cx="9144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 flipV="1">
            <a:off x="1219200" y="4038600"/>
            <a:ext cx="0" cy="762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endCxn id="9" idx="1"/>
          </p:cNvCxnSpPr>
          <p:nvPr/>
        </p:nvCxnSpPr>
        <p:spPr bwMode="auto">
          <a:xfrm>
            <a:off x="1219200" y="4038600"/>
            <a:ext cx="2286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990600" y="4876800"/>
            <a:ext cx="381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 flipV="1">
            <a:off x="1371600" y="4114800"/>
            <a:ext cx="0" cy="762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1371600" y="4114800"/>
            <a:ext cx="1828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>
            <a:endCxn id="90" idx="0"/>
          </p:cNvCxnSpPr>
          <p:nvPr/>
        </p:nvCxnSpPr>
        <p:spPr bwMode="auto">
          <a:xfrm>
            <a:off x="304800" y="4800600"/>
            <a:ext cx="5072" cy="5334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90600" y="4876800"/>
            <a:ext cx="0" cy="4572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7" idx="1"/>
            <a:endCxn id="73" idx="3"/>
          </p:cNvCxnSpPr>
          <p:nvPr/>
        </p:nvCxnSpPr>
        <p:spPr bwMode="auto">
          <a:xfrm flipH="1">
            <a:off x="1513857" y="3124200"/>
            <a:ext cx="1991343" cy="260866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Oval 4"/>
          <p:cNvSpPr/>
          <p:nvPr/>
        </p:nvSpPr>
        <p:spPr bwMode="auto">
          <a:xfrm rot="17746960">
            <a:off x="-783237" y="4019745"/>
            <a:ext cx="3089355" cy="893436"/>
          </a:xfrm>
          <a:prstGeom prst="ellipse">
            <a:avLst/>
          </a:prstGeom>
          <a:solidFill>
            <a:schemeClr val="bg1">
              <a:lumMod val="50000"/>
              <a:alpha val="40000"/>
            </a:schemeClr>
          </a:solidFill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 rot="18136500">
            <a:off x="882199" y="3169241"/>
            <a:ext cx="825139" cy="649698"/>
          </a:xfrm>
          <a:prstGeom prst="ellipse">
            <a:avLst/>
          </a:prstGeom>
          <a:solidFill>
            <a:srgbClr val="7F7F7F">
              <a:alpha val="40000"/>
            </a:srgbClr>
          </a:solidFill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 rot="18136500">
            <a:off x="-123906" y="3745720"/>
            <a:ext cx="2037545" cy="649698"/>
          </a:xfrm>
          <a:prstGeom prst="ellipse">
            <a:avLst/>
          </a:prstGeom>
          <a:solidFill>
            <a:srgbClr val="7F7F7F">
              <a:alpha val="40000"/>
            </a:srgbClr>
          </a:solidFill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2133600" y="4495800"/>
            <a:ext cx="1371601" cy="4572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37" idx="1"/>
            <a:endCxn id="101" idx="6"/>
          </p:cNvCxnSpPr>
          <p:nvPr/>
        </p:nvCxnSpPr>
        <p:spPr bwMode="auto">
          <a:xfrm flipH="1" flipV="1">
            <a:off x="2438400" y="5562600"/>
            <a:ext cx="1066800" cy="3048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3200400" y="4114800"/>
            <a:ext cx="0" cy="381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endCxn id="10" idx="1"/>
          </p:cNvCxnSpPr>
          <p:nvPr/>
        </p:nvCxnSpPr>
        <p:spPr bwMode="auto">
          <a:xfrm>
            <a:off x="3200400" y="44958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1676400" y="5029200"/>
            <a:ext cx="1524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3200400" y="5029200"/>
            <a:ext cx="0" cy="381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endCxn id="12" idx="1"/>
          </p:cNvCxnSpPr>
          <p:nvPr/>
        </p:nvCxnSpPr>
        <p:spPr bwMode="auto">
          <a:xfrm>
            <a:off x="3200400" y="54102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93" idx="2"/>
          </p:cNvCxnSpPr>
          <p:nvPr/>
        </p:nvCxnSpPr>
        <p:spPr bwMode="auto">
          <a:xfrm flipH="1">
            <a:off x="304801" y="4636532"/>
            <a:ext cx="375928" cy="77366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92" idx="4"/>
          </p:cNvCxnSpPr>
          <p:nvPr/>
        </p:nvCxnSpPr>
        <p:spPr bwMode="auto">
          <a:xfrm>
            <a:off x="6858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98" idx="4"/>
          </p:cNvCxnSpPr>
          <p:nvPr/>
        </p:nvCxnSpPr>
        <p:spPr bwMode="auto">
          <a:xfrm flipH="1">
            <a:off x="16764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98" idx="4"/>
          </p:cNvCxnSpPr>
          <p:nvPr/>
        </p:nvCxnSpPr>
        <p:spPr bwMode="auto">
          <a:xfrm>
            <a:off x="19812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</a:t>
            </a:r>
            <a:r>
              <a:rPr lang="en-US" dirty="0" err="1" smtClean="0"/>
              <a:t>sparsity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505200" y="28956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05200" y="33528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05200" y="38100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42672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05200" y="47244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676400" y="50292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1828800" cy="182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 bwMode="auto">
          <a:xfrm>
            <a:off x="3505200" y="2895600"/>
            <a:ext cx="457200" cy="4572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505200" y="3352800"/>
            <a:ext cx="457200" cy="4572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505200" y="3810000"/>
            <a:ext cx="457200" cy="4572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505200" y="42672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32362" y="2286000"/>
            <a:ext cx="430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grpSp>
        <p:nvGrpSpPr>
          <p:cNvPr id="88" name="Group 87"/>
          <p:cNvGrpSpPr/>
          <p:nvPr/>
        </p:nvGrpSpPr>
        <p:grpSpPr>
          <a:xfrm>
            <a:off x="86343" y="5334000"/>
            <a:ext cx="447057" cy="381000"/>
            <a:chOff x="1447800" y="3124200"/>
            <a:chExt cx="447057" cy="381000"/>
          </a:xfrm>
        </p:grpSpPr>
        <p:sp>
          <p:nvSpPr>
            <p:cNvPr id="89" name="Oval 88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57200" y="4267200"/>
            <a:ext cx="447057" cy="381000"/>
            <a:chOff x="1447800" y="3124200"/>
            <a:chExt cx="447057" cy="381000"/>
          </a:xfrm>
        </p:grpSpPr>
        <p:sp>
          <p:nvSpPr>
            <p:cNvPr id="92" name="Oval 91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43362" y="5334000"/>
            <a:ext cx="447057" cy="381000"/>
            <a:chOff x="1447800" y="3124200"/>
            <a:chExt cx="447057" cy="381000"/>
          </a:xfrm>
        </p:grpSpPr>
        <p:sp>
          <p:nvSpPr>
            <p:cNvPr id="95" name="Oval 94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752600" y="4267200"/>
            <a:ext cx="447057" cy="381000"/>
            <a:chOff x="1447800" y="3124200"/>
            <a:chExt cx="447057" cy="381000"/>
          </a:xfrm>
        </p:grpSpPr>
        <p:sp>
          <p:nvSpPr>
            <p:cNvPr id="98" name="Oval 97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057400" y="5334000"/>
            <a:ext cx="447057" cy="381000"/>
            <a:chOff x="1447800" y="3124200"/>
            <a:chExt cx="447057" cy="381000"/>
          </a:xfrm>
        </p:grpSpPr>
        <p:sp>
          <p:nvSpPr>
            <p:cNvPr id="101" name="Oval 100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400381" y="5334000"/>
            <a:ext cx="447057" cy="381000"/>
            <a:chOff x="1447800" y="3124200"/>
            <a:chExt cx="447057" cy="381000"/>
          </a:xfrm>
        </p:grpSpPr>
        <p:sp>
          <p:nvSpPr>
            <p:cNvPr id="104" name="Oval 103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6</a:t>
              </a:r>
            </a:p>
          </p:txBody>
        </p:sp>
      </p:grpSp>
      <p:cxnSp>
        <p:nvCxnSpPr>
          <p:cNvPr id="23" name="Straight Connector 22"/>
          <p:cNvCxnSpPr>
            <a:stCxn id="6" idx="4"/>
          </p:cNvCxnSpPr>
          <p:nvPr/>
        </p:nvCxnSpPr>
        <p:spPr bwMode="auto">
          <a:xfrm>
            <a:off x="1295400" y="3581400"/>
            <a:ext cx="609600" cy="762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6" idx="4"/>
          </p:cNvCxnSpPr>
          <p:nvPr/>
        </p:nvCxnSpPr>
        <p:spPr bwMode="auto">
          <a:xfrm flipH="1">
            <a:off x="762000" y="3581400"/>
            <a:ext cx="533400" cy="762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1066800" y="3200400"/>
            <a:ext cx="447057" cy="381000"/>
            <a:chOff x="1447800" y="3124200"/>
            <a:chExt cx="447057" cy="381000"/>
          </a:xfrm>
        </p:grpSpPr>
        <p:sp>
          <p:nvSpPr>
            <p:cNvPr id="6" name="Oval 5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1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076943" y="3200400"/>
            <a:ext cx="447057" cy="381000"/>
            <a:chOff x="1447800" y="3124200"/>
            <a:chExt cx="447057" cy="381000"/>
          </a:xfrm>
        </p:grpSpPr>
        <p:sp>
          <p:nvSpPr>
            <p:cNvPr id="153" name="Oval 152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1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67343" y="4278868"/>
            <a:ext cx="447057" cy="369332"/>
            <a:chOff x="1447800" y="3135868"/>
            <a:chExt cx="447057" cy="369332"/>
          </a:xfrm>
        </p:grpSpPr>
        <p:sp>
          <p:nvSpPr>
            <p:cNvPr id="156" name="Oval 155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447800" y="3135868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76200" y="5334000"/>
            <a:ext cx="447057" cy="381000"/>
            <a:chOff x="1447800" y="3124200"/>
            <a:chExt cx="447057" cy="381000"/>
          </a:xfrm>
        </p:grpSpPr>
        <p:sp>
          <p:nvSpPr>
            <p:cNvPr id="159" name="Oval 158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3</a:t>
              </a:r>
            </a:p>
          </p:txBody>
        </p:sp>
      </p:grpSp>
      <p:cxnSp>
        <p:nvCxnSpPr>
          <p:cNvPr id="161" name="Straight Connector 160"/>
          <p:cNvCxnSpPr/>
          <p:nvPr/>
        </p:nvCxnSpPr>
        <p:spPr bwMode="auto">
          <a:xfrm flipH="1">
            <a:off x="762000" y="3581400"/>
            <a:ext cx="533400" cy="7620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 flipH="1">
            <a:off x="304800" y="4648200"/>
            <a:ext cx="375928" cy="77366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5" name="TextBox 174"/>
          <p:cNvSpPr txBox="1"/>
          <p:nvPr/>
        </p:nvSpPr>
        <p:spPr>
          <a:xfrm>
            <a:off x="2833786" y="1295400"/>
            <a:ext cx="554821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Incorporate tree preference in </a:t>
            </a:r>
            <a:r>
              <a:rPr lang="en-US" sz="2400" dirty="0" err="1" smtClean="0"/>
              <a:t>regularizer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5070297" y="1905000"/>
            <a:ext cx="29621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 function: </a:t>
            </a:r>
          </a:p>
          <a:p>
            <a:endParaRPr lang="en-US" sz="3200" dirty="0" smtClean="0"/>
          </a:p>
          <a:p>
            <a:r>
              <a:rPr lang="en-US" sz="2400" dirty="0" smtClean="0"/>
              <a:t>If </a:t>
            </a:r>
            <a:r>
              <a:rPr lang="en-US" sz="2400" i="1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/>
              <a:t> is a tree and </a:t>
            </a:r>
            <a:r>
              <a:rPr lang="en-US" sz="2400" i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/>
              <a:t> not,</a:t>
            </a:r>
          </a:p>
          <a:p>
            <a:r>
              <a:rPr lang="en-US" sz="2000" dirty="0" smtClean="0"/>
              <a:t>|</a:t>
            </a:r>
            <a:r>
              <a:rPr lang="en-US" sz="2000" i="1" dirty="0" smtClean="0"/>
              <a:t>S</a:t>
            </a:r>
            <a:r>
              <a:rPr lang="en-US" sz="2000" dirty="0" smtClean="0"/>
              <a:t>| = |</a:t>
            </a:r>
            <a:r>
              <a:rPr lang="en-US" sz="2000" i="1" dirty="0" smtClean="0"/>
              <a:t>T</a:t>
            </a:r>
            <a:r>
              <a:rPr lang="en-US" sz="2000" dirty="0" smtClean="0"/>
              <a:t>|</a:t>
            </a:r>
            <a:endParaRPr lang="en-US" sz="2000" dirty="0"/>
          </a:p>
        </p:txBody>
      </p:sp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00" y="4038600"/>
            <a:ext cx="3327400" cy="9398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0" y="5480050"/>
            <a:ext cx="1231900" cy="9271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>
            <a:off x="4038600" y="31242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Straight Arrow Connector 107"/>
          <p:cNvCxnSpPr/>
          <p:nvPr/>
        </p:nvCxnSpPr>
        <p:spPr bwMode="auto">
          <a:xfrm flipH="1">
            <a:off x="4038600" y="35814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 flipH="1">
            <a:off x="4038600" y="40386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4" name="Oval 113"/>
          <p:cNvSpPr>
            <a:spLocks noChangeAspect="1"/>
          </p:cNvSpPr>
          <p:nvPr/>
        </p:nvSpPr>
        <p:spPr bwMode="auto">
          <a:xfrm>
            <a:off x="1123200" y="3257998"/>
            <a:ext cx="355244" cy="355244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 bwMode="auto">
          <a:xfrm>
            <a:off x="518400" y="4312800"/>
            <a:ext cx="345643" cy="345643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 bwMode="auto">
          <a:xfrm>
            <a:off x="133200" y="5389200"/>
            <a:ext cx="345643" cy="345643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10200" y="5943600"/>
            <a:ext cx="2133600" cy="6096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 bwMode="auto">
          <a:xfrm>
            <a:off x="788400" y="5369355"/>
            <a:ext cx="366382" cy="366382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 bwMode="auto">
          <a:xfrm>
            <a:off x="1447798" y="5394755"/>
            <a:ext cx="366382" cy="366382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 bwMode="auto">
          <a:xfrm>
            <a:off x="2091598" y="5374798"/>
            <a:ext cx="369838" cy="369838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 bwMode="auto">
          <a:xfrm>
            <a:off x="1789199" y="4309199"/>
            <a:ext cx="362925" cy="362925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H="1">
            <a:off x="1539257" y="3124200"/>
            <a:ext cx="1991343" cy="260866"/>
          </a:xfrm>
          <a:prstGeom prst="straightConnector1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680728" y="3568700"/>
            <a:ext cx="2849872" cy="698500"/>
            <a:chOff x="680728" y="3568700"/>
            <a:chExt cx="2849872" cy="698500"/>
          </a:xfrm>
        </p:grpSpPr>
        <p:cxnSp>
          <p:nvCxnSpPr>
            <p:cNvPr id="111" name="Straight Connector 110"/>
            <p:cNvCxnSpPr/>
            <p:nvPr/>
          </p:nvCxnSpPr>
          <p:spPr bwMode="auto">
            <a:xfrm flipH="1">
              <a:off x="711200" y="3568700"/>
              <a:ext cx="2819400" cy="228600"/>
            </a:xfrm>
            <a:prstGeom prst="line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680728" y="3797300"/>
              <a:ext cx="5072" cy="469900"/>
            </a:xfrm>
            <a:prstGeom prst="straightConnector1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04800" y="4051300"/>
            <a:ext cx="3200400" cy="1282700"/>
            <a:chOff x="304800" y="4051300"/>
            <a:chExt cx="3200400" cy="128270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9200" y="4051300"/>
              <a:ext cx="2286000" cy="762000"/>
              <a:chOff x="1371600" y="4191000"/>
              <a:chExt cx="2286000" cy="762000"/>
            </a:xfrm>
          </p:grpSpPr>
          <p:cxnSp>
            <p:nvCxnSpPr>
              <p:cNvPr id="112" name="Straight Connector 111"/>
              <p:cNvCxnSpPr/>
              <p:nvPr/>
            </p:nvCxnSpPr>
            <p:spPr bwMode="auto">
              <a:xfrm flipV="1">
                <a:off x="1371600" y="4191000"/>
                <a:ext cx="0" cy="762000"/>
              </a:xfrm>
              <a:prstGeom prst="line">
                <a:avLst/>
              </a:prstGeom>
              <a:noFill/>
              <a:ln w="3810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1371600" y="4191000"/>
                <a:ext cx="2286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7" name="Straight Connector 26"/>
            <p:cNvCxnSpPr/>
            <p:nvPr/>
          </p:nvCxnSpPr>
          <p:spPr bwMode="auto">
            <a:xfrm flipH="1">
              <a:off x="304800" y="4800466"/>
              <a:ext cx="896988" cy="134"/>
            </a:xfrm>
            <a:prstGeom prst="line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304800" y="4800466"/>
              <a:ext cx="0" cy="533534"/>
            </a:xfrm>
            <a:prstGeom prst="straightConnector1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66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0"/>
    </mc:Choice>
    <mc:Fallback xmlns="">
      <p:transition xmlns:p14="http://schemas.microsoft.com/office/powerpoint/2010/main" spd="slow" advTm="297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7" grpId="0" animBg="1"/>
      <p:bldP spid="106" grpId="0" animBg="1"/>
      <p:bldP spid="114" grpId="0" animBg="1"/>
      <p:bldP spid="115" grpId="0" animBg="1"/>
      <p:bldP spid="1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312956" y="3042219"/>
            <a:ext cx="1339754" cy="2757730"/>
          </a:xfrm>
          <a:custGeom>
            <a:avLst/>
            <a:gdLst>
              <a:gd name="connsiteX0" fmla="*/ 487144 w 1339754"/>
              <a:gd name="connsiteY0" fmla="*/ 2748981 h 2757730"/>
              <a:gd name="connsiteX1" fmla="*/ 207744 w 1339754"/>
              <a:gd name="connsiteY1" fmla="*/ 2113981 h 2757730"/>
              <a:gd name="connsiteX2" fmla="*/ 4544 w 1339754"/>
              <a:gd name="connsiteY2" fmla="*/ 1555181 h 2757730"/>
              <a:gd name="connsiteX3" fmla="*/ 106144 w 1339754"/>
              <a:gd name="connsiteY3" fmla="*/ 1224981 h 2757730"/>
              <a:gd name="connsiteX4" fmla="*/ 537944 w 1339754"/>
              <a:gd name="connsiteY4" fmla="*/ 564581 h 2757730"/>
              <a:gd name="connsiteX5" fmla="*/ 1109444 w 1339754"/>
              <a:gd name="connsiteY5" fmla="*/ 31181 h 2757730"/>
              <a:gd name="connsiteX6" fmla="*/ 1312644 w 1339754"/>
              <a:gd name="connsiteY6" fmla="*/ 107381 h 2757730"/>
              <a:gd name="connsiteX7" fmla="*/ 1325344 w 1339754"/>
              <a:gd name="connsiteY7" fmla="*/ 475681 h 2757730"/>
              <a:gd name="connsiteX8" fmla="*/ 1198344 w 1339754"/>
              <a:gd name="connsiteY8" fmla="*/ 615381 h 2757730"/>
              <a:gd name="connsiteX9" fmla="*/ 639544 w 1339754"/>
              <a:gd name="connsiteY9" fmla="*/ 1313881 h 2757730"/>
              <a:gd name="connsiteX10" fmla="*/ 639544 w 1339754"/>
              <a:gd name="connsiteY10" fmla="*/ 1440881 h 2757730"/>
              <a:gd name="connsiteX11" fmla="*/ 626844 w 1339754"/>
              <a:gd name="connsiteY11" fmla="*/ 1593281 h 2757730"/>
              <a:gd name="connsiteX12" fmla="*/ 842744 w 1339754"/>
              <a:gd name="connsiteY12" fmla="*/ 2215581 h 2757730"/>
              <a:gd name="connsiteX13" fmla="*/ 906244 w 1339754"/>
              <a:gd name="connsiteY13" fmla="*/ 2444181 h 2757730"/>
              <a:gd name="connsiteX14" fmla="*/ 880844 w 1339754"/>
              <a:gd name="connsiteY14" fmla="*/ 2685481 h 2757730"/>
              <a:gd name="connsiteX15" fmla="*/ 766544 w 1339754"/>
              <a:gd name="connsiteY15" fmla="*/ 2748981 h 2757730"/>
              <a:gd name="connsiteX16" fmla="*/ 563344 w 1339754"/>
              <a:gd name="connsiteY16" fmla="*/ 2748981 h 2757730"/>
              <a:gd name="connsiteX17" fmla="*/ 461744 w 1339754"/>
              <a:gd name="connsiteY17" fmla="*/ 2672781 h 275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39754" h="2757730">
                <a:moveTo>
                  <a:pt x="487144" y="2748981"/>
                </a:moveTo>
                <a:cubicBezTo>
                  <a:pt x="387660" y="2530964"/>
                  <a:pt x="288177" y="2312948"/>
                  <a:pt x="207744" y="2113981"/>
                </a:cubicBezTo>
                <a:cubicBezTo>
                  <a:pt x="127311" y="1915014"/>
                  <a:pt x="21477" y="1703348"/>
                  <a:pt x="4544" y="1555181"/>
                </a:cubicBezTo>
                <a:cubicBezTo>
                  <a:pt x="-12389" y="1407014"/>
                  <a:pt x="17244" y="1390081"/>
                  <a:pt x="106144" y="1224981"/>
                </a:cubicBezTo>
                <a:cubicBezTo>
                  <a:pt x="195044" y="1059881"/>
                  <a:pt x="370727" y="763548"/>
                  <a:pt x="537944" y="564581"/>
                </a:cubicBezTo>
                <a:cubicBezTo>
                  <a:pt x="705161" y="365614"/>
                  <a:pt x="980327" y="107381"/>
                  <a:pt x="1109444" y="31181"/>
                </a:cubicBezTo>
                <a:cubicBezTo>
                  <a:pt x="1238561" y="-45019"/>
                  <a:pt x="1276661" y="33298"/>
                  <a:pt x="1312644" y="107381"/>
                </a:cubicBezTo>
                <a:cubicBezTo>
                  <a:pt x="1348627" y="181464"/>
                  <a:pt x="1344394" y="391014"/>
                  <a:pt x="1325344" y="475681"/>
                </a:cubicBezTo>
                <a:cubicBezTo>
                  <a:pt x="1306294" y="560348"/>
                  <a:pt x="1312644" y="475681"/>
                  <a:pt x="1198344" y="615381"/>
                </a:cubicBezTo>
                <a:cubicBezTo>
                  <a:pt x="1084044" y="755081"/>
                  <a:pt x="732677" y="1176298"/>
                  <a:pt x="639544" y="1313881"/>
                </a:cubicBezTo>
                <a:cubicBezTo>
                  <a:pt x="546411" y="1451464"/>
                  <a:pt x="641661" y="1394314"/>
                  <a:pt x="639544" y="1440881"/>
                </a:cubicBezTo>
                <a:cubicBezTo>
                  <a:pt x="637427" y="1487448"/>
                  <a:pt x="592977" y="1464164"/>
                  <a:pt x="626844" y="1593281"/>
                </a:cubicBezTo>
                <a:cubicBezTo>
                  <a:pt x="660711" y="1722398"/>
                  <a:pt x="796177" y="2073764"/>
                  <a:pt x="842744" y="2215581"/>
                </a:cubicBezTo>
                <a:cubicBezTo>
                  <a:pt x="889311" y="2357398"/>
                  <a:pt x="899894" y="2365864"/>
                  <a:pt x="906244" y="2444181"/>
                </a:cubicBezTo>
                <a:cubicBezTo>
                  <a:pt x="912594" y="2522498"/>
                  <a:pt x="904127" y="2634681"/>
                  <a:pt x="880844" y="2685481"/>
                </a:cubicBezTo>
                <a:cubicBezTo>
                  <a:pt x="857561" y="2736281"/>
                  <a:pt x="819461" y="2738398"/>
                  <a:pt x="766544" y="2748981"/>
                </a:cubicBezTo>
                <a:cubicBezTo>
                  <a:pt x="713627" y="2759564"/>
                  <a:pt x="614144" y="2761681"/>
                  <a:pt x="563344" y="2748981"/>
                </a:cubicBezTo>
                <a:cubicBezTo>
                  <a:pt x="512544" y="2736281"/>
                  <a:pt x="461744" y="2672781"/>
                  <a:pt x="461744" y="2672781"/>
                </a:cubicBezTo>
              </a:path>
            </a:pathLst>
          </a:custGeom>
          <a:solidFill>
            <a:srgbClr val="7F7F7F">
              <a:alpha val="40000"/>
            </a:srgbClr>
          </a:solidFill>
          <a:ln w="38100">
            <a:solidFill>
              <a:srgbClr val="1589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990600" y="3033470"/>
            <a:ext cx="1339754" cy="2757730"/>
          </a:xfrm>
          <a:custGeom>
            <a:avLst/>
            <a:gdLst>
              <a:gd name="connsiteX0" fmla="*/ 487144 w 1339754"/>
              <a:gd name="connsiteY0" fmla="*/ 2748981 h 2757730"/>
              <a:gd name="connsiteX1" fmla="*/ 207744 w 1339754"/>
              <a:gd name="connsiteY1" fmla="*/ 2113981 h 2757730"/>
              <a:gd name="connsiteX2" fmla="*/ 4544 w 1339754"/>
              <a:gd name="connsiteY2" fmla="*/ 1555181 h 2757730"/>
              <a:gd name="connsiteX3" fmla="*/ 106144 w 1339754"/>
              <a:gd name="connsiteY3" fmla="*/ 1224981 h 2757730"/>
              <a:gd name="connsiteX4" fmla="*/ 537944 w 1339754"/>
              <a:gd name="connsiteY4" fmla="*/ 564581 h 2757730"/>
              <a:gd name="connsiteX5" fmla="*/ 1109444 w 1339754"/>
              <a:gd name="connsiteY5" fmla="*/ 31181 h 2757730"/>
              <a:gd name="connsiteX6" fmla="*/ 1312644 w 1339754"/>
              <a:gd name="connsiteY6" fmla="*/ 107381 h 2757730"/>
              <a:gd name="connsiteX7" fmla="*/ 1325344 w 1339754"/>
              <a:gd name="connsiteY7" fmla="*/ 475681 h 2757730"/>
              <a:gd name="connsiteX8" fmla="*/ 1198344 w 1339754"/>
              <a:gd name="connsiteY8" fmla="*/ 615381 h 2757730"/>
              <a:gd name="connsiteX9" fmla="*/ 639544 w 1339754"/>
              <a:gd name="connsiteY9" fmla="*/ 1313881 h 2757730"/>
              <a:gd name="connsiteX10" fmla="*/ 639544 w 1339754"/>
              <a:gd name="connsiteY10" fmla="*/ 1440881 h 2757730"/>
              <a:gd name="connsiteX11" fmla="*/ 626844 w 1339754"/>
              <a:gd name="connsiteY11" fmla="*/ 1593281 h 2757730"/>
              <a:gd name="connsiteX12" fmla="*/ 842744 w 1339754"/>
              <a:gd name="connsiteY12" fmla="*/ 2215581 h 2757730"/>
              <a:gd name="connsiteX13" fmla="*/ 906244 w 1339754"/>
              <a:gd name="connsiteY13" fmla="*/ 2444181 h 2757730"/>
              <a:gd name="connsiteX14" fmla="*/ 880844 w 1339754"/>
              <a:gd name="connsiteY14" fmla="*/ 2685481 h 2757730"/>
              <a:gd name="connsiteX15" fmla="*/ 766544 w 1339754"/>
              <a:gd name="connsiteY15" fmla="*/ 2748981 h 2757730"/>
              <a:gd name="connsiteX16" fmla="*/ 563344 w 1339754"/>
              <a:gd name="connsiteY16" fmla="*/ 2748981 h 2757730"/>
              <a:gd name="connsiteX17" fmla="*/ 461744 w 1339754"/>
              <a:gd name="connsiteY17" fmla="*/ 2672781 h 275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39754" h="2757730">
                <a:moveTo>
                  <a:pt x="487144" y="2748981"/>
                </a:moveTo>
                <a:cubicBezTo>
                  <a:pt x="387660" y="2530964"/>
                  <a:pt x="288177" y="2312948"/>
                  <a:pt x="207744" y="2113981"/>
                </a:cubicBezTo>
                <a:cubicBezTo>
                  <a:pt x="127311" y="1915014"/>
                  <a:pt x="21477" y="1703348"/>
                  <a:pt x="4544" y="1555181"/>
                </a:cubicBezTo>
                <a:cubicBezTo>
                  <a:pt x="-12389" y="1407014"/>
                  <a:pt x="17244" y="1390081"/>
                  <a:pt x="106144" y="1224981"/>
                </a:cubicBezTo>
                <a:cubicBezTo>
                  <a:pt x="195044" y="1059881"/>
                  <a:pt x="370727" y="763548"/>
                  <a:pt x="537944" y="564581"/>
                </a:cubicBezTo>
                <a:cubicBezTo>
                  <a:pt x="705161" y="365614"/>
                  <a:pt x="980327" y="107381"/>
                  <a:pt x="1109444" y="31181"/>
                </a:cubicBezTo>
                <a:cubicBezTo>
                  <a:pt x="1238561" y="-45019"/>
                  <a:pt x="1276661" y="33298"/>
                  <a:pt x="1312644" y="107381"/>
                </a:cubicBezTo>
                <a:cubicBezTo>
                  <a:pt x="1348627" y="181464"/>
                  <a:pt x="1344394" y="391014"/>
                  <a:pt x="1325344" y="475681"/>
                </a:cubicBezTo>
                <a:cubicBezTo>
                  <a:pt x="1306294" y="560348"/>
                  <a:pt x="1312644" y="475681"/>
                  <a:pt x="1198344" y="615381"/>
                </a:cubicBezTo>
                <a:cubicBezTo>
                  <a:pt x="1084044" y="755081"/>
                  <a:pt x="732677" y="1176298"/>
                  <a:pt x="639544" y="1313881"/>
                </a:cubicBezTo>
                <a:cubicBezTo>
                  <a:pt x="546411" y="1451464"/>
                  <a:pt x="641661" y="1394314"/>
                  <a:pt x="639544" y="1440881"/>
                </a:cubicBezTo>
                <a:cubicBezTo>
                  <a:pt x="637427" y="1487448"/>
                  <a:pt x="592977" y="1464164"/>
                  <a:pt x="626844" y="1593281"/>
                </a:cubicBezTo>
                <a:cubicBezTo>
                  <a:pt x="660711" y="1722398"/>
                  <a:pt x="796177" y="2073764"/>
                  <a:pt x="842744" y="2215581"/>
                </a:cubicBezTo>
                <a:cubicBezTo>
                  <a:pt x="889311" y="2357398"/>
                  <a:pt x="899894" y="2365864"/>
                  <a:pt x="906244" y="2444181"/>
                </a:cubicBezTo>
                <a:cubicBezTo>
                  <a:pt x="912594" y="2522498"/>
                  <a:pt x="904127" y="2634681"/>
                  <a:pt x="880844" y="2685481"/>
                </a:cubicBezTo>
                <a:cubicBezTo>
                  <a:pt x="857561" y="2736281"/>
                  <a:pt x="819461" y="2738398"/>
                  <a:pt x="766544" y="2748981"/>
                </a:cubicBezTo>
                <a:cubicBezTo>
                  <a:pt x="713627" y="2759564"/>
                  <a:pt x="614144" y="2761681"/>
                  <a:pt x="563344" y="2748981"/>
                </a:cubicBezTo>
                <a:cubicBezTo>
                  <a:pt x="512544" y="2736281"/>
                  <a:pt x="461744" y="2672781"/>
                  <a:pt x="461744" y="2672781"/>
                </a:cubicBezTo>
              </a:path>
            </a:pathLst>
          </a:custGeom>
          <a:solidFill>
            <a:srgbClr val="7F7F7F">
              <a:alpha val="40000"/>
            </a:srgbClr>
          </a:solidFill>
          <a:ln w="38100">
            <a:solidFill>
              <a:srgbClr val="1589FF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147" name="Straight Connector 146"/>
          <p:cNvCxnSpPr/>
          <p:nvPr/>
        </p:nvCxnSpPr>
        <p:spPr bwMode="auto">
          <a:xfrm>
            <a:off x="1676400" y="5029200"/>
            <a:ext cx="1524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Arrow Connector 117"/>
          <p:cNvCxnSpPr>
            <a:endCxn id="93" idx="0"/>
          </p:cNvCxnSpPr>
          <p:nvPr/>
        </p:nvCxnSpPr>
        <p:spPr bwMode="auto">
          <a:xfrm flipH="1">
            <a:off x="680729" y="3810000"/>
            <a:ext cx="5071" cy="457200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0" name="Straight Connector 119"/>
          <p:cNvCxnSpPr>
            <a:stCxn id="56" idx="1"/>
          </p:cNvCxnSpPr>
          <p:nvPr/>
        </p:nvCxnSpPr>
        <p:spPr bwMode="auto">
          <a:xfrm flipH="1">
            <a:off x="685800" y="3581400"/>
            <a:ext cx="2819400" cy="2286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304800" y="4800600"/>
            <a:ext cx="9144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 flipV="1">
            <a:off x="1219200" y="4038600"/>
            <a:ext cx="0" cy="762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endCxn id="9" idx="1"/>
          </p:cNvCxnSpPr>
          <p:nvPr/>
        </p:nvCxnSpPr>
        <p:spPr bwMode="auto">
          <a:xfrm>
            <a:off x="1219200" y="4038600"/>
            <a:ext cx="2286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990600" y="4876800"/>
            <a:ext cx="381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 flipV="1">
            <a:off x="1371600" y="4114800"/>
            <a:ext cx="0" cy="762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1371600" y="4114800"/>
            <a:ext cx="1828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>
            <a:endCxn id="90" idx="0"/>
          </p:cNvCxnSpPr>
          <p:nvPr/>
        </p:nvCxnSpPr>
        <p:spPr bwMode="auto">
          <a:xfrm>
            <a:off x="304800" y="4800600"/>
            <a:ext cx="5072" cy="5334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90600" y="4876800"/>
            <a:ext cx="0" cy="4572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7" idx="1"/>
            <a:endCxn id="73" idx="3"/>
          </p:cNvCxnSpPr>
          <p:nvPr/>
        </p:nvCxnSpPr>
        <p:spPr bwMode="auto">
          <a:xfrm flipH="1">
            <a:off x="1513857" y="3124200"/>
            <a:ext cx="1991343" cy="260866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Oval 4"/>
          <p:cNvSpPr/>
          <p:nvPr/>
        </p:nvSpPr>
        <p:spPr bwMode="auto">
          <a:xfrm rot="4035444">
            <a:off x="352227" y="4027593"/>
            <a:ext cx="2964371" cy="893436"/>
          </a:xfrm>
          <a:prstGeom prst="ellipse">
            <a:avLst/>
          </a:prstGeom>
          <a:solidFill>
            <a:schemeClr val="bg1">
              <a:lumMod val="50000"/>
              <a:alpha val="40000"/>
            </a:schemeClr>
          </a:solidFill>
          <a:ln w="28575" cap="flat" cmpd="sng" algn="ctr">
            <a:solidFill>
              <a:srgbClr val="1589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2133600" y="4495800"/>
            <a:ext cx="1371601" cy="4572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37" idx="1"/>
            <a:endCxn id="101" idx="6"/>
          </p:cNvCxnSpPr>
          <p:nvPr/>
        </p:nvCxnSpPr>
        <p:spPr bwMode="auto">
          <a:xfrm flipH="1" flipV="1">
            <a:off x="2438400" y="5562600"/>
            <a:ext cx="1066800" cy="3048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3200400" y="4114800"/>
            <a:ext cx="0" cy="381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endCxn id="10" idx="1"/>
          </p:cNvCxnSpPr>
          <p:nvPr/>
        </p:nvCxnSpPr>
        <p:spPr bwMode="auto">
          <a:xfrm>
            <a:off x="3200400" y="44958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3200400" y="5029200"/>
            <a:ext cx="0" cy="3810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endCxn id="12" idx="1"/>
          </p:cNvCxnSpPr>
          <p:nvPr/>
        </p:nvCxnSpPr>
        <p:spPr bwMode="auto">
          <a:xfrm>
            <a:off x="3200400" y="54102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93" idx="2"/>
          </p:cNvCxnSpPr>
          <p:nvPr/>
        </p:nvCxnSpPr>
        <p:spPr bwMode="auto">
          <a:xfrm flipH="1">
            <a:off x="304801" y="4636532"/>
            <a:ext cx="375928" cy="77366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92" idx="4"/>
          </p:cNvCxnSpPr>
          <p:nvPr/>
        </p:nvCxnSpPr>
        <p:spPr bwMode="auto">
          <a:xfrm>
            <a:off x="6858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98" idx="4"/>
          </p:cNvCxnSpPr>
          <p:nvPr/>
        </p:nvCxnSpPr>
        <p:spPr bwMode="auto">
          <a:xfrm flipH="1">
            <a:off x="16764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98" idx="4"/>
          </p:cNvCxnSpPr>
          <p:nvPr/>
        </p:nvCxnSpPr>
        <p:spPr bwMode="auto">
          <a:xfrm>
            <a:off x="1981200" y="4648200"/>
            <a:ext cx="304800" cy="762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3505200" y="28956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05200" y="33528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05200" y="38100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42672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05200" y="47244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676400" y="5029200"/>
            <a:ext cx="0" cy="304800"/>
          </a:xfrm>
          <a:prstGeom prst="straightConnector1">
            <a:avLst/>
          </a:prstGeom>
          <a:noFill/>
          <a:ln w="38100" cap="flat" cmpd="sng" algn="ctr">
            <a:solidFill>
              <a:srgbClr val="A3A3E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3505200" y="2895600"/>
            <a:ext cx="457200" cy="457200"/>
          </a:xfrm>
          <a:prstGeom prst="rect">
            <a:avLst/>
          </a:prstGeom>
          <a:solidFill>
            <a:srgbClr val="D9D9D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505200" y="3352800"/>
            <a:ext cx="457200" cy="457200"/>
          </a:xfrm>
          <a:prstGeom prst="rect">
            <a:avLst/>
          </a:prstGeom>
          <a:solidFill>
            <a:srgbClr val="D9D9D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505200" y="3810000"/>
            <a:ext cx="457200" cy="457200"/>
          </a:xfrm>
          <a:prstGeom prst="rect">
            <a:avLst/>
          </a:prstGeom>
          <a:solidFill>
            <a:srgbClr val="D9D9D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505200" y="4267200"/>
            <a:ext cx="457200" cy="457200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Calibri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Calibri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Calibri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32362" y="2286000"/>
            <a:ext cx="4650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x</a:t>
            </a:r>
            <a:endParaRPr lang="en-US" sz="3200" i="1" dirty="0"/>
          </a:p>
        </p:txBody>
      </p:sp>
      <p:grpSp>
        <p:nvGrpSpPr>
          <p:cNvPr id="88" name="Group 87"/>
          <p:cNvGrpSpPr/>
          <p:nvPr/>
        </p:nvGrpSpPr>
        <p:grpSpPr>
          <a:xfrm>
            <a:off x="86343" y="5334000"/>
            <a:ext cx="447057" cy="381000"/>
            <a:chOff x="1447800" y="3124200"/>
            <a:chExt cx="447057" cy="381000"/>
          </a:xfrm>
        </p:grpSpPr>
        <p:sp>
          <p:nvSpPr>
            <p:cNvPr id="89" name="Oval 88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57200" y="4267200"/>
            <a:ext cx="447057" cy="381000"/>
            <a:chOff x="1447800" y="3124200"/>
            <a:chExt cx="447057" cy="381000"/>
          </a:xfrm>
        </p:grpSpPr>
        <p:sp>
          <p:nvSpPr>
            <p:cNvPr id="92" name="Oval 91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43362" y="5334000"/>
            <a:ext cx="447057" cy="381000"/>
            <a:chOff x="1447800" y="3124200"/>
            <a:chExt cx="447057" cy="381000"/>
          </a:xfrm>
        </p:grpSpPr>
        <p:sp>
          <p:nvSpPr>
            <p:cNvPr id="95" name="Oval 94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752600" y="4267200"/>
            <a:ext cx="447057" cy="381000"/>
            <a:chOff x="1447800" y="3124200"/>
            <a:chExt cx="447057" cy="381000"/>
          </a:xfrm>
        </p:grpSpPr>
        <p:sp>
          <p:nvSpPr>
            <p:cNvPr id="98" name="Oval 97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057400" y="5334000"/>
            <a:ext cx="447057" cy="381000"/>
            <a:chOff x="1447800" y="3124200"/>
            <a:chExt cx="447057" cy="381000"/>
          </a:xfrm>
        </p:grpSpPr>
        <p:sp>
          <p:nvSpPr>
            <p:cNvPr id="101" name="Oval 100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400381" y="5334000"/>
            <a:ext cx="447057" cy="381000"/>
            <a:chOff x="1447800" y="3124200"/>
            <a:chExt cx="447057" cy="381000"/>
          </a:xfrm>
        </p:grpSpPr>
        <p:sp>
          <p:nvSpPr>
            <p:cNvPr id="104" name="Oval 103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6</a:t>
              </a:r>
            </a:p>
          </p:txBody>
        </p:sp>
      </p:grpSp>
      <p:cxnSp>
        <p:nvCxnSpPr>
          <p:cNvPr id="23" name="Straight Connector 22"/>
          <p:cNvCxnSpPr>
            <a:stCxn id="6" idx="4"/>
          </p:cNvCxnSpPr>
          <p:nvPr/>
        </p:nvCxnSpPr>
        <p:spPr bwMode="auto">
          <a:xfrm>
            <a:off x="1295400" y="3581400"/>
            <a:ext cx="609600" cy="762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6" idx="4"/>
          </p:cNvCxnSpPr>
          <p:nvPr/>
        </p:nvCxnSpPr>
        <p:spPr bwMode="auto">
          <a:xfrm flipH="1">
            <a:off x="762000" y="3581400"/>
            <a:ext cx="533400" cy="762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1066800" y="3200400"/>
            <a:ext cx="447057" cy="381000"/>
            <a:chOff x="1447800" y="3124200"/>
            <a:chExt cx="447057" cy="381000"/>
          </a:xfrm>
        </p:grpSpPr>
        <p:sp>
          <p:nvSpPr>
            <p:cNvPr id="6" name="Oval 5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chemeClr val="tx2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1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cxnSp>
        <p:nvCxnSpPr>
          <p:cNvPr id="110" name="Straight Arrow Connector 109"/>
          <p:cNvCxnSpPr/>
          <p:nvPr/>
        </p:nvCxnSpPr>
        <p:spPr bwMode="auto">
          <a:xfrm flipH="1">
            <a:off x="4038600" y="44958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H="1">
            <a:off x="4038600" y="54102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 flipH="1">
            <a:off x="4038600" y="58674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7" name="Oval 126"/>
          <p:cNvSpPr>
            <a:spLocks noChangeAspect="1"/>
          </p:cNvSpPr>
          <p:nvPr/>
        </p:nvSpPr>
        <p:spPr bwMode="auto">
          <a:xfrm>
            <a:off x="1123200" y="3257998"/>
            <a:ext cx="355244" cy="355244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2053498" y="5321300"/>
            <a:ext cx="447057" cy="381000"/>
            <a:chOff x="1452871" y="3124200"/>
            <a:chExt cx="447057" cy="381000"/>
          </a:xfrm>
        </p:grpSpPr>
        <p:sp>
          <p:nvSpPr>
            <p:cNvPr id="171" name="Oval 170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452871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1405642" y="5334000"/>
            <a:ext cx="447057" cy="381000"/>
            <a:chOff x="1447800" y="3124200"/>
            <a:chExt cx="447057" cy="381000"/>
          </a:xfrm>
        </p:grpSpPr>
        <p:sp>
          <p:nvSpPr>
            <p:cNvPr id="168" name="Oval 167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>
                  <a:solidFill>
                    <a:schemeClr val="accent1">
                      <a:lumMod val="95000"/>
                    </a:schemeClr>
                  </a:solidFill>
                </a:rPr>
                <a:t>6</a:t>
              </a:r>
            </a:p>
          </p:txBody>
        </p:sp>
      </p:grpSp>
      <p:sp>
        <p:nvSpPr>
          <p:cNvPr id="129" name="Oval 128"/>
          <p:cNvSpPr>
            <a:spLocks noChangeAspect="1"/>
          </p:cNvSpPr>
          <p:nvPr/>
        </p:nvSpPr>
        <p:spPr bwMode="auto">
          <a:xfrm>
            <a:off x="518400" y="4312800"/>
            <a:ext cx="345643" cy="345643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756062" y="5325536"/>
            <a:ext cx="447057" cy="381000"/>
            <a:chOff x="1447800" y="3124200"/>
            <a:chExt cx="447057" cy="381000"/>
          </a:xfrm>
        </p:grpSpPr>
        <p:sp>
          <p:nvSpPr>
            <p:cNvPr id="165" name="Oval 164"/>
            <p:cNvSpPr/>
            <p:nvPr/>
          </p:nvSpPr>
          <p:spPr bwMode="auto">
            <a:xfrm>
              <a:off x="1524000" y="32004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447800" y="3124200"/>
              <a:ext cx="447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95000"/>
                    </a:schemeClr>
                  </a:solidFill>
                </a:rPr>
                <a:t>m</a:t>
              </a:r>
              <a:r>
                <a:rPr lang="en-US" sz="1800" baseline="-25000" dirty="0" smtClean="0">
                  <a:solidFill>
                    <a:schemeClr val="accent1">
                      <a:lumMod val="95000"/>
                    </a:schemeClr>
                  </a:solidFill>
                </a:rPr>
                <a:t>4</a:t>
              </a:r>
              <a:endParaRPr lang="en-US" sz="1800" baseline="-25000" dirty="0">
                <a:solidFill>
                  <a:schemeClr val="accent1">
                    <a:lumMod val="95000"/>
                  </a:schemeClr>
                </a:solidFill>
              </a:endParaRPr>
            </a:p>
          </p:txBody>
        </p:sp>
      </p:grpSp>
      <p:sp>
        <p:nvSpPr>
          <p:cNvPr id="130" name="Oval 129"/>
          <p:cNvSpPr>
            <a:spLocks noChangeAspect="1"/>
          </p:cNvSpPr>
          <p:nvPr/>
        </p:nvSpPr>
        <p:spPr bwMode="auto">
          <a:xfrm>
            <a:off x="133199" y="5389199"/>
            <a:ext cx="352556" cy="352556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 bwMode="auto">
          <a:xfrm>
            <a:off x="788400" y="5369355"/>
            <a:ext cx="366382" cy="366382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 bwMode="auto">
          <a:xfrm>
            <a:off x="1447798" y="5369355"/>
            <a:ext cx="366382" cy="366382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 bwMode="auto">
          <a:xfrm>
            <a:off x="2091598" y="5374798"/>
            <a:ext cx="369838" cy="369838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 bwMode="auto">
          <a:xfrm>
            <a:off x="1789199" y="4309199"/>
            <a:ext cx="362925" cy="362925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1117600" y="3275124"/>
            <a:ext cx="353400" cy="3429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95300" y="4329224"/>
            <a:ext cx="353400" cy="3429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1789199" y="4329224"/>
            <a:ext cx="353400" cy="3429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0" y="5480050"/>
            <a:ext cx="1231900" cy="927100"/>
          </a:xfrm>
          <a:prstGeom prst="rect">
            <a:avLst/>
          </a:prstGeom>
        </p:spPr>
      </p:pic>
      <p:cxnSp>
        <p:nvCxnSpPr>
          <p:cNvPr id="108" name="Straight Arrow Connector 107"/>
          <p:cNvCxnSpPr/>
          <p:nvPr/>
        </p:nvCxnSpPr>
        <p:spPr bwMode="auto">
          <a:xfrm flipH="1" flipV="1">
            <a:off x="2425700" y="5588000"/>
            <a:ext cx="1066800" cy="3048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1663700" y="5054600"/>
            <a:ext cx="1828800" cy="381000"/>
            <a:chOff x="1828800" y="5181600"/>
            <a:chExt cx="1828800" cy="381000"/>
          </a:xfrm>
        </p:grpSpPr>
        <p:cxnSp>
          <p:nvCxnSpPr>
            <p:cNvPr id="109" name="Straight Connector 108"/>
            <p:cNvCxnSpPr/>
            <p:nvPr/>
          </p:nvCxnSpPr>
          <p:spPr bwMode="auto">
            <a:xfrm>
              <a:off x="1828800" y="5181600"/>
              <a:ext cx="15240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3352800" y="5181600"/>
              <a:ext cx="0" cy="38100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3352800" y="55626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Arrow Connector 115"/>
            <p:cNvCxnSpPr/>
            <p:nvPr/>
          </p:nvCxnSpPr>
          <p:spPr bwMode="auto">
            <a:xfrm>
              <a:off x="1828800" y="5181600"/>
              <a:ext cx="0" cy="304800"/>
            </a:xfrm>
            <a:prstGeom prst="straightConnector1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990600" y="4140200"/>
            <a:ext cx="2514600" cy="1219200"/>
            <a:chOff x="1143000" y="4267200"/>
            <a:chExt cx="2514600" cy="1219200"/>
          </a:xfrm>
        </p:grpSpPr>
        <p:cxnSp>
          <p:nvCxnSpPr>
            <p:cNvPr id="117" name="Straight Connector 116"/>
            <p:cNvCxnSpPr/>
            <p:nvPr/>
          </p:nvCxnSpPr>
          <p:spPr bwMode="auto">
            <a:xfrm>
              <a:off x="1143000" y="5029200"/>
              <a:ext cx="3810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1524000" y="4267200"/>
              <a:ext cx="0" cy="76200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1524000" y="4267200"/>
              <a:ext cx="18288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Arrow Connector 121"/>
            <p:cNvCxnSpPr/>
            <p:nvPr/>
          </p:nvCxnSpPr>
          <p:spPr bwMode="auto">
            <a:xfrm>
              <a:off x="1143000" y="5029200"/>
              <a:ext cx="0" cy="457200"/>
            </a:xfrm>
            <a:prstGeom prst="straightConnector1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3352800" y="4267200"/>
              <a:ext cx="0" cy="38100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3352800" y="46482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1819827" cy="180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" name="TextBox 175"/>
          <p:cNvSpPr txBox="1"/>
          <p:nvPr/>
        </p:nvSpPr>
        <p:spPr>
          <a:xfrm>
            <a:off x="5070297" y="1905000"/>
            <a:ext cx="29621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 function: </a:t>
            </a:r>
          </a:p>
          <a:p>
            <a:endParaRPr lang="en-US" sz="3200" dirty="0" smtClean="0"/>
          </a:p>
          <a:p>
            <a:r>
              <a:rPr lang="en-US" sz="2400" dirty="0" smtClean="0"/>
              <a:t>If </a:t>
            </a:r>
            <a:r>
              <a:rPr lang="en-US" sz="2400" i="1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/>
              <a:t> is a tree and </a:t>
            </a:r>
            <a:r>
              <a:rPr lang="en-US" sz="2400" i="1" dirty="0" smtClean="0">
                <a:solidFill>
                  <a:srgbClr val="008000"/>
                </a:solidFill>
              </a:rPr>
              <a:t>S</a:t>
            </a:r>
            <a:r>
              <a:rPr lang="en-US" sz="2400" dirty="0" smtClean="0"/>
              <a:t> not,</a:t>
            </a:r>
          </a:p>
          <a:p>
            <a:r>
              <a:rPr lang="en-US" sz="2000" dirty="0" smtClean="0"/>
              <a:t>|</a:t>
            </a:r>
            <a:r>
              <a:rPr lang="en-US" sz="2000" i="1" dirty="0" smtClean="0"/>
              <a:t>S</a:t>
            </a:r>
            <a:r>
              <a:rPr lang="en-US" sz="2000" dirty="0" smtClean="0"/>
              <a:t>| = |</a:t>
            </a:r>
            <a:r>
              <a:rPr lang="en-US" sz="2000" i="1" dirty="0" smtClean="0"/>
              <a:t>T</a:t>
            </a:r>
            <a:r>
              <a:rPr lang="en-US" sz="2000" dirty="0" smtClean="0"/>
              <a:t>|</a:t>
            </a:r>
            <a:endParaRPr lang="en-US" sz="2000" dirty="0"/>
          </a:p>
        </p:txBody>
      </p:sp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00" y="4038600"/>
            <a:ext cx="3327400" cy="93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</a:t>
            </a:r>
            <a:r>
              <a:rPr lang="en-US" dirty="0" err="1" smtClean="0"/>
              <a:t>sparsity</a:t>
            </a:r>
            <a:endParaRPr lang="en-US" dirty="0"/>
          </a:p>
        </p:txBody>
      </p:sp>
      <p:sp>
        <p:nvSpPr>
          <p:cNvPr id="175" name="TextBox 174"/>
          <p:cNvSpPr txBox="1"/>
          <p:nvPr/>
        </p:nvSpPr>
        <p:spPr>
          <a:xfrm>
            <a:off x="2833786" y="1295400"/>
            <a:ext cx="554821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Incorporate tree preference in </a:t>
            </a:r>
            <a:r>
              <a:rPr lang="en-US" sz="2400" dirty="0" err="1" smtClean="0"/>
              <a:t>regularizer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638800" y="2245836"/>
            <a:ext cx="2032000" cy="584776"/>
            <a:chOff x="5638800" y="2245836"/>
            <a:chExt cx="2032000" cy="584776"/>
          </a:xfrm>
        </p:grpSpPr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2398236"/>
              <a:ext cx="2032000" cy="3683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249850" y="2245836"/>
              <a:ext cx="393319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008000"/>
                  </a:solidFill>
                </a:rPr>
                <a:t>S</a:t>
              </a:r>
              <a:endParaRPr lang="en-US" sz="3200" dirty="0"/>
            </a:p>
          </p:txBody>
        </p:sp>
      </p:grp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6083300"/>
            <a:ext cx="698500" cy="342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Rectangle 32"/>
          <p:cNvSpPr/>
          <p:nvPr/>
        </p:nvSpPr>
        <p:spPr>
          <a:xfrm>
            <a:off x="6060827" y="5943600"/>
            <a:ext cx="371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8000"/>
                </a:solidFill>
              </a:rPr>
              <a:t>S</a:t>
            </a:r>
            <a:endParaRPr lang="en-US" sz="2800" dirty="0"/>
          </a:p>
        </p:txBody>
      </p:sp>
      <p:sp>
        <p:nvSpPr>
          <p:cNvPr id="125" name="Rectangle 124"/>
          <p:cNvSpPr/>
          <p:nvPr/>
        </p:nvSpPr>
        <p:spPr bwMode="auto">
          <a:xfrm>
            <a:off x="5687750" y="5868432"/>
            <a:ext cx="2133600" cy="6096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2400" y="4433206"/>
            <a:ext cx="479054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Function  </a:t>
            </a:r>
            <a:r>
              <a:rPr lang="en-US" sz="2800" i="1" dirty="0" smtClean="0"/>
              <a:t>F  </a:t>
            </a:r>
            <a:r>
              <a:rPr lang="en-US" sz="2800" dirty="0" smtClean="0"/>
              <a:t>is …            </a:t>
            </a:r>
          </a:p>
          <a:p>
            <a:pPr algn="l"/>
            <a:r>
              <a:rPr lang="en-US" sz="2800" dirty="0"/>
              <a:t> </a:t>
            </a:r>
            <a:r>
              <a:rPr lang="en-US" sz="2800" dirty="0" smtClean="0"/>
              <a:t>                           </a:t>
            </a:r>
            <a:r>
              <a:rPr lang="en-US" sz="2800" dirty="0" err="1" smtClean="0"/>
              <a:t>submodular</a:t>
            </a:r>
            <a:r>
              <a:rPr lang="en-US" sz="2800" dirty="0" smtClean="0"/>
              <a:t>! 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0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8"/>
    </mc:Choice>
    <mc:Fallback xmlns="">
      <p:transition xmlns:p14="http://schemas.microsoft.com/office/powerpoint/2010/main" spd="slow" advTm="481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4" grpId="0" animBg="1"/>
      <p:bldP spid="5" grpId="0" animBg="1"/>
      <p:bldP spid="127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06" grpId="1" animBg="1"/>
      <p:bldP spid="15" grpId="0" animBg="1"/>
      <p:bldP spid="107" grpId="1" animBg="1"/>
      <p:bldP spid="125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066800"/>
            <a:ext cx="2895600" cy="6356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038600" y="2057400"/>
            <a:ext cx="457200" cy="3200400"/>
            <a:chOff x="4038600" y="2209800"/>
            <a:chExt cx="457200" cy="32004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038600" y="26670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/>
            <p:cNvSpPr/>
            <p:nvPr/>
          </p:nvSpPr>
          <p:spPr bwMode="auto">
            <a:xfrm>
              <a:off x="4038600" y="22098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038600" y="2667000"/>
              <a:ext cx="457200" cy="457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038600" y="31242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038600" y="35814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038600" y="4038600"/>
              <a:ext cx="457200" cy="4572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38600" y="4495800"/>
              <a:ext cx="457200" cy="4572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038600" y="49530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743200" y="5569803"/>
            <a:ext cx="5715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Optimization</a:t>
            </a:r>
            <a:r>
              <a:rPr lang="en-US" sz="2400" dirty="0"/>
              <a:t>: </a:t>
            </a:r>
            <a:r>
              <a:rPr lang="en-US" sz="2400" dirty="0" err="1"/>
              <a:t>submodular</a:t>
            </a:r>
            <a:r>
              <a:rPr lang="en-US" sz="2400" dirty="0"/>
              <a:t> minimization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43000"/>
            <a:ext cx="1295400" cy="409936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3492500"/>
            <a:ext cx="1612900" cy="317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3492500"/>
            <a:ext cx="660400" cy="3175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657600"/>
            <a:ext cx="1676400" cy="3175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00" y="4953000"/>
            <a:ext cx="1765300" cy="3175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4876800"/>
            <a:ext cx="1600200" cy="317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18040" y="6172200"/>
            <a:ext cx="1182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en-US" sz="2000" dirty="0"/>
              <a:t>[</a:t>
            </a:r>
            <a:r>
              <a:rPr lang="en-US" sz="2000" dirty="0" smtClean="0"/>
              <a:t>Bach`10]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81000" y="1828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/>
              <a:t>explain </a:t>
            </a:r>
            <a:r>
              <a:rPr lang="en-US" sz="2400" i="1" dirty="0"/>
              <a:t>y</a:t>
            </a:r>
            <a:r>
              <a:rPr lang="en-US" sz="2400" dirty="0"/>
              <a:t> with </a:t>
            </a:r>
            <a:r>
              <a:rPr lang="en-US" sz="2400" dirty="0" smtClean="0"/>
              <a:t>few columns of </a:t>
            </a:r>
            <a:r>
              <a:rPr lang="en-US" sz="2400" i="1" dirty="0" smtClean="0"/>
              <a:t>M</a:t>
            </a:r>
            <a:r>
              <a:rPr lang="en-US" sz="2400" dirty="0" smtClean="0"/>
              <a:t>: few </a:t>
            </a:r>
            <a:r>
              <a:rPr lang="en-US" sz="2400" i="1" dirty="0" smtClean="0"/>
              <a:t>x</a:t>
            </a:r>
            <a:r>
              <a:rPr lang="en-US" sz="2400" i="1" baseline="-25000" dirty="0" smtClean="0"/>
              <a:t>i</a:t>
            </a:r>
            <a:endParaRPr lang="en-US" sz="24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953000" y="1827073"/>
            <a:ext cx="4038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/>
              <a:t>prior </a:t>
            </a:r>
            <a:r>
              <a:rPr lang="en-US" sz="2400" dirty="0" smtClean="0"/>
              <a:t>knowledge: </a:t>
            </a:r>
            <a:r>
              <a:rPr lang="en-US" sz="2400" dirty="0"/>
              <a:t>patterns of </a:t>
            </a:r>
            <a:r>
              <a:rPr lang="en-US" sz="2400" dirty="0" err="1" smtClean="0"/>
              <a:t>nonzeros</a:t>
            </a:r>
            <a:endParaRPr lang="en-US" sz="2400" i="1" dirty="0"/>
          </a:p>
          <a:p>
            <a:pPr marL="342900" indent="-342900" algn="l">
              <a:buFont typeface="Arial"/>
              <a:buChar char="•"/>
            </a:pPr>
            <a:endParaRPr lang="en-US" sz="3600" dirty="0" smtClean="0"/>
          </a:p>
          <a:p>
            <a:pPr marL="342900" indent="-342900" algn="l">
              <a:buFont typeface="Arial"/>
              <a:buChar char="•"/>
            </a:pPr>
            <a:r>
              <a:rPr lang="en-US" sz="2400" dirty="0" err="1" smtClean="0"/>
              <a:t>submodular</a:t>
            </a:r>
            <a:r>
              <a:rPr lang="en-US" sz="2400" dirty="0" smtClean="0"/>
              <a:t> function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849207" y="4415135"/>
            <a:ext cx="2761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sym typeface="Wingdings"/>
              </a:rPr>
              <a:t></a:t>
            </a:r>
            <a:r>
              <a:rPr lang="en-US" sz="2400" dirty="0" smtClean="0"/>
              <a:t> </a:t>
            </a:r>
            <a:r>
              <a:rPr lang="en-US" sz="2400" dirty="0" err="1"/>
              <a:t>Lovász</a:t>
            </a:r>
            <a:r>
              <a:rPr lang="en-US" sz="2400" dirty="0"/>
              <a:t> </a:t>
            </a:r>
            <a:r>
              <a:rPr lang="en-US" sz="2400" dirty="0" smtClean="0"/>
              <a:t>extension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567073" y="2667000"/>
            <a:ext cx="521472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discrete regularization on support </a:t>
            </a:r>
            <a:r>
              <a:rPr lang="en-US" sz="2400" i="1" dirty="0" smtClean="0"/>
              <a:t>S </a:t>
            </a:r>
            <a:r>
              <a:rPr lang="en-US" sz="2400" dirty="0" smtClean="0"/>
              <a:t>of</a:t>
            </a:r>
            <a:r>
              <a:rPr lang="en-US" sz="2400" i="1" dirty="0" smtClean="0"/>
              <a:t> x</a:t>
            </a:r>
            <a:endParaRPr lang="en-US" sz="2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2410039" y="4110335"/>
            <a:ext cx="330496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relax to convex envelope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0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1"/>
    </mc:Choice>
    <mc:Fallback xmlns="">
      <p:transition xmlns:p14="http://schemas.microsoft.com/office/powerpoint/2010/main" spd="slow" advTm="349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build="allAtOnce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00025"/>
            <a:ext cx="9753600" cy="762000"/>
          </a:xfrm>
        </p:spPr>
        <p:txBody>
          <a:bodyPr/>
          <a:lstStyle/>
          <a:p>
            <a:r>
              <a:rPr lang="en-US" sz="4000" dirty="0" smtClean="0"/>
              <a:t>Further connections: Dictionary Selection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153400" y="1066800"/>
            <a:ext cx="457200" cy="3200400"/>
            <a:chOff x="4038600" y="2209800"/>
            <a:chExt cx="457200" cy="32004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038600" y="26670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/>
            <p:cNvSpPr/>
            <p:nvPr/>
          </p:nvSpPr>
          <p:spPr bwMode="auto">
            <a:xfrm>
              <a:off x="4038600" y="22098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038600" y="2667000"/>
              <a:ext cx="457200" cy="457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038600" y="31242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038600" y="35814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038600" y="4038600"/>
              <a:ext cx="457200" cy="4572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38600" y="4495800"/>
              <a:ext cx="457200" cy="4572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038600" y="4953000"/>
              <a:ext cx="457200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917704" y="1524000"/>
            <a:ext cx="3995990" cy="593143"/>
            <a:chOff x="1523999" y="1600200"/>
            <a:chExt cx="5571748" cy="827054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999" y="1600200"/>
              <a:ext cx="3767693" cy="827054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0200" y="1676400"/>
              <a:ext cx="1685547" cy="5334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70118" y="2527300"/>
            <a:ext cx="629872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Where does the dictionary M come from?</a:t>
            </a:r>
            <a:endParaRPr lang="en-US" sz="2800" dirty="0"/>
          </a:p>
        </p:txBody>
      </p:sp>
      <p:cxnSp>
        <p:nvCxnSpPr>
          <p:cNvPr id="16" name="Gerade Verbindung mit Pfeil 15"/>
          <p:cNvCxnSpPr>
            <a:stCxn id="6" idx="0"/>
          </p:cNvCxnSpPr>
          <p:nvPr/>
        </p:nvCxnSpPr>
        <p:spPr bwMode="auto">
          <a:xfrm flipH="1" flipV="1">
            <a:off x="3848100" y="1961190"/>
            <a:ext cx="271378" cy="566110"/>
          </a:xfrm>
          <a:prstGeom prst="straightConnector1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hteck 18"/>
          <p:cNvSpPr/>
          <p:nvPr/>
        </p:nvSpPr>
        <p:spPr>
          <a:xfrm>
            <a:off x="406400" y="358140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kern="0" dirty="0" smtClean="0">
                <a:ea typeface="ＭＳ Ｐゴシック" pitchFamily="34" charset="-128"/>
              </a:rPr>
              <a:t>Want to learn </a:t>
            </a:r>
            <a:r>
              <a:rPr lang="en-US" sz="2600" kern="0" dirty="0">
                <a:ea typeface="ＭＳ Ｐゴシック" pitchFamily="34" charset="-128"/>
              </a:rPr>
              <a:t>it from </a:t>
            </a:r>
            <a:r>
              <a:rPr lang="en-US" sz="2600" kern="0" dirty="0" smtClean="0">
                <a:ea typeface="ＭＳ Ｐゴシック" pitchFamily="34" charset="-128"/>
              </a:rPr>
              <a:t>data:</a:t>
            </a:r>
            <a:endParaRPr lang="de-DE" sz="2600" dirty="0"/>
          </a:p>
        </p:txBody>
      </p:sp>
      <p:pic>
        <p:nvPicPr>
          <p:cNvPr id="21" name="Bild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0" y="3574561"/>
            <a:ext cx="3016250" cy="46403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40962" y="4816038"/>
            <a:ext cx="8091315" cy="1292662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2600" dirty="0" err="1" smtClean="0"/>
              <a:t>Selecting</a:t>
            </a:r>
            <a:r>
              <a:rPr lang="de-DE" sz="2600" dirty="0" smtClean="0"/>
              <a:t> a </a:t>
            </a:r>
            <a:r>
              <a:rPr lang="de-DE" sz="2600" dirty="0" err="1" smtClean="0"/>
              <a:t>dictionary</a:t>
            </a:r>
            <a:r>
              <a:rPr lang="de-DE" sz="2600" dirty="0" smtClean="0"/>
              <a:t> </a:t>
            </a:r>
            <a:r>
              <a:rPr lang="de-DE" sz="2600" dirty="0" err="1" smtClean="0"/>
              <a:t>with</a:t>
            </a:r>
            <a:r>
              <a:rPr lang="de-DE" sz="2600" dirty="0" smtClean="0"/>
              <a:t> </a:t>
            </a:r>
            <a:r>
              <a:rPr lang="de-DE" sz="2600" dirty="0" err="1" smtClean="0"/>
              <a:t>near</a:t>
            </a:r>
            <a:r>
              <a:rPr lang="de-DE" sz="2600" dirty="0" smtClean="0"/>
              <a:t>-max. </a:t>
            </a:r>
            <a:r>
              <a:rPr lang="de-DE" sz="2600" dirty="0" err="1" smtClean="0"/>
              <a:t>variance</a:t>
            </a:r>
            <a:r>
              <a:rPr lang="de-DE" sz="2600" dirty="0" smtClean="0"/>
              <a:t> </a:t>
            </a:r>
            <a:r>
              <a:rPr lang="de-DE" sz="2600" dirty="0" err="1" smtClean="0"/>
              <a:t>reduction</a:t>
            </a:r>
            <a:r>
              <a:rPr lang="de-DE" sz="2600" dirty="0" smtClean="0"/>
              <a:t> </a:t>
            </a:r>
          </a:p>
          <a:p>
            <a:pPr marL="457200" indent="-457200" algn="l">
              <a:buFont typeface="Wingdings" charset="0"/>
              <a:buChar char="ó"/>
            </a:pPr>
            <a:r>
              <a:rPr lang="de-DE" sz="2600" dirty="0" err="1" smtClean="0">
                <a:solidFill>
                  <a:srgbClr val="008000"/>
                </a:solidFill>
              </a:rPr>
              <a:t>Maximization</a:t>
            </a:r>
            <a:r>
              <a:rPr lang="de-DE" sz="2600" dirty="0" smtClean="0"/>
              <a:t> </a:t>
            </a:r>
            <a:r>
              <a:rPr lang="de-DE" sz="2600" dirty="0" err="1" smtClean="0"/>
              <a:t>of</a:t>
            </a:r>
            <a:r>
              <a:rPr lang="de-DE" sz="2600" dirty="0" smtClean="0"/>
              <a:t> </a:t>
            </a:r>
            <a:r>
              <a:rPr lang="de-DE" sz="2600" dirty="0" err="1" smtClean="0">
                <a:solidFill>
                  <a:srgbClr val="008000"/>
                </a:solidFill>
              </a:rPr>
              <a:t>approximately</a:t>
            </a:r>
            <a:r>
              <a:rPr lang="de-DE" sz="2600" dirty="0" smtClean="0">
                <a:solidFill>
                  <a:srgbClr val="008000"/>
                </a:solidFill>
              </a:rPr>
              <a:t> submodular</a:t>
            </a:r>
            <a:r>
              <a:rPr lang="de-DE" sz="2600" dirty="0" smtClean="0">
                <a:solidFill>
                  <a:srgbClr val="0080FF"/>
                </a:solidFill>
              </a:rPr>
              <a:t> </a:t>
            </a:r>
            <a:r>
              <a:rPr lang="de-DE" sz="2600" dirty="0" err="1" smtClean="0"/>
              <a:t>function</a:t>
            </a:r>
            <a:endParaRPr lang="de-DE" sz="2600" dirty="0" smtClean="0"/>
          </a:p>
          <a:p>
            <a:pPr algn="r"/>
            <a:r>
              <a:rPr lang="de-DE" sz="2600" dirty="0" smtClean="0"/>
              <a:t>				       </a:t>
            </a:r>
            <a:r>
              <a:rPr lang="de-DE" sz="2600" dirty="0" smtClean="0"/>
              <a:t>				</a:t>
            </a:r>
            <a:r>
              <a:rPr lang="de-DE" sz="1800" dirty="0" smtClean="0"/>
              <a:t>[</a:t>
            </a:r>
            <a:r>
              <a:rPr lang="de-DE" sz="1800" dirty="0" smtClean="0"/>
              <a:t>Krause &amp; </a:t>
            </a:r>
            <a:r>
              <a:rPr lang="de-DE" sz="1800" dirty="0" err="1" smtClean="0"/>
              <a:t>Cevher</a:t>
            </a:r>
            <a:r>
              <a:rPr lang="de-DE" sz="1800" dirty="0" smtClean="0"/>
              <a:t> ‘10; Das &amp; Kempe </a:t>
            </a:r>
            <a:r>
              <a:rPr lang="fr-FR" sz="1800" dirty="0" smtClean="0"/>
              <a:t>’</a:t>
            </a:r>
            <a:r>
              <a:rPr lang="de-DE" sz="1800" dirty="0" smtClean="0"/>
              <a:t>11]</a:t>
            </a:r>
            <a:endParaRPr lang="de-DE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3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4"/>
    </mc:Choice>
    <mc:Fallback xmlns="">
      <p:transition xmlns:p14="http://schemas.microsoft.com/office/powerpoint/2010/main" spd="slow" advTm="481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rf_old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05" y="1521408"/>
            <a:ext cx="2979420" cy="2007870"/>
          </a:xfrm>
          <a:prstGeom prst="rect">
            <a:avLst/>
          </a:prstGeom>
        </p:spPr>
      </p:pic>
      <p:pic>
        <p:nvPicPr>
          <p:cNvPr id="26" name="Picture 25" descr="mrf_old_pixonl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05" y="1520021"/>
            <a:ext cx="2979420" cy="2007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</a:t>
            </a:r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59</a:t>
            </a:fld>
            <a:endParaRPr lang="en-US" dirty="0"/>
          </a:p>
        </p:txBody>
      </p:sp>
      <p:pic>
        <p:nvPicPr>
          <p:cNvPr id="21" name="Picture 20" descr="001_oct_ugmm_mod_g020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925" y="1267678"/>
            <a:ext cx="3237469" cy="2160000"/>
          </a:xfrm>
          <a:prstGeom prst="rect">
            <a:avLst/>
          </a:prstGeom>
        </p:spPr>
      </p:pic>
      <p:pic>
        <p:nvPicPr>
          <p:cNvPr id="10" name="Picture 9" descr="001_oct_trunc_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0" y="1296722"/>
            <a:ext cx="2451100" cy="213095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3696763" y="1981200"/>
            <a:ext cx="343183" cy="50800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968750"/>
            <a:ext cx="2540000" cy="3683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0850" y="3975750"/>
            <a:ext cx="2885637" cy="1340954"/>
            <a:chOff x="450850" y="3975750"/>
            <a:chExt cx="2885637" cy="1340954"/>
          </a:xfrm>
        </p:grpSpPr>
        <p:grpSp>
          <p:nvGrpSpPr>
            <p:cNvPr id="27" name="Group 26"/>
            <p:cNvGrpSpPr/>
            <p:nvPr/>
          </p:nvGrpSpPr>
          <p:grpSpPr>
            <a:xfrm>
              <a:off x="1669535" y="4344050"/>
              <a:ext cx="1666952" cy="972654"/>
              <a:chOff x="120134" y="5029850"/>
              <a:chExt cx="1666952" cy="97265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20134" y="5334650"/>
                <a:ext cx="727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labels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08207" y="5356173"/>
                <a:ext cx="7788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pixel </a:t>
                </a:r>
              </a:p>
              <a:p>
                <a:r>
                  <a:rPr lang="en-US" dirty="0" smtClean="0"/>
                  <a:t>values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39" idx="0"/>
              </p:cNvCxnSpPr>
              <p:nvPr/>
            </p:nvCxnSpPr>
            <p:spPr>
              <a:xfrm flipV="1">
                <a:off x="483932" y="5029850"/>
                <a:ext cx="446350" cy="304800"/>
              </a:xfrm>
              <a:prstGeom prst="straightConnector1">
                <a:avLst/>
              </a:prstGeom>
              <a:ln>
                <a:solidFill>
                  <a:srgbClr val="17375E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40" idx="0"/>
              </p:cNvCxnSpPr>
              <p:nvPr/>
            </p:nvCxnSpPr>
            <p:spPr>
              <a:xfrm flipH="1" flipV="1">
                <a:off x="1333501" y="5029851"/>
                <a:ext cx="64146" cy="326322"/>
              </a:xfrm>
              <a:prstGeom prst="straightConnector1">
                <a:avLst/>
              </a:prstGeom>
              <a:ln>
                <a:solidFill>
                  <a:srgbClr val="17375E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933" y="3975750"/>
              <a:ext cx="1206500" cy="3683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0" y="4083050"/>
              <a:ext cx="1155700" cy="482600"/>
            </a:xfrm>
            <a:prstGeom prst="rect">
              <a:avLst/>
            </a:prstGeom>
          </p:spPr>
        </p:pic>
      </p:grp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0" y="5054600"/>
            <a:ext cx="2425700" cy="584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50" y="5168900"/>
            <a:ext cx="342900" cy="20320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850319" y="2097051"/>
            <a:ext cx="1671091" cy="2239999"/>
          </a:xfrm>
          <a:custGeom>
            <a:avLst/>
            <a:gdLst>
              <a:gd name="connsiteX0" fmla="*/ 1002224 w 1671091"/>
              <a:gd name="connsiteY0" fmla="*/ 2239999 h 2239999"/>
              <a:gd name="connsiteX1" fmla="*/ 604291 w 1671091"/>
              <a:gd name="connsiteY1" fmla="*/ 2045265 h 2239999"/>
              <a:gd name="connsiteX2" fmla="*/ 96291 w 1671091"/>
              <a:gd name="connsiteY2" fmla="*/ 1647332 h 2239999"/>
              <a:gd name="connsiteX3" fmla="*/ 20091 w 1671091"/>
              <a:gd name="connsiteY3" fmla="*/ 1308665 h 2239999"/>
              <a:gd name="connsiteX4" fmla="*/ 341824 w 1671091"/>
              <a:gd name="connsiteY4" fmla="*/ 927665 h 2239999"/>
              <a:gd name="connsiteX5" fmla="*/ 536557 w 1671091"/>
              <a:gd name="connsiteY5" fmla="*/ 834532 h 2239999"/>
              <a:gd name="connsiteX6" fmla="*/ 595824 w 1671091"/>
              <a:gd name="connsiteY6" fmla="*/ 588999 h 2239999"/>
              <a:gd name="connsiteX7" fmla="*/ 731291 w 1671091"/>
              <a:gd name="connsiteY7" fmla="*/ 487399 h 2239999"/>
              <a:gd name="connsiteX8" fmla="*/ 959891 w 1671091"/>
              <a:gd name="connsiteY8" fmla="*/ 478932 h 2239999"/>
              <a:gd name="connsiteX9" fmla="*/ 1163091 w 1671091"/>
              <a:gd name="connsiteY9" fmla="*/ 461999 h 2239999"/>
              <a:gd name="connsiteX10" fmla="*/ 1323957 w 1671091"/>
              <a:gd name="connsiteY10" fmla="*/ 284199 h 2239999"/>
              <a:gd name="connsiteX11" fmla="*/ 1408624 w 1671091"/>
              <a:gd name="connsiteY11" fmla="*/ 30199 h 2239999"/>
              <a:gd name="connsiteX12" fmla="*/ 1671091 w 1671091"/>
              <a:gd name="connsiteY12" fmla="*/ 4799 h 2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1091" h="2239999">
                <a:moveTo>
                  <a:pt x="1002224" y="2239999"/>
                </a:moveTo>
                <a:cubicBezTo>
                  <a:pt x="878752" y="2192021"/>
                  <a:pt x="755280" y="2144043"/>
                  <a:pt x="604291" y="2045265"/>
                </a:cubicBezTo>
                <a:cubicBezTo>
                  <a:pt x="453302" y="1946487"/>
                  <a:pt x="193658" y="1770099"/>
                  <a:pt x="96291" y="1647332"/>
                </a:cubicBezTo>
                <a:cubicBezTo>
                  <a:pt x="-1076" y="1524565"/>
                  <a:pt x="-20831" y="1428609"/>
                  <a:pt x="20091" y="1308665"/>
                </a:cubicBezTo>
                <a:cubicBezTo>
                  <a:pt x="61013" y="1188721"/>
                  <a:pt x="255746" y="1006687"/>
                  <a:pt x="341824" y="927665"/>
                </a:cubicBezTo>
                <a:cubicBezTo>
                  <a:pt x="427902" y="848643"/>
                  <a:pt x="494224" y="890976"/>
                  <a:pt x="536557" y="834532"/>
                </a:cubicBezTo>
                <a:cubicBezTo>
                  <a:pt x="578890" y="778088"/>
                  <a:pt x="563368" y="646854"/>
                  <a:pt x="595824" y="588999"/>
                </a:cubicBezTo>
                <a:cubicBezTo>
                  <a:pt x="628280" y="531143"/>
                  <a:pt x="670613" y="505743"/>
                  <a:pt x="731291" y="487399"/>
                </a:cubicBezTo>
                <a:cubicBezTo>
                  <a:pt x="791969" y="469055"/>
                  <a:pt x="887924" y="483165"/>
                  <a:pt x="959891" y="478932"/>
                </a:cubicBezTo>
                <a:cubicBezTo>
                  <a:pt x="1031858" y="474699"/>
                  <a:pt x="1102413" y="494455"/>
                  <a:pt x="1163091" y="461999"/>
                </a:cubicBezTo>
                <a:cubicBezTo>
                  <a:pt x="1223769" y="429543"/>
                  <a:pt x="1283035" y="356166"/>
                  <a:pt x="1323957" y="284199"/>
                </a:cubicBezTo>
                <a:cubicBezTo>
                  <a:pt x="1364879" y="212232"/>
                  <a:pt x="1350768" y="76766"/>
                  <a:pt x="1408624" y="30199"/>
                </a:cubicBezTo>
                <a:cubicBezTo>
                  <a:pt x="1466480" y="-16368"/>
                  <a:pt x="1671091" y="4799"/>
                  <a:pt x="1671091" y="4799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7605" y="1321729"/>
            <a:ext cx="877195" cy="369332"/>
            <a:chOff x="3237605" y="2020229"/>
            <a:chExt cx="877195" cy="369332"/>
          </a:xfrm>
        </p:grpSpPr>
        <p:sp>
          <p:nvSpPr>
            <p:cNvPr id="80" name="TextBox 79"/>
            <p:cNvSpPr txBox="1"/>
            <p:nvPr/>
          </p:nvSpPr>
          <p:spPr>
            <a:xfrm>
              <a:off x="3237605" y="2020229"/>
              <a:ext cx="637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label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stCxn id="80" idx="3"/>
            </p:cNvCxnSpPr>
            <p:nvPr/>
          </p:nvCxnSpPr>
          <p:spPr>
            <a:xfrm>
              <a:off x="3874919" y="2204895"/>
              <a:ext cx="239881" cy="184666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3070044" y="1799421"/>
            <a:ext cx="6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</a:t>
            </a:r>
            <a:endParaRPr lang="en-US" dirty="0"/>
          </a:p>
        </p:txBody>
      </p:sp>
      <p:pic>
        <p:nvPicPr>
          <p:cNvPr id="29" name="Picture 28" descr="mrf_old_grid_noplane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30" y="1524228"/>
            <a:ext cx="2439670" cy="1619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3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03"/>
    </mc:Choice>
    <mc:Fallback xmlns="">
      <p:transition xmlns:p14="http://schemas.microsoft.com/office/powerpoint/2010/main" spd="slow" advTm="653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submodularity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Minimization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657600" lvl="8" indent="0">
              <a:buNone/>
            </a:pP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Maximization</a:t>
            </a:r>
            <a:endParaRPr lang="en-US" dirty="0" smtClean="0">
              <a:solidFill>
                <a:srgbClr val="FF2B2C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Learning</a:t>
            </a:r>
          </a:p>
          <a:p>
            <a:r>
              <a:rPr lang="en-US" dirty="0" smtClean="0"/>
              <a:t>Learning for Optimization: new settings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29368" y="1328043"/>
            <a:ext cx="7961208" cy="4259967"/>
            <a:chOff x="1029368" y="1328043"/>
            <a:chExt cx="7961208" cy="4259967"/>
          </a:xfrm>
        </p:grpSpPr>
        <p:sp>
          <p:nvSpPr>
            <p:cNvPr id="4" name="Right Brace 3"/>
            <p:cNvSpPr/>
            <p:nvPr/>
          </p:nvSpPr>
          <p:spPr>
            <a:xfrm>
              <a:off x="7606632" y="1328043"/>
              <a:ext cx="240631" cy="1960585"/>
            </a:xfrm>
            <a:prstGeom prst="rightBrac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Brace 4"/>
            <p:cNvSpPr/>
            <p:nvPr/>
          </p:nvSpPr>
          <p:spPr>
            <a:xfrm>
              <a:off x="7606632" y="3494508"/>
              <a:ext cx="240631" cy="2093502"/>
            </a:xfrm>
            <a:prstGeom prst="rightBrac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1029368" y="3288628"/>
              <a:ext cx="6577264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00009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1029368" y="3494508"/>
              <a:ext cx="6577264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00009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940844" y="2034492"/>
              <a:ext cx="959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  <a:r>
                <a:rPr lang="en-US" sz="2800" dirty="0" smtClean="0"/>
                <a:t>art I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40839" y="4264944"/>
              <a:ext cx="10497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  <a:r>
                <a:rPr lang="en-US" sz="2800" dirty="0" smtClean="0"/>
                <a:t>art II</a:t>
              </a:r>
              <a:endParaRPr lang="en-US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21052" y="3240516"/>
              <a:ext cx="780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Break</a:t>
              </a:r>
              <a:endParaRPr lang="en-US" sz="2000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84465" y="1086743"/>
            <a:ext cx="1483399" cy="830997"/>
          </a:xfrm>
          <a:prstGeom prst="rect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00"/>
                </a:solidFill>
              </a:rPr>
              <a:t>many new</a:t>
            </a:r>
          </a:p>
          <a:p>
            <a:r>
              <a:rPr lang="en-US" sz="2400" dirty="0" smtClean="0">
                <a:solidFill>
                  <a:srgbClr val="CC0000"/>
                </a:solidFill>
              </a:rPr>
              <a:t>results! </a:t>
            </a:r>
            <a:r>
              <a:rPr lang="en-US" sz="2400" dirty="0" smtClean="0">
                <a:solidFill>
                  <a:srgbClr val="CC0000"/>
                </a:solidFill>
                <a:sym typeface="Wingdings"/>
              </a:rPr>
              <a:t></a:t>
            </a:r>
            <a:endParaRPr lang="en-US" sz="2400" dirty="0">
              <a:solidFill>
                <a:srgbClr val="CC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6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4"/>
    </mc:Choice>
    <mc:Fallback xmlns="">
      <p:transition xmlns:p14="http://schemas.microsoft.com/office/powerpoint/2010/main" spd="slow" advTm="766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mrf_old_grid_no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30" y="1524228"/>
            <a:ext cx="2439670" cy="1619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MAP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0850" y="3968750"/>
            <a:ext cx="5441950" cy="596900"/>
            <a:chOff x="450850" y="3968750"/>
            <a:chExt cx="5441950" cy="596900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968750"/>
              <a:ext cx="2540000" cy="36830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50850" y="3975750"/>
              <a:ext cx="2695583" cy="589900"/>
              <a:chOff x="450850" y="3975750"/>
              <a:chExt cx="2695583" cy="589900"/>
            </a:xfrm>
          </p:grpSpPr>
          <p:pic>
            <p:nvPicPr>
              <p:cNvPr id="8" name="Picture 7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9933" y="3975750"/>
                <a:ext cx="1206500" cy="368300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850" y="4083050"/>
                <a:ext cx="1155700" cy="482600"/>
              </a:xfrm>
              <a:prstGeom prst="rect">
                <a:avLst/>
              </a:prstGeom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4489450" y="5054600"/>
            <a:ext cx="3238500" cy="584200"/>
            <a:chOff x="4489450" y="5054600"/>
            <a:chExt cx="3238500" cy="584200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250" y="5054600"/>
              <a:ext cx="2425700" cy="5842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450" y="5168900"/>
              <a:ext cx="342900" cy="203200"/>
            </a:xfrm>
            <a:prstGeom prst="rect">
              <a:avLst/>
            </a:prstGeom>
          </p:spPr>
        </p:pic>
      </p:grpSp>
      <p:sp>
        <p:nvSpPr>
          <p:cNvPr id="37" name="Freeform 36"/>
          <p:cNvSpPr/>
          <p:nvPr/>
        </p:nvSpPr>
        <p:spPr>
          <a:xfrm>
            <a:off x="3850319" y="2097051"/>
            <a:ext cx="1671091" cy="2239999"/>
          </a:xfrm>
          <a:custGeom>
            <a:avLst/>
            <a:gdLst>
              <a:gd name="connsiteX0" fmla="*/ 1002224 w 1671091"/>
              <a:gd name="connsiteY0" fmla="*/ 2239999 h 2239999"/>
              <a:gd name="connsiteX1" fmla="*/ 604291 w 1671091"/>
              <a:gd name="connsiteY1" fmla="*/ 2045265 h 2239999"/>
              <a:gd name="connsiteX2" fmla="*/ 96291 w 1671091"/>
              <a:gd name="connsiteY2" fmla="*/ 1647332 h 2239999"/>
              <a:gd name="connsiteX3" fmla="*/ 20091 w 1671091"/>
              <a:gd name="connsiteY3" fmla="*/ 1308665 h 2239999"/>
              <a:gd name="connsiteX4" fmla="*/ 341824 w 1671091"/>
              <a:gd name="connsiteY4" fmla="*/ 927665 h 2239999"/>
              <a:gd name="connsiteX5" fmla="*/ 536557 w 1671091"/>
              <a:gd name="connsiteY5" fmla="*/ 834532 h 2239999"/>
              <a:gd name="connsiteX6" fmla="*/ 595824 w 1671091"/>
              <a:gd name="connsiteY6" fmla="*/ 588999 h 2239999"/>
              <a:gd name="connsiteX7" fmla="*/ 731291 w 1671091"/>
              <a:gd name="connsiteY7" fmla="*/ 487399 h 2239999"/>
              <a:gd name="connsiteX8" fmla="*/ 959891 w 1671091"/>
              <a:gd name="connsiteY8" fmla="*/ 478932 h 2239999"/>
              <a:gd name="connsiteX9" fmla="*/ 1163091 w 1671091"/>
              <a:gd name="connsiteY9" fmla="*/ 461999 h 2239999"/>
              <a:gd name="connsiteX10" fmla="*/ 1323957 w 1671091"/>
              <a:gd name="connsiteY10" fmla="*/ 284199 h 2239999"/>
              <a:gd name="connsiteX11" fmla="*/ 1408624 w 1671091"/>
              <a:gd name="connsiteY11" fmla="*/ 30199 h 2239999"/>
              <a:gd name="connsiteX12" fmla="*/ 1671091 w 1671091"/>
              <a:gd name="connsiteY12" fmla="*/ 4799 h 2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1091" h="2239999">
                <a:moveTo>
                  <a:pt x="1002224" y="2239999"/>
                </a:moveTo>
                <a:cubicBezTo>
                  <a:pt x="878752" y="2192021"/>
                  <a:pt x="755280" y="2144043"/>
                  <a:pt x="604291" y="2045265"/>
                </a:cubicBezTo>
                <a:cubicBezTo>
                  <a:pt x="453302" y="1946487"/>
                  <a:pt x="193658" y="1770099"/>
                  <a:pt x="96291" y="1647332"/>
                </a:cubicBezTo>
                <a:cubicBezTo>
                  <a:pt x="-1076" y="1524565"/>
                  <a:pt x="-20831" y="1428609"/>
                  <a:pt x="20091" y="1308665"/>
                </a:cubicBezTo>
                <a:cubicBezTo>
                  <a:pt x="61013" y="1188721"/>
                  <a:pt x="255746" y="1006687"/>
                  <a:pt x="341824" y="927665"/>
                </a:cubicBezTo>
                <a:cubicBezTo>
                  <a:pt x="427902" y="848643"/>
                  <a:pt x="494224" y="890976"/>
                  <a:pt x="536557" y="834532"/>
                </a:cubicBezTo>
                <a:cubicBezTo>
                  <a:pt x="578890" y="778088"/>
                  <a:pt x="563368" y="646854"/>
                  <a:pt x="595824" y="588999"/>
                </a:cubicBezTo>
                <a:cubicBezTo>
                  <a:pt x="628280" y="531143"/>
                  <a:pt x="670613" y="505743"/>
                  <a:pt x="731291" y="487399"/>
                </a:cubicBezTo>
                <a:cubicBezTo>
                  <a:pt x="791969" y="469055"/>
                  <a:pt x="887924" y="483165"/>
                  <a:pt x="959891" y="478932"/>
                </a:cubicBezTo>
                <a:cubicBezTo>
                  <a:pt x="1031858" y="474699"/>
                  <a:pt x="1102413" y="494455"/>
                  <a:pt x="1163091" y="461999"/>
                </a:cubicBezTo>
                <a:cubicBezTo>
                  <a:pt x="1223769" y="429543"/>
                  <a:pt x="1283035" y="356166"/>
                  <a:pt x="1323957" y="284199"/>
                </a:cubicBezTo>
                <a:cubicBezTo>
                  <a:pt x="1364879" y="212232"/>
                  <a:pt x="1350768" y="76766"/>
                  <a:pt x="1408624" y="30199"/>
                </a:cubicBezTo>
                <a:cubicBezTo>
                  <a:pt x="1466480" y="-16368"/>
                  <a:pt x="1671091" y="4799"/>
                  <a:pt x="1671091" y="4799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850" y="3263900"/>
            <a:ext cx="264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Recall:  </a:t>
            </a:r>
            <a:r>
              <a:rPr lang="en-US" sz="2400" dirty="0" smtClean="0">
                <a:solidFill>
                  <a:srgbClr val="008000"/>
                </a:solidFill>
              </a:rPr>
              <a:t>equivalence</a:t>
            </a:r>
            <a:endParaRPr lang="en-US" sz="2400" dirty="0">
              <a:solidFill>
                <a:srgbClr val="008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9571" y="3941840"/>
            <a:ext cx="500529" cy="1821389"/>
            <a:chOff x="1873773" y="2867292"/>
            <a:chExt cx="667752" cy="2808547"/>
          </a:xfrm>
        </p:grpSpPr>
        <p:grpSp>
          <p:nvGrpSpPr>
            <p:cNvPr id="32" name="Group 31"/>
            <p:cNvGrpSpPr/>
            <p:nvPr/>
          </p:nvGrpSpPr>
          <p:grpSpPr>
            <a:xfrm>
              <a:off x="2016863" y="3767969"/>
              <a:ext cx="381573" cy="1907870"/>
              <a:chOff x="1902563" y="4326769"/>
              <a:chExt cx="381573" cy="1907870"/>
            </a:xfrm>
          </p:grpSpPr>
          <p:sp>
            <p:nvSpPr>
              <p:cNvPr id="33" name="Oval 32"/>
              <p:cNvSpPr/>
              <p:nvPr/>
            </p:nvSpPr>
            <p:spPr bwMode="auto">
              <a:xfrm>
                <a:off x="1902563" y="4326769"/>
                <a:ext cx="381573" cy="381574"/>
              </a:xfrm>
              <a:prstGeom prst="ellipse">
                <a:avLst/>
              </a:prstGeom>
              <a:solidFill>
                <a:srgbClr val="66CCFF">
                  <a:alpha val="34000"/>
                </a:srgbClr>
              </a:solidFill>
              <a:ln w="28575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a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1902563" y="4835534"/>
                <a:ext cx="381573" cy="381574"/>
              </a:xfrm>
              <a:prstGeom prst="ellipse">
                <a:avLst/>
              </a:prstGeom>
              <a:solidFill>
                <a:srgbClr val="66CCFF">
                  <a:alpha val="34000"/>
                </a:srgbClr>
              </a:solidFill>
              <a:ln w="28575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b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1902563" y="5853065"/>
                <a:ext cx="381573" cy="381574"/>
              </a:xfrm>
              <a:prstGeom prst="ellipse">
                <a:avLst/>
              </a:prstGeom>
              <a:solidFill>
                <a:srgbClr val="66CCFF">
                  <a:alpha val="34000"/>
                </a:srgbClr>
              </a:solidFill>
              <a:ln w="28575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d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1902563" y="5344299"/>
                <a:ext cx="381573" cy="381574"/>
              </a:xfrm>
              <a:prstGeom prst="ellipse">
                <a:avLst/>
              </a:prstGeom>
              <a:solidFill>
                <a:srgbClr val="66CCFF">
                  <a:alpha val="34000"/>
                </a:srgbClr>
              </a:solidFill>
              <a:ln w="28575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c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873773" y="2867292"/>
              <a:ext cx="667752" cy="1878535"/>
              <a:chOff x="1759473" y="3426092"/>
              <a:chExt cx="667752" cy="1878535"/>
            </a:xfrm>
          </p:grpSpPr>
          <p:sp>
            <p:nvSpPr>
              <p:cNvPr id="43" name="Rounded Rectangle 14"/>
              <p:cNvSpPr/>
              <p:nvPr/>
            </p:nvSpPr>
            <p:spPr bwMode="auto">
              <a:xfrm>
                <a:off x="1759473" y="4159905"/>
                <a:ext cx="667752" cy="114472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875867" y="3426092"/>
                <a:ext cx="392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800000"/>
                    </a:solidFill>
                  </a:rPr>
                  <a:t>A</a:t>
                </a:r>
                <a:endParaRPr lang="en-US" sz="2800" dirty="0">
                  <a:solidFill>
                    <a:srgbClr val="800000"/>
                  </a:solidFill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587383" y="4113244"/>
            <a:ext cx="930267" cy="1751831"/>
            <a:chOff x="6159606" y="3860800"/>
            <a:chExt cx="1137417" cy="2331334"/>
          </a:xfrm>
        </p:grpSpPr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6396762" y="4159163"/>
              <a:ext cx="900261" cy="2032971"/>
              <a:chOff x="8207041" y="1771710"/>
              <a:chExt cx="720013" cy="1625951"/>
            </a:xfrm>
          </p:grpSpPr>
          <p:grpSp>
            <p:nvGrpSpPr>
              <p:cNvPr id="48" name="Group 26"/>
              <p:cNvGrpSpPr/>
              <p:nvPr/>
            </p:nvGrpSpPr>
            <p:grpSpPr>
              <a:xfrm>
                <a:off x="8207041" y="1801766"/>
                <a:ext cx="307698" cy="1595895"/>
                <a:chOff x="7226300" y="1401656"/>
                <a:chExt cx="307698" cy="1595895"/>
              </a:xfrm>
            </p:grpSpPr>
            <p:sp>
              <p:nvSpPr>
                <p:cNvPr id="54" name="TextBox 4"/>
                <p:cNvSpPr txBox="1"/>
                <p:nvPr/>
              </p:nvSpPr>
              <p:spPr>
                <a:xfrm>
                  <a:off x="7226300" y="1401656"/>
                  <a:ext cx="307698" cy="425861"/>
                </a:xfrm>
                <a:prstGeom prst="rect">
                  <a:avLst/>
                </a:prstGeom>
                <a:solidFill>
                  <a:srgbClr val="800000">
                    <a:alpha val="40000"/>
                  </a:srgb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1</a:t>
                  </a:r>
                  <a:endParaRPr lang="en-US" sz="2000" dirty="0"/>
                </a:p>
              </p:txBody>
            </p:sp>
            <p:sp>
              <p:nvSpPr>
                <p:cNvPr id="55" name="TextBox 5"/>
                <p:cNvSpPr txBox="1"/>
                <p:nvPr/>
              </p:nvSpPr>
              <p:spPr>
                <a:xfrm>
                  <a:off x="7226300" y="1809690"/>
                  <a:ext cx="307697" cy="425861"/>
                </a:xfrm>
                <a:prstGeom prst="rect">
                  <a:avLst/>
                </a:prstGeom>
                <a:solidFill>
                  <a:srgbClr val="800000">
                    <a:alpha val="40000"/>
                  </a:srgb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1</a:t>
                  </a:r>
                  <a:endParaRPr lang="en-US" sz="2000" dirty="0"/>
                </a:p>
              </p:txBody>
            </p:sp>
            <p:sp>
              <p:nvSpPr>
                <p:cNvPr id="56" name="TextBox 6"/>
                <p:cNvSpPr txBox="1"/>
                <p:nvPr/>
              </p:nvSpPr>
              <p:spPr>
                <a:xfrm>
                  <a:off x="7226300" y="2190690"/>
                  <a:ext cx="307697" cy="42586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0</a:t>
                  </a:r>
                </a:p>
              </p:txBody>
            </p:sp>
            <p:sp>
              <p:nvSpPr>
                <p:cNvPr id="57" name="TextBox 7"/>
                <p:cNvSpPr txBox="1"/>
                <p:nvPr/>
              </p:nvSpPr>
              <p:spPr>
                <a:xfrm>
                  <a:off x="7226300" y="2571690"/>
                  <a:ext cx="307697" cy="42586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0</a:t>
                  </a:r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8587823" y="1771710"/>
                <a:ext cx="332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F7F7F"/>
                    </a:solidFill>
                  </a:rPr>
                  <a:t>a</a:t>
                </a:r>
                <a:endParaRPr lang="en-US" sz="2400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51" name="TextBox 32"/>
              <p:cNvSpPr txBox="1"/>
              <p:nvPr/>
            </p:nvSpPr>
            <p:spPr>
              <a:xfrm>
                <a:off x="8580685" y="2151222"/>
                <a:ext cx="346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F7F7F"/>
                    </a:solidFill>
                  </a:rPr>
                  <a:t>b</a:t>
                </a:r>
              </a:p>
            </p:txBody>
          </p:sp>
          <p:sp>
            <p:nvSpPr>
              <p:cNvPr id="52" name="TextBox 33"/>
              <p:cNvSpPr txBox="1"/>
              <p:nvPr/>
            </p:nvSpPr>
            <p:spPr>
              <a:xfrm>
                <a:off x="8596464" y="2530734"/>
                <a:ext cx="31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F7F7F"/>
                    </a:solidFill>
                  </a:rPr>
                  <a:t>c</a:t>
                </a:r>
              </a:p>
            </p:txBody>
          </p:sp>
          <p:sp>
            <p:nvSpPr>
              <p:cNvPr id="53" name="TextBox 34"/>
              <p:cNvSpPr txBox="1"/>
              <p:nvPr/>
            </p:nvSpPr>
            <p:spPr>
              <a:xfrm>
                <a:off x="8580685" y="2910245"/>
                <a:ext cx="346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F7F7F"/>
                    </a:solidFill>
                  </a:rPr>
                  <a:t>d</a:t>
                </a:r>
              </a:p>
            </p:txBody>
          </p:sp>
        </p:grpSp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606" y="3860800"/>
              <a:ext cx="1041400" cy="2286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625600" y="3706844"/>
            <a:ext cx="346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function on binary vectors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11910" y="3706844"/>
            <a:ext cx="167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 function</a:t>
            </a:r>
            <a:endParaRPr lang="en-US" sz="2400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4400550"/>
            <a:ext cx="1257300" cy="3683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4387850"/>
            <a:ext cx="774700" cy="3683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4508500"/>
            <a:ext cx="254000" cy="101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708150" y="5014186"/>
            <a:ext cx="6022803" cy="1200328"/>
            <a:chOff x="1708150" y="5014186"/>
            <a:chExt cx="6022803" cy="1200328"/>
          </a:xfrm>
        </p:grpSpPr>
        <p:sp>
          <p:nvSpPr>
            <p:cNvPr id="23" name="TextBox 22"/>
            <p:cNvSpPr txBox="1"/>
            <p:nvPr/>
          </p:nvSpPr>
          <p:spPr>
            <a:xfrm>
              <a:off x="1708150" y="5014186"/>
              <a:ext cx="6022803" cy="1200328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if      is </a:t>
              </a:r>
              <a:r>
                <a:rPr lang="en-US" sz="2400" dirty="0" err="1" smtClean="0"/>
                <a:t>submodular</a:t>
              </a:r>
              <a:r>
                <a:rPr lang="en-US" sz="2400" dirty="0" smtClean="0"/>
                <a:t> (attractive potentials), then</a:t>
              </a:r>
            </a:p>
            <a:p>
              <a:r>
                <a:rPr lang="en-US" sz="2400" dirty="0" smtClean="0">
                  <a:solidFill>
                    <a:srgbClr val="008000"/>
                  </a:solidFill>
                </a:rPr>
                <a:t>MAP inference = </a:t>
              </a:r>
              <a:r>
                <a:rPr lang="en-US" sz="2400" dirty="0" err="1" smtClean="0">
                  <a:solidFill>
                    <a:srgbClr val="008000"/>
                  </a:solidFill>
                </a:rPr>
                <a:t>submodular</a:t>
              </a:r>
              <a:r>
                <a:rPr lang="en-US" sz="2400" dirty="0" smtClean="0">
                  <a:solidFill>
                    <a:srgbClr val="008000"/>
                  </a:solidFill>
                </a:rPr>
                <a:t> minimization</a:t>
              </a:r>
              <a:r>
                <a:rPr lang="en-US" sz="2400" dirty="0" smtClean="0"/>
                <a:t>!</a:t>
              </a:r>
            </a:p>
            <a:p>
              <a:r>
                <a:rPr lang="en-US" sz="2400" dirty="0" smtClean="0">
                  <a:solidFill>
                    <a:srgbClr val="008000"/>
                  </a:solidFill>
                </a:rPr>
                <a:t>polynomial-time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050" y="5130800"/>
              <a:ext cx="266700" cy="25400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6456147" y="1393891"/>
            <a:ext cx="2360991" cy="1234096"/>
            <a:chOff x="6456147" y="1393891"/>
            <a:chExt cx="2360991" cy="1234096"/>
          </a:xfrm>
        </p:grpSpPr>
        <p:grpSp>
          <p:nvGrpSpPr>
            <p:cNvPr id="71" name="Group 70"/>
            <p:cNvGrpSpPr/>
            <p:nvPr/>
          </p:nvGrpSpPr>
          <p:grpSpPr>
            <a:xfrm>
              <a:off x="6456147" y="1422628"/>
              <a:ext cx="2360991" cy="1205359"/>
              <a:chOff x="6456147" y="1422628"/>
              <a:chExt cx="2360991" cy="1205359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6456147" y="1422628"/>
                <a:ext cx="2360991" cy="1205359"/>
                <a:chOff x="6456147" y="1422628"/>
                <a:chExt cx="2360991" cy="1205359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6972300" y="1422628"/>
                  <a:ext cx="27566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CC0000"/>
                      </a:solidFill>
                    </a:rPr>
                    <a:t>1</a:t>
                  </a:r>
                  <a:endParaRPr lang="en-US" sz="14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6705600" y="1854428"/>
                  <a:ext cx="27566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CC0000"/>
                      </a:solidFill>
                    </a:rPr>
                    <a:t>1</a:t>
                  </a:r>
                  <a:endParaRPr lang="en-US" sz="14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226300" y="1879828"/>
                  <a:ext cx="27566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CC0000"/>
                      </a:solidFill>
                    </a:rPr>
                    <a:t>1</a:t>
                  </a:r>
                  <a:endParaRPr lang="en-US" sz="14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493000" y="1448028"/>
                  <a:ext cx="27566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CC0000"/>
                      </a:solidFill>
                    </a:rPr>
                    <a:t>1</a:t>
                  </a:r>
                  <a:endParaRPr lang="en-US" sz="1400" dirty="0">
                    <a:solidFill>
                      <a:srgbClr val="CC0000"/>
                    </a:solidFill>
                  </a:endParaRPr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7995077" y="14226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8528477" y="14353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76" name="Group 75"/>
                <p:cNvGrpSpPr/>
                <p:nvPr/>
              </p:nvGrpSpPr>
              <p:grpSpPr>
                <a:xfrm>
                  <a:off x="8261777" y="18544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>
                  <a:off x="7741077" y="18417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82" name="Rectangle 81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8007777" y="22735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87" name="Group 86"/>
                <p:cNvGrpSpPr/>
                <p:nvPr/>
              </p:nvGrpSpPr>
              <p:grpSpPr>
                <a:xfrm>
                  <a:off x="7487077" y="22862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88" name="Rectangle 87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90" name="Group 89"/>
                <p:cNvGrpSpPr/>
                <p:nvPr/>
              </p:nvGrpSpPr>
              <p:grpSpPr>
                <a:xfrm>
                  <a:off x="6959300" y="2289433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6456147" y="2273528"/>
                  <a:ext cx="288661" cy="338554"/>
                  <a:chOff x="7995077" y="1422628"/>
                  <a:chExt cx="288661" cy="338554"/>
                </a:xfrm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7995077" y="1422628"/>
                    <a:ext cx="288661" cy="338554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 bwMode="auto">
                  <a:xfrm>
                    <a:off x="8006817" y="1489105"/>
                    <a:ext cx="259049" cy="2413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charset="0"/>
                    </a:endParaRPr>
                  </a:p>
                </p:txBody>
              </p:sp>
            </p:grpSp>
          </p:grpSp>
          <p:sp>
            <p:nvSpPr>
              <p:cNvPr id="59" name="Oval 58"/>
              <p:cNvSpPr/>
              <p:nvPr/>
            </p:nvSpPr>
            <p:spPr bwMode="auto">
              <a:xfrm>
                <a:off x="6976212" y="1476405"/>
                <a:ext cx="259049" cy="2413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7493000" y="1489105"/>
                <a:ext cx="259049" cy="2413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6701217" y="1895505"/>
                <a:ext cx="259049" cy="2413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7230212" y="1920905"/>
                <a:ext cx="259049" cy="2413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sp>
          <p:nvSpPr>
            <p:cNvPr id="98" name="Freeform 97"/>
            <p:cNvSpPr/>
            <p:nvPr/>
          </p:nvSpPr>
          <p:spPr>
            <a:xfrm>
              <a:off x="6553109" y="1393891"/>
              <a:ext cx="1321374" cy="862592"/>
            </a:xfrm>
            <a:custGeom>
              <a:avLst/>
              <a:gdLst>
                <a:gd name="connsiteX0" fmla="*/ 91 w 1321374"/>
                <a:gd name="connsiteY0" fmla="*/ 650810 h 962679"/>
                <a:gd name="connsiteX1" fmla="*/ 241391 w 1321374"/>
                <a:gd name="connsiteY1" fmla="*/ 168210 h 962679"/>
                <a:gd name="connsiteX2" fmla="*/ 609691 w 1321374"/>
                <a:gd name="connsiteY2" fmla="*/ 3110 h 962679"/>
                <a:gd name="connsiteX3" fmla="*/ 1257391 w 1321374"/>
                <a:gd name="connsiteY3" fmla="*/ 79310 h 962679"/>
                <a:gd name="connsiteX4" fmla="*/ 1257391 w 1321374"/>
                <a:gd name="connsiteY4" fmla="*/ 307910 h 962679"/>
                <a:gd name="connsiteX5" fmla="*/ 901791 w 1321374"/>
                <a:gd name="connsiteY5" fmla="*/ 917510 h 962679"/>
                <a:gd name="connsiteX6" fmla="*/ 266791 w 1321374"/>
                <a:gd name="connsiteY6" fmla="*/ 892110 h 962679"/>
                <a:gd name="connsiteX7" fmla="*/ 91 w 1321374"/>
                <a:gd name="connsiteY7" fmla="*/ 650810 h 96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1374" h="962679">
                  <a:moveTo>
                    <a:pt x="91" y="650810"/>
                  </a:moveTo>
                  <a:cubicBezTo>
                    <a:pt x="-4142" y="530160"/>
                    <a:pt x="139791" y="276160"/>
                    <a:pt x="241391" y="168210"/>
                  </a:cubicBezTo>
                  <a:cubicBezTo>
                    <a:pt x="342991" y="60260"/>
                    <a:pt x="440358" y="17927"/>
                    <a:pt x="609691" y="3110"/>
                  </a:cubicBezTo>
                  <a:cubicBezTo>
                    <a:pt x="779024" y="-11707"/>
                    <a:pt x="1149441" y="28510"/>
                    <a:pt x="1257391" y="79310"/>
                  </a:cubicBezTo>
                  <a:cubicBezTo>
                    <a:pt x="1365341" y="130110"/>
                    <a:pt x="1316658" y="168210"/>
                    <a:pt x="1257391" y="307910"/>
                  </a:cubicBezTo>
                  <a:cubicBezTo>
                    <a:pt x="1198124" y="447610"/>
                    <a:pt x="1066891" y="820143"/>
                    <a:pt x="901791" y="917510"/>
                  </a:cubicBezTo>
                  <a:cubicBezTo>
                    <a:pt x="736691" y="1014877"/>
                    <a:pt x="417074" y="930210"/>
                    <a:pt x="266791" y="892110"/>
                  </a:cubicBezTo>
                  <a:cubicBezTo>
                    <a:pt x="116508" y="854010"/>
                    <a:pt x="4324" y="771460"/>
                    <a:pt x="91" y="650810"/>
                  </a:cubicBezTo>
                  <a:close/>
                </a:path>
              </a:pathLst>
            </a:custGeom>
            <a:ln w="28575" cmpd="sng">
              <a:solidFill>
                <a:srgbClr val="CC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55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36"/>
    </mc:Choice>
    <mc:Fallback xmlns="">
      <p:transition xmlns:p14="http://schemas.microsoft.com/office/powerpoint/2010/main" spd="slow" advTm="678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31806 -0.0333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16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00138 -0.353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41928 -0.403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Special </a:t>
            </a:r>
            <a:r>
              <a:rPr lang="de-DE" dirty="0" err="1" smtClean="0"/>
              <a:t>cases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141913"/>
          </a:xfrm>
        </p:spPr>
        <p:txBody>
          <a:bodyPr/>
          <a:lstStyle/>
          <a:p>
            <a:pPr marL="0" indent="0" algn="ctr">
              <a:buNone/>
            </a:pPr>
            <a:endParaRPr lang="de-DE" sz="700" dirty="0"/>
          </a:p>
          <a:p>
            <a:pPr marL="0" indent="0" algn="ctr">
              <a:buNone/>
            </a:pPr>
            <a:r>
              <a:rPr lang="de-DE" dirty="0" err="1" smtClean="0">
                <a:solidFill>
                  <a:srgbClr val="FF0000"/>
                </a:solidFill>
              </a:rPr>
              <a:t>Minimizing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general</a:t>
            </a:r>
            <a:r>
              <a:rPr lang="de-DE" dirty="0" smtClean="0">
                <a:solidFill>
                  <a:srgbClr val="FF0000"/>
                </a:solidFill>
              </a:rPr>
              <a:t> submodular </a:t>
            </a:r>
            <a:r>
              <a:rPr lang="de-DE" dirty="0" err="1" smtClean="0">
                <a:solidFill>
                  <a:srgbClr val="FF0000"/>
                </a:solidFill>
              </a:rPr>
              <a:t>functions</a:t>
            </a:r>
            <a:r>
              <a:rPr lang="de-DE" dirty="0">
                <a:solidFill>
                  <a:srgbClr val="FF0000"/>
                </a:solidFill>
              </a:rPr>
              <a:t>:</a:t>
            </a:r>
            <a:r>
              <a:rPr lang="de-DE" dirty="0" smtClean="0">
                <a:solidFill>
                  <a:srgbClr val="FF0000"/>
                </a:solidFill>
                <a:sym typeface="Wingdings"/>
              </a:rPr>
              <a:t> </a:t>
            </a:r>
          </a:p>
          <a:p>
            <a:pPr marL="0" indent="0" algn="ctr">
              <a:buNone/>
            </a:pPr>
            <a:r>
              <a:rPr lang="de-DE" dirty="0" smtClean="0">
                <a:solidFill>
                  <a:srgbClr val="FF0000"/>
                </a:solidFill>
                <a:sym typeface="Wingdings"/>
              </a:rPr>
              <a:t>poly-time, but not </a:t>
            </a:r>
            <a:r>
              <a:rPr lang="de-DE" dirty="0" err="1" smtClean="0">
                <a:solidFill>
                  <a:srgbClr val="FF0000"/>
                </a:solidFill>
                <a:sym typeface="Wingdings"/>
              </a:rPr>
              <a:t>very</a:t>
            </a:r>
            <a:r>
              <a:rPr lang="de-DE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sym typeface="Wingdings"/>
              </a:rPr>
              <a:t>scalable</a:t>
            </a:r>
            <a:endParaRPr lang="de-DE" dirty="0" smtClean="0"/>
          </a:p>
          <a:p>
            <a:pPr marL="0" indent="0" algn="ctr">
              <a:buNone/>
            </a:pPr>
            <a:r>
              <a:rPr lang="de-DE" sz="3600" b="1" dirty="0" smtClean="0">
                <a:solidFill>
                  <a:srgbClr val="008000"/>
                </a:solidFill>
              </a:rPr>
              <a:t>Special </a:t>
            </a:r>
            <a:r>
              <a:rPr lang="de-DE" sz="3600" b="1" dirty="0" err="1" smtClean="0">
                <a:solidFill>
                  <a:srgbClr val="008000"/>
                </a:solidFill>
              </a:rPr>
              <a:t>structure</a:t>
            </a:r>
            <a:r>
              <a:rPr lang="de-DE" sz="3600" b="1" dirty="0" smtClean="0">
                <a:solidFill>
                  <a:srgbClr val="008000"/>
                </a:solidFill>
              </a:rPr>
              <a:t>  </a:t>
            </a:r>
            <a:r>
              <a:rPr lang="de-DE" sz="3600" b="1" dirty="0" smtClean="0">
                <a:solidFill>
                  <a:srgbClr val="008000"/>
                </a:solidFill>
                <a:sym typeface="Wingdings"/>
              </a:rPr>
              <a:t>  </a:t>
            </a:r>
            <a:r>
              <a:rPr lang="de-DE" sz="3600" b="1" dirty="0" err="1" smtClean="0">
                <a:solidFill>
                  <a:srgbClr val="008000"/>
                </a:solidFill>
                <a:sym typeface="Wingdings"/>
              </a:rPr>
              <a:t>faster</a:t>
            </a:r>
            <a:r>
              <a:rPr lang="de-DE" sz="36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3600" b="1" dirty="0" err="1" smtClean="0">
                <a:solidFill>
                  <a:srgbClr val="008000"/>
                </a:solidFill>
                <a:sym typeface="Wingdings"/>
              </a:rPr>
              <a:t>algorithms</a:t>
            </a:r>
            <a:endParaRPr lang="de-DE" sz="3600" b="1" dirty="0" smtClean="0">
              <a:solidFill>
                <a:srgbClr val="008000"/>
              </a:solidFill>
              <a:sym typeface="Wingdings"/>
            </a:endParaRPr>
          </a:p>
          <a:p>
            <a:pPr marL="0" indent="0">
              <a:buNone/>
            </a:pPr>
            <a:endParaRPr lang="de-DE" dirty="0">
              <a:sym typeface="Wingdings"/>
            </a:endParaRPr>
          </a:p>
          <a:p>
            <a:r>
              <a:rPr lang="de-DE" dirty="0" err="1" smtClean="0">
                <a:sym typeface="Wingdings"/>
              </a:rPr>
              <a:t>Symmetric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functions</a:t>
            </a:r>
            <a:endParaRPr lang="de-DE" dirty="0" smtClean="0">
              <a:sym typeface="Wingdings"/>
            </a:endParaRPr>
          </a:p>
          <a:p>
            <a:r>
              <a:rPr lang="de-DE" dirty="0" smtClean="0">
                <a:sym typeface="Wingdings"/>
              </a:rPr>
              <a:t>Graph </a:t>
            </a:r>
            <a:r>
              <a:rPr lang="de-DE" dirty="0" err="1" smtClean="0">
                <a:sym typeface="Wingdings"/>
              </a:rPr>
              <a:t>cuts</a:t>
            </a:r>
            <a:endParaRPr lang="de-DE" dirty="0" smtClean="0">
              <a:sym typeface="Wingdings"/>
            </a:endParaRPr>
          </a:p>
          <a:p>
            <a:r>
              <a:rPr lang="de-DE" dirty="0" err="1" smtClean="0">
                <a:sym typeface="Wingdings"/>
              </a:rPr>
              <a:t>Concave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functions</a:t>
            </a:r>
            <a:endParaRPr lang="de-DE" dirty="0" smtClean="0">
              <a:sym typeface="Wingdings"/>
            </a:endParaRPr>
          </a:p>
          <a:p>
            <a:r>
              <a:rPr lang="de-DE" dirty="0" smtClean="0">
                <a:sym typeface="Wingdings"/>
              </a:rPr>
              <a:t>Sums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functions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bounded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support</a:t>
            </a:r>
            <a:endParaRPr lang="de-DE" dirty="0">
              <a:sym typeface="Wingdings"/>
            </a:endParaRPr>
          </a:p>
          <a:p>
            <a:r>
              <a:rPr lang="de-DE" dirty="0" smtClean="0">
                <a:sym typeface="Wingdings"/>
              </a:rPr>
              <a:t>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6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7"/>
    </mc:Choice>
    <mc:Fallback xmlns="">
      <p:transition xmlns:p14="http://schemas.microsoft.com/office/powerpoint/2010/main" spd="slow" advTm="767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122277" y="888999"/>
            <a:ext cx="1576799" cy="1962151"/>
            <a:chOff x="7122277" y="888999"/>
            <a:chExt cx="1576799" cy="1962151"/>
          </a:xfrm>
        </p:grpSpPr>
        <p:pic>
          <p:nvPicPr>
            <p:cNvPr id="13" name="Picture 12" descr="mrfgraph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66" y="888999"/>
              <a:ext cx="1530412" cy="1962151"/>
            </a:xfrm>
            <a:prstGeom prst="rect">
              <a:avLst/>
            </a:prstGeom>
          </p:spPr>
        </p:pic>
        <p:sp>
          <p:nvSpPr>
            <p:cNvPr id="47" name="Oval 46"/>
            <p:cNvSpPr>
              <a:spLocks/>
            </p:cNvSpPr>
            <p:nvPr/>
          </p:nvSpPr>
          <p:spPr bwMode="auto">
            <a:xfrm>
              <a:off x="7304621" y="1855417"/>
              <a:ext cx="183600" cy="1800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643393" y="1871684"/>
              <a:ext cx="183600" cy="183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480729" y="1587018"/>
              <a:ext cx="183600" cy="183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7811684" y="1595151"/>
              <a:ext cx="183600" cy="183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8115952" y="2084811"/>
              <a:ext cx="249663" cy="246221"/>
              <a:chOff x="7955415" y="1402797"/>
              <a:chExt cx="389851" cy="384469"/>
            </a:xfrm>
          </p:grpSpPr>
          <p:sp>
            <p:nvSpPr>
              <p:cNvPr id="79" name="Oval 78"/>
              <p:cNvSpPr/>
              <p:nvPr/>
            </p:nvSpPr>
            <p:spPr bwMode="auto">
              <a:xfrm>
                <a:off x="8006817" y="1499020"/>
                <a:ext cx="259050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7440126" y="1518713"/>
              <a:ext cx="256162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CC0000"/>
                  </a:solidFill>
                </a:rPr>
                <a:t>1</a:t>
              </a:r>
              <a:endParaRPr lang="en-US" sz="1100" dirty="0">
                <a:solidFill>
                  <a:srgbClr val="CC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773586" y="1534980"/>
              <a:ext cx="256162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CC0000"/>
                  </a:solidFill>
                </a:rPr>
                <a:t>1</a:t>
              </a:r>
              <a:endParaRPr lang="en-US" sz="1100" dirty="0">
                <a:solidFill>
                  <a:srgbClr val="CC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265938" y="1788378"/>
              <a:ext cx="2561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CC0000"/>
                  </a:solidFill>
                </a:rPr>
                <a:t>1</a:t>
              </a:r>
              <a:endParaRPr lang="en-US" sz="1100" dirty="0">
                <a:solidFill>
                  <a:srgbClr val="CC0000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604605" y="1805312"/>
              <a:ext cx="25616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CC0000"/>
                  </a:solidFill>
                </a:rPr>
                <a:t>1</a:t>
              </a:r>
              <a:endParaRPr lang="en-US" sz="1100" dirty="0">
                <a:solidFill>
                  <a:srgbClr val="CC0000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8107819" y="1539879"/>
              <a:ext cx="249663" cy="246221"/>
              <a:chOff x="7955415" y="1402797"/>
              <a:chExt cx="389851" cy="384469"/>
            </a:xfrm>
          </p:grpSpPr>
          <p:sp>
            <p:nvSpPr>
              <p:cNvPr id="87" name="Oval 86"/>
              <p:cNvSpPr/>
              <p:nvPr/>
            </p:nvSpPr>
            <p:spPr bwMode="auto">
              <a:xfrm>
                <a:off x="8016732" y="1499020"/>
                <a:ext cx="259050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8449413" y="1548012"/>
              <a:ext cx="249663" cy="246221"/>
              <a:chOff x="7955415" y="1402797"/>
              <a:chExt cx="389851" cy="384469"/>
            </a:xfrm>
          </p:grpSpPr>
          <p:sp>
            <p:nvSpPr>
              <p:cNvPr id="85" name="Oval 84"/>
              <p:cNvSpPr/>
              <p:nvPr/>
            </p:nvSpPr>
            <p:spPr bwMode="auto">
              <a:xfrm>
                <a:off x="8006817" y="1489105"/>
                <a:ext cx="259049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8278616" y="1816412"/>
              <a:ext cx="249663" cy="246221"/>
              <a:chOff x="7955415" y="1402797"/>
              <a:chExt cx="389851" cy="384469"/>
            </a:xfrm>
          </p:grpSpPr>
          <p:sp>
            <p:nvSpPr>
              <p:cNvPr id="83" name="Oval 82"/>
              <p:cNvSpPr/>
              <p:nvPr/>
            </p:nvSpPr>
            <p:spPr bwMode="auto">
              <a:xfrm>
                <a:off x="8006817" y="1489105"/>
                <a:ext cx="259049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945156" y="1808278"/>
              <a:ext cx="249663" cy="246221"/>
              <a:chOff x="7955415" y="1402797"/>
              <a:chExt cx="389851" cy="384469"/>
            </a:xfrm>
          </p:grpSpPr>
          <p:sp>
            <p:nvSpPr>
              <p:cNvPr id="81" name="Oval 80"/>
              <p:cNvSpPr/>
              <p:nvPr/>
            </p:nvSpPr>
            <p:spPr bwMode="auto">
              <a:xfrm>
                <a:off x="8016732" y="1499020"/>
                <a:ext cx="259050" cy="2413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782492" y="2092944"/>
              <a:ext cx="249663" cy="246221"/>
              <a:chOff x="7955415" y="1402797"/>
              <a:chExt cx="389851" cy="384469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8006817" y="1489105"/>
                <a:ext cx="259049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444500" y="2094997"/>
              <a:ext cx="249663" cy="246221"/>
              <a:chOff x="7955415" y="1402797"/>
              <a:chExt cx="389851" cy="384469"/>
            </a:xfrm>
          </p:grpSpPr>
          <p:sp>
            <p:nvSpPr>
              <p:cNvPr id="75" name="Oval 74"/>
              <p:cNvSpPr/>
              <p:nvPr/>
            </p:nvSpPr>
            <p:spPr bwMode="auto">
              <a:xfrm>
                <a:off x="8006817" y="1489105"/>
                <a:ext cx="259049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122277" y="2084811"/>
              <a:ext cx="249663" cy="246221"/>
              <a:chOff x="7955415" y="1402797"/>
              <a:chExt cx="389851" cy="384469"/>
            </a:xfrm>
          </p:grpSpPr>
          <p:sp>
            <p:nvSpPr>
              <p:cNvPr id="73" name="Oval 72"/>
              <p:cNvSpPr/>
              <p:nvPr/>
            </p:nvSpPr>
            <p:spPr bwMode="auto">
              <a:xfrm>
                <a:off x="7996901" y="1499020"/>
                <a:ext cx="259050" cy="2413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955415" y="1402797"/>
                <a:ext cx="389851" cy="384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/>
                  <a:t>0</a:t>
                </a:r>
                <a:endParaRPr lang="en-US" sz="1000" dirty="0"/>
              </a:p>
            </p:txBody>
          </p:sp>
        </p:grpSp>
        <p:sp>
          <p:nvSpPr>
            <p:cNvPr id="40" name="Freeform 39"/>
            <p:cNvSpPr/>
            <p:nvPr/>
          </p:nvSpPr>
          <p:spPr>
            <a:xfrm>
              <a:off x="7209772" y="1534175"/>
              <a:ext cx="846218" cy="552420"/>
            </a:xfrm>
            <a:custGeom>
              <a:avLst/>
              <a:gdLst>
                <a:gd name="connsiteX0" fmla="*/ 91 w 1321374"/>
                <a:gd name="connsiteY0" fmla="*/ 650810 h 962679"/>
                <a:gd name="connsiteX1" fmla="*/ 241391 w 1321374"/>
                <a:gd name="connsiteY1" fmla="*/ 168210 h 962679"/>
                <a:gd name="connsiteX2" fmla="*/ 609691 w 1321374"/>
                <a:gd name="connsiteY2" fmla="*/ 3110 h 962679"/>
                <a:gd name="connsiteX3" fmla="*/ 1257391 w 1321374"/>
                <a:gd name="connsiteY3" fmla="*/ 79310 h 962679"/>
                <a:gd name="connsiteX4" fmla="*/ 1257391 w 1321374"/>
                <a:gd name="connsiteY4" fmla="*/ 307910 h 962679"/>
                <a:gd name="connsiteX5" fmla="*/ 901791 w 1321374"/>
                <a:gd name="connsiteY5" fmla="*/ 917510 h 962679"/>
                <a:gd name="connsiteX6" fmla="*/ 266791 w 1321374"/>
                <a:gd name="connsiteY6" fmla="*/ 892110 h 962679"/>
                <a:gd name="connsiteX7" fmla="*/ 91 w 1321374"/>
                <a:gd name="connsiteY7" fmla="*/ 650810 h 96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1374" h="962679">
                  <a:moveTo>
                    <a:pt x="91" y="650810"/>
                  </a:moveTo>
                  <a:cubicBezTo>
                    <a:pt x="-4142" y="530160"/>
                    <a:pt x="139791" y="276160"/>
                    <a:pt x="241391" y="168210"/>
                  </a:cubicBezTo>
                  <a:cubicBezTo>
                    <a:pt x="342991" y="60260"/>
                    <a:pt x="440358" y="17927"/>
                    <a:pt x="609691" y="3110"/>
                  </a:cubicBezTo>
                  <a:cubicBezTo>
                    <a:pt x="779024" y="-11707"/>
                    <a:pt x="1149441" y="28510"/>
                    <a:pt x="1257391" y="79310"/>
                  </a:cubicBezTo>
                  <a:cubicBezTo>
                    <a:pt x="1365341" y="130110"/>
                    <a:pt x="1316658" y="168210"/>
                    <a:pt x="1257391" y="307910"/>
                  </a:cubicBezTo>
                  <a:cubicBezTo>
                    <a:pt x="1198124" y="447610"/>
                    <a:pt x="1066891" y="820143"/>
                    <a:pt x="901791" y="917510"/>
                  </a:cubicBezTo>
                  <a:cubicBezTo>
                    <a:pt x="736691" y="1014877"/>
                    <a:pt x="417074" y="930210"/>
                    <a:pt x="266791" y="892110"/>
                  </a:cubicBezTo>
                  <a:cubicBezTo>
                    <a:pt x="116508" y="854010"/>
                    <a:pt x="4324" y="771460"/>
                    <a:pt x="91" y="650810"/>
                  </a:cubicBezTo>
                  <a:close/>
                </a:path>
              </a:pathLst>
            </a:custGeom>
            <a:ln w="28575" cmpd="sng">
              <a:solidFill>
                <a:srgbClr val="CC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pic>
        <p:nvPicPr>
          <p:cNvPr id="6" name="Picture 5" descr="mrfold_no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01" y="1352680"/>
            <a:ext cx="2015490" cy="1358265"/>
          </a:xfrm>
          <a:prstGeom prst="rect">
            <a:avLst/>
          </a:prstGeom>
        </p:spPr>
      </p:pic>
      <p:pic>
        <p:nvPicPr>
          <p:cNvPr id="16" name="Picture 15" descr="mrf_old_grid_noplan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6" y="1357813"/>
            <a:ext cx="1636014" cy="108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 descr="oct_unary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7" t="6128" r="27685" b="8407"/>
          <a:stretch/>
        </p:blipFill>
        <p:spPr>
          <a:xfrm>
            <a:off x="2352514" y="1271323"/>
            <a:ext cx="1533540" cy="1259998"/>
          </a:xfrm>
          <a:prstGeom prst="rect">
            <a:avLst/>
          </a:prstGeom>
        </p:spPr>
      </p:pic>
      <p:pic>
        <p:nvPicPr>
          <p:cNvPr id="7" name="Picture 6" descr="001_oct_trunc_smal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36" y="1271323"/>
            <a:ext cx="1449295" cy="1259998"/>
          </a:xfrm>
          <a:prstGeom prst="rect">
            <a:avLst/>
          </a:prstGeom>
        </p:spPr>
      </p:pic>
      <p:pic>
        <p:nvPicPr>
          <p:cNvPr id="15" name="Picture 14" descr="001_oct_ugmm_mod_g020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04" y="1271323"/>
            <a:ext cx="1888517" cy="1259998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3016250"/>
            <a:ext cx="1079500" cy="5207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" y="2940050"/>
            <a:ext cx="2984500" cy="520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2940050"/>
            <a:ext cx="2616200" cy="571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2997200"/>
            <a:ext cx="1739900" cy="5080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23" y="4318000"/>
            <a:ext cx="6223000" cy="3556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15900" y="3782367"/>
            <a:ext cx="3481091" cy="461665"/>
            <a:chOff x="342900" y="4150667"/>
            <a:chExt cx="3481091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342900" y="4150667"/>
              <a:ext cx="3481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if each         is </a:t>
              </a:r>
              <a:r>
                <a:rPr lang="en-US" sz="2400" dirty="0" err="1" smtClean="0"/>
                <a:t>submodular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00" y="4279900"/>
              <a:ext cx="431800" cy="33020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321980" y="5757565"/>
            <a:ext cx="6224742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MAP inference  =  Minimum cut: 	fast 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    </a:t>
            </a:r>
            <a:endParaRPr lang="en-US" sz="2800" dirty="0">
              <a:solidFill>
                <a:srgbClr val="008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07581" y="5105400"/>
            <a:ext cx="4037133" cy="461665"/>
            <a:chOff x="407581" y="5257800"/>
            <a:chExt cx="4037133" cy="461665"/>
          </a:xfrm>
        </p:grpSpPr>
        <p:sp>
          <p:nvSpPr>
            <p:cNvPr id="31" name="TextBox 30"/>
            <p:cNvSpPr txBox="1"/>
            <p:nvPr/>
          </p:nvSpPr>
          <p:spPr>
            <a:xfrm>
              <a:off x="407581" y="5257800"/>
              <a:ext cx="4037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then      is a </a:t>
              </a:r>
              <a:r>
                <a:rPr lang="en-US" sz="2400" dirty="0" smtClean="0">
                  <a:solidFill>
                    <a:srgbClr val="008000"/>
                  </a:solidFill>
                </a:rPr>
                <a:t>graph cut function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350" y="5372100"/>
              <a:ext cx="241300" cy="22860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044701" y="4561568"/>
            <a:ext cx="5880099" cy="601562"/>
            <a:chOff x="2044701" y="4561568"/>
            <a:chExt cx="5880099" cy="601562"/>
          </a:xfrm>
        </p:grpSpPr>
        <p:grpSp>
          <p:nvGrpSpPr>
            <p:cNvPr id="58" name="Group 57"/>
            <p:cNvGrpSpPr/>
            <p:nvPr/>
          </p:nvGrpSpPr>
          <p:grpSpPr>
            <a:xfrm>
              <a:off x="2044701" y="4561568"/>
              <a:ext cx="5854699" cy="601562"/>
              <a:chOff x="2044701" y="4561568"/>
              <a:chExt cx="5854699" cy="601562"/>
            </a:xfrm>
          </p:grpSpPr>
          <p:grpSp>
            <p:nvGrpSpPr>
              <p:cNvPr id="38" name="Group 37"/>
              <p:cNvGrpSpPr>
                <a:grpSpLocks/>
              </p:cNvGrpSpPr>
              <p:nvPr/>
            </p:nvGrpSpPr>
            <p:grpSpPr>
              <a:xfrm>
                <a:off x="2044701" y="4561568"/>
                <a:ext cx="467999" cy="506099"/>
                <a:chOff x="3556000" y="1753377"/>
                <a:chExt cx="877877" cy="761675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56000" y="1866900"/>
                  <a:ext cx="877877" cy="648152"/>
                </a:xfrm>
                <a:prstGeom prst="rect">
                  <a:avLst/>
                </a:prstGeom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3698708" y="1753377"/>
                  <a:ext cx="439739" cy="5712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a</a:t>
                  </a:r>
                  <a:endParaRPr lang="en-US" sz="2400" dirty="0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994253" y="4608169"/>
                <a:ext cx="395998" cy="459498"/>
                <a:chOff x="3073400" y="2226157"/>
                <a:chExt cx="1739900" cy="1354793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73400" y="2476952"/>
                  <a:ext cx="1739900" cy="1103998"/>
                </a:xfrm>
                <a:prstGeom prst="rect">
                  <a:avLst/>
                </a:prstGeom>
              </p:spPr>
            </p:pic>
            <p:sp>
              <p:nvSpPr>
                <p:cNvPr id="50" name="TextBox 49"/>
                <p:cNvSpPr txBox="1"/>
                <p:nvPr/>
              </p:nvSpPr>
              <p:spPr>
                <a:xfrm>
                  <a:off x="3382985" y="2226157"/>
                  <a:ext cx="487196" cy="750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b</a:t>
                  </a:r>
                </a:p>
              </p:txBody>
            </p:sp>
          </p:grpSp>
          <p:grpSp>
            <p:nvGrpSpPr>
              <p:cNvPr id="51" name="Group 50"/>
              <p:cNvGrpSpPr>
                <a:grpSpLocks/>
              </p:cNvGrpSpPr>
              <p:nvPr/>
            </p:nvGrpSpPr>
            <p:grpSpPr>
              <a:xfrm>
                <a:off x="7116823" y="4657031"/>
                <a:ext cx="467999" cy="506099"/>
                <a:chOff x="3556000" y="1753377"/>
                <a:chExt cx="877877" cy="761675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56000" y="1866900"/>
                  <a:ext cx="877877" cy="648152"/>
                </a:xfrm>
                <a:prstGeom prst="rect">
                  <a:avLst/>
                </a:prstGeom>
              </p:spPr>
            </p:pic>
            <p:sp>
              <p:nvSpPr>
                <p:cNvPr id="53" name="TextBox 52"/>
                <p:cNvSpPr txBox="1"/>
                <p:nvPr/>
              </p:nvSpPr>
              <p:spPr>
                <a:xfrm>
                  <a:off x="3698708" y="1753377"/>
                  <a:ext cx="439739" cy="5712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a</a:t>
                  </a:r>
                  <a:endParaRPr lang="en-US" sz="2400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503402" y="4663594"/>
                <a:ext cx="395998" cy="459498"/>
                <a:chOff x="3073400" y="2226157"/>
                <a:chExt cx="1739900" cy="1354793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73400" y="2476952"/>
                  <a:ext cx="1739900" cy="1103998"/>
                </a:xfrm>
                <a:prstGeom prst="rect">
                  <a:avLst/>
                </a:prstGeom>
              </p:spPr>
            </p:pic>
            <p:sp>
              <p:nvSpPr>
                <p:cNvPr id="56" name="TextBox 55"/>
                <p:cNvSpPr txBox="1"/>
                <p:nvPr/>
              </p:nvSpPr>
              <p:spPr>
                <a:xfrm>
                  <a:off x="3382985" y="2226157"/>
                  <a:ext cx="487196" cy="750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b</a:t>
                  </a:r>
                </a:p>
              </p:txBody>
            </p:sp>
          </p:grpSp>
        </p:grpSp>
        <p:sp>
          <p:nvSpPr>
            <p:cNvPr id="57" name="Oval 56"/>
            <p:cNvSpPr/>
            <p:nvPr/>
          </p:nvSpPr>
          <p:spPr bwMode="auto">
            <a:xfrm>
              <a:off x="7142223" y="4732462"/>
              <a:ext cx="782577" cy="39063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258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3"/>
    </mc:Choice>
    <mc:Fallback xmlns="">
      <p:transition xmlns:p14="http://schemas.microsoft.com/office/powerpoint/2010/main" spd="slow" advTm="1079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Pairwise is not enough…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38" y="1434769"/>
            <a:ext cx="2468880" cy="1874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38" y="1074089"/>
            <a:ext cx="923999" cy="7559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196480" y="1096923"/>
            <a:ext cx="2507170" cy="2237749"/>
            <a:chOff x="6343650" y="4049535"/>
            <a:chExt cx="2038350" cy="18193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3650" y="4325795"/>
              <a:ext cx="2038350" cy="1543050"/>
            </a:xfrm>
            <a:prstGeom prst="rect">
              <a:avLst/>
            </a:prstGeom>
          </p:spPr>
        </p:pic>
        <p:sp>
          <p:nvSpPr>
            <p:cNvPr id="8" name="Rectangle 7"/>
            <p:cNvSpPr>
              <a:spLocks noChangeAspect="1"/>
            </p:cNvSpPr>
            <p:nvPr/>
          </p:nvSpPr>
          <p:spPr bwMode="auto">
            <a:xfrm>
              <a:off x="6912000" y="4680619"/>
              <a:ext cx="288036" cy="22402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3882" y="4049535"/>
              <a:ext cx="811958" cy="5853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Rectangle 9"/>
          <p:cNvSpPr>
            <a:spLocks noChangeAspect="1"/>
          </p:cNvSpPr>
          <p:nvPr/>
        </p:nvSpPr>
        <p:spPr bwMode="auto">
          <a:xfrm>
            <a:off x="1031796" y="1887795"/>
            <a:ext cx="354284" cy="27555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6765" y="3321990"/>
            <a:ext cx="166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+ pairwise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45338" y="4051300"/>
            <a:ext cx="3962400" cy="2514600"/>
            <a:chOff x="4572000" y="3962400"/>
            <a:chExt cx="3962400" cy="2514600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4191000"/>
              <a:ext cx="3642810" cy="1901643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 bwMode="auto">
            <a:xfrm>
              <a:off x="4572000" y="3962400"/>
              <a:ext cx="3962400" cy="2514600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29200" y="5334000"/>
              <a:ext cx="1752600" cy="838200"/>
            </a:xfrm>
            <a:prstGeom prst="rect">
              <a:avLst/>
            </a:prstGeom>
            <a:noFill/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713638" y="5397500"/>
            <a:ext cx="1905000" cy="9144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7603" y="6441726"/>
            <a:ext cx="1455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Kohli</a:t>
            </a:r>
            <a:r>
              <a:rPr lang="en-US" sz="1600" dirty="0" smtClean="0"/>
              <a:t> et al.`09]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6242050" y="1058836"/>
            <a:ext cx="2489707" cy="2309330"/>
            <a:chOff x="6242050" y="1058836"/>
            <a:chExt cx="2489707" cy="23093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2050" y="1460168"/>
              <a:ext cx="2489707" cy="19079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7700" y="1058836"/>
              <a:ext cx="941838" cy="791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6127735" y="3869122"/>
            <a:ext cx="3048015" cy="2441258"/>
            <a:chOff x="76185" y="3759200"/>
            <a:chExt cx="3048015" cy="244125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185" y="3759200"/>
              <a:ext cx="1766570" cy="13538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9385" y="3911600"/>
              <a:ext cx="1766570" cy="13538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785" y="4076700"/>
              <a:ext cx="1926000" cy="1440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7950" y="5492572"/>
              <a:ext cx="3016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Pixels in one tile should </a:t>
              </a:r>
              <a:r>
                <a:rPr lang="en-US" sz="2000" dirty="0" smtClean="0"/>
                <a:t>hav</a:t>
              </a:r>
              <a:r>
                <a:rPr lang="en-US" sz="2000" dirty="0" smtClean="0"/>
                <a:t>e </a:t>
              </a:r>
              <a:r>
                <a:rPr lang="en-US" sz="2000" dirty="0" smtClean="0"/>
                <a:t>the same label</a:t>
              </a:r>
              <a:endParaRPr lang="en-US" sz="20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680267" y="332199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+ pairwise  </a:t>
            </a:r>
            <a:r>
              <a:rPr lang="en-US" dirty="0" smtClean="0"/>
              <a:t>+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4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-914400" y="1143000"/>
            <a:ext cx="8305800" cy="6095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Pixels in a </a:t>
            </a:r>
            <a:r>
              <a:rPr lang="en-US" sz="2400" dirty="0" err="1" smtClean="0"/>
              <a:t>superpixel</a:t>
            </a:r>
            <a:r>
              <a:rPr lang="en-US" sz="2400" dirty="0" smtClean="0"/>
              <a:t> should have the same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label consistency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90600" y="1828800"/>
            <a:ext cx="3733800" cy="2286000"/>
            <a:chOff x="5181600" y="1524000"/>
            <a:chExt cx="3200400" cy="1752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5715000" y="1600200"/>
              <a:ext cx="0" cy="12192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6" name="Group 85"/>
            <p:cNvGrpSpPr/>
            <p:nvPr/>
          </p:nvGrpSpPr>
          <p:grpSpPr>
            <a:xfrm>
              <a:off x="5562600" y="2057400"/>
              <a:ext cx="2819400" cy="685800"/>
              <a:chOff x="762000" y="1524000"/>
              <a:chExt cx="3124200" cy="685800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>
                <a:off x="762000" y="2209800"/>
                <a:ext cx="31242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914400" y="1524000"/>
                <a:ext cx="609600" cy="6858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1524000" y="1524000"/>
                <a:ext cx="16002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124200" y="1524000"/>
                <a:ext cx="533400" cy="6858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838200" y="1524000"/>
                <a:ext cx="1524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" name="Group 34"/>
            <p:cNvGrpSpPr/>
            <p:nvPr/>
          </p:nvGrpSpPr>
          <p:grpSpPr>
            <a:xfrm>
              <a:off x="6781800" y="2895600"/>
              <a:ext cx="381000" cy="381000"/>
              <a:chOff x="5791200" y="1981200"/>
              <a:chExt cx="381000" cy="381000"/>
            </a:xfrm>
          </p:grpSpPr>
          <p:sp>
            <p:nvSpPr>
              <p:cNvPr id="26" name="Oval 25"/>
              <p:cNvSpPr/>
              <p:nvPr/>
            </p:nvSpPr>
            <p:spPr bwMode="auto">
              <a:xfrm>
                <a:off x="57912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59436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60960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57912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59436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60960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57912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59436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60960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486400" y="2895600"/>
              <a:ext cx="381000" cy="381000"/>
              <a:chOff x="5791200" y="1981200"/>
              <a:chExt cx="381000" cy="381000"/>
            </a:xfrm>
          </p:grpSpPr>
          <p:sp>
            <p:nvSpPr>
              <p:cNvPr id="37" name="Oval 36"/>
              <p:cNvSpPr/>
              <p:nvPr/>
            </p:nvSpPr>
            <p:spPr bwMode="auto">
              <a:xfrm>
                <a:off x="57912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59436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60960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57912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59436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60960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57912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59436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60960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8001000" y="2895600"/>
              <a:ext cx="381000" cy="381000"/>
              <a:chOff x="5791200" y="1981200"/>
              <a:chExt cx="381000" cy="381000"/>
            </a:xfrm>
          </p:grpSpPr>
          <p:sp>
            <p:nvSpPr>
              <p:cNvPr id="47" name="Oval 46"/>
              <p:cNvSpPr/>
              <p:nvPr/>
            </p:nvSpPr>
            <p:spPr bwMode="auto">
              <a:xfrm>
                <a:off x="57912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59436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6096000" y="19812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57912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59436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6096000" y="21336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57912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59436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6096000" y="2286000"/>
                <a:ext cx="76200" cy="76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5181600" y="1524000"/>
              <a:ext cx="49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E(x)</a:t>
              </a:r>
              <a:endParaRPr lang="en-US" sz="1600" dirty="0"/>
            </a:p>
          </p:txBody>
        </p:sp>
        <p:pic>
          <p:nvPicPr>
            <p:cNvPr id="57" name="Picture 5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600" y="1981200"/>
              <a:ext cx="360680" cy="127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972800" y="3886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/>
              <a:t>n</a:t>
            </a:r>
            <a:r>
              <a:rPr lang="en-US" sz="1800" baseline="-25000" dirty="0" err="1"/>
              <a:t>c</a:t>
            </a:r>
            <a:r>
              <a:rPr lang="en-US" sz="1800" dirty="0"/>
              <a:t>:  number of x</a:t>
            </a:r>
            <a:r>
              <a:rPr lang="en-US" sz="1800" baseline="-25000" dirty="0"/>
              <a:t>i</a:t>
            </a:r>
            <a:r>
              <a:rPr lang="en-US" sz="1800" dirty="0"/>
              <a:t> </a:t>
            </a:r>
            <a:endParaRPr lang="en-US" sz="1800" dirty="0" smtClean="0"/>
          </a:p>
          <a:p>
            <a:pPr algn="l"/>
            <a:r>
              <a:rPr lang="en-US" sz="1800" dirty="0" smtClean="0"/>
              <a:t>taking minority label</a:t>
            </a:r>
            <a:endParaRPr lang="en-US" sz="1800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435" y="1143000"/>
            <a:ext cx="2242186" cy="167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483100"/>
            <a:ext cx="7590715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concave function of cardinality 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  </a:t>
            </a:r>
            <a:r>
              <a:rPr lang="en-US" sz="2800" dirty="0" err="1" smtClean="0">
                <a:solidFill>
                  <a:srgbClr val="008000"/>
                </a:solidFill>
              </a:rPr>
              <a:t>submodular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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8901" y="5257800"/>
            <a:ext cx="379172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&gt; 2 arguments:  Graph cut ??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11393" y="7137400"/>
            <a:ext cx="565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 graph cut is a </a:t>
            </a:r>
            <a:r>
              <a:rPr lang="en-US" dirty="0" err="1" smtClean="0"/>
              <a:t>submodular</a:t>
            </a:r>
            <a:r>
              <a:rPr lang="en-US" dirty="0" smtClean="0"/>
              <a:t> function.</a:t>
            </a:r>
          </a:p>
          <a:p>
            <a:r>
              <a:rPr lang="en-US" dirty="0" smtClean="0"/>
              <a:t> Can each </a:t>
            </a:r>
            <a:r>
              <a:rPr lang="en-US" dirty="0" err="1" smtClean="0"/>
              <a:t>submodular</a:t>
            </a:r>
            <a:r>
              <a:rPr lang="en-US" dirty="0" smtClean="0"/>
              <a:t> function be transformed into a cut?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1"/>
    </mc:Choice>
    <mc:Fallback xmlns="">
      <p:transition xmlns:p14="http://schemas.microsoft.com/office/powerpoint/2010/main" spd="slow" advTm="402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90601"/>
            <a:ext cx="8458200" cy="3657599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 smtClean="0"/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1600" dirty="0"/>
          </a:p>
          <a:p>
            <a:r>
              <a:rPr lang="de-DE" sz="2400" dirty="0" err="1" smtClean="0"/>
              <a:t>works</a:t>
            </a:r>
            <a:r>
              <a:rPr lang="de-DE" sz="2400" dirty="0" smtClean="0"/>
              <a:t> </a:t>
            </a:r>
            <a:r>
              <a:rPr lang="de-DE" sz="2400" dirty="0" err="1" smtClean="0"/>
              <a:t>well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particular</a:t>
            </a:r>
            <a:r>
              <a:rPr lang="de-DE" sz="2400" dirty="0" smtClean="0"/>
              <a:t> </a:t>
            </a:r>
            <a:endParaRPr lang="de-DE" sz="2400" dirty="0"/>
          </a:p>
          <a:p>
            <a:pPr marL="0" indent="0">
              <a:buNone/>
            </a:pPr>
            <a:r>
              <a:rPr lang="de-DE" sz="1600" dirty="0" smtClean="0"/>
              <a:t>                                                 [</a:t>
            </a:r>
            <a:r>
              <a:rPr lang="de-DE" sz="1600" dirty="0" err="1" smtClean="0"/>
              <a:t>Billionet</a:t>
            </a:r>
            <a:r>
              <a:rPr lang="de-DE" sz="1600" dirty="0" smtClean="0"/>
              <a:t> &amp; </a:t>
            </a:r>
            <a:r>
              <a:rPr lang="de-DE" sz="1600" dirty="0" err="1" smtClean="0"/>
              <a:t>Minoux</a:t>
            </a:r>
            <a:r>
              <a:rPr lang="de-DE" sz="1600" dirty="0" smtClean="0"/>
              <a:t> `85, </a:t>
            </a:r>
            <a:r>
              <a:rPr lang="de-DE" sz="1600" dirty="0" err="1" smtClean="0"/>
              <a:t>Freedman</a:t>
            </a:r>
            <a:r>
              <a:rPr lang="de-DE" sz="1600" dirty="0" smtClean="0"/>
              <a:t> </a:t>
            </a:r>
            <a:r>
              <a:rPr lang="de-DE" sz="1600" dirty="0"/>
              <a:t>&amp; </a:t>
            </a:r>
            <a:r>
              <a:rPr lang="de-DE" sz="1600" dirty="0" err="1"/>
              <a:t>Drineas</a:t>
            </a:r>
            <a:r>
              <a:rPr lang="de-DE" sz="1600" dirty="0"/>
              <a:t> `05</a:t>
            </a:r>
            <a:r>
              <a:rPr lang="de-DE" sz="1600" dirty="0" smtClean="0"/>
              <a:t>, </a:t>
            </a:r>
            <a:r>
              <a:rPr lang="de-DE" sz="1600" dirty="0" err="1" smtClean="0"/>
              <a:t>Živný</a:t>
            </a:r>
            <a:r>
              <a:rPr lang="de-DE" sz="1600" dirty="0" smtClean="0"/>
              <a:t> &amp; </a:t>
            </a:r>
            <a:r>
              <a:rPr lang="de-DE" sz="1600" dirty="0" err="1" smtClean="0"/>
              <a:t>Jeavons</a:t>
            </a:r>
            <a:r>
              <a:rPr lang="de-DE" sz="1600" dirty="0" smtClean="0"/>
              <a:t> `10,...]</a:t>
            </a:r>
          </a:p>
          <a:p>
            <a:endParaRPr lang="de-DE" sz="1800" dirty="0" smtClean="0"/>
          </a:p>
          <a:p>
            <a:r>
              <a:rPr lang="de-DE" sz="2400" dirty="0" err="1" smtClean="0"/>
              <a:t>necessary</a:t>
            </a:r>
            <a:r>
              <a:rPr lang="de-DE" sz="2400" dirty="0" smtClean="0"/>
              <a:t> </a:t>
            </a:r>
            <a:r>
              <a:rPr lang="de-DE" sz="2400" dirty="0" err="1" smtClean="0"/>
              <a:t>conditions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0080FF"/>
                </a:solidFill>
              </a:rPr>
              <a:t>complex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>
                <a:solidFill>
                  <a:srgbClr val="0080FF"/>
                </a:solidFill>
              </a:rPr>
              <a:t>not all submodular </a:t>
            </a:r>
            <a:r>
              <a:rPr lang="de-DE" sz="2400" dirty="0" err="1" smtClean="0">
                <a:solidFill>
                  <a:srgbClr val="0080FF"/>
                </a:solidFill>
              </a:rPr>
              <a:t>functions</a:t>
            </a:r>
            <a:r>
              <a:rPr lang="de-DE" sz="2400" dirty="0" smtClean="0"/>
              <a:t>   </a:t>
            </a:r>
            <a:r>
              <a:rPr lang="de-DE" sz="2400" dirty="0" err="1" smtClean="0"/>
              <a:t>equal</a:t>
            </a:r>
            <a:r>
              <a:rPr lang="de-DE" sz="2400" dirty="0" smtClean="0"/>
              <a:t> such </a:t>
            </a:r>
            <a:r>
              <a:rPr lang="de-DE" sz="2400" dirty="0" err="1" smtClean="0"/>
              <a:t>graph</a:t>
            </a:r>
            <a:r>
              <a:rPr lang="de-DE" sz="2400" dirty="0" smtClean="0"/>
              <a:t> </a:t>
            </a:r>
            <a:r>
              <a:rPr lang="de-DE" sz="2400" dirty="0" err="1" smtClean="0"/>
              <a:t>cuts</a:t>
            </a:r>
            <a:r>
              <a:rPr lang="de-DE" sz="2000" dirty="0" smtClean="0"/>
              <a:t>    </a:t>
            </a:r>
            <a:r>
              <a:rPr lang="de-DE" sz="1600" dirty="0" smtClean="0"/>
              <a:t>[</a:t>
            </a:r>
            <a:r>
              <a:rPr lang="de-DE" sz="1600" dirty="0" err="1"/>
              <a:t>Živný</a:t>
            </a:r>
            <a:r>
              <a:rPr lang="de-DE" sz="1600" dirty="0"/>
              <a:t> et al</a:t>
            </a:r>
            <a:r>
              <a:rPr lang="de-DE" sz="1600" dirty="0" smtClean="0"/>
              <a:t>.‘09]</a:t>
            </a:r>
            <a:endParaRPr lang="de-DE" sz="1800" dirty="0" smtClean="0"/>
          </a:p>
          <a:p>
            <a:pPr marL="457200" lvl="1" indent="0">
              <a:buNone/>
            </a:pPr>
            <a:endParaRPr lang="de-DE" sz="200" dirty="0"/>
          </a:p>
          <a:p>
            <a:pPr marL="0" indent="0">
              <a:buNone/>
            </a:pPr>
            <a:r>
              <a:rPr lang="de-DE" sz="1000" b="1" dirty="0" smtClean="0"/>
              <a:t>   </a:t>
            </a:r>
            <a:endParaRPr lang="de-DE" sz="2400" b="1" dirty="0"/>
          </a:p>
          <a:p>
            <a:pPr marL="0" indent="0">
              <a:buNone/>
            </a:pPr>
            <a:endParaRPr lang="de-DE" sz="3600" b="1" dirty="0" smtClean="0"/>
          </a:p>
          <a:p>
            <a:pPr marL="0" indent="0">
              <a:buNone/>
            </a:pPr>
            <a:r>
              <a:rPr lang="de-DE" sz="2400" b="1" dirty="0" smtClean="0"/>
              <a:t>         </a:t>
            </a:r>
            <a:endParaRPr lang="de-DE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105400" y="1219200"/>
            <a:ext cx="21336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200025"/>
            <a:ext cx="8763000" cy="762000"/>
          </a:xfrm>
        </p:spPr>
        <p:txBody>
          <a:bodyPr/>
          <a:lstStyle/>
          <a:p>
            <a:r>
              <a:rPr lang="de-DE" dirty="0"/>
              <a:t>H</a:t>
            </a:r>
            <a:r>
              <a:rPr lang="de-DE" dirty="0" smtClean="0"/>
              <a:t>igher-order </a:t>
            </a:r>
            <a:r>
              <a:rPr lang="de-DE" dirty="0" err="1" smtClean="0"/>
              <a:t>functions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graph</a:t>
            </a:r>
            <a:r>
              <a:rPr lang="de-DE" dirty="0" smtClean="0"/>
              <a:t> </a:t>
            </a:r>
            <a:r>
              <a:rPr lang="de-DE" dirty="0" err="1" smtClean="0"/>
              <a:t>cuts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1358900"/>
            <a:ext cx="6096000" cy="533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3911600"/>
            <a:ext cx="850900" cy="31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5247" y="2356028"/>
            <a:ext cx="6791192" cy="830997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0" indent="0" algn="l">
              <a:buNone/>
            </a:pPr>
            <a:r>
              <a:rPr lang="de-DE" sz="2400" dirty="0" smtClean="0">
                <a:solidFill>
                  <a:srgbClr val="008000"/>
                </a:solidFill>
              </a:rPr>
              <a:t>General </a:t>
            </a:r>
            <a:r>
              <a:rPr lang="de-DE" sz="2400" dirty="0" err="1">
                <a:solidFill>
                  <a:srgbClr val="008000"/>
                </a:solidFill>
              </a:rPr>
              <a:t>strategy</a:t>
            </a:r>
            <a:r>
              <a:rPr lang="de-DE" sz="2400" dirty="0">
                <a:solidFill>
                  <a:srgbClr val="008000"/>
                </a:solidFill>
              </a:rPr>
              <a:t>:</a:t>
            </a:r>
            <a:br>
              <a:rPr lang="de-DE" sz="2400" dirty="0">
                <a:solidFill>
                  <a:srgbClr val="008000"/>
                </a:solidFill>
              </a:rPr>
            </a:br>
            <a:r>
              <a:rPr lang="de-DE" sz="2400" dirty="0" err="1" smtClean="0"/>
              <a:t>reduce</a:t>
            </a:r>
            <a:r>
              <a:rPr lang="de-DE" sz="2400" dirty="0" smtClean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pairwise</a:t>
            </a:r>
            <a:r>
              <a:rPr lang="de-DE" sz="2400" dirty="0"/>
              <a:t> </a:t>
            </a:r>
            <a:r>
              <a:rPr lang="de-DE" sz="2400" dirty="0" err="1"/>
              <a:t>case</a:t>
            </a:r>
            <a:r>
              <a:rPr lang="de-DE" sz="2400" dirty="0"/>
              <a:t> 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adding</a:t>
            </a:r>
            <a:r>
              <a:rPr lang="de-DE" sz="2400" dirty="0"/>
              <a:t> </a:t>
            </a:r>
            <a:r>
              <a:rPr lang="de-DE" sz="2400" dirty="0" err="1"/>
              <a:t>auxiliary</a:t>
            </a:r>
            <a:r>
              <a:rPr lang="de-DE" sz="2400" dirty="0"/>
              <a:t> </a:t>
            </a:r>
            <a:r>
              <a:rPr lang="de-DE" sz="2400" dirty="0" smtClean="0"/>
              <a:t>variables</a:t>
            </a:r>
            <a:endParaRPr lang="de-DE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6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4"/>
    </mc:Choice>
    <mc:Fallback xmlns="">
      <p:transition xmlns:p14="http://schemas.microsoft.com/office/powerpoint/2010/main" spd="slow" advTm="766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ale_2012mod2b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2705100"/>
            <a:ext cx="4445000" cy="36449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Not all submodular </a:t>
            </a:r>
            <a:r>
              <a:rPr lang="de-DE" sz="2400" dirty="0" err="1"/>
              <a:t>functions</a:t>
            </a:r>
            <a:r>
              <a:rPr lang="de-DE" sz="2400" dirty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optimized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graph</a:t>
            </a:r>
            <a:r>
              <a:rPr lang="de-DE" sz="2400" dirty="0" smtClean="0"/>
              <a:t> </a:t>
            </a:r>
            <a:r>
              <a:rPr lang="de-DE" sz="2400" dirty="0" err="1" smtClean="0"/>
              <a:t>cuts</a:t>
            </a:r>
            <a:endParaRPr lang="de-DE" sz="2400" dirty="0" smtClean="0"/>
          </a:p>
          <a:p>
            <a:r>
              <a:rPr lang="en-US" sz="2400" dirty="0"/>
              <a:t>Even if they can: </a:t>
            </a:r>
            <a:r>
              <a:rPr lang="en-US" sz="2400" dirty="0" smtClean="0">
                <a:solidFill>
                  <a:srgbClr val="000000"/>
                </a:solidFill>
              </a:rPr>
              <a:t>possibly </a:t>
            </a:r>
            <a:r>
              <a:rPr lang="en-US" sz="2400" dirty="0">
                <a:solidFill>
                  <a:srgbClr val="000000"/>
                </a:solidFill>
              </a:rPr>
              <a:t>many extra nodes in </a:t>
            </a:r>
            <a:r>
              <a:rPr lang="en-US" sz="2400" dirty="0" smtClean="0">
                <a:solidFill>
                  <a:srgbClr val="000000"/>
                </a:solidFill>
              </a:rPr>
              <a:t>the graph </a:t>
            </a:r>
            <a:r>
              <a:rPr lang="en-US" sz="2400" dirty="0" smtClean="0">
                <a:solidFill>
                  <a:srgbClr val="CC0000"/>
                </a:solidFill>
              </a:rPr>
              <a:t> </a:t>
            </a:r>
            <a:r>
              <a:rPr lang="en-US" sz="2400" dirty="0" smtClean="0">
                <a:solidFill>
                  <a:srgbClr val="CC0000"/>
                </a:solidFill>
                <a:sym typeface="Wingdings"/>
              </a:rPr>
              <a:t></a:t>
            </a:r>
            <a:endParaRPr lang="en-US" sz="2400" dirty="0">
              <a:solidFill>
                <a:srgbClr val="CC0000"/>
              </a:solidFill>
            </a:endParaRPr>
          </a:p>
          <a:p>
            <a:endParaRPr lang="de-DE" sz="1200" dirty="0" smtClean="0"/>
          </a:p>
          <a:p>
            <a:pPr marL="0" indent="0">
              <a:buNone/>
            </a:pPr>
            <a:r>
              <a:rPr lang="de-DE" sz="2400" dirty="0" smtClean="0">
                <a:solidFill>
                  <a:srgbClr val="000090"/>
                </a:solidFill>
              </a:rPr>
              <a:t>Other </a:t>
            </a:r>
            <a:r>
              <a:rPr lang="de-DE" sz="2400" dirty="0" err="1" smtClean="0">
                <a:solidFill>
                  <a:srgbClr val="000090"/>
                </a:solidFill>
              </a:rPr>
              <a:t>options</a:t>
            </a:r>
            <a:r>
              <a:rPr lang="de-DE" sz="2400" dirty="0" smtClean="0">
                <a:solidFill>
                  <a:srgbClr val="000090"/>
                </a:solidFill>
              </a:rPr>
              <a:t>?</a:t>
            </a:r>
          </a:p>
          <a:p>
            <a:r>
              <a:rPr lang="de-DE" sz="2400" dirty="0" err="1" smtClean="0"/>
              <a:t>minimum</a:t>
            </a:r>
            <a:r>
              <a:rPr lang="de-DE" sz="2400" dirty="0" smtClean="0"/>
              <a:t> norm </a:t>
            </a:r>
            <a:r>
              <a:rPr lang="de-DE" sz="2400" dirty="0" err="1" smtClean="0"/>
              <a:t>algorithm</a:t>
            </a:r>
            <a:endParaRPr lang="de-DE" sz="2400" dirty="0" smtClean="0"/>
          </a:p>
          <a:p>
            <a:r>
              <a:rPr lang="de-DE" sz="2400" dirty="0" err="1" smtClean="0"/>
              <a:t>other</a:t>
            </a:r>
            <a:r>
              <a:rPr lang="de-DE" sz="2400" dirty="0" smtClean="0"/>
              <a:t> </a:t>
            </a:r>
            <a:r>
              <a:rPr lang="de-DE" sz="2400" dirty="0" err="1" smtClean="0"/>
              <a:t>special</a:t>
            </a:r>
            <a:r>
              <a:rPr lang="de-DE" sz="2400" dirty="0" smtClean="0"/>
              <a:t> </a:t>
            </a:r>
            <a:r>
              <a:rPr lang="de-DE" sz="2400" dirty="0" err="1" smtClean="0"/>
              <a:t>cases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000" dirty="0" smtClean="0"/>
              <a:t>e.g. </a:t>
            </a:r>
            <a:r>
              <a:rPr lang="de-DE" sz="2000" dirty="0" err="1" smtClean="0"/>
              <a:t>parametric</a:t>
            </a:r>
            <a:r>
              <a:rPr lang="de-DE" sz="2000" dirty="0" smtClean="0"/>
              <a:t> </a:t>
            </a:r>
            <a:r>
              <a:rPr lang="de-DE" sz="2000" dirty="0" err="1" smtClean="0"/>
              <a:t>maxflow</a:t>
            </a:r>
            <a:endParaRPr lang="de-DE" sz="2000" dirty="0"/>
          </a:p>
          <a:p>
            <a:pPr marL="0" indent="0">
              <a:buNone/>
            </a:pPr>
            <a:r>
              <a:rPr lang="de-DE" sz="1800" dirty="0" smtClean="0"/>
              <a:t>		[</a:t>
            </a:r>
            <a:r>
              <a:rPr lang="de-DE" sz="1800" dirty="0" err="1"/>
              <a:t>Fujishige</a:t>
            </a:r>
            <a:r>
              <a:rPr lang="de-DE" sz="1800" dirty="0"/>
              <a:t> &amp; Iwata`99]</a:t>
            </a:r>
            <a:endParaRPr lang="de-DE" sz="1800" dirty="0" smtClean="0"/>
          </a:p>
          <a:p>
            <a:endParaRPr lang="de-DE" dirty="0"/>
          </a:p>
          <a:p>
            <a:endParaRPr lang="en-US" dirty="0"/>
          </a:p>
        </p:txBody>
      </p:sp>
      <p:pic>
        <p:nvPicPr>
          <p:cNvPr id="12" name="Picture 11" descr="scale_2012mod2b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2705100"/>
            <a:ext cx="4445000" cy="3644900"/>
          </a:xfrm>
          <a:prstGeom prst="rect">
            <a:avLst/>
          </a:prstGeom>
        </p:spPr>
      </p:pic>
      <p:pic>
        <p:nvPicPr>
          <p:cNvPr id="13" name="Picture 12" descr="scale_2012mod2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2743200"/>
            <a:ext cx="4445000" cy="3644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3700" y="4533900"/>
            <a:ext cx="4048216" cy="1938992"/>
          </a:xfrm>
          <a:prstGeom prst="rect">
            <a:avLst/>
          </a:prstGeom>
          <a:noFill/>
          <a:ln>
            <a:solidFill>
              <a:srgbClr val="33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Approximate!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</a:t>
            </a:r>
            <a:endParaRPr lang="en-US" sz="2400" dirty="0" smtClean="0">
              <a:solidFill>
                <a:srgbClr val="00800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Every</a:t>
            </a:r>
            <a:r>
              <a:rPr lang="en-US" sz="2400" dirty="0" smtClean="0"/>
              <a:t> </a:t>
            </a:r>
            <a:r>
              <a:rPr lang="en-US" sz="2400" dirty="0" err="1" smtClean="0"/>
              <a:t>submodular</a:t>
            </a:r>
            <a:r>
              <a:rPr lang="en-US" sz="2400" dirty="0" smtClean="0"/>
              <a:t> function</a:t>
            </a:r>
          </a:p>
          <a:p>
            <a:r>
              <a:rPr lang="en-US" sz="2400" dirty="0" smtClean="0"/>
              <a:t>can be </a:t>
            </a:r>
            <a:r>
              <a:rPr lang="en-US" sz="2400" dirty="0" smtClean="0">
                <a:solidFill>
                  <a:srgbClr val="008000"/>
                </a:solidFill>
              </a:rPr>
              <a:t>approximated</a:t>
            </a:r>
            <a:r>
              <a:rPr lang="en-US" sz="2400" dirty="0" smtClean="0"/>
              <a:t> by</a:t>
            </a:r>
          </a:p>
          <a:p>
            <a:r>
              <a:rPr lang="en-US" sz="2400" dirty="0" smtClean="0"/>
              <a:t>a series of graph cut </a:t>
            </a:r>
          </a:p>
          <a:p>
            <a:r>
              <a:rPr lang="en-US" sz="2400" dirty="0" smtClean="0"/>
              <a:t>functions</a:t>
            </a:r>
            <a:r>
              <a:rPr lang="en-US" dirty="0" smtClean="0"/>
              <a:t>     </a:t>
            </a:r>
            <a:r>
              <a:rPr lang="de-DE" dirty="0"/>
              <a:t>[Jegelka, Lin &amp; </a:t>
            </a:r>
            <a:r>
              <a:rPr lang="de-DE" dirty="0" err="1"/>
              <a:t>Bilmes</a:t>
            </a:r>
            <a:r>
              <a:rPr lang="de-DE" dirty="0"/>
              <a:t> `11</a:t>
            </a:r>
            <a:r>
              <a:rPr lang="de-DE" dirty="0" smtClean="0"/>
              <a:t>]</a:t>
            </a:r>
            <a:endParaRPr lang="de-DE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approximate minimization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66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83200" y="2374900"/>
            <a:ext cx="367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speech corpus selection </a:t>
            </a:r>
            <a:r>
              <a:rPr lang="en-US" sz="1400" dirty="0" smtClean="0"/>
              <a:t>[</a:t>
            </a:r>
            <a:r>
              <a:rPr lang="en-US" sz="1400" dirty="0" err="1" smtClean="0"/>
              <a:t>Lin&amp;Bilmes</a:t>
            </a:r>
            <a:r>
              <a:rPr lang="en-US" sz="1400" dirty="0" smtClean="0"/>
              <a:t> `11]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655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e_2012mod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2743200"/>
            <a:ext cx="4445000" cy="36449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Not all submodular </a:t>
            </a:r>
            <a:r>
              <a:rPr lang="de-DE" sz="2400" dirty="0" err="1"/>
              <a:t>functions</a:t>
            </a:r>
            <a:r>
              <a:rPr lang="de-DE" sz="2400" dirty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optimized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graph</a:t>
            </a:r>
            <a:r>
              <a:rPr lang="de-DE" sz="2400" dirty="0" smtClean="0"/>
              <a:t> </a:t>
            </a:r>
            <a:r>
              <a:rPr lang="de-DE" sz="2400" dirty="0" err="1" smtClean="0"/>
              <a:t>cuts</a:t>
            </a:r>
            <a:endParaRPr lang="de-DE" sz="2400" dirty="0" smtClean="0"/>
          </a:p>
          <a:p>
            <a:r>
              <a:rPr lang="en-US" sz="2400" dirty="0"/>
              <a:t>Even if they can: </a:t>
            </a:r>
            <a:r>
              <a:rPr lang="en-US" sz="2400" dirty="0" smtClean="0">
                <a:solidFill>
                  <a:srgbClr val="000000"/>
                </a:solidFill>
              </a:rPr>
              <a:t>possibly </a:t>
            </a:r>
            <a:r>
              <a:rPr lang="en-US" sz="2400" dirty="0">
                <a:solidFill>
                  <a:srgbClr val="000000"/>
                </a:solidFill>
              </a:rPr>
              <a:t>many extra nodes in </a:t>
            </a:r>
            <a:r>
              <a:rPr lang="en-US" sz="2400" dirty="0" smtClean="0">
                <a:solidFill>
                  <a:srgbClr val="000000"/>
                </a:solidFill>
              </a:rPr>
              <a:t>the graph </a:t>
            </a:r>
            <a:r>
              <a:rPr lang="en-US" sz="2400" dirty="0" smtClean="0">
                <a:solidFill>
                  <a:srgbClr val="CC0000"/>
                </a:solidFill>
              </a:rPr>
              <a:t> </a:t>
            </a:r>
            <a:r>
              <a:rPr lang="en-US" sz="2400" dirty="0" smtClean="0">
                <a:solidFill>
                  <a:srgbClr val="CC0000"/>
                </a:solidFill>
                <a:sym typeface="Wingdings"/>
              </a:rPr>
              <a:t></a:t>
            </a:r>
            <a:endParaRPr lang="en-US" sz="2400" dirty="0">
              <a:solidFill>
                <a:srgbClr val="CC0000"/>
              </a:solidFill>
            </a:endParaRPr>
          </a:p>
          <a:p>
            <a:endParaRPr lang="de-DE" sz="1200" dirty="0" smtClean="0"/>
          </a:p>
          <a:p>
            <a:pPr marL="0" indent="0">
              <a:buNone/>
            </a:pPr>
            <a:endParaRPr lang="de-DE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552700"/>
            <a:ext cx="2238564" cy="461665"/>
          </a:xfrm>
          <a:prstGeom prst="rect">
            <a:avLst/>
          </a:prstGeom>
          <a:noFill/>
          <a:ln>
            <a:solidFill>
              <a:srgbClr val="33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Approximate!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</a:t>
            </a:r>
            <a:endParaRPr lang="en-US" sz="2400" dirty="0" smtClean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approximate minimization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67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83200" y="2374900"/>
            <a:ext cx="367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speech corpus selection </a:t>
            </a:r>
            <a:r>
              <a:rPr lang="en-US" sz="1400" dirty="0" smtClean="0"/>
              <a:t>[</a:t>
            </a:r>
            <a:r>
              <a:rPr lang="en-US" sz="1400" dirty="0" err="1" smtClean="0"/>
              <a:t>Lin&amp;Bilmes</a:t>
            </a:r>
            <a:r>
              <a:rPr lang="en-US" sz="1400" dirty="0" smtClean="0"/>
              <a:t> `11]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3306108"/>
            <a:ext cx="42114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decompose: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represent as much as </a:t>
            </a:r>
            <a:br>
              <a:rPr lang="en-US" sz="2400" dirty="0" smtClean="0"/>
            </a:br>
            <a:r>
              <a:rPr lang="en-US" sz="2400" dirty="0" smtClean="0"/>
              <a:t>possible exactly by a graph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rest: approximate iteratively</a:t>
            </a:r>
            <a:br>
              <a:rPr lang="en-US" sz="2400" dirty="0" smtClean="0"/>
            </a:br>
            <a:r>
              <a:rPr lang="en-US" sz="2400" dirty="0" smtClean="0"/>
              <a:t>by changing edge weights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r>
              <a:rPr lang="en-US" sz="2400" dirty="0" smtClean="0">
                <a:solidFill>
                  <a:srgbClr val="008000"/>
                </a:solidFill>
              </a:rPr>
              <a:t>solve a series of cut problems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2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Symmetric</a:t>
            </a:r>
            <a:r>
              <a:rPr lang="de-DE" dirty="0" smtClean="0"/>
              <a:t>:</a:t>
            </a:r>
            <a:endParaRPr lang="de-DE" dirty="0" smtClean="0">
              <a:solidFill>
                <a:schemeClr val="bg1"/>
              </a:solidFill>
            </a:endParaRPr>
          </a:p>
          <a:p>
            <a:pPr lvl="1"/>
            <a:r>
              <a:rPr lang="de-DE" dirty="0" err="1" smtClean="0"/>
              <a:t>Queyranne‘s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: O(n</a:t>
            </a:r>
            <a:r>
              <a:rPr lang="de-DE" baseline="30000" dirty="0" smtClean="0"/>
              <a:t>3</a:t>
            </a:r>
            <a:r>
              <a:rPr lang="de-DE" dirty="0" smtClean="0"/>
              <a:t>)  </a:t>
            </a:r>
            <a:r>
              <a:rPr lang="de-DE" sz="2000" dirty="0" smtClean="0"/>
              <a:t>                             [</a:t>
            </a:r>
            <a:r>
              <a:rPr lang="de-DE" sz="2000" dirty="0" err="1" smtClean="0"/>
              <a:t>Queyranne</a:t>
            </a:r>
            <a:r>
              <a:rPr lang="de-DE" sz="2000" dirty="0" smtClean="0"/>
              <a:t>, 1998]</a:t>
            </a:r>
            <a:endParaRPr lang="de-DE" sz="3200" dirty="0" smtClean="0"/>
          </a:p>
          <a:p>
            <a:pPr lvl="1"/>
            <a:endParaRPr lang="de-DE" sz="3200" dirty="0" smtClean="0"/>
          </a:p>
          <a:p>
            <a:r>
              <a:rPr lang="de-DE" dirty="0" err="1"/>
              <a:t>C</a:t>
            </a:r>
            <a:r>
              <a:rPr lang="de-DE" dirty="0" err="1" smtClean="0"/>
              <a:t>oncave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modular:</a:t>
            </a:r>
            <a:endParaRPr lang="de-DE" dirty="0"/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r>
              <a:rPr lang="de-DE" sz="1800" dirty="0"/>
              <a:t>	</a:t>
            </a:r>
            <a:r>
              <a:rPr lang="de-DE" sz="1800" dirty="0" smtClean="0"/>
              <a:t>	</a:t>
            </a:r>
            <a:r>
              <a:rPr lang="de-DE" sz="2000" dirty="0" smtClean="0"/>
              <a:t>         </a:t>
            </a:r>
            <a:r>
              <a:rPr lang="de-DE" sz="2000" dirty="0" smtClean="0"/>
              <a:t>		          [</a:t>
            </a:r>
            <a:r>
              <a:rPr lang="de-DE" sz="2000" dirty="0" err="1" smtClean="0"/>
              <a:t>Stobbe</a:t>
            </a:r>
            <a:r>
              <a:rPr lang="de-DE" sz="2000" dirty="0" smtClean="0"/>
              <a:t> </a:t>
            </a:r>
            <a:r>
              <a:rPr lang="de-DE" sz="2000" dirty="0" smtClean="0"/>
              <a:t>&amp; Krause `10, Kohli et al, `09]</a:t>
            </a:r>
            <a:endParaRPr lang="de-DE" sz="2000" dirty="0"/>
          </a:p>
          <a:p>
            <a:pPr marL="457200" lvl="1" indent="0">
              <a:buNone/>
            </a:pPr>
            <a:endParaRPr lang="de-DE" sz="3600" dirty="0" smtClean="0"/>
          </a:p>
          <a:p>
            <a:r>
              <a:rPr lang="de-DE" dirty="0" err="1" smtClean="0"/>
              <a:t>Sum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submodular </a:t>
            </a:r>
            <a:r>
              <a:rPr lang="de-DE" dirty="0" err="1"/>
              <a:t>functions</a:t>
            </a:r>
            <a:r>
              <a:rPr lang="de-DE" dirty="0"/>
              <a:t>,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/>
              <a:t>bounded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sz="2400" dirty="0"/>
              <a:t> 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						              </a:t>
            </a:r>
            <a:r>
              <a:rPr lang="de-DE" sz="1800" dirty="0" smtClean="0"/>
              <a:t>[</a:t>
            </a:r>
            <a:r>
              <a:rPr lang="de-DE" sz="1800" dirty="0" err="1"/>
              <a:t>Kolmogorov</a:t>
            </a:r>
            <a:r>
              <a:rPr lang="de-DE" sz="1800" dirty="0"/>
              <a:t> `12</a:t>
            </a:r>
            <a:r>
              <a:rPr lang="de-DE" sz="1800" dirty="0" smtClean="0"/>
              <a:t>]</a:t>
            </a:r>
          </a:p>
          <a:p>
            <a:pPr marL="0" indent="0">
              <a:buNone/>
            </a:pPr>
            <a:endParaRPr lang="de-DE" sz="1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Other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00" y="1333500"/>
            <a:ext cx="22733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2730500"/>
            <a:ext cx="3378200" cy="73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0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8"/>
    </mc:Choice>
    <mc:Fallback xmlns="">
      <p:transition xmlns:p14="http://schemas.microsoft.com/office/powerpoint/2010/main" spd="slow" advTm="565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Submodular </a:t>
            </a:r>
            <a:r>
              <a:rPr lang="de-DE" smtClean="0"/>
              <a:t>minimization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457201" y="1371600"/>
            <a:ext cx="5943600" cy="4419600"/>
          </a:xfrm>
          <a:prstGeom prst="roundRect">
            <a:avLst/>
          </a:prstGeom>
          <a:solidFill>
            <a:srgbClr val="FFCF01">
              <a:alpha val="5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/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49356" y="2044148"/>
            <a:ext cx="3170583" cy="1729409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649356" y="3869635"/>
            <a:ext cx="3170583" cy="1729409"/>
          </a:xfrm>
          <a:prstGeom prst="roundRect">
            <a:avLst/>
          </a:prstGeom>
          <a:solidFill>
            <a:srgbClr val="FF8000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10000"/>
                  </a:schemeClr>
                </a:solidFill>
                <a:effectLst/>
                <a:latin typeface="Calibri" charset="0"/>
              </a:rPr>
              <a:t>Maximization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1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4012095" y="2236304"/>
            <a:ext cx="4611757" cy="345881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4250636" y="3004930"/>
            <a:ext cx="1921565" cy="240195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Online/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err="1" smtClean="0">
                <a:solidFill>
                  <a:schemeClr val="tx1">
                    <a:alpha val="20000"/>
                  </a:schemeClr>
                </a:solidFill>
              </a:rPr>
              <a:t>optim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801757" y="2196549"/>
            <a:ext cx="2855844" cy="622852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unconstrained</a:t>
            </a:r>
            <a:endParaRPr kumimoji="0" lang="de-DE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762000" y="2958548"/>
            <a:ext cx="2855844" cy="622852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constrained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0"/>
    </mc:Choice>
    <mc:Fallback xmlns="">
      <p:transition xmlns:p14="http://schemas.microsoft.com/office/powerpoint/2010/main" spd="slow" advTm="199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submodularity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Minimization: </a:t>
            </a:r>
            <a:r>
              <a:rPr lang="en-US" dirty="0" smtClean="0">
                <a:solidFill>
                  <a:srgbClr val="CC0000"/>
                </a:solidFill>
              </a:rPr>
              <a:t>new algorithms, constraints</a:t>
            </a:r>
          </a:p>
          <a:p>
            <a:pPr marL="3657600" lvl="8" indent="0">
              <a:buNone/>
            </a:pP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Maximization: </a:t>
            </a:r>
            <a:r>
              <a:rPr lang="en-US" dirty="0" smtClean="0">
                <a:solidFill>
                  <a:srgbClr val="CC0000"/>
                </a:solidFill>
              </a:rPr>
              <a:t>new algorithms (unconstrained)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C0000"/>
                </a:solidFill>
              </a:rPr>
              <a:t>Learning</a:t>
            </a:r>
          </a:p>
          <a:p>
            <a:r>
              <a:rPr lang="en-US" dirty="0" smtClean="0">
                <a:solidFill>
                  <a:srgbClr val="CC0000"/>
                </a:solidFill>
              </a:rPr>
              <a:t>Learning for Optimization: new settings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606632" y="1328043"/>
            <a:ext cx="240631" cy="1960585"/>
          </a:xfrm>
          <a:prstGeom prst="righ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7606632" y="3494508"/>
            <a:ext cx="240631" cy="2093492"/>
          </a:xfrm>
          <a:prstGeom prst="righ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29368" y="3288628"/>
            <a:ext cx="6577264" cy="0"/>
          </a:xfrm>
          <a:prstGeom prst="line">
            <a:avLst/>
          </a:prstGeom>
          <a:ln>
            <a:gradFill flip="none" rotWithShape="1">
              <a:gsLst>
                <a:gs pos="0">
                  <a:srgbClr val="00009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29368" y="3494508"/>
            <a:ext cx="6577264" cy="0"/>
          </a:xfrm>
          <a:prstGeom prst="line">
            <a:avLst/>
          </a:prstGeom>
          <a:ln>
            <a:gradFill flip="none" rotWithShape="1">
              <a:gsLst>
                <a:gs pos="0">
                  <a:srgbClr val="00009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40844" y="2034492"/>
            <a:ext cx="959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art I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940839" y="4277644"/>
            <a:ext cx="104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art II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5100" y="5890567"/>
            <a:ext cx="398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and many </a:t>
            </a:r>
            <a:r>
              <a:rPr lang="en-US" sz="2400" dirty="0" smtClean="0">
                <a:solidFill>
                  <a:srgbClr val="CC0000"/>
                </a:solidFill>
              </a:rPr>
              <a:t>new applications!</a:t>
            </a:r>
            <a:endParaRPr lang="en-US" sz="2400" dirty="0">
              <a:solidFill>
                <a:srgbClr val="CC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465" y="1086743"/>
            <a:ext cx="1483399" cy="830997"/>
          </a:xfrm>
          <a:prstGeom prst="rect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00"/>
                </a:solidFill>
              </a:rPr>
              <a:t>many new</a:t>
            </a:r>
          </a:p>
          <a:p>
            <a:r>
              <a:rPr lang="en-US" sz="2400" dirty="0" smtClean="0">
                <a:solidFill>
                  <a:srgbClr val="CC0000"/>
                </a:solidFill>
              </a:rPr>
              <a:t>results! </a:t>
            </a:r>
            <a:r>
              <a:rPr lang="en-US" sz="2400" dirty="0" smtClean="0">
                <a:solidFill>
                  <a:srgbClr val="CC0000"/>
                </a:solidFill>
                <a:sym typeface="Wingdings"/>
              </a:rPr>
              <a:t></a:t>
            </a:r>
            <a:endParaRPr lang="en-US" sz="2400" dirty="0">
              <a:solidFill>
                <a:srgbClr val="CC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5"/>
    </mc:Choice>
    <mc:Fallback xmlns="">
      <p:transition xmlns:p14="http://schemas.microsoft.com/office/powerpoint/2010/main" spd="slow" advTm="305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minimization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unconstrained:</a:t>
            </a:r>
          </a:p>
          <a:p>
            <a:pPr lvl="1"/>
            <a:r>
              <a:rPr lang="en-US" dirty="0" smtClean="0"/>
              <a:t>nontrivial algorithms, </a:t>
            </a:r>
            <a:br>
              <a:rPr lang="en-US" dirty="0" smtClean="0"/>
            </a:br>
            <a:r>
              <a:rPr lang="en-US" dirty="0" smtClean="0">
                <a:solidFill>
                  <a:srgbClr val="008000"/>
                </a:solidFill>
              </a:rPr>
              <a:t>polynomial time</a:t>
            </a:r>
            <a:endParaRPr lang="en-US" dirty="0"/>
          </a:p>
          <a:p>
            <a:endParaRPr lang="en-US" sz="1400" dirty="0" smtClean="0"/>
          </a:p>
          <a:p>
            <a:r>
              <a:rPr lang="en-US" dirty="0" smtClean="0"/>
              <a:t>constraints: </a:t>
            </a:r>
            <a:r>
              <a:rPr lang="en-US" sz="2400" dirty="0" smtClean="0"/>
              <a:t>e.g.</a:t>
            </a:r>
            <a:endParaRPr lang="en-US" dirty="0" smtClean="0"/>
          </a:p>
          <a:p>
            <a:pPr lvl="1"/>
            <a:r>
              <a:rPr lang="en-US" dirty="0" smtClean="0"/>
              <a:t>limited cases doable:</a:t>
            </a:r>
            <a:br>
              <a:rPr lang="en-US" dirty="0" smtClean="0"/>
            </a:br>
            <a:r>
              <a:rPr lang="en-US" dirty="0" smtClean="0"/>
              <a:t>odd/even cardinality, inclusion/exclusion of a set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1301750"/>
            <a:ext cx="3568700" cy="368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2895600"/>
            <a:ext cx="36703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900" y="4616272"/>
            <a:ext cx="7417415" cy="1384995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General case:  </a:t>
            </a:r>
            <a:r>
              <a:rPr lang="en-US" sz="2800" dirty="0" smtClean="0">
                <a:solidFill>
                  <a:srgbClr val="CC0000"/>
                </a:solidFill>
              </a:rPr>
              <a:t>NP hard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hard to approximate within polynomial factors!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8000"/>
                </a:solidFill>
              </a:rPr>
              <a:t>But: special cases often still work well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300" y="6082268"/>
            <a:ext cx="7048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[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bounds</a:t>
            </a:r>
            <a:r>
              <a:rPr lang="de-DE" dirty="0" smtClean="0"/>
              <a:t>: </a:t>
            </a:r>
            <a:r>
              <a:rPr lang="de-DE" dirty="0" err="1" smtClean="0"/>
              <a:t>Goel</a:t>
            </a:r>
            <a:r>
              <a:rPr lang="de-DE" dirty="0" smtClean="0"/>
              <a:t> </a:t>
            </a:r>
            <a:r>
              <a:rPr lang="de-DE" dirty="0"/>
              <a:t>et al.`09, </a:t>
            </a:r>
            <a:r>
              <a:rPr lang="de-DE" dirty="0" err="1"/>
              <a:t>Iwata</a:t>
            </a:r>
            <a:r>
              <a:rPr lang="de-DE" dirty="0"/>
              <a:t> &amp; Nagano `09, Jegelka &amp; </a:t>
            </a:r>
            <a:r>
              <a:rPr lang="de-DE" dirty="0" err="1"/>
              <a:t>Bilmes</a:t>
            </a:r>
            <a:r>
              <a:rPr lang="de-DE" dirty="0"/>
              <a:t> `</a:t>
            </a:r>
            <a:r>
              <a:rPr lang="de-DE" dirty="0" smtClean="0"/>
              <a:t>11]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58100" y="1676400"/>
            <a:ext cx="1352466" cy="1219200"/>
            <a:chOff x="7658100" y="1676400"/>
            <a:chExt cx="1352466" cy="1219200"/>
          </a:xfrm>
        </p:grpSpPr>
        <p:sp>
          <p:nvSpPr>
            <p:cNvPr id="9" name="TextBox 8"/>
            <p:cNvSpPr txBox="1"/>
            <p:nvPr/>
          </p:nvSpPr>
          <p:spPr>
            <a:xfrm>
              <a:off x="7658100" y="1676400"/>
              <a:ext cx="1352466" cy="92333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special case:</a:t>
              </a:r>
            </a:p>
            <a:p>
              <a:r>
                <a:rPr lang="en-US" dirty="0" smtClean="0"/>
                <a:t>balanced</a:t>
              </a:r>
            </a:p>
            <a:p>
              <a:r>
                <a:rPr lang="en-US" dirty="0" smtClean="0"/>
                <a:t>cut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9" idx="2"/>
            </p:cNvCxnSpPr>
            <p:nvPr/>
          </p:nvCxnSpPr>
          <p:spPr bwMode="auto">
            <a:xfrm flipH="1">
              <a:off x="7886700" y="2599730"/>
              <a:ext cx="447633" cy="295870"/>
            </a:xfrm>
            <a:prstGeom prst="straightConnector1">
              <a:avLst/>
            </a:prstGeom>
            <a:noFill/>
            <a:ln w="38100" cap="flat" cmpd="sng" algn="ctr">
              <a:solidFill>
                <a:srgbClr val="FFCF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57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59"/>
    </mc:Choice>
    <mc:Fallback xmlns="">
      <p:transition xmlns:p14="http://schemas.microsoft.com/office/powerpoint/2010/main" spd="slow" advTm="1064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Notched Right Arrow 3"/>
          <p:cNvSpPr/>
          <p:nvPr/>
        </p:nvSpPr>
        <p:spPr bwMode="auto">
          <a:xfrm>
            <a:off x="4298950" y="4464050"/>
            <a:ext cx="1066800" cy="228600"/>
          </a:xfrm>
          <a:prstGeom prst="notchedRightArrow">
            <a:avLst/>
          </a:prstGeom>
          <a:solidFill>
            <a:srgbClr val="00009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5" name="Picture 4" descr="exc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1924110"/>
            <a:ext cx="1219200" cy="914400"/>
          </a:xfrm>
          <a:prstGeom prst="rect">
            <a:avLst/>
          </a:prstGeom>
        </p:spPr>
      </p:pic>
      <p:pic>
        <p:nvPicPr>
          <p:cNvPr id="6" name="Picture 5" descr="exmatc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534" y="1924110"/>
            <a:ext cx="1219199" cy="914399"/>
          </a:xfrm>
          <a:prstGeom prst="rect">
            <a:avLst/>
          </a:prstGeom>
        </p:spPr>
      </p:pic>
      <p:pic>
        <p:nvPicPr>
          <p:cNvPr id="7" name="Picture 6" descr="expa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566" y="2019360"/>
            <a:ext cx="1248000" cy="936000"/>
          </a:xfrm>
          <a:prstGeom prst="rect">
            <a:avLst/>
          </a:prstGeom>
        </p:spPr>
      </p:pic>
      <p:pic>
        <p:nvPicPr>
          <p:cNvPr id="8" name="Picture 7" descr="extre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01" y="2000310"/>
            <a:ext cx="1219199" cy="914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700" y="1371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869632" y="1371600"/>
            <a:ext cx="134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2166" y="1371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path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1371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panning tree</a:t>
            </a:r>
            <a:endParaRPr lang="en-US" sz="24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0" y="4337050"/>
            <a:ext cx="1714500" cy="558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62" y="4267200"/>
            <a:ext cx="2082800" cy="78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6400" y="3276600"/>
            <a:ext cx="372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ground set: edges in a graph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-25400" y="927100"/>
            <a:ext cx="1599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minimum…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7"/>
    </mc:Choice>
    <mc:Fallback xmlns="">
      <p:transition xmlns:p14="http://schemas.microsoft.com/office/powerpoint/2010/main" spd="slow" advTm="834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MAP and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 descr="017_darktree_GC_modul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58" y="4143224"/>
            <a:ext cx="3058145" cy="2040361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6" name="Picture 5" descr="017_darktre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59" y="1307457"/>
            <a:ext cx="3059999" cy="2041597"/>
          </a:xfrm>
          <a:prstGeom prst="rect">
            <a:avLst/>
          </a:prstGeom>
        </p:spPr>
      </p:pic>
      <p:pic>
        <p:nvPicPr>
          <p:cNvPr id="8" name="Picture 7" descr="017_darktree_coopcod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53" y="4143224"/>
            <a:ext cx="3059950" cy="2041556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9" name="Down Arrow 8"/>
          <p:cNvSpPr/>
          <p:nvPr/>
        </p:nvSpPr>
        <p:spPr bwMode="auto">
          <a:xfrm>
            <a:off x="1714500" y="3479800"/>
            <a:ext cx="635000" cy="469900"/>
          </a:xfrm>
          <a:prstGeom prst="downArrow">
            <a:avLst/>
          </a:prstGeom>
          <a:solidFill>
            <a:srgbClr val="00009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95800" y="226727"/>
            <a:ext cx="9755476" cy="2516473"/>
            <a:chOff x="3848100" y="226727"/>
            <a:chExt cx="9755476" cy="2516473"/>
          </a:xfrm>
        </p:grpSpPr>
        <p:pic>
          <p:nvPicPr>
            <p:cNvPr id="10" name="Picture 9" descr="mrf5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7400" y="226727"/>
              <a:ext cx="1386176" cy="235290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48100" y="1308100"/>
              <a:ext cx="2105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binary labeling:</a:t>
              </a:r>
              <a:endParaRPr lang="en-US" sz="2400" dirty="0"/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500" y="1485900"/>
              <a:ext cx="1041400" cy="2286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100" y="2374900"/>
              <a:ext cx="2324100" cy="3683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86200" y="1778000"/>
              <a:ext cx="2992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pairwise random field:</a:t>
              </a:r>
              <a:endParaRPr lang="en-US" sz="2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70353" y="2906067"/>
            <a:ext cx="28302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What’s the problem?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136953" y="5653786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minimum cut: prefer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short cut = short object boundary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3" name="Picture 2" descr="gridnew_gray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403179"/>
            <a:ext cx="2269541" cy="1799972"/>
          </a:xfrm>
          <a:prstGeom prst="rect">
            <a:avLst/>
          </a:prstGeom>
        </p:spPr>
      </p:pic>
      <p:pic>
        <p:nvPicPr>
          <p:cNvPr id="7" name="Picture 6" descr="gridnew_sepcu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7" y="3797299"/>
            <a:ext cx="2377889" cy="19859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3400" y="4089400"/>
            <a:ext cx="53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36642" y="4096266"/>
            <a:ext cx="7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reality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96"/>
    </mc:Choice>
    <mc:Fallback xmlns="">
      <p:transition xmlns:p14="http://schemas.microsoft.com/office/powerpoint/2010/main" spd="slow" advTm="1140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77778E-6 L 0.45833 0.35927 " pathEditMode="relative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17" grpId="0"/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and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 descr="017_darktree_GC_modul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13" y="1374624"/>
            <a:ext cx="1888511" cy="1259998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88213" y="996434"/>
            <a:ext cx="15880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Minimum cut</a:t>
            </a:r>
            <a:endParaRPr lang="en-US" sz="20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8" y="4978400"/>
            <a:ext cx="22098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534" y="3966528"/>
            <a:ext cx="2764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minimize</a:t>
            </a:r>
          </a:p>
          <a:p>
            <a:pPr algn="ctr"/>
            <a:r>
              <a:rPr lang="en-US" sz="2400" dirty="0" smtClean="0"/>
              <a:t>sum of edge weights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86212" y="2716768"/>
            <a:ext cx="232617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implicit criterion:</a:t>
            </a:r>
          </a:p>
          <a:p>
            <a:r>
              <a:rPr lang="en-US" sz="2400" dirty="0" smtClean="0"/>
              <a:t>short cut = </a:t>
            </a:r>
          </a:p>
          <a:p>
            <a:r>
              <a:rPr lang="en-US" sz="2400" dirty="0" smtClean="0"/>
              <a:t>short boundary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039803" y="4102100"/>
            <a:ext cx="3926526" cy="1326634"/>
            <a:chOff x="5039803" y="4102100"/>
            <a:chExt cx="3926526" cy="1326634"/>
          </a:xfrm>
        </p:grpSpPr>
        <p:sp>
          <p:nvSpPr>
            <p:cNvPr id="19" name="TextBox 18"/>
            <p:cNvSpPr txBox="1"/>
            <p:nvPr/>
          </p:nvSpPr>
          <p:spPr>
            <a:xfrm>
              <a:off x="5039803" y="4102100"/>
              <a:ext cx="39265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minimize </a:t>
              </a:r>
            </a:p>
            <a:p>
              <a:pPr algn="ctr"/>
              <a:r>
                <a:rPr lang="en-US" sz="2400" dirty="0" err="1" smtClean="0">
                  <a:solidFill>
                    <a:srgbClr val="008000"/>
                  </a:solidFill>
                </a:rPr>
                <a:t>submodular</a:t>
              </a:r>
              <a:r>
                <a:rPr lang="en-US" sz="2400" dirty="0" smtClean="0"/>
                <a:t> function of edges</a:t>
              </a:r>
              <a:endParaRPr lang="en-US" sz="2400" dirty="0"/>
            </a:p>
          </p:txBody>
        </p: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5111234"/>
              <a:ext cx="685800" cy="3175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962400" y="984069"/>
            <a:ext cx="5044430" cy="2933027"/>
            <a:chOff x="3962400" y="984069"/>
            <a:chExt cx="5044430" cy="2933027"/>
          </a:xfrm>
        </p:grpSpPr>
        <p:grpSp>
          <p:nvGrpSpPr>
            <p:cNvPr id="6" name="Group 5"/>
            <p:cNvGrpSpPr/>
            <p:nvPr/>
          </p:nvGrpSpPr>
          <p:grpSpPr>
            <a:xfrm>
              <a:off x="5094978" y="984069"/>
              <a:ext cx="3911852" cy="2933027"/>
              <a:chOff x="5094978" y="984069"/>
              <a:chExt cx="3911852" cy="2933027"/>
            </a:xfrm>
          </p:grpSpPr>
          <p:pic>
            <p:nvPicPr>
              <p:cNvPr id="7" name="Picture 6" descr="017_darktree_coopcode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2352" y="1374624"/>
                <a:ext cx="1888525" cy="1259998"/>
              </a:xfrm>
              <a:prstGeom prst="rect">
                <a:avLst/>
              </a:prstGeom>
              <a:ln>
                <a:solidFill>
                  <a:srgbClr val="1F497D"/>
                </a:solidFill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094978" y="2716768"/>
                <a:ext cx="3911852" cy="1200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90"/>
                    </a:solidFill>
                  </a:rPr>
                  <a:t>new criterion:</a:t>
                </a:r>
              </a:p>
              <a:p>
                <a:pPr algn="ctr"/>
                <a:r>
                  <a:rPr lang="en-US" sz="2400" dirty="0"/>
                  <a:t>boundary may be </a:t>
                </a:r>
                <a:r>
                  <a:rPr lang="en-US" sz="2400" dirty="0" smtClean="0"/>
                  <a:t>long if </a:t>
                </a:r>
                <a:r>
                  <a:rPr lang="en-US" sz="2400" dirty="0"/>
                  <a:t>the boundary </a:t>
                </a:r>
                <a:r>
                  <a:rPr lang="en-US" sz="2400" dirty="0" smtClean="0"/>
                  <a:t>is homogeneous</a:t>
                </a:r>
                <a:endParaRPr lang="en-US" sz="2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59379" y="984069"/>
                <a:ext cx="297539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Minimum cooperative cut</a:t>
                </a:r>
                <a:endParaRPr lang="en-US" sz="2000" dirty="0"/>
              </a:p>
            </p:txBody>
          </p:sp>
        </p:grpSp>
        <p:sp>
          <p:nvSpPr>
            <p:cNvPr id="22" name="Right Arrow 21"/>
            <p:cNvSpPr/>
            <p:nvPr/>
          </p:nvSpPr>
          <p:spPr bwMode="auto">
            <a:xfrm>
              <a:off x="3962400" y="2912428"/>
              <a:ext cx="685800" cy="457200"/>
            </a:xfrm>
            <a:prstGeom prst="rightArrow">
              <a:avLst/>
            </a:prstGeom>
            <a:solidFill>
              <a:srgbClr val="00009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11800" y="5504934"/>
            <a:ext cx="1648408" cy="1023153"/>
            <a:chOff x="5511800" y="5504934"/>
            <a:chExt cx="1648408" cy="1023153"/>
          </a:xfrm>
        </p:grpSpPr>
        <p:sp>
          <p:nvSpPr>
            <p:cNvPr id="17" name="TextBox 16"/>
            <p:cNvSpPr txBox="1"/>
            <p:nvPr/>
          </p:nvSpPr>
          <p:spPr>
            <a:xfrm>
              <a:off x="5511800" y="5820201"/>
              <a:ext cx="1648408" cy="707886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not a sum of </a:t>
              </a:r>
            </a:p>
            <a:p>
              <a:r>
                <a:rPr lang="en-US" sz="2000" dirty="0" smtClean="0"/>
                <a:t>edge weights!</a:t>
              </a:r>
              <a:endParaRPr lang="en-US" sz="2000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6158204" y="5504934"/>
              <a:ext cx="788696" cy="315267"/>
            </a:xfrm>
            <a:prstGeom prst="straightConnector1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5" name="Picture 24" descr="017_darktre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429" y="1307457"/>
            <a:ext cx="1564765" cy="1043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55"/>
    </mc:Choice>
    <mc:Fallback xmlns="">
      <p:transition xmlns:p14="http://schemas.microsoft.com/office/powerpoint/2010/main" spd="slow" advTm="974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opcost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14" y="3302008"/>
            <a:ext cx="2298686" cy="1781025"/>
          </a:xfrm>
          <a:prstGeom prst="rect">
            <a:avLst/>
          </a:prstGeom>
        </p:spPr>
      </p:pic>
      <p:pic>
        <p:nvPicPr>
          <p:cNvPr id="17" name="Picture 16" descr="coopcost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14" y="3314708"/>
            <a:ext cx="2298686" cy="1781025"/>
          </a:xfrm>
          <a:prstGeom prst="rect">
            <a:avLst/>
          </a:prstGeom>
        </p:spPr>
      </p:pic>
      <p:pic>
        <p:nvPicPr>
          <p:cNvPr id="27" name="Picture 26" descr="coopcost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14" y="3314708"/>
            <a:ext cx="2298686" cy="1781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 co-occurrence of edges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6251" y="1143000"/>
            <a:ext cx="388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ym typeface="Wingdings"/>
              </a:rPr>
              <a:t>submodular</a:t>
            </a:r>
            <a:r>
              <a:rPr lang="en-US" sz="2400" dirty="0" smtClean="0">
                <a:sym typeface="Wingdings"/>
              </a:rPr>
              <a:t> cost function:</a:t>
            </a:r>
            <a:endParaRPr lang="en-US" sz="2400" dirty="0" smtClean="0"/>
          </a:p>
          <a:p>
            <a:r>
              <a:rPr lang="en-US" sz="2400" dirty="0" smtClean="0">
                <a:sym typeface="Wingdings"/>
              </a:rPr>
              <a:t>use few groups S</a:t>
            </a:r>
            <a:r>
              <a:rPr lang="en-US" sz="2400" baseline="-25000" dirty="0" smtClean="0">
                <a:sym typeface="Wingdings"/>
              </a:rPr>
              <a:t>i</a:t>
            </a:r>
            <a:r>
              <a:rPr lang="en-US" sz="2400" dirty="0" smtClean="0">
                <a:sym typeface="Wingdings"/>
              </a:rPr>
              <a:t> of edges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558800" y="1219200"/>
            <a:ext cx="2717800" cy="7620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810000" y="1524000"/>
            <a:ext cx="609600" cy="228600"/>
          </a:xfrm>
          <a:prstGeom prst="rightArrow">
            <a:avLst/>
          </a:prstGeom>
          <a:solidFill>
            <a:srgbClr val="00009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143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sum of weights:</a:t>
            </a:r>
          </a:p>
          <a:p>
            <a:r>
              <a:rPr lang="en-US" sz="2400" dirty="0" smtClean="0"/>
              <a:t>use few edges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4726251" y="1219200"/>
            <a:ext cx="3655749" cy="7620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0" y="2552700"/>
            <a:ext cx="3073400" cy="495300"/>
          </a:xfrm>
          <a:prstGeom prst="rect">
            <a:avLst/>
          </a:prstGeom>
        </p:spPr>
      </p:pic>
      <p:pic>
        <p:nvPicPr>
          <p:cNvPr id="10" name="Picture 9" descr="gridnew-1c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3" y="2305515"/>
            <a:ext cx="4024613" cy="3203982"/>
          </a:xfrm>
          <a:prstGeom prst="rect">
            <a:avLst/>
          </a:prstGeom>
        </p:spPr>
      </p:pic>
      <p:pic>
        <p:nvPicPr>
          <p:cNvPr id="11" name="Picture 10" descr="gridnew-2cr2.pdf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3" y="2193400"/>
            <a:ext cx="4129975" cy="3420000"/>
          </a:xfrm>
          <a:prstGeom prst="rect">
            <a:avLst/>
          </a:prstGeom>
        </p:spPr>
      </p:pic>
      <p:pic>
        <p:nvPicPr>
          <p:cNvPr id="12" name="Picture 11" descr="gridnew-3c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3" y="2185098"/>
            <a:ext cx="4140000" cy="3428302"/>
          </a:xfrm>
          <a:prstGeom prst="rect">
            <a:avLst/>
          </a:prstGeom>
        </p:spPr>
      </p:pic>
      <p:pic>
        <p:nvPicPr>
          <p:cNvPr id="13" name="Picture 12" descr="gridnew-4cr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3" y="2185097"/>
            <a:ext cx="4121316" cy="3420000"/>
          </a:xfrm>
          <a:prstGeom prst="rect">
            <a:avLst/>
          </a:prstGeom>
        </p:spPr>
      </p:pic>
      <p:pic>
        <p:nvPicPr>
          <p:cNvPr id="14" name="Picture 13" descr="gridnew-5cr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3" y="2176795"/>
            <a:ext cx="4140000" cy="3428302"/>
          </a:xfrm>
          <a:prstGeom prst="rect">
            <a:avLst/>
          </a:prstGeom>
        </p:spPr>
      </p:pic>
      <p:pic>
        <p:nvPicPr>
          <p:cNvPr id="16" name="Picture 15" descr="gridnew-6cr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3" y="2176795"/>
            <a:ext cx="4140000" cy="3428302"/>
          </a:xfrm>
          <a:prstGeom prst="rect">
            <a:avLst/>
          </a:prstGeom>
        </p:spPr>
      </p:pic>
      <p:pic>
        <p:nvPicPr>
          <p:cNvPr id="18" name="Picture 17" descr="gridnew-7cr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3" y="2193400"/>
            <a:ext cx="4140000" cy="34283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80103" y="5980668"/>
            <a:ext cx="240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7 edges,    4 types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80103" y="5573236"/>
            <a:ext cx="2298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25 edges,  1 type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4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51"/>
    </mc:Choice>
    <mc:Fallback xmlns="">
      <p:transition xmlns:p14="http://schemas.microsoft.com/office/powerpoint/2010/main" spd="slow" advTm="1881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" name="Picture 7" descr="023_chili_ugmm_mod_g120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37" y="3564217"/>
            <a:ext cx="1655999" cy="2061883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9" name="Picture 8" descr="023_chili_ugmm_nc15_t00050_g800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804" y="3563922"/>
            <a:ext cx="1655999" cy="2062178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705225" y="1098550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6675" y="1098550"/>
            <a:ext cx="233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Cooperative cut</a:t>
            </a:r>
            <a:endParaRPr lang="en-US" sz="2000" dirty="0"/>
          </a:p>
        </p:txBody>
      </p:sp>
      <p:pic>
        <p:nvPicPr>
          <p:cNvPr id="14" name="Picture 13" descr="017_darktree_GC_modul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1654033"/>
            <a:ext cx="2374145" cy="1584000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15" name="Picture 14" descr="017_darktre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58" y="1624965"/>
            <a:ext cx="2438400" cy="1626870"/>
          </a:xfrm>
          <a:prstGeom prst="rect">
            <a:avLst/>
          </a:prstGeom>
        </p:spPr>
      </p:pic>
      <p:pic>
        <p:nvPicPr>
          <p:cNvPr id="16" name="Picture 15" descr="017_darktree_coopcod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50" y="1650365"/>
            <a:ext cx="2447950" cy="1633233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75</a:t>
            </a:fld>
            <a:endParaRPr lang="en-US" dirty="0"/>
          </a:p>
        </p:txBody>
      </p:sp>
      <p:pic>
        <p:nvPicPr>
          <p:cNvPr id="12" name="Picture 11" descr="023_chil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64217"/>
            <a:ext cx="1620000" cy="21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0"/>
    </mc:Choice>
    <mc:Fallback xmlns="">
      <p:transition xmlns:p14="http://schemas.microsoft.com/office/powerpoint/2010/main" spd="slow" advTm="149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standard graph cut</a:t>
            </a:r>
          </a:p>
          <a:p>
            <a:r>
              <a:rPr lang="en-US" dirty="0" smtClean="0"/>
              <a:t>MAP viewpoint:</a:t>
            </a:r>
            <a:br>
              <a:rPr lang="en-US" dirty="0" smtClean="0"/>
            </a:br>
            <a:r>
              <a:rPr lang="en-US" dirty="0" smtClean="0"/>
              <a:t>global, non-</a:t>
            </a:r>
            <a:r>
              <a:rPr lang="en-US" dirty="0" err="1" smtClean="0"/>
              <a:t>submodular</a:t>
            </a:r>
            <a:r>
              <a:rPr lang="en-US" dirty="0" smtClean="0"/>
              <a:t> energy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7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4937336" y="3806230"/>
            <a:ext cx="3726023" cy="60067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00025"/>
            <a:ext cx="8991600" cy="762000"/>
          </a:xfrm>
        </p:spPr>
        <p:txBody>
          <a:bodyPr/>
          <a:lstStyle/>
          <a:p>
            <a:r>
              <a:rPr lang="de-DE" dirty="0" err="1" smtClean="0"/>
              <a:t>Constrained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12" name="Picture 11" descr="excu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1568510"/>
            <a:ext cx="719999" cy="539999"/>
          </a:xfrm>
          <a:prstGeom prst="rect">
            <a:avLst/>
          </a:prstGeom>
        </p:spPr>
      </p:pic>
      <p:pic>
        <p:nvPicPr>
          <p:cNvPr id="13" name="Picture 12" descr="exmatc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773" y="1543110"/>
            <a:ext cx="767999" cy="575999"/>
          </a:xfrm>
          <a:prstGeom prst="rect">
            <a:avLst/>
          </a:prstGeom>
        </p:spPr>
      </p:pic>
      <p:pic>
        <p:nvPicPr>
          <p:cNvPr id="14" name="Picture 13" descr="expat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066" y="1549461"/>
            <a:ext cx="767999" cy="575999"/>
          </a:xfrm>
          <a:prstGeom prst="rect">
            <a:avLst/>
          </a:prstGeom>
        </p:spPr>
      </p:pic>
      <p:pic>
        <p:nvPicPr>
          <p:cNvPr id="15" name="Picture 14" descr="extre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1" y="1543110"/>
            <a:ext cx="767999" cy="575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1700" y="11430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0471" y="1117600"/>
            <a:ext cx="1340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matching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6165" y="1117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path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11430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panning tree</a:t>
            </a:r>
            <a:endParaRPr lang="en-US" sz="2000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186" y="2336800"/>
            <a:ext cx="1714500" cy="55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827" y="3806230"/>
            <a:ext cx="238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convex </a:t>
            </a:r>
            <a:r>
              <a:rPr lang="en-US" sz="2400" dirty="0" smtClean="0"/>
              <a:t>relaxation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937336" y="3816350"/>
            <a:ext cx="371432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minimize surrogate </a:t>
            </a:r>
            <a:r>
              <a:rPr lang="en-US" sz="2400" dirty="0" smtClean="0"/>
              <a:t>function</a:t>
            </a:r>
            <a:endParaRPr lang="en-US" sz="24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329727" y="6083300"/>
            <a:ext cx="8333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[</a:t>
            </a:r>
            <a:r>
              <a:rPr lang="de-DE" sz="1600" dirty="0" err="1"/>
              <a:t>Goel</a:t>
            </a:r>
            <a:r>
              <a:rPr lang="de-DE" sz="1600" dirty="0"/>
              <a:t> et al.`09, </a:t>
            </a:r>
            <a:r>
              <a:rPr lang="de-DE" sz="1600" dirty="0" err="1"/>
              <a:t>Iwata</a:t>
            </a:r>
            <a:r>
              <a:rPr lang="de-DE" sz="1600" dirty="0"/>
              <a:t> &amp; Nagano `09, </a:t>
            </a:r>
            <a:r>
              <a:rPr lang="de-DE" sz="1600" dirty="0" err="1" smtClean="0"/>
              <a:t>Goemans</a:t>
            </a:r>
            <a:r>
              <a:rPr lang="de-DE" sz="1600" dirty="0" smtClean="0"/>
              <a:t> et al. `09, Jegelka </a:t>
            </a:r>
            <a:r>
              <a:rPr lang="de-DE" sz="1600" dirty="0"/>
              <a:t>&amp; </a:t>
            </a:r>
            <a:r>
              <a:rPr lang="de-DE" sz="1600" dirty="0" err="1"/>
              <a:t>Bilmes</a:t>
            </a:r>
            <a:r>
              <a:rPr lang="de-DE" sz="1600" dirty="0"/>
              <a:t> `11</a:t>
            </a:r>
            <a:r>
              <a:rPr lang="de-DE" sz="1600" dirty="0" smtClean="0"/>
              <a:t>,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</a:rPr>
              <a:t>Iyer</a:t>
            </a:r>
            <a:r>
              <a:rPr lang="de-DE" sz="1600" dirty="0" smtClean="0">
                <a:solidFill>
                  <a:srgbClr val="000090"/>
                </a:solidFill>
              </a:rPr>
              <a:t> </a:t>
            </a:r>
            <a:r>
              <a:rPr lang="de-DE" sz="1600" dirty="0" smtClean="0">
                <a:solidFill>
                  <a:srgbClr val="000090"/>
                </a:solidFill>
              </a:rPr>
              <a:t>et al. </a:t>
            </a:r>
            <a:r>
              <a:rPr lang="de-DE" sz="1600" dirty="0" smtClean="0">
                <a:solidFill>
                  <a:srgbClr val="000090"/>
                </a:solidFill>
              </a:rPr>
              <a:t>ICML `</a:t>
            </a:r>
            <a:r>
              <a:rPr lang="de-DE" sz="1600" dirty="0" smtClean="0">
                <a:solidFill>
                  <a:srgbClr val="000090"/>
                </a:solidFill>
              </a:rPr>
              <a:t>13</a:t>
            </a:r>
            <a:r>
              <a:rPr lang="de-DE" sz="1600" dirty="0" smtClean="0"/>
              <a:t>,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  Kohli </a:t>
            </a:r>
            <a:r>
              <a:rPr lang="de-DE" sz="1600" dirty="0" smtClean="0"/>
              <a:t>et al `13...]</a:t>
            </a:r>
            <a:endParaRPr lang="de-DE" sz="1600" dirty="0"/>
          </a:p>
          <a:p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070100" y="2895600"/>
            <a:ext cx="4724400" cy="920750"/>
            <a:chOff x="2070100" y="2895600"/>
            <a:chExt cx="4724400" cy="920750"/>
          </a:xfrm>
        </p:grpSpPr>
        <p:cxnSp>
          <p:nvCxnSpPr>
            <p:cNvPr id="36" name="Straight Arrow Connector 35"/>
            <p:cNvCxnSpPr>
              <a:stCxn id="20" idx="2"/>
              <a:endCxn id="7" idx="0"/>
            </p:cNvCxnSpPr>
            <p:nvPr/>
          </p:nvCxnSpPr>
          <p:spPr bwMode="auto">
            <a:xfrm flipH="1">
              <a:off x="2070100" y="2895600"/>
              <a:ext cx="2397336" cy="91063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>
              <a:stCxn id="20" idx="2"/>
              <a:endCxn id="31" idx="0"/>
            </p:cNvCxnSpPr>
            <p:nvPr/>
          </p:nvCxnSpPr>
          <p:spPr bwMode="auto">
            <a:xfrm>
              <a:off x="4467436" y="2895600"/>
              <a:ext cx="2327064" cy="92075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2475934" y="2969280"/>
            <a:ext cx="406906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rgbClr val="008000"/>
                </a:solidFill>
              </a:rPr>
              <a:t>approximate</a:t>
            </a:r>
            <a:r>
              <a:rPr lang="de-DE" sz="2800" dirty="0" smtClean="0">
                <a:solidFill>
                  <a:srgbClr val="008000"/>
                </a:solidFill>
              </a:rPr>
              <a:t> </a:t>
            </a:r>
            <a:r>
              <a:rPr lang="de-DE" sz="2800" dirty="0" err="1" smtClean="0">
                <a:solidFill>
                  <a:srgbClr val="008000"/>
                </a:solidFill>
              </a:rPr>
              <a:t>optimization</a:t>
            </a:r>
            <a:r>
              <a:rPr lang="de-DE" sz="2800" dirty="0" smtClean="0">
                <a:solidFill>
                  <a:srgbClr val="008000"/>
                </a:solidFill>
              </a:rPr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86285" y="4626401"/>
            <a:ext cx="5144407" cy="1200328"/>
            <a:chOff x="2262485" y="4664501"/>
            <a:chExt cx="5144407" cy="1200328"/>
          </a:xfrm>
        </p:grpSpPr>
        <p:sp>
          <p:nvSpPr>
            <p:cNvPr id="10" name="TextBox 9"/>
            <p:cNvSpPr txBox="1"/>
            <p:nvPr/>
          </p:nvSpPr>
          <p:spPr>
            <a:xfrm>
              <a:off x="2262485" y="4664501"/>
              <a:ext cx="5144407" cy="1200328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approximation bounds</a:t>
              </a:r>
              <a:r>
                <a:rPr lang="en-US" sz="2400" dirty="0" smtClean="0"/>
                <a:t> dependent on </a:t>
              </a:r>
              <a:r>
                <a:rPr lang="en-US" sz="2400" i="1" dirty="0" smtClean="0"/>
                <a:t>F</a:t>
              </a:r>
              <a:r>
                <a:rPr lang="en-US" sz="2400" dirty="0" smtClean="0"/>
                <a:t>:</a:t>
              </a:r>
              <a:endParaRPr lang="en-US" sz="2400" dirty="0" smtClean="0"/>
            </a:p>
            <a:p>
              <a:r>
                <a:rPr lang="en-US" sz="2400" dirty="0" smtClean="0"/>
                <a:t>     polynomial</a:t>
              </a:r>
              <a:r>
                <a:rPr lang="en-US" sz="2400" dirty="0" smtClean="0"/>
                <a:t>   –   </a:t>
              </a:r>
              <a:r>
                <a:rPr lang="en-US" sz="2400" dirty="0" smtClean="0"/>
                <a:t>constant  </a:t>
              </a:r>
              <a:r>
                <a:rPr lang="en-US" sz="2400" dirty="0" smtClean="0"/>
                <a:t> –   </a:t>
              </a:r>
              <a:r>
                <a:rPr lang="en-US" sz="2400" dirty="0" smtClean="0"/>
                <a:t>FPTAS</a:t>
              </a:r>
            </a:p>
            <a:p>
              <a:endParaRPr lang="en-US" sz="2400" dirty="0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99" y="5505450"/>
              <a:ext cx="635000" cy="3175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965" y="5486400"/>
              <a:ext cx="762000" cy="292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774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10"/>
    </mc:Choice>
    <mc:Fallback xmlns="">
      <p:transition xmlns:p14="http://schemas.microsoft.com/office/powerpoint/2010/main" spd="slow" advTm="1142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00025"/>
            <a:ext cx="8991600" cy="762000"/>
          </a:xfrm>
        </p:spPr>
        <p:txBody>
          <a:bodyPr/>
          <a:lstStyle/>
          <a:p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onstrained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137400" y="6324600"/>
            <a:ext cx="1905000" cy="457200"/>
          </a:xfrm>
        </p:spPr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7153" y="4087297"/>
            <a:ext cx="9096847" cy="2406580"/>
            <a:chOff x="47153" y="4087297"/>
            <a:chExt cx="9096847" cy="2406580"/>
          </a:xfrm>
        </p:grpSpPr>
        <p:pic>
          <p:nvPicPr>
            <p:cNvPr id="14" name="Picture 13" descr="expath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6601" y="5649458"/>
              <a:ext cx="767999" cy="575999"/>
            </a:xfrm>
            <a:prstGeom prst="rect">
              <a:avLst/>
            </a:prstGeom>
          </p:spPr>
        </p:pic>
        <p:pic>
          <p:nvPicPr>
            <p:cNvPr id="15" name="Picture 14" descr="extre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1" y="4684163"/>
              <a:ext cx="767999" cy="575999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153" y="4493449"/>
              <a:ext cx="1340417" cy="2000428"/>
              <a:chOff x="47153" y="1320800"/>
              <a:chExt cx="1340417" cy="2000428"/>
            </a:xfrm>
          </p:grpSpPr>
          <p:pic>
            <p:nvPicPr>
              <p:cNvPr id="12" name="Picture 11" descr="excut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9869" y="1746310"/>
                <a:ext cx="719999" cy="539999"/>
              </a:xfrm>
              <a:prstGeom prst="rect">
                <a:avLst/>
              </a:prstGeom>
            </p:spPr>
          </p:pic>
          <p:pic>
            <p:nvPicPr>
              <p:cNvPr id="13" name="Picture 12" descr="exmatch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455" y="2745229"/>
                <a:ext cx="767999" cy="57599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91469" y="1320800"/>
                <a:ext cx="1066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cut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153" y="2319719"/>
                <a:ext cx="13404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matching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077200" y="5293797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path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69200" y="4087297"/>
              <a:ext cx="1473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</a:t>
              </a:r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panning </a:t>
              </a:r>
              <a:endParaRPr lang="en-US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tree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298679" y="6256923"/>
            <a:ext cx="3720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[Jegelka </a:t>
            </a:r>
            <a:r>
              <a:rPr lang="de-DE" sz="1600" dirty="0"/>
              <a:t>&amp; </a:t>
            </a:r>
            <a:r>
              <a:rPr lang="de-DE" sz="1600" dirty="0" err="1"/>
              <a:t>Bilmes</a:t>
            </a:r>
            <a:r>
              <a:rPr lang="de-DE" sz="1600" dirty="0"/>
              <a:t> `11</a:t>
            </a:r>
            <a:r>
              <a:rPr lang="de-DE" sz="1600" dirty="0" smtClean="0"/>
              <a:t>,</a:t>
            </a:r>
            <a:r>
              <a:rPr lang="de-DE" sz="1600" dirty="0"/>
              <a:t> </a:t>
            </a:r>
            <a:r>
              <a:rPr lang="de-DE" sz="1600" dirty="0"/>
              <a:t> </a:t>
            </a:r>
            <a:r>
              <a:rPr lang="de-DE" sz="1600" dirty="0" err="1" smtClean="0"/>
              <a:t>Iyer</a:t>
            </a:r>
            <a:r>
              <a:rPr lang="de-DE" sz="1600" dirty="0" smtClean="0"/>
              <a:t> </a:t>
            </a:r>
            <a:r>
              <a:rPr lang="de-DE" sz="1600" dirty="0" smtClean="0"/>
              <a:t>et al. </a:t>
            </a:r>
            <a:r>
              <a:rPr lang="de-DE" sz="1600" dirty="0" smtClean="0"/>
              <a:t>ICML `13]</a:t>
            </a:r>
            <a:endParaRPr lang="de-DE" sz="16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1451070" y="3022600"/>
            <a:ext cx="6056797" cy="1107996"/>
            <a:chOff x="1501870" y="4800600"/>
            <a:chExt cx="6056797" cy="1107996"/>
          </a:xfrm>
        </p:grpSpPr>
        <p:sp>
          <p:nvSpPr>
            <p:cNvPr id="27" name="TextBox 26"/>
            <p:cNvSpPr txBox="1"/>
            <p:nvPr/>
          </p:nvSpPr>
          <p:spPr>
            <a:xfrm>
              <a:off x="1501870" y="4800600"/>
              <a:ext cx="60567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/>
                <a:t>2. Solve </a:t>
              </a:r>
              <a:r>
                <a:rPr lang="en-US" sz="2300" dirty="0" smtClean="0">
                  <a:solidFill>
                    <a:srgbClr val="008000"/>
                  </a:solidFill>
                </a:rPr>
                <a:t>easy</a:t>
              </a:r>
              <a:r>
                <a:rPr lang="en-US" sz="2300" dirty="0" smtClean="0"/>
                <a:t> </a:t>
              </a:r>
              <a:r>
                <a:rPr lang="en-US" sz="2300" dirty="0" smtClean="0">
                  <a:solidFill>
                    <a:srgbClr val="008000"/>
                  </a:solidFill>
                </a:rPr>
                <a:t>sum-of-weights problem</a:t>
              </a:r>
              <a:r>
                <a:rPr lang="en-US" sz="2300" dirty="0" smtClean="0"/>
                <a:t>:</a:t>
              </a:r>
            </a:p>
            <a:p>
              <a:endParaRPr lang="en-US" sz="2000" dirty="0"/>
            </a:p>
            <a:p>
              <a:r>
                <a:rPr lang="en-US" sz="2300" dirty="0" smtClean="0"/>
                <a:t>									</a:t>
              </a:r>
              <a:r>
                <a:rPr lang="en-US" sz="2300" dirty="0"/>
                <a:t> </a:t>
              </a:r>
              <a:r>
                <a:rPr lang="en-US" sz="2300" dirty="0" smtClean="0"/>
                <a:t>    and repeat.</a:t>
              </a:r>
              <a:endParaRPr lang="en-US" sz="2300" dirty="0"/>
            </a:p>
          </p:txBody>
        </p:sp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286" y="5321300"/>
              <a:ext cx="2489200" cy="520700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13000" y="1079500"/>
            <a:ext cx="434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minimize a series of surrogate functions</a:t>
            </a:r>
            <a:endParaRPr lang="en-US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409700" y="1739900"/>
            <a:ext cx="3917803" cy="1238428"/>
            <a:chOff x="1803400" y="3365500"/>
            <a:chExt cx="3917803" cy="1238428"/>
          </a:xfrm>
        </p:grpSpPr>
        <p:sp>
          <p:nvSpPr>
            <p:cNvPr id="5" name="TextBox 4"/>
            <p:cNvSpPr txBox="1"/>
            <p:nvPr/>
          </p:nvSpPr>
          <p:spPr>
            <a:xfrm>
              <a:off x="1803400" y="3365500"/>
              <a:ext cx="3917803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/>
                <a:t>1. compute linear upper bound  </a:t>
              </a:r>
            </a:p>
            <a:p>
              <a:r>
                <a:rPr lang="en-US" sz="2400" dirty="0" smtClean="0"/>
                <a:t>    </a:t>
              </a:r>
            </a:p>
            <a:p>
              <a:endParaRPr lang="en-US" sz="2400" dirty="0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473" y="3918128"/>
              <a:ext cx="2413000" cy="68580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 bwMode="auto">
          <a:xfrm>
            <a:off x="1257300" y="1600200"/>
            <a:ext cx="6489700" cy="2667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65" y="1759128"/>
            <a:ext cx="2032000" cy="3937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87570" y="4445000"/>
            <a:ext cx="6391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efficient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only need to solve sum-of-weights problems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unifying viewpoint of </a:t>
            </a:r>
            <a:r>
              <a:rPr lang="en-US" sz="2400" dirty="0" err="1" smtClean="0"/>
              <a:t>submodular</a:t>
            </a:r>
            <a:r>
              <a:rPr lang="en-US" sz="2400" dirty="0" smtClean="0"/>
              <a:t> min and max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CC0000"/>
                </a:solidFill>
              </a:rPr>
              <a:t>see Wed best student paper talk</a:t>
            </a:r>
            <a:endParaRPr lang="en-US" sz="2400" dirty="0">
              <a:solidFill>
                <a:srgbClr val="CC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5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10"/>
    </mc:Choice>
    <mc:Fallback xmlns="">
      <p:transition xmlns:p14="http://schemas.microsoft.com/office/powerpoint/2010/main" spd="slow" advTm="1142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min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a special algorithm apply?</a:t>
            </a:r>
          </a:p>
          <a:p>
            <a:pPr lvl="1"/>
            <a:r>
              <a:rPr lang="en-US" dirty="0" smtClean="0"/>
              <a:t>symmetric function?     graph cut?        …. approximately?</a:t>
            </a:r>
          </a:p>
          <a:p>
            <a:r>
              <a:rPr lang="en-US" dirty="0" smtClean="0"/>
              <a:t>Continuous methods: </a:t>
            </a:r>
            <a:r>
              <a:rPr lang="en-US" dirty="0" smtClean="0">
                <a:solidFill>
                  <a:srgbClr val="000090"/>
                </a:solidFill>
              </a:rPr>
              <a:t>convexity</a:t>
            </a:r>
          </a:p>
          <a:p>
            <a:pPr lvl="1"/>
            <a:r>
              <a:rPr lang="en-US" dirty="0" smtClean="0"/>
              <a:t>minimum norm point algorithm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Other techniques   </a:t>
            </a:r>
            <a:r>
              <a:rPr lang="en-US" sz="2000" dirty="0" smtClean="0"/>
              <a:t>[not addressed here]</a:t>
            </a:r>
            <a:endParaRPr lang="en-US" dirty="0" smtClean="0"/>
          </a:p>
          <a:p>
            <a:pPr lvl="1"/>
            <a:r>
              <a:rPr lang="en-US" dirty="0" smtClean="0"/>
              <a:t>LP, column generation, …</a:t>
            </a:r>
          </a:p>
          <a:p>
            <a:r>
              <a:rPr lang="en-US" dirty="0"/>
              <a:t>Combinatorial </a:t>
            </a:r>
            <a:r>
              <a:rPr lang="en-US" dirty="0" smtClean="0"/>
              <a:t>algorithms: relatively high complexity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onstraints: hard</a:t>
            </a:r>
          </a:p>
          <a:p>
            <a:pPr lvl="1"/>
            <a:r>
              <a:rPr lang="en-US" dirty="0" err="1" smtClean="0"/>
              <a:t>majorize</a:t>
            </a:r>
            <a:r>
              <a:rPr lang="en-US" dirty="0" smtClean="0"/>
              <a:t>-minimize or relaxation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92"/>
    </mc:Choice>
    <mc:Fallback xmlns="">
      <p:transition xmlns:p14="http://schemas.microsoft.com/office/powerpoint/2010/main" spd="slow" advTm="1180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14657" y="2596416"/>
            <a:ext cx="4932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submodularity.org</a:t>
            </a:r>
            <a:endParaRPr lang="en-US" sz="3200" dirty="0" smtClean="0"/>
          </a:p>
          <a:p>
            <a:pPr algn="ctr"/>
            <a:r>
              <a:rPr lang="en-US" sz="2400" dirty="0" smtClean="0"/>
              <a:t>slides, links, references, workshops,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448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submodularity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Minimize costs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657600" lvl="8" indent="0">
              <a:buNone/>
            </a:pP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Maximize utility</a:t>
            </a:r>
            <a:endParaRPr lang="en-US" dirty="0" smtClean="0">
              <a:solidFill>
                <a:srgbClr val="FF2B2C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Learning</a:t>
            </a:r>
          </a:p>
          <a:p>
            <a:r>
              <a:rPr lang="en-US" dirty="0" smtClean="0"/>
              <a:t>Learning for Optimization: new settings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29368" y="1328043"/>
            <a:ext cx="7961208" cy="4259967"/>
            <a:chOff x="1029368" y="1328043"/>
            <a:chExt cx="7961208" cy="4259967"/>
          </a:xfrm>
        </p:grpSpPr>
        <p:sp>
          <p:nvSpPr>
            <p:cNvPr id="4" name="Right Brace 3"/>
            <p:cNvSpPr/>
            <p:nvPr/>
          </p:nvSpPr>
          <p:spPr>
            <a:xfrm>
              <a:off x="7606632" y="1328043"/>
              <a:ext cx="240631" cy="1960585"/>
            </a:xfrm>
            <a:prstGeom prst="rightBrac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Brace 4"/>
            <p:cNvSpPr/>
            <p:nvPr/>
          </p:nvSpPr>
          <p:spPr>
            <a:xfrm>
              <a:off x="7606632" y="3494508"/>
              <a:ext cx="240631" cy="2093502"/>
            </a:xfrm>
            <a:prstGeom prst="rightBrac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1029368" y="3288628"/>
              <a:ext cx="6577264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00009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1029368" y="3494508"/>
              <a:ext cx="6577264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00009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940844" y="2034492"/>
              <a:ext cx="959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  <a:r>
                <a:rPr lang="en-US" sz="2800" dirty="0" smtClean="0"/>
                <a:t>art I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40839" y="4264944"/>
              <a:ext cx="10497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  <a:r>
                <a:rPr lang="en-US" sz="2800" dirty="0" smtClean="0"/>
                <a:t>art II</a:t>
              </a:r>
              <a:endParaRPr lang="en-US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94863" y="3085140"/>
              <a:ext cx="12719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Break!</a:t>
              </a:r>
              <a:endParaRPr lang="en-US" sz="3200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80</a:t>
            </a:fld>
            <a:endParaRPr lang="en-US"/>
          </a:p>
        </p:txBody>
      </p:sp>
      <p:pic>
        <p:nvPicPr>
          <p:cNvPr id="13" name="Picture 12" descr="burg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2273701"/>
            <a:ext cx="3644900" cy="9236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4100" y="5661133"/>
            <a:ext cx="461959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see you in half an hour        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93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7"/>
    </mc:Choice>
    <mc:Fallback xmlns="">
      <p:transition xmlns:p14="http://schemas.microsoft.com/office/powerpoint/2010/main" spd="slow" advTm="427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placing sensors</a:t>
            </a:r>
            <a:endParaRPr lang="en-US" dirty="0"/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>
            <a:lum bright="46000" contrast="-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900" y="1485900"/>
            <a:ext cx="6248400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300" y="1808163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700" y="3278188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1808163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300" y="3811588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0" y="2874963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00" y="1655763"/>
            <a:ext cx="89376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51000" y="5389265"/>
            <a:ext cx="573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Place sensors to monitor temperature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5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46"/>
    </mc:Choice>
    <mc:Fallback xmlns="">
      <p:transition xmlns:p14="http://schemas.microsoft.com/office/powerpoint/2010/main" spd="slow" advTm="394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8|10.5|7.6|1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9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9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12.8|9.1|2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|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0|9.6|10.8|28.6|1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8.9|3.9|9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1|5.4|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6.5|1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6.5|12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6.5|1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6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6.9|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0.5|0.4|0.5|3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7.6|3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4|17.8|23.1|47.4|13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3.3|8.3|11.6|9.3|3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8.4|12|16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9.4|26.3|26.8|25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7.5|6.1|13.7|1.4|17.6|1.6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1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5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8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89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\ll d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6"/>
  <p:tag name="PICTUREFILESIZE" val="233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k\ll d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6"/>
  <p:tag name="PICTUREFILESIZE" val="23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0|22.3|14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13.6|5.8|8.9|18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7|8.7|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4|9.4|8.1|11.5|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.8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4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5.3|6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3.5|0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7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6.4|23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1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9.9|2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4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23.5|13|1.7|6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44.7|25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28.9|57.1|26.4|5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7|1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7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.1|19.5|1|12.7|11.1|4.3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1"/>
</p:tagLst>
</file>

<file path=ppt/theme/theme1.xml><?xml version="1.0" encoding="utf-8"?>
<a:theme xmlns:a="http://schemas.openxmlformats.org/drawingml/2006/main" name="submod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FFFFFF"/>
      </a:accent1>
      <a:accent2>
        <a:srgbClr val="FFCF01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elect-template-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1_select-template-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submod.thmx</Template>
  <TotalTime>10404</TotalTime>
  <Words>2767</Words>
  <Application>Microsoft Macintosh PowerPoint</Application>
  <PresentationFormat>On-screen Show (4:3)</PresentationFormat>
  <Paragraphs>1105</Paragraphs>
  <Slides>80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submod</vt:lpstr>
      <vt:lpstr>Submodularity  in Machine Learning - New Directions -</vt:lpstr>
      <vt:lpstr>Network Inference</vt:lpstr>
      <vt:lpstr>Summarizing Documents</vt:lpstr>
      <vt:lpstr>MAP inference</vt:lpstr>
      <vt:lpstr>What’s common?</vt:lpstr>
      <vt:lpstr>Outline</vt:lpstr>
      <vt:lpstr>Outline</vt:lpstr>
      <vt:lpstr>PowerPoint Presentation</vt:lpstr>
      <vt:lpstr>Example: placing sensors</vt:lpstr>
      <vt:lpstr>Set functions</vt:lpstr>
      <vt:lpstr>Example: placing sensors</vt:lpstr>
      <vt:lpstr>Marginal gain</vt:lpstr>
      <vt:lpstr>Decreasing gains: submodularity</vt:lpstr>
      <vt:lpstr>Equivalent characterizations</vt:lpstr>
      <vt:lpstr>Questions</vt:lpstr>
      <vt:lpstr>Example: Set cover</vt:lpstr>
      <vt:lpstr>Set cover is submodular</vt:lpstr>
      <vt:lpstr>More complex model for sensing</vt:lpstr>
      <vt:lpstr>Example: Sensor placement</vt:lpstr>
      <vt:lpstr>Submodularity of Information Gain</vt:lpstr>
      <vt:lpstr>Example: costs</vt:lpstr>
      <vt:lpstr>Example: costs</vt:lpstr>
      <vt:lpstr>Shared fixed costs</vt:lpstr>
      <vt:lpstr>Another example: Cut functions</vt:lpstr>
      <vt:lpstr>Why are cut functions submodular?</vt:lpstr>
      <vt:lpstr>Closedness properties</vt:lpstr>
      <vt:lpstr>Other closedness properties</vt:lpstr>
      <vt:lpstr>Other closedness properties</vt:lpstr>
      <vt:lpstr>Other closedness properties</vt:lpstr>
      <vt:lpstr>Submodularity …</vt:lpstr>
      <vt:lpstr>Convex aspects</vt:lpstr>
      <vt:lpstr>Concave aspects</vt:lpstr>
      <vt:lpstr>Submodularity and concavity</vt:lpstr>
      <vt:lpstr>Maximum of submodular functions</vt:lpstr>
      <vt:lpstr>Minimum of submodular functions</vt:lpstr>
      <vt:lpstr>Two faces of submodular functions</vt:lpstr>
      <vt:lpstr>What to do with submodular functions</vt:lpstr>
      <vt:lpstr>What to do with submodular functions</vt:lpstr>
      <vt:lpstr>Submodular minimization</vt:lpstr>
      <vt:lpstr>Submodular minimization</vt:lpstr>
      <vt:lpstr>Set functions and energy functions</vt:lpstr>
      <vt:lpstr>Submodularity and convexity</vt:lpstr>
      <vt:lpstr>Submodularity and convexity</vt:lpstr>
      <vt:lpstr>The submodular polyhedron PF</vt:lpstr>
      <vt:lpstr>Evaluating the Lovász extension</vt:lpstr>
      <vt:lpstr>Lovász extension: example</vt:lpstr>
      <vt:lpstr>Submodular minimization</vt:lpstr>
      <vt:lpstr>The minimum-norm-point algorithm</vt:lpstr>
      <vt:lpstr>The minimum-norm-point algorithm</vt:lpstr>
      <vt:lpstr>Empirical comparison</vt:lpstr>
      <vt:lpstr>Applications?</vt:lpstr>
      <vt:lpstr>Example I: Sparsity</vt:lpstr>
      <vt:lpstr>Sparse reconstruction</vt:lpstr>
      <vt:lpstr>Structured sparsity</vt:lpstr>
      <vt:lpstr>Structured sparsity</vt:lpstr>
      <vt:lpstr>Structured sparsity</vt:lpstr>
      <vt:lpstr>Sparsity</vt:lpstr>
      <vt:lpstr>Further connections: Dictionary Selection</vt:lpstr>
      <vt:lpstr>Example: MAP inference</vt:lpstr>
      <vt:lpstr>Example: MAP inference</vt:lpstr>
      <vt:lpstr>Special cases</vt:lpstr>
      <vt:lpstr>MAP inference</vt:lpstr>
      <vt:lpstr>Pairwise is not enough…</vt:lpstr>
      <vt:lpstr>Enforcing label consistency</vt:lpstr>
      <vt:lpstr>Higher-order functions as graph cuts?</vt:lpstr>
      <vt:lpstr>Fast approximate minimization</vt:lpstr>
      <vt:lpstr>Fast approximate minimization</vt:lpstr>
      <vt:lpstr>Other special cases</vt:lpstr>
      <vt:lpstr>Submodular minimization</vt:lpstr>
      <vt:lpstr>Submodular minimization</vt:lpstr>
      <vt:lpstr>Constraints</vt:lpstr>
      <vt:lpstr>Recall: MAP and cuts</vt:lpstr>
      <vt:lpstr>MAP and cuts</vt:lpstr>
      <vt:lpstr>Reward co-occurrence of edges</vt:lpstr>
      <vt:lpstr>Results</vt:lpstr>
      <vt:lpstr>Optimization?</vt:lpstr>
      <vt:lpstr>Constrained optimization</vt:lpstr>
      <vt:lpstr>Efficient constrained optimization</vt:lpstr>
      <vt:lpstr>Submodular min in practice</vt:lpstr>
      <vt:lpstr>Outline</vt:lpstr>
    </vt:vector>
  </TitlesOfParts>
  <Company>UC Berkeley EECS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Submodularity in Machine Learning -- New Directions</dc:title>
  <dc:creator>Stefanie Jegelka</dc:creator>
  <cp:lastModifiedBy>Stefanie Jegelka</cp:lastModifiedBy>
  <cp:revision>595</cp:revision>
  <dcterms:created xsi:type="dcterms:W3CDTF">2013-06-06T23:01:02Z</dcterms:created>
  <dcterms:modified xsi:type="dcterms:W3CDTF">2013-06-17T12:37:10Z</dcterms:modified>
</cp:coreProperties>
</file>