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mp4" ContentType="video/unknown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4.xml" ContentType="application/vnd.openxmlformats-officedocument.presentationml.notesSlide+xml"/>
  <Override PartName="/ppt/tags/tag23.xml" ContentType="application/vnd.openxmlformats-officedocument.presentationml.tags+xml"/>
  <Override PartName="/ppt/notesSlides/notesSlide25.xml" ContentType="application/vnd.openxmlformats-officedocument.presentationml.notesSlide+xml"/>
  <Override PartName="/ppt/tags/tag24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5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35.xml" ContentType="application/vnd.openxmlformats-officedocument.presentationml.notesSlide+xml"/>
  <Override PartName="/ppt/tags/tag28.xml" ContentType="application/vnd.openxmlformats-officedocument.presentationml.tags+xml"/>
  <Override PartName="/ppt/notesSlides/notesSlide36.xml" ContentType="application/vnd.openxmlformats-officedocument.presentationml.notesSlide+xml"/>
  <Override PartName="/ppt/tags/tag29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30.xml" ContentType="application/vnd.openxmlformats-officedocument.presentationml.tags+xml"/>
  <Override PartName="/ppt/notesSlides/notesSlide40.xml" ContentType="application/vnd.openxmlformats-officedocument.presentationml.notesSlide+xml"/>
  <Override PartName="/ppt/tags/tag31.xml" ContentType="application/vnd.openxmlformats-officedocument.presentationml.tags+xml"/>
  <Override PartName="/ppt/notesSlides/notesSlide41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42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43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44.xml" ContentType="application/vnd.openxmlformats-officedocument.presentationml.notesSlide+xml"/>
  <Override PartName="/ppt/tags/tag42.xml" ContentType="application/vnd.openxmlformats-officedocument.presentationml.tags+xml"/>
  <Override PartName="/ppt/notesSlides/notesSlide45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46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47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48.xml" ContentType="application/vnd.openxmlformats-officedocument.presentationml.notesSlide+xml"/>
  <Override PartName="/ppt/tags/tag56.xml" ContentType="application/vnd.openxmlformats-officedocument.presentationml.tags+xml"/>
  <Override PartName="/ppt/notesSlides/notesSlide49.xml" ContentType="application/vnd.openxmlformats-officedocument.presentationml.notesSlide+xml"/>
  <Override PartName="/ppt/tags/tag57.xml" ContentType="application/vnd.openxmlformats-officedocument.presentationml.tags+xml"/>
  <Override PartName="/ppt/notesSlides/notesSlide50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51.xml" ContentType="application/vnd.openxmlformats-officedocument.presentationml.notesSlide+xml"/>
  <Override PartName="/ppt/tags/tag60.xml" ContentType="application/vnd.openxmlformats-officedocument.presentationml.tags+xml"/>
  <Override PartName="/ppt/notesSlides/notesSlide5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94"/>
  </p:notesMasterIdLst>
  <p:handoutMasterIdLst>
    <p:handoutMasterId r:id="rId95"/>
  </p:handoutMasterIdLst>
  <p:sldIdLst>
    <p:sldId id="1171" r:id="rId2"/>
    <p:sldId id="1028" r:id="rId3"/>
    <p:sldId id="1172" r:id="rId4"/>
    <p:sldId id="1174" r:id="rId5"/>
    <p:sldId id="1173" r:id="rId6"/>
    <p:sldId id="1200" r:id="rId7"/>
    <p:sldId id="1155" r:id="rId8"/>
    <p:sldId id="1154" r:id="rId9"/>
    <p:sldId id="1034" r:id="rId10"/>
    <p:sldId id="1127" r:id="rId11"/>
    <p:sldId id="1126" r:id="rId12"/>
    <p:sldId id="1035" r:id="rId13"/>
    <p:sldId id="1157" r:id="rId14"/>
    <p:sldId id="1036" r:id="rId15"/>
    <p:sldId id="1038" r:id="rId16"/>
    <p:sldId id="1039" r:id="rId17"/>
    <p:sldId id="1041" r:id="rId18"/>
    <p:sldId id="1042" r:id="rId19"/>
    <p:sldId id="1043" r:id="rId20"/>
    <p:sldId id="1201" r:id="rId21"/>
    <p:sldId id="1202" r:id="rId22"/>
    <p:sldId id="1203" r:id="rId23"/>
    <p:sldId id="1051" r:id="rId24"/>
    <p:sldId id="1198" r:id="rId25"/>
    <p:sldId id="1052" r:id="rId26"/>
    <p:sldId id="1053" r:id="rId27"/>
    <p:sldId id="1054" r:id="rId28"/>
    <p:sldId id="1055" r:id="rId29"/>
    <p:sldId id="1057" r:id="rId30"/>
    <p:sldId id="1058" r:id="rId31"/>
    <p:sldId id="1059" r:id="rId32"/>
    <p:sldId id="1060" r:id="rId33"/>
    <p:sldId id="1061" r:id="rId34"/>
    <p:sldId id="1062" r:id="rId35"/>
    <p:sldId id="1063" r:id="rId36"/>
    <p:sldId id="1064" r:id="rId37"/>
    <p:sldId id="1065" r:id="rId38"/>
    <p:sldId id="1066" r:id="rId39"/>
    <p:sldId id="1067" r:id="rId40"/>
    <p:sldId id="1123" r:id="rId41"/>
    <p:sldId id="1068" r:id="rId42"/>
    <p:sldId id="1069" r:id="rId43"/>
    <p:sldId id="1072" r:id="rId44"/>
    <p:sldId id="1073" r:id="rId45"/>
    <p:sldId id="1074" r:id="rId46"/>
    <p:sldId id="1075" r:id="rId47"/>
    <p:sldId id="1076" r:id="rId48"/>
    <p:sldId id="1077" r:id="rId49"/>
    <p:sldId id="1162" r:id="rId50"/>
    <p:sldId id="1158" r:id="rId51"/>
    <p:sldId id="1159" r:id="rId52"/>
    <p:sldId id="1160" r:id="rId53"/>
    <p:sldId id="1161" r:id="rId54"/>
    <p:sldId id="1083" r:id="rId55"/>
    <p:sldId id="1085" r:id="rId56"/>
    <p:sldId id="1084" r:id="rId57"/>
    <p:sldId id="1086" r:id="rId58"/>
    <p:sldId id="1088" r:id="rId59"/>
    <p:sldId id="1089" r:id="rId60"/>
    <p:sldId id="1090" r:id="rId61"/>
    <p:sldId id="1095" r:id="rId62"/>
    <p:sldId id="1177" r:id="rId63"/>
    <p:sldId id="1146" r:id="rId64"/>
    <p:sldId id="1147" r:id="rId65"/>
    <p:sldId id="1192" r:id="rId66"/>
    <p:sldId id="1183" r:id="rId67"/>
    <p:sldId id="1184" r:id="rId68"/>
    <p:sldId id="1144" r:id="rId69"/>
    <p:sldId id="1168" r:id="rId70"/>
    <p:sldId id="1101" r:id="rId71"/>
    <p:sldId id="1167" r:id="rId72"/>
    <p:sldId id="1104" r:id="rId73"/>
    <p:sldId id="1105" r:id="rId74"/>
    <p:sldId id="1106" r:id="rId75"/>
    <p:sldId id="1107" r:id="rId76"/>
    <p:sldId id="1108" r:id="rId77"/>
    <p:sldId id="1109" r:id="rId78"/>
    <p:sldId id="1110" r:id="rId79"/>
    <p:sldId id="1111" r:id="rId80"/>
    <p:sldId id="1112" r:id="rId81"/>
    <p:sldId id="1113" r:id="rId82"/>
    <p:sldId id="1114" r:id="rId83"/>
    <p:sldId id="1115" r:id="rId84"/>
    <p:sldId id="1116" r:id="rId85"/>
    <p:sldId id="1117" r:id="rId86"/>
    <p:sldId id="1118" r:id="rId87"/>
    <p:sldId id="1143" r:id="rId88"/>
    <p:sldId id="1119" r:id="rId89"/>
    <p:sldId id="1196" r:id="rId90"/>
    <p:sldId id="1120" r:id="rId91"/>
    <p:sldId id="1121" r:id="rId92"/>
    <p:sldId id="1122" r:id="rId93"/>
  </p:sldIdLst>
  <p:sldSz cx="9144000" cy="6858000" type="screen4x3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AD5618"/>
    <a:srgbClr val="1589FF"/>
    <a:srgbClr val="66CCFF"/>
    <a:srgbClr val="0080FF"/>
    <a:srgbClr val="8B8BCC"/>
    <a:srgbClr val="FF8080"/>
    <a:srgbClr val="FF00FF"/>
    <a:srgbClr val="FF8000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785" autoAdjust="0"/>
  </p:normalViewPr>
  <p:slideViewPr>
    <p:cSldViewPr>
      <p:cViewPr>
        <p:scale>
          <a:sx n="100" d="100"/>
          <a:sy n="100" d="100"/>
        </p:scale>
        <p:origin x="-1144" y="5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notesMaster" Target="notesMasters/notesMaster1.xml"/><Relationship Id="rId95" Type="http://schemas.openxmlformats.org/officeDocument/2006/relationships/handoutMaster" Target="handoutMasters/handoutMaster1.xml"/><Relationship Id="rId96" Type="http://schemas.openxmlformats.org/officeDocument/2006/relationships/printerSettings" Target="printerSettings/printerSettings1.bin"/><Relationship Id="rId97" Type="http://schemas.openxmlformats.org/officeDocument/2006/relationships/presProps" Target="presProps.xml"/><Relationship Id="rId98" Type="http://schemas.openxmlformats.org/officeDocument/2006/relationships/viewProps" Target="viewProps.xml"/><Relationship Id="rId9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ableStyles" Target="tableStyle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Blatt1!$B$1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cat>
            <c:strRef>
              <c:f>Blatt1!$A$2:$A$5</c:f>
              <c:strCache>
                <c:ptCount val="4"/>
                <c:pt idx="0">
                  <c:v>Expected value</c:v>
                </c:pt>
                <c:pt idx="1">
                  <c:v>Mean var. skewness</c:v>
                </c:pt>
                <c:pt idx="2">
                  <c:v>Prospect Theory</c:v>
                </c:pt>
                <c:pt idx="3">
                  <c:v>Const. rel. risk aversion</c:v>
                </c:pt>
              </c:strCache>
            </c:strRef>
          </c:cat>
          <c:val>
            <c:numRef>
              <c:f>Blatt1!$B$2:$B$5</c:f>
              <c:numCache>
                <c:formatCode>General</c:formatCode>
                <c:ptCount val="4"/>
                <c:pt idx="0">
                  <c:v>16.0</c:v>
                </c:pt>
                <c:pt idx="1">
                  <c:v>15.0</c:v>
                </c:pt>
                <c:pt idx="2">
                  <c:v>26.0</c:v>
                </c:pt>
                <c:pt idx="3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134016952"/>
        <c:axId val="2134001720"/>
      </c:barChart>
      <c:catAx>
        <c:axId val="2134016952"/>
        <c:scaling>
          <c:orientation val="minMax"/>
        </c:scaling>
        <c:delete val="0"/>
        <c:axPos val="b"/>
        <c:majorTickMark val="out"/>
        <c:minorTickMark val="none"/>
        <c:tickLblPos val="nextTo"/>
        <c:crossAx val="2134001720"/>
        <c:crosses val="autoZero"/>
        <c:auto val="1"/>
        <c:lblAlgn val="ctr"/>
        <c:lblOffset val="100"/>
        <c:noMultiLvlLbl val="0"/>
      </c:catAx>
      <c:valAx>
        <c:axId val="21340017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340169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182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>
            <a:lvl1pPr algn="l" defTabSz="966788" eaLnBrk="0" hangingPunct="0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79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1788" y="0"/>
            <a:ext cx="317182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79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600"/>
            <a:ext cx="317182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 algn="l" defTabSz="966788" eaLnBrk="0" hangingPunct="0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79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1788" y="9118600"/>
            <a:ext cx="317182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200">
                <a:latin typeface="Times" charset="0"/>
              </a:defRPr>
            </a:lvl1pPr>
          </a:lstStyle>
          <a:p>
            <a:pPr>
              <a:defRPr/>
            </a:pPr>
            <a:fld id="{EC6BC67E-76A1-6F40-8517-F6F50774E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434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182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647" tIns="48324" rIns="96647" bIns="48324" numCol="1" anchor="t" anchorCtr="0" compatLnSpc="1">
            <a:prstTxWarp prst="textNoShape">
              <a:avLst/>
            </a:prstTxWarp>
          </a:bodyPr>
          <a:lstStyle>
            <a:lvl1pPr algn="l" defTabSz="966788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182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647" tIns="48324" rIns="96647" bIns="48324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2475"/>
            <a:ext cx="5362575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647" tIns="48324" rIns="96647" bIns="483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182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647" tIns="48324" rIns="96647" bIns="48324" numCol="1" anchor="b" anchorCtr="0" compatLnSpc="1">
            <a:prstTxWarp prst="textNoShape">
              <a:avLst/>
            </a:prstTxWarp>
          </a:bodyPr>
          <a:lstStyle>
            <a:lvl1pPr algn="l" defTabSz="966788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182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647" tIns="48324" rIns="96647" bIns="48324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pPr>
              <a:defRPr/>
            </a:pPr>
            <a:fld id="{372D81D7-E01D-004A-8321-557C04B93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846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07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52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07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38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56546" indent="-290979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3917" indent="-232783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29484" indent="-232783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5050" indent="-232783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0617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6184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1751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57317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D3ACD4D-D090-A346-89BB-29640DE27160}" type="slidenum">
              <a:rPr lang="en-US" sz="1300">
                <a:latin typeface="Tahoma" charset="0"/>
              </a:rPr>
              <a:pPr eaLnBrk="1" hangingPunct="1"/>
              <a:t>16</a:t>
            </a:fld>
            <a:endParaRPr lang="en-US" sz="1300">
              <a:latin typeface="Tahoma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56546" indent="-290979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3917" indent="-232783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29484" indent="-232783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5050" indent="-232783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0617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6184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1751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57317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D3ACD4D-D090-A346-89BB-29640DE27160}" type="slidenum">
              <a:rPr lang="en-US" sz="1300">
                <a:latin typeface="Tahoma" charset="0"/>
              </a:rPr>
              <a:pPr eaLnBrk="1" hangingPunct="1"/>
              <a:t>17</a:t>
            </a:fld>
            <a:endParaRPr lang="en-US" sz="1300">
              <a:latin typeface="Tahoma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56546" indent="-290979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3917" indent="-232783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29484" indent="-232783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5050" indent="-232783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0617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6184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1751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57317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58433BA-ECD0-5747-9223-8C0CA423D7C7}" type="slidenum">
              <a:rPr lang="en-US" sz="1300">
                <a:latin typeface="Tahoma" charset="0"/>
              </a:rPr>
              <a:pPr eaLnBrk="1" hangingPunct="1"/>
              <a:t>19</a:t>
            </a:fld>
            <a:endParaRPr lang="en-US" sz="1300">
              <a:latin typeface="Tahoma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66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853" indent="-285713" defTabSz="96666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2850" indent="-228570" defTabSz="96666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99990" indent="-228570" defTabSz="96666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130" indent="-228570" defTabSz="96666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270" indent="-228570" algn="r" defTabSz="96666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410" indent="-228570" algn="r" defTabSz="96666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8550" indent="-228570" algn="r" defTabSz="96666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5690" indent="-228570" algn="r" defTabSz="96666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764D05A-DA58-154A-BE7A-5C08EAC0C4AB}" type="slidenum">
              <a:rPr lang="en-US" sz="1300">
                <a:solidFill>
                  <a:prstClr val="black"/>
                </a:solidFill>
                <a:latin typeface="Tahoma" charset="0"/>
              </a:rPr>
              <a:pPr eaLnBrk="1" hangingPunct="1"/>
              <a:t>21</a:t>
            </a:fld>
            <a:endParaRPr lang="en-US" sz="1300">
              <a:solidFill>
                <a:prstClr val="black"/>
              </a:solidFill>
              <a:latin typeface="Tahoma" charset="0"/>
            </a:endParaRPr>
          </a:p>
        </p:txBody>
      </p:sp>
      <p:sp>
        <p:nvSpPr>
          <p:cNvPr id="250883" name="Rectangle 7"/>
          <p:cNvSpPr txBox="1">
            <a:spLocks noGrp="1" noChangeArrowheads="1"/>
          </p:cNvSpPr>
          <p:nvPr/>
        </p:nvSpPr>
        <p:spPr bwMode="auto">
          <a:xfrm>
            <a:off x="4143376" y="9120189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1" tIns="48318" rIns="96641" bIns="48318" anchor="b"/>
          <a:lstStyle>
            <a:lvl1pPr defTabSz="9667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3F1331CF-3717-4E4F-9396-9E546ACFA47E}" type="slidenum">
              <a:rPr lang="en-US" sz="1300">
                <a:solidFill>
                  <a:prstClr val="black"/>
                </a:solidFill>
                <a:latin typeface="Arial" charset="0"/>
                <a:cs typeface="Arial" charset="0"/>
              </a:rPr>
              <a:pPr algn="r" eaLnBrk="1" hangingPunct="1"/>
              <a:t>21</a:t>
            </a:fld>
            <a:endParaRPr lang="en-US" sz="13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508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6641" tIns="48318" rIns="96641" bIns="48318"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422E4-DDB1-1242-89F6-37794624CEC2}" type="slidenum">
              <a:rPr lang="en-US"/>
              <a:pPr/>
              <a:t>24</a:t>
            </a:fld>
            <a:endParaRPr lang="en-US"/>
          </a:p>
        </p:txBody>
      </p:sp>
      <p:sp>
        <p:nvSpPr>
          <p:cNvPr id="133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3251" name="Notes Placeholder 2"/>
          <p:cNvSpPr>
            <a:spLocks noGrp="1"/>
          </p:cNvSpPr>
          <p:nvPr>
            <p:ph type="body" idx="1"/>
          </p:nvPr>
        </p:nvSpPr>
        <p:spPr>
          <a:xfrm>
            <a:off x="733425" y="4562475"/>
            <a:ext cx="5848350" cy="4319588"/>
          </a:xfrm>
        </p:spPr>
        <p:txBody>
          <a:bodyPr wrap="square" lIns="96640" tIns="48320" rIns="96640" bIns="48320"/>
          <a:lstStyle/>
          <a:p>
            <a:pPr>
              <a:spcBef>
                <a:spcPct val="0"/>
              </a:spcBef>
            </a:pPr>
            <a:endParaRPr lang="de-DE"/>
          </a:p>
        </p:txBody>
      </p:sp>
      <p:sp>
        <p:nvSpPr>
          <p:cNvPr id="1333252" name="Slide Number Placeholder 3"/>
          <p:cNvSpPr txBox="1">
            <a:spLocks noGrp="1"/>
          </p:cNvSpPr>
          <p:nvPr/>
        </p:nvSpPr>
        <p:spPr bwMode="auto">
          <a:xfrm>
            <a:off x="4141788" y="9118600"/>
            <a:ext cx="31718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b"/>
          <a:lstStyle>
            <a:lvl1pPr algn="l" defTabSz="96678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85813" indent="-304800" algn="l" defTabSz="96678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209675" indent="-242888" algn="l" defTabSz="96678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90688" indent="-242888" algn="l" defTabSz="96678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176463" indent="-242888" algn="l" defTabSz="96678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633663" indent="-242888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90863" indent="-242888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548063" indent="-242888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4005263" indent="-242888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9EDD4266-5089-154C-B818-20ADF88C9609}" type="slidenum">
              <a:rPr lang="en-US" sz="1200">
                <a:latin typeface="Calibri" charset="0"/>
              </a:rPr>
              <a:pPr algn="r" eaLnBrk="1" hangingPunct="1"/>
              <a:t>24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497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 smtClean="0">
              <a:solidFill>
                <a:schemeClr val="tx1"/>
              </a:solidFill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00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440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257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403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CF542-EA3F-4161-8A8B-B7709BCB1AED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345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CF542-EA3F-4161-8A8B-B7709BCB1AED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56546" indent="-290979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3917" indent="-232783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29484" indent="-232783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5050" indent="-232783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0617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6184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1751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57317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D3ACD4D-D090-A346-89BB-29640DE27160}" type="slidenum">
              <a:rPr lang="en-US" sz="1300">
                <a:latin typeface="Tahoma" charset="0"/>
              </a:rPr>
              <a:pPr eaLnBrk="1" hangingPunct="1"/>
              <a:t>41</a:t>
            </a:fld>
            <a:endParaRPr lang="en-US" sz="1300">
              <a:latin typeface="Tahoma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56546" indent="-290979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3917" indent="-232783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29484" indent="-232783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5050" indent="-232783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0617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6184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1751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57317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58433BA-ECD0-5747-9223-8C0CA423D7C7}" type="slidenum">
              <a:rPr lang="en-US" sz="1300">
                <a:latin typeface="Tahoma" charset="0"/>
              </a:rPr>
              <a:pPr eaLnBrk="1" hangingPunct="1"/>
              <a:t>42</a:t>
            </a:fld>
            <a:endParaRPr lang="en-US" sz="1300">
              <a:latin typeface="Tahoma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982A6-7885-42A1-8FE3-AF5AEE88421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442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982A6-7885-42A1-8FE3-AF5AEE88421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077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982A6-7885-42A1-8FE3-AF5AEE88421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07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C3357-9972-8B47-A55B-E21C780665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729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982A6-7885-42A1-8FE3-AF5AEE88421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077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982A6-7885-42A1-8FE3-AF5AEE884212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0501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982A6-7885-42A1-8FE3-AF5AEE88421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170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C0EC27-5E1A-354D-9DC9-5F89629C8A17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147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7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2475"/>
            <a:ext cx="5365750" cy="4318000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C0EC27-5E1A-354D-9DC9-5F89629C8A17}" type="slidenum">
              <a:rPr lang="en-US"/>
              <a:pPr>
                <a:defRPr/>
              </a:pPr>
              <a:t>56</a:t>
            </a:fld>
            <a:endParaRPr lang="en-US"/>
          </a:p>
        </p:txBody>
      </p:sp>
      <p:sp>
        <p:nvSpPr>
          <p:cNvPr id="147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7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2475"/>
            <a:ext cx="5365750" cy="4318000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071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E93E5-543C-402D-8D4A-C091CA0927C0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 smtClean="0">
              <a:solidFill>
                <a:schemeClr val="tx1"/>
              </a:solidFill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568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12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10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074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56546" indent="-290979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3917" indent="-232783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29484" indent="-232783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5050" indent="-232783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0617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6184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1751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57317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FC262-C710-FD42-BB6B-CF38B257056D}" type="slidenum">
              <a:rPr lang="en-US" sz="1300">
                <a:latin typeface="Tahoma" charset="0"/>
              </a:rPr>
              <a:pPr eaLnBrk="1" hangingPunct="1"/>
              <a:t>72</a:t>
            </a:fld>
            <a:endParaRPr lang="en-US" sz="1300">
              <a:latin typeface="Tahoma" charset="0"/>
            </a:endParaRPr>
          </a:p>
        </p:txBody>
      </p:sp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xfrm>
            <a:off x="731197" y="4560248"/>
            <a:ext cx="5852809" cy="431989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6633" tIns="48315" rIns="96633" bIns="48315"/>
          <a:lstStyle/>
          <a:p>
            <a:pPr eaLnBrk="1" hangingPunct="1">
              <a:spcBef>
                <a:spcPct val="0"/>
              </a:spcBef>
            </a:pPr>
            <a:endParaRPr lang="de-DE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6868" name="Slide Number Placeholder 3"/>
          <p:cNvSpPr txBox="1">
            <a:spLocks noGrp="1"/>
          </p:cNvSpPr>
          <p:nvPr/>
        </p:nvSpPr>
        <p:spPr bwMode="auto">
          <a:xfrm>
            <a:off x="4143984" y="9120495"/>
            <a:ext cx="3169596" cy="47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33" tIns="48315" rIns="96633" bIns="48315" anchor="b"/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D484372-48D9-1444-8BBA-353E5B004B18}" type="slidenum">
              <a:rPr lang="en-US" sz="1200"/>
              <a:pPr eaLnBrk="1" hangingPunct="1"/>
              <a:t>72</a:t>
            </a:fld>
            <a:endParaRPr lang="en-US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148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963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449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676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150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698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56546" indent="-290979" defTabSz="966698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3917" indent="-232783" defTabSz="966698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29484" indent="-232783" defTabSz="966698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5050" indent="-232783" defTabSz="966698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0617" indent="-232783" algn="ctr" defTabSz="96669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6184" indent="-232783" algn="ctr" defTabSz="96669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1751" indent="-232783" algn="ctr" defTabSz="96669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57317" indent="-232783" algn="ctr" defTabSz="96669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CF69DB6-D1B5-9D40-A167-1FBD6F9D9494}" type="slidenum">
              <a:rPr lang="en-US" sz="1200"/>
              <a:pPr eaLnBrk="1" hangingPunct="1"/>
              <a:t>77</a:t>
            </a:fld>
            <a:endParaRPr lang="en-US" sz="120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516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862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56546" indent="-290979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3917" indent="-232783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29484" indent="-232783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5050" indent="-232783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0617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6184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1751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57317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DA2685B-A480-5148-B438-D403213C4EB6}" type="slidenum">
              <a:rPr lang="en-US" sz="1300">
                <a:latin typeface="Tahoma" charset="0"/>
              </a:rPr>
              <a:pPr eaLnBrk="1" hangingPunct="1"/>
              <a:t>80</a:t>
            </a:fld>
            <a:endParaRPr lang="en-US" sz="1300">
              <a:latin typeface="Tahoma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89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0748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56546" indent="-290979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3917" indent="-232783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29484" indent="-232783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5050" indent="-232783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0617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6184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1751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57317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0074835-3523-4F4F-A894-4DABE1E88769}" type="slidenum">
              <a:rPr lang="en-US" sz="1300">
                <a:latin typeface="Tahoma" charset="0"/>
              </a:rPr>
              <a:pPr eaLnBrk="1" hangingPunct="1"/>
              <a:t>82</a:t>
            </a:fld>
            <a:endParaRPr lang="en-US" sz="1300">
              <a:latin typeface="Tahoma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56546" indent="-290979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3917" indent="-232783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29484" indent="-232783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5050" indent="-232783" defTabSz="965082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0617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6184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1751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57317" indent="-232783" algn="ctr" defTabSz="965082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B4D57FE-AB5D-2949-9066-F3D70E66AB8F}" type="slidenum">
              <a:rPr lang="en-US" sz="1300">
                <a:latin typeface="Tahoma" charset="0"/>
              </a:rPr>
              <a:pPr eaLnBrk="1" hangingPunct="1"/>
              <a:t>84</a:t>
            </a:fld>
            <a:endParaRPr lang="en-US" sz="1300">
              <a:latin typeface="Tahoma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05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39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92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AAE36495-9EA2-7645-ADE2-3153ED192C8B}" type="slidenum">
              <a:rPr lang="en-US" sz="1300">
                <a:latin typeface="Tahoma" charset="0"/>
              </a:rPr>
              <a:pPr eaLnBrk="1" hangingPunct="1"/>
              <a:t>12</a:t>
            </a:fld>
            <a:endParaRPr lang="en-US" sz="1300">
              <a:latin typeface="Tahoma" charset="0"/>
            </a:endParaRPr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3175" y="0"/>
            <a:ext cx="9144000" cy="3429000"/>
          </a:xfrm>
          <a:prstGeom prst="rect">
            <a:avLst/>
          </a:prstGeom>
          <a:gradFill rotWithShape="0">
            <a:gsLst>
              <a:gs pos="0">
                <a:srgbClr val="66CCFF">
                  <a:alpha val="50000"/>
                </a:srgbClr>
              </a:gs>
              <a:gs pos="52000">
                <a:schemeClr val="bg1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/>
          <a:p>
            <a:pPr eaLnBrk="0" hangingPunct="0">
              <a:defRPr/>
            </a:pPr>
            <a:endParaRPr lang="de-DE" sz="2400"/>
          </a:p>
        </p:txBody>
      </p:sp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0" y="3429000"/>
            <a:ext cx="9144000" cy="3429000"/>
          </a:xfrm>
          <a:prstGeom prst="rect">
            <a:avLst/>
          </a:prstGeom>
          <a:gradFill rotWithShape="1">
            <a:gsLst>
              <a:gs pos="0">
                <a:srgbClr val="0080FF"/>
              </a:gs>
              <a:gs pos="100000">
                <a:srgbClr val="FFFFFF"/>
              </a:gs>
            </a:gsLst>
            <a:lin ang="30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-14288" y="3429000"/>
            <a:ext cx="9158288" cy="152400"/>
          </a:xfrm>
          <a:prstGeom prst="rect">
            <a:avLst/>
          </a:prstGeom>
          <a:gradFill rotWithShape="0">
            <a:gsLst>
              <a:gs pos="0">
                <a:schemeClr val="tx1">
                  <a:alpha val="75000"/>
                </a:schemeClr>
              </a:gs>
              <a:gs pos="100000">
                <a:srgbClr val="454B4C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039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0"/>
            <a:ext cx="8382000" cy="1349375"/>
          </a:xfrm>
        </p:spPr>
        <p:txBody>
          <a:bodyPr anchor="t"/>
          <a:lstStyle>
            <a:lvl1pPr>
              <a:defRPr sz="6000">
                <a:solidFill>
                  <a:srgbClr val="1589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0390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 sz="4000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51422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7C5A5-AD35-3F46-BEAB-65DFF9F05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12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00025"/>
            <a:ext cx="2076450" cy="59324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0025"/>
            <a:ext cx="6076950" cy="59324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78C47-B830-8A47-B2E6-35F7E6AC0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53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psn-content-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rgbClr val="454B4C"/>
          </a:solidFill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1295400"/>
            <a:ext cx="8229600" cy="1905000"/>
          </a:xfrm>
        </p:spPr>
        <p:txBody>
          <a:bodyPr/>
          <a:lstStyle>
            <a:lvl1pPr marL="182880" indent="0">
              <a:spcBef>
                <a:spcPts val="0"/>
              </a:spcBef>
              <a:buNone/>
              <a:defRPr sz="2800"/>
            </a:lvl1pPr>
            <a:lvl2pPr indent="0">
              <a:defRPr/>
            </a:lvl2pPr>
            <a:lvl3pPr indent="0">
              <a:defRPr/>
            </a:lvl3pPr>
            <a:lvl4pPr indent="0">
              <a:defRPr/>
            </a:lvl4pPr>
            <a:lvl5pPr indent="0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6964363" y="6448425"/>
            <a:ext cx="2133600" cy="365125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5F5C9-1178-F94A-BB35-61F14C24A8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906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3E6B5-CF7F-8F47-88DD-ACCD4B412D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58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E8772-5484-2544-BCB7-3FCFFD8845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04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76700" cy="5141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990600"/>
            <a:ext cx="4076700" cy="5141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20D0C-F241-6C45-AE86-0D75D9F3C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38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794C0-E8E5-9846-9D3E-ABF23D8766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95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8E7BD-5619-A540-B4BE-6D9EEFBE8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5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6F8E5-009E-E941-9A8B-7A67350E2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88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46725-B7B2-E647-8E39-C8B266768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96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CA617-1FFD-C840-B687-1AB62EFCA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23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8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30580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02883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88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88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E342799-E98B-1F40-87BB-FCD600F7F2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41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200025"/>
            <a:ext cx="7467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5" name="Rectangle 68"/>
          <p:cNvSpPr>
            <a:spLocks noChangeArrowheads="1"/>
          </p:cNvSpPr>
          <p:nvPr userDrawn="1"/>
        </p:nvSpPr>
        <p:spPr bwMode="auto">
          <a:xfrm>
            <a:off x="0" y="914400"/>
            <a:ext cx="9140825" cy="76200"/>
          </a:xfrm>
          <a:prstGeom prst="rect">
            <a:avLst/>
          </a:prstGeom>
          <a:gradFill rotWithShape="1">
            <a:gsLst>
              <a:gs pos="0">
                <a:srgbClr val="0080FF">
                  <a:alpha val="64998"/>
                </a:srgbClr>
              </a:gs>
              <a:gs pos="100000">
                <a:srgbClr val="FFFFFF">
                  <a:alpha val="64998"/>
                </a:srgbClr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7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FF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FF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FF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FF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FF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</a:defRPr>
      </a:lvl9pPr>
    </p:titleStyle>
    <p:bodyStyle>
      <a:lvl1pPr marL="2857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Blip>
          <a:blip r:embed="rId14"/>
        </a:buBlip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87388" indent="-2301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Blip>
          <a:blip r:embed="rId15"/>
        </a:buBlip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089025" indent="-17462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Blip>
          <a:blip r:embed="rId16"/>
        </a:buBlip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546225" indent="-17462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Blip>
          <a:blip r:embed="rId17"/>
        </a:buBlip>
        <a:defRPr>
          <a:solidFill>
            <a:schemeClr val="tx1"/>
          </a:solidFill>
          <a:latin typeface="+mn-lt"/>
          <a:ea typeface="ＭＳ Ｐゴシック" charset="-128"/>
        </a:defRPr>
      </a:lvl4pPr>
      <a:lvl5pPr marL="1995488" indent="-166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" charset="0"/>
        <a:buBlip>
          <a:blip r:embed="rId18"/>
        </a:buBlip>
        <a:defRPr>
          <a:solidFill>
            <a:schemeClr val="tx1"/>
          </a:solidFill>
          <a:latin typeface="+mn-lt"/>
          <a:ea typeface="ＭＳ Ｐゴシック" charset="-128"/>
        </a:defRPr>
      </a:lvl5pPr>
      <a:lvl6pPr marL="2452688" indent="-1666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" charset="2"/>
        <a:buBlip>
          <a:blip r:embed="rId18"/>
        </a:buBlip>
        <a:defRPr>
          <a:solidFill>
            <a:schemeClr val="tx1"/>
          </a:solidFill>
          <a:latin typeface="+mn-lt"/>
          <a:ea typeface="ＭＳ Ｐゴシック" charset="-128"/>
        </a:defRPr>
      </a:lvl6pPr>
      <a:lvl7pPr marL="2909888" indent="-1666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" charset="2"/>
        <a:buBlip>
          <a:blip r:embed="rId18"/>
        </a:buBlip>
        <a:defRPr>
          <a:solidFill>
            <a:schemeClr val="tx1"/>
          </a:solidFill>
          <a:latin typeface="+mn-lt"/>
          <a:ea typeface="ＭＳ Ｐゴシック" charset="-128"/>
        </a:defRPr>
      </a:lvl7pPr>
      <a:lvl8pPr marL="3367088" indent="-1666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" charset="2"/>
        <a:buBlip>
          <a:blip r:embed="rId18"/>
        </a:buBlip>
        <a:defRPr>
          <a:solidFill>
            <a:schemeClr val="tx1"/>
          </a:solidFill>
          <a:latin typeface="+mn-lt"/>
          <a:ea typeface="ＭＳ Ｐゴシック" charset="-128"/>
        </a:defRPr>
      </a:lvl8pPr>
      <a:lvl9pPr marL="3824288" indent="-1666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" charset="2"/>
        <a:buBlip>
          <a:blip r:embed="rId18"/>
        </a:buBlip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7" Type="http://schemas.openxmlformats.org/officeDocument/2006/relationships/image" Target="../media/image22.emf"/><Relationship Id="rId8" Type="http://schemas.openxmlformats.org/officeDocument/2006/relationships/image" Target="../media/image23.emf"/><Relationship Id="rId9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7.wmf"/><Relationship Id="rId5" Type="http://schemas.openxmlformats.org/officeDocument/2006/relationships/image" Target="../media/image27.jpeg"/><Relationship Id="rId6" Type="http://schemas.openxmlformats.org/officeDocument/2006/relationships/image" Target="../media/image28.emf"/><Relationship Id="rId7" Type="http://schemas.openxmlformats.org/officeDocument/2006/relationships/image" Target="../media/image29.emf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1.png"/><Relationship Id="rId6" Type="http://schemas.openxmlformats.org/officeDocument/2006/relationships/image" Target="../media/image30.png"/><Relationship Id="rId7" Type="http://schemas.openxmlformats.org/officeDocument/2006/relationships/image" Target="../media/image31.emf"/><Relationship Id="rId8" Type="http://schemas.openxmlformats.org/officeDocument/2006/relationships/image" Target="../media/image7.wmf"/><Relationship Id="rId9" Type="http://schemas.openxmlformats.org/officeDocument/2006/relationships/image" Target="../media/image8.png"/><Relationship Id="rId1" Type="http://schemas.openxmlformats.org/officeDocument/2006/relationships/tags" Target="../tags/tag7.xml"/><Relationship Id="rId2" Type="http://schemas.openxmlformats.org/officeDocument/2006/relationships/tags" Target="../tags/tag8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wmf"/><Relationship Id="rId12" Type="http://schemas.openxmlformats.org/officeDocument/2006/relationships/image" Target="../media/image8.png"/><Relationship Id="rId1" Type="http://schemas.openxmlformats.org/officeDocument/2006/relationships/tags" Target="../tags/tag9.xml"/><Relationship Id="rId2" Type="http://schemas.openxmlformats.org/officeDocument/2006/relationships/tags" Target="../tags/tag10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1.png"/><Relationship Id="rId6" Type="http://schemas.openxmlformats.org/officeDocument/2006/relationships/image" Target="../media/image30.png"/><Relationship Id="rId7" Type="http://schemas.openxmlformats.org/officeDocument/2006/relationships/image" Target="../media/image31.emf"/><Relationship Id="rId8" Type="http://schemas.openxmlformats.org/officeDocument/2006/relationships/image" Target="../media/image32.emf"/><Relationship Id="rId9" Type="http://schemas.openxmlformats.org/officeDocument/2006/relationships/image" Target="../media/image33.emf"/><Relationship Id="rId10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5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1.pn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3" Type="http://schemas.openxmlformats.org/officeDocument/2006/relationships/image" Target="../media/image49.jpe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41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7.wmf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0.emf"/><Relationship Id="rId5" Type="http://schemas.openxmlformats.org/officeDocument/2006/relationships/image" Target="../media/image72.emf"/><Relationship Id="rId6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emf"/><Relationship Id="rId5" Type="http://schemas.openxmlformats.org/officeDocument/2006/relationships/image" Target="../media/image76.emf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41.png"/><Relationship Id="rId6" Type="http://schemas.openxmlformats.org/officeDocument/2006/relationships/image" Target="../media/image83.png"/><Relationship Id="rId7" Type="http://schemas.openxmlformats.org/officeDocument/2006/relationships/image" Target="../media/image43.png"/><Relationship Id="rId8" Type="http://schemas.openxmlformats.org/officeDocument/2006/relationships/image" Target="../media/image84.png"/><Relationship Id="rId9" Type="http://schemas.openxmlformats.org/officeDocument/2006/relationships/image" Target="../media/image37.png"/><Relationship Id="rId10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1.emf"/><Relationship Id="rId12" Type="http://schemas.openxmlformats.org/officeDocument/2006/relationships/image" Target="../media/image92.emf"/><Relationship Id="rId13" Type="http://schemas.openxmlformats.org/officeDocument/2006/relationships/image" Target="../media/image93.emf"/><Relationship Id="rId1" Type="http://schemas.openxmlformats.org/officeDocument/2006/relationships/tags" Target="../tags/tag17.xml"/><Relationship Id="rId2" Type="http://schemas.openxmlformats.org/officeDocument/2006/relationships/tags" Target="../tags/tag18.xml"/><Relationship Id="rId3" Type="http://schemas.openxmlformats.org/officeDocument/2006/relationships/tags" Target="../tags/tag19.xm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22.xml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Relationship Id="rId9" Type="http://schemas.openxmlformats.org/officeDocument/2006/relationships/image" Target="../media/image89.emf"/><Relationship Id="rId10" Type="http://schemas.openxmlformats.org/officeDocument/2006/relationships/image" Target="../media/image90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95.emf"/><Relationship Id="rId5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1.emf"/><Relationship Id="rId12" Type="http://schemas.openxmlformats.org/officeDocument/2006/relationships/image" Target="../media/image92.emf"/><Relationship Id="rId13" Type="http://schemas.openxmlformats.org/officeDocument/2006/relationships/image" Target="../media/image93.emf"/><Relationship Id="rId14" Type="http://schemas.openxmlformats.org/officeDocument/2006/relationships/image" Target="../media/image97.emf"/><Relationship Id="rId15" Type="http://schemas.openxmlformats.org/officeDocument/2006/relationships/image" Target="../media/image98.emf"/><Relationship Id="rId1" Type="http://schemas.openxmlformats.org/officeDocument/2006/relationships/tags" Target="../tags/tag20.xml"/><Relationship Id="rId2" Type="http://schemas.openxmlformats.org/officeDocument/2006/relationships/tags" Target="../tags/tag21.xml"/><Relationship Id="rId3" Type="http://schemas.openxmlformats.org/officeDocument/2006/relationships/tags" Target="../tags/tag22.xm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24.xml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Relationship Id="rId9" Type="http://schemas.openxmlformats.org/officeDocument/2006/relationships/image" Target="../media/image89.emf"/><Relationship Id="rId10" Type="http://schemas.openxmlformats.org/officeDocument/2006/relationships/image" Target="../media/image90.emf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9.emf"/><Relationship Id="rId12" Type="http://schemas.openxmlformats.org/officeDocument/2006/relationships/image" Target="../media/image91.emf"/><Relationship Id="rId13" Type="http://schemas.openxmlformats.org/officeDocument/2006/relationships/image" Target="../media/image101.emf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1.png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7" Type="http://schemas.openxmlformats.org/officeDocument/2006/relationships/image" Target="../media/image34.emf"/><Relationship Id="rId8" Type="http://schemas.openxmlformats.org/officeDocument/2006/relationships/image" Target="../media/image99.emf"/><Relationship Id="rId9" Type="http://schemas.openxmlformats.org/officeDocument/2006/relationships/image" Target="../media/image100.emf"/><Relationship Id="rId10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tags" Target="../tags/tag24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4" Type="http://schemas.openxmlformats.org/officeDocument/2006/relationships/image" Target="../media/image11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4.png"/><Relationship Id="rId7" Type="http://schemas.openxmlformats.org/officeDocument/2006/relationships/image" Target="../media/image109.png"/><Relationship Id="rId8" Type="http://schemas.openxmlformats.org/officeDocument/2006/relationships/image" Target="../media/image110.emf"/><Relationship Id="rId9" Type="http://schemas.openxmlformats.org/officeDocument/2006/relationships/image" Target="../media/image111.emf"/><Relationship Id="rId1" Type="http://schemas.openxmlformats.org/officeDocument/2006/relationships/tags" Target="../tags/tag25.x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4" Type="http://schemas.openxmlformats.org/officeDocument/2006/relationships/image" Target="../media/image113.emf"/><Relationship Id="rId5" Type="http://schemas.openxmlformats.org/officeDocument/2006/relationships/image" Target="../media/image1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4" Type="http://schemas.openxmlformats.org/officeDocument/2006/relationships/image" Target="../media/image112.emf"/><Relationship Id="rId5" Type="http://schemas.openxmlformats.org/officeDocument/2006/relationships/image" Target="../media/image1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tags" Target="../tags/tag26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1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4" Type="http://schemas.openxmlformats.org/officeDocument/2006/relationships/image" Target="../media/image123.emf"/><Relationship Id="rId5" Type="http://schemas.openxmlformats.org/officeDocument/2006/relationships/image" Target="../media/image124.emf"/><Relationship Id="rId6" Type="http://schemas.openxmlformats.org/officeDocument/2006/relationships/image" Target="../media/image1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image" Target="../media/image126.emf"/><Relationship Id="rId5" Type="http://schemas.openxmlformats.org/officeDocument/2006/relationships/image" Target="../media/image127.emf"/><Relationship Id="rId1" Type="http://schemas.openxmlformats.org/officeDocument/2006/relationships/tags" Target="../tags/tag27.xml"/><Relationship Id="rId2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1" Type="http://schemas.openxmlformats.org/officeDocument/2006/relationships/tags" Target="../tags/tag28.xml"/><Relationship Id="rId2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image" Target="../media/image131.emf"/><Relationship Id="rId1" Type="http://schemas.openxmlformats.org/officeDocument/2006/relationships/tags" Target="../tags/tag29.xml"/><Relationship Id="rId2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4" Type="http://schemas.openxmlformats.org/officeDocument/2006/relationships/image" Target="../media/image13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4" Type="http://schemas.openxmlformats.org/officeDocument/2006/relationships/image" Target="../media/image135.jpeg"/><Relationship Id="rId5" Type="http://schemas.openxmlformats.org/officeDocument/2006/relationships/image" Target="../media/image136.png"/><Relationship Id="rId6" Type="http://schemas.openxmlformats.org/officeDocument/2006/relationships/image" Target="../media/image137.jpeg"/><Relationship Id="rId7" Type="http://schemas.openxmlformats.org/officeDocument/2006/relationships/image" Target="../media/image138.png"/><Relationship Id="rId8" Type="http://schemas.openxmlformats.org/officeDocument/2006/relationships/image" Target="../media/image139.png"/><Relationship Id="rId9" Type="http://schemas.openxmlformats.org/officeDocument/2006/relationships/image" Target="../media/image140.jpeg"/><Relationship Id="rId10" Type="http://schemas.microsoft.com/office/2007/relationships/hdphoto" Target="../media/hdphoto1.wdp"/><Relationship Id="rId1" Type="http://schemas.openxmlformats.org/officeDocument/2006/relationships/tags" Target="../tags/tag30.xml"/><Relationship Id="rId2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image" Target="../media/image141.jpeg"/><Relationship Id="rId5" Type="http://schemas.openxmlformats.org/officeDocument/2006/relationships/image" Target="../media/image142.jpeg"/><Relationship Id="rId6" Type="http://schemas.openxmlformats.org/officeDocument/2006/relationships/image" Target="../media/image143.jpeg"/><Relationship Id="rId7" Type="http://schemas.openxmlformats.org/officeDocument/2006/relationships/image" Target="../media/image144.jpeg"/><Relationship Id="rId8" Type="http://schemas.openxmlformats.org/officeDocument/2006/relationships/image" Target="../media/image145.jpeg"/><Relationship Id="rId9" Type="http://schemas.openxmlformats.org/officeDocument/2006/relationships/image" Target="../media/image146.png"/><Relationship Id="rId10" Type="http://schemas.openxmlformats.org/officeDocument/2006/relationships/image" Target="../media/image147.jpeg"/><Relationship Id="rId1" Type="http://schemas.openxmlformats.org/officeDocument/2006/relationships/tags" Target="../tags/tag31.xml"/><Relationship Id="rId2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42.xml"/><Relationship Id="rId6" Type="http://schemas.openxmlformats.org/officeDocument/2006/relationships/image" Target="../media/image148.png"/><Relationship Id="rId7" Type="http://schemas.openxmlformats.org/officeDocument/2006/relationships/image" Target="../media/image149.png"/><Relationship Id="rId8" Type="http://schemas.openxmlformats.org/officeDocument/2006/relationships/image" Target="../media/image150.emf"/><Relationship Id="rId1" Type="http://schemas.openxmlformats.org/officeDocument/2006/relationships/tags" Target="../tags/tag32.xml"/><Relationship Id="rId2" Type="http://schemas.openxmlformats.org/officeDocument/2006/relationships/tags" Target="../tags/tag3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4" Type="http://schemas.openxmlformats.org/officeDocument/2006/relationships/tags" Target="../tags/tag38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43.xml"/><Relationship Id="rId7" Type="http://schemas.openxmlformats.org/officeDocument/2006/relationships/image" Target="../media/image151.png"/><Relationship Id="rId8" Type="http://schemas.openxmlformats.org/officeDocument/2006/relationships/image" Target="../media/image152.png"/><Relationship Id="rId9" Type="http://schemas.openxmlformats.org/officeDocument/2006/relationships/image" Target="../media/image153.png"/><Relationship Id="rId10" Type="http://schemas.openxmlformats.org/officeDocument/2006/relationships/image" Target="../media/image154.emf"/><Relationship Id="rId11" Type="http://schemas.openxmlformats.org/officeDocument/2006/relationships/image" Target="../media/image155.emf"/><Relationship Id="rId1" Type="http://schemas.openxmlformats.org/officeDocument/2006/relationships/tags" Target="../tags/tag35.xml"/><Relationship Id="rId2" Type="http://schemas.openxmlformats.org/officeDocument/2006/relationships/tags" Target="../tags/tag3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44.xml"/><Relationship Id="rId6" Type="http://schemas.openxmlformats.org/officeDocument/2006/relationships/image" Target="../media/image156.png"/><Relationship Id="rId7" Type="http://schemas.openxmlformats.org/officeDocument/2006/relationships/image" Target="../media/image157.png"/><Relationship Id="rId8" Type="http://schemas.openxmlformats.org/officeDocument/2006/relationships/image" Target="../media/image158.emf"/><Relationship Id="rId1" Type="http://schemas.openxmlformats.org/officeDocument/2006/relationships/tags" Target="../tags/tag39.xml"/><Relationship Id="rId2" Type="http://schemas.openxmlformats.org/officeDocument/2006/relationships/tags" Target="../tags/tag4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4" Type="http://schemas.openxmlformats.org/officeDocument/2006/relationships/image" Target="../media/image159.emf"/><Relationship Id="rId5" Type="http://schemas.openxmlformats.org/officeDocument/2006/relationships/image" Target="../media/image160.emf"/><Relationship Id="rId6" Type="http://schemas.openxmlformats.org/officeDocument/2006/relationships/image" Target="../media/image161.emf"/><Relationship Id="rId7" Type="http://schemas.openxmlformats.org/officeDocument/2006/relationships/image" Target="../media/image162.emf"/><Relationship Id="rId8" Type="http://schemas.openxmlformats.org/officeDocument/2006/relationships/image" Target="../media/image163.emf"/><Relationship Id="rId9" Type="http://schemas.openxmlformats.org/officeDocument/2006/relationships/image" Target="../media/image164.emf"/><Relationship Id="rId10" Type="http://schemas.openxmlformats.org/officeDocument/2006/relationships/image" Target="../media/image165.emf"/><Relationship Id="rId11" Type="http://schemas.openxmlformats.org/officeDocument/2006/relationships/image" Target="../media/image166.emf"/><Relationship Id="rId1" Type="http://schemas.openxmlformats.org/officeDocument/2006/relationships/tags" Target="../tags/tag42.xml"/><Relationship Id="rId2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5.jpeg"/><Relationship Id="rId12" Type="http://schemas.openxmlformats.org/officeDocument/2006/relationships/image" Target="../media/image146.png"/><Relationship Id="rId13" Type="http://schemas.openxmlformats.org/officeDocument/2006/relationships/image" Target="../media/image147.jpeg"/><Relationship Id="rId14" Type="http://schemas.openxmlformats.org/officeDocument/2006/relationships/image" Target="../media/image167.png"/><Relationship Id="rId15" Type="http://schemas.openxmlformats.org/officeDocument/2006/relationships/image" Target="../media/image168.png"/><Relationship Id="rId16" Type="http://schemas.openxmlformats.org/officeDocument/2006/relationships/image" Target="../media/image169.png"/><Relationship Id="rId1" Type="http://schemas.openxmlformats.org/officeDocument/2006/relationships/tags" Target="../tags/tag43.xml"/><Relationship Id="rId2" Type="http://schemas.openxmlformats.org/officeDocument/2006/relationships/tags" Target="../tags/tag44.xml"/><Relationship Id="rId3" Type="http://schemas.openxmlformats.org/officeDocument/2006/relationships/tags" Target="../tags/tag45.xml"/><Relationship Id="rId4" Type="http://schemas.openxmlformats.org/officeDocument/2006/relationships/tags" Target="../tags/tag46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46.xml"/><Relationship Id="rId7" Type="http://schemas.openxmlformats.org/officeDocument/2006/relationships/image" Target="../media/image141.jpeg"/><Relationship Id="rId8" Type="http://schemas.openxmlformats.org/officeDocument/2006/relationships/image" Target="../media/image142.jpeg"/><Relationship Id="rId9" Type="http://schemas.openxmlformats.org/officeDocument/2006/relationships/image" Target="../media/image143.jpeg"/><Relationship Id="rId10" Type="http://schemas.openxmlformats.org/officeDocument/2006/relationships/image" Target="../media/image144.jpeg"/></Relationships>
</file>

<file path=ppt/slides/_rels/slide7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0.png"/><Relationship Id="rId20" Type="http://schemas.openxmlformats.org/officeDocument/2006/relationships/image" Target="../media/image181.png"/><Relationship Id="rId21" Type="http://schemas.openxmlformats.org/officeDocument/2006/relationships/image" Target="../media/image182.png"/><Relationship Id="rId22" Type="http://schemas.openxmlformats.org/officeDocument/2006/relationships/image" Target="../media/image183.emf"/><Relationship Id="rId23" Type="http://schemas.openxmlformats.org/officeDocument/2006/relationships/image" Target="../media/image184.png"/><Relationship Id="rId24" Type="http://schemas.openxmlformats.org/officeDocument/2006/relationships/image" Target="../media/image185.png"/><Relationship Id="rId25" Type="http://schemas.openxmlformats.org/officeDocument/2006/relationships/image" Target="../media/image186.emf"/><Relationship Id="rId26" Type="http://schemas.openxmlformats.org/officeDocument/2006/relationships/image" Target="../media/image187.png"/><Relationship Id="rId27" Type="http://schemas.openxmlformats.org/officeDocument/2006/relationships/image" Target="../media/image188.emf"/><Relationship Id="rId10" Type="http://schemas.openxmlformats.org/officeDocument/2006/relationships/image" Target="../media/image171.png"/><Relationship Id="rId11" Type="http://schemas.openxmlformats.org/officeDocument/2006/relationships/image" Target="../media/image172.jpeg"/><Relationship Id="rId12" Type="http://schemas.openxmlformats.org/officeDocument/2006/relationships/image" Target="../media/image173.jpeg"/><Relationship Id="rId13" Type="http://schemas.openxmlformats.org/officeDocument/2006/relationships/image" Target="../media/image174.jpeg"/><Relationship Id="rId14" Type="http://schemas.openxmlformats.org/officeDocument/2006/relationships/image" Target="../media/image175.jpeg"/><Relationship Id="rId15" Type="http://schemas.openxmlformats.org/officeDocument/2006/relationships/image" Target="../media/image176.jpeg"/><Relationship Id="rId16" Type="http://schemas.openxmlformats.org/officeDocument/2006/relationships/image" Target="../media/image177.png"/><Relationship Id="rId17" Type="http://schemas.openxmlformats.org/officeDocument/2006/relationships/image" Target="../media/image178.jpeg"/><Relationship Id="rId18" Type="http://schemas.openxmlformats.org/officeDocument/2006/relationships/image" Target="../media/image179.png"/><Relationship Id="rId19" Type="http://schemas.openxmlformats.org/officeDocument/2006/relationships/image" Target="../media/image180.png"/><Relationship Id="rId1" Type="http://schemas.openxmlformats.org/officeDocument/2006/relationships/tags" Target="../tags/tag47.xml"/><Relationship Id="rId2" Type="http://schemas.openxmlformats.org/officeDocument/2006/relationships/tags" Target="../tags/tag48.xml"/><Relationship Id="rId3" Type="http://schemas.openxmlformats.org/officeDocument/2006/relationships/tags" Target="../tags/tag49.xml"/><Relationship Id="rId4" Type="http://schemas.openxmlformats.org/officeDocument/2006/relationships/tags" Target="../tags/tag50.xml"/><Relationship Id="rId5" Type="http://schemas.openxmlformats.org/officeDocument/2006/relationships/tags" Target="../tags/tag51.xml"/><Relationship Id="rId6" Type="http://schemas.openxmlformats.org/officeDocument/2006/relationships/tags" Target="../tags/tag52.xm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4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4.png"/><Relationship Id="rId12" Type="http://schemas.openxmlformats.org/officeDocument/2006/relationships/image" Target="../media/image195.png"/><Relationship Id="rId13" Type="http://schemas.openxmlformats.org/officeDocument/2006/relationships/image" Target="../media/image196.png"/><Relationship Id="rId14" Type="http://schemas.openxmlformats.org/officeDocument/2006/relationships/image" Target="../media/image197.png"/><Relationship Id="rId15" Type="http://schemas.openxmlformats.org/officeDocument/2006/relationships/image" Target="../media/image198.png"/><Relationship Id="rId1" Type="http://schemas.openxmlformats.org/officeDocument/2006/relationships/tags" Target="../tags/tag53.xml"/><Relationship Id="rId2" Type="http://schemas.openxmlformats.org/officeDocument/2006/relationships/tags" Target="../tags/tag54.xml"/><Relationship Id="rId3" Type="http://schemas.openxmlformats.org/officeDocument/2006/relationships/tags" Target="../tags/tag55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48.xml"/><Relationship Id="rId6" Type="http://schemas.openxmlformats.org/officeDocument/2006/relationships/image" Target="../media/image189.jpeg"/><Relationship Id="rId7" Type="http://schemas.openxmlformats.org/officeDocument/2006/relationships/image" Target="../media/image190.jpeg"/><Relationship Id="rId8" Type="http://schemas.openxmlformats.org/officeDocument/2006/relationships/image" Target="../media/image191.jpeg"/><Relationship Id="rId9" Type="http://schemas.openxmlformats.org/officeDocument/2006/relationships/image" Target="../media/image192.jpeg"/><Relationship Id="rId10" Type="http://schemas.openxmlformats.org/officeDocument/2006/relationships/image" Target="../media/image193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tags" Target="../tags/tag56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4" Type="http://schemas.openxmlformats.org/officeDocument/2006/relationships/image" Target="../media/image199.emf"/><Relationship Id="rId5" Type="http://schemas.openxmlformats.org/officeDocument/2006/relationships/image" Target="../media/image200.emf"/><Relationship Id="rId6" Type="http://schemas.openxmlformats.org/officeDocument/2006/relationships/image" Target="../media/image201.emf"/><Relationship Id="rId1" Type="http://schemas.openxmlformats.org/officeDocument/2006/relationships/tags" Target="../tags/tag57.xml"/><Relationship Id="rId2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tags" Target="../tags/tag58.xml"/><Relationship Id="rId2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4" Type="http://schemas.openxmlformats.org/officeDocument/2006/relationships/image" Target="../media/image202.emf"/><Relationship Id="rId5" Type="http://schemas.openxmlformats.org/officeDocument/2006/relationships/image" Target="../media/image203.emf"/><Relationship Id="rId1" Type="http://schemas.openxmlformats.org/officeDocument/2006/relationships/tags" Target="../tags/tag59.xml"/><Relationship Id="rId2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emf"/><Relationship Id="rId4" Type="http://schemas.openxmlformats.org/officeDocument/2006/relationships/image" Target="../media/image205.emf"/><Relationship Id="rId5" Type="http://schemas.openxmlformats.org/officeDocument/2006/relationships/image" Target="../media/image206.emf"/><Relationship Id="rId6" Type="http://schemas.openxmlformats.org/officeDocument/2006/relationships/image" Target="../media/image207.emf"/><Relationship Id="rId7" Type="http://schemas.openxmlformats.org/officeDocument/2006/relationships/image" Target="../media/image208.emf"/><Relationship Id="rId8" Type="http://schemas.openxmlformats.org/officeDocument/2006/relationships/image" Target="../media/image209.emf"/><Relationship Id="rId1" Type="http://schemas.openxmlformats.org/officeDocument/2006/relationships/tags" Target="../tags/tag60.xml"/><Relationship Id="rId2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chart" Target="../charts/char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7.emf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4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1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5387"/>
            <a:ext cx="8305800" cy="5141913"/>
          </a:xfrm>
        </p:spPr>
        <p:txBody>
          <a:bodyPr>
            <a:normAutofit/>
          </a:bodyPr>
          <a:lstStyle/>
          <a:p>
            <a:r>
              <a:rPr lang="en-US" dirty="0" smtClean="0"/>
              <a:t>What is </a:t>
            </a:r>
            <a:r>
              <a:rPr lang="en-US" dirty="0" err="1" smtClean="0"/>
              <a:t>submodularity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smtClean="0"/>
              <a:t>Optimization</a:t>
            </a:r>
          </a:p>
          <a:p>
            <a:pPr lvl="1"/>
            <a:r>
              <a:rPr lang="en-US" dirty="0" smtClean="0"/>
              <a:t>Minimize costs</a:t>
            </a:r>
            <a:endParaRPr lang="en-US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3657600" lvl="8" indent="0">
              <a:buNone/>
            </a:pPr>
            <a:endParaRPr lang="en-US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 smtClean="0"/>
              <a:t>Maximize utility</a:t>
            </a:r>
            <a:endParaRPr lang="en-US" dirty="0" smtClean="0">
              <a:solidFill>
                <a:srgbClr val="FF2B2C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Learning</a:t>
            </a:r>
          </a:p>
          <a:p>
            <a:r>
              <a:rPr lang="en-US" dirty="0" smtClean="0"/>
              <a:t>Learning for Optimization: new settings</a:t>
            </a:r>
            <a:endParaRPr lang="en-US" dirty="0"/>
          </a:p>
        </p:txBody>
      </p:sp>
      <p:sp>
        <p:nvSpPr>
          <p:cNvPr id="5" name="Right Brace 4"/>
          <p:cNvSpPr/>
          <p:nvPr/>
        </p:nvSpPr>
        <p:spPr>
          <a:xfrm>
            <a:off x="7606632" y="3494508"/>
            <a:ext cx="240631" cy="2093502"/>
          </a:xfrm>
          <a:prstGeom prst="rightBrac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029368" y="3494508"/>
            <a:ext cx="6577264" cy="0"/>
          </a:xfrm>
          <a:prstGeom prst="line">
            <a:avLst/>
          </a:prstGeom>
          <a:ln>
            <a:gradFill flip="none" rotWithShape="1">
              <a:gsLst>
                <a:gs pos="0">
                  <a:srgbClr val="000090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940839" y="4264944"/>
            <a:ext cx="1049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</a:t>
            </a:r>
            <a:r>
              <a:rPr lang="en-US" sz="2800" dirty="0" smtClean="0"/>
              <a:t>art II</a:t>
            </a:r>
            <a:endParaRPr lang="en-US" sz="28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1</a:t>
            </a:fld>
            <a:endParaRPr lang="en-US"/>
          </a:p>
        </p:txBody>
      </p:sp>
      <p:grpSp>
        <p:nvGrpSpPr>
          <p:cNvPr id="15" name="Gruppierung 14"/>
          <p:cNvGrpSpPr/>
          <p:nvPr/>
        </p:nvGrpSpPr>
        <p:grpSpPr>
          <a:xfrm>
            <a:off x="1029368" y="1328043"/>
            <a:ext cx="7870743" cy="1960585"/>
            <a:chOff x="1029368" y="1328043"/>
            <a:chExt cx="7870743" cy="1960585"/>
          </a:xfrm>
        </p:grpSpPr>
        <p:sp>
          <p:nvSpPr>
            <p:cNvPr id="4" name="Right Brace 3"/>
            <p:cNvSpPr/>
            <p:nvPr/>
          </p:nvSpPr>
          <p:spPr>
            <a:xfrm>
              <a:off x="7606632" y="1328043"/>
              <a:ext cx="240631" cy="1960585"/>
            </a:xfrm>
            <a:prstGeom prst="rightBrac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 flipH="1">
              <a:off x="1029368" y="3288628"/>
              <a:ext cx="6577264" cy="0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000090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940844" y="2034492"/>
              <a:ext cx="959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P</a:t>
              </a:r>
              <a:r>
                <a:rPr lang="en-US" sz="2800" dirty="0" smtClean="0"/>
                <a:t>art I</a:t>
              </a:r>
              <a:endParaRPr lang="en-US" sz="2800" dirty="0"/>
            </a:p>
          </p:txBody>
        </p:sp>
        <p:pic>
          <p:nvPicPr>
            <p:cNvPr id="13" name="Picture 12" descr="burger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6800" y="2273701"/>
              <a:ext cx="3644900" cy="923622"/>
            </a:xfrm>
            <a:prstGeom prst="rect">
              <a:avLst/>
            </a:prstGeom>
          </p:spPr>
        </p:pic>
      </p:grpSp>
      <p:grpSp>
        <p:nvGrpSpPr>
          <p:cNvPr id="6" name="Gruppierung 5"/>
          <p:cNvGrpSpPr/>
          <p:nvPr/>
        </p:nvGrpSpPr>
        <p:grpSpPr>
          <a:xfrm>
            <a:off x="3733800" y="3124200"/>
            <a:ext cx="2438400" cy="2057400"/>
            <a:chOff x="4114800" y="609600"/>
            <a:chExt cx="5943600" cy="4648200"/>
          </a:xfrm>
        </p:grpSpPr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3">
              <a:lum bright="64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1603375"/>
              <a:ext cx="4038600" cy="2576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oup 36"/>
            <p:cNvGrpSpPr>
              <a:grpSpLocks/>
            </p:cNvGrpSpPr>
            <p:nvPr/>
          </p:nvGrpSpPr>
          <p:grpSpPr bwMode="auto">
            <a:xfrm>
              <a:off x="5410200" y="1295400"/>
              <a:ext cx="3276600" cy="3276600"/>
              <a:chOff x="3408" y="816"/>
              <a:chExt cx="2064" cy="2064"/>
            </a:xfrm>
          </p:grpSpPr>
          <p:sp>
            <p:nvSpPr>
              <p:cNvPr id="17" name="Oval 31"/>
              <p:cNvSpPr>
                <a:spLocks noChangeArrowheads="1"/>
              </p:cNvSpPr>
              <p:nvPr/>
            </p:nvSpPr>
            <p:spPr bwMode="auto">
              <a:xfrm>
                <a:off x="3408" y="816"/>
                <a:ext cx="2064" cy="2064"/>
              </a:xfrm>
              <a:prstGeom prst="ellipse">
                <a:avLst/>
              </a:prstGeom>
              <a:gradFill rotWithShape="0">
                <a:gsLst>
                  <a:gs pos="0">
                    <a:srgbClr val="FF9933">
                      <a:alpha val="67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 sz="100">
                  <a:latin typeface="Tahoma" charset="0"/>
                </a:endParaRPr>
              </a:p>
            </p:txBody>
          </p:sp>
          <p:pic>
            <p:nvPicPr>
              <p:cNvPr id="18" name="Picture 32"/>
              <p:cNvPicPr>
                <a:picLocks noChangeAspect="1" noChangeArrowheads="1"/>
              </p:cNvPicPr>
              <p:nvPr/>
            </p:nvPicPr>
            <p:blipFill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2" y="1632"/>
                <a:ext cx="326" cy="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9" name="Group 33"/>
              <p:cNvGrpSpPr>
                <a:grpSpLocks/>
              </p:cNvGrpSpPr>
              <p:nvPr/>
            </p:nvGrpSpPr>
            <p:grpSpPr bwMode="auto">
              <a:xfrm>
                <a:off x="4256" y="1689"/>
                <a:ext cx="352" cy="159"/>
                <a:chOff x="272" y="1305"/>
                <a:chExt cx="352" cy="159"/>
              </a:xfrm>
            </p:grpSpPr>
            <p:sp>
              <p:nvSpPr>
                <p:cNvPr id="2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329" y="1305"/>
                  <a:ext cx="295" cy="1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00" b="1" dirty="0" smtClean="0">
                      <a:solidFill>
                        <a:schemeClr val="bg1"/>
                      </a:solidFill>
                      <a:latin typeface="Tahoma" charset="0"/>
                    </a:rPr>
                    <a:t>X</a:t>
                  </a:r>
                  <a:r>
                    <a:rPr lang="en-US" sz="100" b="1" baseline="-25000" dirty="0" smtClean="0">
                      <a:solidFill>
                        <a:schemeClr val="bg1"/>
                      </a:solidFill>
                      <a:latin typeface="Tahoma" charset="0"/>
                    </a:rPr>
                    <a:t>1</a:t>
                  </a:r>
                  <a:endParaRPr lang="en-US" sz="100" b="1" baseline="-25000" dirty="0">
                    <a:solidFill>
                      <a:schemeClr val="bg1"/>
                    </a:solidFill>
                    <a:latin typeface="Tahoma" charset="0"/>
                  </a:endParaRPr>
                </a:p>
              </p:txBody>
            </p:sp>
            <p:sp>
              <p:nvSpPr>
                <p:cNvPr id="21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272" y="1318"/>
                  <a:ext cx="334" cy="1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endParaRPr lang="de-DE" sz="100" b="1" baseline="-25000">
                    <a:solidFill>
                      <a:schemeClr val="bg1"/>
                    </a:solidFill>
                    <a:latin typeface="Tahoma" charset="0"/>
                  </a:endParaRPr>
                </a:p>
              </p:txBody>
            </p:sp>
          </p:grpSp>
        </p:grpSp>
        <p:grpSp>
          <p:nvGrpSpPr>
            <p:cNvPr id="22" name="Group 49"/>
            <p:cNvGrpSpPr>
              <a:grpSpLocks/>
            </p:cNvGrpSpPr>
            <p:nvPr/>
          </p:nvGrpSpPr>
          <p:grpSpPr bwMode="auto">
            <a:xfrm>
              <a:off x="6705600" y="1981200"/>
              <a:ext cx="3276600" cy="3276600"/>
              <a:chOff x="3408" y="816"/>
              <a:chExt cx="2064" cy="2064"/>
            </a:xfrm>
          </p:grpSpPr>
          <p:sp>
            <p:nvSpPr>
              <p:cNvPr id="23" name="Oval 50"/>
              <p:cNvSpPr>
                <a:spLocks noChangeArrowheads="1"/>
              </p:cNvSpPr>
              <p:nvPr/>
            </p:nvSpPr>
            <p:spPr bwMode="auto">
              <a:xfrm>
                <a:off x="3408" y="816"/>
                <a:ext cx="2064" cy="2064"/>
              </a:xfrm>
              <a:prstGeom prst="ellipse">
                <a:avLst/>
              </a:prstGeom>
              <a:gradFill rotWithShape="0">
                <a:gsLst>
                  <a:gs pos="0">
                    <a:srgbClr val="FF9933">
                      <a:alpha val="67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 sz="100">
                  <a:latin typeface="Tahoma" charset="0"/>
                </a:endParaRPr>
              </a:p>
            </p:txBody>
          </p:sp>
          <p:pic>
            <p:nvPicPr>
              <p:cNvPr id="24" name="Picture 51"/>
              <p:cNvPicPr>
                <a:picLocks noChangeAspect="1" noChangeArrowheads="1"/>
              </p:cNvPicPr>
              <p:nvPr/>
            </p:nvPicPr>
            <p:blipFill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2" y="1632"/>
                <a:ext cx="326" cy="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5" name="Group 52"/>
              <p:cNvGrpSpPr>
                <a:grpSpLocks/>
              </p:cNvGrpSpPr>
              <p:nvPr/>
            </p:nvGrpSpPr>
            <p:grpSpPr bwMode="auto">
              <a:xfrm>
                <a:off x="4256" y="1689"/>
                <a:ext cx="352" cy="159"/>
                <a:chOff x="272" y="1305"/>
                <a:chExt cx="352" cy="159"/>
              </a:xfrm>
            </p:grpSpPr>
            <p:sp>
              <p:nvSpPr>
                <p:cNvPr id="26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329" y="1305"/>
                  <a:ext cx="295" cy="1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00" b="1" dirty="0" smtClean="0">
                      <a:solidFill>
                        <a:schemeClr val="bg1"/>
                      </a:solidFill>
                      <a:latin typeface="Tahoma" charset="0"/>
                    </a:rPr>
                    <a:t>X</a:t>
                  </a:r>
                  <a:r>
                    <a:rPr lang="en-US" sz="100" b="1" baseline="-25000" dirty="0" smtClean="0">
                      <a:solidFill>
                        <a:schemeClr val="bg1"/>
                      </a:solidFill>
                      <a:latin typeface="Tahoma" charset="0"/>
                    </a:rPr>
                    <a:t>5</a:t>
                  </a:r>
                  <a:endParaRPr lang="en-US" sz="100" b="1" baseline="-25000" dirty="0">
                    <a:solidFill>
                      <a:schemeClr val="bg1"/>
                    </a:solidFill>
                    <a:latin typeface="Tahoma" charset="0"/>
                  </a:endParaRPr>
                </a:p>
              </p:txBody>
            </p:sp>
            <p:sp>
              <p:nvSpPr>
                <p:cNvPr id="27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272" y="1318"/>
                  <a:ext cx="334" cy="1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endParaRPr lang="de-DE" sz="100" b="1" baseline="-25000">
                    <a:solidFill>
                      <a:schemeClr val="bg1"/>
                    </a:solidFill>
                    <a:latin typeface="Tahoma" charset="0"/>
                  </a:endParaRPr>
                </a:p>
              </p:txBody>
            </p:sp>
          </p:grpSp>
        </p:grpSp>
        <p:grpSp>
          <p:nvGrpSpPr>
            <p:cNvPr id="28" name="Group 43"/>
            <p:cNvGrpSpPr>
              <a:grpSpLocks/>
            </p:cNvGrpSpPr>
            <p:nvPr/>
          </p:nvGrpSpPr>
          <p:grpSpPr bwMode="auto">
            <a:xfrm>
              <a:off x="6781800" y="685800"/>
              <a:ext cx="3276600" cy="3276600"/>
              <a:chOff x="3408" y="816"/>
              <a:chExt cx="2064" cy="2064"/>
            </a:xfrm>
          </p:grpSpPr>
          <p:sp>
            <p:nvSpPr>
              <p:cNvPr id="29" name="Oval 44"/>
              <p:cNvSpPr>
                <a:spLocks noChangeArrowheads="1"/>
              </p:cNvSpPr>
              <p:nvPr/>
            </p:nvSpPr>
            <p:spPr bwMode="auto">
              <a:xfrm>
                <a:off x="3408" y="816"/>
                <a:ext cx="2064" cy="2064"/>
              </a:xfrm>
              <a:prstGeom prst="ellipse">
                <a:avLst/>
              </a:prstGeom>
              <a:gradFill rotWithShape="0">
                <a:gsLst>
                  <a:gs pos="0">
                    <a:srgbClr val="FF9933">
                      <a:alpha val="67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 sz="100">
                  <a:latin typeface="Tahoma" charset="0"/>
                </a:endParaRPr>
              </a:p>
            </p:txBody>
          </p:sp>
          <p:pic>
            <p:nvPicPr>
              <p:cNvPr id="30" name="Picture 45"/>
              <p:cNvPicPr>
                <a:picLocks noChangeAspect="1" noChangeArrowheads="1"/>
              </p:cNvPicPr>
              <p:nvPr/>
            </p:nvPicPr>
            <p:blipFill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2" y="1632"/>
                <a:ext cx="326" cy="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Text Box 47"/>
              <p:cNvSpPr txBox="1">
                <a:spLocks noChangeArrowheads="1"/>
              </p:cNvSpPr>
              <p:nvPr/>
            </p:nvSpPr>
            <p:spPr bwMode="auto">
              <a:xfrm>
                <a:off x="4313" y="1689"/>
                <a:ext cx="295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en-US" sz="100" b="1" baseline="-25000" dirty="0">
                  <a:solidFill>
                    <a:schemeClr val="bg1"/>
                  </a:solidFill>
                  <a:latin typeface="Tahoma" charset="0"/>
                </a:endParaRPr>
              </a:p>
            </p:txBody>
          </p:sp>
        </p:grpSp>
        <p:grpSp>
          <p:nvGrpSpPr>
            <p:cNvPr id="34" name="Group 37"/>
            <p:cNvGrpSpPr>
              <a:grpSpLocks/>
            </p:cNvGrpSpPr>
            <p:nvPr/>
          </p:nvGrpSpPr>
          <p:grpSpPr bwMode="auto">
            <a:xfrm>
              <a:off x="4191000" y="1905000"/>
              <a:ext cx="3276600" cy="3276600"/>
              <a:chOff x="3408" y="816"/>
              <a:chExt cx="2064" cy="2064"/>
            </a:xfrm>
          </p:grpSpPr>
          <p:sp>
            <p:nvSpPr>
              <p:cNvPr id="35" name="Oval 38"/>
              <p:cNvSpPr>
                <a:spLocks noChangeArrowheads="1"/>
              </p:cNvSpPr>
              <p:nvPr/>
            </p:nvSpPr>
            <p:spPr bwMode="auto">
              <a:xfrm>
                <a:off x="3408" y="816"/>
                <a:ext cx="2064" cy="2064"/>
              </a:xfrm>
              <a:prstGeom prst="ellipse">
                <a:avLst/>
              </a:prstGeom>
              <a:gradFill rotWithShape="0">
                <a:gsLst>
                  <a:gs pos="0">
                    <a:srgbClr val="FF9933">
                      <a:alpha val="67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 sz="100">
                  <a:latin typeface="Tahoma" charset="0"/>
                </a:endParaRPr>
              </a:p>
            </p:txBody>
          </p:sp>
          <p:pic>
            <p:nvPicPr>
              <p:cNvPr id="36" name="Picture 39"/>
              <p:cNvPicPr>
                <a:picLocks noChangeAspect="1" noChangeArrowheads="1"/>
              </p:cNvPicPr>
              <p:nvPr/>
            </p:nvPicPr>
            <p:blipFill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2" y="1632"/>
                <a:ext cx="326" cy="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7" name="Group 40"/>
              <p:cNvGrpSpPr>
                <a:grpSpLocks/>
              </p:cNvGrpSpPr>
              <p:nvPr/>
            </p:nvGrpSpPr>
            <p:grpSpPr bwMode="auto">
              <a:xfrm>
                <a:off x="4256" y="1689"/>
                <a:ext cx="352" cy="159"/>
                <a:chOff x="272" y="1305"/>
                <a:chExt cx="352" cy="159"/>
              </a:xfrm>
            </p:grpSpPr>
            <p:sp>
              <p:nvSpPr>
                <p:cNvPr id="38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329" y="1305"/>
                  <a:ext cx="295" cy="1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00" b="1" dirty="0" smtClean="0">
                      <a:solidFill>
                        <a:schemeClr val="bg1"/>
                      </a:solidFill>
                      <a:latin typeface="Tahoma" charset="0"/>
                    </a:rPr>
                    <a:t>X</a:t>
                  </a:r>
                  <a:r>
                    <a:rPr lang="en-US" sz="100" b="1" baseline="-25000" dirty="0" smtClean="0">
                      <a:solidFill>
                        <a:schemeClr val="bg1"/>
                      </a:solidFill>
                      <a:latin typeface="Tahoma" charset="0"/>
                    </a:rPr>
                    <a:t>2</a:t>
                  </a:r>
                  <a:endParaRPr lang="en-US" sz="100" b="1" baseline="-25000" dirty="0">
                    <a:solidFill>
                      <a:schemeClr val="bg1"/>
                    </a:solidFill>
                    <a:latin typeface="Tahoma" charset="0"/>
                  </a:endParaRPr>
                </a:p>
              </p:txBody>
            </p:sp>
            <p:sp>
              <p:nvSpPr>
                <p:cNvPr id="39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272" y="1318"/>
                  <a:ext cx="334" cy="1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endParaRPr lang="de-DE" sz="100" b="1" baseline="-25000">
                    <a:solidFill>
                      <a:schemeClr val="bg1"/>
                    </a:solidFill>
                    <a:latin typeface="Tahoma" charset="0"/>
                  </a:endParaRPr>
                </a:p>
              </p:txBody>
            </p:sp>
          </p:grpSp>
        </p:grpSp>
        <p:grpSp>
          <p:nvGrpSpPr>
            <p:cNvPr id="40" name="Group 55"/>
            <p:cNvGrpSpPr>
              <a:grpSpLocks/>
            </p:cNvGrpSpPr>
            <p:nvPr/>
          </p:nvGrpSpPr>
          <p:grpSpPr bwMode="auto">
            <a:xfrm>
              <a:off x="4114800" y="609600"/>
              <a:ext cx="3276600" cy="3276600"/>
              <a:chOff x="3408" y="816"/>
              <a:chExt cx="2064" cy="2064"/>
            </a:xfrm>
          </p:grpSpPr>
          <p:sp>
            <p:nvSpPr>
              <p:cNvPr id="41" name="Oval 56"/>
              <p:cNvSpPr>
                <a:spLocks noChangeArrowheads="1"/>
              </p:cNvSpPr>
              <p:nvPr/>
            </p:nvSpPr>
            <p:spPr bwMode="auto">
              <a:xfrm>
                <a:off x="3408" y="816"/>
                <a:ext cx="2064" cy="2064"/>
              </a:xfrm>
              <a:prstGeom prst="ellipse">
                <a:avLst/>
              </a:prstGeom>
              <a:gradFill rotWithShape="0">
                <a:gsLst>
                  <a:gs pos="0">
                    <a:srgbClr val="FF9933">
                      <a:alpha val="67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 sz="100">
                  <a:latin typeface="Tahoma" charset="0"/>
                </a:endParaRPr>
              </a:p>
            </p:txBody>
          </p:sp>
          <p:pic>
            <p:nvPicPr>
              <p:cNvPr id="42" name="Picture 57"/>
              <p:cNvPicPr>
                <a:picLocks noChangeAspect="1" noChangeArrowheads="1"/>
              </p:cNvPicPr>
              <p:nvPr/>
            </p:nvPicPr>
            <p:blipFill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2" y="1632"/>
                <a:ext cx="326" cy="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3" name="Group 58"/>
              <p:cNvGrpSpPr>
                <a:grpSpLocks/>
              </p:cNvGrpSpPr>
              <p:nvPr/>
            </p:nvGrpSpPr>
            <p:grpSpPr bwMode="auto">
              <a:xfrm>
                <a:off x="4256" y="1680"/>
                <a:ext cx="352" cy="162"/>
                <a:chOff x="272" y="1296"/>
                <a:chExt cx="352" cy="162"/>
              </a:xfrm>
            </p:grpSpPr>
            <p:sp>
              <p:nvSpPr>
                <p:cNvPr id="44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329" y="1305"/>
                  <a:ext cx="295" cy="1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00" b="1" dirty="0" smtClean="0">
                      <a:solidFill>
                        <a:schemeClr val="bg1"/>
                      </a:solidFill>
                      <a:latin typeface="Tahoma" charset="0"/>
                    </a:rPr>
                    <a:t>X</a:t>
                  </a:r>
                  <a:r>
                    <a:rPr lang="en-US" sz="100" b="1" baseline="-25000" dirty="0" smtClean="0">
                      <a:solidFill>
                        <a:schemeClr val="bg1"/>
                      </a:solidFill>
                      <a:latin typeface="Tahoma" charset="0"/>
                    </a:rPr>
                    <a:t>4</a:t>
                  </a:r>
                  <a:endParaRPr lang="en-US" sz="100" b="1" baseline="-25000" dirty="0">
                    <a:solidFill>
                      <a:schemeClr val="bg1"/>
                    </a:solidFill>
                    <a:latin typeface="Tahoma" charset="0"/>
                  </a:endParaRPr>
                </a:p>
              </p:txBody>
            </p:sp>
            <p:sp>
              <p:nvSpPr>
                <p:cNvPr id="45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272" y="1296"/>
                  <a:ext cx="334" cy="1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endParaRPr lang="de-DE" sz="100" b="1" baseline="-25000">
                    <a:solidFill>
                      <a:schemeClr val="bg1"/>
                    </a:solidFill>
                    <a:latin typeface="Tahoma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5593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17"/>
    </mc:Choice>
    <mc:Fallback xmlns="">
      <p:transition xmlns:p14="http://schemas.microsoft.com/office/powerpoint/2010/main" spd="slow" advTm="4271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Exact</a:t>
            </a:r>
            <a:r>
              <a:rPr lang="de-DE" dirty="0" smtClean="0"/>
              <a:t> </a:t>
            </a:r>
            <a:r>
              <a:rPr lang="de-DE" dirty="0" err="1" smtClean="0"/>
              <a:t>maximization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SFs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90600"/>
            <a:ext cx="8610600" cy="5141913"/>
          </a:xfrm>
        </p:spPr>
        <p:txBody>
          <a:bodyPr/>
          <a:lstStyle/>
          <a:p>
            <a:r>
              <a:rPr lang="de-DE" dirty="0" smtClean="0"/>
              <a:t>Mixed integer </a:t>
            </a:r>
            <a:r>
              <a:rPr lang="de-DE" dirty="0" err="1" smtClean="0"/>
              <a:t>programming</a:t>
            </a:r>
            <a:endParaRPr lang="de-DE" dirty="0" smtClean="0"/>
          </a:p>
          <a:p>
            <a:pPr lvl="1"/>
            <a:r>
              <a:rPr lang="de-DE" dirty="0" smtClean="0"/>
              <a:t>Series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mixed</a:t>
            </a:r>
            <a:r>
              <a:rPr lang="de-DE" dirty="0" smtClean="0"/>
              <a:t> integer </a:t>
            </a:r>
            <a:r>
              <a:rPr lang="de-DE" dirty="0" err="1" smtClean="0"/>
              <a:t>programs</a:t>
            </a:r>
            <a:r>
              <a:rPr lang="de-DE" dirty="0" smtClean="0"/>
              <a:t> [</a:t>
            </a:r>
            <a:r>
              <a:rPr lang="de-DE" dirty="0" err="1" smtClean="0"/>
              <a:t>Nemhauser</a:t>
            </a:r>
            <a:r>
              <a:rPr lang="de-DE" dirty="0" smtClean="0"/>
              <a:t> et al ‘81]</a:t>
            </a:r>
          </a:p>
          <a:p>
            <a:pPr lvl="1"/>
            <a:r>
              <a:rPr lang="de-DE" dirty="0" err="1"/>
              <a:t>Constraint</a:t>
            </a:r>
            <a:r>
              <a:rPr lang="de-DE" dirty="0"/>
              <a:t> </a:t>
            </a:r>
            <a:r>
              <a:rPr lang="de-DE" dirty="0" err="1"/>
              <a:t>generation</a:t>
            </a:r>
            <a:r>
              <a:rPr lang="de-DE" dirty="0"/>
              <a:t> </a:t>
            </a:r>
            <a:r>
              <a:rPr lang="de-DE" dirty="0" smtClean="0"/>
              <a:t>[</a:t>
            </a:r>
            <a:r>
              <a:rPr lang="de-DE" dirty="0" err="1" smtClean="0"/>
              <a:t>Kawahara</a:t>
            </a:r>
            <a:r>
              <a:rPr lang="de-DE" dirty="0" smtClean="0"/>
              <a:t> et al ‘09]</a:t>
            </a:r>
          </a:p>
          <a:p>
            <a:r>
              <a:rPr lang="de-DE" dirty="0" err="1" smtClean="0"/>
              <a:t>Branch-and-bound</a:t>
            </a:r>
            <a:r>
              <a:rPr lang="de-DE" dirty="0"/>
              <a:t> </a:t>
            </a:r>
            <a:endParaRPr lang="de-DE" dirty="0" smtClean="0"/>
          </a:p>
          <a:p>
            <a:pPr lvl="1"/>
            <a:r>
              <a:rPr lang="de-DE" dirty="0" smtClean="0"/>
              <a:t>„Data-</a:t>
            </a:r>
            <a:r>
              <a:rPr lang="de-DE" dirty="0" err="1" smtClean="0"/>
              <a:t>Correcting</a:t>
            </a:r>
            <a:r>
              <a:rPr lang="de-DE" dirty="0" smtClean="0"/>
              <a:t> </a:t>
            </a:r>
            <a:r>
              <a:rPr lang="de-DE" dirty="0" err="1" smtClean="0"/>
              <a:t>Algorithm</a:t>
            </a:r>
            <a:r>
              <a:rPr lang="de-DE" dirty="0" smtClean="0"/>
              <a:t>“ [</a:t>
            </a:r>
            <a:r>
              <a:rPr lang="de-DE" dirty="0" err="1" smtClean="0"/>
              <a:t>Goldengorin</a:t>
            </a:r>
            <a:r>
              <a:rPr lang="de-DE" dirty="0" smtClean="0"/>
              <a:t> et al </a:t>
            </a:r>
            <a:r>
              <a:rPr lang="fr-FR" dirty="0" smtClean="0"/>
              <a:t>’</a:t>
            </a:r>
            <a:r>
              <a:rPr lang="de-DE" dirty="0" smtClean="0"/>
              <a:t>99]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33400" y="4778514"/>
            <a:ext cx="818039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4000" dirty="0" smtClean="0">
                <a:solidFill>
                  <a:schemeClr val="hlink"/>
                </a:solidFill>
                <a:cs typeface="+mn-cs"/>
              </a:rPr>
              <a:t>All algorithms </a:t>
            </a:r>
            <a:r>
              <a:rPr lang="en-US" sz="4000" dirty="0">
                <a:solidFill>
                  <a:schemeClr val="hlink"/>
                </a:solidFill>
                <a:cs typeface="+mn-cs"/>
              </a:rPr>
              <a:t>worst-case exponential!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33400" y="3962400"/>
            <a:ext cx="70251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3600" dirty="0" smtClean="0">
                <a:solidFill>
                  <a:srgbClr val="008000"/>
                </a:solidFill>
                <a:cs typeface="+mn-cs"/>
              </a:rPr>
              <a:t>Useful for small/moderate problems</a:t>
            </a:r>
            <a:endParaRPr lang="en-US" sz="3600" dirty="0">
              <a:solidFill>
                <a:srgbClr val="008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122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Randomized</a:t>
            </a:r>
            <a:r>
              <a:rPr lang="de-DE" dirty="0" smtClean="0"/>
              <a:t> USM </a:t>
            </a:r>
            <a:r>
              <a:rPr lang="de-DE" sz="2800" dirty="0" smtClean="0"/>
              <a:t>(Buchbinder et al ‘12)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3316287"/>
            <a:ext cx="8305800" cy="3160713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 smtClean="0"/>
              <a:t>Start </a:t>
            </a:r>
            <a:r>
              <a:rPr lang="de-DE" sz="2400" dirty="0" err="1" smtClean="0"/>
              <a:t>with</a:t>
            </a:r>
            <a:r>
              <a:rPr lang="de-DE" sz="2400" dirty="0" smtClean="0"/>
              <a:t> A={}, B=V</a:t>
            </a:r>
          </a:p>
          <a:p>
            <a:pPr marL="0" indent="0">
              <a:buNone/>
            </a:pPr>
            <a:r>
              <a:rPr lang="de-DE" sz="2400" dirty="0" err="1" smtClean="0"/>
              <a:t>For</a:t>
            </a:r>
            <a:r>
              <a:rPr lang="de-DE" sz="2400" dirty="0" smtClean="0"/>
              <a:t> i=1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n</a:t>
            </a:r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pPr marL="457200" lvl="1" indent="0">
              <a:buNone/>
            </a:pPr>
            <a:r>
              <a:rPr lang="de-DE" dirty="0" smtClean="0"/>
              <a:t>Pick</a:t>
            </a:r>
          </a:p>
          <a:p>
            <a:pPr marL="457200" lvl="1" indent="0">
              <a:buNone/>
            </a:pPr>
            <a:r>
              <a:rPr lang="de-DE" dirty="0" err="1" smtClean="0"/>
              <a:t>If</a:t>
            </a:r>
            <a:r>
              <a:rPr lang="de-DE" dirty="0" smtClean="0"/>
              <a:t>			        </a:t>
            </a:r>
            <a:r>
              <a:rPr lang="de-DE" dirty="0" err="1" smtClean="0"/>
              <a:t>set</a:t>
            </a:r>
            <a:endParaRPr lang="de-DE" dirty="0" smtClean="0"/>
          </a:p>
          <a:p>
            <a:pPr marL="457200" lvl="1" indent="0">
              <a:buNone/>
            </a:pPr>
            <a:r>
              <a:rPr lang="de-DE" dirty="0" smtClean="0"/>
              <a:t>Else</a:t>
            </a:r>
          </a:p>
          <a:p>
            <a:pPr marL="0" indent="0">
              <a:buNone/>
            </a:pPr>
            <a:r>
              <a:rPr lang="de-DE" sz="2400" dirty="0" smtClean="0"/>
              <a:t>Return   </a:t>
            </a:r>
          </a:p>
          <a:p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3" name="Bild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489700"/>
            <a:ext cx="1371600" cy="368300"/>
          </a:xfrm>
          <a:prstGeom prst="rect">
            <a:avLst/>
          </a:prstGeom>
        </p:spPr>
      </p:pic>
      <p:sp>
        <p:nvSpPr>
          <p:cNvPr id="14" name="Line 4"/>
          <p:cNvSpPr>
            <a:spLocks noChangeShapeType="1"/>
          </p:cNvSpPr>
          <p:nvPr/>
        </p:nvSpPr>
        <p:spPr bwMode="auto">
          <a:xfrm flipV="1">
            <a:off x="2362200" y="851137"/>
            <a:ext cx="13010" cy="215137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>
            <a:off x="1994210" y="2818516"/>
            <a:ext cx="502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6473181" y="2845348"/>
            <a:ext cx="3683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latin typeface="Tahoma" charset="0"/>
              </a:rPr>
              <a:t>V</a:t>
            </a:r>
            <a:endParaRPr lang="en-US" dirty="0">
              <a:latin typeface="Tahoma" charset="0"/>
            </a:endParaRPr>
          </a:p>
        </p:txBody>
      </p:sp>
      <p:sp>
        <p:nvSpPr>
          <p:cNvPr id="17" name="Freeform 7"/>
          <p:cNvSpPr>
            <a:spLocks/>
          </p:cNvSpPr>
          <p:nvPr/>
        </p:nvSpPr>
        <p:spPr bwMode="auto">
          <a:xfrm>
            <a:off x="2362200" y="1659913"/>
            <a:ext cx="4330583" cy="1171303"/>
          </a:xfrm>
          <a:custGeom>
            <a:avLst/>
            <a:gdLst>
              <a:gd name="T0" fmla="*/ 0 w 3356"/>
              <a:gd name="T1" fmla="*/ 1292 h 1292"/>
              <a:gd name="T2" fmla="*/ 624 w 3356"/>
              <a:gd name="T3" fmla="*/ 44 h 1292"/>
              <a:gd name="T4" fmla="*/ 3356 w 3356"/>
              <a:gd name="T5" fmla="*/ 1029 h 1292"/>
              <a:gd name="T6" fmla="*/ 0 60000 65536"/>
              <a:gd name="T7" fmla="*/ 0 60000 65536"/>
              <a:gd name="T8" fmla="*/ 0 60000 65536"/>
              <a:gd name="T9" fmla="*/ 0 w 3356"/>
              <a:gd name="T10" fmla="*/ 0 h 1292"/>
              <a:gd name="T11" fmla="*/ 3356 w 3356"/>
              <a:gd name="T12" fmla="*/ 1292 h 1292"/>
              <a:gd name="connsiteX0" fmla="*/ 0 w 9803"/>
              <a:gd name="connsiteY0" fmla="*/ 10423 h 10423"/>
              <a:gd name="connsiteX1" fmla="*/ 1859 w 9803"/>
              <a:gd name="connsiteY1" fmla="*/ 764 h 10423"/>
              <a:gd name="connsiteX2" fmla="*/ 9803 w 9803"/>
              <a:gd name="connsiteY2" fmla="*/ 797 h 10423"/>
              <a:gd name="connsiteX0" fmla="*/ 0 w 10000"/>
              <a:gd name="connsiteY0" fmla="*/ 9415 h 9415"/>
              <a:gd name="connsiteX1" fmla="*/ 1896 w 10000"/>
              <a:gd name="connsiteY1" fmla="*/ 148 h 9415"/>
              <a:gd name="connsiteX2" fmla="*/ 10000 w 10000"/>
              <a:gd name="connsiteY2" fmla="*/ 180 h 9415"/>
              <a:gd name="connsiteX0" fmla="*/ 0 w 10000"/>
              <a:gd name="connsiteY0" fmla="*/ 9810 h 9810"/>
              <a:gd name="connsiteX1" fmla="*/ 2661 w 10000"/>
              <a:gd name="connsiteY1" fmla="*/ 2580 h 9810"/>
              <a:gd name="connsiteX2" fmla="*/ 10000 w 10000"/>
              <a:gd name="connsiteY2" fmla="*/ 1 h 9810"/>
              <a:gd name="connsiteX0" fmla="*/ 0 w 10000"/>
              <a:gd name="connsiteY0" fmla="*/ 10000 h 10000"/>
              <a:gd name="connsiteX1" fmla="*/ 2661 w 10000"/>
              <a:gd name="connsiteY1" fmla="*/ 2630 h 10000"/>
              <a:gd name="connsiteX2" fmla="*/ 10000 w 10000"/>
              <a:gd name="connsiteY2" fmla="*/ 1 h 10000"/>
              <a:gd name="connsiteX0" fmla="*/ 0 w 10000"/>
              <a:gd name="connsiteY0" fmla="*/ 10000 h 10000"/>
              <a:gd name="connsiteX1" fmla="*/ 2661 w 10000"/>
              <a:gd name="connsiteY1" fmla="*/ 2630 h 10000"/>
              <a:gd name="connsiteX2" fmla="*/ 10000 w 10000"/>
              <a:gd name="connsiteY2" fmla="*/ 1 h 10000"/>
              <a:gd name="connsiteX0" fmla="*/ 0 w 10000"/>
              <a:gd name="connsiteY0" fmla="*/ 8625 h 8625"/>
              <a:gd name="connsiteX1" fmla="*/ 2661 w 10000"/>
              <a:gd name="connsiteY1" fmla="*/ 1255 h 8625"/>
              <a:gd name="connsiteX2" fmla="*/ 10000 w 10000"/>
              <a:gd name="connsiteY2" fmla="*/ 11 h 8625"/>
              <a:gd name="connsiteX0" fmla="*/ 0 w 10302"/>
              <a:gd name="connsiteY0" fmla="*/ 8685 h 8685"/>
              <a:gd name="connsiteX1" fmla="*/ 2661 w 10302"/>
              <a:gd name="connsiteY1" fmla="*/ 140 h 8685"/>
              <a:gd name="connsiteX2" fmla="*/ 10302 w 10302"/>
              <a:gd name="connsiteY2" fmla="*/ 8334 h 8685"/>
              <a:gd name="connsiteX0" fmla="*/ 0 w 10000"/>
              <a:gd name="connsiteY0" fmla="*/ 10060 h 10060"/>
              <a:gd name="connsiteX1" fmla="*/ 2583 w 10000"/>
              <a:gd name="connsiteY1" fmla="*/ 221 h 10060"/>
              <a:gd name="connsiteX2" fmla="*/ 10000 w 10000"/>
              <a:gd name="connsiteY2" fmla="*/ 9656 h 10060"/>
              <a:gd name="connsiteX0" fmla="*/ 0 w 10000"/>
              <a:gd name="connsiteY0" fmla="*/ 10051 h 10051"/>
              <a:gd name="connsiteX1" fmla="*/ 2583 w 10000"/>
              <a:gd name="connsiteY1" fmla="*/ 212 h 10051"/>
              <a:gd name="connsiteX2" fmla="*/ 10000 w 10000"/>
              <a:gd name="connsiteY2" fmla="*/ 9647 h 10051"/>
              <a:gd name="connsiteX0" fmla="*/ 0 w 10000"/>
              <a:gd name="connsiteY0" fmla="*/ 10119 h 10119"/>
              <a:gd name="connsiteX1" fmla="*/ 587 w 10000"/>
              <a:gd name="connsiteY1" fmla="*/ 3299 h 10119"/>
              <a:gd name="connsiteX2" fmla="*/ 2583 w 10000"/>
              <a:gd name="connsiteY2" fmla="*/ 280 h 10119"/>
              <a:gd name="connsiteX3" fmla="*/ 10000 w 10000"/>
              <a:gd name="connsiteY3" fmla="*/ 9715 h 10119"/>
              <a:gd name="connsiteX0" fmla="*/ 0 w 10000"/>
              <a:gd name="connsiteY0" fmla="*/ 10164 h 10164"/>
              <a:gd name="connsiteX1" fmla="*/ 587 w 10000"/>
              <a:gd name="connsiteY1" fmla="*/ 3344 h 10164"/>
              <a:gd name="connsiteX2" fmla="*/ 2583 w 10000"/>
              <a:gd name="connsiteY2" fmla="*/ 325 h 10164"/>
              <a:gd name="connsiteX3" fmla="*/ 10000 w 10000"/>
              <a:gd name="connsiteY3" fmla="*/ 9760 h 10164"/>
              <a:gd name="connsiteX0" fmla="*/ 0 w 10000"/>
              <a:gd name="connsiteY0" fmla="*/ 10051 h 10051"/>
              <a:gd name="connsiteX1" fmla="*/ 587 w 10000"/>
              <a:gd name="connsiteY1" fmla="*/ 3231 h 10051"/>
              <a:gd name="connsiteX2" fmla="*/ 2583 w 10000"/>
              <a:gd name="connsiteY2" fmla="*/ 212 h 10051"/>
              <a:gd name="connsiteX3" fmla="*/ 10000 w 10000"/>
              <a:gd name="connsiteY3" fmla="*/ 9647 h 10051"/>
              <a:gd name="connsiteX0" fmla="*/ 0 w 10000"/>
              <a:gd name="connsiteY0" fmla="*/ 9840 h 9840"/>
              <a:gd name="connsiteX1" fmla="*/ 587 w 10000"/>
              <a:gd name="connsiteY1" fmla="*/ 3020 h 9840"/>
              <a:gd name="connsiteX2" fmla="*/ 2583 w 10000"/>
              <a:gd name="connsiteY2" fmla="*/ 1 h 9840"/>
              <a:gd name="connsiteX3" fmla="*/ 10000 w 10000"/>
              <a:gd name="connsiteY3" fmla="*/ 9436 h 9840"/>
              <a:gd name="connsiteX0" fmla="*/ 0 w 10000"/>
              <a:gd name="connsiteY0" fmla="*/ 10000 h 10000"/>
              <a:gd name="connsiteX1" fmla="*/ 587 w 10000"/>
              <a:gd name="connsiteY1" fmla="*/ 3069 h 10000"/>
              <a:gd name="connsiteX2" fmla="*/ 2583 w 10000"/>
              <a:gd name="connsiteY2" fmla="*/ 1 h 10000"/>
              <a:gd name="connsiteX3" fmla="*/ 10000 w 10000"/>
              <a:gd name="connsiteY3" fmla="*/ 9589 h 10000"/>
              <a:gd name="connsiteX0" fmla="*/ 0 w 10000"/>
              <a:gd name="connsiteY0" fmla="*/ 10000 h 10000"/>
              <a:gd name="connsiteX1" fmla="*/ 587 w 10000"/>
              <a:gd name="connsiteY1" fmla="*/ 3069 h 10000"/>
              <a:gd name="connsiteX2" fmla="*/ 2583 w 10000"/>
              <a:gd name="connsiteY2" fmla="*/ 1 h 10000"/>
              <a:gd name="connsiteX3" fmla="*/ 10000 w 10000"/>
              <a:gd name="connsiteY3" fmla="*/ 9589 h 10000"/>
              <a:gd name="connsiteX0" fmla="*/ 0 w 10000"/>
              <a:gd name="connsiteY0" fmla="*/ 9999 h 9999"/>
              <a:gd name="connsiteX1" fmla="*/ 587 w 10000"/>
              <a:gd name="connsiteY1" fmla="*/ 3068 h 9999"/>
              <a:gd name="connsiteX2" fmla="*/ 2583 w 10000"/>
              <a:gd name="connsiteY2" fmla="*/ 0 h 9999"/>
              <a:gd name="connsiteX3" fmla="*/ 10000 w 10000"/>
              <a:gd name="connsiteY3" fmla="*/ 9588 h 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9999">
                <a:moveTo>
                  <a:pt x="0" y="9999"/>
                </a:moveTo>
                <a:cubicBezTo>
                  <a:pt x="186" y="8790"/>
                  <a:pt x="157" y="4735"/>
                  <a:pt x="587" y="3068"/>
                </a:cubicBezTo>
                <a:cubicBezTo>
                  <a:pt x="842" y="2053"/>
                  <a:pt x="868" y="268"/>
                  <a:pt x="2583" y="0"/>
                </a:cubicBezTo>
                <a:cubicBezTo>
                  <a:pt x="4566" y="750"/>
                  <a:pt x="9290" y="6485"/>
                  <a:pt x="10000" y="9588"/>
                </a:cubicBezTo>
              </a:path>
            </a:pathLst>
          </a:custGeom>
          <a:noFill/>
          <a:ln w="381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2306146" y="2789535"/>
            <a:ext cx="4804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latin typeface="Tahoma" charset="0"/>
              </a:rPr>
              <a:t>{}</a:t>
            </a:r>
            <a:endParaRPr lang="en-US" dirty="0">
              <a:latin typeface="Tahoma" charset="0"/>
            </a:endParaRPr>
          </a:p>
        </p:txBody>
      </p:sp>
      <p:grpSp>
        <p:nvGrpSpPr>
          <p:cNvPr id="23" name="Gruppierung 22"/>
          <p:cNvGrpSpPr/>
          <p:nvPr/>
        </p:nvGrpSpPr>
        <p:grpSpPr>
          <a:xfrm>
            <a:off x="1953518" y="2286000"/>
            <a:ext cx="484882" cy="609600"/>
            <a:chOff x="1953518" y="2286000"/>
            <a:chExt cx="484882" cy="609600"/>
          </a:xfrm>
        </p:grpSpPr>
        <p:sp>
          <p:nvSpPr>
            <p:cNvPr id="19" name="Oval 18"/>
            <p:cNvSpPr/>
            <p:nvPr/>
          </p:nvSpPr>
          <p:spPr bwMode="auto">
            <a:xfrm>
              <a:off x="2286000" y="2743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alibri" charset="0"/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1953518" y="2286000"/>
              <a:ext cx="3924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FF0000"/>
                  </a:solidFill>
                </a:rPr>
                <a:t>A</a:t>
              </a:r>
              <a:endParaRPr lang="de-DE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uppierung 23"/>
          <p:cNvGrpSpPr/>
          <p:nvPr/>
        </p:nvGrpSpPr>
        <p:grpSpPr>
          <a:xfrm>
            <a:off x="6629400" y="2209800"/>
            <a:ext cx="468630" cy="685800"/>
            <a:chOff x="6629400" y="2209800"/>
            <a:chExt cx="468630" cy="685800"/>
          </a:xfrm>
        </p:grpSpPr>
        <p:sp>
          <p:nvSpPr>
            <p:cNvPr id="20" name="Oval 19"/>
            <p:cNvSpPr/>
            <p:nvPr/>
          </p:nvSpPr>
          <p:spPr bwMode="auto">
            <a:xfrm>
              <a:off x="6629400" y="2743200"/>
              <a:ext cx="152400" cy="152400"/>
            </a:xfrm>
            <a:prstGeom prst="ellipse">
              <a:avLst/>
            </a:prstGeom>
            <a:solidFill>
              <a:srgbClr val="008000"/>
            </a:solidFill>
            <a:ln w="381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alibri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6705600" y="2209800"/>
              <a:ext cx="3924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8000"/>
                  </a:solidFill>
                </a:rPr>
                <a:t>B</a:t>
              </a:r>
              <a:endParaRPr lang="de-DE" dirty="0">
                <a:solidFill>
                  <a:srgbClr val="008000"/>
                </a:solidFill>
              </a:endParaRPr>
            </a:p>
          </p:txBody>
        </p:sp>
      </p:grpSp>
      <p:pic>
        <p:nvPicPr>
          <p:cNvPr id="30" name="Bild 2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5651500"/>
            <a:ext cx="2413000" cy="317500"/>
          </a:xfrm>
          <a:prstGeom prst="rect">
            <a:avLst/>
          </a:prstGeom>
        </p:spPr>
      </p:pic>
      <p:pic>
        <p:nvPicPr>
          <p:cNvPr id="31" name="Bild 3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150" y="5187950"/>
            <a:ext cx="2019300" cy="317500"/>
          </a:xfrm>
          <a:prstGeom prst="rect">
            <a:avLst/>
          </a:prstGeom>
        </p:spPr>
      </p:pic>
      <p:pic>
        <p:nvPicPr>
          <p:cNvPr id="5" name="Bild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4102100"/>
            <a:ext cx="4572000" cy="558800"/>
          </a:xfrm>
          <a:prstGeom prst="rect">
            <a:avLst/>
          </a:prstGeom>
        </p:spPr>
      </p:pic>
      <p:pic>
        <p:nvPicPr>
          <p:cNvPr id="6" name="Bild 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0" y="4533900"/>
            <a:ext cx="4559300" cy="558800"/>
          </a:xfrm>
          <a:prstGeom prst="rect">
            <a:avLst/>
          </a:prstGeom>
        </p:spPr>
      </p:pic>
      <p:pic>
        <p:nvPicPr>
          <p:cNvPr id="7" name="Bild 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626100"/>
            <a:ext cx="1790700" cy="317500"/>
          </a:xfrm>
          <a:prstGeom prst="rect">
            <a:avLst/>
          </a:prstGeom>
        </p:spPr>
      </p:pic>
      <p:pic>
        <p:nvPicPr>
          <p:cNvPr id="9" name="Bild 8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900" y="6019800"/>
            <a:ext cx="17780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39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01667 -0.08889 " pathEditMode="relative" ptsTypes="AA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03333 -0.03333 " pathEditMode="relative" ptsTypes="AA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8889 L 0.04167 -0.13333 " pathEditMode="relative" ptsTypes="AA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7 -0.13333 L 0.06667 -0.15555 " pathEditMode="relative" ptsTypes="AA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-0.03333 L -0.06666 -0.05555 " pathEditMode="relative" ptsTypes="AA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6 -0.05555 L -0.1 -0.07778 " pathEditMode="relative" ptsTypes="AA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07778 L -0.14166 -0.1 " pathEditMode="relative" ptsTypes="AA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167 -0.1 L -0.26667 -0.14444 " pathEditMode="relative" ptsTypes="AA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67 -0.15555 L 0.10833 -0.16667 " pathEditMode="relative" ptsTypes="AA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667 -0.14444 L -0.36302 -0.1629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6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FBB6BBE-8C72-2647-880D-312A2851661D}" type="slidenum">
              <a:rPr lang="en-US" sz="1400"/>
              <a:pPr eaLnBrk="1" hangingPunct="1"/>
              <a:t>12</a:t>
            </a:fld>
            <a:endParaRPr lang="en-US" sz="1400"/>
          </a:p>
        </p:txBody>
      </p:sp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1" cy="762000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Calibri" charset="0"/>
              </a:rPr>
              <a:t>Maximizing positive submodular functions</a:t>
            </a:r>
            <a:br>
              <a:rPr lang="en-US" sz="3200" dirty="0">
                <a:latin typeface="Calibri" charset="0"/>
              </a:rPr>
            </a:br>
            <a:r>
              <a:rPr lang="en-US" sz="2300" dirty="0" smtClean="0">
                <a:latin typeface="Calibri" charset="0"/>
              </a:rPr>
              <a:t>[</a:t>
            </a:r>
            <a:r>
              <a:rPr lang="en-US" sz="2300" dirty="0" err="1" smtClean="0">
                <a:latin typeface="Calibri" charset="0"/>
              </a:rPr>
              <a:t>Feige</a:t>
            </a:r>
            <a:r>
              <a:rPr lang="en-US" sz="2300" dirty="0" smtClean="0">
                <a:latin typeface="Calibri" charset="0"/>
              </a:rPr>
              <a:t>, </a:t>
            </a:r>
            <a:r>
              <a:rPr lang="en-US" sz="2300" dirty="0" err="1" smtClean="0">
                <a:latin typeface="Calibri" charset="0"/>
              </a:rPr>
              <a:t>Mirrokni</a:t>
            </a:r>
            <a:r>
              <a:rPr lang="en-US" sz="2300" dirty="0" smtClean="0">
                <a:latin typeface="Calibri" charset="0"/>
              </a:rPr>
              <a:t>, </a:t>
            </a:r>
            <a:r>
              <a:rPr lang="en-US" sz="2300" dirty="0" err="1" smtClean="0">
                <a:latin typeface="Calibri" charset="0"/>
              </a:rPr>
              <a:t>Vondrak</a:t>
            </a:r>
            <a:r>
              <a:rPr lang="en-US" sz="2300" dirty="0" smtClean="0">
                <a:latin typeface="Calibri" charset="0"/>
              </a:rPr>
              <a:t> ’09; </a:t>
            </a:r>
            <a:r>
              <a:rPr lang="en-US" sz="2300" dirty="0" err="1" smtClean="0">
                <a:latin typeface="Calibri" charset="0"/>
              </a:rPr>
              <a:t>Buchbinder</a:t>
            </a:r>
            <a:r>
              <a:rPr lang="en-US" sz="2300" dirty="0" smtClean="0">
                <a:latin typeface="Calibri" charset="0"/>
              </a:rPr>
              <a:t>, Feldman, </a:t>
            </a:r>
            <a:r>
              <a:rPr lang="en-US" sz="2300" dirty="0" err="1" smtClean="0">
                <a:latin typeface="Calibri" charset="0"/>
              </a:rPr>
              <a:t>Naor</a:t>
            </a:r>
            <a:r>
              <a:rPr lang="en-US" sz="2300" dirty="0" smtClean="0">
                <a:latin typeface="Calibri" charset="0"/>
              </a:rPr>
              <a:t>, Schwartz ’12]</a:t>
            </a:r>
            <a:endParaRPr lang="en-US" sz="2300" dirty="0">
              <a:latin typeface="Calibri" charset="0"/>
            </a:endParaRPr>
          </a:p>
        </p:txBody>
      </p:sp>
      <p:sp>
        <p:nvSpPr>
          <p:cNvPr id="151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267200"/>
            <a:ext cx="8915400" cy="2286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hlink"/>
                </a:solidFill>
                <a:latin typeface="Calibri" charset="0"/>
              </a:rPr>
              <a:t>Cannot do better in general than ½ unless </a:t>
            </a:r>
            <a:r>
              <a:rPr lang="en-US" dirty="0">
                <a:solidFill>
                  <a:schemeClr val="hlink"/>
                </a:solidFill>
                <a:latin typeface="Calibri" charset="0"/>
              </a:rPr>
              <a:t>P = </a:t>
            </a:r>
            <a:r>
              <a:rPr lang="en-US" dirty="0" smtClean="0">
                <a:solidFill>
                  <a:schemeClr val="hlink"/>
                </a:solidFill>
                <a:latin typeface="Calibri" charset="0"/>
              </a:rPr>
              <a:t>NP</a:t>
            </a:r>
          </a:p>
        </p:txBody>
      </p:sp>
      <p:sp>
        <p:nvSpPr>
          <p:cNvPr id="71685" name="Rectangle 7"/>
          <p:cNvSpPr>
            <a:spLocks noChangeArrowheads="1"/>
          </p:cNvSpPr>
          <p:nvPr/>
        </p:nvSpPr>
        <p:spPr bwMode="auto">
          <a:xfrm>
            <a:off x="171450" y="1371600"/>
            <a:ext cx="8820150" cy="2362200"/>
          </a:xfrm>
          <a:prstGeom prst="rect">
            <a:avLst/>
          </a:prstGeom>
          <a:noFill/>
          <a:ln w="635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1686" name="Rectangle 11"/>
          <p:cNvSpPr>
            <a:spLocks noChangeArrowheads="1"/>
          </p:cNvSpPr>
          <p:nvPr/>
        </p:nvSpPr>
        <p:spPr bwMode="auto">
          <a:xfrm>
            <a:off x="228600" y="1447800"/>
            <a:ext cx="89916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r>
              <a:rPr lang="en-US" sz="2800" b="1" dirty="0">
                <a:solidFill>
                  <a:srgbClr val="336600"/>
                </a:solidFill>
              </a:rPr>
              <a:t>	Theorem</a:t>
            </a:r>
            <a:endParaRPr lang="en-US" sz="2800" dirty="0">
              <a:solidFill>
                <a:srgbClr val="336600"/>
              </a:solidFill>
            </a:endParaRPr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r>
              <a:rPr lang="en-US" sz="2800" dirty="0"/>
              <a:t>	</a:t>
            </a:r>
            <a:r>
              <a:rPr lang="en-US" sz="2800" dirty="0" smtClean="0"/>
              <a:t>Given </a:t>
            </a:r>
            <a:r>
              <a:rPr lang="en-US" sz="2800" dirty="0"/>
              <a:t>a </a:t>
            </a:r>
            <a:r>
              <a:rPr lang="en-US" sz="2800" dirty="0" smtClean="0">
                <a:solidFill>
                  <a:srgbClr val="0080FF"/>
                </a:solidFill>
              </a:rPr>
              <a:t>nonnegative submodular </a:t>
            </a:r>
            <a:r>
              <a:rPr lang="en-US" sz="2800" dirty="0"/>
              <a:t>function </a:t>
            </a:r>
            <a:r>
              <a:rPr lang="en-US" sz="2800" dirty="0" smtClean="0"/>
              <a:t>F, </a:t>
            </a:r>
            <a:br>
              <a:rPr lang="en-US" sz="2800" dirty="0" smtClean="0"/>
            </a:br>
            <a:r>
              <a:rPr lang="en-US" dirty="0" err="1" smtClean="0">
                <a:solidFill>
                  <a:srgbClr val="0080FF"/>
                </a:solidFill>
              </a:rPr>
              <a:t>RandomizedUSM</a:t>
            </a:r>
            <a:r>
              <a:rPr lang="en-US" dirty="0" smtClean="0">
                <a:solidFill>
                  <a:srgbClr val="0080FF"/>
                </a:solidFill>
              </a:rPr>
              <a:t> </a:t>
            </a:r>
            <a:r>
              <a:rPr lang="en-US" sz="2800" dirty="0" smtClean="0"/>
              <a:t>returns </a:t>
            </a:r>
            <a:r>
              <a:rPr lang="en-US" sz="2800" dirty="0"/>
              <a:t>set </a:t>
            </a:r>
            <a:r>
              <a:rPr lang="en-US" sz="2800" dirty="0" smtClean="0"/>
              <a:t>A</a:t>
            </a:r>
            <a:r>
              <a:rPr lang="en-US" sz="2800" baseline="-25000" dirty="0" smtClean="0"/>
              <a:t>R</a:t>
            </a:r>
            <a:r>
              <a:rPr lang="en-US" sz="2800" dirty="0" smtClean="0"/>
              <a:t> </a:t>
            </a:r>
            <a:r>
              <a:rPr lang="en-US" sz="2800" dirty="0"/>
              <a:t>such that </a:t>
            </a:r>
            <a:endParaRPr lang="en-US" sz="1600" dirty="0"/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r>
              <a:rPr lang="en-US" sz="2400" dirty="0"/>
              <a:t>	</a:t>
            </a:r>
            <a:r>
              <a:rPr lang="en-US" sz="3200" dirty="0"/>
              <a:t>		</a:t>
            </a:r>
            <a:r>
              <a:rPr lang="en-US" sz="3200" dirty="0">
                <a:solidFill>
                  <a:srgbClr val="008300"/>
                </a:solidFill>
              </a:rPr>
              <a:t>F(</a:t>
            </a:r>
            <a:r>
              <a:rPr lang="en-US" sz="3200" dirty="0" smtClean="0">
                <a:solidFill>
                  <a:srgbClr val="008300"/>
                </a:solidFill>
              </a:rPr>
              <a:t>A</a:t>
            </a:r>
            <a:r>
              <a:rPr lang="en-US" sz="3200" baseline="-25000" dirty="0" smtClean="0">
                <a:solidFill>
                  <a:srgbClr val="008300"/>
                </a:solidFill>
              </a:rPr>
              <a:t>R</a:t>
            </a:r>
            <a:r>
              <a:rPr lang="en-US" sz="3200" dirty="0" smtClean="0">
                <a:solidFill>
                  <a:srgbClr val="008300"/>
                </a:solidFill>
              </a:rPr>
              <a:t>) </a:t>
            </a:r>
            <a:r>
              <a:rPr lang="en-US" sz="3200" dirty="0" smtClean="0">
                <a:solidFill>
                  <a:srgbClr val="008300"/>
                </a:solidFill>
                <a:latin typeface="cmsy10" charset="0"/>
              </a:rPr>
              <a:t>≥ </a:t>
            </a:r>
            <a:r>
              <a:rPr lang="en-US" sz="3200" dirty="0" smtClean="0">
                <a:solidFill>
                  <a:srgbClr val="008300"/>
                </a:solidFill>
              </a:rPr>
              <a:t>1/2  </a:t>
            </a:r>
            <a:r>
              <a:rPr lang="en-US" sz="3200" dirty="0" err="1">
                <a:solidFill>
                  <a:srgbClr val="008300"/>
                </a:solidFill>
              </a:rPr>
              <a:t>max</a:t>
            </a:r>
            <a:r>
              <a:rPr lang="en-US" sz="3200" baseline="-25000" dirty="0" err="1">
                <a:solidFill>
                  <a:srgbClr val="008300"/>
                </a:solidFill>
              </a:rPr>
              <a:t>A</a:t>
            </a:r>
            <a:r>
              <a:rPr lang="en-US" sz="3200" dirty="0">
                <a:solidFill>
                  <a:srgbClr val="008300"/>
                </a:solidFill>
              </a:rPr>
              <a:t> F(A)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530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453"/>
    </mc:Choice>
    <mc:Fallback xmlns="">
      <p:transition xmlns:p14="http://schemas.microsoft.com/office/powerpoint/2010/main" spd="slow" advTm="12845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162E3D0-FB35-574F-9462-A88327EA7DC2}" type="slidenum">
              <a:rPr lang="en-US" sz="1400"/>
              <a:pPr eaLnBrk="1" hangingPunct="1"/>
              <a:t>13</a:t>
            </a:fld>
            <a:endParaRPr lang="en-US" sz="1400"/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76200"/>
            <a:ext cx="9448800" cy="762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Calibri" charset="0"/>
              </a:rPr>
              <a:t>Unconstrained vs. constraint maximization</a:t>
            </a:r>
            <a:endParaRPr lang="en-US" sz="4000" dirty="0">
              <a:latin typeface="Calibri" charset="0"/>
            </a:endParaRPr>
          </a:p>
        </p:txBody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305800" cy="6096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dirty="0">
                <a:latin typeface="Calibri" charset="0"/>
              </a:rPr>
              <a:t>Given </a:t>
            </a:r>
            <a:r>
              <a:rPr lang="en-US" dirty="0" smtClean="0">
                <a:latin typeface="Calibri" charset="0"/>
              </a:rPr>
              <a:t>monotone utility </a:t>
            </a:r>
            <a:r>
              <a:rPr lang="en-US" dirty="0">
                <a:latin typeface="Calibri" charset="0"/>
              </a:rPr>
              <a:t>F(A) and cost C(A), optimize:</a:t>
            </a:r>
          </a:p>
        </p:txBody>
      </p:sp>
      <p:grpSp>
        <p:nvGrpSpPr>
          <p:cNvPr id="72709" name="Group 13"/>
          <p:cNvGrpSpPr>
            <a:grpSpLocks/>
          </p:cNvGrpSpPr>
          <p:nvPr/>
        </p:nvGrpSpPr>
        <p:grpSpPr bwMode="auto">
          <a:xfrm>
            <a:off x="1009650" y="1676400"/>
            <a:ext cx="3105150" cy="1752600"/>
            <a:chOff x="636" y="1056"/>
            <a:chExt cx="1956" cy="1068"/>
          </a:xfrm>
        </p:grpSpPr>
        <p:sp>
          <p:nvSpPr>
            <p:cNvPr id="72718" name="Rectangle 4"/>
            <p:cNvSpPr>
              <a:spLocks noChangeArrowheads="1"/>
            </p:cNvSpPr>
            <p:nvPr/>
          </p:nvSpPr>
          <p:spPr bwMode="auto">
            <a:xfrm>
              <a:off x="720" y="1056"/>
              <a:ext cx="1872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285750" indent="-285750" algn="l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charset="0"/>
                <a:buNone/>
              </a:pPr>
              <a:r>
                <a:rPr lang="en-US" sz="2800" u="sng" dirty="0"/>
                <a:t>Option 1: </a:t>
              </a:r>
            </a:p>
            <a:p>
              <a:pPr marL="285750" indent="-285750" algn="l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charset="0"/>
                <a:buNone/>
              </a:pPr>
              <a:endParaRPr lang="en-US" sz="1000" u="sng" dirty="0"/>
            </a:p>
          </p:txBody>
        </p:sp>
        <p:sp>
          <p:nvSpPr>
            <p:cNvPr id="72719" name="Rectangle 6"/>
            <p:cNvSpPr>
              <a:spLocks noChangeArrowheads="1"/>
            </p:cNvSpPr>
            <p:nvPr/>
          </p:nvSpPr>
          <p:spPr bwMode="auto">
            <a:xfrm>
              <a:off x="636" y="1404"/>
              <a:ext cx="1776" cy="720"/>
            </a:xfrm>
            <a:prstGeom prst="rect">
              <a:avLst/>
            </a:prstGeom>
            <a:noFill/>
            <a:ln w="3810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953000" y="1676400"/>
            <a:ext cx="3581400" cy="1828800"/>
            <a:chOff x="3120" y="1056"/>
            <a:chExt cx="1968" cy="1068"/>
          </a:xfrm>
        </p:grpSpPr>
        <p:sp>
          <p:nvSpPr>
            <p:cNvPr id="72716" name="Rectangle 5"/>
            <p:cNvSpPr>
              <a:spLocks noChangeArrowheads="1"/>
            </p:cNvSpPr>
            <p:nvPr/>
          </p:nvSpPr>
          <p:spPr bwMode="auto">
            <a:xfrm>
              <a:off x="3216" y="1056"/>
              <a:ext cx="1872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285750" indent="-285750" algn="l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charset="0"/>
                <a:buNone/>
              </a:pPr>
              <a:r>
                <a:rPr lang="en-US" sz="2800" u="sng" dirty="0"/>
                <a:t>Option 2:</a:t>
              </a:r>
            </a:p>
            <a:p>
              <a:pPr marL="285750" indent="-285750" algn="l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charset="0"/>
                <a:buNone/>
              </a:pPr>
              <a:endParaRPr lang="en-US" sz="1000" u="sng" dirty="0"/>
            </a:p>
          </p:txBody>
        </p:sp>
        <p:sp>
          <p:nvSpPr>
            <p:cNvPr id="72717" name="Rectangle 7"/>
            <p:cNvSpPr>
              <a:spLocks noChangeArrowheads="1"/>
            </p:cNvSpPr>
            <p:nvPr/>
          </p:nvSpPr>
          <p:spPr bwMode="auto">
            <a:xfrm>
              <a:off x="3120" y="1404"/>
              <a:ext cx="1440" cy="720"/>
            </a:xfrm>
            <a:prstGeom prst="rect">
              <a:avLst/>
            </a:prstGeom>
            <a:noFill/>
            <a:ln w="3810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552392" name="Rectangle 8"/>
          <p:cNvSpPr>
            <a:spLocks noChangeArrowheads="1"/>
          </p:cNvSpPr>
          <p:nvPr/>
        </p:nvSpPr>
        <p:spPr bwMode="auto">
          <a:xfrm>
            <a:off x="762000" y="4114800"/>
            <a:ext cx="3505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 algn="l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r>
              <a:rPr lang="en-US" sz="2800" dirty="0">
                <a:solidFill>
                  <a:srgbClr val="008300"/>
                </a:solidFill>
              </a:rPr>
              <a:t>	Can get </a:t>
            </a:r>
            <a:r>
              <a:rPr lang="en-US" sz="2800" dirty="0" smtClean="0">
                <a:solidFill>
                  <a:srgbClr val="008300"/>
                </a:solidFill>
              </a:rPr>
              <a:t>1/2  </a:t>
            </a:r>
            <a:r>
              <a:rPr lang="en-US" sz="2800" dirty="0" err="1">
                <a:solidFill>
                  <a:srgbClr val="008300"/>
                </a:solidFill>
              </a:rPr>
              <a:t>approx</a:t>
            </a:r>
            <a:r>
              <a:rPr lang="en-US" sz="2800" dirty="0">
                <a:solidFill>
                  <a:srgbClr val="008300"/>
                </a:solidFill>
              </a:rPr>
              <a:t>…</a:t>
            </a:r>
          </a:p>
          <a:p>
            <a:pPr marL="285750" indent="-285750" algn="l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r>
              <a:rPr lang="en-US" sz="2800" dirty="0"/>
              <a:t>	</a:t>
            </a:r>
            <a:r>
              <a:rPr lang="en-US" sz="2800" dirty="0">
                <a:solidFill>
                  <a:schemeClr val="hlink"/>
                </a:solidFill>
              </a:rPr>
              <a:t>if F(A)-C(A) </a:t>
            </a:r>
            <a:r>
              <a:rPr lang="en-US" sz="2800" dirty="0" smtClean="0">
                <a:solidFill>
                  <a:schemeClr val="hlink"/>
                </a:solidFill>
                <a:latin typeface="cmsy10" charset="0"/>
              </a:rPr>
              <a:t>≥</a:t>
            </a:r>
            <a:r>
              <a:rPr lang="en-US" sz="2800" dirty="0" smtClean="0">
                <a:solidFill>
                  <a:schemeClr val="hlink"/>
                </a:solidFill>
              </a:rPr>
              <a:t> </a:t>
            </a:r>
            <a:r>
              <a:rPr lang="en-US" sz="2800" dirty="0">
                <a:solidFill>
                  <a:schemeClr val="hlink"/>
                </a:solidFill>
              </a:rPr>
              <a:t>0 </a:t>
            </a:r>
            <a:br>
              <a:rPr lang="en-US" sz="2800" dirty="0">
                <a:solidFill>
                  <a:schemeClr val="hlink"/>
                </a:solidFill>
              </a:rPr>
            </a:br>
            <a:r>
              <a:rPr lang="en-US" sz="2800" dirty="0">
                <a:solidFill>
                  <a:schemeClr val="hlink"/>
                </a:solidFill>
              </a:rPr>
              <a:t>for all </a:t>
            </a:r>
            <a:r>
              <a:rPr lang="en-US" sz="2800" dirty="0" smtClean="0">
                <a:solidFill>
                  <a:schemeClr val="hlink"/>
                </a:solidFill>
              </a:rPr>
              <a:t>sets A</a:t>
            </a:r>
            <a:endParaRPr lang="en-US" sz="2800" dirty="0">
              <a:solidFill>
                <a:schemeClr val="hlink"/>
              </a:solidFill>
            </a:endParaRPr>
          </a:p>
        </p:txBody>
      </p:sp>
      <p:sp>
        <p:nvSpPr>
          <p:cNvPr id="1552393" name="Rectangle 9"/>
          <p:cNvSpPr>
            <a:spLocks noChangeArrowheads="1"/>
          </p:cNvSpPr>
          <p:nvPr/>
        </p:nvSpPr>
        <p:spPr bwMode="auto">
          <a:xfrm>
            <a:off x="4648200" y="4191000"/>
            <a:ext cx="4114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 algn="l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What is possible?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1552394" name="Text Box 10"/>
          <p:cNvSpPr txBox="1">
            <a:spLocks noChangeArrowheads="1"/>
          </p:cNvSpPr>
          <p:nvPr/>
        </p:nvSpPr>
        <p:spPr bwMode="auto">
          <a:xfrm>
            <a:off x="457200" y="5638800"/>
            <a:ext cx="38544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3200">
                <a:solidFill>
                  <a:schemeClr val="hlink"/>
                </a:solidFill>
              </a:rPr>
              <a:t>Positiveness is a </a:t>
            </a:r>
            <a:br>
              <a:rPr lang="en-US" sz="3200">
                <a:solidFill>
                  <a:schemeClr val="hlink"/>
                </a:solidFill>
              </a:rPr>
            </a:br>
            <a:r>
              <a:rPr lang="en-US" sz="3200">
                <a:solidFill>
                  <a:schemeClr val="hlink"/>
                </a:solidFill>
              </a:rPr>
              <a:t>strong requirement </a:t>
            </a:r>
            <a:r>
              <a:rPr lang="en-US" sz="3200">
                <a:solidFill>
                  <a:schemeClr val="hlink"/>
                </a:solidFill>
                <a:sym typeface="Wingdings" charset="0"/>
              </a:rPr>
              <a:t></a:t>
            </a:r>
            <a:endParaRPr lang="en-US" sz="3200">
              <a:solidFill>
                <a:schemeClr val="hlink"/>
              </a:solidFill>
            </a:endParaRPr>
          </a:p>
        </p:txBody>
      </p:sp>
      <p:sp>
        <p:nvSpPr>
          <p:cNvPr id="1552395" name="Text Box 11"/>
          <p:cNvSpPr txBox="1">
            <a:spLocks noChangeArrowheads="1"/>
          </p:cNvSpPr>
          <p:nvPr/>
        </p:nvSpPr>
        <p:spPr bwMode="auto">
          <a:xfrm>
            <a:off x="1349375" y="3429000"/>
            <a:ext cx="200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ja-JP" altLang="en-US"/>
              <a:t>“</a:t>
            </a:r>
            <a:r>
              <a:rPr lang="en-US"/>
              <a:t>Scalarization</a:t>
            </a:r>
            <a:r>
              <a:rPr lang="ja-JP" altLang="en-US"/>
              <a:t>”</a:t>
            </a:r>
            <a:endParaRPr lang="en-US"/>
          </a:p>
        </p:txBody>
      </p:sp>
      <p:sp>
        <p:nvSpPr>
          <p:cNvPr id="1552396" name="Text Box 12"/>
          <p:cNvSpPr txBox="1">
            <a:spLocks noChangeArrowheads="1"/>
          </p:cNvSpPr>
          <p:nvPr/>
        </p:nvSpPr>
        <p:spPr bwMode="auto">
          <a:xfrm>
            <a:off x="4343400" y="3429000"/>
            <a:ext cx="3667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ja-JP" altLang="en-US"/>
              <a:t>“</a:t>
            </a:r>
            <a:r>
              <a:rPr lang="en-US"/>
              <a:t>Constrained maximization</a:t>
            </a:r>
            <a:r>
              <a:rPr lang="ja-JP" altLang="en-US"/>
              <a:t>”</a:t>
            </a:r>
            <a:endParaRPr lang="en-US"/>
          </a:p>
        </p:txBody>
      </p:sp>
      <p:pic>
        <p:nvPicPr>
          <p:cNvPr id="2" name="Bild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2311400"/>
            <a:ext cx="2607896" cy="965200"/>
          </a:xfrm>
          <a:prstGeom prst="rect">
            <a:avLst/>
          </a:prstGeom>
        </p:spPr>
      </p:pic>
      <p:pic>
        <p:nvPicPr>
          <p:cNvPr id="4" name="Bild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2314832"/>
            <a:ext cx="2133600" cy="10379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117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99"/>
    </mc:Choice>
    <mc:Fallback xmlns="">
      <p:transition xmlns:p14="http://schemas.microsoft.com/office/powerpoint/2010/main" spd="slow" advTm="651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2392" grpId="0" build="allAtOnce"/>
      <p:bldP spid="1552393" grpId="0"/>
      <p:bldP spid="1552394" grpId="0" build="allAtOnce"/>
      <p:bldP spid="1552395" grpId="0"/>
      <p:bldP spid="155239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Optimization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5" name="Abgerundetes Rechteck 14"/>
          <p:cNvSpPr/>
          <p:nvPr/>
        </p:nvSpPr>
        <p:spPr bwMode="auto">
          <a:xfrm>
            <a:off x="457201" y="1066800"/>
            <a:ext cx="5943600" cy="4419600"/>
          </a:xfrm>
          <a:prstGeom prst="roundRect">
            <a:avLst/>
          </a:prstGeom>
          <a:solidFill>
            <a:srgbClr val="FFCF01">
              <a:alpha val="50000"/>
            </a:srgbClr>
          </a:solidFill>
          <a:ln w="6350" cmpd="sng"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latin typeface="Calibri" charset="0"/>
              </a:rPr>
              <a:t>Optimization</a:t>
            </a:r>
            <a:r>
              <a:rPr lang="de-DE" sz="3600" dirty="0" smtClean="0">
                <a:solidFill>
                  <a:schemeClr val="tx1">
                    <a:alpha val="50000"/>
                  </a:schemeClr>
                </a:solidFill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36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36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6" name="Abgerundetes Rechteck 15"/>
          <p:cNvSpPr/>
          <p:nvPr/>
        </p:nvSpPr>
        <p:spPr bwMode="auto">
          <a:xfrm>
            <a:off x="649356" y="1739348"/>
            <a:ext cx="3170583" cy="1729409"/>
          </a:xfrm>
          <a:prstGeom prst="roundRect">
            <a:avLst/>
          </a:prstGeom>
          <a:solidFill>
            <a:srgbClr val="FF8000">
              <a:alpha val="10000"/>
            </a:srgb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alpha val="10000"/>
                  </a:schemeClr>
                </a:solidFill>
                <a:effectLst/>
                <a:latin typeface="Calibri" charset="0"/>
              </a:rPr>
              <a:t>Minimization</a:t>
            </a: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>
                  <a:alpha val="10000"/>
                </a:schemeClr>
              </a:solidFill>
              <a:effectLst/>
              <a:latin typeface="Calibri" charset="0"/>
            </a:endParaRPr>
          </a:p>
        </p:txBody>
      </p:sp>
      <p:sp>
        <p:nvSpPr>
          <p:cNvPr id="17" name="Abgerundetes Rechteck 16"/>
          <p:cNvSpPr/>
          <p:nvPr/>
        </p:nvSpPr>
        <p:spPr bwMode="auto">
          <a:xfrm>
            <a:off x="649356" y="3564835"/>
            <a:ext cx="3170583" cy="1729409"/>
          </a:xfrm>
          <a:prstGeom prst="roundRect">
            <a:avLst/>
          </a:prstGeom>
          <a:solidFill>
            <a:srgbClr val="FF8000">
              <a:alpha val="50000"/>
            </a:srgb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8" name="Abgerundetes Rechteck 17"/>
          <p:cNvSpPr/>
          <p:nvPr/>
        </p:nvSpPr>
        <p:spPr bwMode="auto">
          <a:xfrm>
            <a:off x="4012095" y="1931504"/>
            <a:ext cx="4611757" cy="3458817"/>
          </a:xfrm>
          <a:prstGeom prst="roundRect">
            <a:avLst/>
          </a:prstGeom>
          <a:solidFill>
            <a:schemeClr val="bg1">
              <a:alpha val="21000"/>
            </a:schemeClr>
          </a:solidFill>
          <a:ln w="6350" cap="flat" cmpd="sng" algn="ctr">
            <a:solidFill>
              <a:schemeClr val="tx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                         </a:t>
            </a: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effectLst/>
              </a:rPr>
              <a:t>Learning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36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36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9" name="Abgerundetes Rechteck 18"/>
          <p:cNvSpPr/>
          <p:nvPr/>
        </p:nvSpPr>
        <p:spPr bwMode="auto">
          <a:xfrm>
            <a:off x="4250636" y="2700130"/>
            <a:ext cx="1921565" cy="2401957"/>
          </a:xfrm>
          <a:prstGeom prst="roundRect">
            <a:avLst/>
          </a:prstGeom>
          <a:solidFill>
            <a:schemeClr val="bg1">
              <a:alpha val="21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effectLst/>
                <a:latin typeface="Calibri" charset="0"/>
              </a:rPr>
              <a:t>Online/</a:t>
            </a:r>
            <a:b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effectLst/>
                <a:latin typeface="Calibri" charset="0"/>
              </a:rPr>
            </a:b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effectLst/>
                <a:latin typeface="Calibri" charset="0"/>
              </a:rPr>
              <a:t>adaptive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3600" dirty="0" err="1" smtClean="0">
                <a:solidFill>
                  <a:schemeClr val="tx1">
                    <a:alpha val="20000"/>
                  </a:schemeClr>
                </a:solidFill>
              </a:rPr>
              <a:t>optim</a:t>
            </a:r>
            <a:r>
              <a:rPr lang="de-DE" sz="3600" dirty="0" smtClean="0">
                <a:solidFill>
                  <a:schemeClr val="tx1">
                    <a:alpha val="20000"/>
                  </a:schemeClr>
                </a:solidFill>
              </a:rPr>
              <a:t>.</a:t>
            </a: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>
                  <a:alpha val="20000"/>
                </a:schemeClr>
              </a:solidFill>
              <a:effectLst/>
            </a:endParaRPr>
          </a:p>
        </p:txBody>
      </p:sp>
      <p:sp>
        <p:nvSpPr>
          <p:cNvPr id="9" name="Abgerundetes Rechteck 8"/>
          <p:cNvSpPr/>
          <p:nvPr/>
        </p:nvSpPr>
        <p:spPr bwMode="auto">
          <a:xfrm>
            <a:off x="801757" y="3720549"/>
            <a:ext cx="2855844" cy="622852"/>
          </a:xfrm>
          <a:prstGeom prst="roundRect">
            <a:avLst/>
          </a:prstGeom>
          <a:solidFill>
            <a:srgbClr val="FF8000">
              <a:alpha val="50000"/>
            </a:srgb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rPr>
              <a:t>unconstrained</a:t>
            </a:r>
            <a:endParaRPr kumimoji="0" lang="de-DE" sz="3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0" name="Abgerundetes Rechteck 9"/>
          <p:cNvSpPr/>
          <p:nvPr/>
        </p:nvSpPr>
        <p:spPr bwMode="auto">
          <a:xfrm>
            <a:off x="762000" y="4482548"/>
            <a:ext cx="2855844" cy="622852"/>
          </a:xfrm>
          <a:prstGeom prst="roundRect">
            <a:avLst/>
          </a:prstGeom>
          <a:solidFill>
            <a:srgbClr val="FF8000">
              <a:alpha val="50000"/>
            </a:srgb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rPr>
              <a:t>constrained</a:t>
            </a:r>
            <a:endParaRPr kumimoji="0" lang="de-DE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7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40"/>
    </mc:Choice>
    <mc:Fallback xmlns="">
      <p:transition xmlns:p14="http://schemas.microsoft.com/office/powerpoint/2010/main" spd="slow" advTm="4844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73" name="Rectangle 35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Calibri" charset="0"/>
                <a:ea typeface="ＭＳ Ｐゴシック" charset="0"/>
                <a:cs typeface="ＭＳ Ｐゴシック" charset="0"/>
              </a:rPr>
              <a:t>Monotonicity</a:t>
            </a:r>
            <a:endParaRPr lang="en-US" sz="4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733800" y="358775"/>
            <a:ext cx="6172200" cy="4572000"/>
            <a:chOff x="2352" y="576"/>
            <a:chExt cx="3888" cy="2880"/>
          </a:xfrm>
        </p:grpSpPr>
        <p:sp>
          <p:nvSpPr>
            <p:cNvPr id="31789" name="Oval 3"/>
            <p:cNvSpPr>
              <a:spLocks noChangeArrowheads="1"/>
            </p:cNvSpPr>
            <p:nvPr/>
          </p:nvSpPr>
          <p:spPr bwMode="auto">
            <a:xfrm>
              <a:off x="2736" y="1392"/>
              <a:ext cx="2064" cy="2064"/>
            </a:xfrm>
            <a:prstGeom prst="ellipse">
              <a:avLst/>
            </a:prstGeom>
            <a:gradFill rotWithShape="0">
              <a:gsLst>
                <a:gs pos="0">
                  <a:srgbClr val="FF9933">
                    <a:alpha val="67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31790" name="Group 4"/>
            <p:cNvGrpSpPr>
              <a:grpSpLocks/>
            </p:cNvGrpSpPr>
            <p:nvPr/>
          </p:nvGrpSpPr>
          <p:grpSpPr bwMode="auto">
            <a:xfrm>
              <a:off x="2352" y="576"/>
              <a:ext cx="3888" cy="2832"/>
              <a:chOff x="2352" y="576"/>
              <a:chExt cx="3888" cy="2832"/>
            </a:xfrm>
          </p:grpSpPr>
          <p:sp>
            <p:nvSpPr>
              <p:cNvPr id="31791" name="Oval 5"/>
              <p:cNvSpPr>
                <a:spLocks noChangeArrowheads="1"/>
              </p:cNvSpPr>
              <p:nvPr/>
            </p:nvSpPr>
            <p:spPr bwMode="auto">
              <a:xfrm>
                <a:off x="3936" y="1344"/>
                <a:ext cx="2064" cy="2064"/>
              </a:xfrm>
              <a:prstGeom prst="ellipse">
                <a:avLst/>
              </a:prstGeom>
              <a:gradFill rotWithShape="0">
                <a:gsLst>
                  <a:gs pos="0">
                    <a:srgbClr val="FF9933">
                      <a:alpha val="67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pic>
            <p:nvPicPr>
              <p:cNvPr id="31792" name="Picture 6"/>
              <p:cNvPicPr>
                <a:picLocks noChangeAspect="1" noChangeArrowheads="1"/>
              </p:cNvPicPr>
              <p:nvPr/>
            </p:nvPicPr>
            <p:blipFill>
              <a:blip r:embed="rId4">
                <a:lum bright="46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4" y="1296"/>
                <a:ext cx="2688" cy="1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93" name="Oval 7"/>
              <p:cNvSpPr>
                <a:spLocks noChangeArrowheads="1"/>
              </p:cNvSpPr>
              <p:nvPr/>
            </p:nvSpPr>
            <p:spPr bwMode="auto">
              <a:xfrm>
                <a:off x="2352" y="624"/>
                <a:ext cx="2064" cy="2064"/>
              </a:xfrm>
              <a:prstGeom prst="ellipse">
                <a:avLst/>
              </a:prstGeom>
              <a:gradFill rotWithShape="0">
                <a:gsLst>
                  <a:gs pos="0">
                    <a:srgbClr val="FF9933">
                      <a:alpha val="67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pic>
            <p:nvPicPr>
              <p:cNvPr id="31794" name="Picture 8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1440"/>
                <a:ext cx="326" cy="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1795" name="Group 9"/>
              <p:cNvGrpSpPr>
                <a:grpSpLocks/>
              </p:cNvGrpSpPr>
              <p:nvPr/>
            </p:nvGrpSpPr>
            <p:grpSpPr bwMode="auto">
              <a:xfrm>
                <a:off x="3200" y="1497"/>
                <a:ext cx="352" cy="250"/>
                <a:chOff x="272" y="1305"/>
                <a:chExt cx="352" cy="250"/>
              </a:xfrm>
            </p:grpSpPr>
            <p:sp>
              <p:nvSpPr>
                <p:cNvPr id="31819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29" y="1305"/>
                  <a:ext cx="295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2000" b="1" dirty="0" smtClean="0">
                      <a:solidFill>
                        <a:schemeClr val="bg1"/>
                      </a:solidFill>
                    </a:rPr>
                    <a:t>X</a:t>
                  </a:r>
                  <a:r>
                    <a:rPr lang="en-US" sz="2000" b="1" baseline="-25000" dirty="0" smtClean="0">
                      <a:solidFill>
                        <a:schemeClr val="bg1"/>
                      </a:solidFill>
                    </a:rPr>
                    <a:t>1</a:t>
                  </a:r>
                  <a:endParaRPr lang="en-US" sz="2000" b="1" baseline="-25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820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272" y="1318"/>
                  <a:ext cx="334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endParaRPr lang="de-DE" sz="2000" b="1" baseline="-2500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1796" name="Oval 12"/>
              <p:cNvSpPr>
                <a:spLocks noChangeArrowheads="1"/>
              </p:cNvSpPr>
              <p:nvPr/>
            </p:nvSpPr>
            <p:spPr bwMode="auto">
              <a:xfrm>
                <a:off x="4176" y="576"/>
                <a:ext cx="2064" cy="2064"/>
              </a:xfrm>
              <a:prstGeom prst="ellipse">
                <a:avLst/>
              </a:prstGeom>
              <a:gradFill rotWithShape="0">
                <a:gsLst>
                  <a:gs pos="0">
                    <a:srgbClr val="FF9933">
                      <a:alpha val="67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31797" name="Group 13"/>
              <p:cNvGrpSpPr>
                <a:grpSpLocks/>
              </p:cNvGrpSpPr>
              <p:nvPr/>
            </p:nvGrpSpPr>
            <p:grpSpPr bwMode="auto">
              <a:xfrm>
                <a:off x="5120" y="1369"/>
                <a:ext cx="352" cy="359"/>
                <a:chOff x="2192" y="1177"/>
                <a:chExt cx="352" cy="359"/>
              </a:xfrm>
            </p:grpSpPr>
            <p:pic>
              <p:nvPicPr>
                <p:cNvPr id="31815" name="Picture 14"/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12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8" y="1177"/>
                  <a:ext cx="326" cy="3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1816" name="Group 15"/>
                <p:cNvGrpSpPr>
                  <a:grpSpLocks/>
                </p:cNvGrpSpPr>
                <p:nvPr/>
              </p:nvGrpSpPr>
              <p:grpSpPr bwMode="auto">
                <a:xfrm>
                  <a:off x="2192" y="1234"/>
                  <a:ext cx="352" cy="250"/>
                  <a:chOff x="272" y="1305"/>
                  <a:chExt cx="352" cy="250"/>
                </a:xfrm>
              </p:grpSpPr>
              <p:sp>
                <p:nvSpPr>
                  <p:cNvPr id="31817" name="Text 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9" y="1305"/>
                    <a:ext cx="295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2000" b="1" dirty="0" smtClean="0">
                        <a:solidFill>
                          <a:schemeClr val="bg1"/>
                        </a:solidFill>
                      </a:rPr>
                      <a:t>X</a:t>
                    </a:r>
                    <a:r>
                      <a:rPr lang="en-US" sz="2000" b="1" baseline="-25000" dirty="0" smtClean="0">
                        <a:solidFill>
                          <a:schemeClr val="bg1"/>
                        </a:solidFill>
                      </a:rPr>
                      <a:t>2</a:t>
                    </a:r>
                    <a:endParaRPr lang="en-US" sz="2000" b="1" baseline="-250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1818" name="Text Box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2" y="1318"/>
                    <a:ext cx="334" cy="18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endParaRPr lang="de-DE" sz="2000" b="1" baseline="-2500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31798" name="Oval 18"/>
              <p:cNvSpPr>
                <a:spLocks noChangeArrowheads="1"/>
              </p:cNvSpPr>
              <p:nvPr/>
            </p:nvSpPr>
            <p:spPr bwMode="auto">
              <a:xfrm>
                <a:off x="3264" y="768"/>
                <a:ext cx="2064" cy="2064"/>
              </a:xfrm>
              <a:prstGeom prst="ellipse">
                <a:avLst/>
              </a:prstGeom>
              <a:gradFill rotWithShape="0">
                <a:gsLst>
                  <a:gs pos="0">
                    <a:srgbClr val="FF9933">
                      <a:alpha val="67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31799" name="Group 19"/>
              <p:cNvGrpSpPr>
                <a:grpSpLocks/>
              </p:cNvGrpSpPr>
              <p:nvPr/>
            </p:nvGrpSpPr>
            <p:grpSpPr bwMode="auto">
              <a:xfrm>
                <a:off x="4208" y="1561"/>
                <a:ext cx="352" cy="359"/>
                <a:chOff x="2192" y="1177"/>
                <a:chExt cx="352" cy="359"/>
              </a:xfrm>
            </p:grpSpPr>
            <p:pic>
              <p:nvPicPr>
                <p:cNvPr id="31811" name="Picture 20"/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12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8" y="1177"/>
                  <a:ext cx="326" cy="3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1812" name="Group 21"/>
                <p:cNvGrpSpPr>
                  <a:grpSpLocks/>
                </p:cNvGrpSpPr>
                <p:nvPr/>
              </p:nvGrpSpPr>
              <p:grpSpPr bwMode="auto">
                <a:xfrm>
                  <a:off x="2192" y="1234"/>
                  <a:ext cx="352" cy="250"/>
                  <a:chOff x="272" y="1305"/>
                  <a:chExt cx="352" cy="250"/>
                </a:xfrm>
              </p:grpSpPr>
              <p:sp>
                <p:nvSpPr>
                  <p:cNvPr id="31813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9" y="1305"/>
                    <a:ext cx="295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2000" b="1" dirty="0" smtClean="0">
                        <a:solidFill>
                          <a:schemeClr val="bg1"/>
                        </a:solidFill>
                      </a:rPr>
                      <a:t>X</a:t>
                    </a:r>
                    <a:r>
                      <a:rPr lang="en-US" sz="2000" b="1" baseline="-25000" dirty="0" smtClean="0">
                        <a:solidFill>
                          <a:schemeClr val="bg1"/>
                        </a:solidFill>
                      </a:rPr>
                      <a:t>3</a:t>
                    </a:r>
                    <a:endParaRPr lang="en-US" sz="2000" b="1" baseline="-250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1814" name="Text 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2" y="1318"/>
                    <a:ext cx="334" cy="18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endParaRPr lang="de-DE" sz="2000" b="1" baseline="-2500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grpSp>
            <p:nvGrpSpPr>
              <p:cNvPr id="31800" name="Group 24"/>
              <p:cNvGrpSpPr>
                <a:grpSpLocks/>
              </p:cNvGrpSpPr>
              <p:nvPr/>
            </p:nvGrpSpPr>
            <p:grpSpPr bwMode="auto">
              <a:xfrm>
                <a:off x="3680" y="2185"/>
                <a:ext cx="352" cy="359"/>
                <a:chOff x="2192" y="1177"/>
                <a:chExt cx="352" cy="359"/>
              </a:xfrm>
            </p:grpSpPr>
            <p:pic>
              <p:nvPicPr>
                <p:cNvPr id="31807" name="Picture 25"/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12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8" y="1177"/>
                  <a:ext cx="326" cy="3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1808" name="Group 26"/>
                <p:cNvGrpSpPr>
                  <a:grpSpLocks/>
                </p:cNvGrpSpPr>
                <p:nvPr/>
              </p:nvGrpSpPr>
              <p:grpSpPr bwMode="auto">
                <a:xfrm>
                  <a:off x="2192" y="1234"/>
                  <a:ext cx="352" cy="250"/>
                  <a:chOff x="272" y="1305"/>
                  <a:chExt cx="352" cy="250"/>
                </a:xfrm>
              </p:grpSpPr>
              <p:sp>
                <p:nvSpPr>
                  <p:cNvPr id="31809" name="Text Box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9" y="1305"/>
                    <a:ext cx="295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2000" b="1" dirty="0" smtClean="0">
                        <a:solidFill>
                          <a:schemeClr val="bg1"/>
                        </a:solidFill>
                      </a:rPr>
                      <a:t>X</a:t>
                    </a:r>
                    <a:r>
                      <a:rPr lang="en-US" sz="2000" b="1" baseline="-25000" dirty="0" smtClean="0">
                        <a:solidFill>
                          <a:schemeClr val="bg1"/>
                        </a:solidFill>
                      </a:rPr>
                      <a:t>4</a:t>
                    </a:r>
                    <a:endParaRPr lang="en-US" sz="2000" b="1" baseline="-250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1810" name="Text Box 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2" y="1318"/>
                    <a:ext cx="334" cy="18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endParaRPr lang="de-DE" sz="2000" b="1" baseline="-2500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grpSp>
            <p:nvGrpSpPr>
              <p:cNvPr id="31801" name="Group 29"/>
              <p:cNvGrpSpPr>
                <a:grpSpLocks/>
              </p:cNvGrpSpPr>
              <p:nvPr/>
            </p:nvGrpSpPr>
            <p:grpSpPr bwMode="auto">
              <a:xfrm>
                <a:off x="4880" y="2137"/>
                <a:ext cx="352" cy="359"/>
                <a:chOff x="2192" y="1177"/>
                <a:chExt cx="352" cy="359"/>
              </a:xfrm>
            </p:grpSpPr>
            <p:pic>
              <p:nvPicPr>
                <p:cNvPr id="31803" name="Picture 30"/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12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8" y="1177"/>
                  <a:ext cx="326" cy="3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1804" name="Group 31"/>
                <p:cNvGrpSpPr>
                  <a:grpSpLocks/>
                </p:cNvGrpSpPr>
                <p:nvPr/>
              </p:nvGrpSpPr>
              <p:grpSpPr bwMode="auto">
                <a:xfrm>
                  <a:off x="2192" y="1234"/>
                  <a:ext cx="352" cy="250"/>
                  <a:chOff x="272" y="1305"/>
                  <a:chExt cx="352" cy="250"/>
                </a:xfrm>
              </p:grpSpPr>
              <p:sp>
                <p:nvSpPr>
                  <p:cNvPr id="31805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9" y="1305"/>
                    <a:ext cx="295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2000" b="1" dirty="0" smtClean="0">
                        <a:solidFill>
                          <a:schemeClr val="bg1"/>
                        </a:solidFill>
                      </a:rPr>
                      <a:t>X</a:t>
                    </a:r>
                    <a:r>
                      <a:rPr lang="en-US" sz="2000" b="1" baseline="-25000" dirty="0" smtClean="0">
                        <a:solidFill>
                          <a:schemeClr val="bg1"/>
                        </a:solidFill>
                      </a:rPr>
                      <a:t>5</a:t>
                    </a:r>
                    <a:endParaRPr lang="en-US" sz="2000" b="1" baseline="-250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1806" name="Text 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2" y="1318"/>
                    <a:ext cx="334" cy="18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endParaRPr lang="de-DE" sz="2000" b="1" baseline="-2500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31802" name="Text Box 34"/>
              <p:cNvSpPr txBox="1">
                <a:spLocks noChangeArrowheads="1"/>
              </p:cNvSpPr>
              <p:nvPr/>
            </p:nvSpPr>
            <p:spPr bwMode="auto">
              <a:xfrm>
                <a:off x="3401" y="964"/>
                <a:ext cx="1837" cy="2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400" dirty="0" smtClean="0"/>
                  <a:t>Placement B </a:t>
                </a:r>
                <a:r>
                  <a:rPr lang="en-US" sz="2400" dirty="0"/>
                  <a:t>= </a:t>
                </a:r>
                <a:r>
                  <a:rPr lang="en-US" sz="2400" dirty="0" smtClean="0"/>
                  <a:t>{1,…,5}</a:t>
                </a:r>
                <a:endParaRPr lang="en-US" sz="2400" dirty="0"/>
              </a:p>
            </p:txBody>
          </p:sp>
        </p:grpSp>
      </p:grpSp>
      <p:pic>
        <p:nvPicPr>
          <p:cNvPr id="31749" name="Picture 36"/>
          <p:cNvPicPr>
            <a:picLocks noChangeAspect="1" noChangeArrowheads="1"/>
          </p:cNvPicPr>
          <p:nvPr/>
        </p:nvPicPr>
        <p:blipFill>
          <a:blip r:embed="rId4">
            <a:lum bright="46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01775"/>
            <a:ext cx="4267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Oval 37"/>
          <p:cNvSpPr>
            <a:spLocks noChangeArrowheads="1"/>
          </p:cNvSpPr>
          <p:nvPr/>
        </p:nvSpPr>
        <p:spPr bwMode="auto">
          <a:xfrm>
            <a:off x="-914400" y="434975"/>
            <a:ext cx="3276600" cy="3276600"/>
          </a:xfrm>
          <a:prstGeom prst="ellipse">
            <a:avLst/>
          </a:prstGeom>
          <a:gradFill rotWithShape="0">
            <a:gsLst>
              <a:gs pos="0">
                <a:srgbClr val="FF9933">
                  <a:alpha val="67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>
              <a:latin typeface="Tahoma" charset="0"/>
            </a:endParaRPr>
          </a:p>
        </p:txBody>
      </p:sp>
      <p:pic>
        <p:nvPicPr>
          <p:cNvPr id="31751" name="Picture 3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730375"/>
            <a:ext cx="51752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52" name="Group 39"/>
          <p:cNvGrpSpPr>
            <a:grpSpLocks/>
          </p:cNvGrpSpPr>
          <p:nvPr/>
        </p:nvGrpSpPr>
        <p:grpSpPr bwMode="auto">
          <a:xfrm>
            <a:off x="431800" y="1820863"/>
            <a:ext cx="558800" cy="396875"/>
            <a:chOff x="272" y="1305"/>
            <a:chExt cx="352" cy="250"/>
          </a:xfrm>
        </p:grpSpPr>
        <p:sp>
          <p:nvSpPr>
            <p:cNvPr id="31787" name="Text Box 40"/>
            <p:cNvSpPr txBox="1">
              <a:spLocks noChangeArrowheads="1"/>
            </p:cNvSpPr>
            <p:nvPr/>
          </p:nvSpPr>
          <p:spPr bwMode="auto">
            <a:xfrm>
              <a:off x="329" y="1305"/>
              <a:ext cx="29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dirty="0" smtClean="0">
                  <a:solidFill>
                    <a:schemeClr val="bg1"/>
                  </a:solidFill>
                  <a:latin typeface="Tahoma" charset="0"/>
                </a:rPr>
                <a:t>X</a:t>
              </a:r>
              <a:r>
                <a:rPr lang="en-US" sz="2000" b="1" baseline="-25000" dirty="0" smtClean="0">
                  <a:solidFill>
                    <a:schemeClr val="bg1"/>
                  </a:solidFill>
                  <a:latin typeface="Tahoma" charset="0"/>
                </a:rPr>
                <a:t>1</a:t>
              </a:r>
              <a:endParaRPr lang="en-US" sz="2000" b="1" baseline="-25000" dirty="0">
                <a:solidFill>
                  <a:schemeClr val="bg1"/>
                </a:solidFill>
                <a:latin typeface="Tahoma" charset="0"/>
              </a:endParaRPr>
            </a:p>
          </p:txBody>
        </p:sp>
        <p:sp>
          <p:nvSpPr>
            <p:cNvPr id="31788" name="Text Box 41"/>
            <p:cNvSpPr txBox="1">
              <a:spLocks noChangeArrowheads="1"/>
            </p:cNvSpPr>
            <p:nvPr/>
          </p:nvSpPr>
          <p:spPr bwMode="auto">
            <a:xfrm>
              <a:off x="272" y="1318"/>
              <a:ext cx="334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endParaRPr lang="de-DE" sz="2000" b="1" baseline="-25000">
                <a:solidFill>
                  <a:schemeClr val="bg1"/>
                </a:solidFill>
                <a:latin typeface="Tahoma" charset="0"/>
              </a:endParaRPr>
            </a:p>
          </p:txBody>
        </p:sp>
      </p:grpSp>
      <p:sp>
        <p:nvSpPr>
          <p:cNvPr id="31753" name="Oval 42"/>
          <p:cNvSpPr>
            <a:spLocks noChangeArrowheads="1"/>
          </p:cNvSpPr>
          <p:nvPr/>
        </p:nvSpPr>
        <p:spPr bwMode="auto">
          <a:xfrm>
            <a:off x="1981200" y="358775"/>
            <a:ext cx="3276600" cy="3276600"/>
          </a:xfrm>
          <a:prstGeom prst="ellipse">
            <a:avLst/>
          </a:prstGeom>
          <a:gradFill rotWithShape="0">
            <a:gsLst>
              <a:gs pos="0">
                <a:srgbClr val="FF9933">
                  <a:alpha val="67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31754" name="Group 43"/>
          <p:cNvGrpSpPr>
            <a:grpSpLocks/>
          </p:cNvGrpSpPr>
          <p:nvPr/>
        </p:nvGrpSpPr>
        <p:grpSpPr bwMode="auto">
          <a:xfrm>
            <a:off x="3479800" y="1617663"/>
            <a:ext cx="558800" cy="569912"/>
            <a:chOff x="2192" y="1177"/>
            <a:chExt cx="352" cy="359"/>
          </a:xfrm>
        </p:grpSpPr>
        <p:pic>
          <p:nvPicPr>
            <p:cNvPr id="31783" name="Picture 44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1177"/>
              <a:ext cx="326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784" name="Group 45"/>
            <p:cNvGrpSpPr>
              <a:grpSpLocks/>
            </p:cNvGrpSpPr>
            <p:nvPr/>
          </p:nvGrpSpPr>
          <p:grpSpPr bwMode="auto">
            <a:xfrm>
              <a:off x="2192" y="1234"/>
              <a:ext cx="352" cy="250"/>
              <a:chOff x="272" y="1305"/>
              <a:chExt cx="352" cy="250"/>
            </a:xfrm>
          </p:grpSpPr>
          <p:sp>
            <p:nvSpPr>
              <p:cNvPr id="31785" name="Text Box 46"/>
              <p:cNvSpPr txBox="1">
                <a:spLocks noChangeArrowheads="1"/>
              </p:cNvSpPr>
              <p:nvPr/>
            </p:nvSpPr>
            <p:spPr bwMode="auto">
              <a:xfrm>
                <a:off x="329" y="1305"/>
                <a:ext cx="29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 dirty="0" smtClean="0">
                    <a:solidFill>
                      <a:schemeClr val="bg1"/>
                    </a:solidFill>
                    <a:latin typeface="Tahoma" charset="0"/>
                  </a:rPr>
                  <a:t>X</a:t>
                </a:r>
                <a:r>
                  <a:rPr lang="en-US" sz="2000" b="1" baseline="-25000" dirty="0" smtClean="0">
                    <a:solidFill>
                      <a:schemeClr val="bg1"/>
                    </a:solidFill>
                    <a:latin typeface="Tahoma" charset="0"/>
                  </a:rPr>
                  <a:t>2</a:t>
                </a:r>
                <a:endParaRPr lang="en-US" sz="2000" b="1" baseline="-25000" dirty="0">
                  <a:solidFill>
                    <a:schemeClr val="bg1"/>
                  </a:solidFill>
                  <a:latin typeface="Tahoma" charset="0"/>
                </a:endParaRPr>
              </a:p>
            </p:txBody>
          </p:sp>
          <p:sp>
            <p:nvSpPr>
              <p:cNvPr id="31786" name="Text Box 47"/>
              <p:cNvSpPr txBox="1">
                <a:spLocks noChangeArrowheads="1"/>
              </p:cNvSpPr>
              <p:nvPr/>
            </p:nvSpPr>
            <p:spPr bwMode="auto">
              <a:xfrm>
                <a:off x="272" y="1318"/>
                <a:ext cx="334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de-DE" sz="2000" b="1" baseline="-25000">
                  <a:solidFill>
                    <a:schemeClr val="bg1"/>
                  </a:solidFill>
                  <a:latin typeface="Tahoma" charset="0"/>
                </a:endParaRPr>
              </a:p>
            </p:txBody>
          </p:sp>
        </p:grpSp>
      </p:grpSp>
      <p:sp>
        <p:nvSpPr>
          <p:cNvPr id="31755" name="Text Box 48"/>
          <p:cNvSpPr txBox="1">
            <a:spLocks noChangeArrowheads="1"/>
          </p:cNvSpPr>
          <p:nvPr/>
        </p:nvSpPr>
        <p:spPr bwMode="auto">
          <a:xfrm>
            <a:off x="922937" y="974725"/>
            <a:ext cx="2634054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 smtClean="0"/>
              <a:t>Placement A </a:t>
            </a:r>
            <a:r>
              <a:rPr lang="en-US" sz="2400" dirty="0"/>
              <a:t>= </a:t>
            </a:r>
            <a:r>
              <a:rPr lang="en-US" sz="2400" dirty="0" smtClean="0"/>
              <a:t>{1,2}</a:t>
            </a:r>
            <a:endParaRPr lang="en-US" sz="2400" dirty="0"/>
          </a:p>
        </p:txBody>
      </p:sp>
      <p:sp>
        <p:nvSpPr>
          <p:cNvPr id="80" name="TextBox 3"/>
          <p:cNvSpPr txBox="1"/>
          <p:nvPr/>
        </p:nvSpPr>
        <p:spPr>
          <a:xfrm>
            <a:off x="869830" y="4419600"/>
            <a:ext cx="446417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F is monotonic:</a:t>
            </a:r>
          </a:p>
          <a:p>
            <a:pPr algn="l"/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pPr algn="l"/>
            <a:r>
              <a:rPr lang="en-US" i="1" dirty="0" smtClean="0"/>
              <a:t>Adding sensors can only help</a:t>
            </a:r>
            <a:endParaRPr lang="en-US" i="1" dirty="0"/>
          </a:p>
        </p:txBody>
      </p:sp>
      <p:pic>
        <p:nvPicPr>
          <p:cNvPr id="3" name="Bild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200" y="4550229"/>
            <a:ext cx="5130800" cy="398823"/>
          </a:xfrm>
          <a:prstGeom prst="rect">
            <a:avLst/>
          </a:prstGeom>
        </p:spPr>
      </p:pic>
      <p:pic>
        <p:nvPicPr>
          <p:cNvPr id="4" name="Bild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5330787"/>
            <a:ext cx="2095500" cy="397608"/>
          </a:xfrm>
          <a:prstGeom prst="rect">
            <a:avLst/>
          </a:prstGeom>
        </p:spPr>
      </p:pic>
      <p:sp>
        <p:nvSpPr>
          <p:cNvPr id="82" name="AutoShape 7"/>
          <p:cNvSpPr>
            <a:spLocks/>
          </p:cNvSpPr>
          <p:nvPr/>
        </p:nvSpPr>
        <p:spPr bwMode="auto">
          <a:xfrm rot="5400000">
            <a:off x="6288088" y="3555109"/>
            <a:ext cx="301624" cy="3124200"/>
          </a:xfrm>
          <a:prstGeom prst="rightBrace">
            <a:avLst>
              <a:gd name="adj1" fmla="val 33860"/>
              <a:gd name="adj2" fmla="val 50000"/>
            </a:avLst>
          </a:prstGeom>
          <a:noFill/>
          <a:ln w="57150">
            <a:solidFill>
              <a:srgbClr val="008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5130348"/>
      </p:ext>
    </p:extLst>
  </p:cSld>
  <p:clrMapOvr>
    <a:masterClrMapping/>
  </p:clrMapOvr>
  <p:transition xmlns:p14="http://schemas.microsoft.com/office/powerpoint/2010/main" spd="slow" advTm="11015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51C6DC7-00FE-274F-B139-209540D23465}" type="slidenum">
              <a:rPr lang="en-US" sz="1400"/>
              <a:pPr eaLnBrk="1" hangingPunct="1"/>
              <a:t>16</a:t>
            </a:fld>
            <a:endParaRPr lang="en-US" sz="1400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0025"/>
            <a:ext cx="8229600" cy="762000"/>
          </a:xfrm>
        </p:spPr>
        <p:txBody>
          <a:bodyPr/>
          <a:lstStyle/>
          <a:p>
            <a:pPr eaLnBrk="1" hangingPunct="1"/>
            <a:r>
              <a:rPr lang="en-US" sz="4000" i="1" dirty="0" smtClean="0">
                <a:latin typeface="Calibri" charset="0"/>
                <a:ea typeface="ＭＳ Ｐゴシック" charset="0"/>
                <a:cs typeface="ＭＳ Ｐゴシック" charset="0"/>
              </a:rPr>
              <a:t>Cardinality</a:t>
            </a:r>
            <a:r>
              <a:rPr lang="en-US" sz="4000" dirty="0" smtClean="0">
                <a:latin typeface="Calibri" charset="0"/>
                <a:ea typeface="ＭＳ Ｐゴシック" charset="0"/>
                <a:cs typeface="ＭＳ Ｐゴシック" charset="0"/>
              </a:rPr>
              <a:t> constrained maximization</a:t>
            </a:r>
            <a:endParaRPr lang="en-US" sz="4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25411" name="Rectangle 3"/>
          <p:cNvSpPr>
            <a:spLocks noChangeArrowheads="1"/>
          </p:cNvSpPr>
          <p:nvPr/>
        </p:nvSpPr>
        <p:spPr bwMode="auto">
          <a:xfrm>
            <a:off x="152400" y="990600"/>
            <a:ext cx="8991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Blip>
                <a:blip r:embed="rId5"/>
              </a:buBlip>
            </a:pPr>
            <a:r>
              <a:rPr lang="en-US" b="1" dirty="0"/>
              <a:t>Given</a:t>
            </a:r>
            <a:r>
              <a:rPr lang="en-US" dirty="0"/>
              <a:t>: finite set </a:t>
            </a:r>
            <a:r>
              <a:rPr lang="en-US" dirty="0" smtClean="0"/>
              <a:t>V, monotone SF F</a:t>
            </a:r>
            <a:endParaRPr lang="en-US" dirty="0"/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Blip>
                <a:blip r:embed="rId5"/>
              </a:buBlip>
            </a:pPr>
            <a:r>
              <a:rPr lang="en-US" b="1" dirty="0"/>
              <a:t>Want</a:t>
            </a:r>
            <a:r>
              <a:rPr lang="en-US" dirty="0"/>
              <a:t>:       	           such that	</a:t>
            </a:r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endParaRPr lang="en-US" sz="1400" dirty="0">
              <a:solidFill>
                <a:schemeClr val="hlink"/>
              </a:solidFill>
            </a:endParaRPr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endParaRPr lang="en-US" dirty="0">
              <a:solidFill>
                <a:schemeClr val="hlink"/>
              </a:solidFill>
            </a:endParaRPr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r>
              <a:rPr lang="en-US" dirty="0">
                <a:solidFill>
                  <a:schemeClr val="hlink"/>
                </a:solidFill>
              </a:rPr>
              <a:t>		       </a:t>
            </a:r>
            <a:r>
              <a:rPr lang="en-US" b="1" dirty="0" smtClean="0">
                <a:solidFill>
                  <a:schemeClr val="hlink"/>
                </a:solidFill>
              </a:rPr>
              <a:t>NP</a:t>
            </a:r>
            <a:r>
              <a:rPr lang="en-US" b="1" dirty="0">
                <a:solidFill>
                  <a:schemeClr val="hlink"/>
                </a:solidFill>
              </a:rPr>
              <a:t>-hard!</a:t>
            </a:r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r>
              <a:rPr lang="en-US" dirty="0"/>
              <a:t>	</a:t>
            </a:r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endParaRPr lang="en-US" dirty="0"/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endParaRPr lang="en-US" dirty="0"/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endParaRPr lang="en-US" dirty="0"/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Blip>
                <a:blip r:embed="rId5"/>
              </a:buBlip>
            </a:pPr>
            <a:endParaRPr lang="en-US" dirty="0"/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Blip>
                <a:blip r:embed="rId5"/>
              </a:buBlip>
            </a:pPr>
            <a:endParaRPr lang="en-US" sz="200" dirty="0"/>
          </a:p>
          <a:p>
            <a:pPr algn="l">
              <a:spcBef>
                <a:spcPct val="20000"/>
              </a:spcBef>
              <a:buClr>
                <a:schemeClr val="folHlink"/>
              </a:buClr>
              <a:buSzPct val="70000"/>
            </a:pPr>
            <a:endParaRPr lang="en-US" sz="1600" dirty="0"/>
          </a:p>
        </p:txBody>
      </p:sp>
      <p:pic>
        <p:nvPicPr>
          <p:cNvPr id="1425412" name="Picture 4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2671763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5413" name="Rectangle 5"/>
          <p:cNvSpPr>
            <a:spLocks noChangeArrowheads="1"/>
          </p:cNvSpPr>
          <p:nvPr/>
        </p:nvSpPr>
        <p:spPr bwMode="auto">
          <a:xfrm>
            <a:off x="1524000" y="1476375"/>
            <a:ext cx="3048000" cy="1320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28701" name="Picture 2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8">
            <a:lum bright="64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1603375"/>
            <a:ext cx="4038600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36"/>
          <p:cNvGrpSpPr>
            <a:grpSpLocks/>
          </p:cNvGrpSpPr>
          <p:nvPr/>
        </p:nvGrpSpPr>
        <p:grpSpPr bwMode="auto">
          <a:xfrm>
            <a:off x="5410200" y="1295400"/>
            <a:ext cx="3276600" cy="3276600"/>
            <a:chOff x="3408" y="816"/>
            <a:chExt cx="2064" cy="2064"/>
          </a:xfrm>
        </p:grpSpPr>
        <p:sp>
          <p:nvSpPr>
            <p:cNvPr id="37" name="Oval 31"/>
            <p:cNvSpPr>
              <a:spLocks noChangeArrowheads="1"/>
            </p:cNvSpPr>
            <p:nvPr/>
          </p:nvSpPr>
          <p:spPr bwMode="auto">
            <a:xfrm>
              <a:off x="3408" y="816"/>
              <a:ext cx="2064" cy="2064"/>
            </a:xfrm>
            <a:prstGeom prst="ellipse">
              <a:avLst/>
            </a:prstGeom>
            <a:gradFill rotWithShape="0">
              <a:gsLst>
                <a:gs pos="0">
                  <a:srgbClr val="FF9933">
                    <a:alpha val="67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 sz="2400">
                <a:latin typeface="Tahoma" charset="0"/>
              </a:endParaRPr>
            </a:p>
          </p:txBody>
        </p:sp>
        <p:pic>
          <p:nvPicPr>
            <p:cNvPr id="38" name="Picture 32"/>
            <p:cNvPicPr>
              <a:picLocks noChangeAspect="1" noChangeArrowheads="1"/>
            </p:cNvPicPr>
            <p:nvPr/>
          </p:nvPicPr>
          <p:blipFill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1632"/>
              <a:ext cx="326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9" name="Group 33"/>
            <p:cNvGrpSpPr>
              <a:grpSpLocks/>
            </p:cNvGrpSpPr>
            <p:nvPr/>
          </p:nvGrpSpPr>
          <p:grpSpPr bwMode="auto">
            <a:xfrm>
              <a:off x="4256" y="1689"/>
              <a:ext cx="352" cy="250"/>
              <a:chOff x="272" y="1305"/>
              <a:chExt cx="352" cy="250"/>
            </a:xfrm>
          </p:grpSpPr>
          <p:sp>
            <p:nvSpPr>
              <p:cNvPr id="40" name="Text Box 34"/>
              <p:cNvSpPr txBox="1">
                <a:spLocks noChangeArrowheads="1"/>
              </p:cNvSpPr>
              <p:nvPr/>
            </p:nvSpPr>
            <p:spPr bwMode="auto">
              <a:xfrm>
                <a:off x="329" y="1305"/>
                <a:ext cx="29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 dirty="0" smtClean="0">
                    <a:solidFill>
                      <a:schemeClr val="bg1"/>
                    </a:solidFill>
                    <a:latin typeface="Tahoma" charset="0"/>
                  </a:rPr>
                  <a:t>X</a:t>
                </a:r>
                <a:r>
                  <a:rPr lang="en-US" sz="2000" b="1" baseline="-25000" dirty="0" smtClean="0">
                    <a:solidFill>
                      <a:schemeClr val="bg1"/>
                    </a:solidFill>
                    <a:latin typeface="Tahoma" charset="0"/>
                  </a:rPr>
                  <a:t>1</a:t>
                </a:r>
                <a:endParaRPr lang="en-US" sz="2000" b="1" baseline="-25000" dirty="0">
                  <a:solidFill>
                    <a:schemeClr val="bg1"/>
                  </a:solidFill>
                  <a:latin typeface="Tahoma" charset="0"/>
                </a:endParaRPr>
              </a:p>
            </p:txBody>
          </p:sp>
          <p:sp>
            <p:nvSpPr>
              <p:cNvPr id="41" name="Text Box 35"/>
              <p:cNvSpPr txBox="1">
                <a:spLocks noChangeArrowheads="1"/>
              </p:cNvSpPr>
              <p:nvPr/>
            </p:nvSpPr>
            <p:spPr bwMode="auto">
              <a:xfrm>
                <a:off x="272" y="1318"/>
                <a:ext cx="334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de-DE" sz="2000" b="1" baseline="-25000">
                  <a:solidFill>
                    <a:schemeClr val="bg1"/>
                  </a:solidFill>
                  <a:latin typeface="Tahoma" charset="0"/>
                </a:endParaRPr>
              </a:p>
            </p:txBody>
          </p:sp>
        </p:grpSp>
      </p:grpSp>
      <p:grpSp>
        <p:nvGrpSpPr>
          <p:cNvPr id="42" name="Group 49"/>
          <p:cNvGrpSpPr>
            <a:grpSpLocks/>
          </p:cNvGrpSpPr>
          <p:nvPr/>
        </p:nvGrpSpPr>
        <p:grpSpPr bwMode="auto">
          <a:xfrm>
            <a:off x="6705600" y="1981200"/>
            <a:ext cx="3276600" cy="3276600"/>
            <a:chOff x="3408" y="816"/>
            <a:chExt cx="2064" cy="2064"/>
          </a:xfrm>
        </p:grpSpPr>
        <p:sp>
          <p:nvSpPr>
            <p:cNvPr id="43" name="Oval 50"/>
            <p:cNvSpPr>
              <a:spLocks noChangeArrowheads="1"/>
            </p:cNvSpPr>
            <p:nvPr/>
          </p:nvSpPr>
          <p:spPr bwMode="auto">
            <a:xfrm>
              <a:off x="3408" y="816"/>
              <a:ext cx="2064" cy="2064"/>
            </a:xfrm>
            <a:prstGeom prst="ellipse">
              <a:avLst/>
            </a:prstGeom>
            <a:gradFill rotWithShape="0">
              <a:gsLst>
                <a:gs pos="0">
                  <a:srgbClr val="FF9933">
                    <a:alpha val="67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 sz="2400">
                <a:latin typeface="Tahoma" charset="0"/>
              </a:endParaRPr>
            </a:p>
          </p:txBody>
        </p:sp>
        <p:pic>
          <p:nvPicPr>
            <p:cNvPr id="44" name="Picture 51"/>
            <p:cNvPicPr>
              <a:picLocks noChangeAspect="1" noChangeArrowheads="1"/>
            </p:cNvPicPr>
            <p:nvPr/>
          </p:nvPicPr>
          <p:blipFill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1632"/>
              <a:ext cx="326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5" name="Group 52"/>
            <p:cNvGrpSpPr>
              <a:grpSpLocks/>
            </p:cNvGrpSpPr>
            <p:nvPr/>
          </p:nvGrpSpPr>
          <p:grpSpPr bwMode="auto">
            <a:xfrm>
              <a:off x="4256" y="1689"/>
              <a:ext cx="352" cy="250"/>
              <a:chOff x="272" y="1305"/>
              <a:chExt cx="352" cy="250"/>
            </a:xfrm>
          </p:grpSpPr>
          <p:sp>
            <p:nvSpPr>
              <p:cNvPr id="46" name="Text Box 53"/>
              <p:cNvSpPr txBox="1">
                <a:spLocks noChangeArrowheads="1"/>
              </p:cNvSpPr>
              <p:nvPr/>
            </p:nvSpPr>
            <p:spPr bwMode="auto">
              <a:xfrm>
                <a:off x="329" y="1305"/>
                <a:ext cx="29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 dirty="0" smtClean="0">
                    <a:solidFill>
                      <a:schemeClr val="bg1"/>
                    </a:solidFill>
                    <a:latin typeface="Tahoma" charset="0"/>
                  </a:rPr>
                  <a:t>X</a:t>
                </a:r>
                <a:r>
                  <a:rPr lang="en-US" sz="2000" b="1" baseline="-25000" dirty="0" smtClean="0">
                    <a:solidFill>
                      <a:schemeClr val="bg1"/>
                    </a:solidFill>
                    <a:latin typeface="Tahoma" charset="0"/>
                  </a:rPr>
                  <a:t>5</a:t>
                </a:r>
                <a:endParaRPr lang="en-US" sz="2000" b="1" baseline="-25000" dirty="0">
                  <a:solidFill>
                    <a:schemeClr val="bg1"/>
                  </a:solidFill>
                  <a:latin typeface="Tahoma" charset="0"/>
                </a:endParaRPr>
              </a:p>
            </p:txBody>
          </p:sp>
          <p:sp>
            <p:nvSpPr>
              <p:cNvPr id="47" name="Text Box 54"/>
              <p:cNvSpPr txBox="1">
                <a:spLocks noChangeArrowheads="1"/>
              </p:cNvSpPr>
              <p:nvPr/>
            </p:nvSpPr>
            <p:spPr bwMode="auto">
              <a:xfrm>
                <a:off x="272" y="1318"/>
                <a:ext cx="334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de-DE" sz="2000" b="1" baseline="-25000">
                  <a:solidFill>
                    <a:schemeClr val="bg1"/>
                  </a:solidFill>
                  <a:latin typeface="Tahoma" charset="0"/>
                </a:endParaRPr>
              </a:p>
            </p:txBody>
          </p:sp>
        </p:grpSp>
      </p:grpSp>
      <p:grpSp>
        <p:nvGrpSpPr>
          <p:cNvPr id="48" name="Group 43"/>
          <p:cNvGrpSpPr>
            <a:grpSpLocks/>
          </p:cNvGrpSpPr>
          <p:nvPr/>
        </p:nvGrpSpPr>
        <p:grpSpPr bwMode="auto">
          <a:xfrm>
            <a:off x="6781800" y="685800"/>
            <a:ext cx="3276600" cy="3276600"/>
            <a:chOff x="3408" y="816"/>
            <a:chExt cx="2064" cy="2064"/>
          </a:xfrm>
        </p:grpSpPr>
        <p:sp>
          <p:nvSpPr>
            <p:cNvPr id="49" name="Oval 44"/>
            <p:cNvSpPr>
              <a:spLocks noChangeArrowheads="1"/>
            </p:cNvSpPr>
            <p:nvPr/>
          </p:nvSpPr>
          <p:spPr bwMode="auto">
            <a:xfrm>
              <a:off x="3408" y="816"/>
              <a:ext cx="2064" cy="2064"/>
            </a:xfrm>
            <a:prstGeom prst="ellipse">
              <a:avLst/>
            </a:prstGeom>
            <a:gradFill rotWithShape="0">
              <a:gsLst>
                <a:gs pos="0">
                  <a:srgbClr val="FF9933">
                    <a:alpha val="67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 sz="2400">
                <a:latin typeface="Tahoma" charset="0"/>
              </a:endParaRPr>
            </a:p>
          </p:txBody>
        </p:sp>
        <p:pic>
          <p:nvPicPr>
            <p:cNvPr id="50" name="Picture 45"/>
            <p:cNvPicPr>
              <a:picLocks noChangeAspect="1" noChangeArrowheads="1"/>
            </p:cNvPicPr>
            <p:nvPr/>
          </p:nvPicPr>
          <p:blipFill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1632"/>
              <a:ext cx="326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" name="Group 46"/>
            <p:cNvGrpSpPr>
              <a:grpSpLocks/>
            </p:cNvGrpSpPr>
            <p:nvPr/>
          </p:nvGrpSpPr>
          <p:grpSpPr bwMode="auto">
            <a:xfrm>
              <a:off x="4256" y="1689"/>
              <a:ext cx="352" cy="250"/>
              <a:chOff x="272" y="1305"/>
              <a:chExt cx="352" cy="250"/>
            </a:xfrm>
          </p:grpSpPr>
          <p:sp>
            <p:nvSpPr>
              <p:cNvPr id="52" name="Text Box 47"/>
              <p:cNvSpPr txBox="1">
                <a:spLocks noChangeArrowheads="1"/>
              </p:cNvSpPr>
              <p:nvPr/>
            </p:nvSpPr>
            <p:spPr bwMode="auto">
              <a:xfrm>
                <a:off x="329" y="1305"/>
                <a:ext cx="29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 dirty="0" smtClean="0">
                    <a:solidFill>
                      <a:schemeClr val="bg1"/>
                    </a:solidFill>
                    <a:latin typeface="Tahoma" charset="0"/>
                  </a:rPr>
                  <a:t>X</a:t>
                </a:r>
                <a:r>
                  <a:rPr lang="en-US" sz="2000" b="1" baseline="-25000" dirty="0" smtClean="0">
                    <a:solidFill>
                      <a:schemeClr val="bg1"/>
                    </a:solidFill>
                    <a:latin typeface="Tahoma" charset="0"/>
                  </a:rPr>
                  <a:t>3</a:t>
                </a:r>
                <a:endParaRPr lang="en-US" sz="2000" b="1" baseline="-25000" dirty="0">
                  <a:solidFill>
                    <a:schemeClr val="bg1"/>
                  </a:solidFill>
                  <a:latin typeface="Tahoma" charset="0"/>
                </a:endParaRPr>
              </a:p>
            </p:txBody>
          </p:sp>
          <p:sp>
            <p:nvSpPr>
              <p:cNvPr id="53" name="Text Box 48"/>
              <p:cNvSpPr txBox="1">
                <a:spLocks noChangeArrowheads="1"/>
              </p:cNvSpPr>
              <p:nvPr/>
            </p:nvSpPr>
            <p:spPr bwMode="auto">
              <a:xfrm>
                <a:off x="272" y="1318"/>
                <a:ext cx="334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de-DE" sz="2000" b="1" baseline="-25000">
                  <a:solidFill>
                    <a:schemeClr val="bg1"/>
                  </a:solidFill>
                  <a:latin typeface="Tahoma" charset="0"/>
                </a:endParaRPr>
              </a:p>
            </p:txBody>
          </p:sp>
        </p:grpSp>
      </p:grpSp>
      <p:grpSp>
        <p:nvGrpSpPr>
          <p:cNvPr id="54" name="Group 37"/>
          <p:cNvGrpSpPr>
            <a:grpSpLocks/>
          </p:cNvGrpSpPr>
          <p:nvPr/>
        </p:nvGrpSpPr>
        <p:grpSpPr bwMode="auto">
          <a:xfrm>
            <a:off x="4191000" y="1905000"/>
            <a:ext cx="3276600" cy="3276600"/>
            <a:chOff x="3408" y="816"/>
            <a:chExt cx="2064" cy="2064"/>
          </a:xfrm>
        </p:grpSpPr>
        <p:sp>
          <p:nvSpPr>
            <p:cNvPr id="55" name="Oval 38"/>
            <p:cNvSpPr>
              <a:spLocks noChangeArrowheads="1"/>
            </p:cNvSpPr>
            <p:nvPr/>
          </p:nvSpPr>
          <p:spPr bwMode="auto">
            <a:xfrm>
              <a:off x="3408" y="816"/>
              <a:ext cx="2064" cy="2064"/>
            </a:xfrm>
            <a:prstGeom prst="ellipse">
              <a:avLst/>
            </a:prstGeom>
            <a:gradFill rotWithShape="0">
              <a:gsLst>
                <a:gs pos="0">
                  <a:srgbClr val="FF9933">
                    <a:alpha val="67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 sz="2400">
                <a:latin typeface="Tahoma" charset="0"/>
              </a:endParaRPr>
            </a:p>
          </p:txBody>
        </p:sp>
        <p:pic>
          <p:nvPicPr>
            <p:cNvPr id="56" name="Picture 39"/>
            <p:cNvPicPr>
              <a:picLocks noChangeAspect="1" noChangeArrowheads="1"/>
            </p:cNvPicPr>
            <p:nvPr/>
          </p:nvPicPr>
          <p:blipFill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1632"/>
              <a:ext cx="326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7" name="Group 40"/>
            <p:cNvGrpSpPr>
              <a:grpSpLocks/>
            </p:cNvGrpSpPr>
            <p:nvPr/>
          </p:nvGrpSpPr>
          <p:grpSpPr bwMode="auto">
            <a:xfrm>
              <a:off x="4256" y="1689"/>
              <a:ext cx="352" cy="250"/>
              <a:chOff x="272" y="1305"/>
              <a:chExt cx="352" cy="250"/>
            </a:xfrm>
          </p:grpSpPr>
          <p:sp>
            <p:nvSpPr>
              <p:cNvPr id="58" name="Text Box 41"/>
              <p:cNvSpPr txBox="1">
                <a:spLocks noChangeArrowheads="1"/>
              </p:cNvSpPr>
              <p:nvPr/>
            </p:nvSpPr>
            <p:spPr bwMode="auto">
              <a:xfrm>
                <a:off x="329" y="1305"/>
                <a:ext cx="29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 dirty="0" smtClean="0">
                    <a:solidFill>
                      <a:schemeClr val="bg1"/>
                    </a:solidFill>
                    <a:latin typeface="Tahoma" charset="0"/>
                  </a:rPr>
                  <a:t>X</a:t>
                </a:r>
                <a:r>
                  <a:rPr lang="en-US" sz="2000" b="1" baseline="-25000" dirty="0" smtClean="0">
                    <a:solidFill>
                      <a:schemeClr val="bg1"/>
                    </a:solidFill>
                    <a:latin typeface="Tahoma" charset="0"/>
                  </a:rPr>
                  <a:t>2</a:t>
                </a:r>
                <a:endParaRPr lang="en-US" sz="2000" b="1" baseline="-25000" dirty="0">
                  <a:solidFill>
                    <a:schemeClr val="bg1"/>
                  </a:solidFill>
                  <a:latin typeface="Tahoma" charset="0"/>
                </a:endParaRPr>
              </a:p>
            </p:txBody>
          </p:sp>
          <p:sp>
            <p:nvSpPr>
              <p:cNvPr id="59" name="Text Box 42"/>
              <p:cNvSpPr txBox="1">
                <a:spLocks noChangeArrowheads="1"/>
              </p:cNvSpPr>
              <p:nvPr/>
            </p:nvSpPr>
            <p:spPr bwMode="auto">
              <a:xfrm>
                <a:off x="272" y="1318"/>
                <a:ext cx="334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de-DE" sz="2000" b="1" baseline="-25000">
                  <a:solidFill>
                    <a:schemeClr val="bg1"/>
                  </a:solidFill>
                  <a:latin typeface="Tahoma" charset="0"/>
                </a:endParaRPr>
              </a:p>
            </p:txBody>
          </p:sp>
        </p:grpSp>
      </p:grpSp>
      <p:grpSp>
        <p:nvGrpSpPr>
          <p:cNvPr id="60" name="Group 55"/>
          <p:cNvGrpSpPr>
            <a:grpSpLocks/>
          </p:cNvGrpSpPr>
          <p:nvPr/>
        </p:nvGrpSpPr>
        <p:grpSpPr bwMode="auto">
          <a:xfrm>
            <a:off x="4114800" y="609600"/>
            <a:ext cx="3276600" cy="3276600"/>
            <a:chOff x="3408" y="816"/>
            <a:chExt cx="2064" cy="2064"/>
          </a:xfrm>
        </p:grpSpPr>
        <p:sp>
          <p:nvSpPr>
            <p:cNvPr id="61" name="Oval 56"/>
            <p:cNvSpPr>
              <a:spLocks noChangeArrowheads="1"/>
            </p:cNvSpPr>
            <p:nvPr/>
          </p:nvSpPr>
          <p:spPr bwMode="auto">
            <a:xfrm>
              <a:off x="3408" y="816"/>
              <a:ext cx="2064" cy="2064"/>
            </a:xfrm>
            <a:prstGeom prst="ellipse">
              <a:avLst/>
            </a:prstGeom>
            <a:gradFill rotWithShape="0">
              <a:gsLst>
                <a:gs pos="0">
                  <a:srgbClr val="FF9933">
                    <a:alpha val="67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 sz="2400">
                <a:latin typeface="Tahoma" charset="0"/>
              </a:endParaRPr>
            </a:p>
          </p:txBody>
        </p:sp>
        <p:pic>
          <p:nvPicPr>
            <p:cNvPr id="62" name="Picture 57"/>
            <p:cNvPicPr>
              <a:picLocks noChangeAspect="1" noChangeArrowheads="1"/>
            </p:cNvPicPr>
            <p:nvPr/>
          </p:nvPicPr>
          <p:blipFill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1632"/>
              <a:ext cx="326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3" name="Group 58"/>
            <p:cNvGrpSpPr>
              <a:grpSpLocks/>
            </p:cNvGrpSpPr>
            <p:nvPr/>
          </p:nvGrpSpPr>
          <p:grpSpPr bwMode="auto">
            <a:xfrm>
              <a:off x="4256" y="1680"/>
              <a:ext cx="352" cy="259"/>
              <a:chOff x="272" y="1296"/>
              <a:chExt cx="352" cy="259"/>
            </a:xfrm>
          </p:grpSpPr>
          <p:sp>
            <p:nvSpPr>
              <p:cNvPr id="64" name="Text Box 59"/>
              <p:cNvSpPr txBox="1">
                <a:spLocks noChangeArrowheads="1"/>
              </p:cNvSpPr>
              <p:nvPr/>
            </p:nvSpPr>
            <p:spPr bwMode="auto">
              <a:xfrm>
                <a:off x="329" y="1305"/>
                <a:ext cx="29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 dirty="0" smtClean="0">
                    <a:solidFill>
                      <a:schemeClr val="bg1"/>
                    </a:solidFill>
                    <a:latin typeface="Tahoma" charset="0"/>
                  </a:rPr>
                  <a:t>X</a:t>
                </a:r>
                <a:r>
                  <a:rPr lang="en-US" sz="2000" b="1" baseline="-25000" dirty="0" smtClean="0">
                    <a:solidFill>
                      <a:schemeClr val="bg1"/>
                    </a:solidFill>
                    <a:latin typeface="Tahoma" charset="0"/>
                  </a:rPr>
                  <a:t>4</a:t>
                </a:r>
                <a:endParaRPr lang="en-US" sz="2000" b="1" baseline="-25000" dirty="0">
                  <a:solidFill>
                    <a:schemeClr val="bg1"/>
                  </a:solidFill>
                  <a:latin typeface="Tahoma" charset="0"/>
                </a:endParaRPr>
              </a:p>
            </p:txBody>
          </p:sp>
          <p:sp>
            <p:nvSpPr>
              <p:cNvPr id="65" name="Text Box 60"/>
              <p:cNvSpPr txBox="1">
                <a:spLocks noChangeArrowheads="1"/>
              </p:cNvSpPr>
              <p:nvPr/>
            </p:nvSpPr>
            <p:spPr bwMode="auto">
              <a:xfrm>
                <a:off x="272" y="1296"/>
                <a:ext cx="334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de-DE" sz="2000" b="1" baseline="-25000">
                  <a:solidFill>
                    <a:schemeClr val="bg1"/>
                  </a:solidFill>
                  <a:latin typeface="Tahoma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53868395"/>
      </p:ext>
    </p:extLst>
  </p:cSld>
  <p:clrMapOvr>
    <a:masterClrMapping/>
  </p:clrMapOvr>
  <p:transition xmlns:p14="http://schemas.microsoft.com/office/powerpoint/2010/main" spd="slow" advTm="571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54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51C6DC7-00FE-274F-B139-209540D23465}" type="slidenum">
              <a:rPr lang="en-US" sz="1400"/>
              <a:pPr eaLnBrk="1" hangingPunct="1"/>
              <a:t>17</a:t>
            </a:fld>
            <a:endParaRPr lang="en-US" sz="1400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0025"/>
            <a:ext cx="8229600" cy="762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Calibri" charset="0"/>
                <a:ea typeface="ＭＳ Ｐゴシック" charset="0"/>
                <a:cs typeface="ＭＳ Ｐゴシック" charset="0"/>
              </a:rPr>
              <a:t>Greedy algorithm</a:t>
            </a:r>
            <a:endParaRPr lang="en-US" sz="4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25411" name="Rectangle 3"/>
          <p:cNvSpPr>
            <a:spLocks noChangeArrowheads="1"/>
          </p:cNvSpPr>
          <p:nvPr/>
        </p:nvSpPr>
        <p:spPr bwMode="auto">
          <a:xfrm>
            <a:off x="152400" y="990600"/>
            <a:ext cx="8991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Blip>
                <a:blip r:embed="rId5"/>
              </a:buBlip>
            </a:pPr>
            <a:r>
              <a:rPr lang="en-US" b="1" dirty="0"/>
              <a:t>Given</a:t>
            </a:r>
            <a:r>
              <a:rPr lang="en-US" dirty="0"/>
              <a:t>: finite set V, monotone SF </a:t>
            </a:r>
            <a:r>
              <a:rPr lang="en-US" dirty="0" smtClean="0"/>
              <a:t>F</a:t>
            </a:r>
            <a:endParaRPr lang="en-US" dirty="0"/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Blip>
                <a:blip r:embed="rId5"/>
              </a:buBlip>
            </a:pPr>
            <a:r>
              <a:rPr lang="en-US" b="1" dirty="0"/>
              <a:t>Want</a:t>
            </a:r>
            <a:r>
              <a:rPr lang="en-US" dirty="0"/>
              <a:t>:       	           such that	</a:t>
            </a:r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endParaRPr lang="en-US" sz="1400" dirty="0">
              <a:solidFill>
                <a:schemeClr val="hlink"/>
              </a:solidFill>
            </a:endParaRPr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endParaRPr lang="en-US" dirty="0">
              <a:solidFill>
                <a:schemeClr val="hlink"/>
              </a:solidFill>
            </a:endParaRPr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r>
              <a:rPr lang="en-US" dirty="0">
                <a:solidFill>
                  <a:schemeClr val="hlink"/>
                </a:solidFill>
              </a:rPr>
              <a:t>		       </a:t>
            </a:r>
            <a:r>
              <a:rPr lang="en-US" b="1" dirty="0" smtClean="0">
                <a:solidFill>
                  <a:schemeClr val="hlink"/>
                </a:solidFill>
              </a:rPr>
              <a:t>NP</a:t>
            </a:r>
            <a:r>
              <a:rPr lang="en-US" b="1" dirty="0">
                <a:solidFill>
                  <a:schemeClr val="hlink"/>
                </a:solidFill>
              </a:rPr>
              <a:t>-hard!</a:t>
            </a:r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r>
              <a:rPr lang="en-US" dirty="0"/>
              <a:t>	</a:t>
            </a:r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endParaRPr lang="en-US" dirty="0"/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endParaRPr lang="en-US" dirty="0"/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endParaRPr lang="en-US" dirty="0"/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Blip>
                <a:blip r:embed="rId5"/>
              </a:buBlip>
            </a:pPr>
            <a:endParaRPr lang="en-US" dirty="0"/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Blip>
                <a:blip r:embed="rId5"/>
              </a:buBlip>
            </a:pPr>
            <a:endParaRPr lang="en-US" sz="200" dirty="0"/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Blip>
                <a:blip r:embed="rId5"/>
              </a:buBlip>
            </a:pPr>
            <a:endParaRPr lang="en-US" sz="1600" dirty="0"/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r>
              <a:rPr lang="en-US" sz="1600" i="1" dirty="0"/>
              <a:t>	</a:t>
            </a:r>
            <a:r>
              <a:rPr lang="en-US" sz="3200" i="1" dirty="0"/>
              <a:t>How well can this simple heuristic do?</a:t>
            </a:r>
          </a:p>
        </p:txBody>
      </p:sp>
      <p:pic>
        <p:nvPicPr>
          <p:cNvPr id="1425412" name="Picture 4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2671763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5413" name="Rectangle 5"/>
          <p:cNvSpPr>
            <a:spLocks noChangeArrowheads="1"/>
          </p:cNvSpPr>
          <p:nvPr/>
        </p:nvSpPr>
        <p:spPr bwMode="auto">
          <a:xfrm>
            <a:off x="1524000" y="1473200"/>
            <a:ext cx="3048000" cy="1320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25414" name="Rectangle 6"/>
          <p:cNvSpPr>
            <a:spLocks noChangeArrowheads="1"/>
          </p:cNvSpPr>
          <p:nvPr/>
        </p:nvSpPr>
        <p:spPr bwMode="auto">
          <a:xfrm>
            <a:off x="457200" y="3417888"/>
            <a:ext cx="4429125" cy="2678112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r>
              <a:rPr lang="en-US" u="sng"/>
              <a:t>Greedy algorithm:</a:t>
            </a:r>
          </a:p>
          <a:p>
            <a:pPr lvl="1" algn="l">
              <a:spcBef>
                <a:spcPct val="20000"/>
              </a:spcBef>
              <a:buClr>
                <a:schemeClr val="hlink"/>
              </a:buClr>
              <a:buSzPct val="65000"/>
              <a:buFont typeface="Wingdings" charset="0"/>
              <a:buNone/>
            </a:pPr>
            <a:r>
              <a:rPr lang="en-US"/>
              <a:t>Start with</a:t>
            </a:r>
            <a:endParaRPr lang="en-US">
              <a:latin typeface="cmsy10" charset="0"/>
            </a:endParaRPr>
          </a:p>
          <a:p>
            <a:pPr lvl="1" algn="l">
              <a:spcBef>
                <a:spcPct val="20000"/>
              </a:spcBef>
              <a:buClr>
                <a:schemeClr val="hlink"/>
              </a:buClr>
              <a:buSzPct val="65000"/>
              <a:buFont typeface="Wingdings" charset="0"/>
              <a:buNone/>
            </a:pPr>
            <a:r>
              <a:rPr lang="en-US"/>
              <a:t>For i = 1 to k</a:t>
            </a:r>
          </a:p>
          <a:p>
            <a:pPr lvl="2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0"/>
              <a:buNone/>
            </a:pPr>
            <a:endParaRPr lang="en-US"/>
          </a:p>
          <a:p>
            <a:pPr lvl="2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0"/>
              <a:buNone/>
            </a:pPr>
            <a:endParaRPr lang="en-US" sz="2000"/>
          </a:p>
          <a:p>
            <a:pPr lvl="2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0"/>
              <a:buNone/>
            </a:pPr>
            <a:endParaRPr lang="en-US"/>
          </a:p>
        </p:txBody>
      </p:sp>
      <p:pic>
        <p:nvPicPr>
          <p:cNvPr id="28701" name="Picture 2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4102100"/>
            <a:ext cx="9144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4887913"/>
            <a:ext cx="34798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3175" y="5413375"/>
            <a:ext cx="19812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11">
            <a:lum bright="64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1603375"/>
            <a:ext cx="4038600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36"/>
          <p:cNvGrpSpPr>
            <a:grpSpLocks/>
          </p:cNvGrpSpPr>
          <p:nvPr/>
        </p:nvGrpSpPr>
        <p:grpSpPr bwMode="auto">
          <a:xfrm>
            <a:off x="5410200" y="1295400"/>
            <a:ext cx="3276600" cy="3276600"/>
            <a:chOff x="3408" y="816"/>
            <a:chExt cx="2064" cy="2064"/>
          </a:xfrm>
        </p:grpSpPr>
        <p:sp>
          <p:nvSpPr>
            <p:cNvPr id="37" name="Oval 31"/>
            <p:cNvSpPr>
              <a:spLocks noChangeArrowheads="1"/>
            </p:cNvSpPr>
            <p:nvPr/>
          </p:nvSpPr>
          <p:spPr bwMode="auto">
            <a:xfrm>
              <a:off x="3408" y="816"/>
              <a:ext cx="2064" cy="2064"/>
            </a:xfrm>
            <a:prstGeom prst="ellipse">
              <a:avLst/>
            </a:prstGeom>
            <a:gradFill rotWithShape="0">
              <a:gsLst>
                <a:gs pos="0">
                  <a:srgbClr val="FF9933">
                    <a:alpha val="67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 sz="2400">
                <a:latin typeface="Tahoma" charset="0"/>
              </a:endParaRPr>
            </a:p>
          </p:txBody>
        </p:sp>
        <p:pic>
          <p:nvPicPr>
            <p:cNvPr id="38" name="Picture 32"/>
            <p:cNvPicPr>
              <a:picLocks noChangeAspect="1" noChangeArrowheads="1"/>
            </p:cNvPicPr>
            <p:nvPr/>
          </p:nvPicPr>
          <p:blipFill>
            <a:blip r:embed="rId1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1632"/>
              <a:ext cx="326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9" name="Group 33"/>
            <p:cNvGrpSpPr>
              <a:grpSpLocks/>
            </p:cNvGrpSpPr>
            <p:nvPr/>
          </p:nvGrpSpPr>
          <p:grpSpPr bwMode="auto">
            <a:xfrm>
              <a:off x="4256" y="1689"/>
              <a:ext cx="352" cy="250"/>
              <a:chOff x="272" y="1305"/>
              <a:chExt cx="352" cy="250"/>
            </a:xfrm>
          </p:grpSpPr>
          <p:sp>
            <p:nvSpPr>
              <p:cNvPr id="40" name="Text Box 34"/>
              <p:cNvSpPr txBox="1">
                <a:spLocks noChangeArrowheads="1"/>
              </p:cNvSpPr>
              <p:nvPr/>
            </p:nvSpPr>
            <p:spPr bwMode="auto">
              <a:xfrm>
                <a:off x="329" y="1305"/>
                <a:ext cx="29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 dirty="0" smtClean="0">
                    <a:solidFill>
                      <a:schemeClr val="bg1"/>
                    </a:solidFill>
                    <a:latin typeface="Tahoma" charset="0"/>
                  </a:rPr>
                  <a:t>X</a:t>
                </a:r>
                <a:r>
                  <a:rPr lang="en-US" sz="2000" b="1" baseline="-25000" dirty="0" smtClean="0">
                    <a:solidFill>
                      <a:schemeClr val="bg1"/>
                    </a:solidFill>
                    <a:latin typeface="Tahoma" charset="0"/>
                  </a:rPr>
                  <a:t>1</a:t>
                </a:r>
                <a:endParaRPr lang="en-US" sz="2000" b="1" baseline="-25000" dirty="0">
                  <a:solidFill>
                    <a:schemeClr val="bg1"/>
                  </a:solidFill>
                  <a:latin typeface="Tahoma" charset="0"/>
                </a:endParaRPr>
              </a:p>
            </p:txBody>
          </p:sp>
          <p:sp>
            <p:nvSpPr>
              <p:cNvPr id="41" name="Text Box 35"/>
              <p:cNvSpPr txBox="1">
                <a:spLocks noChangeArrowheads="1"/>
              </p:cNvSpPr>
              <p:nvPr/>
            </p:nvSpPr>
            <p:spPr bwMode="auto">
              <a:xfrm>
                <a:off x="272" y="1318"/>
                <a:ext cx="334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de-DE" sz="2000" b="1" baseline="-25000">
                  <a:solidFill>
                    <a:schemeClr val="bg1"/>
                  </a:solidFill>
                  <a:latin typeface="Tahoma" charset="0"/>
                </a:endParaRPr>
              </a:p>
            </p:txBody>
          </p:sp>
        </p:grpSp>
      </p:grpSp>
      <p:grpSp>
        <p:nvGrpSpPr>
          <p:cNvPr id="42" name="Group 49"/>
          <p:cNvGrpSpPr>
            <a:grpSpLocks/>
          </p:cNvGrpSpPr>
          <p:nvPr/>
        </p:nvGrpSpPr>
        <p:grpSpPr bwMode="auto">
          <a:xfrm>
            <a:off x="6705600" y="1981200"/>
            <a:ext cx="3276600" cy="3276600"/>
            <a:chOff x="3408" y="816"/>
            <a:chExt cx="2064" cy="2064"/>
          </a:xfrm>
        </p:grpSpPr>
        <p:sp>
          <p:nvSpPr>
            <p:cNvPr id="43" name="Oval 50"/>
            <p:cNvSpPr>
              <a:spLocks noChangeArrowheads="1"/>
            </p:cNvSpPr>
            <p:nvPr/>
          </p:nvSpPr>
          <p:spPr bwMode="auto">
            <a:xfrm>
              <a:off x="3408" y="816"/>
              <a:ext cx="2064" cy="2064"/>
            </a:xfrm>
            <a:prstGeom prst="ellipse">
              <a:avLst/>
            </a:prstGeom>
            <a:gradFill rotWithShape="0">
              <a:gsLst>
                <a:gs pos="0">
                  <a:srgbClr val="FF9933">
                    <a:alpha val="67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 sz="2400">
                <a:latin typeface="Tahoma" charset="0"/>
              </a:endParaRPr>
            </a:p>
          </p:txBody>
        </p:sp>
        <p:pic>
          <p:nvPicPr>
            <p:cNvPr id="44" name="Picture 51"/>
            <p:cNvPicPr>
              <a:picLocks noChangeAspect="1" noChangeArrowheads="1"/>
            </p:cNvPicPr>
            <p:nvPr/>
          </p:nvPicPr>
          <p:blipFill>
            <a:blip r:embed="rId1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1632"/>
              <a:ext cx="326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5" name="Group 52"/>
            <p:cNvGrpSpPr>
              <a:grpSpLocks/>
            </p:cNvGrpSpPr>
            <p:nvPr/>
          </p:nvGrpSpPr>
          <p:grpSpPr bwMode="auto">
            <a:xfrm>
              <a:off x="4256" y="1689"/>
              <a:ext cx="352" cy="250"/>
              <a:chOff x="272" y="1305"/>
              <a:chExt cx="352" cy="250"/>
            </a:xfrm>
          </p:grpSpPr>
          <p:sp>
            <p:nvSpPr>
              <p:cNvPr id="46" name="Text Box 53"/>
              <p:cNvSpPr txBox="1">
                <a:spLocks noChangeArrowheads="1"/>
              </p:cNvSpPr>
              <p:nvPr/>
            </p:nvSpPr>
            <p:spPr bwMode="auto">
              <a:xfrm>
                <a:off x="329" y="1305"/>
                <a:ext cx="29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 dirty="0" smtClean="0">
                    <a:solidFill>
                      <a:schemeClr val="bg1"/>
                    </a:solidFill>
                    <a:latin typeface="Tahoma" charset="0"/>
                  </a:rPr>
                  <a:t>X</a:t>
                </a:r>
                <a:r>
                  <a:rPr lang="en-US" sz="2000" b="1" baseline="-25000" dirty="0" smtClean="0">
                    <a:solidFill>
                      <a:schemeClr val="bg1"/>
                    </a:solidFill>
                    <a:latin typeface="Tahoma" charset="0"/>
                  </a:rPr>
                  <a:t>5</a:t>
                </a:r>
                <a:endParaRPr lang="en-US" sz="2000" b="1" baseline="-25000" dirty="0">
                  <a:solidFill>
                    <a:schemeClr val="bg1"/>
                  </a:solidFill>
                  <a:latin typeface="Tahoma" charset="0"/>
                </a:endParaRPr>
              </a:p>
            </p:txBody>
          </p:sp>
          <p:sp>
            <p:nvSpPr>
              <p:cNvPr id="47" name="Text Box 54"/>
              <p:cNvSpPr txBox="1">
                <a:spLocks noChangeArrowheads="1"/>
              </p:cNvSpPr>
              <p:nvPr/>
            </p:nvSpPr>
            <p:spPr bwMode="auto">
              <a:xfrm>
                <a:off x="272" y="1318"/>
                <a:ext cx="334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de-DE" sz="2000" b="1" baseline="-25000">
                  <a:solidFill>
                    <a:schemeClr val="bg1"/>
                  </a:solidFill>
                  <a:latin typeface="Tahoma" charset="0"/>
                </a:endParaRPr>
              </a:p>
            </p:txBody>
          </p:sp>
        </p:grpSp>
      </p:grpSp>
      <p:grpSp>
        <p:nvGrpSpPr>
          <p:cNvPr id="48" name="Group 43"/>
          <p:cNvGrpSpPr>
            <a:grpSpLocks/>
          </p:cNvGrpSpPr>
          <p:nvPr/>
        </p:nvGrpSpPr>
        <p:grpSpPr bwMode="auto">
          <a:xfrm>
            <a:off x="6781800" y="685800"/>
            <a:ext cx="3276600" cy="3276600"/>
            <a:chOff x="3408" y="816"/>
            <a:chExt cx="2064" cy="2064"/>
          </a:xfrm>
        </p:grpSpPr>
        <p:sp>
          <p:nvSpPr>
            <p:cNvPr id="49" name="Oval 44"/>
            <p:cNvSpPr>
              <a:spLocks noChangeArrowheads="1"/>
            </p:cNvSpPr>
            <p:nvPr/>
          </p:nvSpPr>
          <p:spPr bwMode="auto">
            <a:xfrm>
              <a:off x="3408" y="816"/>
              <a:ext cx="2064" cy="2064"/>
            </a:xfrm>
            <a:prstGeom prst="ellipse">
              <a:avLst/>
            </a:prstGeom>
            <a:gradFill rotWithShape="0">
              <a:gsLst>
                <a:gs pos="0">
                  <a:srgbClr val="FF9933">
                    <a:alpha val="67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 sz="2400">
                <a:latin typeface="Tahoma" charset="0"/>
              </a:endParaRPr>
            </a:p>
          </p:txBody>
        </p:sp>
        <p:pic>
          <p:nvPicPr>
            <p:cNvPr id="50" name="Picture 45"/>
            <p:cNvPicPr>
              <a:picLocks noChangeAspect="1" noChangeArrowheads="1"/>
            </p:cNvPicPr>
            <p:nvPr/>
          </p:nvPicPr>
          <p:blipFill>
            <a:blip r:embed="rId1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1632"/>
              <a:ext cx="326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" name="Group 46"/>
            <p:cNvGrpSpPr>
              <a:grpSpLocks/>
            </p:cNvGrpSpPr>
            <p:nvPr/>
          </p:nvGrpSpPr>
          <p:grpSpPr bwMode="auto">
            <a:xfrm>
              <a:off x="4256" y="1689"/>
              <a:ext cx="352" cy="250"/>
              <a:chOff x="272" y="1305"/>
              <a:chExt cx="352" cy="250"/>
            </a:xfrm>
          </p:grpSpPr>
          <p:sp>
            <p:nvSpPr>
              <p:cNvPr id="52" name="Text Box 47"/>
              <p:cNvSpPr txBox="1">
                <a:spLocks noChangeArrowheads="1"/>
              </p:cNvSpPr>
              <p:nvPr/>
            </p:nvSpPr>
            <p:spPr bwMode="auto">
              <a:xfrm>
                <a:off x="329" y="1305"/>
                <a:ext cx="29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 dirty="0" smtClean="0">
                    <a:solidFill>
                      <a:schemeClr val="bg1"/>
                    </a:solidFill>
                    <a:latin typeface="Tahoma" charset="0"/>
                  </a:rPr>
                  <a:t>X</a:t>
                </a:r>
                <a:r>
                  <a:rPr lang="en-US" sz="2000" b="1" baseline="-25000" dirty="0" smtClean="0">
                    <a:solidFill>
                      <a:schemeClr val="bg1"/>
                    </a:solidFill>
                    <a:latin typeface="Tahoma" charset="0"/>
                  </a:rPr>
                  <a:t>3</a:t>
                </a:r>
                <a:endParaRPr lang="en-US" sz="2000" b="1" baseline="-25000" dirty="0">
                  <a:solidFill>
                    <a:schemeClr val="bg1"/>
                  </a:solidFill>
                  <a:latin typeface="Tahoma" charset="0"/>
                </a:endParaRPr>
              </a:p>
            </p:txBody>
          </p:sp>
          <p:sp>
            <p:nvSpPr>
              <p:cNvPr id="53" name="Text Box 48"/>
              <p:cNvSpPr txBox="1">
                <a:spLocks noChangeArrowheads="1"/>
              </p:cNvSpPr>
              <p:nvPr/>
            </p:nvSpPr>
            <p:spPr bwMode="auto">
              <a:xfrm>
                <a:off x="272" y="1318"/>
                <a:ext cx="334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de-DE" sz="2000" b="1" baseline="-25000">
                  <a:solidFill>
                    <a:schemeClr val="bg1"/>
                  </a:solidFill>
                  <a:latin typeface="Tahoma" charset="0"/>
                </a:endParaRPr>
              </a:p>
            </p:txBody>
          </p:sp>
        </p:grpSp>
      </p:grpSp>
      <p:grpSp>
        <p:nvGrpSpPr>
          <p:cNvPr id="54" name="Group 37"/>
          <p:cNvGrpSpPr>
            <a:grpSpLocks/>
          </p:cNvGrpSpPr>
          <p:nvPr/>
        </p:nvGrpSpPr>
        <p:grpSpPr bwMode="auto">
          <a:xfrm>
            <a:off x="4191000" y="1905000"/>
            <a:ext cx="3276600" cy="3276600"/>
            <a:chOff x="3408" y="816"/>
            <a:chExt cx="2064" cy="2064"/>
          </a:xfrm>
        </p:grpSpPr>
        <p:sp>
          <p:nvSpPr>
            <p:cNvPr id="55" name="Oval 38"/>
            <p:cNvSpPr>
              <a:spLocks noChangeArrowheads="1"/>
            </p:cNvSpPr>
            <p:nvPr/>
          </p:nvSpPr>
          <p:spPr bwMode="auto">
            <a:xfrm>
              <a:off x="3408" y="816"/>
              <a:ext cx="2064" cy="2064"/>
            </a:xfrm>
            <a:prstGeom prst="ellipse">
              <a:avLst/>
            </a:prstGeom>
            <a:gradFill rotWithShape="0">
              <a:gsLst>
                <a:gs pos="0">
                  <a:srgbClr val="FF9933">
                    <a:alpha val="67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 sz="2400">
                <a:latin typeface="Tahoma" charset="0"/>
              </a:endParaRPr>
            </a:p>
          </p:txBody>
        </p:sp>
        <p:pic>
          <p:nvPicPr>
            <p:cNvPr id="56" name="Picture 39"/>
            <p:cNvPicPr>
              <a:picLocks noChangeAspect="1" noChangeArrowheads="1"/>
            </p:cNvPicPr>
            <p:nvPr/>
          </p:nvPicPr>
          <p:blipFill>
            <a:blip r:embed="rId1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1632"/>
              <a:ext cx="326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7" name="Group 40"/>
            <p:cNvGrpSpPr>
              <a:grpSpLocks/>
            </p:cNvGrpSpPr>
            <p:nvPr/>
          </p:nvGrpSpPr>
          <p:grpSpPr bwMode="auto">
            <a:xfrm>
              <a:off x="4256" y="1689"/>
              <a:ext cx="352" cy="250"/>
              <a:chOff x="272" y="1305"/>
              <a:chExt cx="352" cy="250"/>
            </a:xfrm>
          </p:grpSpPr>
          <p:sp>
            <p:nvSpPr>
              <p:cNvPr id="58" name="Text Box 41"/>
              <p:cNvSpPr txBox="1">
                <a:spLocks noChangeArrowheads="1"/>
              </p:cNvSpPr>
              <p:nvPr/>
            </p:nvSpPr>
            <p:spPr bwMode="auto">
              <a:xfrm>
                <a:off x="329" y="1305"/>
                <a:ext cx="29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 dirty="0" smtClean="0">
                    <a:solidFill>
                      <a:schemeClr val="bg1"/>
                    </a:solidFill>
                    <a:latin typeface="Tahoma" charset="0"/>
                  </a:rPr>
                  <a:t>X</a:t>
                </a:r>
                <a:r>
                  <a:rPr lang="en-US" sz="2000" b="1" baseline="-25000" dirty="0" smtClean="0">
                    <a:solidFill>
                      <a:schemeClr val="bg1"/>
                    </a:solidFill>
                    <a:latin typeface="Tahoma" charset="0"/>
                  </a:rPr>
                  <a:t>2</a:t>
                </a:r>
                <a:endParaRPr lang="en-US" sz="2000" b="1" baseline="-25000" dirty="0">
                  <a:solidFill>
                    <a:schemeClr val="bg1"/>
                  </a:solidFill>
                  <a:latin typeface="Tahoma" charset="0"/>
                </a:endParaRPr>
              </a:p>
            </p:txBody>
          </p:sp>
          <p:sp>
            <p:nvSpPr>
              <p:cNvPr id="59" name="Text Box 42"/>
              <p:cNvSpPr txBox="1">
                <a:spLocks noChangeArrowheads="1"/>
              </p:cNvSpPr>
              <p:nvPr/>
            </p:nvSpPr>
            <p:spPr bwMode="auto">
              <a:xfrm>
                <a:off x="272" y="1318"/>
                <a:ext cx="334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de-DE" sz="2000" b="1" baseline="-25000">
                  <a:solidFill>
                    <a:schemeClr val="bg1"/>
                  </a:solidFill>
                  <a:latin typeface="Tahoma" charset="0"/>
                </a:endParaRPr>
              </a:p>
            </p:txBody>
          </p:sp>
        </p:grpSp>
      </p:grpSp>
      <p:grpSp>
        <p:nvGrpSpPr>
          <p:cNvPr id="60" name="Group 55"/>
          <p:cNvGrpSpPr>
            <a:grpSpLocks/>
          </p:cNvGrpSpPr>
          <p:nvPr/>
        </p:nvGrpSpPr>
        <p:grpSpPr bwMode="auto">
          <a:xfrm>
            <a:off x="4114800" y="609600"/>
            <a:ext cx="3276600" cy="3276600"/>
            <a:chOff x="3408" y="816"/>
            <a:chExt cx="2064" cy="2064"/>
          </a:xfrm>
        </p:grpSpPr>
        <p:sp>
          <p:nvSpPr>
            <p:cNvPr id="61" name="Oval 56"/>
            <p:cNvSpPr>
              <a:spLocks noChangeArrowheads="1"/>
            </p:cNvSpPr>
            <p:nvPr/>
          </p:nvSpPr>
          <p:spPr bwMode="auto">
            <a:xfrm>
              <a:off x="3408" y="816"/>
              <a:ext cx="2064" cy="2064"/>
            </a:xfrm>
            <a:prstGeom prst="ellipse">
              <a:avLst/>
            </a:prstGeom>
            <a:gradFill rotWithShape="0">
              <a:gsLst>
                <a:gs pos="0">
                  <a:srgbClr val="FF9933">
                    <a:alpha val="67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 sz="2400">
                <a:latin typeface="Tahoma" charset="0"/>
              </a:endParaRPr>
            </a:p>
          </p:txBody>
        </p:sp>
        <p:pic>
          <p:nvPicPr>
            <p:cNvPr id="62" name="Picture 57"/>
            <p:cNvPicPr>
              <a:picLocks noChangeAspect="1" noChangeArrowheads="1"/>
            </p:cNvPicPr>
            <p:nvPr/>
          </p:nvPicPr>
          <p:blipFill>
            <a:blip r:embed="rId1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1632"/>
              <a:ext cx="326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3" name="Group 58"/>
            <p:cNvGrpSpPr>
              <a:grpSpLocks/>
            </p:cNvGrpSpPr>
            <p:nvPr/>
          </p:nvGrpSpPr>
          <p:grpSpPr bwMode="auto">
            <a:xfrm>
              <a:off x="4256" y="1680"/>
              <a:ext cx="352" cy="259"/>
              <a:chOff x="272" y="1296"/>
              <a:chExt cx="352" cy="259"/>
            </a:xfrm>
          </p:grpSpPr>
          <p:sp>
            <p:nvSpPr>
              <p:cNvPr id="64" name="Text Box 59"/>
              <p:cNvSpPr txBox="1">
                <a:spLocks noChangeArrowheads="1"/>
              </p:cNvSpPr>
              <p:nvPr/>
            </p:nvSpPr>
            <p:spPr bwMode="auto">
              <a:xfrm>
                <a:off x="329" y="1305"/>
                <a:ext cx="29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 dirty="0" smtClean="0">
                    <a:solidFill>
                      <a:schemeClr val="bg1"/>
                    </a:solidFill>
                    <a:latin typeface="Tahoma" charset="0"/>
                  </a:rPr>
                  <a:t>X</a:t>
                </a:r>
                <a:r>
                  <a:rPr lang="en-US" sz="2000" b="1" baseline="-25000" dirty="0" smtClean="0">
                    <a:solidFill>
                      <a:schemeClr val="bg1"/>
                    </a:solidFill>
                    <a:latin typeface="Tahoma" charset="0"/>
                  </a:rPr>
                  <a:t>4</a:t>
                </a:r>
                <a:endParaRPr lang="en-US" sz="2000" b="1" baseline="-25000" dirty="0">
                  <a:solidFill>
                    <a:schemeClr val="bg1"/>
                  </a:solidFill>
                  <a:latin typeface="Tahoma" charset="0"/>
                </a:endParaRPr>
              </a:p>
            </p:txBody>
          </p:sp>
          <p:sp>
            <p:nvSpPr>
              <p:cNvPr id="65" name="Text Box 60"/>
              <p:cNvSpPr txBox="1">
                <a:spLocks noChangeArrowheads="1"/>
              </p:cNvSpPr>
              <p:nvPr/>
            </p:nvSpPr>
            <p:spPr bwMode="auto">
              <a:xfrm>
                <a:off x="272" y="1296"/>
                <a:ext cx="334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de-DE" sz="2000" b="1" baseline="-25000">
                  <a:solidFill>
                    <a:schemeClr val="bg1"/>
                  </a:solidFill>
                  <a:latin typeface="Tahoma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48454835"/>
      </p:ext>
    </p:extLst>
  </p:cSld>
  <p:clrMapOvr>
    <a:masterClrMapping/>
  </p:clrMapOvr>
  <p:transition xmlns:p14="http://schemas.microsoft.com/office/powerpoint/2010/main" spd="slow" advTm="571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4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5413" grpId="0" animBg="1"/>
      <p:bldP spid="14254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Performance of greedy</a:t>
            </a:r>
          </a:p>
        </p:txBody>
      </p:sp>
      <p:sp>
        <p:nvSpPr>
          <p:cNvPr id="142745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5638800"/>
            <a:ext cx="8305800" cy="64611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	Greedy empirically close to optimal. Why?</a:t>
            </a:r>
          </a:p>
        </p:txBody>
      </p:sp>
      <p:sp>
        <p:nvSpPr>
          <p:cNvPr id="3072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ECBEB92-A414-404E-AE2F-0B637A3568A8}" type="slidenum">
              <a:rPr lang="en-US" sz="1400"/>
              <a:pPr eaLnBrk="1" hangingPunct="1"/>
              <a:t>18</a:t>
            </a:fld>
            <a:endParaRPr lang="en-US" sz="140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62000" y="1219200"/>
            <a:ext cx="5410200" cy="4348163"/>
            <a:chOff x="1272" y="1413"/>
            <a:chExt cx="3408" cy="2739"/>
          </a:xfrm>
        </p:grpSpPr>
        <p:sp>
          <p:nvSpPr>
            <p:cNvPr id="30829" name="Line 5"/>
            <p:cNvSpPr>
              <a:spLocks noChangeShapeType="1"/>
            </p:cNvSpPr>
            <p:nvPr/>
          </p:nvSpPr>
          <p:spPr bwMode="auto">
            <a:xfrm flipV="1">
              <a:off x="1569" y="1465"/>
              <a:ext cx="0" cy="2337"/>
            </a:xfrm>
            <a:prstGeom prst="line">
              <a:avLst/>
            </a:prstGeom>
            <a:noFill/>
            <a:ln w="793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30" name="Line 6"/>
            <p:cNvSpPr>
              <a:spLocks noChangeShapeType="1"/>
            </p:cNvSpPr>
            <p:nvPr/>
          </p:nvSpPr>
          <p:spPr bwMode="auto">
            <a:xfrm>
              <a:off x="1569" y="1465"/>
              <a:ext cx="3057" cy="0"/>
            </a:xfrm>
            <a:prstGeom prst="line">
              <a:avLst/>
            </a:prstGeom>
            <a:noFill/>
            <a:ln w="793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31" name="Line 7"/>
            <p:cNvSpPr>
              <a:spLocks noChangeShapeType="1"/>
            </p:cNvSpPr>
            <p:nvPr/>
          </p:nvSpPr>
          <p:spPr bwMode="auto">
            <a:xfrm>
              <a:off x="4626" y="1465"/>
              <a:ext cx="0" cy="2337"/>
            </a:xfrm>
            <a:prstGeom prst="line">
              <a:avLst/>
            </a:prstGeom>
            <a:noFill/>
            <a:ln w="793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32" name="Line 8"/>
            <p:cNvSpPr>
              <a:spLocks noChangeShapeType="1"/>
            </p:cNvSpPr>
            <p:nvPr/>
          </p:nvSpPr>
          <p:spPr bwMode="auto">
            <a:xfrm flipH="1">
              <a:off x="1569" y="3802"/>
              <a:ext cx="3057" cy="0"/>
            </a:xfrm>
            <a:prstGeom prst="line">
              <a:avLst/>
            </a:prstGeom>
            <a:noFill/>
            <a:ln w="793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33" name="Line 9"/>
            <p:cNvSpPr>
              <a:spLocks noChangeShapeType="1"/>
            </p:cNvSpPr>
            <p:nvPr/>
          </p:nvSpPr>
          <p:spPr bwMode="auto">
            <a:xfrm>
              <a:off x="1569" y="1465"/>
              <a:ext cx="305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34" name="Line 10"/>
            <p:cNvSpPr>
              <a:spLocks noChangeShapeType="1"/>
            </p:cNvSpPr>
            <p:nvPr/>
          </p:nvSpPr>
          <p:spPr bwMode="auto">
            <a:xfrm>
              <a:off x="1569" y="3802"/>
              <a:ext cx="305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35" name="Line 11"/>
            <p:cNvSpPr>
              <a:spLocks noChangeShapeType="1"/>
            </p:cNvSpPr>
            <p:nvPr/>
          </p:nvSpPr>
          <p:spPr bwMode="auto">
            <a:xfrm flipV="1">
              <a:off x="4626" y="1465"/>
              <a:ext cx="0" cy="23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36" name="Line 12"/>
            <p:cNvSpPr>
              <a:spLocks noChangeShapeType="1"/>
            </p:cNvSpPr>
            <p:nvPr/>
          </p:nvSpPr>
          <p:spPr bwMode="auto">
            <a:xfrm flipV="1">
              <a:off x="1569" y="1465"/>
              <a:ext cx="0" cy="23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37" name="Line 13"/>
            <p:cNvSpPr>
              <a:spLocks noChangeShapeType="1"/>
            </p:cNvSpPr>
            <p:nvPr/>
          </p:nvSpPr>
          <p:spPr bwMode="auto">
            <a:xfrm>
              <a:off x="1569" y="3802"/>
              <a:ext cx="305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38" name="Line 14"/>
            <p:cNvSpPr>
              <a:spLocks noChangeShapeType="1"/>
            </p:cNvSpPr>
            <p:nvPr/>
          </p:nvSpPr>
          <p:spPr bwMode="auto">
            <a:xfrm flipV="1">
              <a:off x="1569" y="1465"/>
              <a:ext cx="0" cy="23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39" name="Line 15"/>
            <p:cNvSpPr>
              <a:spLocks noChangeShapeType="1"/>
            </p:cNvSpPr>
            <p:nvPr/>
          </p:nvSpPr>
          <p:spPr bwMode="auto">
            <a:xfrm flipV="1">
              <a:off x="1569" y="3771"/>
              <a:ext cx="0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40" name="Line 16"/>
            <p:cNvSpPr>
              <a:spLocks noChangeShapeType="1"/>
            </p:cNvSpPr>
            <p:nvPr/>
          </p:nvSpPr>
          <p:spPr bwMode="auto">
            <a:xfrm>
              <a:off x="1569" y="1465"/>
              <a:ext cx="0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41" name="Freeform 17"/>
            <p:cNvSpPr>
              <a:spLocks/>
            </p:cNvSpPr>
            <p:nvPr/>
          </p:nvSpPr>
          <p:spPr bwMode="auto">
            <a:xfrm>
              <a:off x="1543" y="3861"/>
              <a:ext cx="39" cy="108"/>
            </a:xfrm>
            <a:custGeom>
              <a:avLst/>
              <a:gdLst>
                <a:gd name="T0" fmla="*/ 29 w 39"/>
                <a:gd name="T1" fmla="*/ 0 h 108"/>
                <a:gd name="T2" fmla="*/ 39 w 39"/>
                <a:gd name="T3" fmla="*/ 0 h 108"/>
                <a:gd name="T4" fmla="*/ 39 w 39"/>
                <a:gd name="T5" fmla="*/ 108 h 108"/>
                <a:gd name="T6" fmla="*/ 25 w 39"/>
                <a:gd name="T7" fmla="*/ 108 h 108"/>
                <a:gd name="T8" fmla="*/ 25 w 39"/>
                <a:gd name="T9" fmla="*/ 23 h 108"/>
                <a:gd name="T10" fmla="*/ 21 w 39"/>
                <a:gd name="T11" fmla="*/ 27 h 108"/>
                <a:gd name="T12" fmla="*/ 18 w 39"/>
                <a:gd name="T13" fmla="*/ 29 h 108"/>
                <a:gd name="T14" fmla="*/ 13 w 39"/>
                <a:gd name="T15" fmla="*/ 33 h 108"/>
                <a:gd name="T16" fmla="*/ 3 w 39"/>
                <a:gd name="T17" fmla="*/ 38 h 108"/>
                <a:gd name="T18" fmla="*/ 0 w 39"/>
                <a:gd name="T19" fmla="*/ 39 h 108"/>
                <a:gd name="T20" fmla="*/ 0 w 39"/>
                <a:gd name="T21" fmla="*/ 27 h 108"/>
                <a:gd name="T22" fmla="*/ 7 w 39"/>
                <a:gd name="T23" fmla="*/ 23 h 108"/>
                <a:gd name="T24" fmla="*/ 19 w 39"/>
                <a:gd name="T25" fmla="*/ 14 h 108"/>
                <a:gd name="T26" fmla="*/ 23 w 39"/>
                <a:gd name="T27" fmla="*/ 9 h 108"/>
                <a:gd name="T28" fmla="*/ 27 w 39"/>
                <a:gd name="T29" fmla="*/ 4 h 108"/>
                <a:gd name="T30" fmla="*/ 29 w 39"/>
                <a:gd name="T31" fmla="*/ 0 h 10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9"/>
                <a:gd name="T49" fmla="*/ 0 h 108"/>
                <a:gd name="T50" fmla="*/ 39 w 39"/>
                <a:gd name="T51" fmla="*/ 108 h 10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9" h="108">
                  <a:moveTo>
                    <a:pt x="29" y="0"/>
                  </a:moveTo>
                  <a:lnTo>
                    <a:pt x="39" y="0"/>
                  </a:lnTo>
                  <a:lnTo>
                    <a:pt x="39" y="108"/>
                  </a:lnTo>
                  <a:lnTo>
                    <a:pt x="25" y="108"/>
                  </a:lnTo>
                  <a:lnTo>
                    <a:pt x="25" y="23"/>
                  </a:lnTo>
                  <a:lnTo>
                    <a:pt x="21" y="27"/>
                  </a:lnTo>
                  <a:lnTo>
                    <a:pt x="18" y="29"/>
                  </a:lnTo>
                  <a:lnTo>
                    <a:pt x="13" y="33"/>
                  </a:lnTo>
                  <a:lnTo>
                    <a:pt x="3" y="38"/>
                  </a:lnTo>
                  <a:lnTo>
                    <a:pt x="0" y="39"/>
                  </a:lnTo>
                  <a:lnTo>
                    <a:pt x="0" y="27"/>
                  </a:lnTo>
                  <a:lnTo>
                    <a:pt x="7" y="23"/>
                  </a:lnTo>
                  <a:lnTo>
                    <a:pt x="19" y="14"/>
                  </a:lnTo>
                  <a:lnTo>
                    <a:pt x="23" y="9"/>
                  </a:lnTo>
                  <a:lnTo>
                    <a:pt x="27" y="4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42" name="Line 18"/>
            <p:cNvSpPr>
              <a:spLocks noChangeShapeType="1"/>
            </p:cNvSpPr>
            <p:nvPr/>
          </p:nvSpPr>
          <p:spPr bwMode="auto">
            <a:xfrm flipV="1">
              <a:off x="2332" y="3771"/>
              <a:ext cx="0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43" name="Line 19"/>
            <p:cNvSpPr>
              <a:spLocks noChangeShapeType="1"/>
            </p:cNvSpPr>
            <p:nvPr/>
          </p:nvSpPr>
          <p:spPr bwMode="auto">
            <a:xfrm>
              <a:off x="2332" y="1465"/>
              <a:ext cx="0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44" name="Freeform 20"/>
            <p:cNvSpPr>
              <a:spLocks/>
            </p:cNvSpPr>
            <p:nvPr/>
          </p:nvSpPr>
          <p:spPr bwMode="auto">
            <a:xfrm>
              <a:off x="2296" y="3861"/>
              <a:ext cx="71" cy="108"/>
            </a:xfrm>
            <a:custGeom>
              <a:avLst/>
              <a:gdLst>
                <a:gd name="T0" fmla="*/ 36 w 71"/>
                <a:gd name="T1" fmla="*/ 0 h 108"/>
                <a:gd name="T2" fmla="*/ 49 w 71"/>
                <a:gd name="T3" fmla="*/ 2 h 108"/>
                <a:gd name="T4" fmla="*/ 60 w 71"/>
                <a:gd name="T5" fmla="*/ 8 h 108"/>
                <a:gd name="T6" fmla="*/ 67 w 71"/>
                <a:gd name="T7" fmla="*/ 19 h 108"/>
                <a:gd name="T8" fmla="*/ 70 w 71"/>
                <a:gd name="T9" fmla="*/ 29 h 108"/>
                <a:gd name="T10" fmla="*/ 68 w 71"/>
                <a:gd name="T11" fmla="*/ 34 h 108"/>
                <a:gd name="T12" fmla="*/ 67 w 71"/>
                <a:gd name="T13" fmla="*/ 38 h 108"/>
                <a:gd name="T14" fmla="*/ 66 w 71"/>
                <a:gd name="T15" fmla="*/ 43 h 108"/>
                <a:gd name="T16" fmla="*/ 64 w 71"/>
                <a:gd name="T17" fmla="*/ 50 h 108"/>
                <a:gd name="T18" fmla="*/ 59 w 71"/>
                <a:gd name="T19" fmla="*/ 54 h 108"/>
                <a:gd name="T20" fmla="*/ 52 w 71"/>
                <a:gd name="T21" fmla="*/ 63 h 108"/>
                <a:gd name="T22" fmla="*/ 40 w 71"/>
                <a:gd name="T23" fmla="*/ 74 h 108"/>
                <a:gd name="T24" fmla="*/ 34 w 71"/>
                <a:gd name="T25" fmla="*/ 78 h 108"/>
                <a:gd name="T26" fmla="*/ 22 w 71"/>
                <a:gd name="T27" fmla="*/ 90 h 108"/>
                <a:gd name="T28" fmla="*/ 21 w 71"/>
                <a:gd name="T29" fmla="*/ 93 h 108"/>
                <a:gd name="T30" fmla="*/ 20 w 71"/>
                <a:gd name="T31" fmla="*/ 94 h 108"/>
                <a:gd name="T32" fmla="*/ 71 w 71"/>
                <a:gd name="T33" fmla="*/ 94 h 108"/>
                <a:gd name="T34" fmla="*/ 71 w 71"/>
                <a:gd name="T35" fmla="*/ 108 h 108"/>
                <a:gd name="T36" fmla="*/ 0 w 71"/>
                <a:gd name="T37" fmla="*/ 108 h 108"/>
                <a:gd name="T38" fmla="*/ 0 w 71"/>
                <a:gd name="T39" fmla="*/ 103 h 108"/>
                <a:gd name="T40" fmla="*/ 2 w 71"/>
                <a:gd name="T41" fmla="*/ 99 h 108"/>
                <a:gd name="T42" fmla="*/ 4 w 71"/>
                <a:gd name="T43" fmla="*/ 94 h 108"/>
                <a:gd name="T44" fmla="*/ 6 w 71"/>
                <a:gd name="T45" fmla="*/ 88 h 108"/>
                <a:gd name="T46" fmla="*/ 14 w 71"/>
                <a:gd name="T47" fmla="*/ 78 h 108"/>
                <a:gd name="T48" fmla="*/ 20 w 71"/>
                <a:gd name="T49" fmla="*/ 74 h 108"/>
                <a:gd name="T50" fmla="*/ 27 w 71"/>
                <a:gd name="T51" fmla="*/ 68 h 108"/>
                <a:gd name="T52" fmla="*/ 36 w 71"/>
                <a:gd name="T53" fmla="*/ 59 h 108"/>
                <a:gd name="T54" fmla="*/ 45 w 71"/>
                <a:gd name="T55" fmla="*/ 51 h 108"/>
                <a:gd name="T56" fmla="*/ 49 w 71"/>
                <a:gd name="T57" fmla="*/ 45 h 108"/>
                <a:gd name="T58" fmla="*/ 54 w 71"/>
                <a:gd name="T59" fmla="*/ 38 h 108"/>
                <a:gd name="T60" fmla="*/ 55 w 71"/>
                <a:gd name="T61" fmla="*/ 34 h 108"/>
                <a:gd name="T62" fmla="*/ 55 w 71"/>
                <a:gd name="T63" fmla="*/ 29 h 108"/>
                <a:gd name="T64" fmla="*/ 54 w 71"/>
                <a:gd name="T65" fmla="*/ 25 h 108"/>
                <a:gd name="T66" fmla="*/ 53 w 71"/>
                <a:gd name="T67" fmla="*/ 21 h 108"/>
                <a:gd name="T68" fmla="*/ 51 w 71"/>
                <a:gd name="T69" fmla="*/ 17 h 108"/>
                <a:gd name="T70" fmla="*/ 41 w 71"/>
                <a:gd name="T71" fmla="*/ 13 h 108"/>
                <a:gd name="T72" fmla="*/ 30 w 71"/>
                <a:gd name="T73" fmla="*/ 13 h 108"/>
                <a:gd name="T74" fmla="*/ 25 w 71"/>
                <a:gd name="T75" fmla="*/ 15 h 108"/>
                <a:gd name="T76" fmla="*/ 22 w 71"/>
                <a:gd name="T77" fmla="*/ 17 h 108"/>
                <a:gd name="T78" fmla="*/ 20 w 71"/>
                <a:gd name="T79" fmla="*/ 20 h 108"/>
                <a:gd name="T80" fmla="*/ 17 w 71"/>
                <a:gd name="T81" fmla="*/ 23 h 108"/>
                <a:gd name="T82" fmla="*/ 16 w 71"/>
                <a:gd name="T83" fmla="*/ 27 h 108"/>
                <a:gd name="T84" fmla="*/ 16 w 71"/>
                <a:gd name="T85" fmla="*/ 32 h 108"/>
                <a:gd name="T86" fmla="*/ 2 w 71"/>
                <a:gd name="T87" fmla="*/ 29 h 108"/>
                <a:gd name="T88" fmla="*/ 5 w 71"/>
                <a:gd name="T89" fmla="*/ 17 h 108"/>
                <a:gd name="T90" fmla="*/ 12 w 71"/>
                <a:gd name="T91" fmla="*/ 8 h 108"/>
                <a:gd name="T92" fmla="*/ 23 w 71"/>
                <a:gd name="T93" fmla="*/ 2 h 108"/>
                <a:gd name="T94" fmla="*/ 36 w 71"/>
                <a:gd name="T95" fmla="*/ 0 h 10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1"/>
                <a:gd name="T145" fmla="*/ 0 h 108"/>
                <a:gd name="T146" fmla="*/ 71 w 71"/>
                <a:gd name="T147" fmla="*/ 108 h 10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1" h="108">
                  <a:moveTo>
                    <a:pt x="36" y="0"/>
                  </a:moveTo>
                  <a:lnTo>
                    <a:pt x="49" y="2"/>
                  </a:lnTo>
                  <a:lnTo>
                    <a:pt x="60" y="8"/>
                  </a:lnTo>
                  <a:lnTo>
                    <a:pt x="67" y="19"/>
                  </a:lnTo>
                  <a:lnTo>
                    <a:pt x="70" y="29"/>
                  </a:lnTo>
                  <a:lnTo>
                    <a:pt x="68" y="34"/>
                  </a:lnTo>
                  <a:lnTo>
                    <a:pt x="67" y="38"/>
                  </a:lnTo>
                  <a:lnTo>
                    <a:pt x="66" y="43"/>
                  </a:lnTo>
                  <a:lnTo>
                    <a:pt x="64" y="50"/>
                  </a:lnTo>
                  <a:lnTo>
                    <a:pt x="59" y="54"/>
                  </a:lnTo>
                  <a:lnTo>
                    <a:pt x="52" y="63"/>
                  </a:lnTo>
                  <a:lnTo>
                    <a:pt x="40" y="74"/>
                  </a:lnTo>
                  <a:lnTo>
                    <a:pt x="34" y="78"/>
                  </a:lnTo>
                  <a:lnTo>
                    <a:pt x="22" y="90"/>
                  </a:lnTo>
                  <a:lnTo>
                    <a:pt x="21" y="93"/>
                  </a:lnTo>
                  <a:lnTo>
                    <a:pt x="20" y="94"/>
                  </a:lnTo>
                  <a:lnTo>
                    <a:pt x="71" y="94"/>
                  </a:lnTo>
                  <a:lnTo>
                    <a:pt x="71" y="108"/>
                  </a:lnTo>
                  <a:lnTo>
                    <a:pt x="0" y="108"/>
                  </a:lnTo>
                  <a:lnTo>
                    <a:pt x="0" y="103"/>
                  </a:lnTo>
                  <a:lnTo>
                    <a:pt x="2" y="99"/>
                  </a:lnTo>
                  <a:lnTo>
                    <a:pt x="4" y="94"/>
                  </a:lnTo>
                  <a:lnTo>
                    <a:pt x="6" y="88"/>
                  </a:lnTo>
                  <a:lnTo>
                    <a:pt x="14" y="78"/>
                  </a:lnTo>
                  <a:lnTo>
                    <a:pt x="20" y="74"/>
                  </a:lnTo>
                  <a:lnTo>
                    <a:pt x="27" y="68"/>
                  </a:lnTo>
                  <a:lnTo>
                    <a:pt x="36" y="59"/>
                  </a:lnTo>
                  <a:lnTo>
                    <a:pt x="45" y="51"/>
                  </a:lnTo>
                  <a:lnTo>
                    <a:pt x="49" y="45"/>
                  </a:lnTo>
                  <a:lnTo>
                    <a:pt x="54" y="38"/>
                  </a:lnTo>
                  <a:lnTo>
                    <a:pt x="55" y="34"/>
                  </a:lnTo>
                  <a:lnTo>
                    <a:pt x="55" y="29"/>
                  </a:lnTo>
                  <a:lnTo>
                    <a:pt x="54" y="25"/>
                  </a:lnTo>
                  <a:lnTo>
                    <a:pt x="53" y="21"/>
                  </a:lnTo>
                  <a:lnTo>
                    <a:pt x="51" y="17"/>
                  </a:lnTo>
                  <a:lnTo>
                    <a:pt x="41" y="13"/>
                  </a:lnTo>
                  <a:lnTo>
                    <a:pt x="30" y="13"/>
                  </a:lnTo>
                  <a:lnTo>
                    <a:pt x="25" y="15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7" y="23"/>
                  </a:lnTo>
                  <a:lnTo>
                    <a:pt x="16" y="27"/>
                  </a:lnTo>
                  <a:lnTo>
                    <a:pt x="16" y="32"/>
                  </a:lnTo>
                  <a:lnTo>
                    <a:pt x="2" y="29"/>
                  </a:lnTo>
                  <a:lnTo>
                    <a:pt x="5" y="17"/>
                  </a:lnTo>
                  <a:lnTo>
                    <a:pt x="12" y="8"/>
                  </a:lnTo>
                  <a:lnTo>
                    <a:pt x="23" y="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45" name="Line 21"/>
            <p:cNvSpPr>
              <a:spLocks noChangeShapeType="1"/>
            </p:cNvSpPr>
            <p:nvPr/>
          </p:nvSpPr>
          <p:spPr bwMode="auto">
            <a:xfrm flipV="1">
              <a:off x="3097" y="3771"/>
              <a:ext cx="0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46" name="Line 22"/>
            <p:cNvSpPr>
              <a:spLocks noChangeShapeType="1"/>
            </p:cNvSpPr>
            <p:nvPr/>
          </p:nvSpPr>
          <p:spPr bwMode="auto">
            <a:xfrm>
              <a:off x="3097" y="1465"/>
              <a:ext cx="0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47" name="Freeform 23"/>
            <p:cNvSpPr>
              <a:spLocks/>
            </p:cNvSpPr>
            <p:nvPr/>
          </p:nvSpPr>
          <p:spPr bwMode="auto">
            <a:xfrm>
              <a:off x="3061" y="3861"/>
              <a:ext cx="70" cy="109"/>
            </a:xfrm>
            <a:custGeom>
              <a:avLst/>
              <a:gdLst>
                <a:gd name="T0" fmla="*/ 39 w 70"/>
                <a:gd name="T1" fmla="*/ 1 h 109"/>
                <a:gd name="T2" fmla="*/ 54 w 70"/>
                <a:gd name="T3" fmla="*/ 7 h 109"/>
                <a:gd name="T4" fmla="*/ 63 w 70"/>
                <a:gd name="T5" fmla="*/ 19 h 109"/>
                <a:gd name="T6" fmla="*/ 64 w 70"/>
                <a:gd name="T7" fmla="*/ 32 h 109"/>
                <a:gd name="T8" fmla="*/ 61 w 70"/>
                <a:gd name="T9" fmla="*/ 39 h 109"/>
                <a:gd name="T10" fmla="*/ 55 w 70"/>
                <a:gd name="T11" fmla="*/ 46 h 109"/>
                <a:gd name="T12" fmla="*/ 56 w 70"/>
                <a:gd name="T13" fmla="*/ 51 h 109"/>
                <a:gd name="T14" fmla="*/ 64 w 70"/>
                <a:gd name="T15" fmla="*/ 58 h 109"/>
                <a:gd name="T16" fmla="*/ 70 w 70"/>
                <a:gd name="T17" fmla="*/ 71 h 109"/>
                <a:gd name="T18" fmla="*/ 68 w 70"/>
                <a:gd name="T19" fmla="*/ 88 h 109"/>
                <a:gd name="T20" fmla="*/ 49 w 70"/>
                <a:gd name="T21" fmla="*/ 107 h 109"/>
                <a:gd name="T22" fmla="*/ 21 w 70"/>
                <a:gd name="T23" fmla="*/ 107 h 109"/>
                <a:gd name="T24" fmla="*/ 4 w 70"/>
                <a:gd name="T25" fmla="*/ 93 h 109"/>
                <a:gd name="T26" fmla="*/ 14 w 70"/>
                <a:gd name="T27" fmla="*/ 78 h 109"/>
                <a:gd name="T28" fmla="*/ 17 w 70"/>
                <a:gd name="T29" fmla="*/ 87 h 109"/>
                <a:gd name="T30" fmla="*/ 26 w 70"/>
                <a:gd name="T31" fmla="*/ 95 h 109"/>
                <a:gd name="T32" fmla="*/ 35 w 70"/>
                <a:gd name="T33" fmla="*/ 97 h 109"/>
                <a:gd name="T34" fmla="*/ 44 w 70"/>
                <a:gd name="T35" fmla="*/ 96 h 109"/>
                <a:gd name="T36" fmla="*/ 54 w 70"/>
                <a:gd name="T37" fmla="*/ 88 h 109"/>
                <a:gd name="T38" fmla="*/ 57 w 70"/>
                <a:gd name="T39" fmla="*/ 75 h 109"/>
                <a:gd name="T40" fmla="*/ 55 w 70"/>
                <a:gd name="T41" fmla="*/ 66 h 109"/>
                <a:gd name="T42" fmla="*/ 50 w 70"/>
                <a:gd name="T43" fmla="*/ 62 h 109"/>
                <a:gd name="T44" fmla="*/ 41 w 70"/>
                <a:gd name="T45" fmla="*/ 56 h 109"/>
                <a:gd name="T46" fmla="*/ 31 w 70"/>
                <a:gd name="T47" fmla="*/ 54 h 109"/>
                <a:gd name="T48" fmla="*/ 29 w 70"/>
                <a:gd name="T49" fmla="*/ 44 h 109"/>
                <a:gd name="T50" fmla="*/ 44 w 70"/>
                <a:gd name="T51" fmla="*/ 41 h 109"/>
                <a:gd name="T52" fmla="*/ 49 w 70"/>
                <a:gd name="T53" fmla="*/ 35 h 109"/>
                <a:gd name="T54" fmla="*/ 50 w 70"/>
                <a:gd name="T55" fmla="*/ 23 h 109"/>
                <a:gd name="T56" fmla="*/ 45 w 70"/>
                <a:gd name="T57" fmla="*/ 17 h 109"/>
                <a:gd name="T58" fmla="*/ 39 w 70"/>
                <a:gd name="T59" fmla="*/ 13 h 109"/>
                <a:gd name="T60" fmla="*/ 23 w 70"/>
                <a:gd name="T61" fmla="*/ 17 h 109"/>
                <a:gd name="T62" fmla="*/ 15 w 70"/>
                <a:gd name="T63" fmla="*/ 29 h 109"/>
                <a:gd name="T64" fmla="*/ 6 w 70"/>
                <a:gd name="T65" fmla="*/ 16 h 109"/>
                <a:gd name="T66" fmla="*/ 23 w 70"/>
                <a:gd name="T67" fmla="*/ 2 h 10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0"/>
                <a:gd name="T103" fmla="*/ 0 h 109"/>
                <a:gd name="T104" fmla="*/ 70 w 70"/>
                <a:gd name="T105" fmla="*/ 109 h 10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0" h="109">
                  <a:moveTo>
                    <a:pt x="33" y="0"/>
                  </a:moveTo>
                  <a:lnTo>
                    <a:pt x="39" y="1"/>
                  </a:lnTo>
                  <a:lnTo>
                    <a:pt x="49" y="3"/>
                  </a:lnTo>
                  <a:lnTo>
                    <a:pt x="54" y="7"/>
                  </a:lnTo>
                  <a:lnTo>
                    <a:pt x="61" y="14"/>
                  </a:lnTo>
                  <a:lnTo>
                    <a:pt x="63" y="19"/>
                  </a:lnTo>
                  <a:lnTo>
                    <a:pt x="64" y="22"/>
                  </a:lnTo>
                  <a:lnTo>
                    <a:pt x="64" y="32"/>
                  </a:lnTo>
                  <a:lnTo>
                    <a:pt x="63" y="35"/>
                  </a:lnTo>
                  <a:lnTo>
                    <a:pt x="61" y="39"/>
                  </a:lnTo>
                  <a:lnTo>
                    <a:pt x="58" y="44"/>
                  </a:lnTo>
                  <a:lnTo>
                    <a:pt x="55" y="46"/>
                  </a:lnTo>
                  <a:lnTo>
                    <a:pt x="50" y="48"/>
                  </a:lnTo>
                  <a:lnTo>
                    <a:pt x="56" y="51"/>
                  </a:lnTo>
                  <a:lnTo>
                    <a:pt x="61" y="53"/>
                  </a:lnTo>
                  <a:lnTo>
                    <a:pt x="64" y="58"/>
                  </a:lnTo>
                  <a:lnTo>
                    <a:pt x="68" y="62"/>
                  </a:lnTo>
                  <a:lnTo>
                    <a:pt x="70" y="71"/>
                  </a:lnTo>
                  <a:lnTo>
                    <a:pt x="70" y="75"/>
                  </a:lnTo>
                  <a:lnTo>
                    <a:pt x="68" y="88"/>
                  </a:lnTo>
                  <a:lnTo>
                    <a:pt x="60" y="100"/>
                  </a:lnTo>
                  <a:lnTo>
                    <a:pt x="49" y="107"/>
                  </a:lnTo>
                  <a:lnTo>
                    <a:pt x="35" y="109"/>
                  </a:lnTo>
                  <a:lnTo>
                    <a:pt x="21" y="107"/>
                  </a:lnTo>
                  <a:lnTo>
                    <a:pt x="11" y="102"/>
                  </a:lnTo>
                  <a:lnTo>
                    <a:pt x="4" y="93"/>
                  </a:lnTo>
                  <a:lnTo>
                    <a:pt x="0" y="79"/>
                  </a:lnTo>
                  <a:lnTo>
                    <a:pt x="14" y="78"/>
                  </a:lnTo>
                  <a:lnTo>
                    <a:pt x="15" y="83"/>
                  </a:lnTo>
                  <a:lnTo>
                    <a:pt x="17" y="87"/>
                  </a:lnTo>
                  <a:lnTo>
                    <a:pt x="19" y="90"/>
                  </a:lnTo>
                  <a:lnTo>
                    <a:pt x="26" y="95"/>
                  </a:lnTo>
                  <a:lnTo>
                    <a:pt x="30" y="96"/>
                  </a:lnTo>
                  <a:lnTo>
                    <a:pt x="35" y="97"/>
                  </a:lnTo>
                  <a:lnTo>
                    <a:pt x="39" y="97"/>
                  </a:lnTo>
                  <a:lnTo>
                    <a:pt x="44" y="96"/>
                  </a:lnTo>
                  <a:lnTo>
                    <a:pt x="48" y="94"/>
                  </a:lnTo>
                  <a:lnTo>
                    <a:pt x="54" y="88"/>
                  </a:lnTo>
                  <a:lnTo>
                    <a:pt x="55" y="84"/>
                  </a:lnTo>
                  <a:lnTo>
                    <a:pt x="57" y="75"/>
                  </a:lnTo>
                  <a:lnTo>
                    <a:pt x="56" y="71"/>
                  </a:lnTo>
                  <a:lnTo>
                    <a:pt x="55" y="66"/>
                  </a:lnTo>
                  <a:lnTo>
                    <a:pt x="54" y="64"/>
                  </a:lnTo>
                  <a:lnTo>
                    <a:pt x="50" y="62"/>
                  </a:lnTo>
                  <a:lnTo>
                    <a:pt x="48" y="58"/>
                  </a:lnTo>
                  <a:lnTo>
                    <a:pt x="41" y="56"/>
                  </a:lnTo>
                  <a:lnTo>
                    <a:pt x="36" y="54"/>
                  </a:lnTo>
                  <a:lnTo>
                    <a:pt x="31" y="54"/>
                  </a:lnTo>
                  <a:lnTo>
                    <a:pt x="27" y="57"/>
                  </a:lnTo>
                  <a:lnTo>
                    <a:pt x="29" y="44"/>
                  </a:lnTo>
                  <a:lnTo>
                    <a:pt x="35" y="44"/>
                  </a:lnTo>
                  <a:lnTo>
                    <a:pt x="44" y="41"/>
                  </a:lnTo>
                  <a:lnTo>
                    <a:pt x="46" y="39"/>
                  </a:lnTo>
                  <a:lnTo>
                    <a:pt x="49" y="35"/>
                  </a:lnTo>
                  <a:lnTo>
                    <a:pt x="50" y="32"/>
                  </a:lnTo>
                  <a:lnTo>
                    <a:pt x="50" y="23"/>
                  </a:lnTo>
                  <a:lnTo>
                    <a:pt x="48" y="21"/>
                  </a:lnTo>
                  <a:lnTo>
                    <a:pt x="45" y="17"/>
                  </a:lnTo>
                  <a:lnTo>
                    <a:pt x="43" y="15"/>
                  </a:lnTo>
                  <a:lnTo>
                    <a:pt x="39" y="13"/>
                  </a:lnTo>
                  <a:lnTo>
                    <a:pt x="30" y="13"/>
                  </a:lnTo>
                  <a:lnTo>
                    <a:pt x="23" y="17"/>
                  </a:lnTo>
                  <a:lnTo>
                    <a:pt x="18" y="25"/>
                  </a:lnTo>
                  <a:lnTo>
                    <a:pt x="15" y="29"/>
                  </a:lnTo>
                  <a:lnTo>
                    <a:pt x="2" y="28"/>
                  </a:lnTo>
                  <a:lnTo>
                    <a:pt x="6" y="16"/>
                  </a:lnTo>
                  <a:lnTo>
                    <a:pt x="13" y="8"/>
                  </a:lnTo>
                  <a:lnTo>
                    <a:pt x="23" y="2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48" name="Line 24"/>
            <p:cNvSpPr>
              <a:spLocks noChangeShapeType="1"/>
            </p:cNvSpPr>
            <p:nvPr/>
          </p:nvSpPr>
          <p:spPr bwMode="auto">
            <a:xfrm flipV="1">
              <a:off x="3861" y="3771"/>
              <a:ext cx="0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49" name="Line 25"/>
            <p:cNvSpPr>
              <a:spLocks noChangeShapeType="1"/>
            </p:cNvSpPr>
            <p:nvPr/>
          </p:nvSpPr>
          <p:spPr bwMode="auto">
            <a:xfrm>
              <a:off x="3861" y="1465"/>
              <a:ext cx="0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50" name="Freeform 26"/>
            <p:cNvSpPr>
              <a:spLocks noEditPoints="1"/>
            </p:cNvSpPr>
            <p:nvPr/>
          </p:nvSpPr>
          <p:spPr bwMode="auto">
            <a:xfrm>
              <a:off x="3821" y="3863"/>
              <a:ext cx="75" cy="106"/>
            </a:xfrm>
            <a:custGeom>
              <a:avLst/>
              <a:gdLst>
                <a:gd name="T0" fmla="*/ 49 w 75"/>
                <a:gd name="T1" fmla="*/ 26 h 106"/>
                <a:gd name="T2" fmla="*/ 18 w 75"/>
                <a:gd name="T3" fmla="*/ 67 h 106"/>
                <a:gd name="T4" fmla="*/ 49 w 75"/>
                <a:gd name="T5" fmla="*/ 67 h 106"/>
                <a:gd name="T6" fmla="*/ 49 w 75"/>
                <a:gd name="T7" fmla="*/ 26 h 106"/>
                <a:gd name="T8" fmla="*/ 52 w 75"/>
                <a:gd name="T9" fmla="*/ 0 h 106"/>
                <a:gd name="T10" fmla="*/ 63 w 75"/>
                <a:gd name="T11" fmla="*/ 0 h 106"/>
                <a:gd name="T12" fmla="*/ 63 w 75"/>
                <a:gd name="T13" fmla="*/ 67 h 106"/>
                <a:gd name="T14" fmla="*/ 75 w 75"/>
                <a:gd name="T15" fmla="*/ 67 h 106"/>
                <a:gd name="T16" fmla="*/ 75 w 75"/>
                <a:gd name="T17" fmla="*/ 81 h 106"/>
                <a:gd name="T18" fmla="*/ 63 w 75"/>
                <a:gd name="T19" fmla="*/ 81 h 106"/>
                <a:gd name="T20" fmla="*/ 63 w 75"/>
                <a:gd name="T21" fmla="*/ 106 h 106"/>
                <a:gd name="T22" fmla="*/ 49 w 75"/>
                <a:gd name="T23" fmla="*/ 106 h 106"/>
                <a:gd name="T24" fmla="*/ 49 w 75"/>
                <a:gd name="T25" fmla="*/ 81 h 106"/>
                <a:gd name="T26" fmla="*/ 0 w 75"/>
                <a:gd name="T27" fmla="*/ 81 h 106"/>
                <a:gd name="T28" fmla="*/ 0 w 75"/>
                <a:gd name="T29" fmla="*/ 67 h 106"/>
                <a:gd name="T30" fmla="*/ 52 w 75"/>
                <a:gd name="T31" fmla="*/ 0 h 1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"/>
                <a:gd name="T49" fmla="*/ 0 h 106"/>
                <a:gd name="T50" fmla="*/ 75 w 75"/>
                <a:gd name="T51" fmla="*/ 106 h 1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" h="106">
                  <a:moveTo>
                    <a:pt x="49" y="26"/>
                  </a:moveTo>
                  <a:lnTo>
                    <a:pt x="18" y="67"/>
                  </a:lnTo>
                  <a:lnTo>
                    <a:pt x="49" y="67"/>
                  </a:lnTo>
                  <a:lnTo>
                    <a:pt x="49" y="26"/>
                  </a:lnTo>
                  <a:close/>
                  <a:moveTo>
                    <a:pt x="52" y="0"/>
                  </a:moveTo>
                  <a:lnTo>
                    <a:pt x="63" y="0"/>
                  </a:lnTo>
                  <a:lnTo>
                    <a:pt x="63" y="67"/>
                  </a:lnTo>
                  <a:lnTo>
                    <a:pt x="75" y="67"/>
                  </a:lnTo>
                  <a:lnTo>
                    <a:pt x="75" y="81"/>
                  </a:lnTo>
                  <a:lnTo>
                    <a:pt x="63" y="81"/>
                  </a:lnTo>
                  <a:lnTo>
                    <a:pt x="63" y="106"/>
                  </a:lnTo>
                  <a:lnTo>
                    <a:pt x="49" y="106"/>
                  </a:lnTo>
                  <a:lnTo>
                    <a:pt x="49" y="81"/>
                  </a:lnTo>
                  <a:lnTo>
                    <a:pt x="0" y="81"/>
                  </a:lnTo>
                  <a:lnTo>
                    <a:pt x="0" y="67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51" name="Line 27"/>
            <p:cNvSpPr>
              <a:spLocks noChangeShapeType="1"/>
            </p:cNvSpPr>
            <p:nvPr/>
          </p:nvSpPr>
          <p:spPr bwMode="auto">
            <a:xfrm flipV="1">
              <a:off x="4626" y="3771"/>
              <a:ext cx="0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52" name="Line 28"/>
            <p:cNvSpPr>
              <a:spLocks noChangeShapeType="1"/>
            </p:cNvSpPr>
            <p:nvPr/>
          </p:nvSpPr>
          <p:spPr bwMode="auto">
            <a:xfrm>
              <a:off x="4626" y="1465"/>
              <a:ext cx="0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53" name="Freeform 29"/>
            <p:cNvSpPr>
              <a:spLocks/>
            </p:cNvSpPr>
            <p:nvPr/>
          </p:nvSpPr>
          <p:spPr bwMode="auto">
            <a:xfrm>
              <a:off x="4590" y="3863"/>
              <a:ext cx="70" cy="107"/>
            </a:xfrm>
            <a:custGeom>
              <a:avLst/>
              <a:gdLst>
                <a:gd name="T0" fmla="*/ 13 w 70"/>
                <a:gd name="T1" fmla="*/ 0 h 107"/>
                <a:gd name="T2" fmla="*/ 64 w 70"/>
                <a:gd name="T3" fmla="*/ 0 h 107"/>
                <a:gd name="T4" fmla="*/ 64 w 70"/>
                <a:gd name="T5" fmla="*/ 14 h 107"/>
                <a:gd name="T6" fmla="*/ 24 w 70"/>
                <a:gd name="T7" fmla="*/ 14 h 107"/>
                <a:gd name="T8" fmla="*/ 19 w 70"/>
                <a:gd name="T9" fmla="*/ 42 h 107"/>
                <a:gd name="T10" fmla="*/ 25 w 70"/>
                <a:gd name="T11" fmla="*/ 38 h 107"/>
                <a:gd name="T12" fmla="*/ 32 w 70"/>
                <a:gd name="T13" fmla="*/ 35 h 107"/>
                <a:gd name="T14" fmla="*/ 38 w 70"/>
                <a:gd name="T15" fmla="*/ 35 h 107"/>
                <a:gd name="T16" fmla="*/ 51 w 70"/>
                <a:gd name="T17" fmla="*/ 37 h 107"/>
                <a:gd name="T18" fmla="*/ 61 w 70"/>
                <a:gd name="T19" fmla="*/ 43 h 107"/>
                <a:gd name="T20" fmla="*/ 68 w 70"/>
                <a:gd name="T21" fmla="*/ 55 h 107"/>
                <a:gd name="T22" fmla="*/ 70 w 70"/>
                <a:gd name="T23" fmla="*/ 68 h 107"/>
                <a:gd name="T24" fmla="*/ 69 w 70"/>
                <a:gd name="T25" fmla="*/ 79 h 107"/>
                <a:gd name="T26" fmla="*/ 67 w 70"/>
                <a:gd name="T27" fmla="*/ 87 h 107"/>
                <a:gd name="T28" fmla="*/ 63 w 70"/>
                <a:gd name="T29" fmla="*/ 95 h 107"/>
                <a:gd name="T30" fmla="*/ 50 w 70"/>
                <a:gd name="T31" fmla="*/ 105 h 107"/>
                <a:gd name="T32" fmla="*/ 35 w 70"/>
                <a:gd name="T33" fmla="*/ 107 h 107"/>
                <a:gd name="T34" fmla="*/ 22 w 70"/>
                <a:gd name="T35" fmla="*/ 105 h 107"/>
                <a:gd name="T36" fmla="*/ 11 w 70"/>
                <a:gd name="T37" fmla="*/ 100 h 107"/>
                <a:gd name="T38" fmla="*/ 4 w 70"/>
                <a:gd name="T39" fmla="*/ 91 h 107"/>
                <a:gd name="T40" fmla="*/ 0 w 70"/>
                <a:gd name="T41" fmla="*/ 77 h 107"/>
                <a:gd name="T42" fmla="*/ 14 w 70"/>
                <a:gd name="T43" fmla="*/ 76 h 107"/>
                <a:gd name="T44" fmla="*/ 16 w 70"/>
                <a:gd name="T45" fmla="*/ 82 h 107"/>
                <a:gd name="T46" fmla="*/ 18 w 70"/>
                <a:gd name="T47" fmla="*/ 87 h 107"/>
                <a:gd name="T48" fmla="*/ 20 w 70"/>
                <a:gd name="T49" fmla="*/ 91 h 107"/>
                <a:gd name="T50" fmla="*/ 24 w 70"/>
                <a:gd name="T51" fmla="*/ 93 h 107"/>
                <a:gd name="T52" fmla="*/ 29 w 70"/>
                <a:gd name="T53" fmla="*/ 94 h 107"/>
                <a:gd name="T54" fmla="*/ 35 w 70"/>
                <a:gd name="T55" fmla="*/ 95 h 107"/>
                <a:gd name="T56" fmla="*/ 39 w 70"/>
                <a:gd name="T57" fmla="*/ 95 h 107"/>
                <a:gd name="T58" fmla="*/ 44 w 70"/>
                <a:gd name="T59" fmla="*/ 94 h 107"/>
                <a:gd name="T60" fmla="*/ 48 w 70"/>
                <a:gd name="T61" fmla="*/ 92 h 107"/>
                <a:gd name="T62" fmla="*/ 50 w 70"/>
                <a:gd name="T63" fmla="*/ 89 h 107"/>
                <a:gd name="T64" fmla="*/ 55 w 70"/>
                <a:gd name="T65" fmla="*/ 81 h 107"/>
                <a:gd name="T66" fmla="*/ 57 w 70"/>
                <a:gd name="T67" fmla="*/ 70 h 107"/>
                <a:gd name="T68" fmla="*/ 56 w 70"/>
                <a:gd name="T69" fmla="*/ 64 h 107"/>
                <a:gd name="T70" fmla="*/ 56 w 70"/>
                <a:gd name="T71" fmla="*/ 61 h 107"/>
                <a:gd name="T72" fmla="*/ 54 w 70"/>
                <a:gd name="T73" fmla="*/ 56 h 107"/>
                <a:gd name="T74" fmla="*/ 53 w 70"/>
                <a:gd name="T75" fmla="*/ 52 h 107"/>
                <a:gd name="T76" fmla="*/ 49 w 70"/>
                <a:gd name="T77" fmla="*/ 50 h 107"/>
                <a:gd name="T78" fmla="*/ 44 w 70"/>
                <a:gd name="T79" fmla="*/ 48 h 107"/>
                <a:gd name="T80" fmla="*/ 41 w 70"/>
                <a:gd name="T81" fmla="*/ 46 h 107"/>
                <a:gd name="T82" fmla="*/ 31 w 70"/>
                <a:gd name="T83" fmla="*/ 46 h 107"/>
                <a:gd name="T84" fmla="*/ 27 w 70"/>
                <a:gd name="T85" fmla="*/ 48 h 107"/>
                <a:gd name="T86" fmla="*/ 24 w 70"/>
                <a:gd name="T87" fmla="*/ 50 h 107"/>
                <a:gd name="T88" fmla="*/ 20 w 70"/>
                <a:gd name="T89" fmla="*/ 51 h 107"/>
                <a:gd name="T90" fmla="*/ 16 w 70"/>
                <a:gd name="T91" fmla="*/ 56 h 107"/>
                <a:gd name="T92" fmla="*/ 2 w 70"/>
                <a:gd name="T93" fmla="*/ 55 h 107"/>
                <a:gd name="T94" fmla="*/ 13 w 70"/>
                <a:gd name="T95" fmla="*/ 0 h 10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0"/>
                <a:gd name="T145" fmla="*/ 0 h 107"/>
                <a:gd name="T146" fmla="*/ 70 w 70"/>
                <a:gd name="T147" fmla="*/ 107 h 10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0" h="107">
                  <a:moveTo>
                    <a:pt x="13" y="0"/>
                  </a:moveTo>
                  <a:lnTo>
                    <a:pt x="64" y="0"/>
                  </a:lnTo>
                  <a:lnTo>
                    <a:pt x="64" y="14"/>
                  </a:lnTo>
                  <a:lnTo>
                    <a:pt x="24" y="14"/>
                  </a:lnTo>
                  <a:lnTo>
                    <a:pt x="19" y="42"/>
                  </a:lnTo>
                  <a:lnTo>
                    <a:pt x="25" y="38"/>
                  </a:lnTo>
                  <a:lnTo>
                    <a:pt x="32" y="35"/>
                  </a:lnTo>
                  <a:lnTo>
                    <a:pt x="38" y="35"/>
                  </a:lnTo>
                  <a:lnTo>
                    <a:pt x="51" y="37"/>
                  </a:lnTo>
                  <a:lnTo>
                    <a:pt x="61" y="43"/>
                  </a:lnTo>
                  <a:lnTo>
                    <a:pt x="68" y="55"/>
                  </a:lnTo>
                  <a:lnTo>
                    <a:pt x="70" y="68"/>
                  </a:lnTo>
                  <a:lnTo>
                    <a:pt x="69" y="79"/>
                  </a:lnTo>
                  <a:lnTo>
                    <a:pt x="67" y="87"/>
                  </a:lnTo>
                  <a:lnTo>
                    <a:pt x="63" y="95"/>
                  </a:lnTo>
                  <a:lnTo>
                    <a:pt x="50" y="105"/>
                  </a:lnTo>
                  <a:lnTo>
                    <a:pt x="35" y="107"/>
                  </a:lnTo>
                  <a:lnTo>
                    <a:pt x="22" y="105"/>
                  </a:lnTo>
                  <a:lnTo>
                    <a:pt x="11" y="100"/>
                  </a:lnTo>
                  <a:lnTo>
                    <a:pt x="4" y="91"/>
                  </a:lnTo>
                  <a:lnTo>
                    <a:pt x="0" y="77"/>
                  </a:lnTo>
                  <a:lnTo>
                    <a:pt x="14" y="76"/>
                  </a:lnTo>
                  <a:lnTo>
                    <a:pt x="16" y="82"/>
                  </a:lnTo>
                  <a:lnTo>
                    <a:pt x="18" y="87"/>
                  </a:lnTo>
                  <a:lnTo>
                    <a:pt x="20" y="91"/>
                  </a:lnTo>
                  <a:lnTo>
                    <a:pt x="24" y="93"/>
                  </a:lnTo>
                  <a:lnTo>
                    <a:pt x="29" y="94"/>
                  </a:lnTo>
                  <a:lnTo>
                    <a:pt x="35" y="95"/>
                  </a:lnTo>
                  <a:lnTo>
                    <a:pt x="39" y="95"/>
                  </a:lnTo>
                  <a:lnTo>
                    <a:pt x="44" y="94"/>
                  </a:lnTo>
                  <a:lnTo>
                    <a:pt x="48" y="92"/>
                  </a:lnTo>
                  <a:lnTo>
                    <a:pt x="50" y="89"/>
                  </a:lnTo>
                  <a:lnTo>
                    <a:pt x="55" y="81"/>
                  </a:lnTo>
                  <a:lnTo>
                    <a:pt x="57" y="70"/>
                  </a:lnTo>
                  <a:lnTo>
                    <a:pt x="56" y="64"/>
                  </a:lnTo>
                  <a:lnTo>
                    <a:pt x="56" y="61"/>
                  </a:lnTo>
                  <a:lnTo>
                    <a:pt x="54" y="56"/>
                  </a:lnTo>
                  <a:lnTo>
                    <a:pt x="53" y="52"/>
                  </a:lnTo>
                  <a:lnTo>
                    <a:pt x="49" y="50"/>
                  </a:lnTo>
                  <a:lnTo>
                    <a:pt x="44" y="48"/>
                  </a:lnTo>
                  <a:lnTo>
                    <a:pt x="41" y="46"/>
                  </a:lnTo>
                  <a:lnTo>
                    <a:pt x="31" y="46"/>
                  </a:lnTo>
                  <a:lnTo>
                    <a:pt x="27" y="48"/>
                  </a:lnTo>
                  <a:lnTo>
                    <a:pt x="24" y="50"/>
                  </a:lnTo>
                  <a:lnTo>
                    <a:pt x="20" y="51"/>
                  </a:lnTo>
                  <a:lnTo>
                    <a:pt x="16" y="56"/>
                  </a:lnTo>
                  <a:lnTo>
                    <a:pt x="2" y="5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54" name="Line 30"/>
            <p:cNvSpPr>
              <a:spLocks noChangeShapeType="1"/>
            </p:cNvSpPr>
            <p:nvPr/>
          </p:nvSpPr>
          <p:spPr bwMode="auto">
            <a:xfrm>
              <a:off x="1569" y="3802"/>
              <a:ext cx="3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55" name="Line 31"/>
            <p:cNvSpPr>
              <a:spLocks noChangeShapeType="1"/>
            </p:cNvSpPr>
            <p:nvPr/>
          </p:nvSpPr>
          <p:spPr bwMode="auto">
            <a:xfrm flipH="1">
              <a:off x="4595" y="3802"/>
              <a:ext cx="31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56" name="Freeform 32"/>
            <p:cNvSpPr>
              <a:spLocks/>
            </p:cNvSpPr>
            <p:nvPr/>
          </p:nvSpPr>
          <p:spPr bwMode="auto">
            <a:xfrm>
              <a:off x="1463" y="3750"/>
              <a:ext cx="70" cy="108"/>
            </a:xfrm>
            <a:custGeom>
              <a:avLst/>
              <a:gdLst>
                <a:gd name="T0" fmla="*/ 36 w 70"/>
                <a:gd name="T1" fmla="*/ 0 h 108"/>
                <a:gd name="T2" fmla="*/ 49 w 70"/>
                <a:gd name="T3" fmla="*/ 2 h 108"/>
                <a:gd name="T4" fmla="*/ 59 w 70"/>
                <a:gd name="T5" fmla="*/ 8 h 108"/>
                <a:gd name="T6" fmla="*/ 67 w 70"/>
                <a:gd name="T7" fmla="*/ 19 h 108"/>
                <a:gd name="T8" fmla="*/ 69 w 70"/>
                <a:gd name="T9" fmla="*/ 29 h 108"/>
                <a:gd name="T10" fmla="*/ 68 w 70"/>
                <a:gd name="T11" fmla="*/ 34 h 108"/>
                <a:gd name="T12" fmla="*/ 67 w 70"/>
                <a:gd name="T13" fmla="*/ 38 h 108"/>
                <a:gd name="T14" fmla="*/ 65 w 70"/>
                <a:gd name="T15" fmla="*/ 43 h 108"/>
                <a:gd name="T16" fmla="*/ 63 w 70"/>
                <a:gd name="T17" fmla="*/ 50 h 108"/>
                <a:gd name="T18" fmla="*/ 58 w 70"/>
                <a:gd name="T19" fmla="*/ 54 h 108"/>
                <a:gd name="T20" fmla="*/ 51 w 70"/>
                <a:gd name="T21" fmla="*/ 63 h 108"/>
                <a:gd name="T22" fmla="*/ 39 w 70"/>
                <a:gd name="T23" fmla="*/ 74 h 108"/>
                <a:gd name="T24" fmla="*/ 33 w 70"/>
                <a:gd name="T25" fmla="*/ 78 h 108"/>
                <a:gd name="T26" fmla="*/ 21 w 70"/>
                <a:gd name="T27" fmla="*/ 90 h 108"/>
                <a:gd name="T28" fmla="*/ 20 w 70"/>
                <a:gd name="T29" fmla="*/ 93 h 108"/>
                <a:gd name="T30" fmla="*/ 19 w 70"/>
                <a:gd name="T31" fmla="*/ 94 h 108"/>
                <a:gd name="T32" fmla="*/ 70 w 70"/>
                <a:gd name="T33" fmla="*/ 94 h 108"/>
                <a:gd name="T34" fmla="*/ 70 w 70"/>
                <a:gd name="T35" fmla="*/ 108 h 108"/>
                <a:gd name="T36" fmla="*/ 0 w 70"/>
                <a:gd name="T37" fmla="*/ 108 h 108"/>
                <a:gd name="T38" fmla="*/ 0 w 70"/>
                <a:gd name="T39" fmla="*/ 103 h 108"/>
                <a:gd name="T40" fmla="*/ 1 w 70"/>
                <a:gd name="T41" fmla="*/ 99 h 108"/>
                <a:gd name="T42" fmla="*/ 3 w 70"/>
                <a:gd name="T43" fmla="*/ 94 h 108"/>
                <a:gd name="T44" fmla="*/ 6 w 70"/>
                <a:gd name="T45" fmla="*/ 88 h 108"/>
                <a:gd name="T46" fmla="*/ 13 w 70"/>
                <a:gd name="T47" fmla="*/ 78 h 108"/>
                <a:gd name="T48" fmla="*/ 19 w 70"/>
                <a:gd name="T49" fmla="*/ 74 h 108"/>
                <a:gd name="T50" fmla="*/ 26 w 70"/>
                <a:gd name="T51" fmla="*/ 68 h 108"/>
                <a:gd name="T52" fmla="*/ 36 w 70"/>
                <a:gd name="T53" fmla="*/ 59 h 108"/>
                <a:gd name="T54" fmla="*/ 44 w 70"/>
                <a:gd name="T55" fmla="*/ 51 h 108"/>
                <a:gd name="T56" fmla="*/ 49 w 70"/>
                <a:gd name="T57" fmla="*/ 45 h 108"/>
                <a:gd name="T58" fmla="*/ 53 w 70"/>
                <a:gd name="T59" fmla="*/ 38 h 108"/>
                <a:gd name="T60" fmla="*/ 55 w 70"/>
                <a:gd name="T61" fmla="*/ 34 h 108"/>
                <a:gd name="T62" fmla="*/ 55 w 70"/>
                <a:gd name="T63" fmla="*/ 29 h 108"/>
                <a:gd name="T64" fmla="*/ 53 w 70"/>
                <a:gd name="T65" fmla="*/ 25 h 108"/>
                <a:gd name="T66" fmla="*/ 52 w 70"/>
                <a:gd name="T67" fmla="*/ 21 h 108"/>
                <a:gd name="T68" fmla="*/ 50 w 70"/>
                <a:gd name="T69" fmla="*/ 18 h 108"/>
                <a:gd name="T70" fmla="*/ 40 w 70"/>
                <a:gd name="T71" fmla="*/ 13 h 108"/>
                <a:gd name="T72" fmla="*/ 30 w 70"/>
                <a:gd name="T73" fmla="*/ 13 h 108"/>
                <a:gd name="T74" fmla="*/ 25 w 70"/>
                <a:gd name="T75" fmla="*/ 15 h 108"/>
                <a:gd name="T76" fmla="*/ 21 w 70"/>
                <a:gd name="T77" fmla="*/ 18 h 108"/>
                <a:gd name="T78" fmla="*/ 19 w 70"/>
                <a:gd name="T79" fmla="*/ 20 h 108"/>
                <a:gd name="T80" fmla="*/ 16 w 70"/>
                <a:gd name="T81" fmla="*/ 23 h 108"/>
                <a:gd name="T82" fmla="*/ 15 w 70"/>
                <a:gd name="T83" fmla="*/ 27 h 108"/>
                <a:gd name="T84" fmla="*/ 15 w 70"/>
                <a:gd name="T85" fmla="*/ 32 h 108"/>
                <a:gd name="T86" fmla="*/ 1 w 70"/>
                <a:gd name="T87" fmla="*/ 29 h 108"/>
                <a:gd name="T88" fmla="*/ 4 w 70"/>
                <a:gd name="T89" fmla="*/ 18 h 108"/>
                <a:gd name="T90" fmla="*/ 12 w 70"/>
                <a:gd name="T91" fmla="*/ 8 h 108"/>
                <a:gd name="T92" fmla="*/ 22 w 70"/>
                <a:gd name="T93" fmla="*/ 2 h 108"/>
                <a:gd name="T94" fmla="*/ 36 w 70"/>
                <a:gd name="T95" fmla="*/ 0 h 10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0"/>
                <a:gd name="T145" fmla="*/ 0 h 108"/>
                <a:gd name="T146" fmla="*/ 70 w 70"/>
                <a:gd name="T147" fmla="*/ 108 h 10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0" h="108">
                  <a:moveTo>
                    <a:pt x="36" y="0"/>
                  </a:moveTo>
                  <a:lnTo>
                    <a:pt x="49" y="2"/>
                  </a:lnTo>
                  <a:lnTo>
                    <a:pt x="59" y="8"/>
                  </a:lnTo>
                  <a:lnTo>
                    <a:pt x="67" y="19"/>
                  </a:lnTo>
                  <a:lnTo>
                    <a:pt x="69" y="29"/>
                  </a:lnTo>
                  <a:lnTo>
                    <a:pt x="68" y="34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3" y="50"/>
                  </a:lnTo>
                  <a:lnTo>
                    <a:pt x="58" y="54"/>
                  </a:lnTo>
                  <a:lnTo>
                    <a:pt x="51" y="63"/>
                  </a:lnTo>
                  <a:lnTo>
                    <a:pt x="39" y="74"/>
                  </a:lnTo>
                  <a:lnTo>
                    <a:pt x="33" y="78"/>
                  </a:lnTo>
                  <a:lnTo>
                    <a:pt x="21" y="90"/>
                  </a:lnTo>
                  <a:lnTo>
                    <a:pt x="20" y="93"/>
                  </a:lnTo>
                  <a:lnTo>
                    <a:pt x="19" y="94"/>
                  </a:lnTo>
                  <a:lnTo>
                    <a:pt x="70" y="94"/>
                  </a:lnTo>
                  <a:lnTo>
                    <a:pt x="70" y="108"/>
                  </a:lnTo>
                  <a:lnTo>
                    <a:pt x="0" y="108"/>
                  </a:lnTo>
                  <a:lnTo>
                    <a:pt x="0" y="103"/>
                  </a:lnTo>
                  <a:lnTo>
                    <a:pt x="1" y="99"/>
                  </a:lnTo>
                  <a:lnTo>
                    <a:pt x="3" y="94"/>
                  </a:lnTo>
                  <a:lnTo>
                    <a:pt x="6" y="88"/>
                  </a:lnTo>
                  <a:lnTo>
                    <a:pt x="13" y="78"/>
                  </a:lnTo>
                  <a:lnTo>
                    <a:pt x="19" y="74"/>
                  </a:lnTo>
                  <a:lnTo>
                    <a:pt x="26" y="68"/>
                  </a:lnTo>
                  <a:lnTo>
                    <a:pt x="36" y="59"/>
                  </a:lnTo>
                  <a:lnTo>
                    <a:pt x="44" y="51"/>
                  </a:lnTo>
                  <a:lnTo>
                    <a:pt x="49" y="45"/>
                  </a:lnTo>
                  <a:lnTo>
                    <a:pt x="53" y="38"/>
                  </a:lnTo>
                  <a:lnTo>
                    <a:pt x="55" y="34"/>
                  </a:lnTo>
                  <a:lnTo>
                    <a:pt x="55" y="29"/>
                  </a:lnTo>
                  <a:lnTo>
                    <a:pt x="53" y="25"/>
                  </a:lnTo>
                  <a:lnTo>
                    <a:pt x="52" y="21"/>
                  </a:lnTo>
                  <a:lnTo>
                    <a:pt x="50" y="18"/>
                  </a:lnTo>
                  <a:lnTo>
                    <a:pt x="40" y="13"/>
                  </a:lnTo>
                  <a:lnTo>
                    <a:pt x="30" y="13"/>
                  </a:lnTo>
                  <a:lnTo>
                    <a:pt x="25" y="15"/>
                  </a:lnTo>
                  <a:lnTo>
                    <a:pt x="21" y="18"/>
                  </a:lnTo>
                  <a:lnTo>
                    <a:pt x="19" y="20"/>
                  </a:lnTo>
                  <a:lnTo>
                    <a:pt x="16" y="23"/>
                  </a:lnTo>
                  <a:lnTo>
                    <a:pt x="15" y="27"/>
                  </a:lnTo>
                  <a:lnTo>
                    <a:pt x="15" y="32"/>
                  </a:lnTo>
                  <a:lnTo>
                    <a:pt x="1" y="29"/>
                  </a:lnTo>
                  <a:lnTo>
                    <a:pt x="4" y="18"/>
                  </a:lnTo>
                  <a:lnTo>
                    <a:pt x="12" y="8"/>
                  </a:lnTo>
                  <a:lnTo>
                    <a:pt x="22" y="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57" name="Line 33"/>
            <p:cNvSpPr>
              <a:spLocks noChangeShapeType="1"/>
            </p:cNvSpPr>
            <p:nvPr/>
          </p:nvSpPr>
          <p:spPr bwMode="auto">
            <a:xfrm>
              <a:off x="1569" y="3468"/>
              <a:ext cx="3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58" name="Line 34"/>
            <p:cNvSpPr>
              <a:spLocks noChangeShapeType="1"/>
            </p:cNvSpPr>
            <p:nvPr/>
          </p:nvSpPr>
          <p:spPr bwMode="auto">
            <a:xfrm flipH="1">
              <a:off x="4595" y="3468"/>
              <a:ext cx="31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59" name="Freeform 35"/>
            <p:cNvSpPr>
              <a:spLocks/>
            </p:cNvSpPr>
            <p:nvPr/>
          </p:nvSpPr>
          <p:spPr bwMode="auto">
            <a:xfrm>
              <a:off x="1464" y="3416"/>
              <a:ext cx="70" cy="109"/>
            </a:xfrm>
            <a:custGeom>
              <a:avLst/>
              <a:gdLst>
                <a:gd name="T0" fmla="*/ 39 w 70"/>
                <a:gd name="T1" fmla="*/ 1 h 109"/>
                <a:gd name="T2" fmla="*/ 54 w 70"/>
                <a:gd name="T3" fmla="*/ 7 h 109"/>
                <a:gd name="T4" fmla="*/ 63 w 70"/>
                <a:gd name="T5" fmla="*/ 19 h 109"/>
                <a:gd name="T6" fmla="*/ 64 w 70"/>
                <a:gd name="T7" fmla="*/ 32 h 109"/>
                <a:gd name="T8" fmla="*/ 61 w 70"/>
                <a:gd name="T9" fmla="*/ 39 h 109"/>
                <a:gd name="T10" fmla="*/ 55 w 70"/>
                <a:gd name="T11" fmla="*/ 46 h 109"/>
                <a:gd name="T12" fmla="*/ 56 w 70"/>
                <a:gd name="T13" fmla="*/ 51 h 109"/>
                <a:gd name="T14" fmla="*/ 64 w 70"/>
                <a:gd name="T15" fmla="*/ 58 h 109"/>
                <a:gd name="T16" fmla="*/ 70 w 70"/>
                <a:gd name="T17" fmla="*/ 71 h 109"/>
                <a:gd name="T18" fmla="*/ 68 w 70"/>
                <a:gd name="T19" fmla="*/ 88 h 109"/>
                <a:gd name="T20" fmla="*/ 49 w 70"/>
                <a:gd name="T21" fmla="*/ 107 h 109"/>
                <a:gd name="T22" fmla="*/ 21 w 70"/>
                <a:gd name="T23" fmla="*/ 107 h 109"/>
                <a:gd name="T24" fmla="*/ 3 w 70"/>
                <a:gd name="T25" fmla="*/ 93 h 109"/>
                <a:gd name="T26" fmla="*/ 14 w 70"/>
                <a:gd name="T27" fmla="*/ 78 h 109"/>
                <a:gd name="T28" fmla="*/ 17 w 70"/>
                <a:gd name="T29" fmla="*/ 87 h 109"/>
                <a:gd name="T30" fmla="*/ 26 w 70"/>
                <a:gd name="T31" fmla="*/ 95 h 109"/>
                <a:gd name="T32" fmla="*/ 35 w 70"/>
                <a:gd name="T33" fmla="*/ 97 h 109"/>
                <a:gd name="T34" fmla="*/ 44 w 70"/>
                <a:gd name="T35" fmla="*/ 96 h 109"/>
                <a:gd name="T36" fmla="*/ 54 w 70"/>
                <a:gd name="T37" fmla="*/ 88 h 109"/>
                <a:gd name="T38" fmla="*/ 57 w 70"/>
                <a:gd name="T39" fmla="*/ 75 h 109"/>
                <a:gd name="T40" fmla="*/ 55 w 70"/>
                <a:gd name="T41" fmla="*/ 66 h 109"/>
                <a:gd name="T42" fmla="*/ 50 w 70"/>
                <a:gd name="T43" fmla="*/ 62 h 109"/>
                <a:gd name="T44" fmla="*/ 40 w 70"/>
                <a:gd name="T45" fmla="*/ 56 h 109"/>
                <a:gd name="T46" fmla="*/ 31 w 70"/>
                <a:gd name="T47" fmla="*/ 54 h 109"/>
                <a:gd name="T48" fmla="*/ 29 w 70"/>
                <a:gd name="T49" fmla="*/ 44 h 109"/>
                <a:gd name="T50" fmla="*/ 44 w 70"/>
                <a:gd name="T51" fmla="*/ 41 h 109"/>
                <a:gd name="T52" fmla="*/ 49 w 70"/>
                <a:gd name="T53" fmla="*/ 35 h 109"/>
                <a:gd name="T54" fmla="*/ 50 w 70"/>
                <a:gd name="T55" fmla="*/ 23 h 109"/>
                <a:gd name="T56" fmla="*/ 45 w 70"/>
                <a:gd name="T57" fmla="*/ 17 h 109"/>
                <a:gd name="T58" fmla="*/ 39 w 70"/>
                <a:gd name="T59" fmla="*/ 13 h 109"/>
                <a:gd name="T60" fmla="*/ 23 w 70"/>
                <a:gd name="T61" fmla="*/ 17 h 109"/>
                <a:gd name="T62" fmla="*/ 15 w 70"/>
                <a:gd name="T63" fmla="*/ 29 h 109"/>
                <a:gd name="T64" fmla="*/ 6 w 70"/>
                <a:gd name="T65" fmla="*/ 16 h 109"/>
                <a:gd name="T66" fmla="*/ 23 w 70"/>
                <a:gd name="T67" fmla="*/ 2 h 10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0"/>
                <a:gd name="T103" fmla="*/ 0 h 109"/>
                <a:gd name="T104" fmla="*/ 70 w 70"/>
                <a:gd name="T105" fmla="*/ 109 h 10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0" h="109">
                  <a:moveTo>
                    <a:pt x="33" y="0"/>
                  </a:moveTo>
                  <a:lnTo>
                    <a:pt x="39" y="1"/>
                  </a:lnTo>
                  <a:lnTo>
                    <a:pt x="49" y="3"/>
                  </a:lnTo>
                  <a:lnTo>
                    <a:pt x="54" y="7"/>
                  </a:lnTo>
                  <a:lnTo>
                    <a:pt x="61" y="14"/>
                  </a:lnTo>
                  <a:lnTo>
                    <a:pt x="63" y="19"/>
                  </a:lnTo>
                  <a:lnTo>
                    <a:pt x="64" y="22"/>
                  </a:lnTo>
                  <a:lnTo>
                    <a:pt x="64" y="32"/>
                  </a:lnTo>
                  <a:lnTo>
                    <a:pt x="63" y="35"/>
                  </a:lnTo>
                  <a:lnTo>
                    <a:pt x="61" y="39"/>
                  </a:lnTo>
                  <a:lnTo>
                    <a:pt x="58" y="44"/>
                  </a:lnTo>
                  <a:lnTo>
                    <a:pt x="55" y="46"/>
                  </a:lnTo>
                  <a:lnTo>
                    <a:pt x="50" y="49"/>
                  </a:lnTo>
                  <a:lnTo>
                    <a:pt x="56" y="51"/>
                  </a:lnTo>
                  <a:lnTo>
                    <a:pt x="61" y="53"/>
                  </a:lnTo>
                  <a:lnTo>
                    <a:pt x="64" y="58"/>
                  </a:lnTo>
                  <a:lnTo>
                    <a:pt x="68" y="62"/>
                  </a:lnTo>
                  <a:lnTo>
                    <a:pt x="70" y="71"/>
                  </a:lnTo>
                  <a:lnTo>
                    <a:pt x="70" y="75"/>
                  </a:lnTo>
                  <a:lnTo>
                    <a:pt x="68" y="88"/>
                  </a:lnTo>
                  <a:lnTo>
                    <a:pt x="60" y="100"/>
                  </a:lnTo>
                  <a:lnTo>
                    <a:pt x="49" y="107"/>
                  </a:lnTo>
                  <a:lnTo>
                    <a:pt x="35" y="109"/>
                  </a:lnTo>
                  <a:lnTo>
                    <a:pt x="21" y="107"/>
                  </a:lnTo>
                  <a:lnTo>
                    <a:pt x="11" y="102"/>
                  </a:lnTo>
                  <a:lnTo>
                    <a:pt x="3" y="93"/>
                  </a:lnTo>
                  <a:lnTo>
                    <a:pt x="0" y="80"/>
                  </a:lnTo>
                  <a:lnTo>
                    <a:pt x="14" y="78"/>
                  </a:lnTo>
                  <a:lnTo>
                    <a:pt x="15" y="83"/>
                  </a:lnTo>
                  <a:lnTo>
                    <a:pt x="17" y="87"/>
                  </a:lnTo>
                  <a:lnTo>
                    <a:pt x="19" y="90"/>
                  </a:lnTo>
                  <a:lnTo>
                    <a:pt x="26" y="95"/>
                  </a:lnTo>
                  <a:lnTo>
                    <a:pt x="30" y="96"/>
                  </a:lnTo>
                  <a:lnTo>
                    <a:pt x="35" y="97"/>
                  </a:lnTo>
                  <a:lnTo>
                    <a:pt x="39" y="97"/>
                  </a:lnTo>
                  <a:lnTo>
                    <a:pt x="44" y="96"/>
                  </a:lnTo>
                  <a:lnTo>
                    <a:pt x="48" y="94"/>
                  </a:lnTo>
                  <a:lnTo>
                    <a:pt x="54" y="88"/>
                  </a:lnTo>
                  <a:lnTo>
                    <a:pt x="55" y="84"/>
                  </a:lnTo>
                  <a:lnTo>
                    <a:pt x="57" y="75"/>
                  </a:lnTo>
                  <a:lnTo>
                    <a:pt x="56" y="71"/>
                  </a:lnTo>
                  <a:lnTo>
                    <a:pt x="55" y="66"/>
                  </a:lnTo>
                  <a:lnTo>
                    <a:pt x="54" y="64"/>
                  </a:lnTo>
                  <a:lnTo>
                    <a:pt x="50" y="62"/>
                  </a:lnTo>
                  <a:lnTo>
                    <a:pt x="48" y="58"/>
                  </a:lnTo>
                  <a:lnTo>
                    <a:pt x="40" y="56"/>
                  </a:lnTo>
                  <a:lnTo>
                    <a:pt x="36" y="54"/>
                  </a:lnTo>
                  <a:lnTo>
                    <a:pt x="31" y="54"/>
                  </a:lnTo>
                  <a:lnTo>
                    <a:pt x="27" y="57"/>
                  </a:lnTo>
                  <a:lnTo>
                    <a:pt x="29" y="44"/>
                  </a:lnTo>
                  <a:lnTo>
                    <a:pt x="35" y="44"/>
                  </a:lnTo>
                  <a:lnTo>
                    <a:pt x="44" y="41"/>
                  </a:lnTo>
                  <a:lnTo>
                    <a:pt x="46" y="39"/>
                  </a:lnTo>
                  <a:lnTo>
                    <a:pt x="49" y="35"/>
                  </a:lnTo>
                  <a:lnTo>
                    <a:pt x="50" y="32"/>
                  </a:lnTo>
                  <a:lnTo>
                    <a:pt x="50" y="23"/>
                  </a:lnTo>
                  <a:lnTo>
                    <a:pt x="48" y="21"/>
                  </a:lnTo>
                  <a:lnTo>
                    <a:pt x="45" y="17"/>
                  </a:lnTo>
                  <a:lnTo>
                    <a:pt x="43" y="15"/>
                  </a:lnTo>
                  <a:lnTo>
                    <a:pt x="39" y="13"/>
                  </a:lnTo>
                  <a:lnTo>
                    <a:pt x="30" y="13"/>
                  </a:lnTo>
                  <a:lnTo>
                    <a:pt x="23" y="17"/>
                  </a:lnTo>
                  <a:lnTo>
                    <a:pt x="18" y="25"/>
                  </a:lnTo>
                  <a:lnTo>
                    <a:pt x="15" y="29"/>
                  </a:lnTo>
                  <a:lnTo>
                    <a:pt x="2" y="28"/>
                  </a:lnTo>
                  <a:lnTo>
                    <a:pt x="6" y="16"/>
                  </a:lnTo>
                  <a:lnTo>
                    <a:pt x="13" y="8"/>
                  </a:lnTo>
                  <a:lnTo>
                    <a:pt x="23" y="2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60" name="Line 36"/>
            <p:cNvSpPr>
              <a:spLocks noChangeShapeType="1"/>
            </p:cNvSpPr>
            <p:nvPr/>
          </p:nvSpPr>
          <p:spPr bwMode="auto">
            <a:xfrm>
              <a:off x="1569" y="3135"/>
              <a:ext cx="3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61" name="Line 37"/>
            <p:cNvSpPr>
              <a:spLocks noChangeShapeType="1"/>
            </p:cNvSpPr>
            <p:nvPr/>
          </p:nvSpPr>
          <p:spPr bwMode="auto">
            <a:xfrm flipH="1">
              <a:off x="4595" y="3135"/>
              <a:ext cx="31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62" name="Freeform 38"/>
            <p:cNvSpPr>
              <a:spLocks noEditPoints="1"/>
            </p:cNvSpPr>
            <p:nvPr/>
          </p:nvSpPr>
          <p:spPr bwMode="auto">
            <a:xfrm>
              <a:off x="1459" y="3084"/>
              <a:ext cx="75" cy="106"/>
            </a:xfrm>
            <a:custGeom>
              <a:avLst/>
              <a:gdLst>
                <a:gd name="T0" fmla="*/ 49 w 75"/>
                <a:gd name="T1" fmla="*/ 26 h 106"/>
                <a:gd name="T2" fmla="*/ 18 w 75"/>
                <a:gd name="T3" fmla="*/ 67 h 106"/>
                <a:gd name="T4" fmla="*/ 49 w 75"/>
                <a:gd name="T5" fmla="*/ 67 h 106"/>
                <a:gd name="T6" fmla="*/ 49 w 75"/>
                <a:gd name="T7" fmla="*/ 26 h 106"/>
                <a:gd name="T8" fmla="*/ 53 w 75"/>
                <a:gd name="T9" fmla="*/ 0 h 106"/>
                <a:gd name="T10" fmla="*/ 63 w 75"/>
                <a:gd name="T11" fmla="*/ 0 h 106"/>
                <a:gd name="T12" fmla="*/ 63 w 75"/>
                <a:gd name="T13" fmla="*/ 67 h 106"/>
                <a:gd name="T14" fmla="*/ 75 w 75"/>
                <a:gd name="T15" fmla="*/ 67 h 106"/>
                <a:gd name="T16" fmla="*/ 75 w 75"/>
                <a:gd name="T17" fmla="*/ 81 h 106"/>
                <a:gd name="T18" fmla="*/ 63 w 75"/>
                <a:gd name="T19" fmla="*/ 81 h 106"/>
                <a:gd name="T20" fmla="*/ 63 w 75"/>
                <a:gd name="T21" fmla="*/ 106 h 106"/>
                <a:gd name="T22" fmla="*/ 49 w 75"/>
                <a:gd name="T23" fmla="*/ 106 h 106"/>
                <a:gd name="T24" fmla="*/ 49 w 75"/>
                <a:gd name="T25" fmla="*/ 81 h 106"/>
                <a:gd name="T26" fmla="*/ 0 w 75"/>
                <a:gd name="T27" fmla="*/ 81 h 106"/>
                <a:gd name="T28" fmla="*/ 0 w 75"/>
                <a:gd name="T29" fmla="*/ 67 h 106"/>
                <a:gd name="T30" fmla="*/ 53 w 75"/>
                <a:gd name="T31" fmla="*/ 0 h 1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"/>
                <a:gd name="T49" fmla="*/ 0 h 106"/>
                <a:gd name="T50" fmla="*/ 75 w 75"/>
                <a:gd name="T51" fmla="*/ 106 h 1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" h="106">
                  <a:moveTo>
                    <a:pt x="49" y="26"/>
                  </a:moveTo>
                  <a:lnTo>
                    <a:pt x="18" y="67"/>
                  </a:lnTo>
                  <a:lnTo>
                    <a:pt x="49" y="67"/>
                  </a:lnTo>
                  <a:lnTo>
                    <a:pt x="49" y="26"/>
                  </a:lnTo>
                  <a:close/>
                  <a:moveTo>
                    <a:pt x="53" y="0"/>
                  </a:moveTo>
                  <a:lnTo>
                    <a:pt x="63" y="0"/>
                  </a:lnTo>
                  <a:lnTo>
                    <a:pt x="63" y="67"/>
                  </a:lnTo>
                  <a:lnTo>
                    <a:pt x="75" y="67"/>
                  </a:lnTo>
                  <a:lnTo>
                    <a:pt x="75" y="81"/>
                  </a:lnTo>
                  <a:lnTo>
                    <a:pt x="63" y="81"/>
                  </a:lnTo>
                  <a:lnTo>
                    <a:pt x="63" y="106"/>
                  </a:lnTo>
                  <a:lnTo>
                    <a:pt x="49" y="106"/>
                  </a:lnTo>
                  <a:lnTo>
                    <a:pt x="49" y="81"/>
                  </a:lnTo>
                  <a:lnTo>
                    <a:pt x="0" y="81"/>
                  </a:lnTo>
                  <a:lnTo>
                    <a:pt x="0" y="67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63" name="Line 39"/>
            <p:cNvSpPr>
              <a:spLocks noChangeShapeType="1"/>
            </p:cNvSpPr>
            <p:nvPr/>
          </p:nvSpPr>
          <p:spPr bwMode="auto">
            <a:xfrm>
              <a:off x="1569" y="2800"/>
              <a:ext cx="3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64" name="Line 40"/>
            <p:cNvSpPr>
              <a:spLocks noChangeShapeType="1"/>
            </p:cNvSpPr>
            <p:nvPr/>
          </p:nvSpPr>
          <p:spPr bwMode="auto">
            <a:xfrm flipH="1">
              <a:off x="4595" y="2800"/>
              <a:ext cx="31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65" name="Freeform 41"/>
            <p:cNvSpPr>
              <a:spLocks/>
            </p:cNvSpPr>
            <p:nvPr/>
          </p:nvSpPr>
          <p:spPr bwMode="auto">
            <a:xfrm>
              <a:off x="1464" y="2750"/>
              <a:ext cx="70" cy="107"/>
            </a:xfrm>
            <a:custGeom>
              <a:avLst/>
              <a:gdLst>
                <a:gd name="T0" fmla="*/ 13 w 70"/>
                <a:gd name="T1" fmla="*/ 0 h 107"/>
                <a:gd name="T2" fmla="*/ 64 w 70"/>
                <a:gd name="T3" fmla="*/ 0 h 107"/>
                <a:gd name="T4" fmla="*/ 64 w 70"/>
                <a:gd name="T5" fmla="*/ 14 h 107"/>
                <a:gd name="T6" fmla="*/ 24 w 70"/>
                <a:gd name="T7" fmla="*/ 14 h 107"/>
                <a:gd name="T8" fmla="*/ 19 w 70"/>
                <a:gd name="T9" fmla="*/ 42 h 107"/>
                <a:gd name="T10" fmla="*/ 25 w 70"/>
                <a:gd name="T11" fmla="*/ 38 h 107"/>
                <a:gd name="T12" fmla="*/ 32 w 70"/>
                <a:gd name="T13" fmla="*/ 35 h 107"/>
                <a:gd name="T14" fmla="*/ 38 w 70"/>
                <a:gd name="T15" fmla="*/ 35 h 107"/>
                <a:gd name="T16" fmla="*/ 51 w 70"/>
                <a:gd name="T17" fmla="*/ 37 h 107"/>
                <a:gd name="T18" fmla="*/ 61 w 70"/>
                <a:gd name="T19" fmla="*/ 43 h 107"/>
                <a:gd name="T20" fmla="*/ 68 w 70"/>
                <a:gd name="T21" fmla="*/ 55 h 107"/>
                <a:gd name="T22" fmla="*/ 70 w 70"/>
                <a:gd name="T23" fmla="*/ 68 h 107"/>
                <a:gd name="T24" fmla="*/ 69 w 70"/>
                <a:gd name="T25" fmla="*/ 79 h 107"/>
                <a:gd name="T26" fmla="*/ 67 w 70"/>
                <a:gd name="T27" fmla="*/ 87 h 107"/>
                <a:gd name="T28" fmla="*/ 63 w 70"/>
                <a:gd name="T29" fmla="*/ 95 h 107"/>
                <a:gd name="T30" fmla="*/ 50 w 70"/>
                <a:gd name="T31" fmla="*/ 105 h 107"/>
                <a:gd name="T32" fmla="*/ 35 w 70"/>
                <a:gd name="T33" fmla="*/ 107 h 107"/>
                <a:gd name="T34" fmla="*/ 21 w 70"/>
                <a:gd name="T35" fmla="*/ 105 h 107"/>
                <a:gd name="T36" fmla="*/ 11 w 70"/>
                <a:gd name="T37" fmla="*/ 100 h 107"/>
                <a:gd name="T38" fmla="*/ 3 w 70"/>
                <a:gd name="T39" fmla="*/ 91 h 107"/>
                <a:gd name="T40" fmla="*/ 0 w 70"/>
                <a:gd name="T41" fmla="*/ 77 h 107"/>
                <a:gd name="T42" fmla="*/ 14 w 70"/>
                <a:gd name="T43" fmla="*/ 76 h 107"/>
                <a:gd name="T44" fmla="*/ 15 w 70"/>
                <a:gd name="T45" fmla="*/ 82 h 107"/>
                <a:gd name="T46" fmla="*/ 18 w 70"/>
                <a:gd name="T47" fmla="*/ 87 h 107"/>
                <a:gd name="T48" fmla="*/ 20 w 70"/>
                <a:gd name="T49" fmla="*/ 91 h 107"/>
                <a:gd name="T50" fmla="*/ 24 w 70"/>
                <a:gd name="T51" fmla="*/ 93 h 107"/>
                <a:gd name="T52" fmla="*/ 29 w 70"/>
                <a:gd name="T53" fmla="*/ 94 h 107"/>
                <a:gd name="T54" fmla="*/ 35 w 70"/>
                <a:gd name="T55" fmla="*/ 95 h 107"/>
                <a:gd name="T56" fmla="*/ 39 w 70"/>
                <a:gd name="T57" fmla="*/ 95 h 107"/>
                <a:gd name="T58" fmla="*/ 44 w 70"/>
                <a:gd name="T59" fmla="*/ 94 h 107"/>
                <a:gd name="T60" fmla="*/ 48 w 70"/>
                <a:gd name="T61" fmla="*/ 92 h 107"/>
                <a:gd name="T62" fmla="*/ 50 w 70"/>
                <a:gd name="T63" fmla="*/ 89 h 107"/>
                <a:gd name="T64" fmla="*/ 55 w 70"/>
                <a:gd name="T65" fmla="*/ 81 h 107"/>
                <a:gd name="T66" fmla="*/ 57 w 70"/>
                <a:gd name="T67" fmla="*/ 70 h 107"/>
                <a:gd name="T68" fmla="*/ 56 w 70"/>
                <a:gd name="T69" fmla="*/ 64 h 107"/>
                <a:gd name="T70" fmla="*/ 56 w 70"/>
                <a:gd name="T71" fmla="*/ 61 h 107"/>
                <a:gd name="T72" fmla="*/ 54 w 70"/>
                <a:gd name="T73" fmla="*/ 56 h 107"/>
                <a:gd name="T74" fmla="*/ 52 w 70"/>
                <a:gd name="T75" fmla="*/ 52 h 107"/>
                <a:gd name="T76" fmla="*/ 49 w 70"/>
                <a:gd name="T77" fmla="*/ 50 h 107"/>
                <a:gd name="T78" fmla="*/ 44 w 70"/>
                <a:gd name="T79" fmla="*/ 48 h 107"/>
                <a:gd name="T80" fmla="*/ 40 w 70"/>
                <a:gd name="T81" fmla="*/ 46 h 107"/>
                <a:gd name="T82" fmla="*/ 31 w 70"/>
                <a:gd name="T83" fmla="*/ 46 h 107"/>
                <a:gd name="T84" fmla="*/ 27 w 70"/>
                <a:gd name="T85" fmla="*/ 48 h 107"/>
                <a:gd name="T86" fmla="*/ 24 w 70"/>
                <a:gd name="T87" fmla="*/ 50 h 107"/>
                <a:gd name="T88" fmla="*/ 20 w 70"/>
                <a:gd name="T89" fmla="*/ 51 h 107"/>
                <a:gd name="T90" fmla="*/ 15 w 70"/>
                <a:gd name="T91" fmla="*/ 56 h 107"/>
                <a:gd name="T92" fmla="*/ 2 w 70"/>
                <a:gd name="T93" fmla="*/ 55 h 107"/>
                <a:gd name="T94" fmla="*/ 13 w 70"/>
                <a:gd name="T95" fmla="*/ 0 h 10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0"/>
                <a:gd name="T145" fmla="*/ 0 h 107"/>
                <a:gd name="T146" fmla="*/ 70 w 70"/>
                <a:gd name="T147" fmla="*/ 107 h 10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0" h="107">
                  <a:moveTo>
                    <a:pt x="13" y="0"/>
                  </a:moveTo>
                  <a:lnTo>
                    <a:pt x="64" y="0"/>
                  </a:lnTo>
                  <a:lnTo>
                    <a:pt x="64" y="14"/>
                  </a:lnTo>
                  <a:lnTo>
                    <a:pt x="24" y="14"/>
                  </a:lnTo>
                  <a:lnTo>
                    <a:pt x="19" y="42"/>
                  </a:lnTo>
                  <a:lnTo>
                    <a:pt x="25" y="38"/>
                  </a:lnTo>
                  <a:lnTo>
                    <a:pt x="32" y="35"/>
                  </a:lnTo>
                  <a:lnTo>
                    <a:pt x="38" y="35"/>
                  </a:lnTo>
                  <a:lnTo>
                    <a:pt x="51" y="37"/>
                  </a:lnTo>
                  <a:lnTo>
                    <a:pt x="61" y="43"/>
                  </a:lnTo>
                  <a:lnTo>
                    <a:pt x="68" y="55"/>
                  </a:lnTo>
                  <a:lnTo>
                    <a:pt x="70" y="68"/>
                  </a:lnTo>
                  <a:lnTo>
                    <a:pt x="69" y="79"/>
                  </a:lnTo>
                  <a:lnTo>
                    <a:pt x="67" y="87"/>
                  </a:lnTo>
                  <a:lnTo>
                    <a:pt x="63" y="95"/>
                  </a:lnTo>
                  <a:lnTo>
                    <a:pt x="50" y="105"/>
                  </a:lnTo>
                  <a:lnTo>
                    <a:pt x="35" y="107"/>
                  </a:lnTo>
                  <a:lnTo>
                    <a:pt x="21" y="105"/>
                  </a:lnTo>
                  <a:lnTo>
                    <a:pt x="11" y="100"/>
                  </a:lnTo>
                  <a:lnTo>
                    <a:pt x="3" y="91"/>
                  </a:lnTo>
                  <a:lnTo>
                    <a:pt x="0" y="77"/>
                  </a:lnTo>
                  <a:lnTo>
                    <a:pt x="14" y="76"/>
                  </a:lnTo>
                  <a:lnTo>
                    <a:pt x="15" y="82"/>
                  </a:lnTo>
                  <a:lnTo>
                    <a:pt x="18" y="87"/>
                  </a:lnTo>
                  <a:lnTo>
                    <a:pt x="20" y="91"/>
                  </a:lnTo>
                  <a:lnTo>
                    <a:pt x="24" y="93"/>
                  </a:lnTo>
                  <a:lnTo>
                    <a:pt x="29" y="94"/>
                  </a:lnTo>
                  <a:lnTo>
                    <a:pt x="35" y="95"/>
                  </a:lnTo>
                  <a:lnTo>
                    <a:pt x="39" y="95"/>
                  </a:lnTo>
                  <a:lnTo>
                    <a:pt x="44" y="94"/>
                  </a:lnTo>
                  <a:lnTo>
                    <a:pt x="48" y="92"/>
                  </a:lnTo>
                  <a:lnTo>
                    <a:pt x="50" y="89"/>
                  </a:lnTo>
                  <a:lnTo>
                    <a:pt x="55" y="81"/>
                  </a:lnTo>
                  <a:lnTo>
                    <a:pt x="57" y="70"/>
                  </a:lnTo>
                  <a:lnTo>
                    <a:pt x="56" y="64"/>
                  </a:lnTo>
                  <a:lnTo>
                    <a:pt x="56" y="61"/>
                  </a:lnTo>
                  <a:lnTo>
                    <a:pt x="54" y="56"/>
                  </a:lnTo>
                  <a:lnTo>
                    <a:pt x="52" y="52"/>
                  </a:lnTo>
                  <a:lnTo>
                    <a:pt x="49" y="50"/>
                  </a:lnTo>
                  <a:lnTo>
                    <a:pt x="44" y="48"/>
                  </a:lnTo>
                  <a:lnTo>
                    <a:pt x="40" y="46"/>
                  </a:lnTo>
                  <a:lnTo>
                    <a:pt x="31" y="46"/>
                  </a:lnTo>
                  <a:lnTo>
                    <a:pt x="27" y="48"/>
                  </a:lnTo>
                  <a:lnTo>
                    <a:pt x="24" y="50"/>
                  </a:lnTo>
                  <a:lnTo>
                    <a:pt x="20" y="51"/>
                  </a:lnTo>
                  <a:lnTo>
                    <a:pt x="15" y="56"/>
                  </a:lnTo>
                  <a:lnTo>
                    <a:pt x="2" y="5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66" name="Line 42"/>
            <p:cNvSpPr>
              <a:spLocks noChangeShapeType="1"/>
            </p:cNvSpPr>
            <p:nvPr/>
          </p:nvSpPr>
          <p:spPr bwMode="auto">
            <a:xfrm>
              <a:off x="1569" y="2467"/>
              <a:ext cx="3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67" name="Line 43"/>
            <p:cNvSpPr>
              <a:spLocks noChangeShapeType="1"/>
            </p:cNvSpPr>
            <p:nvPr/>
          </p:nvSpPr>
          <p:spPr bwMode="auto">
            <a:xfrm flipH="1">
              <a:off x="4595" y="2467"/>
              <a:ext cx="31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68" name="Freeform 44"/>
            <p:cNvSpPr>
              <a:spLocks noEditPoints="1"/>
            </p:cNvSpPr>
            <p:nvPr/>
          </p:nvSpPr>
          <p:spPr bwMode="auto">
            <a:xfrm>
              <a:off x="1463" y="2414"/>
              <a:ext cx="71" cy="109"/>
            </a:xfrm>
            <a:custGeom>
              <a:avLst/>
              <a:gdLst>
                <a:gd name="T0" fmla="*/ 30 w 71"/>
                <a:gd name="T1" fmla="*/ 51 h 109"/>
                <a:gd name="T2" fmla="*/ 20 w 71"/>
                <a:gd name="T3" fmla="*/ 57 h 109"/>
                <a:gd name="T4" fmla="*/ 14 w 71"/>
                <a:gd name="T5" fmla="*/ 66 h 109"/>
                <a:gd name="T6" fmla="*/ 16 w 71"/>
                <a:gd name="T7" fmla="*/ 84 h 109"/>
                <a:gd name="T8" fmla="*/ 21 w 71"/>
                <a:gd name="T9" fmla="*/ 91 h 109"/>
                <a:gd name="T10" fmla="*/ 28 w 71"/>
                <a:gd name="T11" fmla="*/ 95 h 109"/>
                <a:gd name="T12" fmla="*/ 37 w 71"/>
                <a:gd name="T13" fmla="*/ 97 h 109"/>
                <a:gd name="T14" fmla="*/ 45 w 71"/>
                <a:gd name="T15" fmla="*/ 96 h 109"/>
                <a:gd name="T16" fmla="*/ 55 w 71"/>
                <a:gd name="T17" fmla="*/ 88 h 109"/>
                <a:gd name="T18" fmla="*/ 56 w 71"/>
                <a:gd name="T19" fmla="*/ 64 h 109"/>
                <a:gd name="T20" fmla="*/ 46 w 71"/>
                <a:gd name="T21" fmla="*/ 52 h 109"/>
                <a:gd name="T22" fmla="*/ 39 w 71"/>
                <a:gd name="T23" fmla="*/ 51 h 109"/>
                <a:gd name="T24" fmla="*/ 39 w 71"/>
                <a:gd name="T25" fmla="*/ 0 h 109"/>
                <a:gd name="T26" fmla="*/ 61 w 71"/>
                <a:gd name="T27" fmla="*/ 8 h 109"/>
                <a:gd name="T28" fmla="*/ 70 w 71"/>
                <a:gd name="T29" fmla="*/ 28 h 109"/>
                <a:gd name="T30" fmla="*/ 55 w 71"/>
                <a:gd name="T31" fmla="*/ 25 h 109"/>
                <a:gd name="T32" fmla="*/ 49 w 71"/>
                <a:gd name="T33" fmla="*/ 16 h 109"/>
                <a:gd name="T34" fmla="*/ 43 w 71"/>
                <a:gd name="T35" fmla="*/ 13 h 109"/>
                <a:gd name="T36" fmla="*/ 30 w 71"/>
                <a:gd name="T37" fmla="*/ 14 h 109"/>
                <a:gd name="T38" fmla="*/ 24 w 71"/>
                <a:gd name="T39" fmla="*/ 19 h 109"/>
                <a:gd name="T40" fmla="*/ 15 w 71"/>
                <a:gd name="T41" fmla="*/ 38 h 109"/>
                <a:gd name="T42" fmla="*/ 16 w 71"/>
                <a:gd name="T43" fmla="*/ 48 h 109"/>
                <a:gd name="T44" fmla="*/ 22 w 71"/>
                <a:gd name="T45" fmla="*/ 44 h 109"/>
                <a:gd name="T46" fmla="*/ 30 w 71"/>
                <a:gd name="T47" fmla="*/ 39 h 109"/>
                <a:gd name="T48" fmla="*/ 40 w 71"/>
                <a:gd name="T49" fmla="*/ 38 h 109"/>
                <a:gd name="T50" fmla="*/ 62 w 71"/>
                <a:gd name="T51" fmla="*/ 47 h 109"/>
                <a:gd name="T52" fmla="*/ 70 w 71"/>
                <a:gd name="T53" fmla="*/ 63 h 109"/>
                <a:gd name="T54" fmla="*/ 71 w 71"/>
                <a:gd name="T55" fmla="*/ 79 h 109"/>
                <a:gd name="T56" fmla="*/ 67 w 71"/>
                <a:gd name="T57" fmla="*/ 91 h 109"/>
                <a:gd name="T58" fmla="*/ 62 w 71"/>
                <a:gd name="T59" fmla="*/ 100 h 109"/>
                <a:gd name="T60" fmla="*/ 50 w 71"/>
                <a:gd name="T61" fmla="*/ 107 h 109"/>
                <a:gd name="T62" fmla="*/ 37 w 71"/>
                <a:gd name="T63" fmla="*/ 109 h 109"/>
                <a:gd name="T64" fmla="*/ 10 w 71"/>
                <a:gd name="T65" fmla="*/ 97 h 109"/>
                <a:gd name="T66" fmla="*/ 1 w 71"/>
                <a:gd name="T67" fmla="*/ 75 h 109"/>
                <a:gd name="T68" fmla="*/ 1 w 71"/>
                <a:gd name="T69" fmla="*/ 39 h 109"/>
                <a:gd name="T70" fmla="*/ 12 w 71"/>
                <a:gd name="T71" fmla="*/ 13 h 109"/>
                <a:gd name="T72" fmla="*/ 39 w 71"/>
                <a:gd name="T73" fmla="*/ 0 h 10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1"/>
                <a:gd name="T112" fmla="*/ 0 h 109"/>
                <a:gd name="T113" fmla="*/ 71 w 71"/>
                <a:gd name="T114" fmla="*/ 109 h 10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1" h="109">
                  <a:moveTo>
                    <a:pt x="36" y="50"/>
                  </a:moveTo>
                  <a:lnTo>
                    <a:pt x="30" y="51"/>
                  </a:lnTo>
                  <a:lnTo>
                    <a:pt x="25" y="53"/>
                  </a:lnTo>
                  <a:lnTo>
                    <a:pt x="20" y="57"/>
                  </a:lnTo>
                  <a:lnTo>
                    <a:pt x="16" y="62"/>
                  </a:lnTo>
                  <a:lnTo>
                    <a:pt x="14" y="66"/>
                  </a:lnTo>
                  <a:lnTo>
                    <a:pt x="14" y="77"/>
                  </a:lnTo>
                  <a:lnTo>
                    <a:pt x="16" y="84"/>
                  </a:lnTo>
                  <a:lnTo>
                    <a:pt x="19" y="89"/>
                  </a:lnTo>
                  <a:lnTo>
                    <a:pt x="21" y="91"/>
                  </a:lnTo>
                  <a:lnTo>
                    <a:pt x="25" y="94"/>
                  </a:lnTo>
                  <a:lnTo>
                    <a:pt x="28" y="95"/>
                  </a:lnTo>
                  <a:lnTo>
                    <a:pt x="33" y="96"/>
                  </a:lnTo>
                  <a:lnTo>
                    <a:pt x="37" y="97"/>
                  </a:lnTo>
                  <a:lnTo>
                    <a:pt x="41" y="97"/>
                  </a:lnTo>
                  <a:lnTo>
                    <a:pt x="45" y="96"/>
                  </a:lnTo>
                  <a:lnTo>
                    <a:pt x="49" y="94"/>
                  </a:lnTo>
                  <a:lnTo>
                    <a:pt x="55" y="88"/>
                  </a:lnTo>
                  <a:lnTo>
                    <a:pt x="58" y="73"/>
                  </a:lnTo>
                  <a:lnTo>
                    <a:pt x="56" y="64"/>
                  </a:lnTo>
                  <a:lnTo>
                    <a:pt x="55" y="60"/>
                  </a:lnTo>
                  <a:lnTo>
                    <a:pt x="46" y="52"/>
                  </a:lnTo>
                  <a:lnTo>
                    <a:pt x="43" y="51"/>
                  </a:lnTo>
                  <a:lnTo>
                    <a:pt x="39" y="51"/>
                  </a:lnTo>
                  <a:lnTo>
                    <a:pt x="36" y="50"/>
                  </a:lnTo>
                  <a:close/>
                  <a:moveTo>
                    <a:pt x="39" y="0"/>
                  </a:moveTo>
                  <a:lnTo>
                    <a:pt x="51" y="2"/>
                  </a:lnTo>
                  <a:lnTo>
                    <a:pt x="61" y="8"/>
                  </a:lnTo>
                  <a:lnTo>
                    <a:pt x="67" y="16"/>
                  </a:lnTo>
                  <a:lnTo>
                    <a:pt x="70" y="28"/>
                  </a:lnTo>
                  <a:lnTo>
                    <a:pt x="56" y="29"/>
                  </a:lnTo>
                  <a:lnTo>
                    <a:pt x="55" y="25"/>
                  </a:lnTo>
                  <a:lnTo>
                    <a:pt x="53" y="21"/>
                  </a:lnTo>
                  <a:lnTo>
                    <a:pt x="49" y="16"/>
                  </a:lnTo>
                  <a:lnTo>
                    <a:pt x="45" y="14"/>
                  </a:lnTo>
                  <a:lnTo>
                    <a:pt x="43" y="13"/>
                  </a:lnTo>
                  <a:lnTo>
                    <a:pt x="34" y="13"/>
                  </a:lnTo>
                  <a:lnTo>
                    <a:pt x="30" y="14"/>
                  </a:lnTo>
                  <a:lnTo>
                    <a:pt x="26" y="16"/>
                  </a:lnTo>
                  <a:lnTo>
                    <a:pt x="24" y="19"/>
                  </a:lnTo>
                  <a:lnTo>
                    <a:pt x="16" y="28"/>
                  </a:lnTo>
                  <a:lnTo>
                    <a:pt x="15" y="38"/>
                  </a:lnTo>
                  <a:lnTo>
                    <a:pt x="14" y="52"/>
                  </a:lnTo>
                  <a:lnTo>
                    <a:pt x="16" y="48"/>
                  </a:lnTo>
                  <a:lnTo>
                    <a:pt x="19" y="46"/>
                  </a:lnTo>
                  <a:lnTo>
                    <a:pt x="22" y="44"/>
                  </a:lnTo>
                  <a:lnTo>
                    <a:pt x="25" y="41"/>
                  </a:lnTo>
                  <a:lnTo>
                    <a:pt x="30" y="39"/>
                  </a:lnTo>
                  <a:lnTo>
                    <a:pt x="34" y="38"/>
                  </a:lnTo>
                  <a:lnTo>
                    <a:pt x="40" y="38"/>
                  </a:lnTo>
                  <a:lnTo>
                    <a:pt x="52" y="40"/>
                  </a:lnTo>
                  <a:lnTo>
                    <a:pt x="62" y="47"/>
                  </a:lnTo>
                  <a:lnTo>
                    <a:pt x="68" y="54"/>
                  </a:lnTo>
                  <a:lnTo>
                    <a:pt x="70" y="63"/>
                  </a:lnTo>
                  <a:lnTo>
                    <a:pt x="71" y="72"/>
                  </a:lnTo>
                  <a:lnTo>
                    <a:pt x="71" y="79"/>
                  </a:lnTo>
                  <a:lnTo>
                    <a:pt x="70" y="85"/>
                  </a:lnTo>
                  <a:lnTo>
                    <a:pt x="67" y="91"/>
                  </a:lnTo>
                  <a:lnTo>
                    <a:pt x="64" y="95"/>
                  </a:lnTo>
                  <a:lnTo>
                    <a:pt x="62" y="100"/>
                  </a:lnTo>
                  <a:lnTo>
                    <a:pt x="55" y="104"/>
                  </a:lnTo>
                  <a:lnTo>
                    <a:pt x="50" y="107"/>
                  </a:lnTo>
                  <a:lnTo>
                    <a:pt x="44" y="109"/>
                  </a:lnTo>
                  <a:lnTo>
                    <a:pt x="37" y="109"/>
                  </a:lnTo>
                  <a:lnTo>
                    <a:pt x="22" y="106"/>
                  </a:lnTo>
                  <a:lnTo>
                    <a:pt x="10" y="97"/>
                  </a:lnTo>
                  <a:lnTo>
                    <a:pt x="4" y="88"/>
                  </a:lnTo>
                  <a:lnTo>
                    <a:pt x="1" y="75"/>
                  </a:lnTo>
                  <a:lnTo>
                    <a:pt x="0" y="58"/>
                  </a:lnTo>
                  <a:lnTo>
                    <a:pt x="1" y="39"/>
                  </a:lnTo>
                  <a:lnTo>
                    <a:pt x="6" y="25"/>
                  </a:lnTo>
                  <a:lnTo>
                    <a:pt x="12" y="13"/>
                  </a:lnTo>
                  <a:lnTo>
                    <a:pt x="24" y="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69" name="Line 45"/>
            <p:cNvSpPr>
              <a:spLocks noChangeShapeType="1"/>
            </p:cNvSpPr>
            <p:nvPr/>
          </p:nvSpPr>
          <p:spPr bwMode="auto">
            <a:xfrm>
              <a:off x="1569" y="2133"/>
              <a:ext cx="3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70" name="Line 46"/>
            <p:cNvSpPr>
              <a:spLocks noChangeShapeType="1"/>
            </p:cNvSpPr>
            <p:nvPr/>
          </p:nvSpPr>
          <p:spPr bwMode="auto">
            <a:xfrm flipH="1">
              <a:off x="4595" y="2133"/>
              <a:ext cx="31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71" name="Freeform 47"/>
            <p:cNvSpPr>
              <a:spLocks/>
            </p:cNvSpPr>
            <p:nvPr/>
          </p:nvSpPr>
          <p:spPr bwMode="auto">
            <a:xfrm>
              <a:off x="1466" y="2082"/>
              <a:ext cx="68" cy="106"/>
            </a:xfrm>
            <a:custGeom>
              <a:avLst/>
              <a:gdLst>
                <a:gd name="T0" fmla="*/ 0 w 68"/>
                <a:gd name="T1" fmla="*/ 0 h 106"/>
                <a:gd name="T2" fmla="*/ 68 w 68"/>
                <a:gd name="T3" fmla="*/ 0 h 106"/>
                <a:gd name="T4" fmla="*/ 68 w 68"/>
                <a:gd name="T5" fmla="*/ 11 h 106"/>
                <a:gd name="T6" fmla="*/ 59 w 68"/>
                <a:gd name="T7" fmla="*/ 24 h 106"/>
                <a:gd name="T8" fmla="*/ 50 w 68"/>
                <a:gd name="T9" fmla="*/ 40 h 106"/>
                <a:gd name="T10" fmla="*/ 41 w 68"/>
                <a:gd name="T11" fmla="*/ 57 h 106"/>
                <a:gd name="T12" fmla="*/ 34 w 68"/>
                <a:gd name="T13" fmla="*/ 76 h 106"/>
                <a:gd name="T14" fmla="*/ 30 w 68"/>
                <a:gd name="T15" fmla="*/ 91 h 106"/>
                <a:gd name="T16" fmla="*/ 30 w 68"/>
                <a:gd name="T17" fmla="*/ 106 h 106"/>
                <a:gd name="T18" fmla="*/ 16 w 68"/>
                <a:gd name="T19" fmla="*/ 106 h 106"/>
                <a:gd name="T20" fmla="*/ 17 w 68"/>
                <a:gd name="T21" fmla="*/ 93 h 106"/>
                <a:gd name="T22" fmla="*/ 21 w 68"/>
                <a:gd name="T23" fmla="*/ 76 h 106"/>
                <a:gd name="T24" fmla="*/ 27 w 68"/>
                <a:gd name="T25" fmla="*/ 58 h 106"/>
                <a:gd name="T26" fmla="*/ 34 w 68"/>
                <a:gd name="T27" fmla="*/ 42 h 106"/>
                <a:gd name="T28" fmla="*/ 44 w 68"/>
                <a:gd name="T29" fmla="*/ 26 h 106"/>
                <a:gd name="T30" fmla="*/ 55 w 68"/>
                <a:gd name="T31" fmla="*/ 14 h 106"/>
                <a:gd name="T32" fmla="*/ 0 w 68"/>
                <a:gd name="T33" fmla="*/ 14 h 106"/>
                <a:gd name="T34" fmla="*/ 0 w 68"/>
                <a:gd name="T35" fmla="*/ 0 h 1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8"/>
                <a:gd name="T55" fmla="*/ 0 h 106"/>
                <a:gd name="T56" fmla="*/ 68 w 68"/>
                <a:gd name="T57" fmla="*/ 106 h 10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8" h="106">
                  <a:moveTo>
                    <a:pt x="0" y="0"/>
                  </a:moveTo>
                  <a:lnTo>
                    <a:pt x="68" y="0"/>
                  </a:lnTo>
                  <a:lnTo>
                    <a:pt x="68" y="11"/>
                  </a:lnTo>
                  <a:lnTo>
                    <a:pt x="59" y="24"/>
                  </a:lnTo>
                  <a:lnTo>
                    <a:pt x="50" y="40"/>
                  </a:lnTo>
                  <a:lnTo>
                    <a:pt x="41" y="57"/>
                  </a:lnTo>
                  <a:lnTo>
                    <a:pt x="34" y="76"/>
                  </a:lnTo>
                  <a:lnTo>
                    <a:pt x="30" y="91"/>
                  </a:lnTo>
                  <a:lnTo>
                    <a:pt x="30" y="106"/>
                  </a:lnTo>
                  <a:lnTo>
                    <a:pt x="16" y="106"/>
                  </a:lnTo>
                  <a:lnTo>
                    <a:pt x="17" y="93"/>
                  </a:lnTo>
                  <a:lnTo>
                    <a:pt x="21" y="76"/>
                  </a:lnTo>
                  <a:lnTo>
                    <a:pt x="27" y="58"/>
                  </a:lnTo>
                  <a:lnTo>
                    <a:pt x="34" y="42"/>
                  </a:lnTo>
                  <a:lnTo>
                    <a:pt x="44" y="26"/>
                  </a:lnTo>
                  <a:lnTo>
                    <a:pt x="55" y="14"/>
                  </a:lnTo>
                  <a:lnTo>
                    <a:pt x="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72" name="Line 48"/>
            <p:cNvSpPr>
              <a:spLocks noChangeShapeType="1"/>
            </p:cNvSpPr>
            <p:nvPr/>
          </p:nvSpPr>
          <p:spPr bwMode="auto">
            <a:xfrm>
              <a:off x="1569" y="1799"/>
              <a:ext cx="3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73" name="Line 49"/>
            <p:cNvSpPr>
              <a:spLocks noChangeShapeType="1"/>
            </p:cNvSpPr>
            <p:nvPr/>
          </p:nvSpPr>
          <p:spPr bwMode="auto">
            <a:xfrm flipH="1">
              <a:off x="4595" y="1799"/>
              <a:ext cx="31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74" name="Freeform 50"/>
            <p:cNvSpPr>
              <a:spLocks noEditPoints="1"/>
            </p:cNvSpPr>
            <p:nvPr/>
          </p:nvSpPr>
          <p:spPr bwMode="auto">
            <a:xfrm>
              <a:off x="1464" y="1747"/>
              <a:ext cx="69" cy="109"/>
            </a:xfrm>
            <a:custGeom>
              <a:avLst/>
              <a:gdLst>
                <a:gd name="T0" fmla="*/ 29 w 69"/>
                <a:gd name="T1" fmla="*/ 56 h 109"/>
                <a:gd name="T2" fmla="*/ 17 w 69"/>
                <a:gd name="T3" fmla="*/ 64 h 109"/>
                <a:gd name="T4" fmla="*/ 14 w 69"/>
                <a:gd name="T5" fmla="*/ 83 h 109"/>
                <a:gd name="T6" fmla="*/ 19 w 69"/>
                <a:gd name="T7" fmla="*/ 90 h 109"/>
                <a:gd name="T8" fmla="*/ 35 w 69"/>
                <a:gd name="T9" fmla="*/ 97 h 109"/>
                <a:gd name="T10" fmla="*/ 45 w 69"/>
                <a:gd name="T11" fmla="*/ 95 h 109"/>
                <a:gd name="T12" fmla="*/ 52 w 69"/>
                <a:gd name="T13" fmla="*/ 88 h 109"/>
                <a:gd name="T14" fmla="*/ 55 w 69"/>
                <a:gd name="T15" fmla="*/ 72 h 109"/>
                <a:gd name="T16" fmla="*/ 51 w 69"/>
                <a:gd name="T17" fmla="*/ 64 h 109"/>
                <a:gd name="T18" fmla="*/ 46 w 69"/>
                <a:gd name="T19" fmla="*/ 58 h 109"/>
                <a:gd name="T20" fmla="*/ 35 w 69"/>
                <a:gd name="T21" fmla="*/ 55 h 109"/>
                <a:gd name="T22" fmla="*/ 23 w 69"/>
                <a:gd name="T23" fmla="*/ 18 h 109"/>
                <a:gd name="T24" fmla="*/ 18 w 69"/>
                <a:gd name="T25" fmla="*/ 24 h 109"/>
                <a:gd name="T26" fmla="*/ 19 w 69"/>
                <a:gd name="T27" fmla="*/ 34 h 109"/>
                <a:gd name="T28" fmla="*/ 27 w 69"/>
                <a:gd name="T29" fmla="*/ 41 h 109"/>
                <a:gd name="T30" fmla="*/ 39 w 69"/>
                <a:gd name="T31" fmla="*/ 43 h 109"/>
                <a:gd name="T32" fmla="*/ 45 w 69"/>
                <a:gd name="T33" fmla="*/ 40 h 109"/>
                <a:gd name="T34" fmla="*/ 51 w 69"/>
                <a:gd name="T35" fmla="*/ 33 h 109"/>
                <a:gd name="T36" fmla="*/ 51 w 69"/>
                <a:gd name="T37" fmla="*/ 24 h 109"/>
                <a:gd name="T38" fmla="*/ 48 w 69"/>
                <a:gd name="T39" fmla="*/ 18 h 109"/>
                <a:gd name="T40" fmla="*/ 39 w 69"/>
                <a:gd name="T41" fmla="*/ 13 h 109"/>
                <a:gd name="T42" fmla="*/ 35 w 69"/>
                <a:gd name="T43" fmla="*/ 0 h 109"/>
                <a:gd name="T44" fmla="*/ 57 w 69"/>
                <a:gd name="T45" fmla="*/ 8 h 109"/>
                <a:gd name="T46" fmla="*/ 63 w 69"/>
                <a:gd name="T47" fmla="*/ 16 h 109"/>
                <a:gd name="T48" fmla="*/ 66 w 69"/>
                <a:gd name="T49" fmla="*/ 32 h 109"/>
                <a:gd name="T50" fmla="*/ 61 w 69"/>
                <a:gd name="T51" fmla="*/ 39 h 109"/>
                <a:gd name="T52" fmla="*/ 57 w 69"/>
                <a:gd name="T53" fmla="*/ 45 h 109"/>
                <a:gd name="T54" fmla="*/ 50 w 69"/>
                <a:gd name="T55" fmla="*/ 49 h 109"/>
                <a:gd name="T56" fmla="*/ 58 w 69"/>
                <a:gd name="T57" fmla="*/ 52 h 109"/>
                <a:gd name="T58" fmla="*/ 67 w 69"/>
                <a:gd name="T59" fmla="*/ 63 h 109"/>
                <a:gd name="T60" fmla="*/ 69 w 69"/>
                <a:gd name="T61" fmla="*/ 71 h 109"/>
                <a:gd name="T62" fmla="*/ 67 w 69"/>
                <a:gd name="T63" fmla="*/ 90 h 109"/>
                <a:gd name="T64" fmla="*/ 49 w 69"/>
                <a:gd name="T65" fmla="*/ 107 h 109"/>
                <a:gd name="T66" fmla="*/ 25 w 69"/>
                <a:gd name="T67" fmla="*/ 108 h 109"/>
                <a:gd name="T68" fmla="*/ 9 w 69"/>
                <a:gd name="T69" fmla="*/ 100 h 109"/>
                <a:gd name="T70" fmla="*/ 0 w 69"/>
                <a:gd name="T71" fmla="*/ 77 h 109"/>
                <a:gd name="T72" fmla="*/ 5 w 69"/>
                <a:gd name="T73" fmla="*/ 58 h 109"/>
                <a:gd name="T74" fmla="*/ 15 w 69"/>
                <a:gd name="T75" fmla="*/ 50 h 109"/>
                <a:gd name="T76" fmla="*/ 17 w 69"/>
                <a:gd name="T77" fmla="*/ 47 h 109"/>
                <a:gd name="T78" fmla="*/ 8 w 69"/>
                <a:gd name="T79" fmla="*/ 39 h 109"/>
                <a:gd name="T80" fmla="*/ 5 w 69"/>
                <a:gd name="T81" fmla="*/ 33 h 109"/>
                <a:gd name="T82" fmla="*/ 3 w 69"/>
                <a:gd name="T83" fmla="*/ 27 h 109"/>
                <a:gd name="T84" fmla="*/ 11 w 69"/>
                <a:gd name="T85" fmla="*/ 8 h 109"/>
                <a:gd name="T86" fmla="*/ 35 w 69"/>
                <a:gd name="T87" fmla="*/ 0 h 10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9"/>
                <a:gd name="T133" fmla="*/ 0 h 109"/>
                <a:gd name="T134" fmla="*/ 69 w 69"/>
                <a:gd name="T135" fmla="*/ 109 h 10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9" h="109">
                  <a:moveTo>
                    <a:pt x="35" y="55"/>
                  </a:moveTo>
                  <a:lnTo>
                    <a:pt x="29" y="56"/>
                  </a:lnTo>
                  <a:lnTo>
                    <a:pt x="24" y="57"/>
                  </a:lnTo>
                  <a:lnTo>
                    <a:pt x="17" y="64"/>
                  </a:lnTo>
                  <a:lnTo>
                    <a:pt x="14" y="71"/>
                  </a:lnTo>
                  <a:lnTo>
                    <a:pt x="14" y="83"/>
                  </a:lnTo>
                  <a:lnTo>
                    <a:pt x="15" y="87"/>
                  </a:lnTo>
                  <a:lnTo>
                    <a:pt x="19" y="90"/>
                  </a:lnTo>
                  <a:lnTo>
                    <a:pt x="24" y="94"/>
                  </a:lnTo>
                  <a:lnTo>
                    <a:pt x="35" y="97"/>
                  </a:lnTo>
                  <a:lnTo>
                    <a:pt x="40" y="96"/>
                  </a:lnTo>
                  <a:lnTo>
                    <a:pt x="45" y="95"/>
                  </a:lnTo>
                  <a:lnTo>
                    <a:pt x="50" y="92"/>
                  </a:lnTo>
                  <a:lnTo>
                    <a:pt x="52" y="88"/>
                  </a:lnTo>
                  <a:lnTo>
                    <a:pt x="55" y="83"/>
                  </a:lnTo>
                  <a:lnTo>
                    <a:pt x="55" y="72"/>
                  </a:lnTo>
                  <a:lnTo>
                    <a:pt x="54" y="68"/>
                  </a:lnTo>
                  <a:lnTo>
                    <a:pt x="51" y="64"/>
                  </a:lnTo>
                  <a:lnTo>
                    <a:pt x="49" y="62"/>
                  </a:lnTo>
                  <a:lnTo>
                    <a:pt x="46" y="58"/>
                  </a:lnTo>
                  <a:lnTo>
                    <a:pt x="39" y="56"/>
                  </a:lnTo>
                  <a:lnTo>
                    <a:pt x="35" y="55"/>
                  </a:lnTo>
                  <a:close/>
                  <a:moveTo>
                    <a:pt x="30" y="13"/>
                  </a:moveTo>
                  <a:lnTo>
                    <a:pt x="23" y="18"/>
                  </a:lnTo>
                  <a:lnTo>
                    <a:pt x="20" y="21"/>
                  </a:lnTo>
                  <a:lnTo>
                    <a:pt x="18" y="24"/>
                  </a:lnTo>
                  <a:lnTo>
                    <a:pt x="18" y="31"/>
                  </a:lnTo>
                  <a:lnTo>
                    <a:pt x="19" y="34"/>
                  </a:lnTo>
                  <a:lnTo>
                    <a:pt x="25" y="40"/>
                  </a:lnTo>
                  <a:lnTo>
                    <a:pt x="27" y="41"/>
                  </a:lnTo>
                  <a:lnTo>
                    <a:pt x="31" y="43"/>
                  </a:lnTo>
                  <a:lnTo>
                    <a:pt x="39" y="43"/>
                  </a:lnTo>
                  <a:lnTo>
                    <a:pt x="42" y="41"/>
                  </a:lnTo>
                  <a:lnTo>
                    <a:pt x="45" y="40"/>
                  </a:lnTo>
                  <a:lnTo>
                    <a:pt x="48" y="38"/>
                  </a:lnTo>
                  <a:lnTo>
                    <a:pt x="51" y="33"/>
                  </a:lnTo>
                  <a:lnTo>
                    <a:pt x="52" y="28"/>
                  </a:lnTo>
                  <a:lnTo>
                    <a:pt x="51" y="24"/>
                  </a:lnTo>
                  <a:lnTo>
                    <a:pt x="50" y="21"/>
                  </a:lnTo>
                  <a:lnTo>
                    <a:pt x="48" y="18"/>
                  </a:lnTo>
                  <a:lnTo>
                    <a:pt x="44" y="15"/>
                  </a:lnTo>
                  <a:lnTo>
                    <a:pt x="39" y="13"/>
                  </a:lnTo>
                  <a:lnTo>
                    <a:pt x="30" y="13"/>
                  </a:lnTo>
                  <a:close/>
                  <a:moveTo>
                    <a:pt x="35" y="0"/>
                  </a:moveTo>
                  <a:lnTo>
                    <a:pt x="48" y="2"/>
                  </a:lnTo>
                  <a:lnTo>
                    <a:pt x="57" y="8"/>
                  </a:lnTo>
                  <a:lnTo>
                    <a:pt x="61" y="12"/>
                  </a:lnTo>
                  <a:lnTo>
                    <a:pt x="63" y="16"/>
                  </a:lnTo>
                  <a:lnTo>
                    <a:pt x="66" y="22"/>
                  </a:lnTo>
                  <a:lnTo>
                    <a:pt x="66" y="32"/>
                  </a:lnTo>
                  <a:lnTo>
                    <a:pt x="64" y="35"/>
                  </a:lnTo>
                  <a:lnTo>
                    <a:pt x="61" y="39"/>
                  </a:lnTo>
                  <a:lnTo>
                    <a:pt x="60" y="43"/>
                  </a:lnTo>
                  <a:lnTo>
                    <a:pt x="57" y="45"/>
                  </a:lnTo>
                  <a:lnTo>
                    <a:pt x="54" y="47"/>
                  </a:lnTo>
                  <a:lnTo>
                    <a:pt x="50" y="49"/>
                  </a:lnTo>
                  <a:lnTo>
                    <a:pt x="55" y="50"/>
                  </a:lnTo>
                  <a:lnTo>
                    <a:pt x="58" y="52"/>
                  </a:lnTo>
                  <a:lnTo>
                    <a:pt x="62" y="56"/>
                  </a:lnTo>
                  <a:lnTo>
                    <a:pt x="67" y="63"/>
                  </a:lnTo>
                  <a:lnTo>
                    <a:pt x="68" y="68"/>
                  </a:lnTo>
                  <a:lnTo>
                    <a:pt x="69" y="71"/>
                  </a:lnTo>
                  <a:lnTo>
                    <a:pt x="69" y="77"/>
                  </a:lnTo>
                  <a:lnTo>
                    <a:pt x="67" y="90"/>
                  </a:lnTo>
                  <a:lnTo>
                    <a:pt x="60" y="100"/>
                  </a:lnTo>
                  <a:lnTo>
                    <a:pt x="49" y="107"/>
                  </a:lnTo>
                  <a:lnTo>
                    <a:pt x="35" y="109"/>
                  </a:lnTo>
                  <a:lnTo>
                    <a:pt x="25" y="108"/>
                  </a:lnTo>
                  <a:lnTo>
                    <a:pt x="17" y="106"/>
                  </a:lnTo>
                  <a:lnTo>
                    <a:pt x="9" y="100"/>
                  </a:lnTo>
                  <a:lnTo>
                    <a:pt x="2" y="90"/>
                  </a:lnTo>
                  <a:lnTo>
                    <a:pt x="0" y="77"/>
                  </a:lnTo>
                  <a:lnTo>
                    <a:pt x="1" y="66"/>
                  </a:lnTo>
                  <a:lnTo>
                    <a:pt x="5" y="58"/>
                  </a:lnTo>
                  <a:lnTo>
                    <a:pt x="8" y="55"/>
                  </a:lnTo>
                  <a:lnTo>
                    <a:pt x="15" y="50"/>
                  </a:lnTo>
                  <a:lnTo>
                    <a:pt x="20" y="49"/>
                  </a:lnTo>
                  <a:lnTo>
                    <a:pt x="17" y="47"/>
                  </a:lnTo>
                  <a:lnTo>
                    <a:pt x="9" y="43"/>
                  </a:lnTo>
                  <a:lnTo>
                    <a:pt x="8" y="39"/>
                  </a:lnTo>
                  <a:lnTo>
                    <a:pt x="6" y="37"/>
                  </a:lnTo>
                  <a:lnTo>
                    <a:pt x="5" y="33"/>
                  </a:lnTo>
                  <a:lnTo>
                    <a:pt x="3" y="31"/>
                  </a:lnTo>
                  <a:lnTo>
                    <a:pt x="3" y="27"/>
                  </a:lnTo>
                  <a:lnTo>
                    <a:pt x="6" y="16"/>
                  </a:lnTo>
                  <a:lnTo>
                    <a:pt x="11" y="8"/>
                  </a:lnTo>
                  <a:lnTo>
                    <a:pt x="2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75" name="Line 51"/>
            <p:cNvSpPr>
              <a:spLocks noChangeShapeType="1"/>
            </p:cNvSpPr>
            <p:nvPr/>
          </p:nvSpPr>
          <p:spPr bwMode="auto">
            <a:xfrm>
              <a:off x="1569" y="1465"/>
              <a:ext cx="3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76" name="Line 52"/>
            <p:cNvSpPr>
              <a:spLocks noChangeShapeType="1"/>
            </p:cNvSpPr>
            <p:nvPr/>
          </p:nvSpPr>
          <p:spPr bwMode="auto">
            <a:xfrm flipH="1">
              <a:off x="4595" y="1465"/>
              <a:ext cx="31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77" name="Freeform 53"/>
            <p:cNvSpPr>
              <a:spLocks noEditPoints="1"/>
            </p:cNvSpPr>
            <p:nvPr/>
          </p:nvSpPr>
          <p:spPr bwMode="auto">
            <a:xfrm>
              <a:off x="1464" y="1413"/>
              <a:ext cx="70" cy="109"/>
            </a:xfrm>
            <a:custGeom>
              <a:avLst/>
              <a:gdLst>
                <a:gd name="T0" fmla="*/ 27 w 70"/>
                <a:gd name="T1" fmla="*/ 14 h 109"/>
                <a:gd name="T2" fmla="*/ 18 w 70"/>
                <a:gd name="T3" fmla="*/ 22 h 109"/>
                <a:gd name="T4" fmla="*/ 14 w 70"/>
                <a:gd name="T5" fmla="*/ 32 h 109"/>
                <a:gd name="T6" fmla="*/ 15 w 70"/>
                <a:gd name="T7" fmla="*/ 44 h 109"/>
                <a:gd name="T8" fmla="*/ 20 w 70"/>
                <a:gd name="T9" fmla="*/ 53 h 109"/>
                <a:gd name="T10" fmla="*/ 26 w 70"/>
                <a:gd name="T11" fmla="*/ 58 h 109"/>
                <a:gd name="T12" fmla="*/ 40 w 70"/>
                <a:gd name="T13" fmla="*/ 59 h 109"/>
                <a:gd name="T14" fmla="*/ 50 w 70"/>
                <a:gd name="T15" fmla="*/ 53 h 109"/>
                <a:gd name="T16" fmla="*/ 55 w 70"/>
                <a:gd name="T17" fmla="*/ 46 h 109"/>
                <a:gd name="T18" fmla="*/ 56 w 70"/>
                <a:gd name="T19" fmla="*/ 31 h 109"/>
                <a:gd name="T20" fmla="*/ 54 w 70"/>
                <a:gd name="T21" fmla="*/ 22 h 109"/>
                <a:gd name="T22" fmla="*/ 44 w 70"/>
                <a:gd name="T23" fmla="*/ 14 h 109"/>
                <a:gd name="T24" fmla="*/ 31 w 70"/>
                <a:gd name="T25" fmla="*/ 13 h 109"/>
                <a:gd name="T26" fmla="*/ 40 w 70"/>
                <a:gd name="T27" fmla="*/ 1 h 109"/>
                <a:gd name="T28" fmla="*/ 54 w 70"/>
                <a:gd name="T29" fmla="*/ 7 h 109"/>
                <a:gd name="T30" fmla="*/ 61 w 70"/>
                <a:gd name="T31" fmla="*/ 13 h 109"/>
                <a:gd name="T32" fmla="*/ 66 w 70"/>
                <a:gd name="T33" fmla="*/ 22 h 109"/>
                <a:gd name="T34" fmla="*/ 70 w 70"/>
                <a:gd name="T35" fmla="*/ 40 h 109"/>
                <a:gd name="T36" fmla="*/ 69 w 70"/>
                <a:gd name="T37" fmla="*/ 71 h 109"/>
                <a:gd name="T38" fmla="*/ 61 w 70"/>
                <a:gd name="T39" fmla="*/ 95 h 109"/>
                <a:gd name="T40" fmla="*/ 43 w 70"/>
                <a:gd name="T41" fmla="*/ 108 h 109"/>
                <a:gd name="T42" fmla="*/ 21 w 70"/>
                <a:gd name="T43" fmla="*/ 107 h 109"/>
                <a:gd name="T44" fmla="*/ 5 w 70"/>
                <a:gd name="T45" fmla="*/ 94 h 109"/>
                <a:gd name="T46" fmla="*/ 15 w 70"/>
                <a:gd name="T47" fmla="*/ 80 h 109"/>
                <a:gd name="T48" fmla="*/ 18 w 70"/>
                <a:gd name="T49" fmla="*/ 88 h 109"/>
                <a:gd name="T50" fmla="*/ 29 w 70"/>
                <a:gd name="T51" fmla="*/ 96 h 109"/>
                <a:gd name="T52" fmla="*/ 44 w 70"/>
                <a:gd name="T53" fmla="*/ 94 h 109"/>
                <a:gd name="T54" fmla="*/ 49 w 70"/>
                <a:gd name="T55" fmla="*/ 90 h 109"/>
                <a:gd name="T56" fmla="*/ 55 w 70"/>
                <a:gd name="T57" fmla="*/ 77 h 109"/>
                <a:gd name="T58" fmla="*/ 56 w 70"/>
                <a:gd name="T59" fmla="*/ 66 h 109"/>
                <a:gd name="T60" fmla="*/ 57 w 70"/>
                <a:gd name="T61" fmla="*/ 58 h 109"/>
                <a:gd name="T62" fmla="*/ 40 w 70"/>
                <a:gd name="T63" fmla="*/ 70 h 109"/>
                <a:gd name="T64" fmla="*/ 32 w 70"/>
                <a:gd name="T65" fmla="*/ 72 h 109"/>
                <a:gd name="T66" fmla="*/ 15 w 70"/>
                <a:gd name="T67" fmla="*/ 68 h 109"/>
                <a:gd name="T68" fmla="*/ 2 w 70"/>
                <a:gd name="T69" fmla="*/ 51 h 109"/>
                <a:gd name="T70" fmla="*/ 1 w 70"/>
                <a:gd name="T71" fmla="*/ 26 h 109"/>
                <a:gd name="T72" fmla="*/ 9 w 70"/>
                <a:gd name="T73" fmla="*/ 9 h 109"/>
                <a:gd name="T74" fmla="*/ 35 w 70"/>
                <a:gd name="T75" fmla="*/ 0 h 10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"/>
                <a:gd name="T115" fmla="*/ 0 h 109"/>
                <a:gd name="T116" fmla="*/ 70 w 70"/>
                <a:gd name="T117" fmla="*/ 109 h 10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" h="109">
                  <a:moveTo>
                    <a:pt x="31" y="13"/>
                  </a:moveTo>
                  <a:lnTo>
                    <a:pt x="27" y="14"/>
                  </a:lnTo>
                  <a:lnTo>
                    <a:pt x="20" y="19"/>
                  </a:lnTo>
                  <a:lnTo>
                    <a:pt x="18" y="22"/>
                  </a:lnTo>
                  <a:lnTo>
                    <a:pt x="15" y="27"/>
                  </a:lnTo>
                  <a:lnTo>
                    <a:pt x="14" y="32"/>
                  </a:lnTo>
                  <a:lnTo>
                    <a:pt x="14" y="38"/>
                  </a:lnTo>
                  <a:lnTo>
                    <a:pt x="15" y="44"/>
                  </a:lnTo>
                  <a:lnTo>
                    <a:pt x="17" y="49"/>
                  </a:lnTo>
                  <a:lnTo>
                    <a:pt x="20" y="53"/>
                  </a:lnTo>
                  <a:lnTo>
                    <a:pt x="23" y="57"/>
                  </a:lnTo>
                  <a:lnTo>
                    <a:pt x="26" y="58"/>
                  </a:lnTo>
                  <a:lnTo>
                    <a:pt x="31" y="59"/>
                  </a:lnTo>
                  <a:lnTo>
                    <a:pt x="40" y="59"/>
                  </a:lnTo>
                  <a:lnTo>
                    <a:pt x="48" y="57"/>
                  </a:lnTo>
                  <a:lnTo>
                    <a:pt x="50" y="53"/>
                  </a:lnTo>
                  <a:lnTo>
                    <a:pt x="54" y="50"/>
                  </a:lnTo>
                  <a:lnTo>
                    <a:pt x="55" y="46"/>
                  </a:lnTo>
                  <a:lnTo>
                    <a:pt x="57" y="37"/>
                  </a:lnTo>
                  <a:lnTo>
                    <a:pt x="56" y="31"/>
                  </a:lnTo>
                  <a:lnTo>
                    <a:pt x="55" y="26"/>
                  </a:lnTo>
                  <a:lnTo>
                    <a:pt x="54" y="22"/>
                  </a:lnTo>
                  <a:lnTo>
                    <a:pt x="48" y="16"/>
                  </a:lnTo>
                  <a:lnTo>
                    <a:pt x="44" y="14"/>
                  </a:lnTo>
                  <a:lnTo>
                    <a:pt x="40" y="13"/>
                  </a:lnTo>
                  <a:lnTo>
                    <a:pt x="31" y="13"/>
                  </a:lnTo>
                  <a:close/>
                  <a:moveTo>
                    <a:pt x="35" y="0"/>
                  </a:moveTo>
                  <a:lnTo>
                    <a:pt x="40" y="1"/>
                  </a:lnTo>
                  <a:lnTo>
                    <a:pt x="48" y="3"/>
                  </a:lnTo>
                  <a:lnTo>
                    <a:pt x="54" y="7"/>
                  </a:lnTo>
                  <a:lnTo>
                    <a:pt x="57" y="9"/>
                  </a:lnTo>
                  <a:lnTo>
                    <a:pt x="61" y="13"/>
                  </a:lnTo>
                  <a:lnTo>
                    <a:pt x="63" y="16"/>
                  </a:lnTo>
                  <a:lnTo>
                    <a:pt x="66" y="22"/>
                  </a:lnTo>
                  <a:lnTo>
                    <a:pt x="68" y="29"/>
                  </a:lnTo>
                  <a:lnTo>
                    <a:pt x="70" y="40"/>
                  </a:lnTo>
                  <a:lnTo>
                    <a:pt x="70" y="52"/>
                  </a:lnTo>
                  <a:lnTo>
                    <a:pt x="69" y="71"/>
                  </a:lnTo>
                  <a:lnTo>
                    <a:pt x="66" y="84"/>
                  </a:lnTo>
                  <a:lnTo>
                    <a:pt x="61" y="95"/>
                  </a:lnTo>
                  <a:lnTo>
                    <a:pt x="54" y="103"/>
                  </a:lnTo>
                  <a:lnTo>
                    <a:pt x="43" y="108"/>
                  </a:lnTo>
                  <a:lnTo>
                    <a:pt x="32" y="109"/>
                  </a:lnTo>
                  <a:lnTo>
                    <a:pt x="21" y="107"/>
                  </a:lnTo>
                  <a:lnTo>
                    <a:pt x="11" y="102"/>
                  </a:lnTo>
                  <a:lnTo>
                    <a:pt x="5" y="94"/>
                  </a:lnTo>
                  <a:lnTo>
                    <a:pt x="2" y="82"/>
                  </a:lnTo>
                  <a:lnTo>
                    <a:pt x="15" y="80"/>
                  </a:lnTo>
                  <a:lnTo>
                    <a:pt x="17" y="84"/>
                  </a:lnTo>
                  <a:lnTo>
                    <a:pt x="18" y="88"/>
                  </a:lnTo>
                  <a:lnTo>
                    <a:pt x="25" y="95"/>
                  </a:lnTo>
                  <a:lnTo>
                    <a:pt x="29" y="96"/>
                  </a:lnTo>
                  <a:lnTo>
                    <a:pt x="33" y="97"/>
                  </a:lnTo>
                  <a:lnTo>
                    <a:pt x="44" y="94"/>
                  </a:lnTo>
                  <a:lnTo>
                    <a:pt x="46" y="93"/>
                  </a:lnTo>
                  <a:lnTo>
                    <a:pt x="49" y="90"/>
                  </a:lnTo>
                  <a:lnTo>
                    <a:pt x="52" y="83"/>
                  </a:lnTo>
                  <a:lnTo>
                    <a:pt x="55" y="77"/>
                  </a:lnTo>
                  <a:lnTo>
                    <a:pt x="56" y="72"/>
                  </a:lnTo>
                  <a:lnTo>
                    <a:pt x="56" y="66"/>
                  </a:lnTo>
                  <a:lnTo>
                    <a:pt x="57" y="62"/>
                  </a:lnTo>
                  <a:lnTo>
                    <a:pt x="57" y="58"/>
                  </a:lnTo>
                  <a:lnTo>
                    <a:pt x="50" y="65"/>
                  </a:lnTo>
                  <a:lnTo>
                    <a:pt x="40" y="70"/>
                  </a:lnTo>
                  <a:lnTo>
                    <a:pt x="36" y="71"/>
                  </a:lnTo>
                  <a:lnTo>
                    <a:pt x="32" y="72"/>
                  </a:lnTo>
                  <a:lnTo>
                    <a:pt x="24" y="71"/>
                  </a:lnTo>
                  <a:lnTo>
                    <a:pt x="15" y="68"/>
                  </a:lnTo>
                  <a:lnTo>
                    <a:pt x="9" y="63"/>
                  </a:lnTo>
                  <a:lnTo>
                    <a:pt x="2" y="51"/>
                  </a:lnTo>
                  <a:lnTo>
                    <a:pt x="0" y="37"/>
                  </a:lnTo>
                  <a:lnTo>
                    <a:pt x="1" y="26"/>
                  </a:lnTo>
                  <a:lnTo>
                    <a:pt x="5" y="18"/>
                  </a:lnTo>
                  <a:lnTo>
                    <a:pt x="9" y="9"/>
                  </a:lnTo>
                  <a:lnTo>
                    <a:pt x="2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78" name="Line 54"/>
            <p:cNvSpPr>
              <a:spLocks noChangeShapeType="1"/>
            </p:cNvSpPr>
            <p:nvPr/>
          </p:nvSpPr>
          <p:spPr bwMode="auto">
            <a:xfrm>
              <a:off x="1569" y="1465"/>
              <a:ext cx="305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79" name="Line 55"/>
            <p:cNvSpPr>
              <a:spLocks noChangeShapeType="1"/>
            </p:cNvSpPr>
            <p:nvPr/>
          </p:nvSpPr>
          <p:spPr bwMode="auto">
            <a:xfrm>
              <a:off x="1569" y="3802"/>
              <a:ext cx="305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80" name="Line 56"/>
            <p:cNvSpPr>
              <a:spLocks noChangeShapeType="1"/>
            </p:cNvSpPr>
            <p:nvPr/>
          </p:nvSpPr>
          <p:spPr bwMode="auto">
            <a:xfrm flipV="1">
              <a:off x="4626" y="1465"/>
              <a:ext cx="0" cy="23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81" name="Line 57"/>
            <p:cNvSpPr>
              <a:spLocks noChangeShapeType="1"/>
            </p:cNvSpPr>
            <p:nvPr/>
          </p:nvSpPr>
          <p:spPr bwMode="auto">
            <a:xfrm flipV="1">
              <a:off x="1569" y="1465"/>
              <a:ext cx="0" cy="23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82" name="Freeform 58"/>
            <p:cNvSpPr>
              <a:spLocks/>
            </p:cNvSpPr>
            <p:nvPr/>
          </p:nvSpPr>
          <p:spPr bwMode="auto">
            <a:xfrm>
              <a:off x="1569" y="1701"/>
              <a:ext cx="3058" cy="1845"/>
            </a:xfrm>
            <a:custGeom>
              <a:avLst/>
              <a:gdLst>
                <a:gd name="T0" fmla="*/ 3056 w 3058"/>
                <a:gd name="T1" fmla="*/ 0 h 1845"/>
                <a:gd name="T2" fmla="*/ 3058 w 3058"/>
                <a:gd name="T3" fmla="*/ 7 h 1845"/>
                <a:gd name="T4" fmla="*/ 3058 w 3058"/>
                <a:gd name="T5" fmla="*/ 19 h 1845"/>
                <a:gd name="T6" fmla="*/ 2297 w 3058"/>
                <a:gd name="T7" fmla="*/ 277 h 1845"/>
                <a:gd name="T8" fmla="*/ 1535 w 3058"/>
                <a:gd name="T9" fmla="*/ 615 h 1845"/>
                <a:gd name="T10" fmla="*/ 770 w 3058"/>
                <a:gd name="T11" fmla="*/ 1162 h 1845"/>
                <a:gd name="T12" fmla="*/ 770 w 3058"/>
                <a:gd name="T13" fmla="*/ 1161 h 1845"/>
                <a:gd name="T14" fmla="*/ 6 w 3058"/>
                <a:gd name="T15" fmla="*/ 1845 h 1845"/>
                <a:gd name="T16" fmla="*/ 0 w 3058"/>
                <a:gd name="T17" fmla="*/ 1837 h 1845"/>
                <a:gd name="T18" fmla="*/ 0 w 3058"/>
                <a:gd name="T19" fmla="*/ 1826 h 1845"/>
                <a:gd name="T20" fmla="*/ 758 w 3058"/>
                <a:gd name="T21" fmla="*/ 1147 h 1845"/>
                <a:gd name="T22" fmla="*/ 760 w 3058"/>
                <a:gd name="T23" fmla="*/ 1147 h 1845"/>
                <a:gd name="T24" fmla="*/ 1524 w 3058"/>
                <a:gd name="T25" fmla="*/ 599 h 1845"/>
                <a:gd name="T26" fmla="*/ 1525 w 3058"/>
                <a:gd name="T27" fmla="*/ 598 h 1845"/>
                <a:gd name="T28" fmla="*/ 2290 w 3058"/>
                <a:gd name="T29" fmla="*/ 259 h 1845"/>
                <a:gd name="T30" fmla="*/ 2291 w 3058"/>
                <a:gd name="T31" fmla="*/ 259 h 1845"/>
                <a:gd name="T32" fmla="*/ 3056 w 3058"/>
                <a:gd name="T33" fmla="*/ 0 h 18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58"/>
                <a:gd name="T52" fmla="*/ 0 h 1845"/>
                <a:gd name="T53" fmla="*/ 3058 w 3058"/>
                <a:gd name="T54" fmla="*/ 1845 h 18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58" h="1845">
                  <a:moveTo>
                    <a:pt x="3056" y="0"/>
                  </a:moveTo>
                  <a:lnTo>
                    <a:pt x="3058" y="7"/>
                  </a:lnTo>
                  <a:lnTo>
                    <a:pt x="3058" y="19"/>
                  </a:lnTo>
                  <a:lnTo>
                    <a:pt x="2297" y="277"/>
                  </a:lnTo>
                  <a:lnTo>
                    <a:pt x="1535" y="615"/>
                  </a:lnTo>
                  <a:lnTo>
                    <a:pt x="770" y="1162"/>
                  </a:lnTo>
                  <a:lnTo>
                    <a:pt x="770" y="1161"/>
                  </a:lnTo>
                  <a:lnTo>
                    <a:pt x="6" y="1845"/>
                  </a:lnTo>
                  <a:lnTo>
                    <a:pt x="0" y="1837"/>
                  </a:lnTo>
                  <a:lnTo>
                    <a:pt x="0" y="1826"/>
                  </a:lnTo>
                  <a:lnTo>
                    <a:pt x="758" y="1147"/>
                  </a:lnTo>
                  <a:lnTo>
                    <a:pt x="760" y="1147"/>
                  </a:lnTo>
                  <a:lnTo>
                    <a:pt x="1524" y="599"/>
                  </a:lnTo>
                  <a:lnTo>
                    <a:pt x="1525" y="598"/>
                  </a:lnTo>
                  <a:lnTo>
                    <a:pt x="2290" y="259"/>
                  </a:lnTo>
                  <a:lnTo>
                    <a:pt x="2291" y="259"/>
                  </a:lnTo>
                  <a:lnTo>
                    <a:pt x="3056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83" name="Freeform 59"/>
            <p:cNvSpPr>
              <a:spLocks noEditPoints="1"/>
            </p:cNvSpPr>
            <p:nvPr/>
          </p:nvSpPr>
          <p:spPr bwMode="auto">
            <a:xfrm>
              <a:off x="1537" y="3506"/>
              <a:ext cx="64" cy="65"/>
            </a:xfrm>
            <a:custGeom>
              <a:avLst/>
              <a:gdLst>
                <a:gd name="T0" fmla="*/ 19 w 64"/>
                <a:gd name="T1" fmla="*/ 19 h 65"/>
                <a:gd name="T2" fmla="*/ 19 w 64"/>
                <a:gd name="T3" fmla="*/ 46 h 65"/>
                <a:gd name="T4" fmla="*/ 45 w 64"/>
                <a:gd name="T5" fmla="*/ 46 h 65"/>
                <a:gd name="T6" fmla="*/ 45 w 64"/>
                <a:gd name="T7" fmla="*/ 19 h 65"/>
                <a:gd name="T8" fmla="*/ 19 w 64"/>
                <a:gd name="T9" fmla="*/ 19 h 65"/>
                <a:gd name="T10" fmla="*/ 0 w 64"/>
                <a:gd name="T11" fmla="*/ 0 h 65"/>
                <a:gd name="T12" fmla="*/ 64 w 64"/>
                <a:gd name="T13" fmla="*/ 0 h 65"/>
                <a:gd name="T14" fmla="*/ 64 w 64"/>
                <a:gd name="T15" fmla="*/ 65 h 65"/>
                <a:gd name="T16" fmla="*/ 0 w 64"/>
                <a:gd name="T17" fmla="*/ 65 h 65"/>
                <a:gd name="T18" fmla="*/ 0 w 64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4"/>
                <a:gd name="T31" fmla="*/ 0 h 65"/>
                <a:gd name="T32" fmla="*/ 64 w 64"/>
                <a:gd name="T33" fmla="*/ 65 h 6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4" h="65">
                  <a:moveTo>
                    <a:pt x="19" y="19"/>
                  </a:moveTo>
                  <a:lnTo>
                    <a:pt x="19" y="46"/>
                  </a:lnTo>
                  <a:lnTo>
                    <a:pt x="45" y="46"/>
                  </a:lnTo>
                  <a:lnTo>
                    <a:pt x="45" y="19"/>
                  </a:lnTo>
                  <a:lnTo>
                    <a:pt x="19" y="19"/>
                  </a:lnTo>
                  <a:close/>
                  <a:moveTo>
                    <a:pt x="0" y="0"/>
                  </a:moveTo>
                  <a:lnTo>
                    <a:pt x="64" y="0"/>
                  </a:lnTo>
                  <a:lnTo>
                    <a:pt x="64" y="65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84" name="Freeform 60"/>
            <p:cNvSpPr>
              <a:spLocks noEditPoints="1"/>
            </p:cNvSpPr>
            <p:nvPr/>
          </p:nvSpPr>
          <p:spPr bwMode="auto">
            <a:xfrm>
              <a:off x="2300" y="2823"/>
              <a:ext cx="64" cy="64"/>
            </a:xfrm>
            <a:custGeom>
              <a:avLst/>
              <a:gdLst>
                <a:gd name="T0" fmla="*/ 19 w 64"/>
                <a:gd name="T1" fmla="*/ 19 h 64"/>
                <a:gd name="T2" fmla="*/ 19 w 64"/>
                <a:gd name="T3" fmla="*/ 45 h 64"/>
                <a:gd name="T4" fmla="*/ 45 w 64"/>
                <a:gd name="T5" fmla="*/ 45 h 64"/>
                <a:gd name="T6" fmla="*/ 45 w 64"/>
                <a:gd name="T7" fmla="*/ 19 h 64"/>
                <a:gd name="T8" fmla="*/ 19 w 64"/>
                <a:gd name="T9" fmla="*/ 19 h 64"/>
                <a:gd name="T10" fmla="*/ 0 w 64"/>
                <a:gd name="T11" fmla="*/ 0 h 64"/>
                <a:gd name="T12" fmla="*/ 64 w 64"/>
                <a:gd name="T13" fmla="*/ 0 h 64"/>
                <a:gd name="T14" fmla="*/ 64 w 64"/>
                <a:gd name="T15" fmla="*/ 64 h 64"/>
                <a:gd name="T16" fmla="*/ 0 w 64"/>
                <a:gd name="T17" fmla="*/ 64 h 64"/>
                <a:gd name="T18" fmla="*/ 0 w 64"/>
                <a:gd name="T19" fmla="*/ 0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4"/>
                <a:gd name="T31" fmla="*/ 0 h 64"/>
                <a:gd name="T32" fmla="*/ 64 w 64"/>
                <a:gd name="T33" fmla="*/ 64 h 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4" h="64">
                  <a:moveTo>
                    <a:pt x="19" y="19"/>
                  </a:moveTo>
                  <a:lnTo>
                    <a:pt x="19" y="45"/>
                  </a:lnTo>
                  <a:lnTo>
                    <a:pt x="45" y="45"/>
                  </a:lnTo>
                  <a:lnTo>
                    <a:pt x="45" y="19"/>
                  </a:lnTo>
                  <a:lnTo>
                    <a:pt x="19" y="19"/>
                  </a:lnTo>
                  <a:close/>
                  <a:moveTo>
                    <a:pt x="0" y="0"/>
                  </a:moveTo>
                  <a:lnTo>
                    <a:pt x="64" y="0"/>
                  </a:lnTo>
                  <a:lnTo>
                    <a:pt x="64" y="64"/>
                  </a:lnTo>
                  <a:lnTo>
                    <a:pt x="0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85" name="Freeform 61"/>
            <p:cNvSpPr>
              <a:spLocks noEditPoints="1"/>
            </p:cNvSpPr>
            <p:nvPr/>
          </p:nvSpPr>
          <p:spPr bwMode="auto">
            <a:xfrm>
              <a:off x="3065" y="2275"/>
              <a:ext cx="64" cy="65"/>
            </a:xfrm>
            <a:custGeom>
              <a:avLst/>
              <a:gdLst>
                <a:gd name="T0" fmla="*/ 19 w 64"/>
                <a:gd name="T1" fmla="*/ 19 h 65"/>
                <a:gd name="T2" fmla="*/ 19 w 64"/>
                <a:gd name="T3" fmla="*/ 45 h 65"/>
                <a:gd name="T4" fmla="*/ 45 w 64"/>
                <a:gd name="T5" fmla="*/ 45 h 65"/>
                <a:gd name="T6" fmla="*/ 45 w 64"/>
                <a:gd name="T7" fmla="*/ 19 h 65"/>
                <a:gd name="T8" fmla="*/ 19 w 64"/>
                <a:gd name="T9" fmla="*/ 19 h 65"/>
                <a:gd name="T10" fmla="*/ 0 w 64"/>
                <a:gd name="T11" fmla="*/ 0 h 65"/>
                <a:gd name="T12" fmla="*/ 64 w 64"/>
                <a:gd name="T13" fmla="*/ 0 h 65"/>
                <a:gd name="T14" fmla="*/ 64 w 64"/>
                <a:gd name="T15" fmla="*/ 65 h 65"/>
                <a:gd name="T16" fmla="*/ 0 w 64"/>
                <a:gd name="T17" fmla="*/ 65 h 65"/>
                <a:gd name="T18" fmla="*/ 0 w 64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4"/>
                <a:gd name="T31" fmla="*/ 0 h 65"/>
                <a:gd name="T32" fmla="*/ 64 w 64"/>
                <a:gd name="T33" fmla="*/ 65 h 6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4" h="65">
                  <a:moveTo>
                    <a:pt x="19" y="19"/>
                  </a:moveTo>
                  <a:lnTo>
                    <a:pt x="19" y="45"/>
                  </a:lnTo>
                  <a:lnTo>
                    <a:pt x="45" y="45"/>
                  </a:lnTo>
                  <a:lnTo>
                    <a:pt x="45" y="19"/>
                  </a:lnTo>
                  <a:lnTo>
                    <a:pt x="19" y="19"/>
                  </a:lnTo>
                  <a:close/>
                  <a:moveTo>
                    <a:pt x="0" y="0"/>
                  </a:moveTo>
                  <a:lnTo>
                    <a:pt x="64" y="0"/>
                  </a:lnTo>
                  <a:lnTo>
                    <a:pt x="64" y="65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86" name="Freeform 62"/>
            <p:cNvSpPr>
              <a:spLocks noEditPoints="1"/>
            </p:cNvSpPr>
            <p:nvPr/>
          </p:nvSpPr>
          <p:spPr bwMode="auto">
            <a:xfrm>
              <a:off x="3829" y="1936"/>
              <a:ext cx="64" cy="65"/>
            </a:xfrm>
            <a:custGeom>
              <a:avLst/>
              <a:gdLst>
                <a:gd name="T0" fmla="*/ 19 w 64"/>
                <a:gd name="T1" fmla="*/ 19 h 65"/>
                <a:gd name="T2" fmla="*/ 19 w 64"/>
                <a:gd name="T3" fmla="*/ 46 h 65"/>
                <a:gd name="T4" fmla="*/ 45 w 64"/>
                <a:gd name="T5" fmla="*/ 46 h 65"/>
                <a:gd name="T6" fmla="*/ 45 w 64"/>
                <a:gd name="T7" fmla="*/ 19 h 65"/>
                <a:gd name="T8" fmla="*/ 19 w 64"/>
                <a:gd name="T9" fmla="*/ 19 h 65"/>
                <a:gd name="T10" fmla="*/ 0 w 64"/>
                <a:gd name="T11" fmla="*/ 0 h 65"/>
                <a:gd name="T12" fmla="*/ 64 w 64"/>
                <a:gd name="T13" fmla="*/ 0 h 65"/>
                <a:gd name="T14" fmla="*/ 64 w 64"/>
                <a:gd name="T15" fmla="*/ 65 h 65"/>
                <a:gd name="T16" fmla="*/ 0 w 64"/>
                <a:gd name="T17" fmla="*/ 65 h 65"/>
                <a:gd name="T18" fmla="*/ 0 w 64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4"/>
                <a:gd name="T31" fmla="*/ 0 h 65"/>
                <a:gd name="T32" fmla="*/ 64 w 64"/>
                <a:gd name="T33" fmla="*/ 65 h 6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4" h="65">
                  <a:moveTo>
                    <a:pt x="19" y="19"/>
                  </a:moveTo>
                  <a:lnTo>
                    <a:pt x="19" y="46"/>
                  </a:lnTo>
                  <a:lnTo>
                    <a:pt x="45" y="46"/>
                  </a:lnTo>
                  <a:lnTo>
                    <a:pt x="45" y="19"/>
                  </a:lnTo>
                  <a:lnTo>
                    <a:pt x="19" y="19"/>
                  </a:lnTo>
                  <a:close/>
                  <a:moveTo>
                    <a:pt x="0" y="0"/>
                  </a:moveTo>
                  <a:lnTo>
                    <a:pt x="64" y="0"/>
                  </a:lnTo>
                  <a:lnTo>
                    <a:pt x="64" y="65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87" name="Freeform 63"/>
            <p:cNvSpPr>
              <a:spLocks noEditPoints="1"/>
            </p:cNvSpPr>
            <p:nvPr/>
          </p:nvSpPr>
          <p:spPr bwMode="auto">
            <a:xfrm>
              <a:off x="4594" y="1677"/>
              <a:ext cx="64" cy="65"/>
            </a:xfrm>
            <a:custGeom>
              <a:avLst/>
              <a:gdLst>
                <a:gd name="T0" fmla="*/ 19 w 64"/>
                <a:gd name="T1" fmla="*/ 20 h 65"/>
                <a:gd name="T2" fmla="*/ 19 w 64"/>
                <a:gd name="T3" fmla="*/ 46 h 65"/>
                <a:gd name="T4" fmla="*/ 45 w 64"/>
                <a:gd name="T5" fmla="*/ 46 h 65"/>
                <a:gd name="T6" fmla="*/ 45 w 64"/>
                <a:gd name="T7" fmla="*/ 20 h 65"/>
                <a:gd name="T8" fmla="*/ 19 w 64"/>
                <a:gd name="T9" fmla="*/ 20 h 65"/>
                <a:gd name="T10" fmla="*/ 0 w 64"/>
                <a:gd name="T11" fmla="*/ 0 h 65"/>
                <a:gd name="T12" fmla="*/ 64 w 64"/>
                <a:gd name="T13" fmla="*/ 0 h 65"/>
                <a:gd name="T14" fmla="*/ 64 w 64"/>
                <a:gd name="T15" fmla="*/ 65 h 65"/>
                <a:gd name="T16" fmla="*/ 0 w 64"/>
                <a:gd name="T17" fmla="*/ 65 h 65"/>
                <a:gd name="T18" fmla="*/ 0 w 64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4"/>
                <a:gd name="T31" fmla="*/ 0 h 65"/>
                <a:gd name="T32" fmla="*/ 64 w 64"/>
                <a:gd name="T33" fmla="*/ 65 h 6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4" h="65">
                  <a:moveTo>
                    <a:pt x="19" y="20"/>
                  </a:moveTo>
                  <a:lnTo>
                    <a:pt x="19" y="46"/>
                  </a:lnTo>
                  <a:lnTo>
                    <a:pt x="45" y="46"/>
                  </a:lnTo>
                  <a:lnTo>
                    <a:pt x="45" y="20"/>
                  </a:lnTo>
                  <a:lnTo>
                    <a:pt x="19" y="20"/>
                  </a:lnTo>
                  <a:close/>
                  <a:moveTo>
                    <a:pt x="0" y="0"/>
                  </a:moveTo>
                  <a:lnTo>
                    <a:pt x="64" y="0"/>
                  </a:lnTo>
                  <a:lnTo>
                    <a:pt x="64" y="65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88" name="Freeform 64"/>
            <p:cNvSpPr>
              <a:spLocks/>
            </p:cNvSpPr>
            <p:nvPr/>
          </p:nvSpPr>
          <p:spPr bwMode="auto">
            <a:xfrm>
              <a:off x="1569" y="1646"/>
              <a:ext cx="3058" cy="1900"/>
            </a:xfrm>
            <a:custGeom>
              <a:avLst/>
              <a:gdLst>
                <a:gd name="T0" fmla="*/ 3054 w 3058"/>
                <a:gd name="T1" fmla="*/ 0 h 1900"/>
                <a:gd name="T2" fmla="*/ 3058 w 3058"/>
                <a:gd name="T3" fmla="*/ 10 h 1900"/>
                <a:gd name="T4" fmla="*/ 3058 w 3058"/>
                <a:gd name="T5" fmla="*/ 20 h 1900"/>
                <a:gd name="T6" fmla="*/ 2298 w 3058"/>
                <a:gd name="T7" fmla="*/ 305 h 1900"/>
                <a:gd name="T8" fmla="*/ 1534 w 3058"/>
                <a:gd name="T9" fmla="*/ 652 h 1900"/>
                <a:gd name="T10" fmla="*/ 770 w 3058"/>
                <a:gd name="T11" fmla="*/ 1216 h 1900"/>
                <a:gd name="T12" fmla="*/ 7 w 3058"/>
                <a:gd name="T13" fmla="*/ 1900 h 1900"/>
                <a:gd name="T14" fmla="*/ 0 w 3058"/>
                <a:gd name="T15" fmla="*/ 1891 h 1900"/>
                <a:gd name="T16" fmla="*/ 0 w 3058"/>
                <a:gd name="T17" fmla="*/ 1881 h 1900"/>
                <a:gd name="T18" fmla="*/ 758 w 3058"/>
                <a:gd name="T19" fmla="*/ 1201 h 1900"/>
                <a:gd name="T20" fmla="*/ 760 w 3058"/>
                <a:gd name="T21" fmla="*/ 1201 h 1900"/>
                <a:gd name="T22" fmla="*/ 1524 w 3058"/>
                <a:gd name="T23" fmla="*/ 635 h 1900"/>
                <a:gd name="T24" fmla="*/ 1525 w 3058"/>
                <a:gd name="T25" fmla="*/ 634 h 1900"/>
                <a:gd name="T26" fmla="*/ 2290 w 3058"/>
                <a:gd name="T27" fmla="*/ 287 h 1900"/>
                <a:gd name="T28" fmla="*/ 3054 w 3058"/>
                <a:gd name="T29" fmla="*/ 0 h 19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058"/>
                <a:gd name="T46" fmla="*/ 0 h 1900"/>
                <a:gd name="T47" fmla="*/ 3058 w 3058"/>
                <a:gd name="T48" fmla="*/ 1900 h 190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058" h="1900">
                  <a:moveTo>
                    <a:pt x="3054" y="0"/>
                  </a:moveTo>
                  <a:lnTo>
                    <a:pt x="3058" y="10"/>
                  </a:lnTo>
                  <a:lnTo>
                    <a:pt x="3058" y="20"/>
                  </a:lnTo>
                  <a:lnTo>
                    <a:pt x="2298" y="305"/>
                  </a:lnTo>
                  <a:lnTo>
                    <a:pt x="1534" y="652"/>
                  </a:lnTo>
                  <a:lnTo>
                    <a:pt x="770" y="1216"/>
                  </a:lnTo>
                  <a:lnTo>
                    <a:pt x="7" y="1900"/>
                  </a:lnTo>
                  <a:lnTo>
                    <a:pt x="0" y="1891"/>
                  </a:lnTo>
                  <a:lnTo>
                    <a:pt x="0" y="1881"/>
                  </a:lnTo>
                  <a:lnTo>
                    <a:pt x="758" y="1201"/>
                  </a:lnTo>
                  <a:lnTo>
                    <a:pt x="760" y="1201"/>
                  </a:lnTo>
                  <a:lnTo>
                    <a:pt x="1524" y="635"/>
                  </a:lnTo>
                  <a:lnTo>
                    <a:pt x="1525" y="634"/>
                  </a:lnTo>
                  <a:lnTo>
                    <a:pt x="2290" y="287"/>
                  </a:lnTo>
                  <a:lnTo>
                    <a:pt x="3054" y="0"/>
                  </a:lnTo>
                  <a:close/>
                </a:path>
              </a:pathLst>
            </a:custGeom>
            <a:solidFill>
              <a:srgbClr val="008000"/>
            </a:solidFill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89" name="Freeform 65"/>
            <p:cNvSpPr>
              <a:spLocks/>
            </p:cNvSpPr>
            <p:nvPr/>
          </p:nvSpPr>
          <p:spPr bwMode="auto">
            <a:xfrm>
              <a:off x="1513" y="3480"/>
              <a:ext cx="110" cy="105"/>
            </a:xfrm>
            <a:custGeom>
              <a:avLst/>
              <a:gdLst>
                <a:gd name="T0" fmla="*/ 57 w 110"/>
                <a:gd name="T1" fmla="*/ 0 h 105"/>
                <a:gd name="T2" fmla="*/ 65 w 110"/>
                <a:gd name="T3" fmla="*/ 27 h 105"/>
                <a:gd name="T4" fmla="*/ 69 w 110"/>
                <a:gd name="T5" fmla="*/ 39 h 105"/>
                <a:gd name="T6" fmla="*/ 110 w 110"/>
                <a:gd name="T7" fmla="*/ 39 h 105"/>
                <a:gd name="T8" fmla="*/ 88 w 110"/>
                <a:gd name="T9" fmla="*/ 56 h 105"/>
                <a:gd name="T10" fmla="*/ 76 w 110"/>
                <a:gd name="T11" fmla="*/ 66 h 105"/>
                <a:gd name="T12" fmla="*/ 81 w 110"/>
                <a:gd name="T13" fmla="*/ 79 h 105"/>
                <a:gd name="T14" fmla="*/ 89 w 110"/>
                <a:gd name="T15" fmla="*/ 105 h 105"/>
                <a:gd name="T16" fmla="*/ 67 w 110"/>
                <a:gd name="T17" fmla="*/ 89 h 105"/>
                <a:gd name="T18" fmla="*/ 55 w 110"/>
                <a:gd name="T19" fmla="*/ 81 h 105"/>
                <a:gd name="T20" fmla="*/ 44 w 110"/>
                <a:gd name="T21" fmla="*/ 89 h 105"/>
                <a:gd name="T22" fmla="*/ 20 w 110"/>
                <a:gd name="T23" fmla="*/ 105 h 105"/>
                <a:gd name="T24" fmla="*/ 30 w 110"/>
                <a:gd name="T25" fmla="*/ 79 h 105"/>
                <a:gd name="T26" fmla="*/ 33 w 110"/>
                <a:gd name="T27" fmla="*/ 66 h 105"/>
                <a:gd name="T28" fmla="*/ 21 w 110"/>
                <a:gd name="T29" fmla="*/ 56 h 105"/>
                <a:gd name="T30" fmla="*/ 0 w 110"/>
                <a:gd name="T31" fmla="*/ 39 h 105"/>
                <a:gd name="T32" fmla="*/ 43 w 110"/>
                <a:gd name="T33" fmla="*/ 39 h 105"/>
                <a:gd name="T34" fmla="*/ 57 w 110"/>
                <a:gd name="T35" fmla="*/ 0 h 10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0"/>
                <a:gd name="T55" fmla="*/ 0 h 105"/>
                <a:gd name="T56" fmla="*/ 110 w 110"/>
                <a:gd name="T57" fmla="*/ 105 h 10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0" h="105">
                  <a:moveTo>
                    <a:pt x="57" y="0"/>
                  </a:moveTo>
                  <a:lnTo>
                    <a:pt x="65" y="27"/>
                  </a:lnTo>
                  <a:lnTo>
                    <a:pt x="69" y="39"/>
                  </a:lnTo>
                  <a:lnTo>
                    <a:pt x="110" y="39"/>
                  </a:lnTo>
                  <a:lnTo>
                    <a:pt x="88" y="56"/>
                  </a:lnTo>
                  <a:lnTo>
                    <a:pt x="76" y="66"/>
                  </a:lnTo>
                  <a:lnTo>
                    <a:pt x="81" y="79"/>
                  </a:lnTo>
                  <a:lnTo>
                    <a:pt x="89" y="105"/>
                  </a:lnTo>
                  <a:lnTo>
                    <a:pt x="67" y="89"/>
                  </a:lnTo>
                  <a:lnTo>
                    <a:pt x="55" y="81"/>
                  </a:lnTo>
                  <a:lnTo>
                    <a:pt x="44" y="89"/>
                  </a:lnTo>
                  <a:lnTo>
                    <a:pt x="20" y="105"/>
                  </a:lnTo>
                  <a:lnTo>
                    <a:pt x="30" y="79"/>
                  </a:lnTo>
                  <a:lnTo>
                    <a:pt x="33" y="66"/>
                  </a:lnTo>
                  <a:lnTo>
                    <a:pt x="21" y="56"/>
                  </a:lnTo>
                  <a:lnTo>
                    <a:pt x="0" y="39"/>
                  </a:lnTo>
                  <a:lnTo>
                    <a:pt x="43" y="39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8000"/>
            </a:solidFill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90" name="Freeform 66"/>
            <p:cNvSpPr>
              <a:spLocks/>
            </p:cNvSpPr>
            <p:nvPr/>
          </p:nvSpPr>
          <p:spPr bwMode="auto">
            <a:xfrm>
              <a:off x="2276" y="2796"/>
              <a:ext cx="110" cy="105"/>
            </a:xfrm>
            <a:custGeom>
              <a:avLst/>
              <a:gdLst>
                <a:gd name="T0" fmla="*/ 57 w 110"/>
                <a:gd name="T1" fmla="*/ 0 h 105"/>
                <a:gd name="T2" fmla="*/ 66 w 110"/>
                <a:gd name="T3" fmla="*/ 28 h 105"/>
                <a:gd name="T4" fmla="*/ 69 w 110"/>
                <a:gd name="T5" fmla="*/ 40 h 105"/>
                <a:gd name="T6" fmla="*/ 110 w 110"/>
                <a:gd name="T7" fmla="*/ 40 h 105"/>
                <a:gd name="T8" fmla="*/ 88 w 110"/>
                <a:gd name="T9" fmla="*/ 57 h 105"/>
                <a:gd name="T10" fmla="*/ 76 w 110"/>
                <a:gd name="T11" fmla="*/ 66 h 105"/>
                <a:gd name="T12" fmla="*/ 81 w 110"/>
                <a:gd name="T13" fmla="*/ 79 h 105"/>
                <a:gd name="T14" fmla="*/ 90 w 110"/>
                <a:gd name="T15" fmla="*/ 105 h 105"/>
                <a:gd name="T16" fmla="*/ 67 w 110"/>
                <a:gd name="T17" fmla="*/ 90 h 105"/>
                <a:gd name="T18" fmla="*/ 55 w 110"/>
                <a:gd name="T19" fmla="*/ 82 h 105"/>
                <a:gd name="T20" fmla="*/ 44 w 110"/>
                <a:gd name="T21" fmla="*/ 90 h 105"/>
                <a:gd name="T22" fmla="*/ 20 w 110"/>
                <a:gd name="T23" fmla="*/ 105 h 105"/>
                <a:gd name="T24" fmla="*/ 30 w 110"/>
                <a:gd name="T25" fmla="*/ 79 h 105"/>
                <a:gd name="T26" fmla="*/ 34 w 110"/>
                <a:gd name="T27" fmla="*/ 66 h 105"/>
                <a:gd name="T28" fmla="*/ 22 w 110"/>
                <a:gd name="T29" fmla="*/ 57 h 105"/>
                <a:gd name="T30" fmla="*/ 0 w 110"/>
                <a:gd name="T31" fmla="*/ 40 h 105"/>
                <a:gd name="T32" fmla="*/ 43 w 110"/>
                <a:gd name="T33" fmla="*/ 40 h 105"/>
                <a:gd name="T34" fmla="*/ 57 w 110"/>
                <a:gd name="T35" fmla="*/ 0 h 10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0"/>
                <a:gd name="T55" fmla="*/ 0 h 105"/>
                <a:gd name="T56" fmla="*/ 110 w 110"/>
                <a:gd name="T57" fmla="*/ 105 h 10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0" h="105">
                  <a:moveTo>
                    <a:pt x="57" y="0"/>
                  </a:moveTo>
                  <a:lnTo>
                    <a:pt x="66" y="28"/>
                  </a:lnTo>
                  <a:lnTo>
                    <a:pt x="69" y="40"/>
                  </a:lnTo>
                  <a:lnTo>
                    <a:pt x="110" y="40"/>
                  </a:lnTo>
                  <a:lnTo>
                    <a:pt x="88" y="57"/>
                  </a:lnTo>
                  <a:lnTo>
                    <a:pt x="76" y="66"/>
                  </a:lnTo>
                  <a:lnTo>
                    <a:pt x="81" y="79"/>
                  </a:lnTo>
                  <a:lnTo>
                    <a:pt x="90" y="105"/>
                  </a:lnTo>
                  <a:lnTo>
                    <a:pt x="67" y="90"/>
                  </a:lnTo>
                  <a:lnTo>
                    <a:pt x="55" y="82"/>
                  </a:lnTo>
                  <a:lnTo>
                    <a:pt x="44" y="90"/>
                  </a:lnTo>
                  <a:lnTo>
                    <a:pt x="20" y="105"/>
                  </a:lnTo>
                  <a:lnTo>
                    <a:pt x="30" y="79"/>
                  </a:lnTo>
                  <a:lnTo>
                    <a:pt x="34" y="66"/>
                  </a:lnTo>
                  <a:lnTo>
                    <a:pt x="22" y="57"/>
                  </a:lnTo>
                  <a:lnTo>
                    <a:pt x="0" y="40"/>
                  </a:lnTo>
                  <a:lnTo>
                    <a:pt x="43" y="4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8000"/>
            </a:solidFill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91" name="Freeform 67"/>
            <p:cNvSpPr>
              <a:spLocks/>
            </p:cNvSpPr>
            <p:nvPr/>
          </p:nvSpPr>
          <p:spPr bwMode="auto">
            <a:xfrm>
              <a:off x="3041" y="2231"/>
              <a:ext cx="109" cy="105"/>
            </a:xfrm>
            <a:custGeom>
              <a:avLst/>
              <a:gdLst>
                <a:gd name="T0" fmla="*/ 57 w 109"/>
                <a:gd name="T1" fmla="*/ 0 h 105"/>
                <a:gd name="T2" fmla="*/ 65 w 109"/>
                <a:gd name="T3" fmla="*/ 27 h 105"/>
                <a:gd name="T4" fmla="*/ 69 w 109"/>
                <a:gd name="T5" fmla="*/ 39 h 105"/>
                <a:gd name="T6" fmla="*/ 109 w 109"/>
                <a:gd name="T7" fmla="*/ 39 h 105"/>
                <a:gd name="T8" fmla="*/ 88 w 109"/>
                <a:gd name="T9" fmla="*/ 56 h 105"/>
                <a:gd name="T10" fmla="*/ 76 w 109"/>
                <a:gd name="T11" fmla="*/ 66 h 105"/>
                <a:gd name="T12" fmla="*/ 81 w 109"/>
                <a:gd name="T13" fmla="*/ 79 h 105"/>
                <a:gd name="T14" fmla="*/ 89 w 109"/>
                <a:gd name="T15" fmla="*/ 105 h 105"/>
                <a:gd name="T16" fmla="*/ 66 w 109"/>
                <a:gd name="T17" fmla="*/ 89 h 105"/>
                <a:gd name="T18" fmla="*/ 56 w 109"/>
                <a:gd name="T19" fmla="*/ 81 h 105"/>
                <a:gd name="T20" fmla="*/ 44 w 109"/>
                <a:gd name="T21" fmla="*/ 89 h 105"/>
                <a:gd name="T22" fmla="*/ 20 w 109"/>
                <a:gd name="T23" fmla="*/ 105 h 105"/>
                <a:gd name="T24" fmla="*/ 30 w 109"/>
                <a:gd name="T25" fmla="*/ 79 h 105"/>
                <a:gd name="T26" fmla="*/ 33 w 109"/>
                <a:gd name="T27" fmla="*/ 66 h 105"/>
                <a:gd name="T28" fmla="*/ 21 w 109"/>
                <a:gd name="T29" fmla="*/ 56 h 105"/>
                <a:gd name="T30" fmla="*/ 0 w 109"/>
                <a:gd name="T31" fmla="*/ 39 h 105"/>
                <a:gd name="T32" fmla="*/ 43 w 109"/>
                <a:gd name="T33" fmla="*/ 39 h 105"/>
                <a:gd name="T34" fmla="*/ 57 w 109"/>
                <a:gd name="T35" fmla="*/ 0 h 10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9"/>
                <a:gd name="T55" fmla="*/ 0 h 105"/>
                <a:gd name="T56" fmla="*/ 109 w 109"/>
                <a:gd name="T57" fmla="*/ 105 h 10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9" h="105">
                  <a:moveTo>
                    <a:pt x="57" y="0"/>
                  </a:moveTo>
                  <a:lnTo>
                    <a:pt x="65" y="27"/>
                  </a:lnTo>
                  <a:lnTo>
                    <a:pt x="69" y="39"/>
                  </a:lnTo>
                  <a:lnTo>
                    <a:pt x="109" y="39"/>
                  </a:lnTo>
                  <a:lnTo>
                    <a:pt x="88" y="56"/>
                  </a:lnTo>
                  <a:lnTo>
                    <a:pt x="76" y="66"/>
                  </a:lnTo>
                  <a:lnTo>
                    <a:pt x="81" y="79"/>
                  </a:lnTo>
                  <a:lnTo>
                    <a:pt x="89" y="105"/>
                  </a:lnTo>
                  <a:lnTo>
                    <a:pt x="66" y="89"/>
                  </a:lnTo>
                  <a:lnTo>
                    <a:pt x="56" y="81"/>
                  </a:lnTo>
                  <a:lnTo>
                    <a:pt x="44" y="89"/>
                  </a:lnTo>
                  <a:lnTo>
                    <a:pt x="20" y="105"/>
                  </a:lnTo>
                  <a:lnTo>
                    <a:pt x="30" y="79"/>
                  </a:lnTo>
                  <a:lnTo>
                    <a:pt x="33" y="66"/>
                  </a:lnTo>
                  <a:lnTo>
                    <a:pt x="21" y="56"/>
                  </a:lnTo>
                  <a:lnTo>
                    <a:pt x="0" y="39"/>
                  </a:lnTo>
                  <a:lnTo>
                    <a:pt x="43" y="39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8000"/>
            </a:solidFill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92" name="Freeform 68"/>
            <p:cNvSpPr>
              <a:spLocks/>
            </p:cNvSpPr>
            <p:nvPr/>
          </p:nvSpPr>
          <p:spPr bwMode="auto">
            <a:xfrm>
              <a:off x="3805" y="1884"/>
              <a:ext cx="110" cy="105"/>
            </a:xfrm>
            <a:custGeom>
              <a:avLst/>
              <a:gdLst>
                <a:gd name="T0" fmla="*/ 57 w 110"/>
                <a:gd name="T1" fmla="*/ 0 h 105"/>
                <a:gd name="T2" fmla="*/ 66 w 110"/>
                <a:gd name="T3" fmla="*/ 27 h 105"/>
                <a:gd name="T4" fmla="*/ 69 w 110"/>
                <a:gd name="T5" fmla="*/ 39 h 105"/>
                <a:gd name="T6" fmla="*/ 110 w 110"/>
                <a:gd name="T7" fmla="*/ 39 h 105"/>
                <a:gd name="T8" fmla="*/ 88 w 110"/>
                <a:gd name="T9" fmla="*/ 56 h 105"/>
                <a:gd name="T10" fmla="*/ 77 w 110"/>
                <a:gd name="T11" fmla="*/ 65 h 105"/>
                <a:gd name="T12" fmla="*/ 81 w 110"/>
                <a:gd name="T13" fmla="*/ 79 h 105"/>
                <a:gd name="T14" fmla="*/ 90 w 110"/>
                <a:gd name="T15" fmla="*/ 105 h 105"/>
                <a:gd name="T16" fmla="*/ 67 w 110"/>
                <a:gd name="T17" fmla="*/ 89 h 105"/>
                <a:gd name="T18" fmla="*/ 56 w 110"/>
                <a:gd name="T19" fmla="*/ 81 h 105"/>
                <a:gd name="T20" fmla="*/ 44 w 110"/>
                <a:gd name="T21" fmla="*/ 89 h 105"/>
                <a:gd name="T22" fmla="*/ 21 w 110"/>
                <a:gd name="T23" fmla="*/ 105 h 105"/>
                <a:gd name="T24" fmla="*/ 30 w 110"/>
                <a:gd name="T25" fmla="*/ 79 h 105"/>
                <a:gd name="T26" fmla="*/ 34 w 110"/>
                <a:gd name="T27" fmla="*/ 65 h 105"/>
                <a:gd name="T28" fmla="*/ 22 w 110"/>
                <a:gd name="T29" fmla="*/ 56 h 105"/>
                <a:gd name="T30" fmla="*/ 0 w 110"/>
                <a:gd name="T31" fmla="*/ 39 h 105"/>
                <a:gd name="T32" fmla="*/ 43 w 110"/>
                <a:gd name="T33" fmla="*/ 39 h 105"/>
                <a:gd name="T34" fmla="*/ 57 w 110"/>
                <a:gd name="T35" fmla="*/ 0 h 10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0"/>
                <a:gd name="T55" fmla="*/ 0 h 105"/>
                <a:gd name="T56" fmla="*/ 110 w 110"/>
                <a:gd name="T57" fmla="*/ 105 h 10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0" h="105">
                  <a:moveTo>
                    <a:pt x="57" y="0"/>
                  </a:moveTo>
                  <a:lnTo>
                    <a:pt x="66" y="27"/>
                  </a:lnTo>
                  <a:lnTo>
                    <a:pt x="69" y="39"/>
                  </a:lnTo>
                  <a:lnTo>
                    <a:pt x="110" y="39"/>
                  </a:lnTo>
                  <a:lnTo>
                    <a:pt x="88" y="56"/>
                  </a:lnTo>
                  <a:lnTo>
                    <a:pt x="77" y="65"/>
                  </a:lnTo>
                  <a:lnTo>
                    <a:pt x="81" y="79"/>
                  </a:lnTo>
                  <a:lnTo>
                    <a:pt x="90" y="105"/>
                  </a:lnTo>
                  <a:lnTo>
                    <a:pt x="67" y="89"/>
                  </a:lnTo>
                  <a:lnTo>
                    <a:pt x="56" y="81"/>
                  </a:lnTo>
                  <a:lnTo>
                    <a:pt x="44" y="89"/>
                  </a:lnTo>
                  <a:lnTo>
                    <a:pt x="21" y="105"/>
                  </a:lnTo>
                  <a:lnTo>
                    <a:pt x="30" y="79"/>
                  </a:lnTo>
                  <a:lnTo>
                    <a:pt x="34" y="65"/>
                  </a:lnTo>
                  <a:lnTo>
                    <a:pt x="22" y="56"/>
                  </a:lnTo>
                  <a:lnTo>
                    <a:pt x="0" y="39"/>
                  </a:lnTo>
                  <a:lnTo>
                    <a:pt x="43" y="39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8000"/>
            </a:solidFill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93" name="Freeform 69"/>
            <p:cNvSpPr>
              <a:spLocks/>
            </p:cNvSpPr>
            <p:nvPr/>
          </p:nvSpPr>
          <p:spPr bwMode="auto">
            <a:xfrm>
              <a:off x="4570" y="1596"/>
              <a:ext cx="110" cy="105"/>
            </a:xfrm>
            <a:custGeom>
              <a:avLst/>
              <a:gdLst>
                <a:gd name="T0" fmla="*/ 57 w 110"/>
                <a:gd name="T1" fmla="*/ 0 h 105"/>
                <a:gd name="T2" fmla="*/ 65 w 110"/>
                <a:gd name="T3" fmla="*/ 28 h 105"/>
                <a:gd name="T4" fmla="*/ 69 w 110"/>
                <a:gd name="T5" fmla="*/ 40 h 105"/>
                <a:gd name="T6" fmla="*/ 110 w 110"/>
                <a:gd name="T7" fmla="*/ 40 h 105"/>
                <a:gd name="T8" fmla="*/ 88 w 110"/>
                <a:gd name="T9" fmla="*/ 56 h 105"/>
                <a:gd name="T10" fmla="*/ 76 w 110"/>
                <a:gd name="T11" fmla="*/ 66 h 105"/>
                <a:gd name="T12" fmla="*/ 81 w 110"/>
                <a:gd name="T13" fmla="*/ 79 h 105"/>
                <a:gd name="T14" fmla="*/ 89 w 110"/>
                <a:gd name="T15" fmla="*/ 105 h 105"/>
                <a:gd name="T16" fmla="*/ 67 w 110"/>
                <a:gd name="T17" fmla="*/ 90 h 105"/>
                <a:gd name="T18" fmla="*/ 56 w 110"/>
                <a:gd name="T19" fmla="*/ 81 h 105"/>
                <a:gd name="T20" fmla="*/ 44 w 110"/>
                <a:gd name="T21" fmla="*/ 90 h 105"/>
                <a:gd name="T22" fmla="*/ 20 w 110"/>
                <a:gd name="T23" fmla="*/ 105 h 105"/>
                <a:gd name="T24" fmla="*/ 30 w 110"/>
                <a:gd name="T25" fmla="*/ 79 h 105"/>
                <a:gd name="T26" fmla="*/ 33 w 110"/>
                <a:gd name="T27" fmla="*/ 66 h 105"/>
                <a:gd name="T28" fmla="*/ 21 w 110"/>
                <a:gd name="T29" fmla="*/ 56 h 105"/>
                <a:gd name="T30" fmla="*/ 0 w 110"/>
                <a:gd name="T31" fmla="*/ 40 h 105"/>
                <a:gd name="T32" fmla="*/ 43 w 110"/>
                <a:gd name="T33" fmla="*/ 40 h 105"/>
                <a:gd name="T34" fmla="*/ 57 w 110"/>
                <a:gd name="T35" fmla="*/ 0 h 10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0"/>
                <a:gd name="T55" fmla="*/ 0 h 105"/>
                <a:gd name="T56" fmla="*/ 110 w 110"/>
                <a:gd name="T57" fmla="*/ 105 h 10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0" h="105">
                  <a:moveTo>
                    <a:pt x="57" y="0"/>
                  </a:moveTo>
                  <a:lnTo>
                    <a:pt x="65" y="28"/>
                  </a:lnTo>
                  <a:lnTo>
                    <a:pt x="69" y="40"/>
                  </a:lnTo>
                  <a:lnTo>
                    <a:pt x="110" y="40"/>
                  </a:lnTo>
                  <a:lnTo>
                    <a:pt x="88" y="56"/>
                  </a:lnTo>
                  <a:lnTo>
                    <a:pt x="76" y="66"/>
                  </a:lnTo>
                  <a:lnTo>
                    <a:pt x="81" y="79"/>
                  </a:lnTo>
                  <a:lnTo>
                    <a:pt x="89" y="105"/>
                  </a:lnTo>
                  <a:lnTo>
                    <a:pt x="67" y="90"/>
                  </a:lnTo>
                  <a:lnTo>
                    <a:pt x="56" y="81"/>
                  </a:lnTo>
                  <a:lnTo>
                    <a:pt x="44" y="90"/>
                  </a:lnTo>
                  <a:lnTo>
                    <a:pt x="20" y="105"/>
                  </a:lnTo>
                  <a:lnTo>
                    <a:pt x="30" y="79"/>
                  </a:lnTo>
                  <a:lnTo>
                    <a:pt x="33" y="66"/>
                  </a:lnTo>
                  <a:lnTo>
                    <a:pt x="21" y="56"/>
                  </a:lnTo>
                  <a:lnTo>
                    <a:pt x="0" y="40"/>
                  </a:lnTo>
                  <a:lnTo>
                    <a:pt x="43" y="4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8000"/>
            </a:solidFill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94" name="Freeform 70"/>
            <p:cNvSpPr>
              <a:spLocks/>
            </p:cNvSpPr>
            <p:nvPr/>
          </p:nvSpPr>
          <p:spPr bwMode="auto">
            <a:xfrm>
              <a:off x="2237" y="4013"/>
              <a:ext cx="82" cy="109"/>
            </a:xfrm>
            <a:custGeom>
              <a:avLst/>
              <a:gdLst>
                <a:gd name="T0" fmla="*/ 0 w 82"/>
                <a:gd name="T1" fmla="*/ 0 h 109"/>
                <a:gd name="T2" fmla="*/ 15 w 82"/>
                <a:gd name="T3" fmla="*/ 0 h 109"/>
                <a:gd name="T4" fmla="*/ 68 w 82"/>
                <a:gd name="T5" fmla="*/ 84 h 109"/>
                <a:gd name="T6" fmla="*/ 68 w 82"/>
                <a:gd name="T7" fmla="*/ 0 h 109"/>
                <a:gd name="T8" fmla="*/ 82 w 82"/>
                <a:gd name="T9" fmla="*/ 0 h 109"/>
                <a:gd name="T10" fmla="*/ 82 w 82"/>
                <a:gd name="T11" fmla="*/ 109 h 109"/>
                <a:gd name="T12" fmla="*/ 67 w 82"/>
                <a:gd name="T13" fmla="*/ 109 h 109"/>
                <a:gd name="T14" fmla="*/ 13 w 82"/>
                <a:gd name="T15" fmla="*/ 25 h 109"/>
                <a:gd name="T16" fmla="*/ 13 w 82"/>
                <a:gd name="T17" fmla="*/ 109 h 109"/>
                <a:gd name="T18" fmla="*/ 0 w 82"/>
                <a:gd name="T19" fmla="*/ 109 h 109"/>
                <a:gd name="T20" fmla="*/ 0 w 82"/>
                <a:gd name="T21" fmla="*/ 0 h 10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2"/>
                <a:gd name="T34" fmla="*/ 0 h 109"/>
                <a:gd name="T35" fmla="*/ 82 w 82"/>
                <a:gd name="T36" fmla="*/ 109 h 10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2" h="109">
                  <a:moveTo>
                    <a:pt x="0" y="0"/>
                  </a:moveTo>
                  <a:lnTo>
                    <a:pt x="15" y="0"/>
                  </a:lnTo>
                  <a:lnTo>
                    <a:pt x="68" y="84"/>
                  </a:lnTo>
                  <a:lnTo>
                    <a:pt x="68" y="0"/>
                  </a:lnTo>
                  <a:lnTo>
                    <a:pt x="82" y="0"/>
                  </a:lnTo>
                  <a:lnTo>
                    <a:pt x="82" y="109"/>
                  </a:lnTo>
                  <a:lnTo>
                    <a:pt x="67" y="109"/>
                  </a:lnTo>
                  <a:lnTo>
                    <a:pt x="13" y="25"/>
                  </a:lnTo>
                  <a:lnTo>
                    <a:pt x="13" y="109"/>
                  </a:lnTo>
                  <a:lnTo>
                    <a:pt x="0" y="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95" name="Freeform 71"/>
            <p:cNvSpPr>
              <a:spLocks/>
            </p:cNvSpPr>
            <p:nvPr/>
          </p:nvSpPr>
          <p:spPr bwMode="auto">
            <a:xfrm>
              <a:off x="2343" y="4043"/>
              <a:ext cx="61" cy="80"/>
            </a:xfrm>
            <a:custGeom>
              <a:avLst/>
              <a:gdLst>
                <a:gd name="T0" fmla="*/ 0 w 61"/>
                <a:gd name="T1" fmla="*/ 0 h 80"/>
                <a:gd name="T2" fmla="*/ 14 w 61"/>
                <a:gd name="T3" fmla="*/ 0 h 80"/>
                <a:gd name="T4" fmla="*/ 14 w 61"/>
                <a:gd name="T5" fmla="*/ 57 h 80"/>
                <a:gd name="T6" fmla="*/ 19 w 61"/>
                <a:gd name="T7" fmla="*/ 65 h 80"/>
                <a:gd name="T8" fmla="*/ 24 w 61"/>
                <a:gd name="T9" fmla="*/ 67 h 80"/>
                <a:gd name="T10" fmla="*/ 27 w 61"/>
                <a:gd name="T11" fmla="*/ 68 h 80"/>
                <a:gd name="T12" fmla="*/ 31 w 61"/>
                <a:gd name="T13" fmla="*/ 67 h 80"/>
                <a:gd name="T14" fmla="*/ 36 w 61"/>
                <a:gd name="T15" fmla="*/ 66 h 80"/>
                <a:gd name="T16" fmla="*/ 39 w 61"/>
                <a:gd name="T17" fmla="*/ 65 h 80"/>
                <a:gd name="T18" fmla="*/ 42 w 61"/>
                <a:gd name="T19" fmla="*/ 62 h 80"/>
                <a:gd name="T20" fmla="*/ 43 w 61"/>
                <a:gd name="T21" fmla="*/ 60 h 80"/>
                <a:gd name="T22" fmla="*/ 45 w 61"/>
                <a:gd name="T23" fmla="*/ 57 h 80"/>
                <a:gd name="T24" fmla="*/ 46 w 61"/>
                <a:gd name="T25" fmla="*/ 54 h 80"/>
                <a:gd name="T26" fmla="*/ 46 w 61"/>
                <a:gd name="T27" fmla="*/ 0 h 80"/>
                <a:gd name="T28" fmla="*/ 61 w 61"/>
                <a:gd name="T29" fmla="*/ 0 h 80"/>
                <a:gd name="T30" fmla="*/ 61 w 61"/>
                <a:gd name="T31" fmla="*/ 79 h 80"/>
                <a:gd name="T32" fmla="*/ 46 w 61"/>
                <a:gd name="T33" fmla="*/ 79 h 80"/>
                <a:gd name="T34" fmla="*/ 46 w 61"/>
                <a:gd name="T35" fmla="*/ 66 h 80"/>
                <a:gd name="T36" fmla="*/ 41 w 61"/>
                <a:gd name="T37" fmla="*/ 74 h 80"/>
                <a:gd name="T38" fmla="*/ 33 w 61"/>
                <a:gd name="T39" fmla="*/ 79 h 80"/>
                <a:gd name="T40" fmla="*/ 25 w 61"/>
                <a:gd name="T41" fmla="*/ 80 h 80"/>
                <a:gd name="T42" fmla="*/ 18 w 61"/>
                <a:gd name="T43" fmla="*/ 80 h 80"/>
                <a:gd name="T44" fmla="*/ 14 w 61"/>
                <a:gd name="T45" fmla="*/ 79 h 80"/>
                <a:gd name="T46" fmla="*/ 12 w 61"/>
                <a:gd name="T47" fmla="*/ 78 h 80"/>
                <a:gd name="T48" fmla="*/ 9 w 61"/>
                <a:gd name="T49" fmla="*/ 75 h 80"/>
                <a:gd name="T50" fmla="*/ 6 w 61"/>
                <a:gd name="T51" fmla="*/ 74 h 80"/>
                <a:gd name="T52" fmla="*/ 5 w 61"/>
                <a:gd name="T53" fmla="*/ 70 h 80"/>
                <a:gd name="T54" fmla="*/ 2 w 61"/>
                <a:gd name="T55" fmla="*/ 66 h 80"/>
                <a:gd name="T56" fmla="*/ 0 w 61"/>
                <a:gd name="T57" fmla="*/ 62 h 80"/>
                <a:gd name="T58" fmla="*/ 0 w 61"/>
                <a:gd name="T59" fmla="*/ 0 h 8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1"/>
                <a:gd name="T91" fmla="*/ 0 h 80"/>
                <a:gd name="T92" fmla="*/ 61 w 61"/>
                <a:gd name="T93" fmla="*/ 80 h 8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1" h="80">
                  <a:moveTo>
                    <a:pt x="0" y="0"/>
                  </a:moveTo>
                  <a:lnTo>
                    <a:pt x="14" y="0"/>
                  </a:lnTo>
                  <a:lnTo>
                    <a:pt x="14" y="57"/>
                  </a:lnTo>
                  <a:lnTo>
                    <a:pt x="19" y="65"/>
                  </a:lnTo>
                  <a:lnTo>
                    <a:pt x="24" y="67"/>
                  </a:lnTo>
                  <a:lnTo>
                    <a:pt x="27" y="68"/>
                  </a:lnTo>
                  <a:lnTo>
                    <a:pt x="31" y="67"/>
                  </a:lnTo>
                  <a:lnTo>
                    <a:pt x="36" y="66"/>
                  </a:lnTo>
                  <a:lnTo>
                    <a:pt x="39" y="65"/>
                  </a:lnTo>
                  <a:lnTo>
                    <a:pt x="42" y="62"/>
                  </a:lnTo>
                  <a:lnTo>
                    <a:pt x="43" y="60"/>
                  </a:lnTo>
                  <a:lnTo>
                    <a:pt x="45" y="57"/>
                  </a:lnTo>
                  <a:lnTo>
                    <a:pt x="46" y="54"/>
                  </a:lnTo>
                  <a:lnTo>
                    <a:pt x="46" y="0"/>
                  </a:lnTo>
                  <a:lnTo>
                    <a:pt x="61" y="0"/>
                  </a:lnTo>
                  <a:lnTo>
                    <a:pt x="61" y="79"/>
                  </a:lnTo>
                  <a:lnTo>
                    <a:pt x="46" y="79"/>
                  </a:lnTo>
                  <a:lnTo>
                    <a:pt x="46" y="66"/>
                  </a:lnTo>
                  <a:lnTo>
                    <a:pt x="41" y="74"/>
                  </a:lnTo>
                  <a:lnTo>
                    <a:pt x="33" y="79"/>
                  </a:lnTo>
                  <a:lnTo>
                    <a:pt x="25" y="80"/>
                  </a:lnTo>
                  <a:lnTo>
                    <a:pt x="18" y="80"/>
                  </a:lnTo>
                  <a:lnTo>
                    <a:pt x="14" y="79"/>
                  </a:lnTo>
                  <a:lnTo>
                    <a:pt x="12" y="78"/>
                  </a:lnTo>
                  <a:lnTo>
                    <a:pt x="9" y="75"/>
                  </a:lnTo>
                  <a:lnTo>
                    <a:pt x="6" y="74"/>
                  </a:lnTo>
                  <a:lnTo>
                    <a:pt x="5" y="70"/>
                  </a:lnTo>
                  <a:lnTo>
                    <a:pt x="2" y="66"/>
                  </a:lnTo>
                  <a:lnTo>
                    <a:pt x="0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96" name="Freeform 72"/>
            <p:cNvSpPr>
              <a:spLocks/>
            </p:cNvSpPr>
            <p:nvPr/>
          </p:nvSpPr>
          <p:spPr bwMode="auto">
            <a:xfrm>
              <a:off x="2424" y="4042"/>
              <a:ext cx="109" cy="80"/>
            </a:xfrm>
            <a:custGeom>
              <a:avLst/>
              <a:gdLst>
                <a:gd name="T0" fmla="*/ 38 w 109"/>
                <a:gd name="T1" fmla="*/ 0 h 80"/>
                <a:gd name="T2" fmla="*/ 43 w 109"/>
                <a:gd name="T3" fmla="*/ 0 h 80"/>
                <a:gd name="T4" fmla="*/ 47 w 109"/>
                <a:gd name="T5" fmla="*/ 1 h 80"/>
                <a:gd name="T6" fmla="*/ 51 w 109"/>
                <a:gd name="T7" fmla="*/ 3 h 80"/>
                <a:gd name="T8" fmla="*/ 55 w 109"/>
                <a:gd name="T9" fmla="*/ 6 h 80"/>
                <a:gd name="T10" fmla="*/ 57 w 109"/>
                <a:gd name="T11" fmla="*/ 9 h 80"/>
                <a:gd name="T12" fmla="*/ 60 w 109"/>
                <a:gd name="T13" fmla="*/ 14 h 80"/>
                <a:gd name="T14" fmla="*/ 67 w 109"/>
                <a:gd name="T15" fmla="*/ 6 h 80"/>
                <a:gd name="T16" fmla="*/ 74 w 109"/>
                <a:gd name="T17" fmla="*/ 1 h 80"/>
                <a:gd name="T18" fmla="*/ 84 w 109"/>
                <a:gd name="T19" fmla="*/ 0 h 80"/>
                <a:gd name="T20" fmla="*/ 88 w 109"/>
                <a:gd name="T21" fmla="*/ 0 h 80"/>
                <a:gd name="T22" fmla="*/ 94 w 109"/>
                <a:gd name="T23" fmla="*/ 1 h 80"/>
                <a:gd name="T24" fmla="*/ 101 w 109"/>
                <a:gd name="T25" fmla="*/ 6 h 80"/>
                <a:gd name="T26" fmla="*/ 106 w 109"/>
                <a:gd name="T27" fmla="*/ 14 h 80"/>
                <a:gd name="T28" fmla="*/ 109 w 109"/>
                <a:gd name="T29" fmla="*/ 26 h 80"/>
                <a:gd name="T30" fmla="*/ 109 w 109"/>
                <a:gd name="T31" fmla="*/ 80 h 80"/>
                <a:gd name="T32" fmla="*/ 94 w 109"/>
                <a:gd name="T33" fmla="*/ 80 h 80"/>
                <a:gd name="T34" fmla="*/ 94 w 109"/>
                <a:gd name="T35" fmla="*/ 25 h 80"/>
                <a:gd name="T36" fmla="*/ 92 w 109"/>
                <a:gd name="T37" fmla="*/ 20 h 80"/>
                <a:gd name="T38" fmla="*/ 92 w 109"/>
                <a:gd name="T39" fmla="*/ 18 h 80"/>
                <a:gd name="T40" fmla="*/ 91 w 109"/>
                <a:gd name="T41" fmla="*/ 15 h 80"/>
                <a:gd name="T42" fmla="*/ 86 w 109"/>
                <a:gd name="T43" fmla="*/ 13 h 80"/>
                <a:gd name="T44" fmla="*/ 75 w 109"/>
                <a:gd name="T45" fmla="*/ 13 h 80"/>
                <a:gd name="T46" fmla="*/ 70 w 109"/>
                <a:gd name="T47" fmla="*/ 14 h 80"/>
                <a:gd name="T48" fmla="*/ 66 w 109"/>
                <a:gd name="T49" fmla="*/ 17 h 80"/>
                <a:gd name="T50" fmla="*/ 63 w 109"/>
                <a:gd name="T51" fmla="*/ 20 h 80"/>
                <a:gd name="T52" fmla="*/ 62 w 109"/>
                <a:gd name="T53" fmla="*/ 25 h 80"/>
                <a:gd name="T54" fmla="*/ 61 w 109"/>
                <a:gd name="T55" fmla="*/ 29 h 80"/>
                <a:gd name="T56" fmla="*/ 61 w 109"/>
                <a:gd name="T57" fmla="*/ 80 h 80"/>
                <a:gd name="T58" fmla="*/ 47 w 109"/>
                <a:gd name="T59" fmla="*/ 80 h 80"/>
                <a:gd name="T60" fmla="*/ 47 w 109"/>
                <a:gd name="T61" fmla="*/ 23 h 80"/>
                <a:gd name="T62" fmla="*/ 45 w 109"/>
                <a:gd name="T63" fmla="*/ 20 h 80"/>
                <a:gd name="T64" fmla="*/ 44 w 109"/>
                <a:gd name="T65" fmla="*/ 17 h 80"/>
                <a:gd name="T66" fmla="*/ 42 w 109"/>
                <a:gd name="T67" fmla="*/ 15 h 80"/>
                <a:gd name="T68" fmla="*/ 39 w 109"/>
                <a:gd name="T69" fmla="*/ 13 h 80"/>
                <a:gd name="T70" fmla="*/ 30 w 109"/>
                <a:gd name="T71" fmla="*/ 13 h 80"/>
                <a:gd name="T72" fmla="*/ 26 w 109"/>
                <a:gd name="T73" fmla="*/ 14 h 80"/>
                <a:gd name="T74" fmla="*/ 24 w 109"/>
                <a:gd name="T75" fmla="*/ 15 h 80"/>
                <a:gd name="T76" fmla="*/ 20 w 109"/>
                <a:gd name="T77" fmla="*/ 18 h 80"/>
                <a:gd name="T78" fmla="*/ 18 w 109"/>
                <a:gd name="T79" fmla="*/ 20 h 80"/>
                <a:gd name="T80" fmla="*/ 16 w 109"/>
                <a:gd name="T81" fmla="*/ 24 h 80"/>
                <a:gd name="T82" fmla="*/ 14 w 109"/>
                <a:gd name="T83" fmla="*/ 29 h 80"/>
                <a:gd name="T84" fmla="*/ 14 w 109"/>
                <a:gd name="T85" fmla="*/ 80 h 80"/>
                <a:gd name="T86" fmla="*/ 0 w 109"/>
                <a:gd name="T87" fmla="*/ 80 h 80"/>
                <a:gd name="T88" fmla="*/ 0 w 109"/>
                <a:gd name="T89" fmla="*/ 1 h 80"/>
                <a:gd name="T90" fmla="*/ 14 w 109"/>
                <a:gd name="T91" fmla="*/ 1 h 80"/>
                <a:gd name="T92" fmla="*/ 14 w 109"/>
                <a:gd name="T93" fmla="*/ 14 h 80"/>
                <a:gd name="T94" fmla="*/ 18 w 109"/>
                <a:gd name="T95" fmla="*/ 9 h 80"/>
                <a:gd name="T96" fmla="*/ 20 w 109"/>
                <a:gd name="T97" fmla="*/ 6 h 80"/>
                <a:gd name="T98" fmla="*/ 24 w 109"/>
                <a:gd name="T99" fmla="*/ 3 h 80"/>
                <a:gd name="T100" fmla="*/ 31 w 109"/>
                <a:gd name="T101" fmla="*/ 1 h 80"/>
                <a:gd name="T102" fmla="*/ 38 w 109"/>
                <a:gd name="T103" fmla="*/ 0 h 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9"/>
                <a:gd name="T157" fmla="*/ 0 h 80"/>
                <a:gd name="T158" fmla="*/ 109 w 109"/>
                <a:gd name="T159" fmla="*/ 80 h 8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9" h="80">
                  <a:moveTo>
                    <a:pt x="38" y="0"/>
                  </a:moveTo>
                  <a:lnTo>
                    <a:pt x="43" y="0"/>
                  </a:lnTo>
                  <a:lnTo>
                    <a:pt x="47" y="1"/>
                  </a:lnTo>
                  <a:lnTo>
                    <a:pt x="51" y="3"/>
                  </a:lnTo>
                  <a:lnTo>
                    <a:pt x="55" y="6"/>
                  </a:lnTo>
                  <a:lnTo>
                    <a:pt x="57" y="9"/>
                  </a:lnTo>
                  <a:lnTo>
                    <a:pt x="60" y="14"/>
                  </a:lnTo>
                  <a:lnTo>
                    <a:pt x="67" y="6"/>
                  </a:lnTo>
                  <a:lnTo>
                    <a:pt x="74" y="1"/>
                  </a:lnTo>
                  <a:lnTo>
                    <a:pt x="84" y="0"/>
                  </a:lnTo>
                  <a:lnTo>
                    <a:pt x="88" y="0"/>
                  </a:lnTo>
                  <a:lnTo>
                    <a:pt x="94" y="1"/>
                  </a:lnTo>
                  <a:lnTo>
                    <a:pt x="101" y="6"/>
                  </a:lnTo>
                  <a:lnTo>
                    <a:pt x="106" y="14"/>
                  </a:lnTo>
                  <a:lnTo>
                    <a:pt x="109" y="26"/>
                  </a:lnTo>
                  <a:lnTo>
                    <a:pt x="109" y="80"/>
                  </a:lnTo>
                  <a:lnTo>
                    <a:pt x="94" y="80"/>
                  </a:lnTo>
                  <a:lnTo>
                    <a:pt x="94" y="25"/>
                  </a:lnTo>
                  <a:lnTo>
                    <a:pt x="92" y="20"/>
                  </a:lnTo>
                  <a:lnTo>
                    <a:pt x="92" y="18"/>
                  </a:lnTo>
                  <a:lnTo>
                    <a:pt x="91" y="15"/>
                  </a:lnTo>
                  <a:lnTo>
                    <a:pt x="86" y="13"/>
                  </a:lnTo>
                  <a:lnTo>
                    <a:pt x="75" y="13"/>
                  </a:lnTo>
                  <a:lnTo>
                    <a:pt x="70" y="14"/>
                  </a:lnTo>
                  <a:lnTo>
                    <a:pt x="66" y="17"/>
                  </a:lnTo>
                  <a:lnTo>
                    <a:pt x="63" y="20"/>
                  </a:lnTo>
                  <a:lnTo>
                    <a:pt x="62" y="25"/>
                  </a:lnTo>
                  <a:lnTo>
                    <a:pt x="61" y="29"/>
                  </a:lnTo>
                  <a:lnTo>
                    <a:pt x="61" y="80"/>
                  </a:lnTo>
                  <a:lnTo>
                    <a:pt x="47" y="80"/>
                  </a:lnTo>
                  <a:lnTo>
                    <a:pt x="47" y="23"/>
                  </a:lnTo>
                  <a:lnTo>
                    <a:pt x="45" y="20"/>
                  </a:lnTo>
                  <a:lnTo>
                    <a:pt x="44" y="17"/>
                  </a:lnTo>
                  <a:lnTo>
                    <a:pt x="42" y="15"/>
                  </a:lnTo>
                  <a:lnTo>
                    <a:pt x="39" y="13"/>
                  </a:lnTo>
                  <a:lnTo>
                    <a:pt x="30" y="13"/>
                  </a:lnTo>
                  <a:lnTo>
                    <a:pt x="26" y="14"/>
                  </a:lnTo>
                  <a:lnTo>
                    <a:pt x="24" y="15"/>
                  </a:lnTo>
                  <a:lnTo>
                    <a:pt x="20" y="18"/>
                  </a:lnTo>
                  <a:lnTo>
                    <a:pt x="18" y="20"/>
                  </a:lnTo>
                  <a:lnTo>
                    <a:pt x="16" y="24"/>
                  </a:lnTo>
                  <a:lnTo>
                    <a:pt x="14" y="29"/>
                  </a:lnTo>
                  <a:lnTo>
                    <a:pt x="14" y="80"/>
                  </a:lnTo>
                  <a:lnTo>
                    <a:pt x="0" y="80"/>
                  </a:lnTo>
                  <a:lnTo>
                    <a:pt x="0" y="1"/>
                  </a:lnTo>
                  <a:lnTo>
                    <a:pt x="14" y="1"/>
                  </a:lnTo>
                  <a:lnTo>
                    <a:pt x="14" y="14"/>
                  </a:lnTo>
                  <a:lnTo>
                    <a:pt x="18" y="9"/>
                  </a:lnTo>
                  <a:lnTo>
                    <a:pt x="20" y="6"/>
                  </a:lnTo>
                  <a:lnTo>
                    <a:pt x="24" y="3"/>
                  </a:lnTo>
                  <a:lnTo>
                    <a:pt x="31" y="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97" name="Freeform 73"/>
            <p:cNvSpPr>
              <a:spLocks noEditPoints="1"/>
            </p:cNvSpPr>
            <p:nvPr/>
          </p:nvSpPr>
          <p:spPr bwMode="auto">
            <a:xfrm>
              <a:off x="2553" y="4013"/>
              <a:ext cx="67" cy="110"/>
            </a:xfrm>
            <a:custGeom>
              <a:avLst/>
              <a:gdLst>
                <a:gd name="T0" fmla="*/ 30 w 67"/>
                <a:gd name="T1" fmla="*/ 42 h 110"/>
                <a:gd name="T2" fmla="*/ 26 w 67"/>
                <a:gd name="T3" fmla="*/ 43 h 110"/>
                <a:gd name="T4" fmla="*/ 23 w 67"/>
                <a:gd name="T5" fmla="*/ 46 h 110"/>
                <a:gd name="T6" fmla="*/ 20 w 67"/>
                <a:gd name="T7" fmla="*/ 49 h 110"/>
                <a:gd name="T8" fmla="*/ 15 w 67"/>
                <a:gd name="T9" fmla="*/ 58 h 110"/>
                <a:gd name="T10" fmla="*/ 13 w 67"/>
                <a:gd name="T11" fmla="*/ 69 h 110"/>
                <a:gd name="T12" fmla="*/ 15 w 67"/>
                <a:gd name="T13" fmla="*/ 84 h 110"/>
                <a:gd name="T14" fmla="*/ 17 w 67"/>
                <a:gd name="T15" fmla="*/ 89 h 110"/>
                <a:gd name="T16" fmla="*/ 24 w 67"/>
                <a:gd name="T17" fmla="*/ 96 h 110"/>
                <a:gd name="T18" fmla="*/ 28 w 67"/>
                <a:gd name="T19" fmla="*/ 97 h 110"/>
                <a:gd name="T20" fmla="*/ 32 w 67"/>
                <a:gd name="T21" fmla="*/ 98 h 110"/>
                <a:gd name="T22" fmla="*/ 37 w 67"/>
                <a:gd name="T23" fmla="*/ 97 h 110"/>
                <a:gd name="T24" fmla="*/ 40 w 67"/>
                <a:gd name="T25" fmla="*/ 96 h 110"/>
                <a:gd name="T26" fmla="*/ 44 w 67"/>
                <a:gd name="T27" fmla="*/ 93 h 110"/>
                <a:gd name="T28" fmla="*/ 46 w 67"/>
                <a:gd name="T29" fmla="*/ 90 h 110"/>
                <a:gd name="T30" fmla="*/ 51 w 67"/>
                <a:gd name="T31" fmla="*/ 81 h 110"/>
                <a:gd name="T32" fmla="*/ 52 w 67"/>
                <a:gd name="T33" fmla="*/ 69 h 110"/>
                <a:gd name="T34" fmla="*/ 51 w 67"/>
                <a:gd name="T35" fmla="*/ 56 h 110"/>
                <a:gd name="T36" fmla="*/ 46 w 67"/>
                <a:gd name="T37" fmla="*/ 48 h 110"/>
                <a:gd name="T38" fmla="*/ 44 w 67"/>
                <a:gd name="T39" fmla="*/ 44 h 110"/>
                <a:gd name="T40" fmla="*/ 37 w 67"/>
                <a:gd name="T41" fmla="*/ 42 h 110"/>
                <a:gd name="T42" fmla="*/ 30 w 67"/>
                <a:gd name="T43" fmla="*/ 42 h 110"/>
                <a:gd name="T44" fmla="*/ 0 w 67"/>
                <a:gd name="T45" fmla="*/ 0 h 110"/>
                <a:gd name="T46" fmla="*/ 13 w 67"/>
                <a:gd name="T47" fmla="*/ 0 h 110"/>
                <a:gd name="T48" fmla="*/ 13 w 67"/>
                <a:gd name="T49" fmla="*/ 42 h 110"/>
                <a:gd name="T50" fmla="*/ 23 w 67"/>
                <a:gd name="T51" fmla="*/ 32 h 110"/>
                <a:gd name="T52" fmla="*/ 34 w 67"/>
                <a:gd name="T53" fmla="*/ 29 h 110"/>
                <a:gd name="T54" fmla="*/ 39 w 67"/>
                <a:gd name="T55" fmla="*/ 29 h 110"/>
                <a:gd name="T56" fmla="*/ 43 w 67"/>
                <a:gd name="T57" fmla="*/ 30 h 110"/>
                <a:gd name="T58" fmla="*/ 48 w 67"/>
                <a:gd name="T59" fmla="*/ 32 h 110"/>
                <a:gd name="T60" fmla="*/ 51 w 67"/>
                <a:gd name="T61" fmla="*/ 34 h 110"/>
                <a:gd name="T62" fmla="*/ 54 w 67"/>
                <a:gd name="T63" fmla="*/ 36 h 110"/>
                <a:gd name="T64" fmla="*/ 56 w 67"/>
                <a:gd name="T65" fmla="*/ 37 h 110"/>
                <a:gd name="T66" fmla="*/ 57 w 67"/>
                <a:gd name="T67" fmla="*/ 40 h 110"/>
                <a:gd name="T68" fmla="*/ 62 w 67"/>
                <a:gd name="T69" fmla="*/ 46 h 110"/>
                <a:gd name="T70" fmla="*/ 65 w 67"/>
                <a:gd name="T71" fmla="*/ 53 h 110"/>
                <a:gd name="T72" fmla="*/ 67 w 67"/>
                <a:gd name="T73" fmla="*/ 58 h 110"/>
                <a:gd name="T74" fmla="*/ 67 w 67"/>
                <a:gd name="T75" fmla="*/ 68 h 110"/>
                <a:gd name="T76" fmla="*/ 65 w 67"/>
                <a:gd name="T77" fmla="*/ 81 h 110"/>
                <a:gd name="T78" fmla="*/ 63 w 67"/>
                <a:gd name="T79" fmla="*/ 91 h 110"/>
                <a:gd name="T80" fmla="*/ 57 w 67"/>
                <a:gd name="T81" fmla="*/ 99 h 110"/>
                <a:gd name="T82" fmla="*/ 50 w 67"/>
                <a:gd name="T83" fmla="*/ 105 h 110"/>
                <a:gd name="T84" fmla="*/ 43 w 67"/>
                <a:gd name="T85" fmla="*/ 109 h 110"/>
                <a:gd name="T86" fmla="*/ 34 w 67"/>
                <a:gd name="T87" fmla="*/ 110 h 110"/>
                <a:gd name="T88" fmla="*/ 23 w 67"/>
                <a:gd name="T89" fmla="*/ 106 h 110"/>
                <a:gd name="T90" fmla="*/ 13 w 67"/>
                <a:gd name="T91" fmla="*/ 98 h 110"/>
                <a:gd name="T92" fmla="*/ 13 w 67"/>
                <a:gd name="T93" fmla="*/ 109 h 110"/>
                <a:gd name="T94" fmla="*/ 0 w 67"/>
                <a:gd name="T95" fmla="*/ 109 h 110"/>
                <a:gd name="T96" fmla="*/ 0 w 67"/>
                <a:gd name="T97" fmla="*/ 0 h 11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7"/>
                <a:gd name="T148" fmla="*/ 0 h 110"/>
                <a:gd name="T149" fmla="*/ 67 w 67"/>
                <a:gd name="T150" fmla="*/ 110 h 11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7" h="110">
                  <a:moveTo>
                    <a:pt x="30" y="42"/>
                  </a:moveTo>
                  <a:lnTo>
                    <a:pt x="26" y="43"/>
                  </a:lnTo>
                  <a:lnTo>
                    <a:pt x="23" y="46"/>
                  </a:lnTo>
                  <a:lnTo>
                    <a:pt x="20" y="49"/>
                  </a:lnTo>
                  <a:lnTo>
                    <a:pt x="15" y="58"/>
                  </a:lnTo>
                  <a:lnTo>
                    <a:pt x="13" y="69"/>
                  </a:lnTo>
                  <a:lnTo>
                    <a:pt x="15" y="84"/>
                  </a:lnTo>
                  <a:lnTo>
                    <a:pt x="17" y="89"/>
                  </a:lnTo>
                  <a:lnTo>
                    <a:pt x="24" y="96"/>
                  </a:lnTo>
                  <a:lnTo>
                    <a:pt x="28" y="97"/>
                  </a:lnTo>
                  <a:lnTo>
                    <a:pt x="32" y="98"/>
                  </a:lnTo>
                  <a:lnTo>
                    <a:pt x="37" y="97"/>
                  </a:lnTo>
                  <a:lnTo>
                    <a:pt x="40" y="96"/>
                  </a:lnTo>
                  <a:lnTo>
                    <a:pt x="44" y="93"/>
                  </a:lnTo>
                  <a:lnTo>
                    <a:pt x="46" y="90"/>
                  </a:lnTo>
                  <a:lnTo>
                    <a:pt x="51" y="81"/>
                  </a:lnTo>
                  <a:lnTo>
                    <a:pt x="52" y="69"/>
                  </a:lnTo>
                  <a:lnTo>
                    <a:pt x="51" y="56"/>
                  </a:lnTo>
                  <a:lnTo>
                    <a:pt x="46" y="48"/>
                  </a:lnTo>
                  <a:lnTo>
                    <a:pt x="44" y="44"/>
                  </a:lnTo>
                  <a:lnTo>
                    <a:pt x="37" y="42"/>
                  </a:lnTo>
                  <a:lnTo>
                    <a:pt x="30" y="42"/>
                  </a:lnTo>
                  <a:close/>
                  <a:moveTo>
                    <a:pt x="0" y="0"/>
                  </a:moveTo>
                  <a:lnTo>
                    <a:pt x="13" y="0"/>
                  </a:lnTo>
                  <a:lnTo>
                    <a:pt x="13" y="42"/>
                  </a:lnTo>
                  <a:lnTo>
                    <a:pt x="23" y="32"/>
                  </a:lnTo>
                  <a:lnTo>
                    <a:pt x="34" y="29"/>
                  </a:lnTo>
                  <a:lnTo>
                    <a:pt x="39" y="29"/>
                  </a:lnTo>
                  <a:lnTo>
                    <a:pt x="43" y="30"/>
                  </a:lnTo>
                  <a:lnTo>
                    <a:pt x="48" y="32"/>
                  </a:lnTo>
                  <a:lnTo>
                    <a:pt x="51" y="34"/>
                  </a:lnTo>
                  <a:lnTo>
                    <a:pt x="54" y="36"/>
                  </a:lnTo>
                  <a:lnTo>
                    <a:pt x="56" y="37"/>
                  </a:lnTo>
                  <a:lnTo>
                    <a:pt x="57" y="40"/>
                  </a:lnTo>
                  <a:lnTo>
                    <a:pt x="62" y="46"/>
                  </a:lnTo>
                  <a:lnTo>
                    <a:pt x="65" y="53"/>
                  </a:lnTo>
                  <a:lnTo>
                    <a:pt x="67" y="58"/>
                  </a:lnTo>
                  <a:lnTo>
                    <a:pt x="67" y="68"/>
                  </a:lnTo>
                  <a:lnTo>
                    <a:pt x="65" y="81"/>
                  </a:lnTo>
                  <a:lnTo>
                    <a:pt x="63" y="91"/>
                  </a:lnTo>
                  <a:lnTo>
                    <a:pt x="57" y="99"/>
                  </a:lnTo>
                  <a:lnTo>
                    <a:pt x="50" y="105"/>
                  </a:lnTo>
                  <a:lnTo>
                    <a:pt x="43" y="109"/>
                  </a:lnTo>
                  <a:lnTo>
                    <a:pt x="34" y="110"/>
                  </a:lnTo>
                  <a:lnTo>
                    <a:pt x="23" y="106"/>
                  </a:lnTo>
                  <a:lnTo>
                    <a:pt x="13" y="98"/>
                  </a:lnTo>
                  <a:lnTo>
                    <a:pt x="13" y="109"/>
                  </a:lnTo>
                  <a:lnTo>
                    <a:pt x="0" y="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98" name="Freeform 74"/>
            <p:cNvSpPr>
              <a:spLocks noEditPoints="1"/>
            </p:cNvSpPr>
            <p:nvPr/>
          </p:nvSpPr>
          <p:spPr bwMode="auto">
            <a:xfrm>
              <a:off x="2630" y="4042"/>
              <a:ext cx="73" cy="81"/>
            </a:xfrm>
            <a:custGeom>
              <a:avLst/>
              <a:gdLst>
                <a:gd name="T0" fmla="*/ 30 w 73"/>
                <a:gd name="T1" fmla="*/ 13 h 81"/>
                <a:gd name="T2" fmla="*/ 25 w 73"/>
                <a:gd name="T3" fmla="*/ 14 h 81"/>
                <a:gd name="T4" fmla="*/ 21 w 73"/>
                <a:gd name="T5" fmla="*/ 17 h 81"/>
                <a:gd name="T6" fmla="*/ 18 w 73"/>
                <a:gd name="T7" fmla="*/ 20 h 81"/>
                <a:gd name="T8" fmla="*/ 17 w 73"/>
                <a:gd name="T9" fmla="*/ 23 h 81"/>
                <a:gd name="T10" fmla="*/ 16 w 73"/>
                <a:gd name="T11" fmla="*/ 27 h 81"/>
                <a:gd name="T12" fmla="*/ 15 w 73"/>
                <a:gd name="T13" fmla="*/ 31 h 81"/>
                <a:gd name="T14" fmla="*/ 59 w 73"/>
                <a:gd name="T15" fmla="*/ 31 h 81"/>
                <a:gd name="T16" fmla="*/ 59 w 73"/>
                <a:gd name="T17" fmla="*/ 27 h 81"/>
                <a:gd name="T18" fmla="*/ 58 w 73"/>
                <a:gd name="T19" fmla="*/ 24 h 81"/>
                <a:gd name="T20" fmla="*/ 56 w 73"/>
                <a:gd name="T21" fmla="*/ 21 h 81"/>
                <a:gd name="T22" fmla="*/ 50 w 73"/>
                <a:gd name="T23" fmla="*/ 15 h 81"/>
                <a:gd name="T24" fmla="*/ 47 w 73"/>
                <a:gd name="T25" fmla="*/ 14 h 81"/>
                <a:gd name="T26" fmla="*/ 42 w 73"/>
                <a:gd name="T27" fmla="*/ 13 h 81"/>
                <a:gd name="T28" fmla="*/ 30 w 73"/>
                <a:gd name="T29" fmla="*/ 13 h 81"/>
                <a:gd name="T30" fmla="*/ 36 w 73"/>
                <a:gd name="T31" fmla="*/ 0 h 81"/>
                <a:gd name="T32" fmla="*/ 47 w 73"/>
                <a:gd name="T33" fmla="*/ 1 h 81"/>
                <a:gd name="T34" fmla="*/ 55 w 73"/>
                <a:gd name="T35" fmla="*/ 5 h 81"/>
                <a:gd name="T36" fmla="*/ 64 w 73"/>
                <a:gd name="T37" fmla="*/ 11 h 81"/>
                <a:gd name="T38" fmla="*/ 68 w 73"/>
                <a:gd name="T39" fmla="*/ 19 h 81"/>
                <a:gd name="T40" fmla="*/ 72 w 73"/>
                <a:gd name="T41" fmla="*/ 29 h 81"/>
                <a:gd name="T42" fmla="*/ 73 w 73"/>
                <a:gd name="T43" fmla="*/ 40 h 81"/>
                <a:gd name="T44" fmla="*/ 73 w 73"/>
                <a:gd name="T45" fmla="*/ 44 h 81"/>
                <a:gd name="T46" fmla="*/ 15 w 73"/>
                <a:gd name="T47" fmla="*/ 44 h 81"/>
                <a:gd name="T48" fmla="*/ 16 w 73"/>
                <a:gd name="T49" fmla="*/ 50 h 81"/>
                <a:gd name="T50" fmla="*/ 17 w 73"/>
                <a:gd name="T51" fmla="*/ 55 h 81"/>
                <a:gd name="T52" fmla="*/ 19 w 73"/>
                <a:gd name="T53" fmla="*/ 58 h 81"/>
                <a:gd name="T54" fmla="*/ 23 w 73"/>
                <a:gd name="T55" fmla="*/ 63 h 81"/>
                <a:gd name="T56" fmla="*/ 25 w 73"/>
                <a:gd name="T57" fmla="*/ 66 h 81"/>
                <a:gd name="T58" fmla="*/ 29 w 73"/>
                <a:gd name="T59" fmla="*/ 68 h 81"/>
                <a:gd name="T60" fmla="*/ 34 w 73"/>
                <a:gd name="T61" fmla="*/ 69 h 81"/>
                <a:gd name="T62" fmla="*/ 39 w 73"/>
                <a:gd name="T63" fmla="*/ 69 h 81"/>
                <a:gd name="T64" fmla="*/ 46 w 73"/>
                <a:gd name="T65" fmla="*/ 68 h 81"/>
                <a:gd name="T66" fmla="*/ 50 w 73"/>
                <a:gd name="T67" fmla="*/ 66 h 81"/>
                <a:gd name="T68" fmla="*/ 54 w 73"/>
                <a:gd name="T69" fmla="*/ 63 h 81"/>
                <a:gd name="T70" fmla="*/ 56 w 73"/>
                <a:gd name="T71" fmla="*/ 61 h 81"/>
                <a:gd name="T72" fmla="*/ 59 w 73"/>
                <a:gd name="T73" fmla="*/ 56 h 81"/>
                <a:gd name="T74" fmla="*/ 73 w 73"/>
                <a:gd name="T75" fmla="*/ 58 h 81"/>
                <a:gd name="T76" fmla="*/ 70 w 73"/>
                <a:gd name="T77" fmla="*/ 66 h 81"/>
                <a:gd name="T78" fmla="*/ 66 w 73"/>
                <a:gd name="T79" fmla="*/ 70 h 81"/>
                <a:gd name="T80" fmla="*/ 60 w 73"/>
                <a:gd name="T81" fmla="*/ 75 h 81"/>
                <a:gd name="T82" fmla="*/ 50 w 73"/>
                <a:gd name="T83" fmla="*/ 80 h 81"/>
                <a:gd name="T84" fmla="*/ 39 w 73"/>
                <a:gd name="T85" fmla="*/ 81 h 81"/>
                <a:gd name="T86" fmla="*/ 23 w 73"/>
                <a:gd name="T87" fmla="*/ 79 h 81"/>
                <a:gd name="T88" fmla="*/ 10 w 73"/>
                <a:gd name="T89" fmla="*/ 70 h 81"/>
                <a:gd name="T90" fmla="*/ 5 w 73"/>
                <a:gd name="T91" fmla="*/ 63 h 81"/>
                <a:gd name="T92" fmla="*/ 2 w 73"/>
                <a:gd name="T93" fmla="*/ 54 h 81"/>
                <a:gd name="T94" fmla="*/ 0 w 73"/>
                <a:gd name="T95" fmla="*/ 40 h 81"/>
                <a:gd name="T96" fmla="*/ 3 w 73"/>
                <a:gd name="T97" fmla="*/ 24 h 81"/>
                <a:gd name="T98" fmla="*/ 10 w 73"/>
                <a:gd name="T99" fmla="*/ 11 h 81"/>
                <a:gd name="T100" fmla="*/ 22 w 73"/>
                <a:gd name="T101" fmla="*/ 2 h 81"/>
                <a:gd name="T102" fmla="*/ 36 w 73"/>
                <a:gd name="T103" fmla="*/ 0 h 8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3"/>
                <a:gd name="T157" fmla="*/ 0 h 81"/>
                <a:gd name="T158" fmla="*/ 73 w 73"/>
                <a:gd name="T159" fmla="*/ 81 h 8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3" h="81">
                  <a:moveTo>
                    <a:pt x="30" y="13"/>
                  </a:moveTo>
                  <a:lnTo>
                    <a:pt x="25" y="14"/>
                  </a:lnTo>
                  <a:lnTo>
                    <a:pt x="21" y="17"/>
                  </a:lnTo>
                  <a:lnTo>
                    <a:pt x="18" y="20"/>
                  </a:lnTo>
                  <a:lnTo>
                    <a:pt x="17" y="23"/>
                  </a:lnTo>
                  <a:lnTo>
                    <a:pt x="16" y="27"/>
                  </a:lnTo>
                  <a:lnTo>
                    <a:pt x="15" y="31"/>
                  </a:lnTo>
                  <a:lnTo>
                    <a:pt x="59" y="31"/>
                  </a:lnTo>
                  <a:lnTo>
                    <a:pt x="59" y="27"/>
                  </a:lnTo>
                  <a:lnTo>
                    <a:pt x="58" y="24"/>
                  </a:lnTo>
                  <a:lnTo>
                    <a:pt x="56" y="21"/>
                  </a:lnTo>
                  <a:lnTo>
                    <a:pt x="50" y="15"/>
                  </a:lnTo>
                  <a:lnTo>
                    <a:pt x="47" y="14"/>
                  </a:lnTo>
                  <a:lnTo>
                    <a:pt x="42" y="13"/>
                  </a:lnTo>
                  <a:lnTo>
                    <a:pt x="30" y="13"/>
                  </a:lnTo>
                  <a:close/>
                  <a:moveTo>
                    <a:pt x="36" y="0"/>
                  </a:moveTo>
                  <a:lnTo>
                    <a:pt x="47" y="1"/>
                  </a:lnTo>
                  <a:lnTo>
                    <a:pt x="55" y="5"/>
                  </a:lnTo>
                  <a:lnTo>
                    <a:pt x="64" y="11"/>
                  </a:lnTo>
                  <a:lnTo>
                    <a:pt x="68" y="19"/>
                  </a:lnTo>
                  <a:lnTo>
                    <a:pt x="72" y="29"/>
                  </a:lnTo>
                  <a:lnTo>
                    <a:pt x="73" y="40"/>
                  </a:lnTo>
                  <a:lnTo>
                    <a:pt x="73" y="44"/>
                  </a:lnTo>
                  <a:lnTo>
                    <a:pt x="15" y="44"/>
                  </a:lnTo>
                  <a:lnTo>
                    <a:pt x="16" y="50"/>
                  </a:lnTo>
                  <a:lnTo>
                    <a:pt x="17" y="55"/>
                  </a:lnTo>
                  <a:lnTo>
                    <a:pt x="19" y="58"/>
                  </a:lnTo>
                  <a:lnTo>
                    <a:pt x="23" y="63"/>
                  </a:lnTo>
                  <a:lnTo>
                    <a:pt x="25" y="66"/>
                  </a:lnTo>
                  <a:lnTo>
                    <a:pt x="29" y="68"/>
                  </a:lnTo>
                  <a:lnTo>
                    <a:pt x="34" y="69"/>
                  </a:lnTo>
                  <a:lnTo>
                    <a:pt x="39" y="69"/>
                  </a:lnTo>
                  <a:lnTo>
                    <a:pt x="46" y="68"/>
                  </a:lnTo>
                  <a:lnTo>
                    <a:pt x="50" y="66"/>
                  </a:lnTo>
                  <a:lnTo>
                    <a:pt x="54" y="63"/>
                  </a:lnTo>
                  <a:lnTo>
                    <a:pt x="56" y="61"/>
                  </a:lnTo>
                  <a:lnTo>
                    <a:pt x="59" y="56"/>
                  </a:lnTo>
                  <a:lnTo>
                    <a:pt x="73" y="58"/>
                  </a:lnTo>
                  <a:lnTo>
                    <a:pt x="70" y="66"/>
                  </a:lnTo>
                  <a:lnTo>
                    <a:pt x="66" y="70"/>
                  </a:lnTo>
                  <a:lnTo>
                    <a:pt x="60" y="75"/>
                  </a:lnTo>
                  <a:lnTo>
                    <a:pt x="50" y="80"/>
                  </a:lnTo>
                  <a:lnTo>
                    <a:pt x="39" y="81"/>
                  </a:lnTo>
                  <a:lnTo>
                    <a:pt x="23" y="79"/>
                  </a:lnTo>
                  <a:lnTo>
                    <a:pt x="10" y="70"/>
                  </a:lnTo>
                  <a:lnTo>
                    <a:pt x="5" y="63"/>
                  </a:lnTo>
                  <a:lnTo>
                    <a:pt x="2" y="54"/>
                  </a:lnTo>
                  <a:lnTo>
                    <a:pt x="0" y="40"/>
                  </a:lnTo>
                  <a:lnTo>
                    <a:pt x="3" y="24"/>
                  </a:lnTo>
                  <a:lnTo>
                    <a:pt x="10" y="11"/>
                  </a:lnTo>
                  <a:lnTo>
                    <a:pt x="22" y="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99" name="Freeform 75"/>
            <p:cNvSpPr>
              <a:spLocks/>
            </p:cNvSpPr>
            <p:nvPr/>
          </p:nvSpPr>
          <p:spPr bwMode="auto">
            <a:xfrm>
              <a:off x="2720" y="4042"/>
              <a:ext cx="40" cy="80"/>
            </a:xfrm>
            <a:custGeom>
              <a:avLst/>
              <a:gdLst>
                <a:gd name="T0" fmla="*/ 25 w 40"/>
                <a:gd name="T1" fmla="*/ 0 h 80"/>
                <a:gd name="T2" fmla="*/ 32 w 40"/>
                <a:gd name="T3" fmla="*/ 0 h 80"/>
                <a:gd name="T4" fmla="*/ 37 w 40"/>
                <a:gd name="T5" fmla="*/ 1 h 80"/>
                <a:gd name="T6" fmla="*/ 40 w 40"/>
                <a:gd name="T7" fmla="*/ 3 h 80"/>
                <a:gd name="T8" fmla="*/ 36 w 40"/>
                <a:gd name="T9" fmla="*/ 15 h 80"/>
                <a:gd name="T10" fmla="*/ 31 w 40"/>
                <a:gd name="T11" fmla="*/ 13 h 80"/>
                <a:gd name="T12" fmla="*/ 24 w 40"/>
                <a:gd name="T13" fmla="*/ 13 h 80"/>
                <a:gd name="T14" fmla="*/ 23 w 40"/>
                <a:gd name="T15" fmla="*/ 14 h 80"/>
                <a:gd name="T16" fmla="*/ 20 w 40"/>
                <a:gd name="T17" fmla="*/ 15 h 80"/>
                <a:gd name="T18" fmla="*/ 18 w 40"/>
                <a:gd name="T19" fmla="*/ 18 h 80"/>
                <a:gd name="T20" fmla="*/ 15 w 40"/>
                <a:gd name="T21" fmla="*/ 21 h 80"/>
                <a:gd name="T22" fmla="*/ 14 w 40"/>
                <a:gd name="T23" fmla="*/ 27 h 80"/>
                <a:gd name="T24" fmla="*/ 14 w 40"/>
                <a:gd name="T25" fmla="*/ 80 h 80"/>
                <a:gd name="T26" fmla="*/ 0 w 40"/>
                <a:gd name="T27" fmla="*/ 80 h 80"/>
                <a:gd name="T28" fmla="*/ 0 w 40"/>
                <a:gd name="T29" fmla="*/ 1 h 80"/>
                <a:gd name="T30" fmla="*/ 13 w 40"/>
                <a:gd name="T31" fmla="*/ 1 h 80"/>
                <a:gd name="T32" fmla="*/ 13 w 40"/>
                <a:gd name="T33" fmla="*/ 13 h 80"/>
                <a:gd name="T34" fmla="*/ 15 w 40"/>
                <a:gd name="T35" fmla="*/ 8 h 80"/>
                <a:gd name="T36" fmla="*/ 18 w 40"/>
                <a:gd name="T37" fmla="*/ 5 h 80"/>
                <a:gd name="T38" fmla="*/ 23 w 40"/>
                <a:gd name="T39" fmla="*/ 2 h 80"/>
                <a:gd name="T40" fmla="*/ 25 w 40"/>
                <a:gd name="T41" fmla="*/ 0 h 8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0"/>
                <a:gd name="T64" fmla="*/ 0 h 80"/>
                <a:gd name="T65" fmla="*/ 40 w 40"/>
                <a:gd name="T66" fmla="*/ 80 h 8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0" h="80">
                  <a:moveTo>
                    <a:pt x="25" y="0"/>
                  </a:moveTo>
                  <a:lnTo>
                    <a:pt x="32" y="0"/>
                  </a:lnTo>
                  <a:lnTo>
                    <a:pt x="37" y="1"/>
                  </a:lnTo>
                  <a:lnTo>
                    <a:pt x="40" y="3"/>
                  </a:lnTo>
                  <a:lnTo>
                    <a:pt x="36" y="15"/>
                  </a:lnTo>
                  <a:lnTo>
                    <a:pt x="31" y="13"/>
                  </a:lnTo>
                  <a:lnTo>
                    <a:pt x="24" y="13"/>
                  </a:lnTo>
                  <a:lnTo>
                    <a:pt x="23" y="14"/>
                  </a:lnTo>
                  <a:lnTo>
                    <a:pt x="20" y="15"/>
                  </a:lnTo>
                  <a:lnTo>
                    <a:pt x="18" y="18"/>
                  </a:lnTo>
                  <a:lnTo>
                    <a:pt x="15" y="21"/>
                  </a:lnTo>
                  <a:lnTo>
                    <a:pt x="14" y="27"/>
                  </a:lnTo>
                  <a:lnTo>
                    <a:pt x="14" y="80"/>
                  </a:lnTo>
                  <a:lnTo>
                    <a:pt x="0" y="80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3" y="13"/>
                  </a:lnTo>
                  <a:lnTo>
                    <a:pt x="15" y="8"/>
                  </a:lnTo>
                  <a:lnTo>
                    <a:pt x="18" y="5"/>
                  </a:lnTo>
                  <a:lnTo>
                    <a:pt x="23" y="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00" name="Freeform 76"/>
            <p:cNvSpPr>
              <a:spLocks noEditPoints="1"/>
            </p:cNvSpPr>
            <p:nvPr/>
          </p:nvSpPr>
          <p:spPr bwMode="auto">
            <a:xfrm>
              <a:off x="2808" y="4042"/>
              <a:ext cx="70" cy="81"/>
            </a:xfrm>
            <a:custGeom>
              <a:avLst/>
              <a:gdLst>
                <a:gd name="T0" fmla="*/ 31 w 70"/>
                <a:gd name="T1" fmla="*/ 13 h 81"/>
                <a:gd name="T2" fmla="*/ 26 w 70"/>
                <a:gd name="T3" fmla="*/ 14 h 81"/>
                <a:gd name="T4" fmla="*/ 23 w 70"/>
                <a:gd name="T5" fmla="*/ 15 h 81"/>
                <a:gd name="T6" fmla="*/ 20 w 70"/>
                <a:gd name="T7" fmla="*/ 19 h 81"/>
                <a:gd name="T8" fmla="*/ 17 w 70"/>
                <a:gd name="T9" fmla="*/ 25 h 81"/>
                <a:gd name="T10" fmla="*/ 14 w 70"/>
                <a:gd name="T11" fmla="*/ 32 h 81"/>
                <a:gd name="T12" fmla="*/ 13 w 70"/>
                <a:gd name="T13" fmla="*/ 40 h 81"/>
                <a:gd name="T14" fmla="*/ 16 w 70"/>
                <a:gd name="T15" fmla="*/ 54 h 81"/>
                <a:gd name="T16" fmla="*/ 20 w 70"/>
                <a:gd name="T17" fmla="*/ 63 h 81"/>
                <a:gd name="T18" fmla="*/ 23 w 70"/>
                <a:gd name="T19" fmla="*/ 66 h 81"/>
                <a:gd name="T20" fmla="*/ 26 w 70"/>
                <a:gd name="T21" fmla="*/ 68 h 81"/>
                <a:gd name="T22" fmla="*/ 31 w 70"/>
                <a:gd name="T23" fmla="*/ 69 h 81"/>
                <a:gd name="T24" fmla="*/ 36 w 70"/>
                <a:gd name="T25" fmla="*/ 69 h 81"/>
                <a:gd name="T26" fmla="*/ 41 w 70"/>
                <a:gd name="T27" fmla="*/ 68 h 81"/>
                <a:gd name="T28" fmla="*/ 44 w 70"/>
                <a:gd name="T29" fmla="*/ 67 h 81"/>
                <a:gd name="T30" fmla="*/ 50 w 70"/>
                <a:gd name="T31" fmla="*/ 61 h 81"/>
                <a:gd name="T32" fmla="*/ 55 w 70"/>
                <a:gd name="T33" fmla="*/ 52 h 81"/>
                <a:gd name="T34" fmla="*/ 56 w 70"/>
                <a:gd name="T35" fmla="*/ 40 h 81"/>
                <a:gd name="T36" fmla="*/ 55 w 70"/>
                <a:gd name="T37" fmla="*/ 27 h 81"/>
                <a:gd name="T38" fmla="*/ 50 w 70"/>
                <a:gd name="T39" fmla="*/ 19 h 81"/>
                <a:gd name="T40" fmla="*/ 47 w 70"/>
                <a:gd name="T41" fmla="*/ 15 h 81"/>
                <a:gd name="T42" fmla="*/ 39 w 70"/>
                <a:gd name="T43" fmla="*/ 13 h 81"/>
                <a:gd name="T44" fmla="*/ 31 w 70"/>
                <a:gd name="T45" fmla="*/ 13 h 81"/>
                <a:gd name="T46" fmla="*/ 36 w 70"/>
                <a:gd name="T47" fmla="*/ 0 h 81"/>
                <a:gd name="T48" fmla="*/ 45 w 70"/>
                <a:gd name="T49" fmla="*/ 1 h 81"/>
                <a:gd name="T50" fmla="*/ 54 w 70"/>
                <a:gd name="T51" fmla="*/ 5 h 81"/>
                <a:gd name="T52" fmla="*/ 61 w 70"/>
                <a:gd name="T53" fmla="*/ 11 h 81"/>
                <a:gd name="T54" fmla="*/ 68 w 70"/>
                <a:gd name="T55" fmla="*/ 23 h 81"/>
                <a:gd name="T56" fmla="*/ 70 w 70"/>
                <a:gd name="T57" fmla="*/ 39 h 81"/>
                <a:gd name="T58" fmla="*/ 69 w 70"/>
                <a:gd name="T59" fmla="*/ 54 h 81"/>
                <a:gd name="T60" fmla="*/ 66 w 70"/>
                <a:gd name="T61" fmla="*/ 63 h 81"/>
                <a:gd name="T62" fmla="*/ 63 w 70"/>
                <a:gd name="T63" fmla="*/ 67 h 81"/>
                <a:gd name="T64" fmla="*/ 61 w 70"/>
                <a:gd name="T65" fmla="*/ 71 h 81"/>
                <a:gd name="T66" fmla="*/ 57 w 70"/>
                <a:gd name="T67" fmla="*/ 74 h 81"/>
                <a:gd name="T68" fmla="*/ 53 w 70"/>
                <a:gd name="T69" fmla="*/ 76 h 81"/>
                <a:gd name="T70" fmla="*/ 49 w 70"/>
                <a:gd name="T71" fmla="*/ 79 h 81"/>
                <a:gd name="T72" fmla="*/ 44 w 70"/>
                <a:gd name="T73" fmla="*/ 80 h 81"/>
                <a:gd name="T74" fmla="*/ 41 w 70"/>
                <a:gd name="T75" fmla="*/ 81 h 81"/>
                <a:gd name="T76" fmla="*/ 36 w 70"/>
                <a:gd name="T77" fmla="*/ 81 h 81"/>
                <a:gd name="T78" fmla="*/ 25 w 70"/>
                <a:gd name="T79" fmla="*/ 80 h 81"/>
                <a:gd name="T80" fmla="*/ 17 w 70"/>
                <a:gd name="T81" fmla="*/ 76 h 81"/>
                <a:gd name="T82" fmla="*/ 8 w 70"/>
                <a:gd name="T83" fmla="*/ 70 h 81"/>
                <a:gd name="T84" fmla="*/ 4 w 70"/>
                <a:gd name="T85" fmla="*/ 63 h 81"/>
                <a:gd name="T86" fmla="*/ 0 w 70"/>
                <a:gd name="T87" fmla="*/ 52 h 81"/>
                <a:gd name="T88" fmla="*/ 0 w 70"/>
                <a:gd name="T89" fmla="*/ 40 h 81"/>
                <a:gd name="T90" fmla="*/ 1 w 70"/>
                <a:gd name="T91" fmla="*/ 27 h 81"/>
                <a:gd name="T92" fmla="*/ 5 w 70"/>
                <a:gd name="T93" fmla="*/ 17 h 81"/>
                <a:gd name="T94" fmla="*/ 11 w 70"/>
                <a:gd name="T95" fmla="*/ 9 h 81"/>
                <a:gd name="T96" fmla="*/ 18 w 70"/>
                <a:gd name="T97" fmla="*/ 5 h 81"/>
                <a:gd name="T98" fmla="*/ 26 w 70"/>
                <a:gd name="T99" fmla="*/ 1 h 81"/>
                <a:gd name="T100" fmla="*/ 36 w 70"/>
                <a:gd name="T101" fmla="*/ 0 h 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0"/>
                <a:gd name="T154" fmla="*/ 0 h 81"/>
                <a:gd name="T155" fmla="*/ 70 w 70"/>
                <a:gd name="T156" fmla="*/ 81 h 8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0" h="81">
                  <a:moveTo>
                    <a:pt x="31" y="13"/>
                  </a:moveTo>
                  <a:lnTo>
                    <a:pt x="26" y="14"/>
                  </a:lnTo>
                  <a:lnTo>
                    <a:pt x="23" y="15"/>
                  </a:lnTo>
                  <a:lnTo>
                    <a:pt x="20" y="19"/>
                  </a:lnTo>
                  <a:lnTo>
                    <a:pt x="17" y="25"/>
                  </a:lnTo>
                  <a:lnTo>
                    <a:pt x="14" y="32"/>
                  </a:lnTo>
                  <a:lnTo>
                    <a:pt x="13" y="40"/>
                  </a:lnTo>
                  <a:lnTo>
                    <a:pt x="16" y="54"/>
                  </a:lnTo>
                  <a:lnTo>
                    <a:pt x="20" y="63"/>
                  </a:lnTo>
                  <a:lnTo>
                    <a:pt x="23" y="66"/>
                  </a:lnTo>
                  <a:lnTo>
                    <a:pt x="26" y="68"/>
                  </a:lnTo>
                  <a:lnTo>
                    <a:pt x="31" y="69"/>
                  </a:lnTo>
                  <a:lnTo>
                    <a:pt x="36" y="69"/>
                  </a:lnTo>
                  <a:lnTo>
                    <a:pt x="41" y="68"/>
                  </a:lnTo>
                  <a:lnTo>
                    <a:pt x="44" y="67"/>
                  </a:lnTo>
                  <a:lnTo>
                    <a:pt x="50" y="61"/>
                  </a:lnTo>
                  <a:lnTo>
                    <a:pt x="55" y="52"/>
                  </a:lnTo>
                  <a:lnTo>
                    <a:pt x="56" y="40"/>
                  </a:lnTo>
                  <a:lnTo>
                    <a:pt x="55" y="27"/>
                  </a:lnTo>
                  <a:lnTo>
                    <a:pt x="50" y="19"/>
                  </a:lnTo>
                  <a:lnTo>
                    <a:pt x="47" y="15"/>
                  </a:lnTo>
                  <a:lnTo>
                    <a:pt x="39" y="13"/>
                  </a:lnTo>
                  <a:lnTo>
                    <a:pt x="31" y="13"/>
                  </a:lnTo>
                  <a:close/>
                  <a:moveTo>
                    <a:pt x="36" y="0"/>
                  </a:moveTo>
                  <a:lnTo>
                    <a:pt x="45" y="1"/>
                  </a:lnTo>
                  <a:lnTo>
                    <a:pt x="54" y="5"/>
                  </a:lnTo>
                  <a:lnTo>
                    <a:pt x="61" y="11"/>
                  </a:lnTo>
                  <a:lnTo>
                    <a:pt x="68" y="23"/>
                  </a:lnTo>
                  <a:lnTo>
                    <a:pt x="70" y="39"/>
                  </a:lnTo>
                  <a:lnTo>
                    <a:pt x="69" y="54"/>
                  </a:lnTo>
                  <a:lnTo>
                    <a:pt x="66" y="63"/>
                  </a:lnTo>
                  <a:lnTo>
                    <a:pt x="63" y="67"/>
                  </a:lnTo>
                  <a:lnTo>
                    <a:pt x="61" y="71"/>
                  </a:lnTo>
                  <a:lnTo>
                    <a:pt x="57" y="74"/>
                  </a:lnTo>
                  <a:lnTo>
                    <a:pt x="53" y="76"/>
                  </a:lnTo>
                  <a:lnTo>
                    <a:pt x="49" y="79"/>
                  </a:lnTo>
                  <a:lnTo>
                    <a:pt x="44" y="80"/>
                  </a:lnTo>
                  <a:lnTo>
                    <a:pt x="41" y="81"/>
                  </a:lnTo>
                  <a:lnTo>
                    <a:pt x="36" y="81"/>
                  </a:lnTo>
                  <a:lnTo>
                    <a:pt x="25" y="80"/>
                  </a:lnTo>
                  <a:lnTo>
                    <a:pt x="17" y="76"/>
                  </a:lnTo>
                  <a:lnTo>
                    <a:pt x="8" y="70"/>
                  </a:lnTo>
                  <a:lnTo>
                    <a:pt x="4" y="63"/>
                  </a:lnTo>
                  <a:lnTo>
                    <a:pt x="0" y="52"/>
                  </a:lnTo>
                  <a:lnTo>
                    <a:pt x="0" y="40"/>
                  </a:lnTo>
                  <a:lnTo>
                    <a:pt x="1" y="27"/>
                  </a:lnTo>
                  <a:lnTo>
                    <a:pt x="5" y="17"/>
                  </a:lnTo>
                  <a:lnTo>
                    <a:pt x="11" y="9"/>
                  </a:lnTo>
                  <a:lnTo>
                    <a:pt x="18" y="5"/>
                  </a:lnTo>
                  <a:lnTo>
                    <a:pt x="26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01" name="Freeform 77"/>
            <p:cNvSpPr>
              <a:spLocks/>
            </p:cNvSpPr>
            <p:nvPr/>
          </p:nvSpPr>
          <p:spPr bwMode="auto">
            <a:xfrm>
              <a:off x="2888" y="4012"/>
              <a:ext cx="45" cy="110"/>
            </a:xfrm>
            <a:custGeom>
              <a:avLst/>
              <a:gdLst>
                <a:gd name="T0" fmla="*/ 32 w 45"/>
                <a:gd name="T1" fmla="*/ 0 h 110"/>
                <a:gd name="T2" fmla="*/ 41 w 45"/>
                <a:gd name="T3" fmla="*/ 0 h 110"/>
                <a:gd name="T4" fmla="*/ 45 w 45"/>
                <a:gd name="T5" fmla="*/ 1 h 110"/>
                <a:gd name="T6" fmla="*/ 43 w 45"/>
                <a:gd name="T7" fmla="*/ 13 h 110"/>
                <a:gd name="T8" fmla="*/ 31 w 45"/>
                <a:gd name="T9" fmla="*/ 13 h 110"/>
                <a:gd name="T10" fmla="*/ 29 w 45"/>
                <a:gd name="T11" fmla="*/ 14 h 110"/>
                <a:gd name="T12" fmla="*/ 27 w 45"/>
                <a:gd name="T13" fmla="*/ 16 h 110"/>
                <a:gd name="T14" fmla="*/ 26 w 45"/>
                <a:gd name="T15" fmla="*/ 18 h 110"/>
                <a:gd name="T16" fmla="*/ 25 w 45"/>
                <a:gd name="T17" fmla="*/ 22 h 110"/>
                <a:gd name="T18" fmla="*/ 25 w 45"/>
                <a:gd name="T19" fmla="*/ 31 h 110"/>
                <a:gd name="T20" fmla="*/ 38 w 45"/>
                <a:gd name="T21" fmla="*/ 31 h 110"/>
                <a:gd name="T22" fmla="*/ 38 w 45"/>
                <a:gd name="T23" fmla="*/ 44 h 110"/>
                <a:gd name="T24" fmla="*/ 25 w 45"/>
                <a:gd name="T25" fmla="*/ 44 h 110"/>
                <a:gd name="T26" fmla="*/ 25 w 45"/>
                <a:gd name="T27" fmla="*/ 110 h 110"/>
                <a:gd name="T28" fmla="*/ 11 w 45"/>
                <a:gd name="T29" fmla="*/ 110 h 110"/>
                <a:gd name="T30" fmla="*/ 11 w 45"/>
                <a:gd name="T31" fmla="*/ 44 h 110"/>
                <a:gd name="T32" fmla="*/ 0 w 45"/>
                <a:gd name="T33" fmla="*/ 44 h 110"/>
                <a:gd name="T34" fmla="*/ 0 w 45"/>
                <a:gd name="T35" fmla="*/ 31 h 110"/>
                <a:gd name="T36" fmla="*/ 11 w 45"/>
                <a:gd name="T37" fmla="*/ 31 h 110"/>
                <a:gd name="T38" fmla="*/ 11 w 45"/>
                <a:gd name="T39" fmla="*/ 13 h 110"/>
                <a:gd name="T40" fmla="*/ 14 w 45"/>
                <a:gd name="T41" fmla="*/ 6 h 110"/>
                <a:gd name="T42" fmla="*/ 17 w 45"/>
                <a:gd name="T43" fmla="*/ 5 h 110"/>
                <a:gd name="T44" fmla="*/ 27 w 45"/>
                <a:gd name="T45" fmla="*/ 1 h 110"/>
                <a:gd name="T46" fmla="*/ 32 w 45"/>
                <a:gd name="T47" fmla="*/ 0 h 1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5"/>
                <a:gd name="T73" fmla="*/ 0 h 110"/>
                <a:gd name="T74" fmla="*/ 45 w 45"/>
                <a:gd name="T75" fmla="*/ 110 h 1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5" h="110">
                  <a:moveTo>
                    <a:pt x="32" y="0"/>
                  </a:moveTo>
                  <a:lnTo>
                    <a:pt x="41" y="0"/>
                  </a:lnTo>
                  <a:lnTo>
                    <a:pt x="45" y="1"/>
                  </a:lnTo>
                  <a:lnTo>
                    <a:pt x="43" y="13"/>
                  </a:lnTo>
                  <a:lnTo>
                    <a:pt x="31" y="13"/>
                  </a:lnTo>
                  <a:lnTo>
                    <a:pt x="29" y="14"/>
                  </a:lnTo>
                  <a:lnTo>
                    <a:pt x="27" y="16"/>
                  </a:lnTo>
                  <a:lnTo>
                    <a:pt x="26" y="18"/>
                  </a:lnTo>
                  <a:lnTo>
                    <a:pt x="25" y="22"/>
                  </a:lnTo>
                  <a:lnTo>
                    <a:pt x="25" y="31"/>
                  </a:lnTo>
                  <a:lnTo>
                    <a:pt x="38" y="31"/>
                  </a:lnTo>
                  <a:lnTo>
                    <a:pt x="38" y="44"/>
                  </a:lnTo>
                  <a:lnTo>
                    <a:pt x="25" y="44"/>
                  </a:lnTo>
                  <a:lnTo>
                    <a:pt x="25" y="110"/>
                  </a:lnTo>
                  <a:lnTo>
                    <a:pt x="11" y="110"/>
                  </a:lnTo>
                  <a:lnTo>
                    <a:pt x="11" y="44"/>
                  </a:lnTo>
                  <a:lnTo>
                    <a:pt x="0" y="44"/>
                  </a:lnTo>
                  <a:lnTo>
                    <a:pt x="0" y="31"/>
                  </a:lnTo>
                  <a:lnTo>
                    <a:pt x="11" y="31"/>
                  </a:lnTo>
                  <a:lnTo>
                    <a:pt x="11" y="13"/>
                  </a:lnTo>
                  <a:lnTo>
                    <a:pt x="14" y="6"/>
                  </a:lnTo>
                  <a:lnTo>
                    <a:pt x="17" y="5"/>
                  </a:lnTo>
                  <a:lnTo>
                    <a:pt x="27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02" name="Freeform 78"/>
            <p:cNvSpPr>
              <a:spLocks/>
            </p:cNvSpPr>
            <p:nvPr/>
          </p:nvSpPr>
          <p:spPr bwMode="auto">
            <a:xfrm>
              <a:off x="2975" y="4042"/>
              <a:ext cx="65" cy="81"/>
            </a:xfrm>
            <a:custGeom>
              <a:avLst/>
              <a:gdLst>
                <a:gd name="T0" fmla="*/ 36 w 65"/>
                <a:gd name="T1" fmla="*/ 0 h 81"/>
                <a:gd name="T2" fmla="*/ 45 w 65"/>
                <a:gd name="T3" fmla="*/ 3 h 81"/>
                <a:gd name="T4" fmla="*/ 55 w 65"/>
                <a:gd name="T5" fmla="*/ 9 h 81"/>
                <a:gd name="T6" fmla="*/ 59 w 65"/>
                <a:gd name="T7" fmla="*/ 18 h 81"/>
                <a:gd name="T8" fmla="*/ 45 w 65"/>
                <a:gd name="T9" fmla="*/ 24 h 81"/>
                <a:gd name="T10" fmla="*/ 39 w 65"/>
                <a:gd name="T11" fmla="*/ 14 h 81"/>
                <a:gd name="T12" fmla="*/ 24 w 65"/>
                <a:gd name="T13" fmla="*/ 13 h 81"/>
                <a:gd name="T14" fmla="*/ 18 w 65"/>
                <a:gd name="T15" fmla="*/ 17 h 81"/>
                <a:gd name="T16" fmla="*/ 16 w 65"/>
                <a:gd name="T17" fmla="*/ 24 h 81"/>
                <a:gd name="T18" fmla="*/ 18 w 65"/>
                <a:gd name="T19" fmla="*/ 25 h 81"/>
                <a:gd name="T20" fmla="*/ 19 w 65"/>
                <a:gd name="T21" fmla="*/ 27 h 81"/>
                <a:gd name="T22" fmla="*/ 22 w 65"/>
                <a:gd name="T23" fmla="*/ 29 h 81"/>
                <a:gd name="T24" fmla="*/ 31 w 65"/>
                <a:gd name="T25" fmla="*/ 31 h 81"/>
                <a:gd name="T26" fmla="*/ 50 w 65"/>
                <a:gd name="T27" fmla="*/ 38 h 81"/>
                <a:gd name="T28" fmla="*/ 56 w 65"/>
                <a:gd name="T29" fmla="*/ 40 h 81"/>
                <a:gd name="T30" fmla="*/ 65 w 65"/>
                <a:gd name="T31" fmla="*/ 56 h 81"/>
                <a:gd name="T32" fmla="*/ 63 w 65"/>
                <a:gd name="T33" fmla="*/ 66 h 81"/>
                <a:gd name="T34" fmla="*/ 55 w 65"/>
                <a:gd name="T35" fmla="*/ 76 h 81"/>
                <a:gd name="T36" fmla="*/ 47 w 65"/>
                <a:gd name="T37" fmla="*/ 80 h 81"/>
                <a:gd name="T38" fmla="*/ 33 w 65"/>
                <a:gd name="T39" fmla="*/ 81 h 81"/>
                <a:gd name="T40" fmla="*/ 10 w 65"/>
                <a:gd name="T41" fmla="*/ 75 h 81"/>
                <a:gd name="T42" fmla="*/ 0 w 65"/>
                <a:gd name="T43" fmla="*/ 56 h 81"/>
                <a:gd name="T44" fmla="*/ 14 w 65"/>
                <a:gd name="T45" fmla="*/ 58 h 81"/>
                <a:gd name="T46" fmla="*/ 18 w 65"/>
                <a:gd name="T47" fmla="*/ 63 h 81"/>
                <a:gd name="T48" fmla="*/ 24 w 65"/>
                <a:gd name="T49" fmla="*/ 67 h 81"/>
                <a:gd name="T50" fmla="*/ 39 w 65"/>
                <a:gd name="T51" fmla="*/ 68 h 81"/>
                <a:gd name="T52" fmla="*/ 45 w 65"/>
                <a:gd name="T53" fmla="*/ 66 h 81"/>
                <a:gd name="T54" fmla="*/ 50 w 65"/>
                <a:gd name="T55" fmla="*/ 56 h 81"/>
                <a:gd name="T56" fmla="*/ 48 w 65"/>
                <a:gd name="T57" fmla="*/ 52 h 81"/>
                <a:gd name="T58" fmla="*/ 38 w 65"/>
                <a:gd name="T59" fmla="*/ 49 h 81"/>
                <a:gd name="T60" fmla="*/ 22 w 65"/>
                <a:gd name="T61" fmla="*/ 44 h 81"/>
                <a:gd name="T62" fmla="*/ 5 w 65"/>
                <a:gd name="T63" fmla="*/ 33 h 81"/>
                <a:gd name="T64" fmla="*/ 1 w 65"/>
                <a:gd name="T65" fmla="*/ 24 h 81"/>
                <a:gd name="T66" fmla="*/ 2 w 65"/>
                <a:gd name="T67" fmla="*/ 15 h 81"/>
                <a:gd name="T68" fmla="*/ 8 w 65"/>
                <a:gd name="T69" fmla="*/ 7 h 81"/>
                <a:gd name="T70" fmla="*/ 19 w 65"/>
                <a:gd name="T71" fmla="*/ 1 h 8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5"/>
                <a:gd name="T109" fmla="*/ 0 h 81"/>
                <a:gd name="T110" fmla="*/ 65 w 65"/>
                <a:gd name="T111" fmla="*/ 81 h 8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5" h="81">
                  <a:moveTo>
                    <a:pt x="24" y="0"/>
                  </a:moveTo>
                  <a:lnTo>
                    <a:pt x="36" y="0"/>
                  </a:lnTo>
                  <a:lnTo>
                    <a:pt x="41" y="1"/>
                  </a:lnTo>
                  <a:lnTo>
                    <a:pt x="45" y="3"/>
                  </a:lnTo>
                  <a:lnTo>
                    <a:pt x="50" y="5"/>
                  </a:lnTo>
                  <a:lnTo>
                    <a:pt x="55" y="9"/>
                  </a:lnTo>
                  <a:lnTo>
                    <a:pt x="56" y="13"/>
                  </a:lnTo>
                  <a:lnTo>
                    <a:pt x="59" y="18"/>
                  </a:lnTo>
                  <a:lnTo>
                    <a:pt x="60" y="21"/>
                  </a:lnTo>
                  <a:lnTo>
                    <a:pt x="45" y="24"/>
                  </a:lnTo>
                  <a:lnTo>
                    <a:pt x="45" y="20"/>
                  </a:lnTo>
                  <a:lnTo>
                    <a:pt x="39" y="14"/>
                  </a:lnTo>
                  <a:lnTo>
                    <a:pt x="37" y="13"/>
                  </a:lnTo>
                  <a:lnTo>
                    <a:pt x="24" y="13"/>
                  </a:lnTo>
                  <a:lnTo>
                    <a:pt x="19" y="15"/>
                  </a:lnTo>
                  <a:lnTo>
                    <a:pt x="18" y="17"/>
                  </a:lnTo>
                  <a:lnTo>
                    <a:pt x="16" y="21"/>
                  </a:lnTo>
                  <a:lnTo>
                    <a:pt x="16" y="24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9" y="26"/>
                  </a:lnTo>
                  <a:lnTo>
                    <a:pt x="19" y="27"/>
                  </a:lnTo>
                  <a:lnTo>
                    <a:pt x="20" y="27"/>
                  </a:lnTo>
                  <a:lnTo>
                    <a:pt x="22" y="29"/>
                  </a:lnTo>
                  <a:lnTo>
                    <a:pt x="24" y="29"/>
                  </a:lnTo>
                  <a:lnTo>
                    <a:pt x="31" y="31"/>
                  </a:lnTo>
                  <a:lnTo>
                    <a:pt x="43" y="34"/>
                  </a:lnTo>
                  <a:lnTo>
                    <a:pt x="50" y="38"/>
                  </a:lnTo>
                  <a:lnTo>
                    <a:pt x="54" y="39"/>
                  </a:lnTo>
                  <a:lnTo>
                    <a:pt x="56" y="40"/>
                  </a:lnTo>
                  <a:lnTo>
                    <a:pt x="61" y="45"/>
                  </a:lnTo>
                  <a:lnTo>
                    <a:pt x="65" y="56"/>
                  </a:lnTo>
                  <a:lnTo>
                    <a:pt x="65" y="61"/>
                  </a:lnTo>
                  <a:lnTo>
                    <a:pt x="63" y="66"/>
                  </a:lnTo>
                  <a:lnTo>
                    <a:pt x="59" y="73"/>
                  </a:lnTo>
                  <a:lnTo>
                    <a:pt x="55" y="76"/>
                  </a:lnTo>
                  <a:lnTo>
                    <a:pt x="50" y="79"/>
                  </a:lnTo>
                  <a:lnTo>
                    <a:pt x="47" y="80"/>
                  </a:lnTo>
                  <a:lnTo>
                    <a:pt x="42" y="81"/>
                  </a:lnTo>
                  <a:lnTo>
                    <a:pt x="33" y="81"/>
                  </a:lnTo>
                  <a:lnTo>
                    <a:pt x="20" y="80"/>
                  </a:lnTo>
                  <a:lnTo>
                    <a:pt x="10" y="75"/>
                  </a:lnTo>
                  <a:lnTo>
                    <a:pt x="5" y="70"/>
                  </a:lnTo>
                  <a:lnTo>
                    <a:pt x="0" y="56"/>
                  </a:lnTo>
                  <a:lnTo>
                    <a:pt x="14" y="55"/>
                  </a:lnTo>
                  <a:lnTo>
                    <a:pt x="14" y="58"/>
                  </a:lnTo>
                  <a:lnTo>
                    <a:pt x="17" y="61"/>
                  </a:lnTo>
                  <a:lnTo>
                    <a:pt x="18" y="63"/>
                  </a:lnTo>
                  <a:lnTo>
                    <a:pt x="20" y="66"/>
                  </a:lnTo>
                  <a:lnTo>
                    <a:pt x="24" y="67"/>
                  </a:lnTo>
                  <a:lnTo>
                    <a:pt x="33" y="69"/>
                  </a:lnTo>
                  <a:lnTo>
                    <a:pt x="39" y="68"/>
                  </a:lnTo>
                  <a:lnTo>
                    <a:pt x="43" y="67"/>
                  </a:lnTo>
                  <a:lnTo>
                    <a:pt x="45" y="66"/>
                  </a:lnTo>
                  <a:lnTo>
                    <a:pt x="50" y="61"/>
                  </a:lnTo>
                  <a:lnTo>
                    <a:pt x="50" y="56"/>
                  </a:lnTo>
                  <a:lnTo>
                    <a:pt x="49" y="55"/>
                  </a:lnTo>
                  <a:lnTo>
                    <a:pt x="48" y="52"/>
                  </a:lnTo>
                  <a:lnTo>
                    <a:pt x="45" y="51"/>
                  </a:lnTo>
                  <a:lnTo>
                    <a:pt x="38" y="49"/>
                  </a:lnTo>
                  <a:lnTo>
                    <a:pt x="33" y="46"/>
                  </a:lnTo>
                  <a:lnTo>
                    <a:pt x="22" y="44"/>
                  </a:lnTo>
                  <a:lnTo>
                    <a:pt x="10" y="38"/>
                  </a:lnTo>
                  <a:lnTo>
                    <a:pt x="5" y="33"/>
                  </a:lnTo>
                  <a:lnTo>
                    <a:pt x="2" y="29"/>
                  </a:lnTo>
                  <a:lnTo>
                    <a:pt x="1" y="24"/>
                  </a:lnTo>
                  <a:lnTo>
                    <a:pt x="1" y="19"/>
                  </a:lnTo>
                  <a:lnTo>
                    <a:pt x="2" y="15"/>
                  </a:lnTo>
                  <a:lnTo>
                    <a:pt x="5" y="11"/>
                  </a:lnTo>
                  <a:lnTo>
                    <a:pt x="8" y="7"/>
                  </a:lnTo>
                  <a:lnTo>
                    <a:pt x="16" y="3"/>
                  </a:lnTo>
                  <a:lnTo>
                    <a:pt x="19" y="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03" name="Freeform 79"/>
            <p:cNvSpPr>
              <a:spLocks noEditPoints="1"/>
            </p:cNvSpPr>
            <p:nvPr/>
          </p:nvSpPr>
          <p:spPr bwMode="auto">
            <a:xfrm>
              <a:off x="3050" y="4042"/>
              <a:ext cx="72" cy="81"/>
            </a:xfrm>
            <a:custGeom>
              <a:avLst/>
              <a:gdLst>
                <a:gd name="T0" fmla="*/ 30 w 72"/>
                <a:gd name="T1" fmla="*/ 13 h 81"/>
                <a:gd name="T2" fmla="*/ 25 w 72"/>
                <a:gd name="T3" fmla="*/ 14 h 81"/>
                <a:gd name="T4" fmla="*/ 21 w 72"/>
                <a:gd name="T5" fmla="*/ 17 h 81"/>
                <a:gd name="T6" fmla="*/ 18 w 72"/>
                <a:gd name="T7" fmla="*/ 20 h 81"/>
                <a:gd name="T8" fmla="*/ 15 w 72"/>
                <a:gd name="T9" fmla="*/ 27 h 81"/>
                <a:gd name="T10" fmla="*/ 15 w 72"/>
                <a:gd name="T11" fmla="*/ 31 h 81"/>
                <a:gd name="T12" fmla="*/ 59 w 72"/>
                <a:gd name="T13" fmla="*/ 31 h 81"/>
                <a:gd name="T14" fmla="*/ 59 w 72"/>
                <a:gd name="T15" fmla="*/ 27 h 81"/>
                <a:gd name="T16" fmla="*/ 57 w 72"/>
                <a:gd name="T17" fmla="*/ 24 h 81"/>
                <a:gd name="T18" fmla="*/ 55 w 72"/>
                <a:gd name="T19" fmla="*/ 21 h 81"/>
                <a:gd name="T20" fmla="*/ 54 w 72"/>
                <a:gd name="T21" fmla="*/ 19 h 81"/>
                <a:gd name="T22" fmla="*/ 50 w 72"/>
                <a:gd name="T23" fmla="*/ 15 h 81"/>
                <a:gd name="T24" fmla="*/ 47 w 72"/>
                <a:gd name="T25" fmla="*/ 14 h 81"/>
                <a:gd name="T26" fmla="*/ 42 w 72"/>
                <a:gd name="T27" fmla="*/ 13 h 81"/>
                <a:gd name="T28" fmla="*/ 30 w 72"/>
                <a:gd name="T29" fmla="*/ 13 h 81"/>
                <a:gd name="T30" fmla="*/ 36 w 72"/>
                <a:gd name="T31" fmla="*/ 0 h 81"/>
                <a:gd name="T32" fmla="*/ 47 w 72"/>
                <a:gd name="T33" fmla="*/ 1 h 81"/>
                <a:gd name="T34" fmla="*/ 55 w 72"/>
                <a:gd name="T35" fmla="*/ 5 h 81"/>
                <a:gd name="T36" fmla="*/ 63 w 72"/>
                <a:gd name="T37" fmla="*/ 11 h 81"/>
                <a:gd name="T38" fmla="*/ 68 w 72"/>
                <a:gd name="T39" fmla="*/ 19 h 81"/>
                <a:gd name="T40" fmla="*/ 72 w 72"/>
                <a:gd name="T41" fmla="*/ 29 h 81"/>
                <a:gd name="T42" fmla="*/ 72 w 72"/>
                <a:gd name="T43" fmla="*/ 44 h 81"/>
                <a:gd name="T44" fmla="*/ 15 w 72"/>
                <a:gd name="T45" fmla="*/ 44 h 81"/>
                <a:gd name="T46" fmla="*/ 15 w 72"/>
                <a:gd name="T47" fmla="*/ 50 h 81"/>
                <a:gd name="T48" fmla="*/ 17 w 72"/>
                <a:gd name="T49" fmla="*/ 55 h 81"/>
                <a:gd name="T50" fmla="*/ 19 w 72"/>
                <a:gd name="T51" fmla="*/ 58 h 81"/>
                <a:gd name="T52" fmla="*/ 22 w 72"/>
                <a:gd name="T53" fmla="*/ 63 h 81"/>
                <a:gd name="T54" fmla="*/ 29 w 72"/>
                <a:gd name="T55" fmla="*/ 68 h 81"/>
                <a:gd name="T56" fmla="*/ 34 w 72"/>
                <a:gd name="T57" fmla="*/ 69 h 81"/>
                <a:gd name="T58" fmla="*/ 38 w 72"/>
                <a:gd name="T59" fmla="*/ 69 h 81"/>
                <a:gd name="T60" fmla="*/ 43 w 72"/>
                <a:gd name="T61" fmla="*/ 68 h 81"/>
                <a:gd name="T62" fmla="*/ 50 w 72"/>
                <a:gd name="T63" fmla="*/ 66 h 81"/>
                <a:gd name="T64" fmla="*/ 54 w 72"/>
                <a:gd name="T65" fmla="*/ 63 h 81"/>
                <a:gd name="T66" fmla="*/ 56 w 72"/>
                <a:gd name="T67" fmla="*/ 61 h 81"/>
                <a:gd name="T68" fmla="*/ 59 w 72"/>
                <a:gd name="T69" fmla="*/ 56 h 81"/>
                <a:gd name="T70" fmla="*/ 72 w 72"/>
                <a:gd name="T71" fmla="*/ 58 h 81"/>
                <a:gd name="T72" fmla="*/ 69 w 72"/>
                <a:gd name="T73" fmla="*/ 66 h 81"/>
                <a:gd name="T74" fmla="*/ 60 w 72"/>
                <a:gd name="T75" fmla="*/ 75 h 81"/>
                <a:gd name="T76" fmla="*/ 50 w 72"/>
                <a:gd name="T77" fmla="*/ 80 h 81"/>
                <a:gd name="T78" fmla="*/ 38 w 72"/>
                <a:gd name="T79" fmla="*/ 81 h 81"/>
                <a:gd name="T80" fmla="*/ 23 w 72"/>
                <a:gd name="T81" fmla="*/ 79 h 81"/>
                <a:gd name="T82" fmla="*/ 10 w 72"/>
                <a:gd name="T83" fmla="*/ 70 h 81"/>
                <a:gd name="T84" fmla="*/ 5 w 72"/>
                <a:gd name="T85" fmla="*/ 63 h 81"/>
                <a:gd name="T86" fmla="*/ 1 w 72"/>
                <a:gd name="T87" fmla="*/ 54 h 81"/>
                <a:gd name="T88" fmla="*/ 0 w 72"/>
                <a:gd name="T89" fmla="*/ 40 h 81"/>
                <a:gd name="T90" fmla="*/ 3 w 72"/>
                <a:gd name="T91" fmla="*/ 24 h 81"/>
                <a:gd name="T92" fmla="*/ 10 w 72"/>
                <a:gd name="T93" fmla="*/ 11 h 81"/>
                <a:gd name="T94" fmla="*/ 22 w 72"/>
                <a:gd name="T95" fmla="*/ 2 h 81"/>
                <a:gd name="T96" fmla="*/ 36 w 72"/>
                <a:gd name="T97" fmla="*/ 0 h 8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2"/>
                <a:gd name="T148" fmla="*/ 0 h 81"/>
                <a:gd name="T149" fmla="*/ 72 w 72"/>
                <a:gd name="T150" fmla="*/ 81 h 8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2" h="81">
                  <a:moveTo>
                    <a:pt x="30" y="13"/>
                  </a:moveTo>
                  <a:lnTo>
                    <a:pt x="25" y="14"/>
                  </a:lnTo>
                  <a:lnTo>
                    <a:pt x="21" y="17"/>
                  </a:lnTo>
                  <a:lnTo>
                    <a:pt x="18" y="20"/>
                  </a:lnTo>
                  <a:lnTo>
                    <a:pt x="15" y="27"/>
                  </a:lnTo>
                  <a:lnTo>
                    <a:pt x="15" y="31"/>
                  </a:lnTo>
                  <a:lnTo>
                    <a:pt x="59" y="31"/>
                  </a:lnTo>
                  <a:lnTo>
                    <a:pt x="59" y="27"/>
                  </a:lnTo>
                  <a:lnTo>
                    <a:pt x="57" y="24"/>
                  </a:lnTo>
                  <a:lnTo>
                    <a:pt x="55" y="21"/>
                  </a:lnTo>
                  <a:lnTo>
                    <a:pt x="54" y="19"/>
                  </a:lnTo>
                  <a:lnTo>
                    <a:pt x="50" y="15"/>
                  </a:lnTo>
                  <a:lnTo>
                    <a:pt x="47" y="14"/>
                  </a:lnTo>
                  <a:lnTo>
                    <a:pt x="42" y="13"/>
                  </a:lnTo>
                  <a:lnTo>
                    <a:pt x="30" y="13"/>
                  </a:lnTo>
                  <a:close/>
                  <a:moveTo>
                    <a:pt x="36" y="0"/>
                  </a:moveTo>
                  <a:lnTo>
                    <a:pt x="47" y="1"/>
                  </a:lnTo>
                  <a:lnTo>
                    <a:pt x="55" y="5"/>
                  </a:lnTo>
                  <a:lnTo>
                    <a:pt x="63" y="11"/>
                  </a:lnTo>
                  <a:lnTo>
                    <a:pt x="68" y="19"/>
                  </a:lnTo>
                  <a:lnTo>
                    <a:pt x="72" y="29"/>
                  </a:lnTo>
                  <a:lnTo>
                    <a:pt x="72" y="44"/>
                  </a:lnTo>
                  <a:lnTo>
                    <a:pt x="15" y="44"/>
                  </a:lnTo>
                  <a:lnTo>
                    <a:pt x="15" y="50"/>
                  </a:lnTo>
                  <a:lnTo>
                    <a:pt x="17" y="55"/>
                  </a:lnTo>
                  <a:lnTo>
                    <a:pt x="19" y="58"/>
                  </a:lnTo>
                  <a:lnTo>
                    <a:pt x="22" y="63"/>
                  </a:lnTo>
                  <a:lnTo>
                    <a:pt x="29" y="68"/>
                  </a:lnTo>
                  <a:lnTo>
                    <a:pt x="34" y="69"/>
                  </a:lnTo>
                  <a:lnTo>
                    <a:pt x="38" y="69"/>
                  </a:lnTo>
                  <a:lnTo>
                    <a:pt x="43" y="68"/>
                  </a:lnTo>
                  <a:lnTo>
                    <a:pt x="50" y="66"/>
                  </a:lnTo>
                  <a:lnTo>
                    <a:pt x="54" y="63"/>
                  </a:lnTo>
                  <a:lnTo>
                    <a:pt x="56" y="61"/>
                  </a:lnTo>
                  <a:lnTo>
                    <a:pt x="59" y="56"/>
                  </a:lnTo>
                  <a:lnTo>
                    <a:pt x="72" y="58"/>
                  </a:lnTo>
                  <a:lnTo>
                    <a:pt x="69" y="66"/>
                  </a:lnTo>
                  <a:lnTo>
                    <a:pt x="60" y="75"/>
                  </a:lnTo>
                  <a:lnTo>
                    <a:pt x="50" y="80"/>
                  </a:lnTo>
                  <a:lnTo>
                    <a:pt x="38" y="81"/>
                  </a:lnTo>
                  <a:lnTo>
                    <a:pt x="23" y="79"/>
                  </a:lnTo>
                  <a:lnTo>
                    <a:pt x="10" y="70"/>
                  </a:lnTo>
                  <a:lnTo>
                    <a:pt x="5" y="63"/>
                  </a:lnTo>
                  <a:lnTo>
                    <a:pt x="1" y="54"/>
                  </a:lnTo>
                  <a:lnTo>
                    <a:pt x="0" y="40"/>
                  </a:lnTo>
                  <a:lnTo>
                    <a:pt x="3" y="24"/>
                  </a:lnTo>
                  <a:lnTo>
                    <a:pt x="10" y="11"/>
                  </a:lnTo>
                  <a:lnTo>
                    <a:pt x="22" y="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04" name="Freeform 80"/>
            <p:cNvSpPr>
              <a:spLocks/>
            </p:cNvSpPr>
            <p:nvPr/>
          </p:nvSpPr>
          <p:spPr bwMode="auto">
            <a:xfrm>
              <a:off x="3140" y="4042"/>
              <a:ext cx="61" cy="80"/>
            </a:xfrm>
            <a:custGeom>
              <a:avLst/>
              <a:gdLst>
                <a:gd name="T0" fmla="*/ 35 w 61"/>
                <a:gd name="T1" fmla="*/ 0 h 80"/>
                <a:gd name="T2" fmla="*/ 40 w 61"/>
                <a:gd name="T3" fmla="*/ 0 h 80"/>
                <a:gd name="T4" fmla="*/ 45 w 61"/>
                <a:gd name="T5" fmla="*/ 1 h 80"/>
                <a:gd name="T6" fmla="*/ 49 w 61"/>
                <a:gd name="T7" fmla="*/ 3 h 80"/>
                <a:gd name="T8" fmla="*/ 51 w 61"/>
                <a:gd name="T9" fmla="*/ 5 h 80"/>
                <a:gd name="T10" fmla="*/ 56 w 61"/>
                <a:gd name="T11" fmla="*/ 9 h 80"/>
                <a:gd name="T12" fmla="*/ 61 w 61"/>
                <a:gd name="T13" fmla="*/ 19 h 80"/>
                <a:gd name="T14" fmla="*/ 61 w 61"/>
                <a:gd name="T15" fmla="*/ 80 h 80"/>
                <a:gd name="T16" fmla="*/ 46 w 61"/>
                <a:gd name="T17" fmla="*/ 80 h 80"/>
                <a:gd name="T18" fmla="*/ 46 w 61"/>
                <a:gd name="T19" fmla="*/ 24 h 80"/>
                <a:gd name="T20" fmla="*/ 45 w 61"/>
                <a:gd name="T21" fmla="*/ 21 h 80"/>
                <a:gd name="T22" fmla="*/ 45 w 61"/>
                <a:gd name="T23" fmla="*/ 19 h 80"/>
                <a:gd name="T24" fmla="*/ 40 w 61"/>
                <a:gd name="T25" fmla="*/ 14 h 80"/>
                <a:gd name="T26" fmla="*/ 38 w 61"/>
                <a:gd name="T27" fmla="*/ 13 h 80"/>
                <a:gd name="T28" fmla="*/ 27 w 61"/>
                <a:gd name="T29" fmla="*/ 13 h 80"/>
                <a:gd name="T30" fmla="*/ 24 w 61"/>
                <a:gd name="T31" fmla="*/ 14 h 80"/>
                <a:gd name="T32" fmla="*/ 19 w 61"/>
                <a:gd name="T33" fmla="*/ 17 h 80"/>
                <a:gd name="T34" fmla="*/ 15 w 61"/>
                <a:gd name="T35" fmla="*/ 25 h 80"/>
                <a:gd name="T36" fmla="*/ 14 w 61"/>
                <a:gd name="T37" fmla="*/ 38 h 80"/>
                <a:gd name="T38" fmla="*/ 14 w 61"/>
                <a:gd name="T39" fmla="*/ 80 h 80"/>
                <a:gd name="T40" fmla="*/ 0 w 61"/>
                <a:gd name="T41" fmla="*/ 80 h 80"/>
                <a:gd name="T42" fmla="*/ 0 w 61"/>
                <a:gd name="T43" fmla="*/ 1 h 80"/>
                <a:gd name="T44" fmla="*/ 14 w 61"/>
                <a:gd name="T45" fmla="*/ 1 h 80"/>
                <a:gd name="T46" fmla="*/ 14 w 61"/>
                <a:gd name="T47" fmla="*/ 13 h 80"/>
                <a:gd name="T48" fmla="*/ 20 w 61"/>
                <a:gd name="T49" fmla="*/ 6 h 80"/>
                <a:gd name="T50" fmla="*/ 27 w 61"/>
                <a:gd name="T51" fmla="*/ 1 h 80"/>
                <a:gd name="T52" fmla="*/ 35 w 61"/>
                <a:gd name="T53" fmla="*/ 0 h 8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"/>
                <a:gd name="T82" fmla="*/ 0 h 80"/>
                <a:gd name="T83" fmla="*/ 61 w 61"/>
                <a:gd name="T84" fmla="*/ 80 h 8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" h="80">
                  <a:moveTo>
                    <a:pt x="35" y="0"/>
                  </a:moveTo>
                  <a:lnTo>
                    <a:pt x="40" y="0"/>
                  </a:lnTo>
                  <a:lnTo>
                    <a:pt x="45" y="1"/>
                  </a:lnTo>
                  <a:lnTo>
                    <a:pt x="49" y="3"/>
                  </a:lnTo>
                  <a:lnTo>
                    <a:pt x="51" y="5"/>
                  </a:lnTo>
                  <a:lnTo>
                    <a:pt x="56" y="9"/>
                  </a:lnTo>
                  <a:lnTo>
                    <a:pt x="61" y="19"/>
                  </a:lnTo>
                  <a:lnTo>
                    <a:pt x="61" y="80"/>
                  </a:lnTo>
                  <a:lnTo>
                    <a:pt x="46" y="80"/>
                  </a:lnTo>
                  <a:lnTo>
                    <a:pt x="46" y="24"/>
                  </a:lnTo>
                  <a:lnTo>
                    <a:pt x="45" y="21"/>
                  </a:lnTo>
                  <a:lnTo>
                    <a:pt x="45" y="19"/>
                  </a:lnTo>
                  <a:lnTo>
                    <a:pt x="40" y="14"/>
                  </a:lnTo>
                  <a:lnTo>
                    <a:pt x="38" y="13"/>
                  </a:lnTo>
                  <a:lnTo>
                    <a:pt x="27" y="13"/>
                  </a:lnTo>
                  <a:lnTo>
                    <a:pt x="24" y="14"/>
                  </a:lnTo>
                  <a:lnTo>
                    <a:pt x="19" y="17"/>
                  </a:lnTo>
                  <a:lnTo>
                    <a:pt x="15" y="25"/>
                  </a:lnTo>
                  <a:lnTo>
                    <a:pt x="14" y="38"/>
                  </a:lnTo>
                  <a:lnTo>
                    <a:pt x="14" y="80"/>
                  </a:lnTo>
                  <a:lnTo>
                    <a:pt x="0" y="80"/>
                  </a:lnTo>
                  <a:lnTo>
                    <a:pt x="0" y="1"/>
                  </a:lnTo>
                  <a:lnTo>
                    <a:pt x="14" y="1"/>
                  </a:lnTo>
                  <a:lnTo>
                    <a:pt x="14" y="13"/>
                  </a:lnTo>
                  <a:lnTo>
                    <a:pt x="20" y="6"/>
                  </a:lnTo>
                  <a:lnTo>
                    <a:pt x="27" y="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05" name="Freeform 81"/>
            <p:cNvSpPr>
              <a:spLocks/>
            </p:cNvSpPr>
            <p:nvPr/>
          </p:nvSpPr>
          <p:spPr bwMode="auto">
            <a:xfrm>
              <a:off x="3216" y="4042"/>
              <a:ext cx="64" cy="81"/>
            </a:xfrm>
            <a:custGeom>
              <a:avLst/>
              <a:gdLst>
                <a:gd name="T0" fmla="*/ 36 w 64"/>
                <a:gd name="T1" fmla="*/ 0 h 81"/>
                <a:gd name="T2" fmla="*/ 45 w 64"/>
                <a:gd name="T3" fmla="*/ 3 h 81"/>
                <a:gd name="T4" fmla="*/ 55 w 64"/>
                <a:gd name="T5" fmla="*/ 9 h 81"/>
                <a:gd name="T6" fmla="*/ 58 w 64"/>
                <a:gd name="T7" fmla="*/ 18 h 81"/>
                <a:gd name="T8" fmla="*/ 45 w 64"/>
                <a:gd name="T9" fmla="*/ 24 h 81"/>
                <a:gd name="T10" fmla="*/ 44 w 64"/>
                <a:gd name="T11" fmla="*/ 18 h 81"/>
                <a:gd name="T12" fmla="*/ 39 w 64"/>
                <a:gd name="T13" fmla="*/ 14 h 81"/>
                <a:gd name="T14" fmla="*/ 26 w 64"/>
                <a:gd name="T15" fmla="*/ 13 h 81"/>
                <a:gd name="T16" fmla="*/ 18 w 64"/>
                <a:gd name="T17" fmla="*/ 17 h 81"/>
                <a:gd name="T18" fmla="*/ 16 w 64"/>
                <a:gd name="T19" fmla="*/ 24 h 81"/>
                <a:gd name="T20" fmla="*/ 18 w 64"/>
                <a:gd name="T21" fmla="*/ 25 h 81"/>
                <a:gd name="T22" fmla="*/ 19 w 64"/>
                <a:gd name="T23" fmla="*/ 27 h 81"/>
                <a:gd name="T24" fmla="*/ 23 w 64"/>
                <a:gd name="T25" fmla="*/ 29 h 81"/>
                <a:gd name="T26" fmla="*/ 26 w 64"/>
                <a:gd name="T27" fmla="*/ 30 h 81"/>
                <a:gd name="T28" fmla="*/ 31 w 64"/>
                <a:gd name="T29" fmla="*/ 31 h 81"/>
                <a:gd name="T30" fmla="*/ 50 w 64"/>
                <a:gd name="T31" fmla="*/ 38 h 81"/>
                <a:gd name="T32" fmla="*/ 56 w 64"/>
                <a:gd name="T33" fmla="*/ 40 h 81"/>
                <a:gd name="T34" fmla="*/ 63 w 64"/>
                <a:gd name="T35" fmla="*/ 49 h 81"/>
                <a:gd name="T36" fmla="*/ 64 w 64"/>
                <a:gd name="T37" fmla="*/ 61 h 81"/>
                <a:gd name="T38" fmla="*/ 58 w 64"/>
                <a:gd name="T39" fmla="*/ 73 h 81"/>
                <a:gd name="T40" fmla="*/ 50 w 64"/>
                <a:gd name="T41" fmla="*/ 79 h 81"/>
                <a:gd name="T42" fmla="*/ 42 w 64"/>
                <a:gd name="T43" fmla="*/ 81 h 81"/>
                <a:gd name="T44" fmla="*/ 20 w 64"/>
                <a:gd name="T45" fmla="*/ 80 h 81"/>
                <a:gd name="T46" fmla="*/ 6 w 64"/>
                <a:gd name="T47" fmla="*/ 70 h 81"/>
                <a:gd name="T48" fmla="*/ 0 w 64"/>
                <a:gd name="T49" fmla="*/ 56 h 81"/>
                <a:gd name="T50" fmla="*/ 14 w 64"/>
                <a:gd name="T51" fmla="*/ 58 h 81"/>
                <a:gd name="T52" fmla="*/ 18 w 64"/>
                <a:gd name="T53" fmla="*/ 63 h 81"/>
                <a:gd name="T54" fmla="*/ 26 w 64"/>
                <a:gd name="T55" fmla="*/ 68 h 81"/>
                <a:gd name="T56" fmla="*/ 39 w 64"/>
                <a:gd name="T57" fmla="*/ 68 h 81"/>
                <a:gd name="T58" fmla="*/ 48 w 64"/>
                <a:gd name="T59" fmla="*/ 64 h 81"/>
                <a:gd name="T60" fmla="*/ 50 w 64"/>
                <a:gd name="T61" fmla="*/ 61 h 81"/>
                <a:gd name="T62" fmla="*/ 49 w 64"/>
                <a:gd name="T63" fmla="*/ 55 h 81"/>
                <a:gd name="T64" fmla="*/ 45 w 64"/>
                <a:gd name="T65" fmla="*/ 51 h 81"/>
                <a:gd name="T66" fmla="*/ 33 w 64"/>
                <a:gd name="T67" fmla="*/ 46 h 81"/>
                <a:gd name="T68" fmla="*/ 21 w 64"/>
                <a:gd name="T69" fmla="*/ 44 h 81"/>
                <a:gd name="T70" fmla="*/ 7 w 64"/>
                <a:gd name="T71" fmla="*/ 36 h 81"/>
                <a:gd name="T72" fmla="*/ 2 w 64"/>
                <a:gd name="T73" fmla="*/ 29 h 81"/>
                <a:gd name="T74" fmla="*/ 5 w 64"/>
                <a:gd name="T75" fmla="*/ 11 h 81"/>
                <a:gd name="T76" fmla="*/ 11 w 64"/>
                <a:gd name="T77" fmla="*/ 6 h 81"/>
                <a:gd name="T78" fmla="*/ 19 w 64"/>
                <a:gd name="T79" fmla="*/ 1 h 8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64"/>
                <a:gd name="T121" fmla="*/ 0 h 81"/>
                <a:gd name="T122" fmla="*/ 64 w 64"/>
                <a:gd name="T123" fmla="*/ 81 h 8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64" h="81">
                  <a:moveTo>
                    <a:pt x="24" y="0"/>
                  </a:moveTo>
                  <a:lnTo>
                    <a:pt x="36" y="0"/>
                  </a:lnTo>
                  <a:lnTo>
                    <a:pt x="41" y="1"/>
                  </a:lnTo>
                  <a:lnTo>
                    <a:pt x="45" y="3"/>
                  </a:lnTo>
                  <a:lnTo>
                    <a:pt x="50" y="5"/>
                  </a:lnTo>
                  <a:lnTo>
                    <a:pt x="55" y="9"/>
                  </a:lnTo>
                  <a:lnTo>
                    <a:pt x="56" y="13"/>
                  </a:lnTo>
                  <a:lnTo>
                    <a:pt x="58" y="18"/>
                  </a:lnTo>
                  <a:lnTo>
                    <a:pt x="60" y="21"/>
                  </a:lnTo>
                  <a:lnTo>
                    <a:pt x="45" y="24"/>
                  </a:lnTo>
                  <a:lnTo>
                    <a:pt x="45" y="20"/>
                  </a:lnTo>
                  <a:lnTo>
                    <a:pt x="44" y="18"/>
                  </a:lnTo>
                  <a:lnTo>
                    <a:pt x="41" y="15"/>
                  </a:lnTo>
                  <a:lnTo>
                    <a:pt x="39" y="14"/>
                  </a:lnTo>
                  <a:lnTo>
                    <a:pt x="37" y="13"/>
                  </a:lnTo>
                  <a:lnTo>
                    <a:pt x="26" y="13"/>
                  </a:lnTo>
                  <a:lnTo>
                    <a:pt x="19" y="15"/>
                  </a:lnTo>
                  <a:lnTo>
                    <a:pt x="18" y="17"/>
                  </a:lnTo>
                  <a:lnTo>
                    <a:pt x="16" y="21"/>
                  </a:lnTo>
                  <a:lnTo>
                    <a:pt x="16" y="24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9" y="26"/>
                  </a:lnTo>
                  <a:lnTo>
                    <a:pt x="19" y="27"/>
                  </a:lnTo>
                  <a:lnTo>
                    <a:pt x="20" y="27"/>
                  </a:lnTo>
                  <a:lnTo>
                    <a:pt x="23" y="29"/>
                  </a:lnTo>
                  <a:lnTo>
                    <a:pt x="24" y="29"/>
                  </a:lnTo>
                  <a:lnTo>
                    <a:pt x="26" y="30"/>
                  </a:lnTo>
                  <a:lnTo>
                    <a:pt x="29" y="30"/>
                  </a:lnTo>
                  <a:lnTo>
                    <a:pt x="31" y="31"/>
                  </a:lnTo>
                  <a:lnTo>
                    <a:pt x="43" y="34"/>
                  </a:lnTo>
                  <a:lnTo>
                    <a:pt x="50" y="38"/>
                  </a:lnTo>
                  <a:lnTo>
                    <a:pt x="54" y="39"/>
                  </a:lnTo>
                  <a:lnTo>
                    <a:pt x="56" y="40"/>
                  </a:lnTo>
                  <a:lnTo>
                    <a:pt x="61" y="45"/>
                  </a:lnTo>
                  <a:lnTo>
                    <a:pt x="63" y="49"/>
                  </a:lnTo>
                  <a:lnTo>
                    <a:pt x="64" y="52"/>
                  </a:lnTo>
                  <a:lnTo>
                    <a:pt x="64" y="61"/>
                  </a:lnTo>
                  <a:lnTo>
                    <a:pt x="63" y="66"/>
                  </a:lnTo>
                  <a:lnTo>
                    <a:pt x="58" y="73"/>
                  </a:lnTo>
                  <a:lnTo>
                    <a:pt x="55" y="76"/>
                  </a:lnTo>
                  <a:lnTo>
                    <a:pt x="50" y="79"/>
                  </a:lnTo>
                  <a:lnTo>
                    <a:pt x="47" y="80"/>
                  </a:lnTo>
                  <a:lnTo>
                    <a:pt x="42" y="81"/>
                  </a:lnTo>
                  <a:lnTo>
                    <a:pt x="33" y="81"/>
                  </a:lnTo>
                  <a:lnTo>
                    <a:pt x="20" y="80"/>
                  </a:lnTo>
                  <a:lnTo>
                    <a:pt x="10" y="75"/>
                  </a:lnTo>
                  <a:lnTo>
                    <a:pt x="6" y="70"/>
                  </a:lnTo>
                  <a:lnTo>
                    <a:pt x="2" y="63"/>
                  </a:lnTo>
                  <a:lnTo>
                    <a:pt x="0" y="56"/>
                  </a:lnTo>
                  <a:lnTo>
                    <a:pt x="14" y="55"/>
                  </a:lnTo>
                  <a:lnTo>
                    <a:pt x="14" y="58"/>
                  </a:lnTo>
                  <a:lnTo>
                    <a:pt x="17" y="61"/>
                  </a:lnTo>
                  <a:lnTo>
                    <a:pt x="18" y="63"/>
                  </a:lnTo>
                  <a:lnTo>
                    <a:pt x="20" y="66"/>
                  </a:lnTo>
                  <a:lnTo>
                    <a:pt x="26" y="68"/>
                  </a:lnTo>
                  <a:lnTo>
                    <a:pt x="33" y="69"/>
                  </a:lnTo>
                  <a:lnTo>
                    <a:pt x="39" y="68"/>
                  </a:lnTo>
                  <a:lnTo>
                    <a:pt x="43" y="67"/>
                  </a:lnTo>
                  <a:lnTo>
                    <a:pt x="48" y="64"/>
                  </a:lnTo>
                  <a:lnTo>
                    <a:pt x="49" y="62"/>
                  </a:lnTo>
                  <a:lnTo>
                    <a:pt x="50" y="61"/>
                  </a:lnTo>
                  <a:lnTo>
                    <a:pt x="50" y="56"/>
                  </a:lnTo>
                  <a:lnTo>
                    <a:pt x="49" y="55"/>
                  </a:lnTo>
                  <a:lnTo>
                    <a:pt x="48" y="52"/>
                  </a:lnTo>
                  <a:lnTo>
                    <a:pt x="45" y="51"/>
                  </a:lnTo>
                  <a:lnTo>
                    <a:pt x="38" y="49"/>
                  </a:lnTo>
                  <a:lnTo>
                    <a:pt x="33" y="46"/>
                  </a:lnTo>
                  <a:lnTo>
                    <a:pt x="26" y="45"/>
                  </a:lnTo>
                  <a:lnTo>
                    <a:pt x="21" y="44"/>
                  </a:lnTo>
                  <a:lnTo>
                    <a:pt x="14" y="40"/>
                  </a:lnTo>
                  <a:lnTo>
                    <a:pt x="7" y="36"/>
                  </a:lnTo>
                  <a:lnTo>
                    <a:pt x="5" y="33"/>
                  </a:lnTo>
                  <a:lnTo>
                    <a:pt x="2" y="29"/>
                  </a:lnTo>
                  <a:lnTo>
                    <a:pt x="2" y="15"/>
                  </a:lnTo>
                  <a:lnTo>
                    <a:pt x="5" y="11"/>
                  </a:lnTo>
                  <a:lnTo>
                    <a:pt x="8" y="7"/>
                  </a:lnTo>
                  <a:lnTo>
                    <a:pt x="11" y="6"/>
                  </a:lnTo>
                  <a:lnTo>
                    <a:pt x="14" y="3"/>
                  </a:lnTo>
                  <a:lnTo>
                    <a:pt x="19" y="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06" name="Freeform 82"/>
            <p:cNvSpPr>
              <a:spLocks noEditPoints="1"/>
            </p:cNvSpPr>
            <p:nvPr/>
          </p:nvSpPr>
          <p:spPr bwMode="auto">
            <a:xfrm>
              <a:off x="3294" y="4042"/>
              <a:ext cx="70" cy="81"/>
            </a:xfrm>
            <a:custGeom>
              <a:avLst/>
              <a:gdLst>
                <a:gd name="T0" fmla="*/ 31 w 70"/>
                <a:gd name="T1" fmla="*/ 13 h 81"/>
                <a:gd name="T2" fmla="*/ 26 w 70"/>
                <a:gd name="T3" fmla="*/ 14 h 81"/>
                <a:gd name="T4" fmla="*/ 22 w 70"/>
                <a:gd name="T5" fmla="*/ 15 h 81"/>
                <a:gd name="T6" fmla="*/ 20 w 70"/>
                <a:gd name="T7" fmla="*/ 19 h 81"/>
                <a:gd name="T8" fmla="*/ 16 w 70"/>
                <a:gd name="T9" fmla="*/ 25 h 81"/>
                <a:gd name="T10" fmla="*/ 14 w 70"/>
                <a:gd name="T11" fmla="*/ 32 h 81"/>
                <a:gd name="T12" fmla="*/ 13 w 70"/>
                <a:gd name="T13" fmla="*/ 40 h 81"/>
                <a:gd name="T14" fmla="*/ 14 w 70"/>
                <a:gd name="T15" fmla="*/ 54 h 81"/>
                <a:gd name="T16" fmla="*/ 20 w 70"/>
                <a:gd name="T17" fmla="*/ 63 h 81"/>
                <a:gd name="T18" fmla="*/ 22 w 70"/>
                <a:gd name="T19" fmla="*/ 66 h 81"/>
                <a:gd name="T20" fmla="*/ 26 w 70"/>
                <a:gd name="T21" fmla="*/ 68 h 81"/>
                <a:gd name="T22" fmla="*/ 31 w 70"/>
                <a:gd name="T23" fmla="*/ 69 h 81"/>
                <a:gd name="T24" fmla="*/ 35 w 70"/>
                <a:gd name="T25" fmla="*/ 69 h 81"/>
                <a:gd name="T26" fmla="*/ 40 w 70"/>
                <a:gd name="T27" fmla="*/ 68 h 81"/>
                <a:gd name="T28" fmla="*/ 44 w 70"/>
                <a:gd name="T29" fmla="*/ 67 h 81"/>
                <a:gd name="T30" fmla="*/ 50 w 70"/>
                <a:gd name="T31" fmla="*/ 61 h 81"/>
                <a:gd name="T32" fmla="*/ 54 w 70"/>
                <a:gd name="T33" fmla="*/ 52 h 81"/>
                <a:gd name="T34" fmla="*/ 56 w 70"/>
                <a:gd name="T35" fmla="*/ 40 h 81"/>
                <a:gd name="T36" fmla="*/ 54 w 70"/>
                <a:gd name="T37" fmla="*/ 27 h 81"/>
                <a:gd name="T38" fmla="*/ 50 w 70"/>
                <a:gd name="T39" fmla="*/ 19 h 81"/>
                <a:gd name="T40" fmla="*/ 46 w 70"/>
                <a:gd name="T41" fmla="*/ 15 h 81"/>
                <a:gd name="T42" fmla="*/ 39 w 70"/>
                <a:gd name="T43" fmla="*/ 13 h 81"/>
                <a:gd name="T44" fmla="*/ 31 w 70"/>
                <a:gd name="T45" fmla="*/ 13 h 81"/>
                <a:gd name="T46" fmla="*/ 35 w 70"/>
                <a:gd name="T47" fmla="*/ 0 h 81"/>
                <a:gd name="T48" fmla="*/ 45 w 70"/>
                <a:gd name="T49" fmla="*/ 1 h 81"/>
                <a:gd name="T50" fmla="*/ 53 w 70"/>
                <a:gd name="T51" fmla="*/ 5 h 81"/>
                <a:gd name="T52" fmla="*/ 60 w 70"/>
                <a:gd name="T53" fmla="*/ 11 h 81"/>
                <a:gd name="T54" fmla="*/ 68 w 70"/>
                <a:gd name="T55" fmla="*/ 23 h 81"/>
                <a:gd name="T56" fmla="*/ 70 w 70"/>
                <a:gd name="T57" fmla="*/ 39 h 81"/>
                <a:gd name="T58" fmla="*/ 69 w 70"/>
                <a:gd name="T59" fmla="*/ 54 h 81"/>
                <a:gd name="T60" fmla="*/ 65 w 70"/>
                <a:gd name="T61" fmla="*/ 63 h 81"/>
                <a:gd name="T62" fmla="*/ 63 w 70"/>
                <a:gd name="T63" fmla="*/ 67 h 81"/>
                <a:gd name="T64" fmla="*/ 59 w 70"/>
                <a:gd name="T65" fmla="*/ 71 h 81"/>
                <a:gd name="T66" fmla="*/ 57 w 70"/>
                <a:gd name="T67" fmla="*/ 74 h 81"/>
                <a:gd name="T68" fmla="*/ 52 w 70"/>
                <a:gd name="T69" fmla="*/ 76 h 81"/>
                <a:gd name="T70" fmla="*/ 48 w 70"/>
                <a:gd name="T71" fmla="*/ 79 h 81"/>
                <a:gd name="T72" fmla="*/ 44 w 70"/>
                <a:gd name="T73" fmla="*/ 80 h 81"/>
                <a:gd name="T74" fmla="*/ 40 w 70"/>
                <a:gd name="T75" fmla="*/ 81 h 81"/>
                <a:gd name="T76" fmla="*/ 35 w 70"/>
                <a:gd name="T77" fmla="*/ 81 h 81"/>
                <a:gd name="T78" fmla="*/ 25 w 70"/>
                <a:gd name="T79" fmla="*/ 80 h 81"/>
                <a:gd name="T80" fmla="*/ 16 w 70"/>
                <a:gd name="T81" fmla="*/ 76 h 81"/>
                <a:gd name="T82" fmla="*/ 8 w 70"/>
                <a:gd name="T83" fmla="*/ 70 h 81"/>
                <a:gd name="T84" fmla="*/ 3 w 70"/>
                <a:gd name="T85" fmla="*/ 63 h 81"/>
                <a:gd name="T86" fmla="*/ 0 w 70"/>
                <a:gd name="T87" fmla="*/ 52 h 81"/>
                <a:gd name="T88" fmla="*/ 0 w 70"/>
                <a:gd name="T89" fmla="*/ 40 h 81"/>
                <a:gd name="T90" fmla="*/ 1 w 70"/>
                <a:gd name="T91" fmla="*/ 27 h 81"/>
                <a:gd name="T92" fmla="*/ 3 w 70"/>
                <a:gd name="T93" fmla="*/ 17 h 81"/>
                <a:gd name="T94" fmla="*/ 10 w 70"/>
                <a:gd name="T95" fmla="*/ 9 h 81"/>
                <a:gd name="T96" fmla="*/ 17 w 70"/>
                <a:gd name="T97" fmla="*/ 5 h 81"/>
                <a:gd name="T98" fmla="*/ 26 w 70"/>
                <a:gd name="T99" fmla="*/ 1 h 81"/>
                <a:gd name="T100" fmla="*/ 35 w 70"/>
                <a:gd name="T101" fmla="*/ 0 h 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0"/>
                <a:gd name="T154" fmla="*/ 0 h 81"/>
                <a:gd name="T155" fmla="*/ 70 w 70"/>
                <a:gd name="T156" fmla="*/ 81 h 8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0" h="81">
                  <a:moveTo>
                    <a:pt x="31" y="13"/>
                  </a:moveTo>
                  <a:lnTo>
                    <a:pt x="26" y="14"/>
                  </a:lnTo>
                  <a:lnTo>
                    <a:pt x="22" y="15"/>
                  </a:lnTo>
                  <a:lnTo>
                    <a:pt x="20" y="19"/>
                  </a:lnTo>
                  <a:lnTo>
                    <a:pt x="16" y="25"/>
                  </a:lnTo>
                  <a:lnTo>
                    <a:pt x="14" y="32"/>
                  </a:lnTo>
                  <a:lnTo>
                    <a:pt x="13" y="40"/>
                  </a:lnTo>
                  <a:lnTo>
                    <a:pt x="14" y="54"/>
                  </a:lnTo>
                  <a:lnTo>
                    <a:pt x="20" y="63"/>
                  </a:lnTo>
                  <a:lnTo>
                    <a:pt x="22" y="66"/>
                  </a:lnTo>
                  <a:lnTo>
                    <a:pt x="26" y="68"/>
                  </a:lnTo>
                  <a:lnTo>
                    <a:pt x="31" y="69"/>
                  </a:lnTo>
                  <a:lnTo>
                    <a:pt x="35" y="69"/>
                  </a:lnTo>
                  <a:lnTo>
                    <a:pt x="40" y="68"/>
                  </a:lnTo>
                  <a:lnTo>
                    <a:pt x="44" y="67"/>
                  </a:lnTo>
                  <a:lnTo>
                    <a:pt x="50" y="61"/>
                  </a:lnTo>
                  <a:lnTo>
                    <a:pt x="54" y="52"/>
                  </a:lnTo>
                  <a:lnTo>
                    <a:pt x="56" y="40"/>
                  </a:lnTo>
                  <a:lnTo>
                    <a:pt x="54" y="27"/>
                  </a:lnTo>
                  <a:lnTo>
                    <a:pt x="50" y="19"/>
                  </a:lnTo>
                  <a:lnTo>
                    <a:pt x="46" y="15"/>
                  </a:lnTo>
                  <a:lnTo>
                    <a:pt x="39" y="13"/>
                  </a:lnTo>
                  <a:lnTo>
                    <a:pt x="31" y="13"/>
                  </a:lnTo>
                  <a:close/>
                  <a:moveTo>
                    <a:pt x="35" y="0"/>
                  </a:moveTo>
                  <a:lnTo>
                    <a:pt x="45" y="1"/>
                  </a:lnTo>
                  <a:lnTo>
                    <a:pt x="53" y="5"/>
                  </a:lnTo>
                  <a:lnTo>
                    <a:pt x="60" y="11"/>
                  </a:lnTo>
                  <a:lnTo>
                    <a:pt x="68" y="23"/>
                  </a:lnTo>
                  <a:lnTo>
                    <a:pt x="70" y="39"/>
                  </a:lnTo>
                  <a:lnTo>
                    <a:pt x="69" y="54"/>
                  </a:lnTo>
                  <a:lnTo>
                    <a:pt x="65" y="63"/>
                  </a:lnTo>
                  <a:lnTo>
                    <a:pt x="63" y="67"/>
                  </a:lnTo>
                  <a:lnTo>
                    <a:pt x="59" y="71"/>
                  </a:lnTo>
                  <a:lnTo>
                    <a:pt x="57" y="74"/>
                  </a:lnTo>
                  <a:lnTo>
                    <a:pt x="52" y="76"/>
                  </a:lnTo>
                  <a:lnTo>
                    <a:pt x="48" y="79"/>
                  </a:lnTo>
                  <a:lnTo>
                    <a:pt x="44" y="80"/>
                  </a:lnTo>
                  <a:lnTo>
                    <a:pt x="40" y="81"/>
                  </a:lnTo>
                  <a:lnTo>
                    <a:pt x="35" y="81"/>
                  </a:lnTo>
                  <a:lnTo>
                    <a:pt x="25" y="80"/>
                  </a:lnTo>
                  <a:lnTo>
                    <a:pt x="16" y="76"/>
                  </a:lnTo>
                  <a:lnTo>
                    <a:pt x="8" y="70"/>
                  </a:lnTo>
                  <a:lnTo>
                    <a:pt x="3" y="63"/>
                  </a:lnTo>
                  <a:lnTo>
                    <a:pt x="0" y="52"/>
                  </a:lnTo>
                  <a:lnTo>
                    <a:pt x="0" y="40"/>
                  </a:lnTo>
                  <a:lnTo>
                    <a:pt x="1" y="27"/>
                  </a:lnTo>
                  <a:lnTo>
                    <a:pt x="3" y="17"/>
                  </a:lnTo>
                  <a:lnTo>
                    <a:pt x="10" y="9"/>
                  </a:lnTo>
                  <a:lnTo>
                    <a:pt x="17" y="5"/>
                  </a:lnTo>
                  <a:lnTo>
                    <a:pt x="26" y="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07" name="Freeform 83"/>
            <p:cNvSpPr>
              <a:spLocks/>
            </p:cNvSpPr>
            <p:nvPr/>
          </p:nvSpPr>
          <p:spPr bwMode="auto">
            <a:xfrm>
              <a:off x="3381" y="4042"/>
              <a:ext cx="40" cy="80"/>
            </a:xfrm>
            <a:custGeom>
              <a:avLst/>
              <a:gdLst>
                <a:gd name="T0" fmla="*/ 25 w 40"/>
                <a:gd name="T1" fmla="*/ 0 h 80"/>
                <a:gd name="T2" fmla="*/ 32 w 40"/>
                <a:gd name="T3" fmla="*/ 0 h 80"/>
                <a:gd name="T4" fmla="*/ 37 w 40"/>
                <a:gd name="T5" fmla="*/ 1 h 80"/>
                <a:gd name="T6" fmla="*/ 40 w 40"/>
                <a:gd name="T7" fmla="*/ 3 h 80"/>
                <a:gd name="T8" fmla="*/ 35 w 40"/>
                <a:gd name="T9" fmla="*/ 15 h 80"/>
                <a:gd name="T10" fmla="*/ 31 w 40"/>
                <a:gd name="T11" fmla="*/ 13 h 80"/>
                <a:gd name="T12" fmla="*/ 23 w 40"/>
                <a:gd name="T13" fmla="*/ 13 h 80"/>
                <a:gd name="T14" fmla="*/ 22 w 40"/>
                <a:gd name="T15" fmla="*/ 14 h 80"/>
                <a:gd name="T16" fmla="*/ 20 w 40"/>
                <a:gd name="T17" fmla="*/ 15 h 80"/>
                <a:gd name="T18" fmla="*/ 18 w 40"/>
                <a:gd name="T19" fmla="*/ 18 h 80"/>
                <a:gd name="T20" fmla="*/ 15 w 40"/>
                <a:gd name="T21" fmla="*/ 21 h 80"/>
                <a:gd name="T22" fmla="*/ 14 w 40"/>
                <a:gd name="T23" fmla="*/ 27 h 80"/>
                <a:gd name="T24" fmla="*/ 14 w 40"/>
                <a:gd name="T25" fmla="*/ 80 h 80"/>
                <a:gd name="T26" fmla="*/ 0 w 40"/>
                <a:gd name="T27" fmla="*/ 80 h 80"/>
                <a:gd name="T28" fmla="*/ 0 w 40"/>
                <a:gd name="T29" fmla="*/ 1 h 80"/>
                <a:gd name="T30" fmla="*/ 13 w 40"/>
                <a:gd name="T31" fmla="*/ 1 h 80"/>
                <a:gd name="T32" fmla="*/ 13 w 40"/>
                <a:gd name="T33" fmla="*/ 13 h 80"/>
                <a:gd name="T34" fmla="*/ 15 w 40"/>
                <a:gd name="T35" fmla="*/ 8 h 80"/>
                <a:gd name="T36" fmla="*/ 18 w 40"/>
                <a:gd name="T37" fmla="*/ 5 h 80"/>
                <a:gd name="T38" fmla="*/ 22 w 40"/>
                <a:gd name="T39" fmla="*/ 2 h 80"/>
                <a:gd name="T40" fmla="*/ 25 w 40"/>
                <a:gd name="T41" fmla="*/ 0 h 8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0"/>
                <a:gd name="T64" fmla="*/ 0 h 80"/>
                <a:gd name="T65" fmla="*/ 40 w 40"/>
                <a:gd name="T66" fmla="*/ 80 h 8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0" h="80">
                  <a:moveTo>
                    <a:pt x="25" y="0"/>
                  </a:moveTo>
                  <a:lnTo>
                    <a:pt x="32" y="0"/>
                  </a:lnTo>
                  <a:lnTo>
                    <a:pt x="37" y="1"/>
                  </a:lnTo>
                  <a:lnTo>
                    <a:pt x="40" y="3"/>
                  </a:lnTo>
                  <a:lnTo>
                    <a:pt x="35" y="15"/>
                  </a:lnTo>
                  <a:lnTo>
                    <a:pt x="31" y="13"/>
                  </a:lnTo>
                  <a:lnTo>
                    <a:pt x="23" y="13"/>
                  </a:lnTo>
                  <a:lnTo>
                    <a:pt x="22" y="14"/>
                  </a:lnTo>
                  <a:lnTo>
                    <a:pt x="20" y="15"/>
                  </a:lnTo>
                  <a:lnTo>
                    <a:pt x="18" y="18"/>
                  </a:lnTo>
                  <a:lnTo>
                    <a:pt x="15" y="21"/>
                  </a:lnTo>
                  <a:lnTo>
                    <a:pt x="14" y="27"/>
                  </a:lnTo>
                  <a:lnTo>
                    <a:pt x="14" y="80"/>
                  </a:lnTo>
                  <a:lnTo>
                    <a:pt x="0" y="80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3" y="13"/>
                  </a:lnTo>
                  <a:lnTo>
                    <a:pt x="15" y="8"/>
                  </a:lnTo>
                  <a:lnTo>
                    <a:pt x="18" y="5"/>
                  </a:lnTo>
                  <a:lnTo>
                    <a:pt x="22" y="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08" name="Freeform 84"/>
            <p:cNvSpPr>
              <a:spLocks/>
            </p:cNvSpPr>
            <p:nvPr/>
          </p:nvSpPr>
          <p:spPr bwMode="auto">
            <a:xfrm>
              <a:off x="3425" y="4042"/>
              <a:ext cx="64" cy="81"/>
            </a:xfrm>
            <a:custGeom>
              <a:avLst/>
              <a:gdLst>
                <a:gd name="T0" fmla="*/ 36 w 64"/>
                <a:gd name="T1" fmla="*/ 0 h 81"/>
                <a:gd name="T2" fmla="*/ 45 w 64"/>
                <a:gd name="T3" fmla="*/ 3 h 81"/>
                <a:gd name="T4" fmla="*/ 52 w 64"/>
                <a:gd name="T5" fmla="*/ 7 h 81"/>
                <a:gd name="T6" fmla="*/ 56 w 64"/>
                <a:gd name="T7" fmla="*/ 13 h 81"/>
                <a:gd name="T8" fmla="*/ 59 w 64"/>
                <a:gd name="T9" fmla="*/ 21 h 81"/>
                <a:gd name="T10" fmla="*/ 44 w 64"/>
                <a:gd name="T11" fmla="*/ 20 h 81"/>
                <a:gd name="T12" fmla="*/ 40 w 64"/>
                <a:gd name="T13" fmla="*/ 15 h 81"/>
                <a:gd name="T14" fmla="*/ 34 w 64"/>
                <a:gd name="T15" fmla="*/ 13 h 81"/>
                <a:gd name="T16" fmla="*/ 16 w 64"/>
                <a:gd name="T17" fmla="*/ 17 h 81"/>
                <a:gd name="T18" fmla="*/ 15 w 64"/>
                <a:gd name="T19" fmla="*/ 25 h 81"/>
                <a:gd name="T20" fmla="*/ 19 w 64"/>
                <a:gd name="T21" fmla="*/ 27 h 81"/>
                <a:gd name="T22" fmla="*/ 21 w 64"/>
                <a:gd name="T23" fmla="*/ 29 h 81"/>
                <a:gd name="T24" fmla="*/ 31 w 64"/>
                <a:gd name="T25" fmla="*/ 31 h 81"/>
                <a:gd name="T26" fmla="*/ 42 w 64"/>
                <a:gd name="T27" fmla="*/ 34 h 81"/>
                <a:gd name="T28" fmla="*/ 53 w 64"/>
                <a:gd name="T29" fmla="*/ 39 h 81"/>
                <a:gd name="T30" fmla="*/ 61 w 64"/>
                <a:gd name="T31" fmla="*/ 45 h 81"/>
                <a:gd name="T32" fmla="*/ 63 w 64"/>
                <a:gd name="T33" fmla="*/ 63 h 81"/>
                <a:gd name="T34" fmla="*/ 53 w 64"/>
                <a:gd name="T35" fmla="*/ 76 h 81"/>
                <a:gd name="T36" fmla="*/ 46 w 64"/>
                <a:gd name="T37" fmla="*/ 80 h 81"/>
                <a:gd name="T38" fmla="*/ 32 w 64"/>
                <a:gd name="T39" fmla="*/ 81 h 81"/>
                <a:gd name="T40" fmla="*/ 9 w 64"/>
                <a:gd name="T41" fmla="*/ 75 h 81"/>
                <a:gd name="T42" fmla="*/ 1 w 64"/>
                <a:gd name="T43" fmla="*/ 62 h 81"/>
                <a:gd name="T44" fmla="*/ 14 w 64"/>
                <a:gd name="T45" fmla="*/ 55 h 81"/>
                <a:gd name="T46" fmla="*/ 15 w 64"/>
                <a:gd name="T47" fmla="*/ 61 h 81"/>
                <a:gd name="T48" fmla="*/ 27 w 64"/>
                <a:gd name="T49" fmla="*/ 68 h 81"/>
                <a:gd name="T50" fmla="*/ 38 w 64"/>
                <a:gd name="T51" fmla="*/ 68 h 81"/>
                <a:gd name="T52" fmla="*/ 45 w 64"/>
                <a:gd name="T53" fmla="*/ 66 h 81"/>
                <a:gd name="T54" fmla="*/ 50 w 64"/>
                <a:gd name="T55" fmla="*/ 58 h 81"/>
                <a:gd name="T56" fmla="*/ 45 w 64"/>
                <a:gd name="T57" fmla="*/ 51 h 81"/>
                <a:gd name="T58" fmla="*/ 32 w 64"/>
                <a:gd name="T59" fmla="*/ 46 h 81"/>
                <a:gd name="T60" fmla="*/ 16 w 64"/>
                <a:gd name="T61" fmla="*/ 42 h 81"/>
                <a:gd name="T62" fmla="*/ 10 w 64"/>
                <a:gd name="T63" fmla="*/ 39 h 81"/>
                <a:gd name="T64" fmla="*/ 6 w 64"/>
                <a:gd name="T65" fmla="*/ 36 h 81"/>
                <a:gd name="T66" fmla="*/ 1 w 64"/>
                <a:gd name="T67" fmla="*/ 24 h 81"/>
                <a:gd name="T68" fmla="*/ 2 w 64"/>
                <a:gd name="T69" fmla="*/ 13 h 81"/>
                <a:gd name="T70" fmla="*/ 7 w 64"/>
                <a:gd name="T71" fmla="*/ 8 h 81"/>
                <a:gd name="T72" fmla="*/ 15 w 64"/>
                <a:gd name="T73" fmla="*/ 3 h 81"/>
                <a:gd name="T74" fmla="*/ 21 w 64"/>
                <a:gd name="T75" fmla="*/ 0 h 8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4"/>
                <a:gd name="T115" fmla="*/ 0 h 81"/>
                <a:gd name="T116" fmla="*/ 64 w 64"/>
                <a:gd name="T117" fmla="*/ 81 h 8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4" h="81">
                  <a:moveTo>
                    <a:pt x="21" y="0"/>
                  </a:moveTo>
                  <a:lnTo>
                    <a:pt x="36" y="0"/>
                  </a:lnTo>
                  <a:lnTo>
                    <a:pt x="40" y="1"/>
                  </a:lnTo>
                  <a:lnTo>
                    <a:pt x="45" y="3"/>
                  </a:lnTo>
                  <a:lnTo>
                    <a:pt x="49" y="5"/>
                  </a:lnTo>
                  <a:lnTo>
                    <a:pt x="52" y="7"/>
                  </a:lnTo>
                  <a:lnTo>
                    <a:pt x="55" y="9"/>
                  </a:lnTo>
                  <a:lnTo>
                    <a:pt x="56" y="13"/>
                  </a:lnTo>
                  <a:lnTo>
                    <a:pt x="57" y="18"/>
                  </a:lnTo>
                  <a:lnTo>
                    <a:pt x="59" y="21"/>
                  </a:lnTo>
                  <a:lnTo>
                    <a:pt x="45" y="24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0" y="15"/>
                  </a:lnTo>
                  <a:lnTo>
                    <a:pt x="38" y="14"/>
                  </a:lnTo>
                  <a:lnTo>
                    <a:pt x="34" y="13"/>
                  </a:lnTo>
                  <a:lnTo>
                    <a:pt x="24" y="13"/>
                  </a:lnTo>
                  <a:lnTo>
                    <a:pt x="16" y="17"/>
                  </a:lnTo>
                  <a:lnTo>
                    <a:pt x="15" y="19"/>
                  </a:lnTo>
                  <a:lnTo>
                    <a:pt x="15" y="25"/>
                  </a:lnTo>
                  <a:lnTo>
                    <a:pt x="16" y="25"/>
                  </a:lnTo>
                  <a:lnTo>
                    <a:pt x="19" y="27"/>
                  </a:lnTo>
                  <a:lnTo>
                    <a:pt x="20" y="27"/>
                  </a:lnTo>
                  <a:lnTo>
                    <a:pt x="21" y="29"/>
                  </a:lnTo>
                  <a:lnTo>
                    <a:pt x="24" y="29"/>
                  </a:lnTo>
                  <a:lnTo>
                    <a:pt x="31" y="31"/>
                  </a:lnTo>
                  <a:lnTo>
                    <a:pt x="37" y="33"/>
                  </a:lnTo>
                  <a:lnTo>
                    <a:pt x="42" y="34"/>
                  </a:lnTo>
                  <a:lnTo>
                    <a:pt x="46" y="37"/>
                  </a:lnTo>
                  <a:lnTo>
                    <a:pt x="53" y="39"/>
                  </a:lnTo>
                  <a:lnTo>
                    <a:pt x="57" y="43"/>
                  </a:lnTo>
                  <a:lnTo>
                    <a:pt x="61" y="45"/>
                  </a:lnTo>
                  <a:lnTo>
                    <a:pt x="64" y="56"/>
                  </a:lnTo>
                  <a:lnTo>
                    <a:pt x="63" y="63"/>
                  </a:lnTo>
                  <a:lnTo>
                    <a:pt x="61" y="69"/>
                  </a:lnTo>
                  <a:lnTo>
                    <a:pt x="53" y="76"/>
                  </a:lnTo>
                  <a:lnTo>
                    <a:pt x="50" y="79"/>
                  </a:lnTo>
                  <a:lnTo>
                    <a:pt x="46" y="80"/>
                  </a:lnTo>
                  <a:lnTo>
                    <a:pt x="42" y="81"/>
                  </a:lnTo>
                  <a:lnTo>
                    <a:pt x="32" y="81"/>
                  </a:lnTo>
                  <a:lnTo>
                    <a:pt x="19" y="80"/>
                  </a:lnTo>
                  <a:lnTo>
                    <a:pt x="9" y="75"/>
                  </a:lnTo>
                  <a:lnTo>
                    <a:pt x="6" y="71"/>
                  </a:lnTo>
                  <a:lnTo>
                    <a:pt x="1" y="62"/>
                  </a:lnTo>
                  <a:lnTo>
                    <a:pt x="0" y="56"/>
                  </a:lnTo>
                  <a:lnTo>
                    <a:pt x="14" y="55"/>
                  </a:lnTo>
                  <a:lnTo>
                    <a:pt x="14" y="58"/>
                  </a:lnTo>
                  <a:lnTo>
                    <a:pt x="15" y="61"/>
                  </a:lnTo>
                  <a:lnTo>
                    <a:pt x="20" y="66"/>
                  </a:lnTo>
                  <a:lnTo>
                    <a:pt x="27" y="68"/>
                  </a:lnTo>
                  <a:lnTo>
                    <a:pt x="32" y="69"/>
                  </a:lnTo>
                  <a:lnTo>
                    <a:pt x="38" y="68"/>
                  </a:lnTo>
                  <a:lnTo>
                    <a:pt x="43" y="67"/>
                  </a:lnTo>
                  <a:lnTo>
                    <a:pt x="45" y="66"/>
                  </a:lnTo>
                  <a:lnTo>
                    <a:pt x="47" y="63"/>
                  </a:lnTo>
                  <a:lnTo>
                    <a:pt x="50" y="58"/>
                  </a:lnTo>
                  <a:lnTo>
                    <a:pt x="49" y="55"/>
                  </a:lnTo>
                  <a:lnTo>
                    <a:pt x="45" y="51"/>
                  </a:lnTo>
                  <a:lnTo>
                    <a:pt x="38" y="49"/>
                  </a:lnTo>
                  <a:lnTo>
                    <a:pt x="32" y="46"/>
                  </a:lnTo>
                  <a:lnTo>
                    <a:pt x="20" y="44"/>
                  </a:lnTo>
                  <a:lnTo>
                    <a:pt x="16" y="42"/>
                  </a:lnTo>
                  <a:lnTo>
                    <a:pt x="14" y="40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6" y="36"/>
                  </a:lnTo>
                  <a:lnTo>
                    <a:pt x="2" y="29"/>
                  </a:lnTo>
                  <a:lnTo>
                    <a:pt x="1" y="24"/>
                  </a:lnTo>
                  <a:lnTo>
                    <a:pt x="1" y="15"/>
                  </a:lnTo>
                  <a:lnTo>
                    <a:pt x="2" y="13"/>
                  </a:lnTo>
                  <a:lnTo>
                    <a:pt x="5" y="9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5" y="3"/>
                  </a:lnTo>
                  <a:lnTo>
                    <a:pt x="19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09" name="Freeform 85"/>
            <p:cNvSpPr>
              <a:spLocks noEditPoints="1"/>
            </p:cNvSpPr>
            <p:nvPr/>
          </p:nvSpPr>
          <p:spPr bwMode="auto">
            <a:xfrm>
              <a:off x="3546" y="4042"/>
              <a:ext cx="68" cy="110"/>
            </a:xfrm>
            <a:custGeom>
              <a:avLst/>
              <a:gdLst>
                <a:gd name="T0" fmla="*/ 30 w 68"/>
                <a:gd name="T1" fmla="*/ 13 h 110"/>
                <a:gd name="T2" fmla="*/ 27 w 68"/>
                <a:gd name="T3" fmla="*/ 14 h 110"/>
                <a:gd name="T4" fmla="*/ 23 w 68"/>
                <a:gd name="T5" fmla="*/ 17 h 110"/>
                <a:gd name="T6" fmla="*/ 21 w 68"/>
                <a:gd name="T7" fmla="*/ 20 h 110"/>
                <a:gd name="T8" fmla="*/ 16 w 68"/>
                <a:gd name="T9" fmla="*/ 29 h 110"/>
                <a:gd name="T10" fmla="*/ 15 w 68"/>
                <a:gd name="T11" fmla="*/ 40 h 110"/>
                <a:gd name="T12" fmla="*/ 16 w 68"/>
                <a:gd name="T13" fmla="*/ 54 h 110"/>
                <a:gd name="T14" fmla="*/ 21 w 68"/>
                <a:gd name="T15" fmla="*/ 63 h 110"/>
                <a:gd name="T16" fmla="*/ 23 w 68"/>
                <a:gd name="T17" fmla="*/ 66 h 110"/>
                <a:gd name="T18" fmla="*/ 27 w 68"/>
                <a:gd name="T19" fmla="*/ 68 h 110"/>
                <a:gd name="T20" fmla="*/ 30 w 68"/>
                <a:gd name="T21" fmla="*/ 69 h 110"/>
                <a:gd name="T22" fmla="*/ 39 w 68"/>
                <a:gd name="T23" fmla="*/ 69 h 110"/>
                <a:gd name="T24" fmla="*/ 42 w 68"/>
                <a:gd name="T25" fmla="*/ 68 h 110"/>
                <a:gd name="T26" fmla="*/ 45 w 68"/>
                <a:gd name="T27" fmla="*/ 66 h 110"/>
                <a:gd name="T28" fmla="*/ 48 w 68"/>
                <a:gd name="T29" fmla="*/ 63 h 110"/>
                <a:gd name="T30" fmla="*/ 53 w 68"/>
                <a:gd name="T31" fmla="*/ 54 h 110"/>
                <a:gd name="T32" fmla="*/ 54 w 68"/>
                <a:gd name="T33" fmla="*/ 40 h 110"/>
                <a:gd name="T34" fmla="*/ 53 w 68"/>
                <a:gd name="T35" fmla="*/ 27 h 110"/>
                <a:gd name="T36" fmla="*/ 48 w 68"/>
                <a:gd name="T37" fmla="*/ 19 h 110"/>
                <a:gd name="T38" fmla="*/ 46 w 68"/>
                <a:gd name="T39" fmla="*/ 15 h 110"/>
                <a:gd name="T40" fmla="*/ 39 w 68"/>
                <a:gd name="T41" fmla="*/ 13 h 110"/>
                <a:gd name="T42" fmla="*/ 30 w 68"/>
                <a:gd name="T43" fmla="*/ 13 h 110"/>
                <a:gd name="T44" fmla="*/ 31 w 68"/>
                <a:gd name="T45" fmla="*/ 0 h 110"/>
                <a:gd name="T46" fmla="*/ 42 w 68"/>
                <a:gd name="T47" fmla="*/ 0 h 110"/>
                <a:gd name="T48" fmla="*/ 54 w 68"/>
                <a:gd name="T49" fmla="*/ 5 h 110"/>
                <a:gd name="T50" fmla="*/ 58 w 68"/>
                <a:gd name="T51" fmla="*/ 7 h 110"/>
                <a:gd name="T52" fmla="*/ 60 w 68"/>
                <a:gd name="T53" fmla="*/ 12 h 110"/>
                <a:gd name="T54" fmla="*/ 62 w 68"/>
                <a:gd name="T55" fmla="*/ 15 h 110"/>
                <a:gd name="T56" fmla="*/ 65 w 68"/>
                <a:gd name="T57" fmla="*/ 20 h 110"/>
                <a:gd name="T58" fmla="*/ 67 w 68"/>
                <a:gd name="T59" fmla="*/ 30 h 110"/>
                <a:gd name="T60" fmla="*/ 68 w 68"/>
                <a:gd name="T61" fmla="*/ 40 h 110"/>
                <a:gd name="T62" fmla="*/ 67 w 68"/>
                <a:gd name="T63" fmla="*/ 51 h 110"/>
                <a:gd name="T64" fmla="*/ 64 w 68"/>
                <a:gd name="T65" fmla="*/ 61 h 110"/>
                <a:gd name="T66" fmla="*/ 59 w 68"/>
                <a:gd name="T67" fmla="*/ 70 h 110"/>
                <a:gd name="T68" fmla="*/ 53 w 68"/>
                <a:gd name="T69" fmla="*/ 76 h 110"/>
                <a:gd name="T70" fmla="*/ 48 w 68"/>
                <a:gd name="T71" fmla="*/ 79 h 110"/>
                <a:gd name="T72" fmla="*/ 43 w 68"/>
                <a:gd name="T73" fmla="*/ 80 h 110"/>
                <a:gd name="T74" fmla="*/ 40 w 68"/>
                <a:gd name="T75" fmla="*/ 81 h 110"/>
                <a:gd name="T76" fmla="*/ 29 w 68"/>
                <a:gd name="T77" fmla="*/ 81 h 110"/>
                <a:gd name="T78" fmla="*/ 25 w 68"/>
                <a:gd name="T79" fmla="*/ 80 h 110"/>
                <a:gd name="T80" fmla="*/ 23 w 68"/>
                <a:gd name="T81" fmla="*/ 79 h 110"/>
                <a:gd name="T82" fmla="*/ 19 w 68"/>
                <a:gd name="T83" fmla="*/ 76 h 110"/>
                <a:gd name="T84" fmla="*/ 17 w 68"/>
                <a:gd name="T85" fmla="*/ 74 h 110"/>
                <a:gd name="T86" fmla="*/ 15 w 68"/>
                <a:gd name="T87" fmla="*/ 70 h 110"/>
                <a:gd name="T88" fmla="*/ 15 w 68"/>
                <a:gd name="T89" fmla="*/ 110 h 110"/>
                <a:gd name="T90" fmla="*/ 0 w 68"/>
                <a:gd name="T91" fmla="*/ 110 h 110"/>
                <a:gd name="T92" fmla="*/ 0 w 68"/>
                <a:gd name="T93" fmla="*/ 1 h 110"/>
                <a:gd name="T94" fmla="*/ 15 w 68"/>
                <a:gd name="T95" fmla="*/ 1 h 110"/>
                <a:gd name="T96" fmla="*/ 15 w 68"/>
                <a:gd name="T97" fmla="*/ 14 h 110"/>
                <a:gd name="T98" fmla="*/ 18 w 68"/>
                <a:gd name="T99" fmla="*/ 9 h 110"/>
                <a:gd name="T100" fmla="*/ 21 w 68"/>
                <a:gd name="T101" fmla="*/ 6 h 110"/>
                <a:gd name="T102" fmla="*/ 24 w 68"/>
                <a:gd name="T103" fmla="*/ 3 h 110"/>
                <a:gd name="T104" fmla="*/ 28 w 68"/>
                <a:gd name="T105" fmla="*/ 2 h 110"/>
                <a:gd name="T106" fmla="*/ 31 w 68"/>
                <a:gd name="T107" fmla="*/ 0 h 1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8"/>
                <a:gd name="T163" fmla="*/ 0 h 110"/>
                <a:gd name="T164" fmla="*/ 68 w 68"/>
                <a:gd name="T165" fmla="*/ 110 h 1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8" h="110">
                  <a:moveTo>
                    <a:pt x="30" y="13"/>
                  </a:moveTo>
                  <a:lnTo>
                    <a:pt x="27" y="14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6" y="29"/>
                  </a:lnTo>
                  <a:lnTo>
                    <a:pt x="15" y="40"/>
                  </a:lnTo>
                  <a:lnTo>
                    <a:pt x="16" y="54"/>
                  </a:lnTo>
                  <a:lnTo>
                    <a:pt x="21" y="63"/>
                  </a:lnTo>
                  <a:lnTo>
                    <a:pt x="23" y="66"/>
                  </a:lnTo>
                  <a:lnTo>
                    <a:pt x="27" y="68"/>
                  </a:lnTo>
                  <a:lnTo>
                    <a:pt x="30" y="69"/>
                  </a:lnTo>
                  <a:lnTo>
                    <a:pt x="39" y="69"/>
                  </a:lnTo>
                  <a:lnTo>
                    <a:pt x="42" y="68"/>
                  </a:lnTo>
                  <a:lnTo>
                    <a:pt x="45" y="66"/>
                  </a:lnTo>
                  <a:lnTo>
                    <a:pt x="48" y="63"/>
                  </a:lnTo>
                  <a:lnTo>
                    <a:pt x="53" y="54"/>
                  </a:lnTo>
                  <a:lnTo>
                    <a:pt x="54" y="40"/>
                  </a:lnTo>
                  <a:lnTo>
                    <a:pt x="53" y="27"/>
                  </a:lnTo>
                  <a:lnTo>
                    <a:pt x="48" y="19"/>
                  </a:lnTo>
                  <a:lnTo>
                    <a:pt x="46" y="15"/>
                  </a:lnTo>
                  <a:lnTo>
                    <a:pt x="39" y="13"/>
                  </a:lnTo>
                  <a:lnTo>
                    <a:pt x="30" y="13"/>
                  </a:lnTo>
                  <a:close/>
                  <a:moveTo>
                    <a:pt x="31" y="0"/>
                  </a:moveTo>
                  <a:lnTo>
                    <a:pt x="42" y="0"/>
                  </a:lnTo>
                  <a:lnTo>
                    <a:pt x="54" y="5"/>
                  </a:lnTo>
                  <a:lnTo>
                    <a:pt x="58" y="7"/>
                  </a:lnTo>
                  <a:lnTo>
                    <a:pt x="60" y="12"/>
                  </a:lnTo>
                  <a:lnTo>
                    <a:pt x="62" y="15"/>
                  </a:lnTo>
                  <a:lnTo>
                    <a:pt x="65" y="20"/>
                  </a:lnTo>
                  <a:lnTo>
                    <a:pt x="67" y="30"/>
                  </a:lnTo>
                  <a:lnTo>
                    <a:pt x="68" y="40"/>
                  </a:lnTo>
                  <a:lnTo>
                    <a:pt x="67" y="51"/>
                  </a:lnTo>
                  <a:lnTo>
                    <a:pt x="64" y="61"/>
                  </a:lnTo>
                  <a:lnTo>
                    <a:pt x="59" y="70"/>
                  </a:lnTo>
                  <a:lnTo>
                    <a:pt x="53" y="76"/>
                  </a:lnTo>
                  <a:lnTo>
                    <a:pt x="48" y="79"/>
                  </a:lnTo>
                  <a:lnTo>
                    <a:pt x="43" y="80"/>
                  </a:lnTo>
                  <a:lnTo>
                    <a:pt x="40" y="81"/>
                  </a:lnTo>
                  <a:lnTo>
                    <a:pt x="29" y="81"/>
                  </a:lnTo>
                  <a:lnTo>
                    <a:pt x="25" y="80"/>
                  </a:lnTo>
                  <a:lnTo>
                    <a:pt x="23" y="79"/>
                  </a:lnTo>
                  <a:lnTo>
                    <a:pt x="19" y="76"/>
                  </a:lnTo>
                  <a:lnTo>
                    <a:pt x="17" y="74"/>
                  </a:lnTo>
                  <a:lnTo>
                    <a:pt x="15" y="70"/>
                  </a:lnTo>
                  <a:lnTo>
                    <a:pt x="15" y="110"/>
                  </a:lnTo>
                  <a:lnTo>
                    <a:pt x="0" y="110"/>
                  </a:lnTo>
                  <a:lnTo>
                    <a:pt x="0" y="1"/>
                  </a:lnTo>
                  <a:lnTo>
                    <a:pt x="15" y="1"/>
                  </a:lnTo>
                  <a:lnTo>
                    <a:pt x="15" y="14"/>
                  </a:lnTo>
                  <a:lnTo>
                    <a:pt x="18" y="9"/>
                  </a:lnTo>
                  <a:lnTo>
                    <a:pt x="21" y="6"/>
                  </a:lnTo>
                  <a:lnTo>
                    <a:pt x="24" y="3"/>
                  </a:lnTo>
                  <a:lnTo>
                    <a:pt x="28" y="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10" name="Rectangle 86"/>
            <p:cNvSpPr>
              <a:spLocks noChangeArrowheads="1"/>
            </p:cNvSpPr>
            <p:nvPr/>
          </p:nvSpPr>
          <p:spPr bwMode="auto">
            <a:xfrm>
              <a:off x="3631" y="4013"/>
              <a:ext cx="14" cy="109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11" name="Freeform 87"/>
            <p:cNvSpPr>
              <a:spLocks noEditPoints="1"/>
            </p:cNvSpPr>
            <p:nvPr/>
          </p:nvSpPr>
          <p:spPr bwMode="auto">
            <a:xfrm>
              <a:off x="3660" y="4042"/>
              <a:ext cx="70" cy="81"/>
            </a:xfrm>
            <a:custGeom>
              <a:avLst/>
              <a:gdLst>
                <a:gd name="T0" fmla="*/ 41 w 70"/>
                <a:gd name="T1" fmla="*/ 44 h 81"/>
                <a:gd name="T2" fmla="*/ 27 w 70"/>
                <a:gd name="T3" fmla="*/ 46 h 81"/>
                <a:gd name="T4" fmla="*/ 21 w 70"/>
                <a:gd name="T5" fmla="*/ 49 h 81"/>
                <a:gd name="T6" fmla="*/ 14 w 70"/>
                <a:gd name="T7" fmla="*/ 55 h 81"/>
                <a:gd name="T8" fmla="*/ 16 w 70"/>
                <a:gd name="T9" fmla="*/ 66 h 81"/>
                <a:gd name="T10" fmla="*/ 32 w 70"/>
                <a:gd name="T11" fmla="*/ 68 h 81"/>
                <a:gd name="T12" fmla="*/ 40 w 70"/>
                <a:gd name="T13" fmla="*/ 66 h 81"/>
                <a:gd name="T14" fmla="*/ 46 w 70"/>
                <a:gd name="T15" fmla="*/ 61 h 81"/>
                <a:gd name="T16" fmla="*/ 50 w 70"/>
                <a:gd name="T17" fmla="*/ 51 h 81"/>
                <a:gd name="T18" fmla="*/ 36 w 70"/>
                <a:gd name="T19" fmla="*/ 0 h 81"/>
                <a:gd name="T20" fmla="*/ 49 w 70"/>
                <a:gd name="T21" fmla="*/ 1 h 81"/>
                <a:gd name="T22" fmla="*/ 56 w 70"/>
                <a:gd name="T23" fmla="*/ 3 h 81"/>
                <a:gd name="T24" fmla="*/ 63 w 70"/>
                <a:gd name="T25" fmla="*/ 13 h 81"/>
                <a:gd name="T26" fmla="*/ 65 w 70"/>
                <a:gd name="T27" fmla="*/ 61 h 81"/>
                <a:gd name="T28" fmla="*/ 67 w 70"/>
                <a:gd name="T29" fmla="*/ 73 h 81"/>
                <a:gd name="T30" fmla="*/ 70 w 70"/>
                <a:gd name="T31" fmla="*/ 80 h 81"/>
                <a:gd name="T32" fmla="*/ 53 w 70"/>
                <a:gd name="T33" fmla="*/ 76 h 81"/>
                <a:gd name="T34" fmla="*/ 51 w 70"/>
                <a:gd name="T35" fmla="*/ 70 h 81"/>
                <a:gd name="T36" fmla="*/ 34 w 70"/>
                <a:gd name="T37" fmla="*/ 80 h 81"/>
                <a:gd name="T38" fmla="*/ 25 w 70"/>
                <a:gd name="T39" fmla="*/ 81 h 81"/>
                <a:gd name="T40" fmla="*/ 6 w 70"/>
                <a:gd name="T41" fmla="*/ 75 h 81"/>
                <a:gd name="T42" fmla="*/ 0 w 70"/>
                <a:gd name="T43" fmla="*/ 66 h 81"/>
                <a:gd name="T44" fmla="*/ 1 w 70"/>
                <a:gd name="T45" fmla="*/ 51 h 81"/>
                <a:gd name="T46" fmla="*/ 4 w 70"/>
                <a:gd name="T47" fmla="*/ 45 h 81"/>
                <a:gd name="T48" fmla="*/ 9 w 70"/>
                <a:gd name="T49" fmla="*/ 40 h 81"/>
                <a:gd name="T50" fmla="*/ 14 w 70"/>
                <a:gd name="T51" fmla="*/ 38 h 81"/>
                <a:gd name="T52" fmla="*/ 20 w 70"/>
                <a:gd name="T53" fmla="*/ 36 h 81"/>
                <a:gd name="T54" fmla="*/ 27 w 70"/>
                <a:gd name="T55" fmla="*/ 34 h 81"/>
                <a:gd name="T56" fmla="*/ 50 w 70"/>
                <a:gd name="T57" fmla="*/ 30 h 81"/>
                <a:gd name="T58" fmla="*/ 47 w 70"/>
                <a:gd name="T59" fmla="*/ 19 h 81"/>
                <a:gd name="T60" fmla="*/ 43 w 70"/>
                <a:gd name="T61" fmla="*/ 14 h 81"/>
                <a:gd name="T62" fmla="*/ 27 w 70"/>
                <a:gd name="T63" fmla="*/ 13 h 81"/>
                <a:gd name="T64" fmla="*/ 21 w 70"/>
                <a:gd name="T65" fmla="*/ 15 h 81"/>
                <a:gd name="T66" fmla="*/ 16 w 70"/>
                <a:gd name="T67" fmla="*/ 21 h 81"/>
                <a:gd name="T68" fmla="*/ 1 w 70"/>
                <a:gd name="T69" fmla="*/ 24 h 81"/>
                <a:gd name="T70" fmla="*/ 4 w 70"/>
                <a:gd name="T71" fmla="*/ 14 h 81"/>
                <a:gd name="T72" fmla="*/ 9 w 70"/>
                <a:gd name="T73" fmla="*/ 8 h 81"/>
                <a:gd name="T74" fmla="*/ 18 w 70"/>
                <a:gd name="T75" fmla="*/ 3 h 81"/>
                <a:gd name="T76" fmla="*/ 36 w 70"/>
                <a:gd name="T77" fmla="*/ 0 h 8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0"/>
                <a:gd name="T118" fmla="*/ 0 h 81"/>
                <a:gd name="T119" fmla="*/ 70 w 70"/>
                <a:gd name="T120" fmla="*/ 81 h 8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0" h="81">
                  <a:moveTo>
                    <a:pt x="50" y="42"/>
                  </a:moveTo>
                  <a:lnTo>
                    <a:pt x="41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4" y="48"/>
                  </a:lnTo>
                  <a:lnTo>
                    <a:pt x="21" y="49"/>
                  </a:lnTo>
                  <a:lnTo>
                    <a:pt x="20" y="49"/>
                  </a:lnTo>
                  <a:lnTo>
                    <a:pt x="14" y="55"/>
                  </a:lnTo>
                  <a:lnTo>
                    <a:pt x="14" y="61"/>
                  </a:lnTo>
                  <a:lnTo>
                    <a:pt x="16" y="66"/>
                  </a:lnTo>
                  <a:lnTo>
                    <a:pt x="27" y="69"/>
                  </a:lnTo>
                  <a:lnTo>
                    <a:pt x="32" y="68"/>
                  </a:lnTo>
                  <a:lnTo>
                    <a:pt x="36" y="67"/>
                  </a:lnTo>
                  <a:lnTo>
                    <a:pt x="40" y="66"/>
                  </a:lnTo>
                  <a:lnTo>
                    <a:pt x="43" y="63"/>
                  </a:lnTo>
                  <a:lnTo>
                    <a:pt x="46" y="61"/>
                  </a:lnTo>
                  <a:lnTo>
                    <a:pt x="47" y="58"/>
                  </a:lnTo>
                  <a:lnTo>
                    <a:pt x="50" y="51"/>
                  </a:lnTo>
                  <a:lnTo>
                    <a:pt x="50" y="42"/>
                  </a:lnTo>
                  <a:close/>
                  <a:moveTo>
                    <a:pt x="36" y="0"/>
                  </a:moveTo>
                  <a:lnTo>
                    <a:pt x="44" y="0"/>
                  </a:lnTo>
                  <a:lnTo>
                    <a:pt x="49" y="1"/>
                  </a:lnTo>
                  <a:lnTo>
                    <a:pt x="51" y="1"/>
                  </a:lnTo>
                  <a:lnTo>
                    <a:pt x="56" y="3"/>
                  </a:lnTo>
                  <a:lnTo>
                    <a:pt x="61" y="8"/>
                  </a:lnTo>
                  <a:lnTo>
                    <a:pt x="63" y="13"/>
                  </a:lnTo>
                  <a:lnTo>
                    <a:pt x="65" y="17"/>
                  </a:lnTo>
                  <a:lnTo>
                    <a:pt x="65" y="61"/>
                  </a:lnTo>
                  <a:lnTo>
                    <a:pt x="67" y="69"/>
                  </a:lnTo>
                  <a:lnTo>
                    <a:pt x="67" y="73"/>
                  </a:lnTo>
                  <a:lnTo>
                    <a:pt x="68" y="76"/>
                  </a:lnTo>
                  <a:lnTo>
                    <a:pt x="70" y="80"/>
                  </a:lnTo>
                  <a:lnTo>
                    <a:pt x="56" y="80"/>
                  </a:lnTo>
                  <a:lnTo>
                    <a:pt x="53" y="76"/>
                  </a:lnTo>
                  <a:lnTo>
                    <a:pt x="51" y="74"/>
                  </a:lnTo>
                  <a:lnTo>
                    <a:pt x="51" y="70"/>
                  </a:lnTo>
                  <a:lnTo>
                    <a:pt x="46" y="74"/>
                  </a:lnTo>
                  <a:lnTo>
                    <a:pt x="34" y="80"/>
                  </a:lnTo>
                  <a:lnTo>
                    <a:pt x="31" y="81"/>
                  </a:lnTo>
                  <a:lnTo>
                    <a:pt x="25" y="81"/>
                  </a:lnTo>
                  <a:lnTo>
                    <a:pt x="14" y="80"/>
                  </a:lnTo>
                  <a:lnTo>
                    <a:pt x="6" y="75"/>
                  </a:lnTo>
                  <a:lnTo>
                    <a:pt x="2" y="70"/>
                  </a:lnTo>
                  <a:lnTo>
                    <a:pt x="0" y="66"/>
                  </a:lnTo>
                  <a:lnTo>
                    <a:pt x="0" y="55"/>
                  </a:lnTo>
                  <a:lnTo>
                    <a:pt x="1" y="51"/>
                  </a:lnTo>
                  <a:lnTo>
                    <a:pt x="2" y="49"/>
                  </a:lnTo>
                  <a:lnTo>
                    <a:pt x="4" y="45"/>
                  </a:lnTo>
                  <a:lnTo>
                    <a:pt x="6" y="43"/>
                  </a:lnTo>
                  <a:lnTo>
                    <a:pt x="9" y="40"/>
                  </a:lnTo>
                  <a:lnTo>
                    <a:pt x="10" y="39"/>
                  </a:lnTo>
                  <a:lnTo>
                    <a:pt x="14" y="38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4" y="34"/>
                  </a:lnTo>
                  <a:lnTo>
                    <a:pt x="27" y="34"/>
                  </a:lnTo>
                  <a:lnTo>
                    <a:pt x="40" y="32"/>
                  </a:lnTo>
                  <a:lnTo>
                    <a:pt x="50" y="30"/>
                  </a:lnTo>
                  <a:lnTo>
                    <a:pt x="50" y="26"/>
                  </a:lnTo>
                  <a:lnTo>
                    <a:pt x="47" y="19"/>
                  </a:lnTo>
                  <a:lnTo>
                    <a:pt x="46" y="17"/>
                  </a:lnTo>
                  <a:lnTo>
                    <a:pt x="43" y="14"/>
                  </a:lnTo>
                  <a:lnTo>
                    <a:pt x="38" y="13"/>
                  </a:lnTo>
                  <a:lnTo>
                    <a:pt x="27" y="13"/>
                  </a:lnTo>
                  <a:lnTo>
                    <a:pt x="24" y="14"/>
                  </a:lnTo>
                  <a:lnTo>
                    <a:pt x="21" y="15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25"/>
                  </a:lnTo>
                  <a:lnTo>
                    <a:pt x="1" y="24"/>
                  </a:lnTo>
                  <a:lnTo>
                    <a:pt x="2" y="19"/>
                  </a:lnTo>
                  <a:lnTo>
                    <a:pt x="4" y="14"/>
                  </a:lnTo>
                  <a:lnTo>
                    <a:pt x="7" y="11"/>
                  </a:lnTo>
                  <a:lnTo>
                    <a:pt x="9" y="8"/>
                  </a:lnTo>
                  <a:lnTo>
                    <a:pt x="14" y="5"/>
                  </a:lnTo>
                  <a:lnTo>
                    <a:pt x="18" y="3"/>
                  </a:lnTo>
                  <a:lnTo>
                    <a:pt x="26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12" name="Freeform 88"/>
            <p:cNvSpPr>
              <a:spLocks/>
            </p:cNvSpPr>
            <p:nvPr/>
          </p:nvSpPr>
          <p:spPr bwMode="auto">
            <a:xfrm>
              <a:off x="3742" y="4042"/>
              <a:ext cx="68" cy="81"/>
            </a:xfrm>
            <a:custGeom>
              <a:avLst/>
              <a:gdLst>
                <a:gd name="T0" fmla="*/ 29 w 68"/>
                <a:gd name="T1" fmla="*/ 0 h 81"/>
                <a:gd name="T2" fmla="*/ 35 w 68"/>
                <a:gd name="T3" fmla="*/ 0 h 81"/>
                <a:gd name="T4" fmla="*/ 47 w 68"/>
                <a:gd name="T5" fmla="*/ 1 h 81"/>
                <a:gd name="T6" fmla="*/ 55 w 68"/>
                <a:gd name="T7" fmla="*/ 6 h 81"/>
                <a:gd name="T8" fmla="*/ 62 w 68"/>
                <a:gd name="T9" fmla="*/ 14 h 81"/>
                <a:gd name="T10" fmla="*/ 66 w 68"/>
                <a:gd name="T11" fmla="*/ 25 h 81"/>
                <a:gd name="T12" fmla="*/ 53 w 68"/>
                <a:gd name="T13" fmla="*/ 26 h 81"/>
                <a:gd name="T14" fmla="*/ 50 w 68"/>
                <a:gd name="T15" fmla="*/ 23 h 81"/>
                <a:gd name="T16" fmla="*/ 49 w 68"/>
                <a:gd name="T17" fmla="*/ 19 h 81"/>
                <a:gd name="T18" fmla="*/ 45 w 68"/>
                <a:gd name="T19" fmla="*/ 15 h 81"/>
                <a:gd name="T20" fmla="*/ 43 w 68"/>
                <a:gd name="T21" fmla="*/ 14 h 81"/>
                <a:gd name="T22" fmla="*/ 39 w 68"/>
                <a:gd name="T23" fmla="*/ 13 h 81"/>
                <a:gd name="T24" fmla="*/ 30 w 68"/>
                <a:gd name="T25" fmla="*/ 13 h 81"/>
                <a:gd name="T26" fmla="*/ 26 w 68"/>
                <a:gd name="T27" fmla="*/ 14 h 81"/>
                <a:gd name="T28" fmla="*/ 24 w 68"/>
                <a:gd name="T29" fmla="*/ 15 h 81"/>
                <a:gd name="T30" fmla="*/ 20 w 68"/>
                <a:gd name="T31" fmla="*/ 19 h 81"/>
                <a:gd name="T32" fmla="*/ 16 w 68"/>
                <a:gd name="T33" fmla="*/ 29 h 81"/>
                <a:gd name="T34" fmla="*/ 14 w 68"/>
                <a:gd name="T35" fmla="*/ 40 h 81"/>
                <a:gd name="T36" fmla="*/ 16 w 68"/>
                <a:gd name="T37" fmla="*/ 54 h 81"/>
                <a:gd name="T38" fmla="*/ 20 w 68"/>
                <a:gd name="T39" fmla="*/ 63 h 81"/>
                <a:gd name="T40" fmla="*/ 23 w 68"/>
                <a:gd name="T41" fmla="*/ 66 h 81"/>
                <a:gd name="T42" fmla="*/ 26 w 68"/>
                <a:gd name="T43" fmla="*/ 68 h 81"/>
                <a:gd name="T44" fmla="*/ 30 w 68"/>
                <a:gd name="T45" fmla="*/ 69 h 81"/>
                <a:gd name="T46" fmla="*/ 35 w 68"/>
                <a:gd name="T47" fmla="*/ 69 h 81"/>
                <a:gd name="T48" fmla="*/ 44 w 68"/>
                <a:gd name="T49" fmla="*/ 67 h 81"/>
                <a:gd name="T50" fmla="*/ 48 w 68"/>
                <a:gd name="T51" fmla="*/ 64 h 81"/>
                <a:gd name="T52" fmla="*/ 53 w 68"/>
                <a:gd name="T53" fmla="*/ 57 h 81"/>
                <a:gd name="T54" fmla="*/ 54 w 68"/>
                <a:gd name="T55" fmla="*/ 51 h 81"/>
                <a:gd name="T56" fmla="*/ 68 w 68"/>
                <a:gd name="T57" fmla="*/ 54 h 81"/>
                <a:gd name="T58" fmla="*/ 64 w 68"/>
                <a:gd name="T59" fmla="*/ 66 h 81"/>
                <a:gd name="T60" fmla="*/ 57 w 68"/>
                <a:gd name="T61" fmla="*/ 74 h 81"/>
                <a:gd name="T62" fmla="*/ 47 w 68"/>
                <a:gd name="T63" fmla="*/ 80 h 81"/>
                <a:gd name="T64" fmla="*/ 35 w 68"/>
                <a:gd name="T65" fmla="*/ 81 h 81"/>
                <a:gd name="T66" fmla="*/ 25 w 68"/>
                <a:gd name="T67" fmla="*/ 80 h 81"/>
                <a:gd name="T68" fmla="*/ 17 w 68"/>
                <a:gd name="T69" fmla="*/ 76 h 81"/>
                <a:gd name="T70" fmla="*/ 10 w 68"/>
                <a:gd name="T71" fmla="*/ 70 h 81"/>
                <a:gd name="T72" fmla="*/ 5 w 68"/>
                <a:gd name="T73" fmla="*/ 63 h 81"/>
                <a:gd name="T74" fmla="*/ 1 w 68"/>
                <a:gd name="T75" fmla="*/ 52 h 81"/>
                <a:gd name="T76" fmla="*/ 0 w 68"/>
                <a:gd name="T77" fmla="*/ 40 h 81"/>
                <a:gd name="T78" fmla="*/ 1 w 68"/>
                <a:gd name="T79" fmla="*/ 29 h 81"/>
                <a:gd name="T80" fmla="*/ 5 w 68"/>
                <a:gd name="T81" fmla="*/ 19 h 81"/>
                <a:gd name="T82" fmla="*/ 7 w 68"/>
                <a:gd name="T83" fmla="*/ 14 h 81"/>
                <a:gd name="T84" fmla="*/ 10 w 68"/>
                <a:gd name="T85" fmla="*/ 11 h 81"/>
                <a:gd name="T86" fmla="*/ 13 w 68"/>
                <a:gd name="T87" fmla="*/ 7 h 81"/>
                <a:gd name="T88" fmla="*/ 23 w 68"/>
                <a:gd name="T89" fmla="*/ 2 h 81"/>
                <a:gd name="T90" fmla="*/ 29 w 68"/>
                <a:gd name="T91" fmla="*/ 0 h 8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8"/>
                <a:gd name="T139" fmla="*/ 0 h 81"/>
                <a:gd name="T140" fmla="*/ 68 w 68"/>
                <a:gd name="T141" fmla="*/ 81 h 8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8" h="81">
                  <a:moveTo>
                    <a:pt x="29" y="0"/>
                  </a:moveTo>
                  <a:lnTo>
                    <a:pt x="35" y="0"/>
                  </a:lnTo>
                  <a:lnTo>
                    <a:pt x="47" y="1"/>
                  </a:lnTo>
                  <a:lnTo>
                    <a:pt x="55" y="6"/>
                  </a:lnTo>
                  <a:lnTo>
                    <a:pt x="62" y="14"/>
                  </a:lnTo>
                  <a:lnTo>
                    <a:pt x="66" y="25"/>
                  </a:lnTo>
                  <a:lnTo>
                    <a:pt x="53" y="26"/>
                  </a:lnTo>
                  <a:lnTo>
                    <a:pt x="50" y="23"/>
                  </a:lnTo>
                  <a:lnTo>
                    <a:pt x="49" y="19"/>
                  </a:lnTo>
                  <a:lnTo>
                    <a:pt x="45" y="15"/>
                  </a:lnTo>
                  <a:lnTo>
                    <a:pt x="43" y="14"/>
                  </a:lnTo>
                  <a:lnTo>
                    <a:pt x="39" y="13"/>
                  </a:lnTo>
                  <a:lnTo>
                    <a:pt x="30" y="13"/>
                  </a:lnTo>
                  <a:lnTo>
                    <a:pt x="26" y="14"/>
                  </a:lnTo>
                  <a:lnTo>
                    <a:pt x="24" y="15"/>
                  </a:lnTo>
                  <a:lnTo>
                    <a:pt x="20" y="19"/>
                  </a:lnTo>
                  <a:lnTo>
                    <a:pt x="16" y="29"/>
                  </a:lnTo>
                  <a:lnTo>
                    <a:pt x="14" y="40"/>
                  </a:lnTo>
                  <a:lnTo>
                    <a:pt x="16" y="54"/>
                  </a:lnTo>
                  <a:lnTo>
                    <a:pt x="20" y="63"/>
                  </a:lnTo>
                  <a:lnTo>
                    <a:pt x="23" y="66"/>
                  </a:lnTo>
                  <a:lnTo>
                    <a:pt x="26" y="68"/>
                  </a:lnTo>
                  <a:lnTo>
                    <a:pt x="30" y="69"/>
                  </a:lnTo>
                  <a:lnTo>
                    <a:pt x="35" y="69"/>
                  </a:lnTo>
                  <a:lnTo>
                    <a:pt x="44" y="67"/>
                  </a:lnTo>
                  <a:lnTo>
                    <a:pt x="48" y="64"/>
                  </a:lnTo>
                  <a:lnTo>
                    <a:pt x="53" y="57"/>
                  </a:lnTo>
                  <a:lnTo>
                    <a:pt x="54" y="51"/>
                  </a:lnTo>
                  <a:lnTo>
                    <a:pt x="68" y="54"/>
                  </a:lnTo>
                  <a:lnTo>
                    <a:pt x="64" y="66"/>
                  </a:lnTo>
                  <a:lnTo>
                    <a:pt x="57" y="74"/>
                  </a:lnTo>
                  <a:lnTo>
                    <a:pt x="47" y="80"/>
                  </a:lnTo>
                  <a:lnTo>
                    <a:pt x="35" y="81"/>
                  </a:lnTo>
                  <a:lnTo>
                    <a:pt x="25" y="80"/>
                  </a:lnTo>
                  <a:lnTo>
                    <a:pt x="17" y="76"/>
                  </a:lnTo>
                  <a:lnTo>
                    <a:pt x="10" y="70"/>
                  </a:lnTo>
                  <a:lnTo>
                    <a:pt x="5" y="63"/>
                  </a:lnTo>
                  <a:lnTo>
                    <a:pt x="1" y="52"/>
                  </a:lnTo>
                  <a:lnTo>
                    <a:pt x="0" y="40"/>
                  </a:lnTo>
                  <a:lnTo>
                    <a:pt x="1" y="29"/>
                  </a:lnTo>
                  <a:lnTo>
                    <a:pt x="5" y="19"/>
                  </a:lnTo>
                  <a:lnTo>
                    <a:pt x="7" y="14"/>
                  </a:lnTo>
                  <a:lnTo>
                    <a:pt x="10" y="11"/>
                  </a:lnTo>
                  <a:lnTo>
                    <a:pt x="13" y="7"/>
                  </a:lnTo>
                  <a:lnTo>
                    <a:pt x="23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13" name="Freeform 89"/>
            <p:cNvSpPr>
              <a:spLocks noEditPoints="1"/>
            </p:cNvSpPr>
            <p:nvPr/>
          </p:nvSpPr>
          <p:spPr bwMode="auto">
            <a:xfrm>
              <a:off x="3816" y="4042"/>
              <a:ext cx="72" cy="81"/>
            </a:xfrm>
            <a:custGeom>
              <a:avLst/>
              <a:gdLst>
                <a:gd name="T0" fmla="*/ 30 w 72"/>
                <a:gd name="T1" fmla="*/ 13 h 81"/>
                <a:gd name="T2" fmla="*/ 25 w 72"/>
                <a:gd name="T3" fmla="*/ 14 h 81"/>
                <a:gd name="T4" fmla="*/ 20 w 72"/>
                <a:gd name="T5" fmla="*/ 17 h 81"/>
                <a:gd name="T6" fmla="*/ 18 w 72"/>
                <a:gd name="T7" fmla="*/ 20 h 81"/>
                <a:gd name="T8" fmla="*/ 15 w 72"/>
                <a:gd name="T9" fmla="*/ 23 h 81"/>
                <a:gd name="T10" fmla="*/ 14 w 72"/>
                <a:gd name="T11" fmla="*/ 27 h 81"/>
                <a:gd name="T12" fmla="*/ 14 w 72"/>
                <a:gd name="T13" fmla="*/ 31 h 81"/>
                <a:gd name="T14" fmla="*/ 58 w 72"/>
                <a:gd name="T15" fmla="*/ 31 h 81"/>
                <a:gd name="T16" fmla="*/ 57 w 72"/>
                <a:gd name="T17" fmla="*/ 27 h 81"/>
                <a:gd name="T18" fmla="*/ 57 w 72"/>
                <a:gd name="T19" fmla="*/ 24 h 81"/>
                <a:gd name="T20" fmla="*/ 55 w 72"/>
                <a:gd name="T21" fmla="*/ 21 h 81"/>
                <a:gd name="T22" fmla="*/ 54 w 72"/>
                <a:gd name="T23" fmla="*/ 19 h 81"/>
                <a:gd name="T24" fmla="*/ 50 w 72"/>
                <a:gd name="T25" fmla="*/ 15 h 81"/>
                <a:gd name="T26" fmla="*/ 45 w 72"/>
                <a:gd name="T27" fmla="*/ 14 h 81"/>
                <a:gd name="T28" fmla="*/ 42 w 72"/>
                <a:gd name="T29" fmla="*/ 13 h 81"/>
                <a:gd name="T30" fmla="*/ 30 w 72"/>
                <a:gd name="T31" fmla="*/ 13 h 81"/>
                <a:gd name="T32" fmla="*/ 36 w 72"/>
                <a:gd name="T33" fmla="*/ 0 h 81"/>
                <a:gd name="T34" fmla="*/ 46 w 72"/>
                <a:gd name="T35" fmla="*/ 1 h 81"/>
                <a:gd name="T36" fmla="*/ 55 w 72"/>
                <a:gd name="T37" fmla="*/ 5 h 81"/>
                <a:gd name="T38" fmla="*/ 62 w 72"/>
                <a:gd name="T39" fmla="*/ 11 h 81"/>
                <a:gd name="T40" fmla="*/ 68 w 72"/>
                <a:gd name="T41" fmla="*/ 19 h 81"/>
                <a:gd name="T42" fmla="*/ 70 w 72"/>
                <a:gd name="T43" fmla="*/ 29 h 81"/>
                <a:gd name="T44" fmla="*/ 72 w 72"/>
                <a:gd name="T45" fmla="*/ 40 h 81"/>
                <a:gd name="T46" fmla="*/ 72 w 72"/>
                <a:gd name="T47" fmla="*/ 44 h 81"/>
                <a:gd name="T48" fmla="*/ 14 w 72"/>
                <a:gd name="T49" fmla="*/ 44 h 81"/>
                <a:gd name="T50" fmla="*/ 14 w 72"/>
                <a:gd name="T51" fmla="*/ 50 h 81"/>
                <a:gd name="T52" fmla="*/ 17 w 72"/>
                <a:gd name="T53" fmla="*/ 55 h 81"/>
                <a:gd name="T54" fmla="*/ 19 w 72"/>
                <a:gd name="T55" fmla="*/ 58 h 81"/>
                <a:gd name="T56" fmla="*/ 21 w 72"/>
                <a:gd name="T57" fmla="*/ 63 h 81"/>
                <a:gd name="T58" fmla="*/ 29 w 72"/>
                <a:gd name="T59" fmla="*/ 68 h 81"/>
                <a:gd name="T60" fmla="*/ 33 w 72"/>
                <a:gd name="T61" fmla="*/ 69 h 81"/>
                <a:gd name="T62" fmla="*/ 37 w 72"/>
                <a:gd name="T63" fmla="*/ 69 h 81"/>
                <a:gd name="T64" fmla="*/ 46 w 72"/>
                <a:gd name="T65" fmla="*/ 67 h 81"/>
                <a:gd name="T66" fmla="*/ 50 w 72"/>
                <a:gd name="T67" fmla="*/ 66 h 81"/>
                <a:gd name="T68" fmla="*/ 54 w 72"/>
                <a:gd name="T69" fmla="*/ 63 h 81"/>
                <a:gd name="T70" fmla="*/ 56 w 72"/>
                <a:gd name="T71" fmla="*/ 61 h 81"/>
                <a:gd name="T72" fmla="*/ 58 w 72"/>
                <a:gd name="T73" fmla="*/ 56 h 81"/>
                <a:gd name="T74" fmla="*/ 72 w 72"/>
                <a:gd name="T75" fmla="*/ 58 h 81"/>
                <a:gd name="T76" fmla="*/ 69 w 72"/>
                <a:gd name="T77" fmla="*/ 66 h 81"/>
                <a:gd name="T78" fmla="*/ 60 w 72"/>
                <a:gd name="T79" fmla="*/ 75 h 81"/>
                <a:gd name="T80" fmla="*/ 50 w 72"/>
                <a:gd name="T81" fmla="*/ 80 h 81"/>
                <a:gd name="T82" fmla="*/ 37 w 72"/>
                <a:gd name="T83" fmla="*/ 81 h 81"/>
                <a:gd name="T84" fmla="*/ 23 w 72"/>
                <a:gd name="T85" fmla="*/ 79 h 81"/>
                <a:gd name="T86" fmla="*/ 10 w 72"/>
                <a:gd name="T87" fmla="*/ 70 h 81"/>
                <a:gd name="T88" fmla="*/ 5 w 72"/>
                <a:gd name="T89" fmla="*/ 63 h 81"/>
                <a:gd name="T90" fmla="*/ 1 w 72"/>
                <a:gd name="T91" fmla="*/ 54 h 81"/>
                <a:gd name="T92" fmla="*/ 0 w 72"/>
                <a:gd name="T93" fmla="*/ 40 h 81"/>
                <a:gd name="T94" fmla="*/ 2 w 72"/>
                <a:gd name="T95" fmla="*/ 24 h 81"/>
                <a:gd name="T96" fmla="*/ 10 w 72"/>
                <a:gd name="T97" fmla="*/ 11 h 81"/>
                <a:gd name="T98" fmla="*/ 21 w 72"/>
                <a:gd name="T99" fmla="*/ 2 h 81"/>
                <a:gd name="T100" fmla="*/ 36 w 72"/>
                <a:gd name="T101" fmla="*/ 0 h 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2"/>
                <a:gd name="T154" fmla="*/ 0 h 81"/>
                <a:gd name="T155" fmla="*/ 72 w 72"/>
                <a:gd name="T156" fmla="*/ 81 h 8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2" h="81">
                  <a:moveTo>
                    <a:pt x="30" y="13"/>
                  </a:moveTo>
                  <a:lnTo>
                    <a:pt x="25" y="14"/>
                  </a:lnTo>
                  <a:lnTo>
                    <a:pt x="20" y="17"/>
                  </a:lnTo>
                  <a:lnTo>
                    <a:pt x="18" y="20"/>
                  </a:lnTo>
                  <a:lnTo>
                    <a:pt x="15" y="23"/>
                  </a:lnTo>
                  <a:lnTo>
                    <a:pt x="14" y="27"/>
                  </a:lnTo>
                  <a:lnTo>
                    <a:pt x="14" y="31"/>
                  </a:lnTo>
                  <a:lnTo>
                    <a:pt x="58" y="31"/>
                  </a:lnTo>
                  <a:lnTo>
                    <a:pt x="57" y="27"/>
                  </a:lnTo>
                  <a:lnTo>
                    <a:pt x="57" y="24"/>
                  </a:lnTo>
                  <a:lnTo>
                    <a:pt x="55" y="21"/>
                  </a:lnTo>
                  <a:lnTo>
                    <a:pt x="54" y="19"/>
                  </a:lnTo>
                  <a:lnTo>
                    <a:pt x="50" y="15"/>
                  </a:lnTo>
                  <a:lnTo>
                    <a:pt x="45" y="14"/>
                  </a:lnTo>
                  <a:lnTo>
                    <a:pt x="42" y="13"/>
                  </a:lnTo>
                  <a:lnTo>
                    <a:pt x="30" y="13"/>
                  </a:lnTo>
                  <a:close/>
                  <a:moveTo>
                    <a:pt x="36" y="0"/>
                  </a:moveTo>
                  <a:lnTo>
                    <a:pt x="46" y="1"/>
                  </a:lnTo>
                  <a:lnTo>
                    <a:pt x="55" y="5"/>
                  </a:lnTo>
                  <a:lnTo>
                    <a:pt x="62" y="11"/>
                  </a:lnTo>
                  <a:lnTo>
                    <a:pt x="68" y="19"/>
                  </a:lnTo>
                  <a:lnTo>
                    <a:pt x="70" y="29"/>
                  </a:lnTo>
                  <a:lnTo>
                    <a:pt x="72" y="40"/>
                  </a:lnTo>
                  <a:lnTo>
                    <a:pt x="72" y="44"/>
                  </a:lnTo>
                  <a:lnTo>
                    <a:pt x="14" y="44"/>
                  </a:lnTo>
                  <a:lnTo>
                    <a:pt x="14" y="50"/>
                  </a:lnTo>
                  <a:lnTo>
                    <a:pt x="17" y="55"/>
                  </a:lnTo>
                  <a:lnTo>
                    <a:pt x="19" y="58"/>
                  </a:lnTo>
                  <a:lnTo>
                    <a:pt x="21" y="63"/>
                  </a:lnTo>
                  <a:lnTo>
                    <a:pt x="29" y="68"/>
                  </a:lnTo>
                  <a:lnTo>
                    <a:pt x="33" y="69"/>
                  </a:lnTo>
                  <a:lnTo>
                    <a:pt x="37" y="69"/>
                  </a:lnTo>
                  <a:lnTo>
                    <a:pt x="46" y="67"/>
                  </a:lnTo>
                  <a:lnTo>
                    <a:pt x="50" y="66"/>
                  </a:lnTo>
                  <a:lnTo>
                    <a:pt x="54" y="63"/>
                  </a:lnTo>
                  <a:lnTo>
                    <a:pt x="56" y="61"/>
                  </a:lnTo>
                  <a:lnTo>
                    <a:pt x="58" y="56"/>
                  </a:lnTo>
                  <a:lnTo>
                    <a:pt x="72" y="58"/>
                  </a:lnTo>
                  <a:lnTo>
                    <a:pt x="69" y="66"/>
                  </a:lnTo>
                  <a:lnTo>
                    <a:pt x="60" y="75"/>
                  </a:lnTo>
                  <a:lnTo>
                    <a:pt x="50" y="80"/>
                  </a:lnTo>
                  <a:lnTo>
                    <a:pt x="37" y="81"/>
                  </a:lnTo>
                  <a:lnTo>
                    <a:pt x="23" y="79"/>
                  </a:lnTo>
                  <a:lnTo>
                    <a:pt x="10" y="70"/>
                  </a:lnTo>
                  <a:lnTo>
                    <a:pt x="5" y="63"/>
                  </a:lnTo>
                  <a:lnTo>
                    <a:pt x="1" y="54"/>
                  </a:lnTo>
                  <a:lnTo>
                    <a:pt x="0" y="40"/>
                  </a:lnTo>
                  <a:lnTo>
                    <a:pt x="2" y="24"/>
                  </a:lnTo>
                  <a:lnTo>
                    <a:pt x="10" y="11"/>
                  </a:lnTo>
                  <a:lnTo>
                    <a:pt x="21" y="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14" name="Freeform 90"/>
            <p:cNvSpPr>
              <a:spLocks noEditPoints="1"/>
            </p:cNvSpPr>
            <p:nvPr/>
          </p:nvSpPr>
          <p:spPr bwMode="auto">
            <a:xfrm>
              <a:off x="3899" y="4013"/>
              <a:ext cx="67" cy="110"/>
            </a:xfrm>
            <a:custGeom>
              <a:avLst/>
              <a:gdLst>
                <a:gd name="T0" fmla="*/ 29 w 67"/>
                <a:gd name="T1" fmla="*/ 42 h 110"/>
                <a:gd name="T2" fmla="*/ 26 w 67"/>
                <a:gd name="T3" fmla="*/ 43 h 110"/>
                <a:gd name="T4" fmla="*/ 23 w 67"/>
                <a:gd name="T5" fmla="*/ 44 h 110"/>
                <a:gd name="T6" fmla="*/ 21 w 67"/>
                <a:gd name="T7" fmla="*/ 48 h 110"/>
                <a:gd name="T8" fmla="*/ 17 w 67"/>
                <a:gd name="T9" fmla="*/ 54 h 110"/>
                <a:gd name="T10" fmla="*/ 15 w 67"/>
                <a:gd name="T11" fmla="*/ 61 h 110"/>
                <a:gd name="T12" fmla="*/ 14 w 67"/>
                <a:gd name="T13" fmla="*/ 69 h 110"/>
                <a:gd name="T14" fmla="*/ 15 w 67"/>
                <a:gd name="T15" fmla="*/ 83 h 110"/>
                <a:gd name="T16" fmla="*/ 21 w 67"/>
                <a:gd name="T17" fmla="*/ 92 h 110"/>
                <a:gd name="T18" fmla="*/ 23 w 67"/>
                <a:gd name="T19" fmla="*/ 95 h 110"/>
                <a:gd name="T20" fmla="*/ 27 w 67"/>
                <a:gd name="T21" fmla="*/ 97 h 110"/>
                <a:gd name="T22" fmla="*/ 30 w 67"/>
                <a:gd name="T23" fmla="*/ 98 h 110"/>
                <a:gd name="T24" fmla="*/ 37 w 67"/>
                <a:gd name="T25" fmla="*/ 98 h 110"/>
                <a:gd name="T26" fmla="*/ 41 w 67"/>
                <a:gd name="T27" fmla="*/ 97 h 110"/>
                <a:gd name="T28" fmla="*/ 45 w 67"/>
                <a:gd name="T29" fmla="*/ 95 h 110"/>
                <a:gd name="T30" fmla="*/ 47 w 67"/>
                <a:gd name="T31" fmla="*/ 92 h 110"/>
                <a:gd name="T32" fmla="*/ 52 w 67"/>
                <a:gd name="T33" fmla="*/ 84 h 110"/>
                <a:gd name="T34" fmla="*/ 53 w 67"/>
                <a:gd name="T35" fmla="*/ 71 h 110"/>
                <a:gd name="T36" fmla="*/ 52 w 67"/>
                <a:gd name="T37" fmla="*/ 58 h 110"/>
                <a:gd name="T38" fmla="*/ 47 w 67"/>
                <a:gd name="T39" fmla="*/ 49 h 110"/>
                <a:gd name="T40" fmla="*/ 45 w 67"/>
                <a:gd name="T41" fmla="*/ 46 h 110"/>
                <a:gd name="T42" fmla="*/ 41 w 67"/>
                <a:gd name="T43" fmla="*/ 43 h 110"/>
                <a:gd name="T44" fmla="*/ 37 w 67"/>
                <a:gd name="T45" fmla="*/ 42 h 110"/>
                <a:gd name="T46" fmla="*/ 29 w 67"/>
                <a:gd name="T47" fmla="*/ 42 h 110"/>
                <a:gd name="T48" fmla="*/ 53 w 67"/>
                <a:gd name="T49" fmla="*/ 0 h 110"/>
                <a:gd name="T50" fmla="*/ 67 w 67"/>
                <a:gd name="T51" fmla="*/ 0 h 110"/>
                <a:gd name="T52" fmla="*/ 67 w 67"/>
                <a:gd name="T53" fmla="*/ 109 h 110"/>
                <a:gd name="T54" fmla="*/ 53 w 67"/>
                <a:gd name="T55" fmla="*/ 109 h 110"/>
                <a:gd name="T56" fmla="*/ 53 w 67"/>
                <a:gd name="T57" fmla="*/ 96 h 110"/>
                <a:gd name="T58" fmla="*/ 48 w 67"/>
                <a:gd name="T59" fmla="*/ 104 h 110"/>
                <a:gd name="T60" fmla="*/ 41 w 67"/>
                <a:gd name="T61" fmla="*/ 109 h 110"/>
                <a:gd name="T62" fmla="*/ 33 w 67"/>
                <a:gd name="T63" fmla="*/ 110 h 110"/>
                <a:gd name="T64" fmla="*/ 27 w 67"/>
                <a:gd name="T65" fmla="*/ 110 h 110"/>
                <a:gd name="T66" fmla="*/ 21 w 67"/>
                <a:gd name="T67" fmla="*/ 109 h 110"/>
                <a:gd name="T68" fmla="*/ 16 w 67"/>
                <a:gd name="T69" fmla="*/ 105 h 110"/>
                <a:gd name="T70" fmla="*/ 12 w 67"/>
                <a:gd name="T71" fmla="*/ 103 h 110"/>
                <a:gd name="T72" fmla="*/ 9 w 67"/>
                <a:gd name="T73" fmla="*/ 99 h 110"/>
                <a:gd name="T74" fmla="*/ 4 w 67"/>
                <a:gd name="T75" fmla="*/ 92 h 110"/>
                <a:gd name="T76" fmla="*/ 0 w 67"/>
                <a:gd name="T77" fmla="*/ 81 h 110"/>
                <a:gd name="T78" fmla="*/ 0 w 67"/>
                <a:gd name="T79" fmla="*/ 59 h 110"/>
                <a:gd name="T80" fmla="*/ 3 w 67"/>
                <a:gd name="T81" fmla="*/ 49 h 110"/>
                <a:gd name="T82" fmla="*/ 5 w 67"/>
                <a:gd name="T83" fmla="*/ 44 h 110"/>
                <a:gd name="T84" fmla="*/ 8 w 67"/>
                <a:gd name="T85" fmla="*/ 41 h 110"/>
                <a:gd name="T86" fmla="*/ 11 w 67"/>
                <a:gd name="T87" fmla="*/ 36 h 110"/>
                <a:gd name="T88" fmla="*/ 21 w 67"/>
                <a:gd name="T89" fmla="*/ 31 h 110"/>
                <a:gd name="T90" fmla="*/ 27 w 67"/>
                <a:gd name="T91" fmla="*/ 29 h 110"/>
                <a:gd name="T92" fmla="*/ 37 w 67"/>
                <a:gd name="T93" fmla="*/ 29 h 110"/>
                <a:gd name="T94" fmla="*/ 41 w 67"/>
                <a:gd name="T95" fmla="*/ 30 h 110"/>
                <a:gd name="T96" fmla="*/ 43 w 67"/>
                <a:gd name="T97" fmla="*/ 32 h 110"/>
                <a:gd name="T98" fmla="*/ 48 w 67"/>
                <a:gd name="T99" fmla="*/ 35 h 110"/>
                <a:gd name="T100" fmla="*/ 53 w 67"/>
                <a:gd name="T101" fmla="*/ 42 h 110"/>
                <a:gd name="T102" fmla="*/ 53 w 67"/>
                <a:gd name="T103" fmla="*/ 0 h 11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7"/>
                <a:gd name="T157" fmla="*/ 0 h 110"/>
                <a:gd name="T158" fmla="*/ 67 w 67"/>
                <a:gd name="T159" fmla="*/ 110 h 11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7" h="110">
                  <a:moveTo>
                    <a:pt x="29" y="42"/>
                  </a:moveTo>
                  <a:lnTo>
                    <a:pt x="26" y="43"/>
                  </a:lnTo>
                  <a:lnTo>
                    <a:pt x="23" y="44"/>
                  </a:lnTo>
                  <a:lnTo>
                    <a:pt x="21" y="48"/>
                  </a:lnTo>
                  <a:lnTo>
                    <a:pt x="17" y="54"/>
                  </a:lnTo>
                  <a:lnTo>
                    <a:pt x="15" y="61"/>
                  </a:lnTo>
                  <a:lnTo>
                    <a:pt x="14" y="69"/>
                  </a:lnTo>
                  <a:lnTo>
                    <a:pt x="15" y="83"/>
                  </a:lnTo>
                  <a:lnTo>
                    <a:pt x="21" y="92"/>
                  </a:lnTo>
                  <a:lnTo>
                    <a:pt x="23" y="95"/>
                  </a:lnTo>
                  <a:lnTo>
                    <a:pt x="27" y="97"/>
                  </a:lnTo>
                  <a:lnTo>
                    <a:pt x="30" y="98"/>
                  </a:lnTo>
                  <a:lnTo>
                    <a:pt x="37" y="98"/>
                  </a:lnTo>
                  <a:lnTo>
                    <a:pt x="41" y="97"/>
                  </a:lnTo>
                  <a:lnTo>
                    <a:pt x="45" y="95"/>
                  </a:lnTo>
                  <a:lnTo>
                    <a:pt x="47" y="92"/>
                  </a:lnTo>
                  <a:lnTo>
                    <a:pt x="52" y="84"/>
                  </a:lnTo>
                  <a:lnTo>
                    <a:pt x="53" y="71"/>
                  </a:lnTo>
                  <a:lnTo>
                    <a:pt x="52" y="58"/>
                  </a:lnTo>
                  <a:lnTo>
                    <a:pt x="47" y="49"/>
                  </a:lnTo>
                  <a:lnTo>
                    <a:pt x="45" y="46"/>
                  </a:lnTo>
                  <a:lnTo>
                    <a:pt x="41" y="43"/>
                  </a:lnTo>
                  <a:lnTo>
                    <a:pt x="37" y="42"/>
                  </a:lnTo>
                  <a:lnTo>
                    <a:pt x="29" y="42"/>
                  </a:lnTo>
                  <a:close/>
                  <a:moveTo>
                    <a:pt x="53" y="0"/>
                  </a:moveTo>
                  <a:lnTo>
                    <a:pt x="67" y="0"/>
                  </a:lnTo>
                  <a:lnTo>
                    <a:pt x="67" y="109"/>
                  </a:lnTo>
                  <a:lnTo>
                    <a:pt x="53" y="109"/>
                  </a:lnTo>
                  <a:lnTo>
                    <a:pt x="53" y="96"/>
                  </a:lnTo>
                  <a:lnTo>
                    <a:pt x="48" y="104"/>
                  </a:lnTo>
                  <a:lnTo>
                    <a:pt x="41" y="109"/>
                  </a:lnTo>
                  <a:lnTo>
                    <a:pt x="33" y="110"/>
                  </a:lnTo>
                  <a:lnTo>
                    <a:pt x="27" y="110"/>
                  </a:lnTo>
                  <a:lnTo>
                    <a:pt x="21" y="109"/>
                  </a:lnTo>
                  <a:lnTo>
                    <a:pt x="16" y="105"/>
                  </a:lnTo>
                  <a:lnTo>
                    <a:pt x="12" y="103"/>
                  </a:lnTo>
                  <a:lnTo>
                    <a:pt x="9" y="99"/>
                  </a:lnTo>
                  <a:lnTo>
                    <a:pt x="4" y="92"/>
                  </a:lnTo>
                  <a:lnTo>
                    <a:pt x="0" y="81"/>
                  </a:lnTo>
                  <a:lnTo>
                    <a:pt x="0" y="59"/>
                  </a:lnTo>
                  <a:lnTo>
                    <a:pt x="3" y="49"/>
                  </a:lnTo>
                  <a:lnTo>
                    <a:pt x="5" y="44"/>
                  </a:lnTo>
                  <a:lnTo>
                    <a:pt x="8" y="41"/>
                  </a:lnTo>
                  <a:lnTo>
                    <a:pt x="11" y="36"/>
                  </a:lnTo>
                  <a:lnTo>
                    <a:pt x="21" y="31"/>
                  </a:lnTo>
                  <a:lnTo>
                    <a:pt x="27" y="29"/>
                  </a:lnTo>
                  <a:lnTo>
                    <a:pt x="37" y="29"/>
                  </a:lnTo>
                  <a:lnTo>
                    <a:pt x="41" y="30"/>
                  </a:lnTo>
                  <a:lnTo>
                    <a:pt x="43" y="32"/>
                  </a:lnTo>
                  <a:lnTo>
                    <a:pt x="48" y="35"/>
                  </a:lnTo>
                  <a:lnTo>
                    <a:pt x="53" y="4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15" name="Freeform 91"/>
            <p:cNvSpPr>
              <a:spLocks/>
            </p:cNvSpPr>
            <p:nvPr/>
          </p:nvSpPr>
          <p:spPr bwMode="auto">
            <a:xfrm>
              <a:off x="1273" y="3135"/>
              <a:ext cx="109" cy="103"/>
            </a:xfrm>
            <a:custGeom>
              <a:avLst/>
              <a:gdLst>
                <a:gd name="T0" fmla="*/ 0 w 109"/>
                <a:gd name="T1" fmla="*/ 0 h 103"/>
                <a:gd name="T2" fmla="*/ 109 w 109"/>
                <a:gd name="T3" fmla="*/ 0 h 103"/>
                <a:gd name="T4" fmla="*/ 109 w 109"/>
                <a:gd name="T5" fmla="*/ 15 h 103"/>
                <a:gd name="T6" fmla="*/ 17 w 109"/>
                <a:gd name="T7" fmla="*/ 15 h 103"/>
                <a:gd name="T8" fmla="*/ 109 w 109"/>
                <a:gd name="T9" fmla="*/ 43 h 103"/>
                <a:gd name="T10" fmla="*/ 109 w 109"/>
                <a:gd name="T11" fmla="*/ 60 h 103"/>
                <a:gd name="T12" fmla="*/ 17 w 109"/>
                <a:gd name="T13" fmla="*/ 89 h 103"/>
                <a:gd name="T14" fmla="*/ 109 w 109"/>
                <a:gd name="T15" fmla="*/ 89 h 103"/>
                <a:gd name="T16" fmla="*/ 109 w 109"/>
                <a:gd name="T17" fmla="*/ 103 h 103"/>
                <a:gd name="T18" fmla="*/ 0 w 109"/>
                <a:gd name="T19" fmla="*/ 103 h 103"/>
                <a:gd name="T20" fmla="*/ 0 w 109"/>
                <a:gd name="T21" fmla="*/ 80 h 103"/>
                <a:gd name="T22" fmla="*/ 78 w 109"/>
                <a:gd name="T23" fmla="*/ 58 h 103"/>
                <a:gd name="T24" fmla="*/ 84 w 109"/>
                <a:gd name="T25" fmla="*/ 55 h 103"/>
                <a:gd name="T26" fmla="*/ 93 w 109"/>
                <a:gd name="T27" fmla="*/ 50 h 103"/>
                <a:gd name="T28" fmla="*/ 90 w 109"/>
                <a:gd name="T29" fmla="*/ 50 h 103"/>
                <a:gd name="T30" fmla="*/ 86 w 109"/>
                <a:gd name="T31" fmla="*/ 49 h 103"/>
                <a:gd name="T32" fmla="*/ 81 w 109"/>
                <a:gd name="T33" fmla="*/ 48 h 103"/>
                <a:gd name="T34" fmla="*/ 75 w 109"/>
                <a:gd name="T35" fmla="*/ 47 h 103"/>
                <a:gd name="T36" fmla="*/ 0 w 109"/>
                <a:gd name="T37" fmla="*/ 23 h 103"/>
                <a:gd name="T38" fmla="*/ 0 w 109"/>
                <a:gd name="T39" fmla="*/ 0 h 1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9"/>
                <a:gd name="T61" fmla="*/ 0 h 103"/>
                <a:gd name="T62" fmla="*/ 109 w 109"/>
                <a:gd name="T63" fmla="*/ 103 h 10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9" h="103">
                  <a:moveTo>
                    <a:pt x="0" y="0"/>
                  </a:moveTo>
                  <a:lnTo>
                    <a:pt x="109" y="0"/>
                  </a:lnTo>
                  <a:lnTo>
                    <a:pt x="109" y="15"/>
                  </a:lnTo>
                  <a:lnTo>
                    <a:pt x="17" y="15"/>
                  </a:lnTo>
                  <a:lnTo>
                    <a:pt x="109" y="43"/>
                  </a:lnTo>
                  <a:lnTo>
                    <a:pt x="109" y="60"/>
                  </a:lnTo>
                  <a:lnTo>
                    <a:pt x="17" y="89"/>
                  </a:lnTo>
                  <a:lnTo>
                    <a:pt x="109" y="89"/>
                  </a:lnTo>
                  <a:lnTo>
                    <a:pt x="109" y="103"/>
                  </a:lnTo>
                  <a:lnTo>
                    <a:pt x="0" y="103"/>
                  </a:lnTo>
                  <a:lnTo>
                    <a:pt x="0" y="80"/>
                  </a:lnTo>
                  <a:lnTo>
                    <a:pt x="78" y="58"/>
                  </a:lnTo>
                  <a:lnTo>
                    <a:pt x="84" y="55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6" y="49"/>
                  </a:lnTo>
                  <a:lnTo>
                    <a:pt x="81" y="48"/>
                  </a:lnTo>
                  <a:lnTo>
                    <a:pt x="75" y="47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16" name="Freeform 92"/>
            <p:cNvSpPr>
              <a:spLocks/>
            </p:cNvSpPr>
            <p:nvPr/>
          </p:nvSpPr>
          <p:spPr bwMode="auto">
            <a:xfrm>
              <a:off x="1303" y="3053"/>
              <a:ext cx="80" cy="61"/>
            </a:xfrm>
            <a:custGeom>
              <a:avLst/>
              <a:gdLst>
                <a:gd name="T0" fmla="*/ 0 w 80"/>
                <a:gd name="T1" fmla="*/ 0 h 61"/>
                <a:gd name="T2" fmla="*/ 79 w 80"/>
                <a:gd name="T3" fmla="*/ 0 h 61"/>
                <a:gd name="T4" fmla="*/ 79 w 80"/>
                <a:gd name="T5" fmla="*/ 14 h 61"/>
                <a:gd name="T6" fmla="*/ 65 w 80"/>
                <a:gd name="T7" fmla="*/ 14 h 61"/>
                <a:gd name="T8" fmla="*/ 74 w 80"/>
                <a:gd name="T9" fmla="*/ 20 h 61"/>
                <a:gd name="T10" fmla="*/ 79 w 80"/>
                <a:gd name="T11" fmla="*/ 27 h 61"/>
                <a:gd name="T12" fmla="*/ 80 w 80"/>
                <a:gd name="T13" fmla="*/ 36 h 61"/>
                <a:gd name="T14" fmla="*/ 80 w 80"/>
                <a:gd name="T15" fmla="*/ 43 h 61"/>
                <a:gd name="T16" fmla="*/ 79 w 80"/>
                <a:gd name="T17" fmla="*/ 45 h 61"/>
                <a:gd name="T18" fmla="*/ 77 w 80"/>
                <a:gd name="T19" fmla="*/ 49 h 61"/>
                <a:gd name="T20" fmla="*/ 75 w 80"/>
                <a:gd name="T21" fmla="*/ 51 h 61"/>
                <a:gd name="T22" fmla="*/ 74 w 80"/>
                <a:gd name="T23" fmla="*/ 54 h 61"/>
                <a:gd name="T24" fmla="*/ 70 w 80"/>
                <a:gd name="T25" fmla="*/ 56 h 61"/>
                <a:gd name="T26" fmla="*/ 65 w 80"/>
                <a:gd name="T27" fmla="*/ 58 h 61"/>
                <a:gd name="T28" fmla="*/ 62 w 80"/>
                <a:gd name="T29" fmla="*/ 61 h 61"/>
                <a:gd name="T30" fmla="*/ 0 w 80"/>
                <a:gd name="T31" fmla="*/ 61 h 61"/>
                <a:gd name="T32" fmla="*/ 0 w 80"/>
                <a:gd name="T33" fmla="*/ 46 h 61"/>
                <a:gd name="T34" fmla="*/ 57 w 80"/>
                <a:gd name="T35" fmla="*/ 46 h 61"/>
                <a:gd name="T36" fmla="*/ 64 w 80"/>
                <a:gd name="T37" fmla="*/ 42 h 61"/>
                <a:gd name="T38" fmla="*/ 67 w 80"/>
                <a:gd name="T39" fmla="*/ 37 h 61"/>
                <a:gd name="T40" fmla="*/ 68 w 80"/>
                <a:gd name="T41" fmla="*/ 32 h 61"/>
                <a:gd name="T42" fmla="*/ 64 w 80"/>
                <a:gd name="T43" fmla="*/ 21 h 61"/>
                <a:gd name="T44" fmla="*/ 60 w 80"/>
                <a:gd name="T45" fmla="*/ 17 h 61"/>
                <a:gd name="T46" fmla="*/ 57 w 80"/>
                <a:gd name="T47" fmla="*/ 15 h 61"/>
                <a:gd name="T48" fmla="*/ 54 w 80"/>
                <a:gd name="T49" fmla="*/ 14 h 61"/>
                <a:gd name="T50" fmla="*/ 0 w 80"/>
                <a:gd name="T51" fmla="*/ 14 h 61"/>
                <a:gd name="T52" fmla="*/ 0 w 80"/>
                <a:gd name="T53" fmla="*/ 0 h 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80"/>
                <a:gd name="T82" fmla="*/ 0 h 61"/>
                <a:gd name="T83" fmla="*/ 80 w 80"/>
                <a:gd name="T84" fmla="*/ 61 h 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80" h="61">
                  <a:moveTo>
                    <a:pt x="0" y="0"/>
                  </a:moveTo>
                  <a:lnTo>
                    <a:pt x="79" y="0"/>
                  </a:lnTo>
                  <a:lnTo>
                    <a:pt x="79" y="14"/>
                  </a:lnTo>
                  <a:lnTo>
                    <a:pt x="65" y="14"/>
                  </a:lnTo>
                  <a:lnTo>
                    <a:pt x="74" y="20"/>
                  </a:lnTo>
                  <a:lnTo>
                    <a:pt x="79" y="27"/>
                  </a:lnTo>
                  <a:lnTo>
                    <a:pt x="80" y="36"/>
                  </a:lnTo>
                  <a:lnTo>
                    <a:pt x="80" y="43"/>
                  </a:lnTo>
                  <a:lnTo>
                    <a:pt x="79" y="45"/>
                  </a:lnTo>
                  <a:lnTo>
                    <a:pt x="77" y="49"/>
                  </a:lnTo>
                  <a:lnTo>
                    <a:pt x="75" y="51"/>
                  </a:lnTo>
                  <a:lnTo>
                    <a:pt x="74" y="54"/>
                  </a:lnTo>
                  <a:lnTo>
                    <a:pt x="70" y="56"/>
                  </a:lnTo>
                  <a:lnTo>
                    <a:pt x="65" y="58"/>
                  </a:lnTo>
                  <a:lnTo>
                    <a:pt x="62" y="61"/>
                  </a:lnTo>
                  <a:lnTo>
                    <a:pt x="0" y="61"/>
                  </a:lnTo>
                  <a:lnTo>
                    <a:pt x="0" y="46"/>
                  </a:lnTo>
                  <a:lnTo>
                    <a:pt x="57" y="46"/>
                  </a:lnTo>
                  <a:lnTo>
                    <a:pt x="64" y="42"/>
                  </a:lnTo>
                  <a:lnTo>
                    <a:pt x="67" y="37"/>
                  </a:lnTo>
                  <a:lnTo>
                    <a:pt x="68" y="32"/>
                  </a:lnTo>
                  <a:lnTo>
                    <a:pt x="64" y="21"/>
                  </a:lnTo>
                  <a:lnTo>
                    <a:pt x="60" y="17"/>
                  </a:lnTo>
                  <a:lnTo>
                    <a:pt x="57" y="15"/>
                  </a:lnTo>
                  <a:lnTo>
                    <a:pt x="54" y="14"/>
                  </a:lnTo>
                  <a:lnTo>
                    <a:pt x="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17" name="Freeform 93"/>
            <p:cNvSpPr>
              <a:spLocks/>
            </p:cNvSpPr>
            <p:nvPr/>
          </p:nvSpPr>
          <p:spPr bwMode="auto">
            <a:xfrm>
              <a:off x="1277" y="3002"/>
              <a:ext cx="106" cy="37"/>
            </a:xfrm>
            <a:custGeom>
              <a:avLst/>
              <a:gdLst>
                <a:gd name="T0" fmla="*/ 106 w 106"/>
                <a:gd name="T1" fmla="*/ 0 h 37"/>
                <a:gd name="T2" fmla="*/ 106 w 106"/>
                <a:gd name="T3" fmla="*/ 18 h 37"/>
                <a:gd name="T4" fmla="*/ 105 w 106"/>
                <a:gd name="T5" fmla="*/ 20 h 37"/>
                <a:gd name="T6" fmla="*/ 99 w 106"/>
                <a:gd name="T7" fmla="*/ 26 h 37"/>
                <a:gd name="T8" fmla="*/ 95 w 106"/>
                <a:gd name="T9" fmla="*/ 27 h 37"/>
                <a:gd name="T10" fmla="*/ 39 w 106"/>
                <a:gd name="T11" fmla="*/ 27 h 37"/>
                <a:gd name="T12" fmla="*/ 39 w 106"/>
                <a:gd name="T13" fmla="*/ 37 h 37"/>
                <a:gd name="T14" fmla="*/ 26 w 106"/>
                <a:gd name="T15" fmla="*/ 37 h 37"/>
                <a:gd name="T16" fmla="*/ 26 w 106"/>
                <a:gd name="T17" fmla="*/ 27 h 37"/>
                <a:gd name="T18" fmla="*/ 8 w 106"/>
                <a:gd name="T19" fmla="*/ 27 h 37"/>
                <a:gd name="T20" fmla="*/ 0 w 106"/>
                <a:gd name="T21" fmla="*/ 13 h 37"/>
                <a:gd name="T22" fmla="*/ 26 w 106"/>
                <a:gd name="T23" fmla="*/ 13 h 37"/>
                <a:gd name="T24" fmla="*/ 26 w 106"/>
                <a:gd name="T25" fmla="*/ 1 h 37"/>
                <a:gd name="T26" fmla="*/ 39 w 106"/>
                <a:gd name="T27" fmla="*/ 1 h 37"/>
                <a:gd name="T28" fmla="*/ 39 w 106"/>
                <a:gd name="T29" fmla="*/ 13 h 37"/>
                <a:gd name="T30" fmla="*/ 90 w 106"/>
                <a:gd name="T31" fmla="*/ 13 h 37"/>
                <a:gd name="T32" fmla="*/ 91 w 106"/>
                <a:gd name="T33" fmla="*/ 12 h 37"/>
                <a:gd name="T34" fmla="*/ 91 w 106"/>
                <a:gd name="T35" fmla="*/ 10 h 37"/>
                <a:gd name="T36" fmla="*/ 94 w 106"/>
                <a:gd name="T37" fmla="*/ 8 h 37"/>
                <a:gd name="T38" fmla="*/ 94 w 106"/>
                <a:gd name="T39" fmla="*/ 1 h 37"/>
                <a:gd name="T40" fmla="*/ 106 w 106"/>
                <a:gd name="T41" fmla="*/ 0 h 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6"/>
                <a:gd name="T64" fmla="*/ 0 h 37"/>
                <a:gd name="T65" fmla="*/ 106 w 106"/>
                <a:gd name="T66" fmla="*/ 37 h 3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6" h="37">
                  <a:moveTo>
                    <a:pt x="106" y="0"/>
                  </a:moveTo>
                  <a:lnTo>
                    <a:pt x="106" y="18"/>
                  </a:lnTo>
                  <a:lnTo>
                    <a:pt x="105" y="20"/>
                  </a:lnTo>
                  <a:lnTo>
                    <a:pt x="99" y="26"/>
                  </a:lnTo>
                  <a:lnTo>
                    <a:pt x="95" y="27"/>
                  </a:lnTo>
                  <a:lnTo>
                    <a:pt x="39" y="27"/>
                  </a:lnTo>
                  <a:lnTo>
                    <a:pt x="39" y="37"/>
                  </a:lnTo>
                  <a:lnTo>
                    <a:pt x="26" y="37"/>
                  </a:lnTo>
                  <a:lnTo>
                    <a:pt x="26" y="27"/>
                  </a:lnTo>
                  <a:lnTo>
                    <a:pt x="8" y="27"/>
                  </a:lnTo>
                  <a:lnTo>
                    <a:pt x="0" y="13"/>
                  </a:lnTo>
                  <a:lnTo>
                    <a:pt x="26" y="13"/>
                  </a:lnTo>
                  <a:lnTo>
                    <a:pt x="26" y="1"/>
                  </a:lnTo>
                  <a:lnTo>
                    <a:pt x="39" y="1"/>
                  </a:lnTo>
                  <a:lnTo>
                    <a:pt x="39" y="13"/>
                  </a:lnTo>
                  <a:lnTo>
                    <a:pt x="90" y="13"/>
                  </a:lnTo>
                  <a:lnTo>
                    <a:pt x="91" y="12"/>
                  </a:lnTo>
                  <a:lnTo>
                    <a:pt x="91" y="10"/>
                  </a:lnTo>
                  <a:lnTo>
                    <a:pt x="94" y="8"/>
                  </a:lnTo>
                  <a:lnTo>
                    <a:pt x="94" y="1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18" name="Freeform 94"/>
            <p:cNvSpPr>
              <a:spLocks/>
            </p:cNvSpPr>
            <p:nvPr/>
          </p:nvSpPr>
          <p:spPr bwMode="auto">
            <a:xfrm>
              <a:off x="1303" y="2928"/>
              <a:ext cx="80" cy="61"/>
            </a:xfrm>
            <a:custGeom>
              <a:avLst/>
              <a:gdLst>
                <a:gd name="T0" fmla="*/ 0 w 80"/>
                <a:gd name="T1" fmla="*/ 0 h 61"/>
                <a:gd name="T2" fmla="*/ 79 w 80"/>
                <a:gd name="T3" fmla="*/ 0 h 61"/>
                <a:gd name="T4" fmla="*/ 79 w 80"/>
                <a:gd name="T5" fmla="*/ 14 h 61"/>
                <a:gd name="T6" fmla="*/ 65 w 80"/>
                <a:gd name="T7" fmla="*/ 14 h 61"/>
                <a:gd name="T8" fmla="*/ 74 w 80"/>
                <a:gd name="T9" fmla="*/ 20 h 61"/>
                <a:gd name="T10" fmla="*/ 79 w 80"/>
                <a:gd name="T11" fmla="*/ 27 h 61"/>
                <a:gd name="T12" fmla="*/ 80 w 80"/>
                <a:gd name="T13" fmla="*/ 35 h 61"/>
                <a:gd name="T14" fmla="*/ 80 w 80"/>
                <a:gd name="T15" fmla="*/ 43 h 61"/>
                <a:gd name="T16" fmla="*/ 79 w 80"/>
                <a:gd name="T17" fmla="*/ 45 h 61"/>
                <a:gd name="T18" fmla="*/ 77 w 80"/>
                <a:gd name="T19" fmla="*/ 49 h 61"/>
                <a:gd name="T20" fmla="*/ 75 w 80"/>
                <a:gd name="T21" fmla="*/ 51 h 61"/>
                <a:gd name="T22" fmla="*/ 74 w 80"/>
                <a:gd name="T23" fmla="*/ 53 h 61"/>
                <a:gd name="T24" fmla="*/ 70 w 80"/>
                <a:gd name="T25" fmla="*/ 56 h 61"/>
                <a:gd name="T26" fmla="*/ 65 w 80"/>
                <a:gd name="T27" fmla="*/ 58 h 61"/>
                <a:gd name="T28" fmla="*/ 62 w 80"/>
                <a:gd name="T29" fmla="*/ 61 h 61"/>
                <a:gd name="T30" fmla="*/ 0 w 80"/>
                <a:gd name="T31" fmla="*/ 61 h 61"/>
                <a:gd name="T32" fmla="*/ 0 w 80"/>
                <a:gd name="T33" fmla="*/ 46 h 61"/>
                <a:gd name="T34" fmla="*/ 57 w 80"/>
                <a:gd name="T35" fmla="*/ 46 h 61"/>
                <a:gd name="T36" fmla="*/ 64 w 80"/>
                <a:gd name="T37" fmla="*/ 41 h 61"/>
                <a:gd name="T38" fmla="*/ 67 w 80"/>
                <a:gd name="T39" fmla="*/ 37 h 61"/>
                <a:gd name="T40" fmla="*/ 68 w 80"/>
                <a:gd name="T41" fmla="*/ 32 h 61"/>
                <a:gd name="T42" fmla="*/ 64 w 80"/>
                <a:gd name="T43" fmla="*/ 21 h 61"/>
                <a:gd name="T44" fmla="*/ 60 w 80"/>
                <a:gd name="T45" fmla="*/ 16 h 61"/>
                <a:gd name="T46" fmla="*/ 57 w 80"/>
                <a:gd name="T47" fmla="*/ 15 h 61"/>
                <a:gd name="T48" fmla="*/ 54 w 80"/>
                <a:gd name="T49" fmla="*/ 14 h 61"/>
                <a:gd name="T50" fmla="*/ 0 w 80"/>
                <a:gd name="T51" fmla="*/ 14 h 61"/>
                <a:gd name="T52" fmla="*/ 0 w 80"/>
                <a:gd name="T53" fmla="*/ 0 h 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80"/>
                <a:gd name="T82" fmla="*/ 0 h 61"/>
                <a:gd name="T83" fmla="*/ 80 w 80"/>
                <a:gd name="T84" fmla="*/ 61 h 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80" h="61">
                  <a:moveTo>
                    <a:pt x="0" y="0"/>
                  </a:moveTo>
                  <a:lnTo>
                    <a:pt x="79" y="0"/>
                  </a:lnTo>
                  <a:lnTo>
                    <a:pt x="79" y="14"/>
                  </a:lnTo>
                  <a:lnTo>
                    <a:pt x="65" y="14"/>
                  </a:lnTo>
                  <a:lnTo>
                    <a:pt x="74" y="20"/>
                  </a:lnTo>
                  <a:lnTo>
                    <a:pt x="79" y="27"/>
                  </a:lnTo>
                  <a:lnTo>
                    <a:pt x="80" y="35"/>
                  </a:lnTo>
                  <a:lnTo>
                    <a:pt x="80" y="43"/>
                  </a:lnTo>
                  <a:lnTo>
                    <a:pt x="79" y="45"/>
                  </a:lnTo>
                  <a:lnTo>
                    <a:pt x="77" y="49"/>
                  </a:lnTo>
                  <a:lnTo>
                    <a:pt x="75" y="51"/>
                  </a:lnTo>
                  <a:lnTo>
                    <a:pt x="74" y="53"/>
                  </a:lnTo>
                  <a:lnTo>
                    <a:pt x="70" y="56"/>
                  </a:lnTo>
                  <a:lnTo>
                    <a:pt x="65" y="58"/>
                  </a:lnTo>
                  <a:lnTo>
                    <a:pt x="62" y="61"/>
                  </a:lnTo>
                  <a:lnTo>
                    <a:pt x="0" y="61"/>
                  </a:lnTo>
                  <a:lnTo>
                    <a:pt x="0" y="46"/>
                  </a:lnTo>
                  <a:lnTo>
                    <a:pt x="57" y="46"/>
                  </a:lnTo>
                  <a:lnTo>
                    <a:pt x="64" y="41"/>
                  </a:lnTo>
                  <a:lnTo>
                    <a:pt x="67" y="37"/>
                  </a:lnTo>
                  <a:lnTo>
                    <a:pt x="68" y="32"/>
                  </a:lnTo>
                  <a:lnTo>
                    <a:pt x="64" y="21"/>
                  </a:lnTo>
                  <a:lnTo>
                    <a:pt x="60" y="16"/>
                  </a:lnTo>
                  <a:lnTo>
                    <a:pt x="57" y="15"/>
                  </a:lnTo>
                  <a:lnTo>
                    <a:pt x="54" y="14"/>
                  </a:lnTo>
                  <a:lnTo>
                    <a:pt x="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19" name="Freeform 95"/>
            <p:cNvSpPr>
              <a:spLocks noEditPoints="1"/>
            </p:cNvSpPr>
            <p:nvPr/>
          </p:nvSpPr>
          <p:spPr bwMode="auto">
            <a:xfrm>
              <a:off x="1302" y="2839"/>
              <a:ext cx="81" cy="71"/>
            </a:xfrm>
            <a:custGeom>
              <a:avLst/>
              <a:gdLst>
                <a:gd name="T0" fmla="*/ 44 w 81"/>
                <a:gd name="T1" fmla="*/ 29 h 71"/>
                <a:gd name="T2" fmla="*/ 46 w 81"/>
                <a:gd name="T3" fmla="*/ 43 h 71"/>
                <a:gd name="T4" fmla="*/ 49 w 81"/>
                <a:gd name="T5" fmla="*/ 49 h 71"/>
                <a:gd name="T6" fmla="*/ 56 w 81"/>
                <a:gd name="T7" fmla="*/ 58 h 71"/>
                <a:gd name="T8" fmla="*/ 65 w 81"/>
                <a:gd name="T9" fmla="*/ 54 h 71"/>
                <a:gd name="T10" fmla="*/ 68 w 81"/>
                <a:gd name="T11" fmla="*/ 39 h 71"/>
                <a:gd name="T12" fmla="*/ 65 w 81"/>
                <a:gd name="T13" fmla="*/ 30 h 71"/>
                <a:gd name="T14" fmla="*/ 61 w 81"/>
                <a:gd name="T15" fmla="*/ 24 h 71"/>
                <a:gd name="T16" fmla="*/ 55 w 81"/>
                <a:gd name="T17" fmla="*/ 22 h 71"/>
                <a:gd name="T18" fmla="*/ 46 w 81"/>
                <a:gd name="T19" fmla="*/ 21 h 71"/>
                <a:gd name="T20" fmla="*/ 80 w 81"/>
                <a:gd name="T21" fmla="*/ 0 h 71"/>
                <a:gd name="T22" fmla="*/ 76 w 81"/>
                <a:gd name="T23" fmla="*/ 17 h 71"/>
                <a:gd name="T24" fmla="*/ 70 w 81"/>
                <a:gd name="T25" fmla="*/ 19 h 71"/>
                <a:gd name="T26" fmla="*/ 80 w 81"/>
                <a:gd name="T27" fmla="*/ 36 h 71"/>
                <a:gd name="T28" fmla="*/ 81 w 81"/>
                <a:gd name="T29" fmla="*/ 46 h 71"/>
                <a:gd name="T30" fmla="*/ 75 w 81"/>
                <a:gd name="T31" fmla="*/ 65 h 71"/>
                <a:gd name="T32" fmla="*/ 65 w 81"/>
                <a:gd name="T33" fmla="*/ 71 h 71"/>
                <a:gd name="T34" fmla="*/ 49 w 81"/>
                <a:gd name="T35" fmla="*/ 68 h 71"/>
                <a:gd name="T36" fmla="*/ 40 w 81"/>
                <a:gd name="T37" fmla="*/ 62 h 71"/>
                <a:gd name="T38" fmla="*/ 35 w 81"/>
                <a:gd name="T39" fmla="*/ 54 h 71"/>
                <a:gd name="T40" fmla="*/ 34 w 81"/>
                <a:gd name="T41" fmla="*/ 47 h 71"/>
                <a:gd name="T42" fmla="*/ 32 w 81"/>
                <a:gd name="T43" fmla="*/ 30 h 71"/>
                <a:gd name="T44" fmla="*/ 26 w 81"/>
                <a:gd name="T45" fmla="*/ 21 h 71"/>
                <a:gd name="T46" fmla="*/ 16 w 81"/>
                <a:gd name="T47" fmla="*/ 24 h 71"/>
                <a:gd name="T48" fmla="*/ 13 w 81"/>
                <a:gd name="T49" fmla="*/ 33 h 71"/>
                <a:gd name="T50" fmla="*/ 14 w 81"/>
                <a:gd name="T51" fmla="*/ 47 h 71"/>
                <a:gd name="T52" fmla="*/ 18 w 81"/>
                <a:gd name="T53" fmla="*/ 52 h 71"/>
                <a:gd name="T54" fmla="*/ 25 w 81"/>
                <a:gd name="T55" fmla="*/ 55 h 71"/>
                <a:gd name="T56" fmla="*/ 19 w 81"/>
                <a:gd name="T57" fmla="*/ 68 h 71"/>
                <a:gd name="T58" fmla="*/ 10 w 81"/>
                <a:gd name="T59" fmla="*/ 64 h 71"/>
                <a:gd name="T60" fmla="*/ 3 w 81"/>
                <a:gd name="T61" fmla="*/ 53 h 71"/>
                <a:gd name="T62" fmla="*/ 0 w 81"/>
                <a:gd name="T63" fmla="*/ 41 h 71"/>
                <a:gd name="T64" fmla="*/ 1 w 81"/>
                <a:gd name="T65" fmla="*/ 23 h 71"/>
                <a:gd name="T66" fmla="*/ 6 w 81"/>
                <a:gd name="T67" fmla="*/ 12 h 71"/>
                <a:gd name="T68" fmla="*/ 13 w 81"/>
                <a:gd name="T69" fmla="*/ 8 h 71"/>
                <a:gd name="T70" fmla="*/ 61 w 81"/>
                <a:gd name="T71" fmla="*/ 5 h 71"/>
                <a:gd name="T72" fmla="*/ 72 w 81"/>
                <a:gd name="T73" fmla="*/ 4 h 71"/>
                <a:gd name="T74" fmla="*/ 80 w 81"/>
                <a:gd name="T75" fmla="*/ 0 h 7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1"/>
                <a:gd name="T115" fmla="*/ 0 h 71"/>
                <a:gd name="T116" fmla="*/ 81 w 81"/>
                <a:gd name="T117" fmla="*/ 71 h 7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1" h="71">
                  <a:moveTo>
                    <a:pt x="41" y="21"/>
                  </a:moveTo>
                  <a:lnTo>
                    <a:pt x="44" y="29"/>
                  </a:lnTo>
                  <a:lnTo>
                    <a:pt x="46" y="40"/>
                  </a:lnTo>
                  <a:lnTo>
                    <a:pt x="46" y="43"/>
                  </a:lnTo>
                  <a:lnTo>
                    <a:pt x="47" y="47"/>
                  </a:lnTo>
                  <a:lnTo>
                    <a:pt x="49" y="49"/>
                  </a:lnTo>
                  <a:lnTo>
                    <a:pt x="49" y="51"/>
                  </a:lnTo>
                  <a:lnTo>
                    <a:pt x="56" y="58"/>
                  </a:lnTo>
                  <a:lnTo>
                    <a:pt x="58" y="58"/>
                  </a:lnTo>
                  <a:lnTo>
                    <a:pt x="65" y="54"/>
                  </a:lnTo>
                  <a:lnTo>
                    <a:pt x="69" y="43"/>
                  </a:lnTo>
                  <a:lnTo>
                    <a:pt x="68" y="39"/>
                  </a:lnTo>
                  <a:lnTo>
                    <a:pt x="66" y="35"/>
                  </a:lnTo>
                  <a:lnTo>
                    <a:pt x="65" y="30"/>
                  </a:lnTo>
                  <a:lnTo>
                    <a:pt x="63" y="28"/>
                  </a:lnTo>
                  <a:lnTo>
                    <a:pt x="61" y="24"/>
                  </a:lnTo>
                  <a:lnTo>
                    <a:pt x="58" y="23"/>
                  </a:lnTo>
                  <a:lnTo>
                    <a:pt x="55" y="22"/>
                  </a:lnTo>
                  <a:lnTo>
                    <a:pt x="51" y="22"/>
                  </a:lnTo>
                  <a:lnTo>
                    <a:pt x="46" y="21"/>
                  </a:lnTo>
                  <a:lnTo>
                    <a:pt x="41" y="21"/>
                  </a:lnTo>
                  <a:close/>
                  <a:moveTo>
                    <a:pt x="80" y="0"/>
                  </a:moveTo>
                  <a:lnTo>
                    <a:pt x="80" y="15"/>
                  </a:lnTo>
                  <a:lnTo>
                    <a:pt x="76" y="17"/>
                  </a:lnTo>
                  <a:lnTo>
                    <a:pt x="74" y="19"/>
                  </a:lnTo>
                  <a:lnTo>
                    <a:pt x="70" y="19"/>
                  </a:lnTo>
                  <a:lnTo>
                    <a:pt x="74" y="24"/>
                  </a:lnTo>
                  <a:lnTo>
                    <a:pt x="80" y="36"/>
                  </a:lnTo>
                  <a:lnTo>
                    <a:pt x="81" y="40"/>
                  </a:lnTo>
                  <a:lnTo>
                    <a:pt x="81" y="46"/>
                  </a:lnTo>
                  <a:lnTo>
                    <a:pt x="80" y="56"/>
                  </a:lnTo>
                  <a:lnTo>
                    <a:pt x="75" y="65"/>
                  </a:lnTo>
                  <a:lnTo>
                    <a:pt x="70" y="68"/>
                  </a:lnTo>
                  <a:lnTo>
                    <a:pt x="65" y="71"/>
                  </a:lnTo>
                  <a:lnTo>
                    <a:pt x="53" y="71"/>
                  </a:lnTo>
                  <a:lnTo>
                    <a:pt x="49" y="68"/>
                  </a:lnTo>
                  <a:lnTo>
                    <a:pt x="45" y="67"/>
                  </a:lnTo>
                  <a:lnTo>
                    <a:pt x="40" y="62"/>
                  </a:lnTo>
                  <a:lnTo>
                    <a:pt x="38" y="59"/>
                  </a:lnTo>
                  <a:lnTo>
                    <a:pt x="35" y="54"/>
                  </a:lnTo>
                  <a:lnTo>
                    <a:pt x="35" y="51"/>
                  </a:lnTo>
                  <a:lnTo>
                    <a:pt x="34" y="47"/>
                  </a:lnTo>
                  <a:lnTo>
                    <a:pt x="34" y="43"/>
                  </a:lnTo>
                  <a:lnTo>
                    <a:pt x="32" y="30"/>
                  </a:lnTo>
                  <a:lnTo>
                    <a:pt x="30" y="21"/>
                  </a:lnTo>
                  <a:lnTo>
                    <a:pt x="26" y="21"/>
                  </a:lnTo>
                  <a:lnTo>
                    <a:pt x="19" y="23"/>
                  </a:lnTo>
                  <a:lnTo>
                    <a:pt x="16" y="24"/>
                  </a:lnTo>
                  <a:lnTo>
                    <a:pt x="14" y="28"/>
                  </a:lnTo>
                  <a:lnTo>
                    <a:pt x="13" y="33"/>
                  </a:lnTo>
                  <a:lnTo>
                    <a:pt x="13" y="43"/>
                  </a:lnTo>
                  <a:lnTo>
                    <a:pt x="14" y="47"/>
                  </a:lnTo>
                  <a:lnTo>
                    <a:pt x="15" y="49"/>
                  </a:lnTo>
                  <a:lnTo>
                    <a:pt x="18" y="52"/>
                  </a:lnTo>
                  <a:lnTo>
                    <a:pt x="21" y="54"/>
                  </a:lnTo>
                  <a:lnTo>
                    <a:pt x="25" y="55"/>
                  </a:lnTo>
                  <a:lnTo>
                    <a:pt x="24" y="70"/>
                  </a:lnTo>
                  <a:lnTo>
                    <a:pt x="19" y="68"/>
                  </a:lnTo>
                  <a:lnTo>
                    <a:pt x="14" y="66"/>
                  </a:lnTo>
                  <a:lnTo>
                    <a:pt x="10" y="64"/>
                  </a:lnTo>
                  <a:lnTo>
                    <a:pt x="4" y="58"/>
                  </a:lnTo>
                  <a:lnTo>
                    <a:pt x="3" y="53"/>
                  </a:lnTo>
                  <a:lnTo>
                    <a:pt x="2" y="47"/>
                  </a:lnTo>
                  <a:lnTo>
                    <a:pt x="0" y="41"/>
                  </a:lnTo>
                  <a:lnTo>
                    <a:pt x="0" y="27"/>
                  </a:lnTo>
                  <a:lnTo>
                    <a:pt x="1" y="23"/>
                  </a:lnTo>
                  <a:lnTo>
                    <a:pt x="1" y="19"/>
                  </a:lnTo>
                  <a:lnTo>
                    <a:pt x="6" y="12"/>
                  </a:lnTo>
                  <a:lnTo>
                    <a:pt x="8" y="10"/>
                  </a:lnTo>
                  <a:lnTo>
                    <a:pt x="13" y="8"/>
                  </a:lnTo>
                  <a:lnTo>
                    <a:pt x="16" y="5"/>
                  </a:lnTo>
                  <a:lnTo>
                    <a:pt x="61" y="5"/>
                  </a:lnTo>
                  <a:lnTo>
                    <a:pt x="69" y="4"/>
                  </a:lnTo>
                  <a:lnTo>
                    <a:pt x="72" y="4"/>
                  </a:lnTo>
                  <a:lnTo>
                    <a:pt x="76" y="3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20" name="Rectangle 96"/>
            <p:cNvSpPr>
              <a:spLocks noChangeArrowheads="1"/>
            </p:cNvSpPr>
            <p:nvPr/>
          </p:nvSpPr>
          <p:spPr bwMode="auto">
            <a:xfrm>
              <a:off x="1273" y="2808"/>
              <a:ext cx="109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21" name="Freeform 97"/>
            <p:cNvSpPr>
              <a:spLocks noEditPoints="1"/>
            </p:cNvSpPr>
            <p:nvPr/>
          </p:nvSpPr>
          <p:spPr bwMode="auto">
            <a:xfrm>
              <a:off x="1273" y="2733"/>
              <a:ext cx="109" cy="15"/>
            </a:xfrm>
            <a:custGeom>
              <a:avLst/>
              <a:gdLst>
                <a:gd name="T0" fmla="*/ 30 w 109"/>
                <a:gd name="T1" fmla="*/ 0 h 15"/>
                <a:gd name="T2" fmla="*/ 109 w 109"/>
                <a:gd name="T3" fmla="*/ 0 h 15"/>
                <a:gd name="T4" fmla="*/ 109 w 109"/>
                <a:gd name="T5" fmla="*/ 15 h 15"/>
                <a:gd name="T6" fmla="*/ 30 w 109"/>
                <a:gd name="T7" fmla="*/ 15 h 15"/>
                <a:gd name="T8" fmla="*/ 30 w 109"/>
                <a:gd name="T9" fmla="*/ 0 h 15"/>
                <a:gd name="T10" fmla="*/ 0 w 109"/>
                <a:gd name="T11" fmla="*/ 0 h 15"/>
                <a:gd name="T12" fmla="*/ 14 w 109"/>
                <a:gd name="T13" fmla="*/ 0 h 15"/>
                <a:gd name="T14" fmla="*/ 14 w 109"/>
                <a:gd name="T15" fmla="*/ 15 h 15"/>
                <a:gd name="T16" fmla="*/ 0 w 109"/>
                <a:gd name="T17" fmla="*/ 15 h 15"/>
                <a:gd name="T18" fmla="*/ 0 w 109"/>
                <a:gd name="T19" fmla="*/ 0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9"/>
                <a:gd name="T31" fmla="*/ 0 h 15"/>
                <a:gd name="T32" fmla="*/ 109 w 109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9" h="15">
                  <a:moveTo>
                    <a:pt x="30" y="0"/>
                  </a:moveTo>
                  <a:lnTo>
                    <a:pt x="109" y="0"/>
                  </a:lnTo>
                  <a:lnTo>
                    <a:pt x="109" y="15"/>
                  </a:lnTo>
                  <a:lnTo>
                    <a:pt x="30" y="15"/>
                  </a:lnTo>
                  <a:lnTo>
                    <a:pt x="30" y="0"/>
                  </a:lnTo>
                  <a:close/>
                  <a:moveTo>
                    <a:pt x="0" y="0"/>
                  </a:moveTo>
                  <a:lnTo>
                    <a:pt x="14" y="0"/>
                  </a:lnTo>
                  <a:lnTo>
                    <a:pt x="14" y="15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22" name="Freeform 98"/>
            <p:cNvSpPr>
              <a:spLocks/>
            </p:cNvSpPr>
            <p:nvPr/>
          </p:nvSpPr>
          <p:spPr bwMode="auto">
            <a:xfrm>
              <a:off x="1302" y="2653"/>
              <a:ext cx="80" cy="61"/>
            </a:xfrm>
            <a:custGeom>
              <a:avLst/>
              <a:gdLst>
                <a:gd name="T0" fmla="*/ 19 w 80"/>
                <a:gd name="T1" fmla="*/ 0 h 61"/>
                <a:gd name="T2" fmla="*/ 80 w 80"/>
                <a:gd name="T3" fmla="*/ 0 h 61"/>
                <a:gd name="T4" fmla="*/ 80 w 80"/>
                <a:gd name="T5" fmla="*/ 15 h 61"/>
                <a:gd name="T6" fmla="*/ 26 w 80"/>
                <a:gd name="T7" fmla="*/ 15 h 61"/>
                <a:gd name="T8" fmla="*/ 24 w 80"/>
                <a:gd name="T9" fmla="*/ 16 h 61"/>
                <a:gd name="T10" fmla="*/ 21 w 80"/>
                <a:gd name="T11" fmla="*/ 16 h 61"/>
                <a:gd name="T12" fmla="*/ 16 w 80"/>
                <a:gd name="T13" fmla="*/ 18 h 61"/>
                <a:gd name="T14" fmla="*/ 14 w 80"/>
                <a:gd name="T15" fmla="*/ 21 h 61"/>
                <a:gd name="T16" fmla="*/ 13 w 80"/>
                <a:gd name="T17" fmla="*/ 23 h 61"/>
                <a:gd name="T18" fmla="*/ 13 w 80"/>
                <a:gd name="T19" fmla="*/ 34 h 61"/>
                <a:gd name="T20" fmla="*/ 14 w 80"/>
                <a:gd name="T21" fmla="*/ 38 h 61"/>
                <a:gd name="T22" fmla="*/ 16 w 80"/>
                <a:gd name="T23" fmla="*/ 43 h 61"/>
                <a:gd name="T24" fmla="*/ 25 w 80"/>
                <a:gd name="T25" fmla="*/ 47 h 61"/>
                <a:gd name="T26" fmla="*/ 38 w 80"/>
                <a:gd name="T27" fmla="*/ 48 h 61"/>
                <a:gd name="T28" fmla="*/ 80 w 80"/>
                <a:gd name="T29" fmla="*/ 48 h 61"/>
                <a:gd name="T30" fmla="*/ 80 w 80"/>
                <a:gd name="T31" fmla="*/ 61 h 61"/>
                <a:gd name="T32" fmla="*/ 1 w 80"/>
                <a:gd name="T33" fmla="*/ 61 h 61"/>
                <a:gd name="T34" fmla="*/ 1 w 80"/>
                <a:gd name="T35" fmla="*/ 48 h 61"/>
                <a:gd name="T36" fmla="*/ 13 w 80"/>
                <a:gd name="T37" fmla="*/ 48 h 61"/>
                <a:gd name="T38" fmla="*/ 3 w 80"/>
                <a:gd name="T39" fmla="*/ 38 h 61"/>
                <a:gd name="T40" fmla="*/ 0 w 80"/>
                <a:gd name="T41" fmla="*/ 25 h 61"/>
                <a:gd name="T42" fmla="*/ 0 w 80"/>
                <a:gd name="T43" fmla="*/ 21 h 61"/>
                <a:gd name="T44" fmla="*/ 1 w 80"/>
                <a:gd name="T45" fmla="*/ 17 h 61"/>
                <a:gd name="T46" fmla="*/ 3 w 80"/>
                <a:gd name="T47" fmla="*/ 13 h 61"/>
                <a:gd name="T48" fmla="*/ 4 w 80"/>
                <a:gd name="T49" fmla="*/ 10 h 61"/>
                <a:gd name="T50" fmla="*/ 9 w 80"/>
                <a:gd name="T51" fmla="*/ 5 h 61"/>
                <a:gd name="T52" fmla="*/ 19 w 80"/>
                <a:gd name="T53" fmla="*/ 0 h 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80"/>
                <a:gd name="T82" fmla="*/ 0 h 61"/>
                <a:gd name="T83" fmla="*/ 80 w 80"/>
                <a:gd name="T84" fmla="*/ 61 h 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80" h="61">
                  <a:moveTo>
                    <a:pt x="19" y="0"/>
                  </a:moveTo>
                  <a:lnTo>
                    <a:pt x="80" y="0"/>
                  </a:lnTo>
                  <a:lnTo>
                    <a:pt x="80" y="15"/>
                  </a:lnTo>
                  <a:lnTo>
                    <a:pt x="26" y="15"/>
                  </a:lnTo>
                  <a:lnTo>
                    <a:pt x="24" y="16"/>
                  </a:lnTo>
                  <a:lnTo>
                    <a:pt x="21" y="16"/>
                  </a:lnTo>
                  <a:lnTo>
                    <a:pt x="16" y="18"/>
                  </a:lnTo>
                  <a:lnTo>
                    <a:pt x="14" y="21"/>
                  </a:lnTo>
                  <a:lnTo>
                    <a:pt x="13" y="23"/>
                  </a:lnTo>
                  <a:lnTo>
                    <a:pt x="13" y="34"/>
                  </a:lnTo>
                  <a:lnTo>
                    <a:pt x="14" y="38"/>
                  </a:lnTo>
                  <a:lnTo>
                    <a:pt x="16" y="43"/>
                  </a:lnTo>
                  <a:lnTo>
                    <a:pt x="25" y="47"/>
                  </a:lnTo>
                  <a:lnTo>
                    <a:pt x="38" y="48"/>
                  </a:lnTo>
                  <a:lnTo>
                    <a:pt x="80" y="48"/>
                  </a:lnTo>
                  <a:lnTo>
                    <a:pt x="80" y="61"/>
                  </a:lnTo>
                  <a:lnTo>
                    <a:pt x="1" y="61"/>
                  </a:lnTo>
                  <a:lnTo>
                    <a:pt x="1" y="48"/>
                  </a:lnTo>
                  <a:lnTo>
                    <a:pt x="13" y="48"/>
                  </a:lnTo>
                  <a:lnTo>
                    <a:pt x="3" y="38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1" y="17"/>
                  </a:lnTo>
                  <a:lnTo>
                    <a:pt x="3" y="13"/>
                  </a:lnTo>
                  <a:lnTo>
                    <a:pt x="4" y="10"/>
                  </a:lnTo>
                  <a:lnTo>
                    <a:pt x="9" y="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23" name="Freeform 99"/>
            <p:cNvSpPr>
              <a:spLocks/>
            </p:cNvSpPr>
            <p:nvPr/>
          </p:nvSpPr>
          <p:spPr bwMode="auto">
            <a:xfrm>
              <a:off x="1272" y="2594"/>
              <a:ext cx="110" cy="45"/>
            </a:xfrm>
            <a:custGeom>
              <a:avLst/>
              <a:gdLst>
                <a:gd name="T0" fmla="*/ 1 w 110"/>
                <a:gd name="T1" fmla="*/ 0 h 45"/>
                <a:gd name="T2" fmla="*/ 13 w 110"/>
                <a:gd name="T3" fmla="*/ 2 h 45"/>
                <a:gd name="T4" fmla="*/ 13 w 110"/>
                <a:gd name="T5" fmla="*/ 14 h 45"/>
                <a:gd name="T6" fmla="*/ 14 w 110"/>
                <a:gd name="T7" fmla="*/ 16 h 45"/>
                <a:gd name="T8" fmla="*/ 15 w 110"/>
                <a:gd name="T9" fmla="*/ 18 h 45"/>
                <a:gd name="T10" fmla="*/ 18 w 110"/>
                <a:gd name="T11" fmla="*/ 19 h 45"/>
                <a:gd name="T12" fmla="*/ 21 w 110"/>
                <a:gd name="T13" fmla="*/ 20 h 45"/>
                <a:gd name="T14" fmla="*/ 31 w 110"/>
                <a:gd name="T15" fmla="*/ 20 h 45"/>
                <a:gd name="T16" fmla="*/ 31 w 110"/>
                <a:gd name="T17" fmla="*/ 7 h 45"/>
                <a:gd name="T18" fmla="*/ 44 w 110"/>
                <a:gd name="T19" fmla="*/ 7 h 45"/>
                <a:gd name="T20" fmla="*/ 44 w 110"/>
                <a:gd name="T21" fmla="*/ 20 h 45"/>
                <a:gd name="T22" fmla="*/ 110 w 110"/>
                <a:gd name="T23" fmla="*/ 20 h 45"/>
                <a:gd name="T24" fmla="*/ 110 w 110"/>
                <a:gd name="T25" fmla="*/ 34 h 45"/>
                <a:gd name="T26" fmla="*/ 44 w 110"/>
                <a:gd name="T27" fmla="*/ 34 h 45"/>
                <a:gd name="T28" fmla="*/ 44 w 110"/>
                <a:gd name="T29" fmla="*/ 45 h 45"/>
                <a:gd name="T30" fmla="*/ 31 w 110"/>
                <a:gd name="T31" fmla="*/ 45 h 45"/>
                <a:gd name="T32" fmla="*/ 31 w 110"/>
                <a:gd name="T33" fmla="*/ 34 h 45"/>
                <a:gd name="T34" fmla="*/ 13 w 110"/>
                <a:gd name="T35" fmla="*/ 34 h 45"/>
                <a:gd name="T36" fmla="*/ 6 w 110"/>
                <a:gd name="T37" fmla="*/ 31 h 45"/>
                <a:gd name="T38" fmla="*/ 5 w 110"/>
                <a:gd name="T39" fmla="*/ 28 h 45"/>
                <a:gd name="T40" fmla="*/ 1 w 110"/>
                <a:gd name="T41" fmla="*/ 18 h 45"/>
                <a:gd name="T42" fmla="*/ 0 w 110"/>
                <a:gd name="T43" fmla="*/ 13 h 45"/>
                <a:gd name="T44" fmla="*/ 0 w 110"/>
                <a:gd name="T45" fmla="*/ 4 h 45"/>
                <a:gd name="T46" fmla="*/ 1 w 110"/>
                <a:gd name="T47" fmla="*/ 0 h 4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0"/>
                <a:gd name="T73" fmla="*/ 0 h 45"/>
                <a:gd name="T74" fmla="*/ 110 w 110"/>
                <a:gd name="T75" fmla="*/ 45 h 4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0" h="45">
                  <a:moveTo>
                    <a:pt x="1" y="0"/>
                  </a:moveTo>
                  <a:lnTo>
                    <a:pt x="13" y="2"/>
                  </a:lnTo>
                  <a:lnTo>
                    <a:pt x="13" y="14"/>
                  </a:lnTo>
                  <a:lnTo>
                    <a:pt x="14" y="16"/>
                  </a:lnTo>
                  <a:lnTo>
                    <a:pt x="15" y="18"/>
                  </a:lnTo>
                  <a:lnTo>
                    <a:pt x="18" y="19"/>
                  </a:lnTo>
                  <a:lnTo>
                    <a:pt x="21" y="20"/>
                  </a:lnTo>
                  <a:lnTo>
                    <a:pt x="31" y="20"/>
                  </a:lnTo>
                  <a:lnTo>
                    <a:pt x="31" y="7"/>
                  </a:lnTo>
                  <a:lnTo>
                    <a:pt x="44" y="7"/>
                  </a:lnTo>
                  <a:lnTo>
                    <a:pt x="44" y="20"/>
                  </a:lnTo>
                  <a:lnTo>
                    <a:pt x="110" y="20"/>
                  </a:lnTo>
                  <a:lnTo>
                    <a:pt x="110" y="34"/>
                  </a:lnTo>
                  <a:lnTo>
                    <a:pt x="44" y="34"/>
                  </a:lnTo>
                  <a:lnTo>
                    <a:pt x="44" y="45"/>
                  </a:lnTo>
                  <a:lnTo>
                    <a:pt x="31" y="45"/>
                  </a:lnTo>
                  <a:lnTo>
                    <a:pt x="31" y="34"/>
                  </a:lnTo>
                  <a:lnTo>
                    <a:pt x="13" y="34"/>
                  </a:lnTo>
                  <a:lnTo>
                    <a:pt x="6" y="31"/>
                  </a:lnTo>
                  <a:lnTo>
                    <a:pt x="5" y="28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24" name="Freeform 100"/>
            <p:cNvSpPr>
              <a:spLocks noEditPoints="1"/>
            </p:cNvSpPr>
            <p:nvPr/>
          </p:nvSpPr>
          <p:spPr bwMode="auto">
            <a:xfrm>
              <a:off x="1302" y="2522"/>
              <a:ext cx="81" cy="70"/>
            </a:xfrm>
            <a:custGeom>
              <a:avLst/>
              <a:gdLst>
                <a:gd name="T0" fmla="*/ 40 w 81"/>
                <a:gd name="T1" fmla="*/ 14 h 70"/>
                <a:gd name="T2" fmla="*/ 27 w 81"/>
                <a:gd name="T3" fmla="*/ 16 h 70"/>
                <a:gd name="T4" fmla="*/ 19 w 81"/>
                <a:gd name="T5" fmla="*/ 20 h 70"/>
                <a:gd name="T6" fmla="*/ 14 w 81"/>
                <a:gd name="T7" fmla="*/ 25 h 70"/>
                <a:gd name="T8" fmla="*/ 13 w 81"/>
                <a:gd name="T9" fmla="*/ 29 h 70"/>
                <a:gd name="T10" fmla="*/ 13 w 81"/>
                <a:gd name="T11" fmla="*/ 39 h 70"/>
                <a:gd name="T12" fmla="*/ 14 w 81"/>
                <a:gd name="T13" fmla="*/ 43 h 70"/>
                <a:gd name="T14" fmla="*/ 15 w 81"/>
                <a:gd name="T15" fmla="*/ 48 h 70"/>
                <a:gd name="T16" fmla="*/ 19 w 81"/>
                <a:gd name="T17" fmla="*/ 50 h 70"/>
                <a:gd name="T18" fmla="*/ 25 w 81"/>
                <a:gd name="T19" fmla="*/ 54 h 70"/>
                <a:gd name="T20" fmla="*/ 32 w 81"/>
                <a:gd name="T21" fmla="*/ 56 h 70"/>
                <a:gd name="T22" fmla="*/ 40 w 81"/>
                <a:gd name="T23" fmla="*/ 56 h 70"/>
                <a:gd name="T24" fmla="*/ 53 w 81"/>
                <a:gd name="T25" fmla="*/ 55 h 70"/>
                <a:gd name="T26" fmla="*/ 63 w 81"/>
                <a:gd name="T27" fmla="*/ 50 h 70"/>
                <a:gd name="T28" fmla="*/ 65 w 81"/>
                <a:gd name="T29" fmla="*/ 48 h 70"/>
                <a:gd name="T30" fmla="*/ 68 w 81"/>
                <a:gd name="T31" fmla="*/ 43 h 70"/>
                <a:gd name="T32" fmla="*/ 69 w 81"/>
                <a:gd name="T33" fmla="*/ 39 h 70"/>
                <a:gd name="T34" fmla="*/ 69 w 81"/>
                <a:gd name="T35" fmla="*/ 35 h 70"/>
                <a:gd name="T36" fmla="*/ 68 w 81"/>
                <a:gd name="T37" fmla="*/ 30 h 70"/>
                <a:gd name="T38" fmla="*/ 66 w 81"/>
                <a:gd name="T39" fmla="*/ 26 h 70"/>
                <a:gd name="T40" fmla="*/ 64 w 81"/>
                <a:gd name="T41" fmla="*/ 23 h 70"/>
                <a:gd name="T42" fmla="*/ 61 w 81"/>
                <a:gd name="T43" fmla="*/ 20 h 70"/>
                <a:gd name="T44" fmla="*/ 52 w 81"/>
                <a:gd name="T45" fmla="*/ 16 h 70"/>
                <a:gd name="T46" fmla="*/ 40 w 81"/>
                <a:gd name="T47" fmla="*/ 14 h 70"/>
                <a:gd name="T48" fmla="*/ 39 w 81"/>
                <a:gd name="T49" fmla="*/ 0 h 70"/>
                <a:gd name="T50" fmla="*/ 53 w 81"/>
                <a:gd name="T51" fmla="*/ 1 h 70"/>
                <a:gd name="T52" fmla="*/ 63 w 81"/>
                <a:gd name="T53" fmla="*/ 5 h 70"/>
                <a:gd name="T54" fmla="*/ 66 w 81"/>
                <a:gd name="T55" fmla="*/ 7 h 70"/>
                <a:gd name="T56" fmla="*/ 71 w 81"/>
                <a:gd name="T57" fmla="*/ 10 h 70"/>
                <a:gd name="T58" fmla="*/ 76 w 81"/>
                <a:gd name="T59" fmla="*/ 17 h 70"/>
                <a:gd name="T60" fmla="*/ 81 w 81"/>
                <a:gd name="T61" fmla="*/ 29 h 70"/>
                <a:gd name="T62" fmla="*/ 81 w 81"/>
                <a:gd name="T63" fmla="*/ 35 h 70"/>
                <a:gd name="T64" fmla="*/ 80 w 81"/>
                <a:gd name="T65" fmla="*/ 45 h 70"/>
                <a:gd name="T66" fmla="*/ 76 w 81"/>
                <a:gd name="T67" fmla="*/ 54 h 70"/>
                <a:gd name="T68" fmla="*/ 70 w 81"/>
                <a:gd name="T69" fmla="*/ 61 h 70"/>
                <a:gd name="T70" fmla="*/ 63 w 81"/>
                <a:gd name="T71" fmla="*/ 66 h 70"/>
                <a:gd name="T72" fmla="*/ 52 w 81"/>
                <a:gd name="T73" fmla="*/ 69 h 70"/>
                <a:gd name="T74" fmla="*/ 40 w 81"/>
                <a:gd name="T75" fmla="*/ 70 h 70"/>
                <a:gd name="T76" fmla="*/ 27 w 81"/>
                <a:gd name="T77" fmla="*/ 69 h 70"/>
                <a:gd name="T78" fmla="*/ 16 w 81"/>
                <a:gd name="T79" fmla="*/ 66 h 70"/>
                <a:gd name="T80" fmla="*/ 9 w 81"/>
                <a:gd name="T81" fmla="*/ 60 h 70"/>
                <a:gd name="T82" fmla="*/ 2 w 81"/>
                <a:gd name="T83" fmla="*/ 48 h 70"/>
                <a:gd name="T84" fmla="*/ 0 w 81"/>
                <a:gd name="T85" fmla="*/ 35 h 70"/>
                <a:gd name="T86" fmla="*/ 1 w 81"/>
                <a:gd name="T87" fmla="*/ 25 h 70"/>
                <a:gd name="T88" fmla="*/ 4 w 81"/>
                <a:gd name="T89" fmla="*/ 17 h 70"/>
                <a:gd name="T90" fmla="*/ 10 w 81"/>
                <a:gd name="T91" fmla="*/ 10 h 70"/>
                <a:gd name="T92" fmla="*/ 22 w 81"/>
                <a:gd name="T93" fmla="*/ 2 h 70"/>
                <a:gd name="T94" fmla="*/ 39 w 81"/>
                <a:gd name="T95" fmla="*/ 0 h 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1"/>
                <a:gd name="T145" fmla="*/ 0 h 70"/>
                <a:gd name="T146" fmla="*/ 81 w 81"/>
                <a:gd name="T147" fmla="*/ 70 h 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1" h="70">
                  <a:moveTo>
                    <a:pt x="40" y="14"/>
                  </a:moveTo>
                  <a:lnTo>
                    <a:pt x="27" y="16"/>
                  </a:lnTo>
                  <a:lnTo>
                    <a:pt x="19" y="20"/>
                  </a:lnTo>
                  <a:lnTo>
                    <a:pt x="14" y="25"/>
                  </a:lnTo>
                  <a:lnTo>
                    <a:pt x="13" y="29"/>
                  </a:lnTo>
                  <a:lnTo>
                    <a:pt x="13" y="39"/>
                  </a:lnTo>
                  <a:lnTo>
                    <a:pt x="14" y="43"/>
                  </a:lnTo>
                  <a:lnTo>
                    <a:pt x="15" y="48"/>
                  </a:lnTo>
                  <a:lnTo>
                    <a:pt x="19" y="50"/>
                  </a:lnTo>
                  <a:lnTo>
                    <a:pt x="25" y="54"/>
                  </a:lnTo>
                  <a:lnTo>
                    <a:pt x="32" y="56"/>
                  </a:lnTo>
                  <a:lnTo>
                    <a:pt x="40" y="56"/>
                  </a:lnTo>
                  <a:lnTo>
                    <a:pt x="53" y="55"/>
                  </a:lnTo>
                  <a:lnTo>
                    <a:pt x="63" y="50"/>
                  </a:lnTo>
                  <a:lnTo>
                    <a:pt x="65" y="48"/>
                  </a:lnTo>
                  <a:lnTo>
                    <a:pt x="68" y="43"/>
                  </a:lnTo>
                  <a:lnTo>
                    <a:pt x="69" y="39"/>
                  </a:lnTo>
                  <a:lnTo>
                    <a:pt x="69" y="35"/>
                  </a:lnTo>
                  <a:lnTo>
                    <a:pt x="68" y="30"/>
                  </a:lnTo>
                  <a:lnTo>
                    <a:pt x="66" y="26"/>
                  </a:lnTo>
                  <a:lnTo>
                    <a:pt x="64" y="23"/>
                  </a:lnTo>
                  <a:lnTo>
                    <a:pt x="61" y="20"/>
                  </a:lnTo>
                  <a:lnTo>
                    <a:pt x="52" y="16"/>
                  </a:lnTo>
                  <a:lnTo>
                    <a:pt x="40" y="14"/>
                  </a:lnTo>
                  <a:close/>
                  <a:moveTo>
                    <a:pt x="39" y="0"/>
                  </a:moveTo>
                  <a:lnTo>
                    <a:pt x="53" y="1"/>
                  </a:lnTo>
                  <a:lnTo>
                    <a:pt x="63" y="5"/>
                  </a:lnTo>
                  <a:lnTo>
                    <a:pt x="66" y="7"/>
                  </a:lnTo>
                  <a:lnTo>
                    <a:pt x="71" y="10"/>
                  </a:lnTo>
                  <a:lnTo>
                    <a:pt x="76" y="17"/>
                  </a:lnTo>
                  <a:lnTo>
                    <a:pt x="81" y="29"/>
                  </a:lnTo>
                  <a:lnTo>
                    <a:pt x="81" y="35"/>
                  </a:lnTo>
                  <a:lnTo>
                    <a:pt x="80" y="45"/>
                  </a:lnTo>
                  <a:lnTo>
                    <a:pt x="76" y="54"/>
                  </a:lnTo>
                  <a:lnTo>
                    <a:pt x="70" y="61"/>
                  </a:lnTo>
                  <a:lnTo>
                    <a:pt x="63" y="66"/>
                  </a:lnTo>
                  <a:lnTo>
                    <a:pt x="52" y="69"/>
                  </a:lnTo>
                  <a:lnTo>
                    <a:pt x="40" y="70"/>
                  </a:lnTo>
                  <a:lnTo>
                    <a:pt x="27" y="69"/>
                  </a:lnTo>
                  <a:lnTo>
                    <a:pt x="16" y="66"/>
                  </a:lnTo>
                  <a:lnTo>
                    <a:pt x="9" y="60"/>
                  </a:lnTo>
                  <a:lnTo>
                    <a:pt x="2" y="48"/>
                  </a:lnTo>
                  <a:lnTo>
                    <a:pt x="0" y="35"/>
                  </a:lnTo>
                  <a:lnTo>
                    <a:pt x="1" y="25"/>
                  </a:lnTo>
                  <a:lnTo>
                    <a:pt x="4" y="17"/>
                  </a:lnTo>
                  <a:lnTo>
                    <a:pt x="10" y="10"/>
                  </a:lnTo>
                  <a:lnTo>
                    <a:pt x="22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25" name="Freeform 101"/>
            <p:cNvSpPr>
              <a:spLocks/>
            </p:cNvSpPr>
            <p:nvPr/>
          </p:nvSpPr>
          <p:spPr bwMode="auto">
            <a:xfrm>
              <a:off x="1302" y="2464"/>
              <a:ext cx="80" cy="40"/>
            </a:xfrm>
            <a:custGeom>
              <a:avLst/>
              <a:gdLst>
                <a:gd name="T0" fmla="*/ 3 w 80"/>
                <a:gd name="T1" fmla="*/ 0 h 40"/>
                <a:gd name="T2" fmla="*/ 15 w 80"/>
                <a:gd name="T3" fmla="*/ 4 h 40"/>
                <a:gd name="T4" fmla="*/ 14 w 80"/>
                <a:gd name="T5" fmla="*/ 7 h 40"/>
                <a:gd name="T6" fmla="*/ 13 w 80"/>
                <a:gd name="T7" fmla="*/ 10 h 40"/>
                <a:gd name="T8" fmla="*/ 13 w 80"/>
                <a:gd name="T9" fmla="*/ 15 h 40"/>
                <a:gd name="T10" fmla="*/ 15 w 80"/>
                <a:gd name="T11" fmla="*/ 20 h 40"/>
                <a:gd name="T12" fmla="*/ 18 w 80"/>
                <a:gd name="T13" fmla="*/ 22 h 40"/>
                <a:gd name="T14" fmla="*/ 21 w 80"/>
                <a:gd name="T15" fmla="*/ 25 h 40"/>
                <a:gd name="T16" fmla="*/ 27 w 80"/>
                <a:gd name="T17" fmla="*/ 26 h 40"/>
                <a:gd name="T18" fmla="*/ 32 w 80"/>
                <a:gd name="T19" fmla="*/ 27 h 40"/>
                <a:gd name="T20" fmla="*/ 80 w 80"/>
                <a:gd name="T21" fmla="*/ 27 h 40"/>
                <a:gd name="T22" fmla="*/ 80 w 80"/>
                <a:gd name="T23" fmla="*/ 40 h 40"/>
                <a:gd name="T24" fmla="*/ 1 w 80"/>
                <a:gd name="T25" fmla="*/ 40 h 40"/>
                <a:gd name="T26" fmla="*/ 1 w 80"/>
                <a:gd name="T27" fmla="*/ 28 h 40"/>
                <a:gd name="T28" fmla="*/ 13 w 80"/>
                <a:gd name="T29" fmla="*/ 28 h 40"/>
                <a:gd name="T30" fmla="*/ 9 w 80"/>
                <a:gd name="T31" fmla="*/ 26 h 40"/>
                <a:gd name="T32" fmla="*/ 7 w 80"/>
                <a:gd name="T33" fmla="*/ 25 h 40"/>
                <a:gd name="T34" fmla="*/ 4 w 80"/>
                <a:gd name="T35" fmla="*/ 22 h 40"/>
                <a:gd name="T36" fmla="*/ 2 w 80"/>
                <a:gd name="T37" fmla="*/ 18 h 40"/>
                <a:gd name="T38" fmla="*/ 0 w 80"/>
                <a:gd name="T39" fmla="*/ 15 h 40"/>
                <a:gd name="T40" fmla="*/ 0 w 80"/>
                <a:gd name="T41" fmla="*/ 8 h 40"/>
                <a:gd name="T42" fmla="*/ 1 w 80"/>
                <a:gd name="T43" fmla="*/ 4 h 40"/>
                <a:gd name="T44" fmla="*/ 3 w 80"/>
                <a:gd name="T45" fmla="*/ 0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0"/>
                <a:gd name="T70" fmla="*/ 0 h 40"/>
                <a:gd name="T71" fmla="*/ 80 w 80"/>
                <a:gd name="T72" fmla="*/ 40 h 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0" h="40">
                  <a:moveTo>
                    <a:pt x="3" y="0"/>
                  </a:moveTo>
                  <a:lnTo>
                    <a:pt x="15" y="4"/>
                  </a:lnTo>
                  <a:lnTo>
                    <a:pt x="14" y="7"/>
                  </a:lnTo>
                  <a:lnTo>
                    <a:pt x="13" y="10"/>
                  </a:lnTo>
                  <a:lnTo>
                    <a:pt x="13" y="15"/>
                  </a:lnTo>
                  <a:lnTo>
                    <a:pt x="15" y="20"/>
                  </a:lnTo>
                  <a:lnTo>
                    <a:pt x="18" y="22"/>
                  </a:lnTo>
                  <a:lnTo>
                    <a:pt x="21" y="25"/>
                  </a:lnTo>
                  <a:lnTo>
                    <a:pt x="27" y="26"/>
                  </a:lnTo>
                  <a:lnTo>
                    <a:pt x="32" y="27"/>
                  </a:lnTo>
                  <a:lnTo>
                    <a:pt x="80" y="27"/>
                  </a:lnTo>
                  <a:lnTo>
                    <a:pt x="80" y="40"/>
                  </a:lnTo>
                  <a:lnTo>
                    <a:pt x="1" y="40"/>
                  </a:lnTo>
                  <a:lnTo>
                    <a:pt x="1" y="28"/>
                  </a:lnTo>
                  <a:lnTo>
                    <a:pt x="13" y="28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2"/>
                  </a:lnTo>
                  <a:lnTo>
                    <a:pt x="2" y="18"/>
                  </a:lnTo>
                  <a:lnTo>
                    <a:pt x="0" y="15"/>
                  </a:lnTo>
                  <a:lnTo>
                    <a:pt x="0" y="8"/>
                  </a:lnTo>
                  <a:lnTo>
                    <a:pt x="1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26" name="Freeform 102"/>
            <p:cNvSpPr>
              <a:spLocks/>
            </p:cNvSpPr>
            <p:nvPr/>
          </p:nvSpPr>
          <p:spPr bwMode="auto">
            <a:xfrm>
              <a:off x="1302" y="2348"/>
              <a:ext cx="80" cy="108"/>
            </a:xfrm>
            <a:custGeom>
              <a:avLst/>
              <a:gdLst>
                <a:gd name="T0" fmla="*/ 26 w 80"/>
                <a:gd name="T1" fmla="*/ 0 h 108"/>
                <a:gd name="T2" fmla="*/ 80 w 80"/>
                <a:gd name="T3" fmla="*/ 0 h 108"/>
                <a:gd name="T4" fmla="*/ 80 w 80"/>
                <a:gd name="T5" fmla="*/ 14 h 108"/>
                <a:gd name="T6" fmla="*/ 25 w 80"/>
                <a:gd name="T7" fmla="*/ 14 h 108"/>
                <a:gd name="T8" fmla="*/ 22 w 80"/>
                <a:gd name="T9" fmla="*/ 15 h 108"/>
                <a:gd name="T10" fmla="*/ 20 w 80"/>
                <a:gd name="T11" fmla="*/ 15 h 108"/>
                <a:gd name="T12" fmla="*/ 15 w 80"/>
                <a:gd name="T13" fmla="*/ 18 h 108"/>
                <a:gd name="T14" fmla="*/ 13 w 80"/>
                <a:gd name="T15" fmla="*/ 23 h 108"/>
                <a:gd name="T16" fmla="*/ 13 w 80"/>
                <a:gd name="T17" fmla="*/ 33 h 108"/>
                <a:gd name="T18" fmla="*/ 14 w 80"/>
                <a:gd name="T19" fmla="*/ 38 h 108"/>
                <a:gd name="T20" fmla="*/ 16 w 80"/>
                <a:gd name="T21" fmla="*/ 43 h 108"/>
                <a:gd name="T22" fmla="*/ 20 w 80"/>
                <a:gd name="T23" fmla="*/ 45 h 108"/>
                <a:gd name="T24" fmla="*/ 25 w 80"/>
                <a:gd name="T25" fmla="*/ 46 h 108"/>
                <a:gd name="T26" fmla="*/ 28 w 80"/>
                <a:gd name="T27" fmla="*/ 46 h 108"/>
                <a:gd name="T28" fmla="*/ 34 w 80"/>
                <a:gd name="T29" fmla="*/ 48 h 108"/>
                <a:gd name="T30" fmla="*/ 80 w 80"/>
                <a:gd name="T31" fmla="*/ 48 h 108"/>
                <a:gd name="T32" fmla="*/ 80 w 80"/>
                <a:gd name="T33" fmla="*/ 61 h 108"/>
                <a:gd name="T34" fmla="*/ 26 w 80"/>
                <a:gd name="T35" fmla="*/ 61 h 108"/>
                <a:gd name="T36" fmla="*/ 22 w 80"/>
                <a:gd name="T37" fmla="*/ 62 h 108"/>
                <a:gd name="T38" fmla="*/ 20 w 80"/>
                <a:gd name="T39" fmla="*/ 63 h 108"/>
                <a:gd name="T40" fmla="*/ 16 w 80"/>
                <a:gd name="T41" fmla="*/ 64 h 108"/>
                <a:gd name="T42" fmla="*/ 15 w 80"/>
                <a:gd name="T43" fmla="*/ 66 h 108"/>
                <a:gd name="T44" fmla="*/ 13 w 80"/>
                <a:gd name="T45" fmla="*/ 69 h 108"/>
                <a:gd name="T46" fmla="*/ 13 w 80"/>
                <a:gd name="T47" fmla="*/ 79 h 108"/>
                <a:gd name="T48" fmla="*/ 14 w 80"/>
                <a:gd name="T49" fmla="*/ 81 h 108"/>
                <a:gd name="T50" fmla="*/ 15 w 80"/>
                <a:gd name="T51" fmla="*/ 85 h 108"/>
                <a:gd name="T52" fmla="*/ 19 w 80"/>
                <a:gd name="T53" fmla="*/ 89 h 108"/>
                <a:gd name="T54" fmla="*/ 24 w 80"/>
                <a:gd name="T55" fmla="*/ 93 h 108"/>
                <a:gd name="T56" fmla="*/ 28 w 80"/>
                <a:gd name="T57" fmla="*/ 94 h 108"/>
                <a:gd name="T58" fmla="*/ 80 w 80"/>
                <a:gd name="T59" fmla="*/ 94 h 108"/>
                <a:gd name="T60" fmla="*/ 80 w 80"/>
                <a:gd name="T61" fmla="*/ 108 h 108"/>
                <a:gd name="T62" fmla="*/ 1 w 80"/>
                <a:gd name="T63" fmla="*/ 108 h 108"/>
                <a:gd name="T64" fmla="*/ 1 w 80"/>
                <a:gd name="T65" fmla="*/ 94 h 108"/>
                <a:gd name="T66" fmla="*/ 14 w 80"/>
                <a:gd name="T67" fmla="*/ 94 h 108"/>
                <a:gd name="T68" fmla="*/ 9 w 80"/>
                <a:gd name="T69" fmla="*/ 91 h 108"/>
                <a:gd name="T70" fmla="*/ 6 w 80"/>
                <a:gd name="T71" fmla="*/ 88 h 108"/>
                <a:gd name="T72" fmla="*/ 3 w 80"/>
                <a:gd name="T73" fmla="*/ 85 h 108"/>
                <a:gd name="T74" fmla="*/ 1 w 80"/>
                <a:gd name="T75" fmla="*/ 77 h 108"/>
                <a:gd name="T76" fmla="*/ 0 w 80"/>
                <a:gd name="T77" fmla="*/ 70 h 108"/>
                <a:gd name="T78" fmla="*/ 0 w 80"/>
                <a:gd name="T79" fmla="*/ 66 h 108"/>
                <a:gd name="T80" fmla="*/ 1 w 80"/>
                <a:gd name="T81" fmla="*/ 61 h 108"/>
                <a:gd name="T82" fmla="*/ 3 w 80"/>
                <a:gd name="T83" fmla="*/ 56 h 108"/>
                <a:gd name="T84" fmla="*/ 6 w 80"/>
                <a:gd name="T85" fmla="*/ 54 h 108"/>
                <a:gd name="T86" fmla="*/ 9 w 80"/>
                <a:gd name="T87" fmla="*/ 51 h 108"/>
                <a:gd name="T88" fmla="*/ 14 w 80"/>
                <a:gd name="T89" fmla="*/ 49 h 108"/>
                <a:gd name="T90" fmla="*/ 3 w 80"/>
                <a:gd name="T91" fmla="*/ 38 h 108"/>
                <a:gd name="T92" fmla="*/ 0 w 80"/>
                <a:gd name="T93" fmla="*/ 25 h 108"/>
                <a:gd name="T94" fmla="*/ 0 w 80"/>
                <a:gd name="T95" fmla="*/ 19 h 108"/>
                <a:gd name="T96" fmla="*/ 1 w 80"/>
                <a:gd name="T97" fmla="*/ 14 h 108"/>
                <a:gd name="T98" fmla="*/ 3 w 80"/>
                <a:gd name="T99" fmla="*/ 11 h 108"/>
                <a:gd name="T100" fmla="*/ 6 w 80"/>
                <a:gd name="T101" fmla="*/ 6 h 108"/>
                <a:gd name="T102" fmla="*/ 14 w 80"/>
                <a:gd name="T103" fmla="*/ 1 h 108"/>
                <a:gd name="T104" fmla="*/ 26 w 80"/>
                <a:gd name="T105" fmla="*/ 0 h 10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0"/>
                <a:gd name="T160" fmla="*/ 0 h 108"/>
                <a:gd name="T161" fmla="*/ 80 w 80"/>
                <a:gd name="T162" fmla="*/ 108 h 10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0" h="108">
                  <a:moveTo>
                    <a:pt x="26" y="0"/>
                  </a:moveTo>
                  <a:lnTo>
                    <a:pt x="80" y="0"/>
                  </a:lnTo>
                  <a:lnTo>
                    <a:pt x="80" y="14"/>
                  </a:lnTo>
                  <a:lnTo>
                    <a:pt x="25" y="14"/>
                  </a:lnTo>
                  <a:lnTo>
                    <a:pt x="22" y="15"/>
                  </a:lnTo>
                  <a:lnTo>
                    <a:pt x="20" y="15"/>
                  </a:lnTo>
                  <a:lnTo>
                    <a:pt x="15" y="18"/>
                  </a:lnTo>
                  <a:lnTo>
                    <a:pt x="13" y="23"/>
                  </a:lnTo>
                  <a:lnTo>
                    <a:pt x="13" y="33"/>
                  </a:lnTo>
                  <a:lnTo>
                    <a:pt x="14" y="38"/>
                  </a:lnTo>
                  <a:lnTo>
                    <a:pt x="16" y="43"/>
                  </a:lnTo>
                  <a:lnTo>
                    <a:pt x="20" y="45"/>
                  </a:lnTo>
                  <a:lnTo>
                    <a:pt x="25" y="46"/>
                  </a:lnTo>
                  <a:lnTo>
                    <a:pt x="28" y="46"/>
                  </a:lnTo>
                  <a:lnTo>
                    <a:pt x="34" y="48"/>
                  </a:lnTo>
                  <a:lnTo>
                    <a:pt x="80" y="48"/>
                  </a:lnTo>
                  <a:lnTo>
                    <a:pt x="80" y="61"/>
                  </a:lnTo>
                  <a:lnTo>
                    <a:pt x="26" y="61"/>
                  </a:lnTo>
                  <a:lnTo>
                    <a:pt x="22" y="62"/>
                  </a:lnTo>
                  <a:lnTo>
                    <a:pt x="20" y="63"/>
                  </a:lnTo>
                  <a:lnTo>
                    <a:pt x="16" y="64"/>
                  </a:lnTo>
                  <a:lnTo>
                    <a:pt x="15" y="66"/>
                  </a:lnTo>
                  <a:lnTo>
                    <a:pt x="13" y="69"/>
                  </a:lnTo>
                  <a:lnTo>
                    <a:pt x="13" y="79"/>
                  </a:lnTo>
                  <a:lnTo>
                    <a:pt x="14" y="81"/>
                  </a:lnTo>
                  <a:lnTo>
                    <a:pt x="15" y="85"/>
                  </a:lnTo>
                  <a:lnTo>
                    <a:pt x="19" y="89"/>
                  </a:lnTo>
                  <a:lnTo>
                    <a:pt x="24" y="93"/>
                  </a:lnTo>
                  <a:lnTo>
                    <a:pt x="28" y="94"/>
                  </a:lnTo>
                  <a:lnTo>
                    <a:pt x="80" y="94"/>
                  </a:lnTo>
                  <a:lnTo>
                    <a:pt x="80" y="108"/>
                  </a:lnTo>
                  <a:lnTo>
                    <a:pt x="1" y="108"/>
                  </a:lnTo>
                  <a:lnTo>
                    <a:pt x="1" y="94"/>
                  </a:lnTo>
                  <a:lnTo>
                    <a:pt x="14" y="94"/>
                  </a:lnTo>
                  <a:lnTo>
                    <a:pt x="9" y="91"/>
                  </a:lnTo>
                  <a:lnTo>
                    <a:pt x="6" y="88"/>
                  </a:lnTo>
                  <a:lnTo>
                    <a:pt x="3" y="85"/>
                  </a:lnTo>
                  <a:lnTo>
                    <a:pt x="1" y="77"/>
                  </a:lnTo>
                  <a:lnTo>
                    <a:pt x="0" y="70"/>
                  </a:lnTo>
                  <a:lnTo>
                    <a:pt x="0" y="66"/>
                  </a:lnTo>
                  <a:lnTo>
                    <a:pt x="1" y="61"/>
                  </a:lnTo>
                  <a:lnTo>
                    <a:pt x="3" y="56"/>
                  </a:lnTo>
                  <a:lnTo>
                    <a:pt x="6" y="54"/>
                  </a:lnTo>
                  <a:lnTo>
                    <a:pt x="9" y="51"/>
                  </a:lnTo>
                  <a:lnTo>
                    <a:pt x="14" y="49"/>
                  </a:lnTo>
                  <a:lnTo>
                    <a:pt x="3" y="38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1" y="14"/>
                  </a:lnTo>
                  <a:lnTo>
                    <a:pt x="3" y="11"/>
                  </a:lnTo>
                  <a:lnTo>
                    <a:pt x="6" y="6"/>
                  </a:lnTo>
                  <a:lnTo>
                    <a:pt x="14" y="1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27" name="Freeform 103"/>
            <p:cNvSpPr>
              <a:spLocks noEditPoints="1"/>
            </p:cNvSpPr>
            <p:nvPr/>
          </p:nvSpPr>
          <p:spPr bwMode="auto">
            <a:xfrm>
              <a:off x="1302" y="2261"/>
              <a:ext cx="81" cy="70"/>
            </a:xfrm>
            <a:custGeom>
              <a:avLst/>
              <a:gdLst>
                <a:gd name="T0" fmla="*/ 44 w 81"/>
                <a:gd name="T1" fmla="*/ 25 h 70"/>
                <a:gd name="T2" fmla="*/ 46 w 81"/>
                <a:gd name="T3" fmla="*/ 39 h 70"/>
                <a:gd name="T4" fmla="*/ 49 w 81"/>
                <a:gd name="T5" fmla="*/ 48 h 70"/>
                <a:gd name="T6" fmla="*/ 53 w 81"/>
                <a:gd name="T7" fmla="*/ 55 h 70"/>
                <a:gd name="T8" fmla="*/ 61 w 81"/>
                <a:gd name="T9" fmla="*/ 56 h 70"/>
                <a:gd name="T10" fmla="*/ 65 w 81"/>
                <a:gd name="T11" fmla="*/ 52 h 70"/>
                <a:gd name="T12" fmla="*/ 68 w 81"/>
                <a:gd name="T13" fmla="*/ 46 h 70"/>
                <a:gd name="T14" fmla="*/ 68 w 81"/>
                <a:gd name="T15" fmla="*/ 38 h 70"/>
                <a:gd name="T16" fmla="*/ 65 w 81"/>
                <a:gd name="T17" fmla="*/ 30 h 70"/>
                <a:gd name="T18" fmla="*/ 58 w 81"/>
                <a:gd name="T19" fmla="*/ 21 h 70"/>
                <a:gd name="T20" fmla="*/ 41 w 81"/>
                <a:gd name="T21" fmla="*/ 20 h 70"/>
                <a:gd name="T22" fmla="*/ 80 w 81"/>
                <a:gd name="T23" fmla="*/ 14 h 70"/>
                <a:gd name="T24" fmla="*/ 70 w 81"/>
                <a:gd name="T25" fmla="*/ 18 h 70"/>
                <a:gd name="T26" fmla="*/ 75 w 81"/>
                <a:gd name="T27" fmla="*/ 25 h 70"/>
                <a:gd name="T28" fmla="*/ 78 w 81"/>
                <a:gd name="T29" fmla="*/ 32 h 70"/>
                <a:gd name="T30" fmla="*/ 81 w 81"/>
                <a:gd name="T31" fmla="*/ 38 h 70"/>
                <a:gd name="T32" fmla="*/ 80 w 81"/>
                <a:gd name="T33" fmla="*/ 56 h 70"/>
                <a:gd name="T34" fmla="*/ 75 w 81"/>
                <a:gd name="T35" fmla="*/ 64 h 70"/>
                <a:gd name="T36" fmla="*/ 65 w 81"/>
                <a:gd name="T37" fmla="*/ 69 h 70"/>
                <a:gd name="T38" fmla="*/ 55 w 81"/>
                <a:gd name="T39" fmla="*/ 69 h 70"/>
                <a:gd name="T40" fmla="*/ 49 w 81"/>
                <a:gd name="T41" fmla="*/ 67 h 70"/>
                <a:gd name="T42" fmla="*/ 40 w 81"/>
                <a:gd name="T43" fmla="*/ 61 h 70"/>
                <a:gd name="T44" fmla="*/ 35 w 81"/>
                <a:gd name="T45" fmla="*/ 52 h 70"/>
                <a:gd name="T46" fmla="*/ 34 w 81"/>
                <a:gd name="T47" fmla="*/ 46 h 70"/>
                <a:gd name="T48" fmla="*/ 32 w 81"/>
                <a:gd name="T49" fmla="*/ 28 h 70"/>
                <a:gd name="T50" fmla="*/ 22 w 81"/>
                <a:gd name="T51" fmla="*/ 20 h 70"/>
                <a:gd name="T52" fmla="*/ 16 w 81"/>
                <a:gd name="T53" fmla="*/ 22 h 70"/>
                <a:gd name="T54" fmla="*/ 13 w 81"/>
                <a:gd name="T55" fmla="*/ 31 h 70"/>
                <a:gd name="T56" fmla="*/ 14 w 81"/>
                <a:gd name="T57" fmla="*/ 45 h 70"/>
                <a:gd name="T58" fmla="*/ 18 w 81"/>
                <a:gd name="T59" fmla="*/ 51 h 70"/>
                <a:gd name="T60" fmla="*/ 25 w 81"/>
                <a:gd name="T61" fmla="*/ 55 h 70"/>
                <a:gd name="T62" fmla="*/ 19 w 81"/>
                <a:gd name="T63" fmla="*/ 67 h 70"/>
                <a:gd name="T64" fmla="*/ 10 w 81"/>
                <a:gd name="T65" fmla="*/ 62 h 70"/>
                <a:gd name="T66" fmla="*/ 6 w 81"/>
                <a:gd name="T67" fmla="*/ 58 h 70"/>
                <a:gd name="T68" fmla="*/ 2 w 81"/>
                <a:gd name="T69" fmla="*/ 46 h 70"/>
                <a:gd name="T70" fmla="*/ 0 w 81"/>
                <a:gd name="T71" fmla="*/ 25 h 70"/>
                <a:gd name="T72" fmla="*/ 1 w 81"/>
                <a:gd name="T73" fmla="*/ 18 h 70"/>
                <a:gd name="T74" fmla="*/ 13 w 81"/>
                <a:gd name="T75" fmla="*/ 7 h 70"/>
                <a:gd name="T76" fmla="*/ 61 w 81"/>
                <a:gd name="T77" fmla="*/ 5 h 70"/>
                <a:gd name="T78" fmla="*/ 71 w 81"/>
                <a:gd name="T79" fmla="*/ 2 h 70"/>
                <a:gd name="T80" fmla="*/ 77 w 81"/>
                <a:gd name="T81" fmla="*/ 1 h 7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1"/>
                <a:gd name="T124" fmla="*/ 0 h 70"/>
                <a:gd name="T125" fmla="*/ 81 w 81"/>
                <a:gd name="T126" fmla="*/ 70 h 7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1" h="70">
                  <a:moveTo>
                    <a:pt x="41" y="20"/>
                  </a:moveTo>
                  <a:lnTo>
                    <a:pt x="44" y="25"/>
                  </a:lnTo>
                  <a:lnTo>
                    <a:pt x="45" y="31"/>
                  </a:lnTo>
                  <a:lnTo>
                    <a:pt x="46" y="39"/>
                  </a:lnTo>
                  <a:lnTo>
                    <a:pt x="46" y="43"/>
                  </a:lnTo>
                  <a:lnTo>
                    <a:pt x="49" y="48"/>
                  </a:lnTo>
                  <a:lnTo>
                    <a:pt x="49" y="50"/>
                  </a:lnTo>
                  <a:lnTo>
                    <a:pt x="53" y="55"/>
                  </a:lnTo>
                  <a:lnTo>
                    <a:pt x="56" y="56"/>
                  </a:lnTo>
                  <a:lnTo>
                    <a:pt x="61" y="56"/>
                  </a:lnTo>
                  <a:lnTo>
                    <a:pt x="63" y="55"/>
                  </a:lnTo>
                  <a:lnTo>
                    <a:pt x="65" y="52"/>
                  </a:lnTo>
                  <a:lnTo>
                    <a:pt x="66" y="50"/>
                  </a:lnTo>
                  <a:lnTo>
                    <a:pt x="68" y="46"/>
                  </a:lnTo>
                  <a:lnTo>
                    <a:pt x="69" y="42"/>
                  </a:lnTo>
                  <a:lnTo>
                    <a:pt x="68" y="38"/>
                  </a:lnTo>
                  <a:lnTo>
                    <a:pt x="66" y="33"/>
                  </a:lnTo>
                  <a:lnTo>
                    <a:pt x="65" y="30"/>
                  </a:lnTo>
                  <a:lnTo>
                    <a:pt x="63" y="26"/>
                  </a:lnTo>
                  <a:lnTo>
                    <a:pt x="58" y="21"/>
                  </a:lnTo>
                  <a:lnTo>
                    <a:pt x="55" y="20"/>
                  </a:lnTo>
                  <a:lnTo>
                    <a:pt x="41" y="20"/>
                  </a:lnTo>
                  <a:close/>
                  <a:moveTo>
                    <a:pt x="80" y="0"/>
                  </a:moveTo>
                  <a:lnTo>
                    <a:pt x="80" y="14"/>
                  </a:lnTo>
                  <a:lnTo>
                    <a:pt x="75" y="18"/>
                  </a:lnTo>
                  <a:lnTo>
                    <a:pt x="70" y="18"/>
                  </a:lnTo>
                  <a:lnTo>
                    <a:pt x="74" y="21"/>
                  </a:lnTo>
                  <a:lnTo>
                    <a:pt x="75" y="25"/>
                  </a:lnTo>
                  <a:lnTo>
                    <a:pt x="77" y="28"/>
                  </a:lnTo>
                  <a:lnTo>
                    <a:pt x="78" y="32"/>
                  </a:lnTo>
                  <a:lnTo>
                    <a:pt x="80" y="34"/>
                  </a:lnTo>
                  <a:lnTo>
                    <a:pt x="81" y="38"/>
                  </a:lnTo>
                  <a:lnTo>
                    <a:pt x="81" y="51"/>
                  </a:lnTo>
                  <a:lnTo>
                    <a:pt x="80" y="56"/>
                  </a:lnTo>
                  <a:lnTo>
                    <a:pt x="78" y="59"/>
                  </a:lnTo>
                  <a:lnTo>
                    <a:pt x="75" y="64"/>
                  </a:lnTo>
                  <a:lnTo>
                    <a:pt x="70" y="68"/>
                  </a:lnTo>
                  <a:lnTo>
                    <a:pt x="65" y="69"/>
                  </a:lnTo>
                  <a:lnTo>
                    <a:pt x="59" y="70"/>
                  </a:lnTo>
                  <a:lnTo>
                    <a:pt x="55" y="69"/>
                  </a:lnTo>
                  <a:lnTo>
                    <a:pt x="51" y="68"/>
                  </a:lnTo>
                  <a:lnTo>
                    <a:pt x="49" y="67"/>
                  </a:lnTo>
                  <a:lnTo>
                    <a:pt x="45" y="65"/>
                  </a:lnTo>
                  <a:lnTo>
                    <a:pt x="40" y="61"/>
                  </a:lnTo>
                  <a:lnTo>
                    <a:pt x="38" y="56"/>
                  </a:lnTo>
                  <a:lnTo>
                    <a:pt x="35" y="52"/>
                  </a:lnTo>
                  <a:lnTo>
                    <a:pt x="35" y="50"/>
                  </a:lnTo>
                  <a:lnTo>
                    <a:pt x="34" y="46"/>
                  </a:lnTo>
                  <a:lnTo>
                    <a:pt x="34" y="42"/>
                  </a:lnTo>
                  <a:lnTo>
                    <a:pt x="32" y="28"/>
                  </a:lnTo>
                  <a:lnTo>
                    <a:pt x="30" y="20"/>
                  </a:lnTo>
                  <a:lnTo>
                    <a:pt x="22" y="20"/>
                  </a:lnTo>
                  <a:lnTo>
                    <a:pt x="19" y="21"/>
                  </a:lnTo>
                  <a:lnTo>
                    <a:pt x="16" y="22"/>
                  </a:lnTo>
                  <a:lnTo>
                    <a:pt x="14" y="26"/>
                  </a:lnTo>
                  <a:lnTo>
                    <a:pt x="13" y="31"/>
                  </a:lnTo>
                  <a:lnTo>
                    <a:pt x="13" y="42"/>
                  </a:lnTo>
                  <a:lnTo>
                    <a:pt x="14" y="45"/>
                  </a:lnTo>
                  <a:lnTo>
                    <a:pt x="15" y="48"/>
                  </a:lnTo>
                  <a:lnTo>
                    <a:pt x="18" y="51"/>
                  </a:lnTo>
                  <a:lnTo>
                    <a:pt x="21" y="52"/>
                  </a:lnTo>
                  <a:lnTo>
                    <a:pt x="25" y="55"/>
                  </a:lnTo>
                  <a:lnTo>
                    <a:pt x="24" y="68"/>
                  </a:lnTo>
                  <a:lnTo>
                    <a:pt x="19" y="67"/>
                  </a:lnTo>
                  <a:lnTo>
                    <a:pt x="14" y="64"/>
                  </a:lnTo>
                  <a:lnTo>
                    <a:pt x="10" y="62"/>
                  </a:lnTo>
                  <a:lnTo>
                    <a:pt x="8" y="61"/>
                  </a:lnTo>
                  <a:lnTo>
                    <a:pt x="6" y="58"/>
                  </a:lnTo>
                  <a:lnTo>
                    <a:pt x="3" y="51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25"/>
                  </a:lnTo>
                  <a:lnTo>
                    <a:pt x="1" y="21"/>
                  </a:lnTo>
                  <a:lnTo>
                    <a:pt x="1" y="18"/>
                  </a:lnTo>
                  <a:lnTo>
                    <a:pt x="6" y="11"/>
                  </a:lnTo>
                  <a:lnTo>
                    <a:pt x="13" y="7"/>
                  </a:lnTo>
                  <a:lnTo>
                    <a:pt x="16" y="5"/>
                  </a:lnTo>
                  <a:lnTo>
                    <a:pt x="61" y="5"/>
                  </a:lnTo>
                  <a:lnTo>
                    <a:pt x="69" y="2"/>
                  </a:lnTo>
                  <a:lnTo>
                    <a:pt x="71" y="2"/>
                  </a:lnTo>
                  <a:lnTo>
                    <a:pt x="74" y="1"/>
                  </a:lnTo>
                  <a:lnTo>
                    <a:pt x="77" y="1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28" name="Freeform 104"/>
            <p:cNvSpPr>
              <a:spLocks/>
            </p:cNvSpPr>
            <p:nvPr/>
          </p:nvSpPr>
          <p:spPr bwMode="auto">
            <a:xfrm>
              <a:off x="1277" y="2213"/>
              <a:ext cx="106" cy="38"/>
            </a:xfrm>
            <a:custGeom>
              <a:avLst/>
              <a:gdLst>
                <a:gd name="T0" fmla="*/ 106 w 106"/>
                <a:gd name="T1" fmla="*/ 0 h 38"/>
                <a:gd name="T2" fmla="*/ 106 w 106"/>
                <a:gd name="T3" fmla="*/ 19 h 38"/>
                <a:gd name="T4" fmla="*/ 105 w 106"/>
                <a:gd name="T5" fmla="*/ 20 h 38"/>
                <a:gd name="T6" fmla="*/ 103 w 106"/>
                <a:gd name="T7" fmla="*/ 23 h 38"/>
                <a:gd name="T8" fmla="*/ 101 w 106"/>
                <a:gd name="T9" fmla="*/ 24 h 38"/>
                <a:gd name="T10" fmla="*/ 100 w 106"/>
                <a:gd name="T11" fmla="*/ 26 h 38"/>
                <a:gd name="T12" fmla="*/ 99 w 106"/>
                <a:gd name="T13" fmla="*/ 28 h 38"/>
                <a:gd name="T14" fmla="*/ 95 w 106"/>
                <a:gd name="T15" fmla="*/ 29 h 38"/>
                <a:gd name="T16" fmla="*/ 39 w 106"/>
                <a:gd name="T17" fmla="*/ 29 h 38"/>
                <a:gd name="T18" fmla="*/ 39 w 106"/>
                <a:gd name="T19" fmla="*/ 38 h 38"/>
                <a:gd name="T20" fmla="*/ 26 w 106"/>
                <a:gd name="T21" fmla="*/ 38 h 38"/>
                <a:gd name="T22" fmla="*/ 26 w 106"/>
                <a:gd name="T23" fmla="*/ 29 h 38"/>
                <a:gd name="T24" fmla="*/ 8 w 106"/>
                <a:gd name="T25" fmla="*/ 29 h 38"/>
                <a:gd name="T26" fmla="*/ 0 w 106"/>
                <a:gd name="T27" fmla="*/ 14 h 38"/>
                <a:gd name="T28" fmla="*/ 26 w 106"/>
                <a:gd name="T29" fmla="*/ 14 h 38"/>
                <a:gd name="T30" fmla="*/ 26 w 106"/>
                <a:gd name="T31" fmla="*/ 2 h 38"/>
                <a:gd name="T32" fmla="*/ 39 w 106"/>
                <a:gd name="T33" fmla="*/ 2 h 38"/>
                <a:gd name="T34" fmla="*/ 39 w 106"/>
                <a:gd name="T35" fmla="*/ 14 h 38"/>
                <a:gd name="T36" fmla="*/ 90 w 106"/>
                <a:gd name="T37" fmla="*/ 14 h 38"/>
                <a:gd name="T38" fmla="*/ 91 w 106"/>
                <a:gd name="T39" fmla="*/ 13 h 38"/>
                <a:gd name="T40" fmla="*/ 91 w 106"/>
                <a:gd name="T41" fmla="*/ 12 h 38"/>
                <a:gd name="T42" fmla="*/ 94 w 106"/>
                <a:gd name="T43" fmla="*/ 10 h 38"/>
                <a:gd name="T44" fmla="*/ 94 w 106"/>
                <a:gd name="T45" fmla="*/ 2 h 38"/>
                <a:gd name="T46" fmla="*/ 106 w 106"/>
                <a:gd name="T47" fmla="*/ 0 h 3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6"/>
                <a:gd name="T73" fmla="*/ 0 h 38"/>
                <a:gd name="T74" fmla="*/ 106 w 106"/>
                <a:gd name="T75" fmla="*/ 38 h 3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6" h="38">
                  <a:moveTo>
                    <a:pt x="106" y="0"/>
                  </a:moveTo>
                  <a:lnTo>
                    <a:pt x="106" y="19"/>
                  </a:lnTo>
                  <a:lnTo>
                    <a:pt x="105" y="20"/>
                  </a:lnTo>
                  <a:lnTo>
                    <a:pt x="103" y="23"/>
                  </a:lnTo>
                  <a:lnTo>
                    <a:pt x="101" y="24"/>
                  </a:lnTo>
                  <a:lnTo>
                    <a:pt x="100" y="26"/>
                  </a:lnTo>
                  <a:lnTo>
                    <a:pt x="99" y="28"/>
                  </a:lnTo>
                  <a:lnTo>
                    <a:pt x="95" y="29"/>
                  </a:lnTo>
                  <a:lnTo>
                    <a:pt x="39" y="29"/>
                  </a:lnTo>
                  <a:lnTo>
                    <a:pt x="39" y="38"/>
                  </a:lnTo>
                  <a:lnTo>
                    <a:pt x="26" y="38"/>
                  </a:lnTo>
                  <a:lnTo>
                    <a:pt x="26" y="29"/>
                  </a:lnTo>
                  <a:lnTo>
                    <a:pt x="8" y="29"/>
                  </a:lnTo>
                  <a:lnTo>
                    <a:pt x="0" y="14"/>
                  </a:lnTo>
                  <a:lnTo>
                    <a:pt x="26" y="14"/>
                  </a:lnTo>
                  <a:lnTo>
                    <a:pt x="26" y="2"/>
                  </a:lnTo>
                  <a:lnTo>
                    <a:pt x="39" y="2"/>
                  </a:lnTo>
                  <a:lnTo>
                    <a:pt x="39" y="14"/>
                  </a:lnTo>
                  <a:lnTo>
                    <a:pt x="90" y="14"/>
                  </a:lnTo>
                  <a:lnTo>
                    <a:pt x="91" y="13"/>
                  </a:lnTo>
                  <a:lnTo>
                    <a:pt x="91" y="12"/>
                  </a:lnTo>
                  <a:lnTo>
                    <a:pt x="94" y="10"/>
                  </a:lnTo>
                  <a:lnTo>
                    <a:pt x="94" y="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29" name="Freeform 105"/>
            <p:cNvSpPr>
              <a:spLocks noEditPoints="1"/>
            </p:cNvSpPr>
            <p:nvPr/>
          </p:nvSpPr>
          <p:spPr bwMode="auto">
            <a:xfrm>
              <a:off x="1273" y="2187"/>
              <a:ext cx="109" cy="14"/>
            </a:xfrm>
            <a:custGeom>
              <a:avLst/>
              <a:gdLst>
                <a:gd name="T0" fmla="*/ 30 w 109"/>
                <a:gd name="T1" fmla="*/ 0 h 14"/>
                <a:gd name="T2" fmla="*/ 109 w 109"/>
                <a:gd name="T3" fmla="*/ 0 h 14"/>
                <a:gd name="T4" fmla="*/ 109 w 109"/>
                <a:gd name="T5" fmla="*/ 14 h 14"/>
                <a:gd name="T6" fmla="*/ 30 w 109"/>
                <a:gd name="T7" fmla="*/ 14 h 14"/>
                <a:gd name="T8" fmla="*/ 30 w 109"/>
                <a:gd name="T9" fmla="*/ 0 h 14"/>
                <a:gd name="T10" fmla="*/ 0 w 109"/>
                <a:gd name="T11" fmla="*/ 0 h 14"/>
                <a:gd name="T12" fmla="*/ 14 w 109"/>
                <a:gd name="T13" fmla="*/ 0 h 14"/>
                <a:gd name="T14" fmla="*/ 14 w 109"/>
                <a:gd name="T15" fmla="*/ 14 h 14"/>
                <a:gd name="T16" fmla="*/ 0 w 109"/>
                <a:gd name="T17" fmla="*/ 14 h 14"/>
                <a:gd name="T18" fmla="*/ 0 w 109"/>
                <a:gd name="T19" fmla="*/ 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9"/>
                <a:gd name="T31" fmla="*/ 0 h 14"/>
                <a:gd name="T32" fmla="*/ 109 w 109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9" h="14">
                  <a:moveTo>
                    <a:pt x="30" y="0"/>
                  </a:moveTo>
                  <a:lnTo>
                    <a:pt x="109" y="0"/>
                  </a:lnTo>
                  <a:lnTo>
                    <a:pt x="109" y="14"/>
                  </a:lnTo>
                  <a:lnTo>
                    <a:pt x="30" y="14"/>
                  </a:lnTo>
                  <a:lnTo>
                    <a:pt x="30" y="0"/>
                  </a:lnTo>
                  <a:close/>
                  <a:moveTo>
                    <a:pt x="0" y="0"/>
                  </a:moveTo>
                  <a:lnTo>
                    <a:pt x="14" y="0"/>
                  </a:lnTo>
                  <a:lnTo>
                    <a:pt x="14" y="14"/>
                  </a:lnTo>
                  <a:lnTo>
                    <a:pt x="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30" name="Freeform 106"/>
            <p:cNvSpPr>
              <a:spLocks noEditPoints="1"/>
            </p:cNvSpPr>
            <p:nvPr/>
          </p:nvSpPr>
          <p:spPr bwMode="auto">
            <a:xfrm>
              <a:off x="1302" y="2102"/>
              <a:ext cx="81" cy="71"/>
            </a:xfrm>
            <a:custGeom>
              <a:avLst/>
              <a:gdLst>
                <a:gd name="T0" fmla="*/ 40 w 81"/>
                <a:gd name="T1" fmla="*/ 14 h 71"/>
                <a:gd name="T2" fmla="*/ 27 w 81"/>
                <a:gd name="T3" fmla="*/ 16 h 71"/>
                <a:gd name="T4" fmla="*/ 19 w 81"/>
                <a:gd name="T5" fmla="*/ 20 h 71"/>
                <a:gd name="T6" fmla="*/ 15 w 81"/>
                <a:gd name="T7" fmla="*/ 24 h 71"/>
                <a:gd name="T8" fmla="*/ 13 w 81"/>
                <a:gd name="T9" fmla="*/ 31 h 71"/>
                <a:gd name="T10" fmla="*/ 13 w 81"/>
                <a:gd name="T11" fmla="*/ 40 h 71"/>
                <a:gd name="T12" fmla="*/ 14 w 81"/>
                <a:gd name="T13" fmla="*/ 44 h 71"/>
                <a:gd name="T14" fmla="*/ 15 w 81"/>
                <a:gd name="T15" fmla="*/ 48 h 71"/>
                <a:gd name="T16" fmla="*/ 19 w 81"/>
                <a:gd name="T17" fmla="*/ 50 h 71"/>
                <a:gd name="T18" fmla="*/ 25 w 81"/>
                <a:gd name="T19" fmla="*/ 54 h 71"/>
                <a:gd name="T20" fmla="*/ 32 w 81"/>
                <a:gd name="T21" fmla="*/ 56 h 71"/>
                <a:gd name="T22" fmla="*/ 40 w 81"/>
                <a:gd name="T23" fmla="*/ 56 h 71"/>
                <a:gd name="T24" fmla="*/ 53 w 81"/>
                <a:gd name="T25" fmla="*/ 55 h 71"/>
                <a:gd name="T26" fmla="*/ 63 w 81"/>
                <a:gd name="T27" fmla="*/ 50 h 71"/>
                <a:gd name="T28" fmla="*/ 65 w 81"/>
                <a:gd name="T29" fmla="*/ 48 h 71"/>
                <a:gd name="T30" fmla="*/ 68 w 81"/>
                <a:gd name="T31" fmla="*/ 44 h 71"/>
                <a:gd name="T32" fmla="*/ 69 w 81"/>
                <a:gd name="T33" fmla="*/ 40 h 71"/>
                <a:gd name="T34" fmla="*/ 69 w 81"/>
                <a:gd name="T35" fmla="*/ 35 h 71"/>
                <a:gd name="T36" fmla="*/ 68 w 81"/>
                <a:gd name="T37" fmla="*/ 30 h 71"/>
                <a:gd name="T38" fmla="*/ 66 w 81"/>
                <a:gd name="T39" fmla="*/ 26 h 71"/>
                <a:gd name="T40" fmla="*/ 64 w 81"/>
                <a:gd name="T41" fmla="*/ 23 h 71"/>
                <a:gd name="T42" fmla="*/ 61 w 81"/>
                <a:gd name="T43" fmla="*/ 20 h 71"/>
                <a:gd name="T44" fmla="*/ 52 w 81"/>
                <a:gd name="T45" fmla="*/ 16 h 71"/>
                <a:gd name="T46" fmla="*/ 40 w 81"/>
                <a:gd name="T47" fmla="*/ 14 h 71"/>
                <a:gd name="T48" fmla="*/ 39 w 81"/>
                <a:gd name="T49" fmla="*/ 0 h 71"/>
                <a:gd name="T50" fmla="*/ 53 w 81"/>
                <a:gd name="T51" fmla="*/ 1 h 71"/>
                <a:gd name="T52" fmla="*/ 63 w 81"/>
                <a:gd name="T53" fmla="*/ 5 h 71"/>
                <a:gd name="T54" fmla="*/ 66 w 81"/>
                <a:gd name="T55" fmla="*/ 7 h 71"/>
                <a:gd name="T56" fmla="*/ 71 w 81"/>
                <a:gd name="T57" fmla="*/ 10 h 71"/>
                <a:gd name="T58" fmla="*/ 74 w 81"/>
                <a:gd name="T59" fmla="*/ 13 h 71"/>
                <a:gd name="T60" fmla="*/ 76 w 81"/>
                <a:gd name="T61" fmla="*/ 18 h 71"/>
                <a:gd name="T62" fmla="*/ 78 w 81"/>
                <a:gd name="T63" fmla="*/ 22 h 71"/>
                <a:gd name="T64" fmla="*/ 80 w 81"/>
                <a:gd name="T65" fmla="*/ 25 h 71"/>
                <a:gd name="T66" fmla="*/ 81 w 81"/>
                <a:gd name="T67" fmla="*/ 30 h 71"/>
                <a:gd name="T68" fmla="*/ 81 w 81"/>
                <a:gd name="T69" fmla="*/ 35 h 71"/>
                <a:gd name="T70" fmla="*/ 80 w 81"/>
                <a:gd name="T71" fmla="*/ 45 h 71"/>
                <a:gd name="T72" fmla="*/ 76 w 81"/>
                <a:gd name="T73" fmla="*/ 54 h 71"/>
                <a:gd name="T74" fmla="*/ 70 w 81"/>
                <a:gd name="T75" fmla="*/ 61 h 71"/>
                <a:gd name="T76" fmla="*/ 63 w 81"/>
                <a:gd name="T77" fmla="*/ 67 h 71"/>
                <a:gd name="T78" fmla="*/ 52 w 81"/>
                <a:gd name="T79" fmla="*/ 69 h 71"/>
                <a:gd name="T80" fmla="*/ 40 w 81"/>
                <a:gd name="T81" fmla="*/ 71 h 71"/>
                <a:gd name="T82" fmla="*/ 27 w 81"/>
                <a:gd name="T83" fmla="*/ 69 h 71"/>
                <a:gd name="T84" fmla="*/ 16 w 81"/>
                <a:gd name="T85" fmla="*/ 66 h 71"/>
                <a:gd name="T86" fmla="*/ 9 w 81"/>
                <a:gd name="T87" fmla="*/ 60 h 71"/>
                <a:gd name="T88" fmla="*/ 4 w 81"/>
                <a:gd name="T89" fmla="*/ 53 h 71"/>
                <a:gd name="T90" fmla="*/ 1 w 81"/>
                <a:gd name="T91" fmla="*/ 44 h 71"/>
                <a:gd name="T92" fmla="*/ 0 w 81"/>
                <a:gd name="T93" fmla="*/ 35 h 71"/>
                <a:gd name="T94" fmla="*/ 1 w 81"/>
                <a:gd name="T95" fmla="*/ 25 h 71"/>
                <a:gd name="T96" fmla="*/ 4 w 81"/>
                <a:gd name="T97" fmla="*/ 17 h 71"/>
                <a:gd name="T98" fmla="*/ 10 w 81"/>
                <a:gd name="T99" fmla="*/ 10 h 71"/>
                <a:gd name="T100" fmla="*/ 22 w 81"/>
                <a:gd name="T101" fmla="*/ 3 h 71"/>
                <a:gd name="T102" fmla="*/ 39 w 81"/>
                <a:gd name="T103" fmla="*/ 0 h 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1"/>
                <a:gd name="T157" fmla="*/ 0 h 71"/>
                <a:gd name="T158" fmla="*/ 81 w 81"/>
                <a:gd name="T159" fmla="*/ 71 h 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1" h="71">
                  <a:moveTo>
                    <a:pt x="40" y="14"/>
                  </a:moveTo>
                  <a:lnTo>
                    <a:pt x="27" y="16"/>
                  </a:lnTo>
                  <a:lnTo>
                    <a:pt x="19" y="20"/>
                  </a:lnTo>
                  <a:lnTo>
                    <a:pt x="15" y="24"/>
                  </a:lnTo>
                  <a:lnTo>
                    <a:pt x="13" y="31"/>
                  </a:lnTo>
                  <a:lnTo>
                    <a:pt x="13" y="40"/>
                  </a:lnTo>
                  <a:lnTo>
                    <a:pt x="14" y="44"/>
                  </a:lnTo>
                  <a:lnTo>
                    <a:pt x="15" y="48"/>
                  </a:lnTo>
                  <a:lnTo>
                    <a:pt x="19" y="50"/>
                  </a:lnTo>
                  <a:lnTo>
                    <a:pt x="25" y="54"/>
                  </a:lnTo>
                  <a:lnTo>
                    <a:pt x="32" y="56"/>
                  </a:lnTo>
                  <a:lnTo>
                    <a:pt x="40" y="56"/>
                  </a:lnTo>
                  <a:lnTo>
                    <a:pt x="53" y="55"/>
                  </a:lnTo>
                  <a:lnTo>
                    <a:pt x="63" y="50"/>
                  </a:lnTo>
                  <a:lnTo>
                    <a:pt x="65" y="48"/>
                  </a:lnTo>
                  <a:lnTo>
                    <a:pt x="68" y="44"/>
                  </a:lnTo>
                  <a:lnTo>
                    <a:pt x="69" y="40"/>
                  </a:lnTo>
                  <a:lnTo>
                    <a:pt x="69" y="35"/>
                  </a:lnTo>
                  <a:lnTo>
                    <a:pt x="68" y="30"/>
                  </a:lnTo>
                  <a:lnTo>
                    <a:pt x="66" y="26"/>
                  </a:lnTo>
                  <a:lnTo>
                    <a:pt x="64" y="23"/>
                  </a:lnTo>
                  <a:lnTo>
                    <a:pt x="61" y="20"/>
                  </a:lnTo>
                  <a:lnTo>
                    <a:pt x="52" y="16"/>
                  </a:lnTo>
                  <a:lnTo>
                    <a:pt x="40" y="14"/>
                  </a:lnTo>
                  <a:close/>
                  <a:moveTo>
                    <a:pt x="39" y="0"/>
                  </a:moveTo>
                  <a:lnTo>
                    <a:pt x="53" y="1"/>
                  </a:lnTo>
                  <a:lnTo>
                    <a:pt x="63" y="5"/>
                  </a:lnTo>
                  <a:lnTo>
                    <a:pt x="66" y="7"/>
                  </a:lnTo>
                  <a:lnTo>
                    <a:pt x="71" y="10"/>
                  </a:lnTo>
                  <a:lnTo>
                    <a:pt x="74" y="13"/>
                  </a:lnTo>
                  <a:lnTo>
                    <a:pt x="76" y="18"/>
                  </a:lnTo>
                  <a:lnTo>
                    <a:pt x="78" y="22"/>
                  </a:lnTo>
                  <a:lnTo>
                    <a:pt x="80" y="25"/>
                  </a:lnTo>
                  <a:lnTo>
                    <a:pt x="81" y="30"/>
                  </a:lnTo>
                  <a:lnTo>
                    <a:pt x="81" y="35"/>
                  </a:lnTo>
                  <a:lnTo>
                    <a:pt x="80" y="45"/>
                  </a:lnTo>
                  <a:lnTo>
                    <a:pt x="76" y="54"/>
                  </a:lnTo>
                  <a:lnTo>
                    <a:pt x="70" y="61"/>
                  </a:lnTo>
                  <a:lnTo>
                    <a:pt x="63" y="67"/>
                  </a:lnTo>
                  <a:lnTo>
                    <a:pt x="52" y="69"/>
                  </a:lnTo>
                  <a:lnTo>
                    <a:pt x="40" y="71"/>
                  </a:lnTo>
                  <a:lnTo>
                    <a:pt x="27" y="69"/>
                  </a:lnTo>
                  <a:lnTo>
                    <a:pt x="16" y="66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1" y="44"/>
                  </a:lnTo>
                  <a:lnTo>
                    <a:pt x="0" y="35"/>
                  </a:lnTo>
                  <a:lnTo>
                    <a:pt x="1" y="25"/>
                  </a:lnTo>
                  <a:lnTo>
                    <a:pt x="4" y="17"/>
                  </a:lnTo>
                  <a:lnTo>
                    <a:pt x="10" y="10"/>
                  </a:lnTo>
                  <a:lnTo>
                    <a:pt x="22" y="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31" name="Freeform 107"/>
            <p:cNvSpPr>
              <a:spLocks/>
            </p:cNvSpPr>
            <p:nvPr/>
          </p:nvSpPr>
          <p:spPr bwMode="auto">
            <a:xfrm>
              <a:off x="1302" y="2025"/>
              <a:ext cx="80" cy="60"/>
            </a:xfrm>
            <a:custGeom>
              <a:avLst/>
              <a:gdLst>
                <a:gd name="T0" fmla="*/ 19 w 80"/>
                <a:gd name="T1" fmla="*/ 0 h 60"/>
                <a:gd name="T2" fmla="*/ 80 w 80"/>
                <a:gd name="T3" fmla="*/ 0 h 60"/>
                <a:gd name="T4" fmla="*/ 80 w 80"/>
                <a:gd name="T5" fmla="*/ 13 h 60"/>
                <a:gd name="T6" fmla="*/ 26 w 80"/>
                <a:gd name="T7" fmla="*/ 13 h 60"/>
                <a:gd name="T8" fmla="*/ 21 w 80"/>
                <a:gd name="T9" fmla="*/ 15 h 60"/>
                <a:gd name="T10" fmla="*/ 19 w 80"/>
                <a:gd name="T11" fmla="*/ 15 h 60"/>
                <a:gd name="T12" fmla="*/ 16 w 80"/>
                <a:gd name="T13" fmla="*/ 16 h 60"/>
                <a:gd name="T14" fmla="*/ 14 w 80"/>
                <a:gd name="T15" fmla="*/ 20 h 60"/>
                <a:gd name="T16" fmla="*/ 13 w 80"/>
                <a:gd name="T17" fmla="*/ 21 h 60"/>
                <a:gd name="T18" fmla="*/ 13 w 80"/>
                <a:gd name="T19" fmla="*/ 32 h 60"/>
                <a:gd name="T20" fmla="*/ 14 w 80"/>
                <a:gd name="T21" fmla="*/ 37 h 60"/>
                <a:gd name="T22" fmla="*/ 16 w 80"/>
                <a:gd name="T23" fmla="*/ 41 h 60"/>
                <a:gd name="T24" fmla="*/ 25 w 80"/>
                <a:gd name="T25" fmla="*/ 45 h 60"/>
                <a:gd name="T26" fmla="*/ 38 w 80"/>
                <a:gd name="T27" fmla="*/ 46 h 60"/>
                <a:gd name="T28" fmla="*/ 80 w 80"/>
                <a:gd name="T29" fmla="*/ 46 h 60"/>
                <a:gd name="T30" fmla="*/ 80 w 80"/>
                <a:gd name="T31" fmla="*/ 60 h 60"/>
                <a:gd name="T32" fmla="*/ 1 w 80"/>
                <a:gd name="T33" fmla="*/ 60 h 60"/>
                <a:gd name="T34" fmla="*/ 1 w 80"/>
                <a:gd name="T35" fmla="*/ 46 h 60"/>
                <a:gd name="T36" fmla="*/ 13 w 80"/>
                <a:gd name="T37" fmla="*/ 46 h 60"/>
                <a:gd name="T38" fmla="*/ 6 w 80"/>
                <a:gd name="T39" fmla="*/ 40 h 60"/>
                <a:gd name="T40" fmla="*/ 1 w 80"/>
                <a:gd name="T41" fmla="*/ 33 h 60"/>
                <a:gd name="T42" fmla="*/ 0 w 80"/>
                <a:gd name="T43" fmla="*/ 25 h 60"/>
                <a:gd name="T44" fmla="*/ 0 w 80"/>
                <a:gd name="T45" fmla="*/ 20 h 60"/>
                <a:gd name="T46" fmla="*/ 1 w 80"/>
                <a:gd name="T47" fmla="*/ 15 h 60"/>
                <a:gd name="T48" fmla="*/ 3 w 80"/>
                <a:gd name="T49" fmla="*/ 12 h 60"/>
                <a:gd name="T50" fmla="*/ 4 w 80"/>
                <a:gd name="T51" fmla="*/ 8 h 60"/>
                <a:gd name="T52" fmla="*/ 9 w 80"/>
                <a:gd name="T53" fmla="*/ 3 h 60"/>
                <a:gd name="T54" fmla="*/ 14 w 80"/>
                <a:gd name="T55" fmla="*/ 1 h 60"/>
                <a:gd name="T56" fmla="*/ 19 w 80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0"/>
                <a:gd name="T88" fmla="*/ 0 h 60"/>
                <a:gd name="T89" fmla="*/ 80 w 8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0" h="60">
                  <a:moveTo>
                    <a:pt x="19" y="0"/>
                  </a:moveTo>
                  <a:lnTo>
                    <a:pt x="80" y="0"/>
                  </a:lnTo>
                  <a:lnTo>
                    <a:pt x="80" y="13"/>
                  </a:lnTo>
                  <a:lnTo>
                    <a:pt x="26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3" y="32"/>
                  </a:lnTo>
                  <a:lnTo>
                    <a:pt x="14" y="37"/>
                  </a:lnTo>
                  <a:lnTo>
                    <a:pt x="16" y="41"/>
                  </a:lnTo>
                  <a:lnTo>
                    <a:pt x="25" y="45"/>
                  </a:lnTo>
                  <a:lnTo>
                    <a:pt x="38" y="46"/>
                  </a:lnTo>
                  <a:lnTo>
                    <a:pt x="80" y="46"/>
                  </a:lnTo>
                  <a:lnTo>
                    <a:pt x="80" y="60"/>
                  </a:lnTo>
                  <a:lnTo>
                    <a:pt x="1" y="60"/>
                  </a:lnTo>
                  <a:lnTo>
                    <a:pt x="1" y="46"/>
                  </a:lnTo>
                  <a:lnTo>
                    <a:pt x="13" y="46"/>
                  </a:lnTo>
                  <a:lnTo>
                    <a:pt x="6" y="40"/>
                  </a:lnTo>
                  <a:lnTo>
                    <a:pt x="1" y="33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1" y="15"/>
                  </a:lnTo>
                  <a:lnTo>
                    <a:pt x="3" y="12"/>
                  </a:lnTo>
                  <a:lnTo>
                    <a:pt x="4" y="8"/>
                  </a:lnTo>
                  <a:lnTo>
                    <a:pt x="9" y="3"/>
                  </a:lnTo>
                  <a:lnTo>
                    <a:pt x="14" y="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0725" name="Group 108"/>
          <p:cNvGrpSpPr>
            <a:grpSpLocks/>
          </p:cNvGrpSpPr>
          <p:nvPr/>
        </p:nvGrpSpPr>
        <p:grpSpPr bwMode="auto">
          <a:xfrm>
            <a:off x="762000" y="1219200"/>
            <a:ext cx="5378450" cy="4348163"/>
            <a:chOff x="1272" y="1413"/>
            <a:chExt cx="3388" cy="2739"/>
          </a:xfrm>
        </p:grpSpPr>
        <p:sp>
          <p:nvSpPr>
            <p:cNvPr id="30732" name="Line 109"/>
            <p:cNvSpPr>
              <a:spLocks noChangeShapeType="1"/>
            </p:cNvSpPr>
            <p:nvPr/>
          </p:nvSpPr>
          <p:spPr bwMode="auto">
            <a:xfrm flipV="1">
              <a:off x="1569" y="1465"/>
              <a:ext cx="0" cy="2337"/>
            </a:xfrm>
            <a:prstGeom prst="line">
              <a:avLst/>
            </a:prstGeom>
            <a:noFill/>
            <a:ln w="793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33" name="Line 110"/>
            <p:cNvSpPr>
              <a:spLocks noChangeShapeType="1"/>
            </p:cNvSpPr>
            <p:nvPr/>
          </p:nvSpPr>
          <p:spPr bwMode="auto">
            <a:xfrm>
              <a:off x="1569" y="1465"/>
              <a:ext cx="3057" cy="0"/>
            </a:xfrm>
            <a:prstGeom prst="line">
              <a:avLst/>
            </a:prstGeom>
            <a:noFill/>
            <a:ln w="793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34" name="Line 111"/>
            <p:cNvSpPr>
              <a:spLocks noChangeShapeType="1"/>
            </p:cNvSpPr>
            <p:nvPr/>
          </p:nvSpPr>
          <p:spPr bwMode="auto">
            <a:xfrm>
              <a:off x="4626" y="1465"/>
              <a:ext cx="0" cy="2337"/>
            </a:xfrm>
            <a:prstGeom prst="line">
              <a:avLst/>
            </a:prstGeom>
            <a:noFill/>
            <a:ln w="793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35" name="Line 112"/>
            <p:cNvSpPr>
              <a:spLocks noChangeShapeType="1"/>
            </p:cNvSpPr>
            <p:nvPr/>
          </p:nvSpPr>
          <p:spPr bwMode="auto">
            <a:xfrm flipH="1">
              <a:off x="1569" y="3802"/>
              <a:ext cx="3057" cy="0"/>
            </a:xfrm>
            <a:prstGeom prst="line">
              <a:avLst/>
            </a:prstGeom>
            <a:noFill/>
            <a:ln w="793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36" name="Line 113"/>
            <p:cNvSpPr>
              <a:spLocks noChangeShapeType="1"/>
            </p:cNvSpPr>
            <p:nvPr/>
          </p:nvSpPr>
          <p:spPr bwMode="auto">
            <a:xfrm>
              <a:off x="1569" y="1465"/>
              <a:ext cx="305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37" name="Line 114"/>
            <p:cNvSpPr>
              <a:spLocks noChangeShapeType="1"/>
            </p:cNvSpPr>
            <p:nvPr/>
          </p:nvSpPr>
          <p:spPr bwMode="auto">
            <a:xfrm>
              <a:off x="1569" y="3802"/>
              <a:ext cx="305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38" name="Line 115"/>
            <p:cNvSpPr>
              <a:spLocks noChangeShapeType="1"/>
            </p:cNvSpPr>
            <p:nvPr/>
          </p:nvSpPr>
          <p:spPr bwMode="auto">
            <a:xfrm flipV="1">
              <a:off x="4626" y="1465"/>
              <a:ext cx="0" cy="23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39" name="Line 116"/>
            <p:cNvSpPr>
              <a:spLocks noChangeShapeType="1"/>
            </p:cNvSpPr>
            <p:nvPr/>
          </p:nvSpPr>
          <p:spPr bwMode="auto">
            <a:xfrm flipV="1">
              <a:off x="1569" y="1465"/>
              <a:ext cx="0" cy="23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40" name="Line 117"/>
            <p:cNvSpPr>
              <a:spLocks noChangeShapeType="1"/>
            </p:cNvSpPr>
            <p:nvPr/>
          </p:nvSpPr>
          <p:spPr bwMode="auto">
            <a:xfrm>
              <a:off x="1569" y="3802"/>
              <a:ext cx="305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41" name="Line 118"/>
            <p:cNvSpPr>
              <a:spLocks noChangeShapeType="1"/>
            </p:cNvSpPr>
            <p:nvPr/>
          </p:nvSpPr>
          <p:spPr bwMode="auto">
            <a:xfrm flipV="1">
              <a:off x="1569" y="1465"/>
              <a:ext cx="0" cy="23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42" name="Line 119"/>
            <p:cNvSpPr>
              <a:spLocks noChangeShapeType="1"/>
            </p:cNvSpPr>
            <p:nvPr/>
          </p:nvSpPr>
          <p:spPr bwMode="auto">
            <a:xfrm flipV="1">
              <a:off x="1569" y="3771"/>
              <a:ext cx="0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43" name="Line 120"/>
            <p:cNvSpPr>
              <a:spLocks noChangeShapeType="1"/>
            </p:cNvSpPr>
            <p:nvPr/>
          </p:nvSpPr>
          <p:spPr bwMode="auto">
            <a:xfrm>
              <a:off x="1569" y="1465"/>
              <a:ext cx="0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44" name="Freeform 121"/>
            <p:cNvSpPr>
              <a:spLocks/>
            </p:cNvSpPr>
            <p:nvPr/>
          </p:nvSpPr>
          <p:spPr bwMode="auto">
            <a:xfrm>
              <a:off x="1543" y="3861"/>
              <a:ext cx="39" cy="108"/>
            </a:xfrm>
            <a:custGeom>
              <a:avLst/>
              <a:gdLst>
                <a:gd name="T0" fmla="*/ 29 w 39"/>
                <a:gd name="T1" fmla="*/ 0 h 108"/>
                <a:gd name="T2" fmla="*/ 39 w 39"/>
                <a:gd name="T3" fmla="*/ 0 h 108"/>
                <a:gd name="T4" fmla="*/ 39 w 39"/>
                <a:gd name="T5" fmla="*/ 108 h 108"/>
                <a:gd name="T6" fmla="*/ 25 w 39"/>
                <a:gd name="T7" fmla="*/ 108 h 108"/>
                <a:gd name="T8" fmla="*/ 25 w 39"/>
                <a:gd name="T9" fmla="*/ 23 h 108"/>
                <a:gd name="T10" fmla="*/ 21 w 39"/>
                <a:gd name="T11" fmla="*/ 27 h 108"/>
                <a:gd name="T12" fmla="*/ 18 w 39"/>
                <a:gd name="T13" fmla="*/ 29 h 108"/>
                <a:gd name="T14" fmla="*/ 13 w 39"/>
                <a:gd name="T15" fmla="*/ 33 h 108"/>
                <a:gd name="T16" fmla="*/ 3 w 39"/>
                <a:gd name="T17" fmla="*/ 38 h 108"/>
                <a:gd name="T18" fmla="*/ 0 w 39"/>
                <a:gd name="T19" fmla="*/ 39 h 108"/>
                <a:gd name="T20" fmla="*/ 0 w 39"/>
                <a:gd name="T21" fmla="*/ 27 h 108"/>
                <a:gd name="T22" fmla="*/ 7 w 39"/>
                <a:gd name="T23" fmla="*/ 23 h 108"/>
                <a:gd name="T24" fmla="*/ 19 w 39"/>
                <a:gd name="T25" fmla="*/ 14 h 108"/>
                <a:gd name="T26" fmla="*/ 23 w 39"/>
                <a:gd name="T27" fmla="*/ 9 h 108"/>
                <a:gd name="T28" fmla="*/ 27 w 39"/>
                <a:gd name="T29" fmla="*/ 4 h 108"/>
                <a:gd name="T30" fmla="*/ 29 w 39"/>
                <a:gd name="T31" fmla="*/ 0 h 10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9"/>
                <a:gd name="T49" fmla="*/ 0 h 108"/>
                <a:gd name="T50" fmla="*/ 39 w 39"/>
                <a:gd name="T51" fmla="*/ 108 h 10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9" h="108">
                  <a:moveTo>
                    <a:pt x="29" y="0"/>
                  </a:moveTo>
                  <a:lnTo>
                    <a:pt x="39" y="0"/>
                  </a:lnTo>
                  <a:lnTo>
                    <a:pt x="39" y="108"/>
                  </a:lnTo>
                  <a:lnTo>
                    <a:pt x="25" y="108"/>
                  </a:lnTo>
                  <a:lnTo>
                    <a:pt x="25" y="23"/>
                  </a:lnTo>
                  <a:lnTo>
                    <a:pt x="21" y="27"/>
                  </a:lnTo>
                  <a:lnTo>
                    <a:pt x="18" y="29"/>
                  </a:lnTo>
                  <a:lnTo>
                    <a:pt x="13" y="33"/>
                  </a:lnTo>
                  <a:lnTo>
                    <a:pt x="3" y="38"/>
                  </a:lnTo>
                  <a:lnTo>
                    <a:pt x="0" y="39"/>
                  </a:lnTo>
                  <a:lnTo>
                    <a:pt x="0" y="27"/>
                  </a:lnTo>
                  <a:lnTo>
                    <a:pt x="7" y="23"/>
                  </a:lnTo>
                  <a:lnTo>
                    <a:pt x="19" y="14"/>
                  </a:lnTo>
                  <a:lnTo>
                    <a:pt x="23" y="9"/>
                  </a:lnTo>
                  <a:lnTo>
                    <a:pt x="27" y="4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45" name="Line 122"/>
            <p:cNvSpPr>
              <a:spLocks noChangeShapeType="1"/>
            </p:cNvSpPr>
            <p:nvPr/>
          </p:nvSpPr>
          <p:spPr bwMode="auto">
            <a:xfrm flipV="1">
              <a:off x="2332" y="3771"/>
              <a:ext cx="0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46" name="Line 123"/>
            <p:cNvSpPr>
              <a:spLocks noChangeShapeType="1"/>
            </p:cNvSpPr>
            <p:nvPr/>
          </p:nvSpPr>
          <p:spPr bwMode="auto">
            <a:xfrm>
              <a:off x="2332" y="1465"/>
              <a:ext cx="0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47" name="Freeform 124"/>
            <p:cNvSpPr>
              <a:spLocks/>
            </p:cNvSpPr>
            <p:nvPr/>
          </p:nvSpPr>
          <p:spPr bwMode="auto">
            <a:xfrm>
              <a:off x="2296" y="3861"/>
              <a:ext cx="71" cy="108"/>
            </a:xfrm>
            <a:custGeom>
              <a:avLst/>
              <a:gdLst>
                <a:gd name="T0" fmla="*/ 36 w 71"/>
                <a:gd name="T1" fmla="*/ 0 h 108"/>
                <a:gd name="T2" fmla="*/ 49 w 71"/>
                <a:gd name="T3" fmla="*/ 2 h 108"/>
                <a:gd name="T4" fmla="*/ 60 w 71"/>
                <a:gd name="T5" fmla="*/ 8 h 108"/>
                <a:gd name="T6" fmla="*/ 67 w 71"/>
                <a:gd name="T7" fmla="*/ 19 h 108"/>
                <a:gd name="T8" fmla="*/ 70 w 71"/>
                <a:gd name="T9" fmla="*/ 29 h 108"/>
                <a:gd name="T10" fmla="*/ 68 w 71"/>
                <a:gd name="T11" fmla="*/ 34 h 108"/>
                <a:gd name="T12" fmla="*/ 67 w 71"/>
                <a:gd name="T13" fmla="*/ 38 h 108"/>
                <a:gd name="T14" fmla="*/ 66 w 71"/>
                <a:gd name="T15" fmla="*/ 43 h 108"/>
                <a:gd name="T16" fmla="*/ 64 w 71"/>
                <a:gd name="T17" fmla="*/ 50 h 108"/>
                <a:gd name="T18" fmla="*/ 59 w 71"/>
                <a:gd name="T19" fmla="*/ 54 h 108"/>
                <a:gd name="T20" fmla="*/ 52 w 71"/>
                <a:gd name="T21" fmla="*/ 63 h 108"/>
                <a:gd name="T22" fmla="*/ 40 w 71"/>
                <a:gd name="T23" fmla="*/ 74 h 108"/>
                <a:gd name="T24" fmla="*/ 34 w 71"/>
                <a:gd name="T25" fmla="*/ 78 h 108"/>
                <a:gd name="T26" fmla="*/ 22 w 71"/>
                <a:gd name="T27" fmla="*/ 90 h 108"/>
                <a:gd name="T28" fmla="*/ 21 w 71"/>
                <a:gd name="T29" fmla="*/ 93 h 108"/>
                <a:gd name="T30" fmla="*/ 20 w 71"/>
                <a:gd name="T31" fmla="*/ 94 h 108"/>
                <a:gd name="T32" fmla="*/ 71 w 71"/>
                <a:gd name="T33" fmla="*/ 94 h 108"/>
                <a:gd name="T34" fmla="*/ 71 w 71"/>
                <a:gd name="T35" fmla="*/ 108 h 108"/>
                <a:gd name="T36" fmla="*/ 0 w 71"/>
                <a:gd name="T37" fmla="*/ 108 h 108"/>
                <a:gd name="T38" fmla="*/ 0 w 71"/>
                <a:gd name="T39" fmla="*/ 103 h 108"/>
                <a:gd name="T40" fmla="*/ 2 w 71"/>
                <a:gd name="T41" fmla="*/ 99 h 108"/>
                <a:gd name="T42" fmla="*/ 4 w 71"/>
                <a:gd name="T43" fmla="*/ 94 h 108"/>
                <a:gd name="T44" fmla="*/ 6 w 71"/>
                <a:gd name="T45" fmla="*/ 88 h 108"/>
                <a:gd name="T46" fmla="*/ 14 w 71"/>
                <a:gd name="T47" fmla="*/ 78 h 108"/>
                <a:gd name="T48" fmla="*/ 20 w 71"/>
                <a:gd name="T49" fmla="*/ 74 h 108"/>
                <a:gd name="T50" fmla="*/ 27 w 71"/>
                <a:gd name="T51" fmla="*/ 68 h 108"/>
                <a:gd name="T52" fmla="*/ 36 w 71"/>
                <a:gd name="T53" fmla="*/ 59 h 108"/>
                <a:gd name="T54" fmla="*/ 45 w 71"/>
                <a:gd name="T55" fmla="*/ 51 h 108"/>
                <a:gd name="T56" fmla="*/ 49 w 71"/>
                <a:gd name="T57" fmla="*/ 45 h 108"/>
                <a:gd name="T58" fmla="*/ 54 w 71"/>
                <a:gd name="T59" fmla="*/ 38 h 108"/>
                <a:gd name="T60" fmla="*/ 55 w 71"/>
                <a:gd name="T61" fmla="*/ 34 h 108"/>
                <a:gd name="T62" fmla="*/ 55 w 71"/>
                <a:gd name="T63" fmla="*/ 29 h 108"/>
                <a:gd name="T64" fmla="*/ 54 w 71"/>
                <a:gd name="T65" fmla="*/ 25 h 108"/>
                <a:gd name="T66" fmla="*/ 53 w 71"/>
                <a:gd name="T67" fmla="*/ 21 h 108"/>
                <a:gd name="T68" fmla="*/ 51 w 71"/>
                <a:gd name="T69" fmla="*/ 17 h 108"/>
                <a:gd name="T70" fmla="*/ 41 w 71"/>
                <a:gd name="T71" fmla="*/ 13 h 108"/>
                <a:gd name="T72" fmla="*/ 30 w 71"/>
                <a:gd name="T73" fmla="*/ 13 h 108"/>
                <a:gd name="T74" fmla="*/ 25 w 71"/>
                <a:gd name="T75" fmla="*/ 15 h 108"/>
                <a:gd name="T76" fmla="*/ 22 w 71"/>
                <a:gd name="T77" fmla="*/ 17 h 108"/>
                <a:gd name="T78" fmla="*/ 20 w 71"/>
                <a:gd name="T79" fmla="*/ 20 h 108"/>
                <a:gd name="T80" fmla="*/ 17 w 71"/>
                <a:gd name="T81" fmla="*/ 23 h 108"/>
                <a:gd name="T82" fmla="*/ 16 w 71"/>
                <a:gd name="T83" fmla="*/ 27 h 108"/>
                <a:gd name="T84" fmla="*/ 16 w 71"/>
                <a:gd name="T85" fmla="*/ 32 h 108"/>
                <a:gd name="T86" fmla="*/ 2 w 71"/>
                <a:gd name="T87" fmla="*/ 29 h 108"/>
                <a:gd name="T88" fmla="*/ 5 w 71"/>
                <a:gd name="T89" fmla="*/ 17 h 108"/>
                <a:gd name="T90" fmla="*/ 12 w 71"/>
                <a:gd name="T91" fmla="*/ 8 h 108"/>
                <a:gd name="T92" fmla="*/ 23 w 71"/>
                <a:gd name="T93" fmla="*/ 2 h 108"/>
                <a:gd name="T94" fmla="*/ 36 w 71"/>
                <a:gd name="T95" fmla="*/ 0 h 10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1"/>
                <a:gd name="T145" fmla="*/ 0 h 108"/>
                <a:gd name="T146" fmla="*/ 71 w 71"/>
                <a:gd name="T147" fmla="*/ 108 h 10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1" h="108">
                  <a:moveTo>
                    <a:pt x="36" y="0"/>
                  </a:moveTo>
                  <a:lnTo>
                    <a:pt x="49" y="2"/>
                  </a:lnTo>
                  <a:lnTo>
                    <a:pt x="60" y="8"/>
                  </a:lnTo>
                  <a:lnTo>
                    <a:pt x="67" y="19"/>
                  </a:lnTo>
                  <a:lnTo>
                    <a:pt x="70" y="29"/>
                  </a:lnTo>
                  <a:lnTo>
                    <a:pt x="68" y="34"/>
                  </a:lnTo>
                  <a:lnTo>
                    <a:pt x="67" y="38"/>
                  </a:lnTo>
                  <a:lnTo>
                    <a:pt x="66" y="43"/>
                  </a:lnTo>
                  <a:lnTo>
                    <a:pt x="64" y="50"/>
                  </a:lnTo>
                  <a:lnTo>
                    <a:pt x="59" y="54"/>
                  </a:lnTo>
                  <a:lnTo>
                    <a:pt x="52" y="63"/>
                  </a:lnTo>
                  <a:lnTo>
                    <a:pt x="40" y="74"/>
                  </a:lnTo>
                  <a:lnTo>
                    <a:pt x="34" y="78"/>
                  </a:lnTo>
                  <a:lnTo>
                    <a:pt x="22" y="90"/>
                  </a:lnTo>
                  <a:lnTo>
                    <a:pt x="21" y="93"/>
                  </a:lnTo>
                  <a:lnTo>
                    <a:pt x="20" y="94"/>
                  </a:lnTo>
                  <a:lnTo>
                    <a:pt x="71" y="94"/>
                  </a:lnTo>
                  <a:lnTo>
                    <a:pt x="71" y="108"/>
                  </a:lnTo>
                  <a:lnTo>
                    <a:pt x="0" y="108"/>
                  </a:lnTo>
                  <a:lnTo>
                    <a:pt x="0" y="103"/>
                  </a:lnTo>
                  <a:lnTo>
                    <a:pt x="2" y="99"/>
                  </a:lnTo>
                  <a:lnTo>
                    <a:pt x="4" y="94"/>
                  </a:lnTo>
                  <a:lnTo>
                    <a:pt x="6" y="88"/>
                  </a:lnTo>
                  <a:lnTo>
                    <a:pt x="14" y="78"/>
                  </a:lnTo>
                  <a:lnTo>
                    <a:pt x="20" y="74"/>
                  </a:lnTo>
                  <a:lnTo>
                    <a:pt x="27" y="68"/>
                  </a:lnTo>
                  <a:lnTo>
                    <a:pt x="36" y="59"/>
                  </a:lnTo>
                  <a:lnTo>
                    <a:pt x="45" y="51"/>
                  </a:lnTo>
                  <a:lnTo>
                    <a:pt x="49" y="45"/>
                  </a:lnTo>
                  <a:lnTo>
                    <a:pt x="54" y="38"/>
                  </a:lnTo>
                  <a:lnTo>
                    <a:pt x="55" y="34"/>
                  </a:lnTo>
                  <a:lnTo>
                    <a:pt x="55" y="29"/>
                  </a:lnTo>
                  <a:lnTo>
                    <a:pt x="54" y="25"/>
                  </a:lnTo>
                  <a:lnTo>
                    <a:pt x="53" y="21"/>
                  </a:lnTo>
                  <a:lnTo>
                    <a:pt x="51" y="17"/>
                  </a:lnTo>
                  <a:lnTo>
                    <a:pt x="41" y="13"/>
                  </a:lnTo>
                  <a:lnTo>
                    <a:pt x="30" y="13"/>
                  </a:lnTo>
                  <a:lnTo>
                    <a:pt x="25" y="15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7" y="23"/>
                  </a:lnTo>
                  <a:lnTo>
                    <a:pt x="16" y="27"/>
                  </a:lnTo>
                  <a:lnTo>
                    <a:pt x="16" y="32"/>
                  </a:lnTo>
                  <a:lnTo>
                    <a:pt x="2" y="29"/>
                  </a:lnTo>
                  <a:lnTo>
                    <a:pt x="5" y="17"/>
                  </a:lnTo>
                  <a:lnTo>
                    <a:pt x="12" y="8"/>
                  </a:lnTo>
                  <a:lnTo>
                    <a:pt x="23" y="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48" name="Line 125"/>
            <p:cNvSpPr>
              <a:spLocks noChangeShapeType="1"/>
            </p:cNvSpPr>
            <p:nvPr/>
          </p:nvSpPr>
          <p:spPr bwMode="auto">
            <a:xfrm flipV="1">
              <a:off x="3097" y="3771"/>
              <a:ext cx="0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49" name="Line 126"/>
            <p:cNvSpPr>
              <a:spLocks noChangeShapeType="1"/>
            </p:cNvSpPr>
            <p:nvPr/>
          </p:nvSpPr>
          <p:spPr bwMode="auto">
            <a:xfrm>
              <a:off x="3097" y="1465"/>
              <a:ext cx="0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50" name="Freeform 127"/>
            <p:cNvSpPr>
              <a:spLocks/>
            </p:cNvSpPr>
            <p:nvPr/>
          </p:nvSpPr>
          <p:spPr bwMode="auto">
            <a:xfrm>
              <a:off x="3061" y="3861"/>
              <a:ext cx="70" cy="109"/>
            </a:xfrm>
            <a:custGeom>
              <a:avLst/>
              <a:gdLst>
                <a:gd name="T0" fmla="*/ 39 w 70"/>
                <a:gd name="T1" fmla="*/ 1 h 109"/>
                <a:gd name="T2" fmla="*/ 54 w 70"/>
                <a:gd name="T3" fmla="*/ 7 h 109"/>
                <a:gd name="T4" fmla="*/ 63 w 70"/>
                <a:gd name="T5" fmla="*/ 19 h 109"/>
                <a:gd name="T6" fmla="*/ 64 w 70"/>
                <a:gd name="T7" fmla="*/ 32 h 109"/>
                <a:gd name="T8" fmla="*/ 61 w 70"/>
                <a:gd name="T9" fmla="*/ 39 h 109"/>
                <a:gd name="T10" fmla="*/ 55 w 70"/>
                <a:gd name="T11" fmla="*/ 46 h 109"/>
                <a:gd name="T12" fmla="*/ 56 w 70"/>
                <a:gd name="T13" fmla="*/ 51 h 109"/>
                <a:gd name="T14" fmla="*/ 64 w 70"/>
                <a:gd name="T15" fmla="*/ 58 h 109"/>
                <a:gd name="T16" fmla="*/ 70 w 70"/>
                <a:gd name="T17" fmla="*/ 71 h 109"/>
                <a:gd name="T18" fmla="*/ 68 w 70"/>
                <a:gd name="T19" fmla="*/ 88 h 109"/>
                <a:gd name="T20" fmla="*/ 49 w 70"/>
                <a:gd name="T21" fmla="*/ 107 h 109"/>
                <a:gd name="T22" fmla="*/ 21 w 70"/>
                <a:gd name="T23" fmla="*/ 107 h 109"/>
                <a:gd name="T24" fmla="*/ 4 w 70"/>
                <a:gd name="T25" fmla="*/ 93 h 109"/>
                <a:gd name="T26" fmla="*/ 14 w 70"/>
                <a:gd name="T27" fmla="*/ 78 h 109"/>
                <a:gd name="T28" fmla="*/ 17 w 70"/>
                <a:gd name="T29" fmla="*/ 87 h 109"/>
                <a:gd name="T30" fmla="*/ 26 w 70"/>
                <a:gd name="T31" fmla="*/ 95 h 109"/>
                <a:gd name="T32" fmla="*/ 35 w 70"/>
                <a:gd name="T33" fmla="*/ 97 h 109"/>
                <a:gd name="T34" fmla="*/ 44 w 70"/>
                <a:gd name="T35" fmla="*/ 96 h 109"/>
                <a:gd name="T36" fmla="*/ 54 w 70"/>
                <a:gd name="T37" fmla="*/ 88 h 109"/>
                <a:gd name="T38" fmla="*/ 57 w 70"/>
                <a:gd name="T39" fmla="*/ 75 h 109"/>
                <a:gd name="T40" fmla="*/ 55 w 70"/>
                <a:gd name="T41" fmla="*/ 66 h 109"/>
                <a:gd name="T42" fmla="*/ 50 w 70"/>
                <a:gd name="T43" fmla="*/ 62 h 109"/>
                <a:gd name="T44" fmla="*/ 41 w 70"/>
                <a:gd name="T45" fmla="*/ 56 h 109"/>
                <a:gd name="T46" fmla="*/ 31 w 70"/>
                <a:gd name="T47" fmla="*/ 54 h 109"/>
                <a:gd name="T48" fmla="*/ 29 w 70"/>
                <a:gd name="T49" fmla="*/ 44 h 109"/>
                <a:gd name="T50" fmla="*/ 44 w 70"/>
                <a:gd name="T51" fmla="*/ 41 h 109"/>
                <a:gd name="T52" fmla="*/ 49 w 70"/>
                <a:gd name="T53" fmla="*/ 35 h 109"/>
                <a:gd name="T54" fmla="*/ 50 w 70"/>
                <a:gd name="T55" fmla="*/ 23 h 109"/>
                <a:gd name="T56" fmla="*/ 45 w 70"/>
                <a:gd name="T57" fmla="*/ 17 h 109"/>
                <a:gd name="T58" fmla="*/ 39 w 70"/>
                <a:gd name="T59" fmla="*/ 13 h 109"/>
                <a:gd name="T60" fmla="*/ 23 w 70"/>
                <a:gd name="T61" fmla="*/ 17 h 109"/>
                <a:gd name="T62" fmla="*/ 15 w 70"/>
                <a:gd name="T63" fmla="*/ 29 h 109"/>
                <a:gd name="T64" fmla="*/ 6 w 70"/>
                <a:gd name="T65" fmla="*/ 16 h 109"/>
                <a:gd name="T66" fmla="*/ 23 w 70"/>
                <a:gd name="T67" fmla="*/ 2 h 10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0"/>
                <a:gd name="T103" fmla="*/ 0 h 109"/>
                <a:gd name="T104" fmla="*/ 70 w 70"/>
                <a:gd name="T105" fmla="*/ 109 h 10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0" h="109">
                  <a:moveTo>
                    <a:pt x="33" y="0"/>
                  </a:moveTo>
                  <a:lnTo>
                    <a:pt x="39" y="1"/>
                  </a:lnTo>
                  <a:lnTo>
                    <a:pt x="49" y="3"/>
                  </a:lnTo>
                  <a:lnTo>
                    <a:pt x="54" y="7"/>
                  </a:lnTo>
                  <a:lnTo>
                    <a:pt x="61" y="14"/>
                  </a:lnTo>
                  <a:lnTo>
                    <a:pt x="63" y="19"/>
                  </a:lnTo>
                  <a:lnTo>
                    <a:pt x="64" y="22"/>
                  </a:lnTo>
                  <a:lnTo>
                    <a:pt x="64" y="32"/>
                  </a:lnTo>
                  <a:lnTo>
                    <a:pt x="63" y="35"/>
                  </a:lnTo>
                  <a:lnTo>
                    <a:pt x="61" y="39"/>
                  </a:lnTo>
                  <a:lnTo>
                    <a:pt x="58" y="44"/>
                  </a:lnTo>
                  <a:lnTo>
                    <a:pt x="55" y="46"/>
                  </a:lnTo>
                  <a:lnTo>
                    <a:pt x="50" y="48"/>
                  </a:lnTo>
                  <a:lnTo>
                    <a:pt x="56" y="51"/>
                  </a:lnTo>
                  <a:lnTo>
                    <a:pt x="61" y="53"/>
                  </a:lnTo>
                  <a:lnTo>
                    <a:pt x="64" y="58"/>
                  </a:lnTo>
                  <a:lnTo>
                    <a:pt x="68" y="62"/>
                  </a:lnTo>
                  <a:lnTo>
                    <a:pt x="70" y="71"/>
                  </a:lnTo>
                  <a:lnTo>
                    <a:pt x="70" y="75"/>
                  </a:lnTo>
                  <a:lnTo>
                    <a:pt x="68" y="88"/>
                  </a:lnTo>
                  <a:lnTo>
                    <a:pt x="60" y="100"/>
                  </a:lnTo>
                  <a:lnTo>
                    <a:pt x="49" y="107"/>
                  </a:lnTo>
                  <a:lnTo>
                    <a:pt x="35" y="109"/>
                  </a:lnTo>
                  <a:lnTo>
                    <a:pt x="21" y="107"/>
                  </a:lnTo>
                  <a:lnTo>
                    <a:pt x="11" y="102"/>
                  </a:lnTo>
                  <a:lnTo>
                    <a:pt x="4" y="93"/>
                  </a:lnTo>
                  <a:lnTo>
                    <a:pt x="0" y="79"/>
                  </a:lnTo>
                  <a:lnTo>
                    <a:pt x="14" y="78"/>
                  </a:lnTo>
                  <a:lnTo>
                    <a:pt x="15" y="83"/>
                  </a:lnTo>
                  <a:lnTo>
                    <a:pt x="17" y="87"/>
                  </a:lnTo>
                  <a:lnTo>
                    <a:pt x="19" y="90"/>
                  </a:lnTo>
                  <a:lnTo>
                    <a:pt x="26" y="95"/>
                  </a:lnTo>
                  <a:lnTo>
                    <a:pt x="30" y="96"/>
                  </a:lnTo>
                  <a:lnTo>
                    <a:pt x="35" y="97"/>
                  </a:lnTo>
                  <a:lnTo>
                    <a:pt x="39" y="97"/>
                  </a:lnTo>
                  <a:lnTo>
                    <a:pt x="44" y="96"/>
                  </a:lnTo>
                  <a:lnTo>
                    <a:pt x="48" y="94"/>
                  </a:lnTo>
                  <a:lnTo>
                    <a:pt x="54" y="88"/>
                  </a:lnTo>
                  <a:lnTo>
                    <a:pt x="55" y="84"/>
                  </a:lnTo>
                  <a:lnTo>
                    <a:pt x="57" y="75"/>
                  </a:lnTo>
                  <a:lnTo>
                    <a:pt x="56" y="71"/>
                  </a:lnTo>
                  <a:lnTo>
                    <a:pt x="55" y="66"/>
                  </a:lnTo>
                  <a:lnTo>
                    <a:pt x="54" y="64"/>
                  </a:lnTo>
                  <a:lnTo>
                    <a:pt x="50" y="62"/>
                  </a:lnTo>
                  <a:lnTo>
                    <a:pt x="48" y="58"/>
                  </a:lnTo>
                  <a:lnTo>
                    <a:pt x="41" y="56"/>
                  </a:lnTo>
                  <a:lnTo>
                    <a:pt x="36" y="54"/>
                  </a:lnTo>
                  <a:lnTo>
                    <a:pt x="31" y="54"/>
                  </a:lnTo>
                  <a:lnTo>
                    <a:pt x="27" y="57"/>
                  </a:lnTo>
                  <a:lnTo>
                    <a:pt x="29" y="44"/>
                  </a:lnTo>
                  <a:lnTo>
                    <a:pt x="35" y="44"/>
                  </a:lnTo>
                  <a:lnTo>
                    <a:pt x="44" y="41"/>
                  </a:lnTo>
                  <a:lnTo>
                    <a:pt x="46" y="39"/>
                  </a:lnTo>
                  <a:lnTo>
                    <a:pt x="49" y="35"/>
                  </a:lnTo>
                  <a:lnTo>
                    <a:pt x="50" y="32"/>
                  </a:lnTo>
                  <a:lnTo>
                    <a:pt x="50" y="23"/>
                  </a:lnTo>
                  <a:lnTo>
                    <a:pt x="48" y="21"/>
                  </a:lnTo>
                  <a:lnTo>
                    <a:pt x="45" y="17"/>
                  </a:lnTo>
                  <a:lnTo>
                    <a:pt x="43" y="15"/>
                  </a:lnTo>
                  <a:lnTo>
                    <a:pt x="39" y="13"/>
                  </a:lnTo>
                  <a:lnTo>
                    <a:pt x="30" y="13"/>
                  </a:lnTo>
                  <a:lnTo>
                    <a:pt x="23" y="17"/>
                  </a:lnTo>
                  <a:lnTo>
                    <a:pt x="18" y="25"/>
                  </a:lnTo>
                  <a:lnTo>
                    <a:pt x="15" y="29"/>
                  </a:lnTo>
                  <a:lnTo>
                    <a:pt x="2" y="28"/>
                  </a:lnTo>
                  <a:lnTo>
                    <a:pt x="6" y="16"/>
                  </a:lnTo>
                  <a:lnTo>
                    <a:pt x="13" y="8"/>
                  </a:lnTo>
                  <a:lnTo>
                    <a:pt x="23" y="2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51" name="Line 128"/>
            <p:cNvSpPr>
              <a:spLocks noChangeShapeType="1"/>
            </p:cNvSpPr>
            <p:nvPr/>
          </p:nvSpPr>
          <p:spPr bwMode="auto">
            <a:xfrm flipV="1">
              <a:off x="3861" y="3771"/>
              <a:ext cx="0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52" name="Line 129"/>
            <p:cNvSpPr>
              <a:spLocks noChangeShapeType="1"/>
            </p:cNvSpPr>
            <p:nvPr/>
          </p:nvSpPr>
          <p:spPr bwMode="auto">
            <a:xfrm>
              <a:off x="3861" y="1465"/>
              <a:ext cx="0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53" name="Freeform 130"/>
            <p:cNvSpPr>
              <a:spLocks noEditPoints="1"/>
            </p:cNvSpPr>
            <p:nvPr/>
          </p:nvSpPr>
          <p:spPr bwMode="auto">
            <a:xfrm>
              <a:off x="3821" y="3863"/>
              <a:ext cx="75" cy="106"/>
            </a:xfrm>
            <a:custGeom>
              <a:avLst/>
              <a:gdLst>
                <a:gd name="T0" fmla="*/ 49 w 75"/>
                <a:gd name="T1" fmla="*/ 26 h 106"/>
                <a:gd name="T2" fmla="*/ 18 w 75"/>
                <a:gd name="T3" fmla="*/ 67 h 106"/>
                <a:gd name="T4" fmla="*/ 49 w 75"/>
                <a:gd name="T5" fmla="*/ 67 h 106"/>
                <a:gd name="T6" fmla="*/ 49 w 75"/>
                <a:gd name="T7" fmla="*/ 26 h 106"/>
                <a:gd name="T8" fmla="*/ 52 w 75"/>
                <a:gd name="T9" fmla="*/ 0 h 106"/>
                <a:gd name="T10" fmla="*/ 63 w 75"/>
                <a:gd name="T11" fmla="*/ 0 h 106"/>
                <a:gd name="T12" fmla="*/ 63 w 75"/>
                <a:gd name="T13" fmla="*/ 67 h 106"/>
                <a:gd name="T14" fmla="*/ 75 w 75"/>
                <a:gd name="T15" fmla="*/ 67 h 106"/>
                <a:gd name="T16" fmla="*/ 75 w 75"/>
                <a:gd name="T17" fmla="*/ 81 h 106"/>
                <a:gd name="T18" fmla="*/ 63 w 75"/>
                <a:gd name="T19" fmla="*/ 81 h 106"/>
                <a:gd name="T20" fmla="*/ 63 w 75"/>
                <a:gd name="T21" fmla="*/ 106 h 106"/>
                <a:gd name="T22" fmla="*/ 49 w 75"/>
                <a:gd name="T23" fmla="*/ 106 h 106"/>
                <a:gd name="T24" fmla="*/ 49 w 75"/>
                <a:gd name="T25" fmla="*/ 81 h 106"/>
                <a:gd name="T26" fmla="*/ 0 w 75"/>
                <a:gd name="T27" fmla="*/ 81 h 106"/>
                <a:gd name="T28" fmla="*/ 0 w 75"/>
                <a:gd name="T29" fmla="*/ 67 h 106"/>
                <a:gd name="T30" fmla="*/ 52 w 75"/>
                <a:gd name="T31" fmla="*/ 0 h 1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"/>
                <a:gd name="T49" fmla="*/ 0 h 106"/>
                <a:gd name="T50" fmla="*/ 75 w 75"/>
                <a:gd name="T51" fmla="*/ 106 h 1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" h="106">
                  <a:moveTo>
                    <a:pt x="49" y="26"/>
                  </a:moveTo>
                  <a:lnTo>
                    <a:pt x="18" y="67"/>
                  </a:lnTo>
                  <a:lnTo>
                    <a:pt x="49" y="67"/>
                  </a:lnTo>
                  <a:lnTo>
                    <a:pt x="49" y="26"/>
                  </a:lnTo>
                  <a:close/>
                  <a:moveTo>
                    <a:pt x="52" y="0"/>
                  </a:moveTo>
                  <a:lnTo>
                    <a:pt x="63" y="0"/>
                  </a:lnTo>
                  <a:lnTo>
                    <a:pt x="63" y="67"/>
                  </a:lnTo>
                  <a:lnTo>
                    <a:pt x="75" y="67"/>
                  </a:lnTo>
                  <a:lnTo>
                    <a:pt x="75" y="81"/>
                  </a:lnTo>
                  <a:lnTo>
                    <a:pt x="63" y="81"/>
                  </a:lnTo>
                  <a:lnTo>
                    <a:pt x="63" y="106"/>
                  </a:lnTo>
                  <a:lnTo>
                    <a:pt x="49" y="106"/>
                  </a:lnTo>
                  <a:lnTo>
                    <a:pt x="49" y="81"/>
                  </a:lnTo>
                  <a:lnTo>
                    <a:pt x="0" y="81"/>
                  </a:lnTo>
                  <a:lnTo>
                    <a:pt x="0" y="67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54" name="Line 131"/>
            <p:cNvSpPr>
              <a:spLocks noChangeShapeType="1"/>
            </p:cNvSpPr>
            <p:nvPr/>
          </p:nvSpPr>
          <p:spPr bwMode="auto">
            <a:xfrm flipV="1">
              <a:off x="4626" y="3771"/>
              <a:ext cx="0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55" name="Line 132"/>
            <p:cNvSpPr>
              <a:spLocks noChangeShapeType="1"/>
            </p:cNvSpPr>
            <p:nvPr/>
          </p:nvSpPr>
          <p:spPr bwMode="auto">
            <a:xfrm>
              <a:off x="4626" y="1465"/>
              <a:ext cx="0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56" name="Freeform 133"/>
            <p:cNvSpPr>
              <a:spLocks/>
            </p:cNvSpPr>
            <p:nvPr/>
          </p:nvSpPr>
          <p:spPr bwMode="auto">
            <a:xfrm>
              <a:off x="4590" y="3863"/>
              <a:ext cx="70" cy="107"/>
            </a:xfrm>
            <a:custGeom>
              <a:avLst/>
              <a:gdLst>
                <a:gd name="T0" fmla="*/ 13 w 70"/>
                <a:gd name="T1" fmla="*/ 0 h 107"/>
                <a:gd name="T2" fmla="*/ 64 w 70"/>
                <a:gd name="T3" fmla="*/ 0 h 107"/>
                <a:gd name="T4" fmla="*/ 64 w 70"/>
                <a:gd name="T5" fmla="*/ 14 h 107"/>
                <a:gd name="T6" fmla="*/ 24 w 70"/>
                <a:gd name="T7" fmla="*/ 14 h 107"/>
                <a:gd name="T8" fmla="*/ 19 w 70"/>
                <a:gd name="T9" fmla="*/ 42 h 107"/>
                <a:gd name="T10" fmla="*/ 25 w 70"/>
                <a:gd name="T11" fmla="*/ 38 h 107"/>
                <a:gd name="T12" fmla="*/ 32 w 70"/>
                <a:gd name="T13" fmla="*/ 35 h 107"/>
                <a:gd name="T14" fmla="*/ 38 w 70"/>
                <a:gd name="T15" fmla="*/ 35 h 107"/>
                <a:gd name="T16" fmla="*/ 51 w 70"/>
                <a:gd name="T17" fmla="*/ 37 h 107"/>
                <a:gd name="T18" fmla="*/ 61 w 70"/>
                <a:gd name="T19" fmla="*/ 43 h 107"/>
                <a:gd name="T20" fmla="*/ 68 w 70"/>
                <a:gd name="T21" fmla="*/ 55 h 107"/>
                <a:gd name="T22" fmla="*/ 70 w 70"/>
                <a:gd name="T23" fmla="*/ 68 h 107"/>
                <a:gd name="T24" fmla="*/ 69 w 70"/>
                <a:gd name="T25" fmla="*/ 79 h 107"/>
                <a:gd name="T26" fmla="*/ 67 w 70"/>
                <a:gd name="T27" fmla="*/ 87 h 107"/>
                <a:gd name="T28" fmla="*/ 63 w 70"/>
                <a:gd name="T29" fmla="*/ 95 h 107"/>
                <a:gd name="T30" fmla="*/ 50 w 70"/>
                <a:gd name="T31" fmla="*/ 105 h 107"/>
                <a:gd name="T32" fmla="*/ 35 w 70"/>
                <a:gd name="T33" fmla="*/ 107 h 107"/>
                <a:gd name="T34" fmla="*/ 22 w 70"/>
                <a:gd name="T35" fmla="*/ 105 h 107"/>
                <a:gd name="T36" fmla="*/ 11 w 70"/>
                <a:gd name="T37" fmla="*/ 100 h 107"/>
                <a:gd name="T38" fmla="*/ 4 w 70"/>
                <a:gd name="T39" fmla="*/ 91 h 107"/>
                <a:gd name="T40" fmla="*/ 0 w 70"/>
                <a:gd name="T41" fmla="*/ 77 h 107"/>
                <a:gd name="T42" fmla="*/ 14 w 70"/>
                <a:gd name="T43" fmla="*/ 76 h 107"/>
                <a:gd name="T44" fmla="*/ 16 w 70"/>
                <a:gd name="T45" fmla="*/ 82 h 107"/>
                <a:gd name="T46" fmla="*/ 18 w 70"/>
                <a:gd name="T47" fmla="*/ 87 h 107"/>
                <a:gd name="T48" fmla="*/ 20 w 70"/>
                <a:gd name="T49" fmla="*/ 91 h 107"/>
                <a:gd name="T50" fmla="*/ 24 w 70"/>
                <a:gd name="T51" fmla="*/ 93 h 107"/>
                <a:gd name="T52" fmla="*/ 29 w 70"/>
                <a:gd name="T53" fmla="*/ 94 h 107"/>
                <a:gd name="T54" fmla="*/ 35 w 70"/>
                <a:gd name="T55" fmla="*/ 95 h 107"/>
                <a:gd name="T56" fmla="*/ 39 w 70"/>
                <a:gd name="T57" fmla="*/ 95 h 107"/>
                <a:gd name="T58" fmla="*/ 44 w 70"/>
                <a:gd name="T59" fmla="*/ 94 h 107"/>
                <a:gd name="T60" fmla="*/ 48 w 70"/>
                <a:gd name="T61" fmla="*/ 92 h 107"/>
                <a:gd name="T62" fmla="*/ 50 w 70"/>
                <a:gd name="T63" fmla="*/ 89 h 107"/>
                <a:gd name="T64" fmla="*/ 55 w 70"/>
                <a:gd name="T65" fmla="*/ 81 h 107"/>
                <a:gd name="T66" fmla="*/ 57 w 70"/>
                <a:gd name="T67" fmla="*/ 70 h 107"/>
                <a:gd name="T68" fmla="*/ 56 w 70"/>
                <a:gd name="T69" fmla="*/ 64 h 107"/>
                <a:gd name="T70" fmla="*/ 56 w 70"/>
                <a:gd name="T71" fmla="*/ 61 h 107"/>
                <a:gd name="T72" fmla="*/ 54 w 70"/>
                <a:gd name="T73" fmla="*/ 56 h 107"/>
                <a:gd name="T74" fmla="*/ 53 w 70"/>
                <a:gd name="T75" fmla="*/ 52 h 107"/>
                <a:gd name="T76" fmla="*/ 49 w 70"/>
                <a:gd name="T77" fmla="*/ 50 h 107"/>
                <a:gd name="T78" fmla="*/ 44 w 70"/>
                <a:gd name="T79" fmla="*/ 48 h 107"/>
                <a:gd name="T80" fmla="*/ 41 w 70"/>
                <a:gd name="T81" fmla="*/ 46 h 107"/>
                <a:gd name="T82" fmla="*/ 31 w 70"/>
                <a:gd name="T83" fmla="*/ 46 h 107"/>
                <a:gd name="T84" fmla="*/ 27 w 70"/>
                <a:gd name="T85" fmla="*/ 48 h 107"/>
                <a:gd name="T86" fmla="*/ 24 w 70"/>
                <a:gd name="T87" fmla="*/ 50 h 107"/>
                <a:gd name="T88" fmla="*/ 20 w 70"/>
                <a:gd name="T89" fmla="*/ 51 h 107"/>
                <a:gd name="T90" fmla="*/ 16 w 70"/>
                <a:gd name="T91" fmla="*/ 56 h 107"/>
                <a:gd name="T92" fmla="*/ 2 w 70"/>
                <a:gd name="T93" fmla="*/ 55 h 107"/>
                <a:gd name="T94" fmla="*/ 13 w 70"/>
                <a:gd name="T95" fmla="*/ 0 h 10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0"/>
                <a:gd name="T145" fmla="*/ 0 h 107"/>
                <a:gd name="T146" fmla="*/ 70 w 70"/>
                <a:gd name="T147" fmla="*/ 107 h 10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0" h="107">
                  <a:moveTo>
                    <a:pt x="13" y="0"/>
                  </a:moveTo>
                  <a:lnTo>
                    <a:pt x="64" y="0"/>
                  </a:lnTo>
                  <a:lnTo>
                    <a:pt x="64" y="14"/>
                  </a:lnTo>
                  <a:lnTo>
                    <a:pt x="24" y="14"/>
                  </a:lnTo>
                  <a:lnTo>
                    <a:pt x="19" y="42"/>
                  </a:lnTo>
                  <a:lnTo>
                    <a:pt x="25" y="38"/>
                  </a:lnTo>
                  <a:lnTo>
                    <a:pt x="32" y="35"/>
                  </a:lnTo>
                  <a:lnTo>
                    <a:pt x="38" y="35"/>
                  </a:lnTo>
                  <a:lnTo>
                    <a:pt x="51" y="37"/>
                  </a:lnTo>
                  <a:lnTo>
                    <a:pt x="61" y="43"/>
                  </a:lnTo>
                  <a:lnTo>
                    <a:pt x="68" y="55"/>
                  </a:lnTo>
                  <a:lnTo>
                    <a:pt x="70" y="68"/>
                  </a:lnTo>
                  <a:lnTo>
                    <a:pt x="69" y="79"/>
                  </a:lnTo>
                  <a:lnTo>
                    <a:pt x="67" y="87"/>
                  </a:lnTo>
                  <a:lnTo>
                    <a:pt x="63" y="95"/>
                  </a:lnTo>
                  <a:lnTo>
                    <a:pt x="50" y="105"/>
                  </a:lnTo>
                  <a:lnTo>
                    <a:pt x="35" y="107"/>
                  </a:lnTo>
                  <a:lnTo>
                    <a:pt x="22" y="105"/>
                  </a:lnTo>
                  <a:lnTo>
                    <a:pt x="11" y="100"/>
                  </a:lnTo>
                  <a:lnTo>
                    <a:pt x="4" y="91"/>
                  </a:lnTo>
                  <a:lnTo>
                    <a:pt x="0" y="77"/>
                  </a:lnTo>
                  <a:lnTo>
                    <a:pt x="14" y="76"/>
                  </a:lnTo>
                  <a:lnTo>
                    <a:pt x="16" y="82"/>
                  </a:lnTo>
                  <a:lnTo>
                    <a:pt x="18" y="87"/>
                  </a:lnTo>
                  <a:lnTo>
                    <a:pt x="20" y="91"/>
                  </a:lnTo>
                  <a:lnTo>
                    <a:pt x="24" y="93"/>
                  </a:lnTo>
                  <a:lnTo>
                    <a:pt x="29" y="94"/>
                  </a:lnTo>
                  <a:lnTo>
                    <a:pt x="35" y="95"/>
                  </a:lnTo>
                  <a:lnTo>
                    <a:pt x="39" y="95"/>
                  </a:lnTo>
                  <a:lnTo>
                    <a:pt x="44" y="94"/>
                  </a:lnTo>
                  <a:lnTo>
                    <a:pt x="48" y="92"/>
                  </a:lnTo>
                  <a:lnTo>
                    <a:pt x="50" y="89"/>
                  </a:lnTo>
                  <a:lnTo>
                    <a:pt x="55" y="81"/>
                  </a:lnTo>
                  <a:lnTo>
                    <a:pt x="57" y="70"/>
                  </a:lnTo>
                  <a:lnTo>
                    <a:pt x="56" y="64"/>
                  </a:lnTo>
                  <a:lnTo>
                    <a:pt x="56" y="61"/>
                  </a:lnTo>
                  <a:lnTo>
                    <a:pt x="54" y="56"/>
                  </a:lnTo>
                  <a:lnTo>
                    <a:pt x="53" y="52"/>
                  </a:lnTo>
                  <a:lnTo>
                    <a:pt x="49" y="50"/>
                  </a:lnTo>
                  <a:lnTo>
                    <a:pt x="44" y="48"/>
                  </a:lnTo>
                  <a:lnTo>
                    <a:pt x="41" y="46"/>
                  </a:lnTo>
                  <a:lnTo>
                    <a:pt x="31" y="46"/>
                  </a:lnTo>
                  <a:lnTo>
                    <a:pt x="27" y="48"/>
                  </a:lnTo>
                  <a:lnTo>
                    <a:pt x="24" y="50"/>
                  </a:lnTo>
                  <a:lnTo>
                    <a:pt x="20" y="51"/>
                  </a:lnTo>
                  <a:lnTo>
                    <a:pt x="16" y="56"/>
                  </a:lnTo>
                  <a:lnTo>
                    <a:pt x="2" y="5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57" name="Line 134"/>
            <p:cNvSpPr>
              <a:spLocks noChangeShapeType="1"/>
            </p:cNvSpPr>
            <p:nvPr/>
          </p:nvSpPr>
          <p:spPr bwMode="auto">
            <a:xfrm>
              <a:off x="1569" y="3802"/>
              <a:ext cx="3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58" name="Line 135"/>
            <p:cNvSpPr>
              <a:spLocks noChangeShapeType="1"/>
            </p:cNvSpPr>
            <p:nvPr/>
          </p:nvSpPr>
          <p:spPr bwMode="auto">
            <a:xfrm flipH="1">
              <a:off x="4595" y="3802"/>
              <a:ext cx="31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59" name="Freeform 136"/>
            <p:cNvSpPr>
              <a:spLocks/>
            </p:cNvSpPr>
            <p:nvPr/>
          </p:nvSpPr>
          <p:spPr bwMode="auto">
            <a:xfrm>
              <a:off x="1463" y="3750"/>
              <a:ext cx="70" cy="108"/>
            </a:xfrm>
            <a:custGeom>
              <a:avLst/>
              <a:gdLst>
                <a:gd name="T0" fmla="*/ 36 w 70"/>
                <a:gd name="T1" fmla="*/ 0 h 108"/>
                <a:gd name="T2" fmla="*/ 49 w 70"/>
                <a:gd name="T3" fmla="*/ 2 h 108"/>
                <a:gd name="T4" fmla="*/ 59 w 70"/>
                <a:gd name="T5" fmla="*/ 8 h 108"/>
                <a:gd name="T6" fmla="*/ 67 w 70"/>
                <a:gd name="T7" fmla="*/ 19 h 108"/>
                <a:gd name="T8" fmla="*/ 69 w 70"/>
                <a:gd name="T9" fmla="*/ 29 h 108"/>
                <a:gd name="T10" fmla="*/ 68 w 70"/>
                <a:gd name="T11" fmla="*/ 34 h 108"/>
                <a:gd name="T12" fmla="*/ 67 w 70"/>
                <a:gd name="T13" fmla="*/ 38 h 108"/>
                <a:gd name="T14" fmla="*/ 65 w 70"/>
                <a:gd name="T15" fmla="*/ 43 h 108"/>
                <a:gd name="T16" fmla="*/ 63 w 70"/>
                <a:gd name="T17" fmla="*/ 50 h 108"/>
                <a:gd name="T18" fmla="*/ 58 w 70"/>
                <a:gd name="T19" fmla="*/ 54 h 108"/>
                <a:gd name="T20" fmla="*/ 51 w 70"/>
                <a:gd name="T21" fmla="*/ 63 h 108"/>
                <a:gd name="T22" fmla="*/ 39 w 70"/>
                <a:gd name="T23" fmla="*/ 74 h 108"/>
                <a:gd name="T24" fmla="*/ 33 w 70"/>
                <a:gd name="T25" fmla="*/ 78 h 108"/>
                <a:gd name="T26" fmla="*/ 21 w 70"/>
                <a:gd name="T27" fmla="*/ 90 h 108"/>
                <a:gd name="T28" fmla="*/ 20 w 70"/>
                <a:gd name="T29" fmla="*/ 93 h 108"/>
                <a:gd name="T30" fmla="*/ 19 w 70"/>
                <a:gd name="T31" fmla="*/ 94 h 108"/>
                <a:gd name="T32" fmla="*/ 70 w 70"/>
                <a:gd name="T33" fmla="*/ 94 h 108"/>
                <a:gd name="T34" fmla="*/ 70 w 70"/>
                <a:gd name="T35" fmla="*/ 108 h 108"/>
                <a:gd name="T36" fmla="*/ 0 w 70"/>
                <a:gd name="T37" fmla="*/ 108 h 108"/>
                <a:gd name="T38" fmla="*/ 0 w 70"/>
                <a:gd name="T39" fmla="*/ 103 h 108"/>
                <a:gd name="T40" fmla="*/ 1 w 70"/>
                <a:gd name="T41" fmla="*/ 99 h 108"/>
                <a:gd name="T42" fmla="*/ 3 w 70"/>
                <a:gd name="T43" fmla="*/ 94 h 108"/>
                <a:gd name="T44" fmla="*/ 6 w 70"/>
                <a:gd name="T45" fmla="*/ 88 h 108"/>
                <a:gd name="T46" fmla="*/ 13 w 70"/>
                <a:gd name="T47" fmla="*/ 78 h 108"/>
                <a:gd name="T48" fmla="*/ 19 w 70"/>
                <a:gd name="T49" fmla="*/ 74 h 108"/>
                <a:gd name="T50" fmla="*/ 26 w 70"/>
                <a:gd name="T51" fmla="*/ 68 h 108"/>
                <a:gd name="T52" fmla="*/ 36 w 70"/>
                <a:gd name="T53" fmla="*/ 59 h 108"/>
                <a:gd name="T54" fmla="*/ 44 w 70"/>
                <a:gd name="T55" fmla="*/ 51 h 108"/>
                <a:gd name="T56" fmla="*/ 49 w 70"/>
                <a:gd name="T57" fmla="*/ 45 h 108"/>
                <a:gd name="T58" fmla="*/ 53 w 70"/>
                <a:gd name="T59" fmla="*/ 38 h 108"/>
                <a:gd name="T60" fmla="*/ 55 w 70"/>
                <a:gd name="T61" fmla="*/ 34 h 108"/>
                <a:gd name="T62" fmla="*/ 55 w 70"/>
                <a:gd name="T63" fmla="*/ 29 h 108"/>
                <a:gd name="T64" fmla="*/ 53 w 70"/>
                <a:gd name="T65" fmla="*/ 25 h 108"/>
                <a:gd name="T66" fmla="*/ 52 w 70"/>
                <a:gd name="T67" fmla="*/ 21 h 108"/>
                <a:gd name="T68" fmla="*/ 50 w 70"/>
                <a:gd name="T69" fmla="*/ 18 h 108"/>
                <a:gd name="T70" fmla="*/ 40 w 70"/>
                <a:gd name="T71" fmla="*/ 13 h 108"/>
                <a:gd name="T72" fmla="*/ 30 w 70"/>
                <a:gd name="T73" fmla="*/ 13 h 108"/>
                <a:gd name="T74" fmla="*/ 25 w 70"/>
                <a:gd name="T75" fmla="*/ 15 h 108"/>
                <a:gd name="T76" fmla="*/ 21 w 70"/>
                <a:gd name="T77" fmla="*/ 18 h 108"/>
                <a:gd name="T78" fmla="*/ 19 w 70"/>
                <a:gd name="T79" fmla="*/ 20 h 108"/>
                <a:gd name="T80" fmla="*/ 16 w 70"/>
                <a:gd name="T81" fmla="*/ 23 h 108"/>
                <a:gd name="T82" fmla="*/ 15 w 70"/>
                <a:gd name="T83" fmla="*/ 27 h 108"/>
                <a:gd name="T84" fmla="*/ 15 w 70"/>
                <a:gd name="T85" fmla="*/ 32 h 108"/>
                <a:gd name="T86" fmla="*/ 1 w 70"/>
                <a:gd name="T87" fmla="*/ 29 h 108"/>
                <a:gd name="T88" fmla="*/ 4 w 70"/>
                <a:gd name="T89" fmla="*/ 18 h 108"/>
                <a:gd name="T90" fmla="*/ 12 w 70"/>
                <a:gd name="T91" fmla="*/ 8 h 108"/>
                <a:gd name="T92" fmla="*/ 22 w 70"/>
                <a:gd name="T93" fmla="*/ 2 h 108"/>
                <a:gd name="T94" fmla="*/ 36 w 70"/>
                <a:gd name="T95" fmla="*/ 0 h 10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0"/>
                <a:gd name="T145" fmla="*/ 0 h 108"/>
                <a:gd name="T146" fmla="*/ 70 w 70"/>
                <a:gd name="T147" fmla="*/ 108 h 10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0" h="108">
                  <a:moveTo>
                    <a:pt x="36" y="0"/>
                  </a:moveTo>
                  <a:lnTo>
                    <a:pt x="49" y="2"/>
                  </a:lnTo>
                  <a:lnTo>
                    <a:pt x="59" y="8"/>
                  </a:lnTo>
                  <a:lnTo>
                    <a:pt x="67" y="19"/>
                  </a:lnTo>
                  <a:lnTo>
                    <a:pt x="69" y="29"/>
                  </a:lnTo>
                  <a:lnTo>
                    <a:pt x="68" y="34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3" y="50"/>
                  </a:lnTo>
                  <a:lnTo>
                    <a:pt x="58" y="54"/>
                  </a:lnTo>
                  <a:lnTo>
                    <a:pt x="51" y="63"/>
                  </a:lnTo>
                  <a:lnTo>
                    <a:pt x="39" y="74"/>
                  </a:lnTo>
                  <a:lnTo>
                    <a:pt x="33" y="78"/>
                  </a:lnTo>
                  <a:lnTo>
                    <a:pt x="21" y="90"/>
                  </a:lnTo>
                  <a:lnTo>
                    <a:pt x="20" y="93"/>
                  </a:lnTo>
                  <a:lnTo>
                    <a:pt x="19" y="94"/>
                  </a:lnTo>
                  <a:lnTo>
                    <a:pt x="70" y="94"/>
                  </a:lnTo>
                  <a:lnTo>
                    <a:pt x="70" y="108"/>
                  </a:lnTo>
                  <a:lnTo>
                    <a:pt x="0" y="108"/>
                  </a:lnTo>
                  <a:lnTo>
                    <a:pt x="0" y="103"/>
                  </a:lnTo>
                  <a:lnTo>
                    <a:pt x="1" y="99"/>
                  </a:lnTo>
                  <a:lnTo>
                    <a:pt x="3" y="94"/>
                  </a:lnTo>
                  <a:lnTo>
                    <a:pt x="6" y="88"/>
                  </a:lnTo>
                  <a:lnTo>
                    <a:pt x="13" y="78"/>
                  </a:lnTo>
                  <a:lnTo>
                    <a:pt x="19" y="74"/>
                  </a:lnTo>
                  <a:lnTo>
                    <a:pt x="26" y="68"/>
                  </a:lnTo>
                  <a:lnTo>
                    <a:pt x="36" y="59"/>
                  </a:lnTo>
                  <a:lnTo>
                    <a:pt x="44" y="51"/>
                  </a:lnTo>
                  <a:lnTo>
                    <a:pt x="49" y="45"/>
                  </a:lnTo>
                  <a:lnTo>
                    <a:pt x="53" y="38"/>
                  </a:lnTo>
                  <a:lnTo>
                    <a:pt x="55" y="34"/>
                  </a:lnTo>
                  <a:lnTo>
                    <a:pt x="55" y="29"/>
                  </a:lnTo>
                  <a:lnTo>
                    <a:pt x="53" y="25"/>
                  </a:lnTo>
                  <a:lnTo>
                    <a:pt x="52" y="21"/>
                  </a:lnTo>
                  <a:lnTo>
                    <a:pt x="50" y="18"/>
                  </a:lnTo>
                  <a:lnTo>
                    <a:pt x="40" y="13"/>
                  </a:lnTo>
                  <a:lnTo>
                    <a:pt x="30" y="13"/>
                  </a:lnTo>
                  <a:lnTo>
                    <a:pt x="25" y="15"/>
                  </a:lnTo>
                  <a:lnTo>
                    <a:pt x="21" y="18"/>
                  </a:lnTo>
                  <a:lnTo>
                    <a:pt x="19" y="20"/>
                  </a:lnTo>
                  <a:lnTo>
                    <a:pt x="16" y="23"/>
                  </a:lnTo>
                  <a:lnTo>
                    <a:pt x="15" y="27"/>
                  </a:lnTo>
                  <a:lnTo>
                    <a:pt x="15" y="32"/>
                  </a:lnTo>
                  <a:lnTo>
                    <a:pt x="1" y="29"/>
                  </a:lnTo>
                  <a:lnTo>
                    <a:pt x="4" y="18"/>
                  </a:lnTo>
                  <a:lnTo>
                    <a:pt x="12" y="8"/>
                  </a:lnTo>
                  <a:lnTo>
                    <a:pt x="22" y="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60" name="Line 137"/>
            <p:cNvSpPr>
              <a:spLocks noChangeShapeType="1"/>
            </p:cNvSpPr>
            <p:nvPr/>
          </p:nvSpPr>
          <p:spPr bwMode="auto">
            <a:xfrm>
              <a:off x="1569" y="3468"/>
              <a:ext cx="3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61" name="Line 138"/>
            <p:cNvSpPr>
              <a:spLocks noChangeShapeType="1"/>
            </p:cNvSpPr>
            <p:nvPr/>
          </p:nvSpPr>
          <p:spPr bwMode="auto">
            <a:xfrm flipH="1">
              <a:off x="4595" y="3468"/>
              <a:ext cx="31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62" name="Freeform 139"/>
            <p:cNvSpPr>
              <a:spLocks/>
            </p:cNvSpPr>
            <p:nvPr/>
          </p:nvSpPr>
          <p:spPr bwMode="auto">
            <a:xfrm>
              <a:off x="1464" y="3416"/>
              <a:ext cx="70" cy="109"/>
            </a:xfrm>
            <a:custGeom>
              <a:avLst/>
              <a:gdLst>
                <a:gd name="T0" fmla="*/ 39 w 70"/>
                <a:gd name="T1" fmla="*/ 1 h 109"/>
                <a:gd name="T2" fmla="*/ 54 w 70"/>
                <a:gd name="T3" fmla="*/ 7 h 109"/>
                <a:gd name="T4" fmla="*/ 63 w 70"/>
                <a:gd name="T5" fmla="*/ 19 h 109"/>
                <a:gd name="T6" fmla="*/ 64 w 70"/>
                <a:gd name="T7" fmla="*/ 32 h 109"/>
                <a:gd name="T8" fmla="*/ 61 w 70"/>
                <a:gd name="T9" fmla="*/ 39 h 109"/>
                <a:gd name="T10" fmla="*/ 55 w 70"/>
                <a:gd name="T11" fmla="*/ 46 h 109"/>
                <a:gd name="T12" fmla="*/ 56 w 70"/>
                <a:gd name="T13" fmla="*/ 51 h 109"/>
                <a:gd name="T14" fmla="*/ 64 w 70"/>
                <a:gd name="T15" fmla="*/ 58 h 109"/>
                <a:gd name="T16" fmla="*/ 70 w 70"/>
                <a:gd name="T17" fmla="*/ 71 h 109"/>
                <a:gd name="T18" fmla="*/ 68 w 70"/>
                <a:gd name="T19" fmla="*/ 88 h 109"/>
                <a:gd name="T20" fmla="*/ 49 w 70"/>
                <a:gd name="T21" fmla="*/ 107 h 109"/>
                <a:gd name="T22" fmla="*/ 21 w 70"/>
                <a:gd name="T23" fmla="*/ 107 h 109"/>
                <a:gd name="T24" fmla="*/ 3 w 70"/>
                <a:gd name="T25" fmla="*/ 93 h 109"/>
                <a:gd name="T26" fmla="*/ 14 w 70"/>
                <a:gd name="T27" fmla="*/ 78 h 109"/>
                <a:gd name="T28" fmla="*/ 17 w 70"/>
                <a:gd name="T29" fmla="*/ 87 h 109"/>
                <a:gd name="T30" fmla="*/ 26 w 70"/>
                <a:gd name="T31" fmla="*/ 95 h 109"/>
                <a:gd name="T32" fmla="*/ 35 w 70"/>
                <a:gd name="T33" fmla="*/ 97 h 109"/>
                <a:gd name="T34" fmla="*/ 44 w 70"/>
                <a:gd name="T35" fmla="*/ 96 h 109"/>
                <a:gd name="T36" fmla="*/ 54 w 70"/>
                <a:gd name="T37" fmla="*/ 88 h 109"/>
                <a:gd name="T38" fmla="*/ 57 w 70"/>
                <a:gd name="T39" fmla="*/ 75 h 109"/>
                <a:gd name="T40" fmla="*/ 55 w 70"/>
                <a:gd name="T41" fmla="*/ 66 h 109"/>
                <a:gd name="T42" fmla="*/ 50 w 70"/>
                <a:gd name="T43" fmla="*/ 62 h 109"/>
                <a:gd name="T44" fmla="*/ 40 w 70"/>
                <a:gd name="T45" fmla="*/ 56 h 109"/>
                <a:gd name="T46" fmla="*/ 31 w 70"/>
                <a:gd name="T47" fmla="*/ 54 h 109"/>
                <a:gd name="T48" fmla="*/ 29 w 70"/>
                <a:gd name="T49" fmla="*/ 44 h 109"/>
                <a:gd name="T50" fmla="*/ 44 w 70"/>
                <a:gd name="T51" fmla="*/ 41 h 109"/>
                <a:gd name="T52" fmla="*/ 49 w 70"/>
                <a:gd name="T53" fmla="*/ 35 h 109"/>
                <a:gd name="T54" fmla="*/ 50 w 70"/>
                <a:gd name="T55" fmla="*/ 23 h 109"/>
                <a:gd name="T56" fmla="*/ 45 w 70"/>
                <a:gd name="T57" fmla="*/ 17 h 109"/>
                <a:gd name="T58" fmla="*/ 39 w 70"/>
                <a:gd name="T59" fmla="*/ 13 h 109"/>
                <a:gd name="T60" fmla="*/ 23 w 70"/>
                <a:gd name="T61" fmla="*/ 17 h 109"/>
                <a:gd name="T62" fmla="*/ 15 w 70"/>
                <a:gd name="T63" fmla="*/ 29 h 109"/>
                <a:gd name="T64" fmla="*/ 6 w 70"/>
                <a:gd name="T65" fmla="*/ 16 h 109"/>
                <a:gd name="T66" fmla="*/ 23 w 70"/>
                <a:gd name="T67" fmla="*/ 2 h 10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0"/>
                <a:gd name="T103" fmla="*/ 0 h 109"/>
                <a:gd name="T104" fmla="*/ 70 w 70"/>
                <a:gd name="T105" fmla="*/ 109 h 10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0" h="109">
                  <a:moveTo>
                    <a:pt x="33" y="0"/>
                  </a:moveTo>
                  <a:lnTo>
                    <a:pt x="39" y="1"/>
                  </a:lnTo>
                  <a:lnTo>
                    <a:pt x="49" y="3"/>
                  </a:lnTo>
                  <a:lnTo>
                    <a:pt x="54" y="7"/>
                  </a:lnTo>
                  <a:lnTo>
                    <a:pt x="61" y="14"/>
                  </a:lnTo>
                  <a:lnTo>
                    <a:pt x="63" y="19"/>
                  </a:lnTo>
                  <a:lnTo>
                    <a:pt x="64" y="22"/>
                  </a:lnTo>
                  <a:lnTo>
                    <a:pt x="64" y="32"/>
                  </a:lnTo>
                  <a:lnTo>
                    <a:pt x="63" y="35"/>
                  </a:lnTo>
                  <a:lnTo>
                    <a:pt x="61" y="39"/>
                  </a:lnTo>
                  <a:lnTo>
                    <a:pt x="58" y="44"/>
                  </a:lnTo>
                  <a:lnTo>
                    <a:pt x="55" y="46"/>
                  </a:lnTo>
                  <a:lnTo>
                    <a:pt x="50" y="49"/>
                  </a:lnTo>
                  <a:lnTo>
                    <a:pt x="56" y="51"/>
                  </a:lnTo>
                  <a:lnTo>
                    <a:pt x="61" y="53"/>
                  </a:lnTo>
                  <a:lnTo>
                    <a:pt x="64" y="58"/>
                  </a:lnTo>
                  <a:lnTo>
                    <a:pt x="68" y="62"/>
                  </a:lnTo>
                  <a:lnTo>
                    <a:pt x="70" y="71"/>
                  </a:lnTo>
                  <a:lnTo>
                    <a:pt x="70" y="75"/>
                  </a:lnTo>
                  <a:lnTo>
                    <a:pt x="68" y="88"/>
                  </a:lnTo>
                  <a:lnTo>
                    <a:pt x="60" y="100"/>
                  </a:lnTo>
                  <a:lnTo>
                    <a:pt x="49" y="107"/>
                  </a:lnTo>
                  <a:lnTo>
                    <a:pt x="35" y="109"/>
                  </a:lnTo>
                  <a:lnTo>
                    <a:pt x="21" y="107"/>
                  </a:lnTo>
                  <a:lnTo>
                    <a:pt x="11" y="102"/>
                  </a:lnTo>
                  <a:lnTo>
                    <a:pt x="3" y="93"/>
                  </a:lnTo>
                  <a:lnTo>
                    <a:pt x="0" y="80"/>
                  </a:lnTo>
                  <a:lnTo>
                    <a:pt x="14" y="78"/>
                  </a:lnTo>
                  <a:lnTo>
                    <a:pt x="15" y="83"/>
                  </a:lnTo>
                  <a:lnTo>
                    <a:pt x="17" y="87"/>
                  </a:lnTo>
                  <a:lnTo>
                    <a:pt x="19" y="90"/>
                  </a:lnTo>
                  <a:lnTo>
                    <a:pt x="26" y="95"/>
                  </a:lnTo>
                  <a:lnTo>
                    <a:pt x="30" y="96"/>
                  </a:lnTo>
                  <a:lnTo>
                    <a:pt x="35" y="97"/>
                  </a:lnTo>
                  <a:lnTo>
                    <a:pt x="39" y="97"/>
                  </a:lnTo>
                  <a:lnTo>
                    <a:pt x="44" y="96"/>
                  </a:lnTo>
                  <a:lnTo>
                    <a:pt x="48" y="94"/>
                  </a:lnTo>
                  <a:lnTo>
                    <a:pt x="54" y="88"/>
                  </a:lnTo>
                  <a:lnTo>
                    <a:pt x="55" y="84"/>
                  </a:lnTo>
                  <a:lnTo>
                    <a:pt x="57" y="75"/>
                  </a:lnTo>
                  <a:lnTo>
                    <a:pt x="56" y="71"/>
                  </a:lnTo>
                  <a:lnTo>
                    <a:pt x="55" y="66"/>
                  </a:lnTo>
                  <a:lnTo>
                    <a:pt x="54" y="64"/>
                  </a:lnTo>
                  <a:lnTo>
                    <a:pt x="50" y="62"/>
                  </a:lnTo>
                  <a:lnTo>
                    <a:pt x="48" y="58"/>
                  </a:lnTo>
                  <a:lnTo>
                    <a:pt x="40" y="56"/>
                  </a:lnTo>
                  <a:lnTo>
                    <a:pt x="36" y="54"/>
                  </a:lnTo>
                  <a:lnTo>
                    <a:pt x="31" y="54"/>
                  </a:lnTo>
                  <a:lnTo>
                    <a:pt x="27" y="57"/>
                  </a:lnTo>
                  <a:lnTo>
                    <a:pt x="29" y="44"/>
                  </a:lnTo>
                  <a:lnTo>
                    <a:pt x="35" y="44"/>
                  </a:lnTo>
                  <a:lnTo>
                    <a:pt x="44" y="41"/>
                  </a:lnTo>
                  <a:lnTo>
                    <a:pt x="46" y="39"/>
                  </a:lnTo>
                  <a:lnTo>
                    <a:pt x="49" y="35"/>
                  </a:lnTo>
                  <a:lnTo>
                    <a:pt x="50" y="32"/>
                  </a:lnTo>
                  <a:lnTo>
                    <a:pt x="50" y="23"/>
                  </a:lnTo>
                  <a:lnTo>
                    <a:pt x="48" y="21"/>
                  </a:lnTo>
                  <a:lnTo>
                    <a:pt x="45" y="17"/>
                  </a:lnTo>
                  <a:lnTo>
                    <a:pt x="43" y="15"/>
                  </a:lnTo>
                  <a:lnTo>
                    <a:pt x="39" y="13"/>
                  </a:lnTo>
                  <a:lnTo>
                    <a:pt x="30" y="13"/>
                  </a:lnTo>
                  <a:lnTo>
                    <a:pt x="23" y="17"/>
                  </a:lnTo>
                  <a:lnTo>
                    <a:pt x="18" y="25"/>
                  </a:lnTo>
                  <a:lnTo>
                    <a:pt x="15" y="29"/>
                  </a:lnTo>
                  <a:lnTo>
                    <a:pt x="2" y="28"/>
                  </a:lnTo>
                  <a:lnTo>
                    <a:pt x="6" y="16"/>
                  </a:lnTo>
                  <a:lnTo>
                    <a:pt x="13" y="8"/>
                  </a:lnTo>
                  <a:lnTo>
                    <a:pt x="23" y="2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63" name="Line 140"/>
            <p:cNvSpPr>
              <a:spLocks noChangeShapeType="1"/>
            </p:cNvSpPr>
            <p:nvPr/>
          </p:nvSpPr>
          <p:spPr bwMode="auto">
            <a:xfrm>
              <a:off x="1569" y="3135"/>
              <a:ext cx="3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64" name="Line 141"/>
            <p:cNvSpPr>
              <a:spLocks noChangeShapeType="1"/>
            </p:cNvSpPr>
            <p:nvPr/>
          </p:nvSpPr>
          <p:spPr bwMode="auto">
            <a:xfrm flipH="1">
              <a:off x="4595" y="3135"/>
              <a:ext cx="31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65" name="Freeform 142"/>
            <p:cNvSpPr>
              <a:spLocks noEditPoints="1"/>
            </p:cNvSpPr>
            <p:nvPr/>
          </p:nvSpPr>
          <p:spPr bwMode="auto">
            <a:xfrm>
              <a:off x="1459" y="3084"/>
              <a:ext cx="75" cy="106"/>
            </a:xfrm>
            <a:custGeom>
              <a:avLst/>
              <a:gdLst>
                <a:gd name="T0" fmla="*/ 49 w 75"/>
                <a:gd name="T1" fmla="*/ 26 h 106"/>
                <a:gd name="T2" fmla="*/ 18 w 75"/>
                <a:gd name="T3" fmla="*/ 67 h 106"/>
                <a:gd name="T4" fmla="*/ 49 w 75"/>
                <a:gd name="T5" fmla="*/ 67 h 106"/>
                <a:gd name="T6" fmla="*/ 49 w 75"/>
                <a:gd name="T7" fmla="*/ 26 h 106"/>
                <a:gd name="T8" fmla="*/ 53 w 75"/>
                <a:gd name="T9" fmla="*/ 0 h 106"/>
                <a:gd name="T10" fmla="*/ 63 w 75"/>
                <a:gd name="T11" fmla="*/ 0 h 106"/>
                <a:gd name="T12" fmla="*/ 63 w 75"/>
                <a:gd name="T13" fmla="*/ 67 h 106"/>
                <a:gd name="T14" fmla="*/ 75 w 75"/>
                <a:gd name="T15" fmla="*/ 67 h 106"/>
                <a:gd name="T16" fmla="*/ 75 w 75"/>
                <a:gd name="T17" fmla="*/ 81 h 106"/>
                <a:gd name="T18" fmla="*/ 63 w 75"/>
                <a:gd name="T19" fmla="*/ 81 h 106"/>
                <a:gd name="T20" fmla="*/ 63 w 75"/>
                <a:gd name="T21" fmla="*/ 106 h 106"/>
                <a:gd name="T22" fmla="*/ 49 w 75"/>
                <a:gd name="T23" fmla="*/ 106 h 106"/>
                <a:gd name="T24" fmla="*/ 49 w 75"/>
                <a:gd name="T25" fmla="*/ 81 h 106"/>
                <a:gd name="T26" fmla="*/ 0 w 75"/>
                <a:gd name="T27" fmla="*/ 81 h 106"/>
                <a:gd name="T28" fmla="*/ 0 w 75"/>
                <a:gd name="T29" fmla="*/ 67 h 106"/>
                <a:gd name="T30" fmla="*/ 53 w 75"/>
                <a:gd name="T31" fmla="*/ 0 h 1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"/>
                <a:gd name="T49" fmla="*/ 0 h 106"/>
                <a:gd name="T50" fmla="*/ 75 w 75"/>
                <a:gd name="T51" fmla="*/ 106 h 1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" h="106">
                  <a:moveTo>
                    <a:pt x="49" y="26"/>
                  </a:moveTo>
                  <a:lnTo>
                    <a:pt x="18" y="67"/>
                  </a:lnTo>
                  <a:lnTo>
                    <a:pt x="49" y="67"/>
                  </a:lnTo>
                  <a:lnTo>
                    <a:pt x="49" y="26"/>
                  </a:lnTo>
                  <a:close/>
                  <a:moveTo>
                    <a:pt x="53" y="0"/>
                  </a:moveTo>
                  <a:lnTo>
                    <a:pt x="63" y="0"/>
                  </a:lnTo>
                  <a:lnTo>
                    <a:pt x="63" y="67"/>
                  </a:lnTo>
                  <a:lnTo>
                    <a:pt x="75" y="67"/>
                  </a:lnTo>
                  <a:lnTo>
                    <a:pt x="75" y="81"/>
                  </a:lnTo>
                  <a:lnTo>
                    <a:pt x="63" y="81"/>
                  </a:lnTo>
                  <a:lnTo>
                    <a:pt x="63" y="106"/>
                  </a:lnTo>
                  <a:lnTo>
                    <a:pt x="49" y="106"/>
                  </a:lnTo>
                  <a:lnTo>
                    <a:pt x="49" y="81"/>
                  </a:lnTo>
                  <a:lnTo>
                    <a:pt x="0" y="81"/>
                  </a:lnTo>
                  <a:lnTo>
                    <a:pt x="0" y="67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66" name="Line 143"/>
            <p:cNvSpPr>
              <a:spLocks noChangeShapeType="1"/>
            </p:cNvSpPr>
            <p:nvPr/>
          </p:nvSpPr>
          <p:spPr bwMode="auto">
            <a:xfrm>
              <a:off x="1569" y="2800"/>
              <a:ext cx="3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67" name="Line 144"/>
            <p:cNvSpPr>
              <a:spLocks noChangeShapeType="1"/>
            </p:cNvSpPr>
            <p:nvPr/>
          </p:nvSpPr>
          <p:spPr bwMode="auto">
            <a:xfrm flipH="1">
              <a:off x="4595" y="2800"/>
              <a:ext cx="31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68" name="Freeform 145"/>
            <p:cNvSpPr>
              <a:spLocks/>
            </p:cNvSpPr>
            <p:nvPr/>
          </p:nvSpPr>
          <p:spPr bwMode="auto">
            <a:xfrm>
              <a:off x="1464" y="2750"/>
              <a:ext cx="70" cy="107"/>
            </a:xfrm>
            <a:custGeom>
              <a:avLst/>
              <a:gdLst>
                <a:gd name="T0" fmla="*/ 13 w 70"/>
                <a:gd name="T1" fmla="*/ 0 h 107"/>
                <a:gd name="T2" fmla="*/ 64 w 70"/>
                <a:gd name="T3" fmla="*/ 0 h 107"/>
                <a:gd name="T4" fmla="*/ 64 w 70"/>
                <a:gd name="T5" fmla="*/ 14 h 107"/>
                <a:gd name="T6" fmla="*/ 24 w 70"/>
                <a:gd name="T7" fmla="*/ 14 h 107"/>
                <a:gd name="T8" fmla="*/ 19 w 70"/>
                <a:gd name="T9" fmla="*/ 42 h 107"/>
                <a:gd name="T10" fmla="*/ 25 w 70"/>
                <a:gd name="T11" fmla="*/ 38 h 107"/>
                <a:gd name="T12" fmla="*/ 32 w 70"/>
                <a:gd name="T13" fmla="*/ 35 h 107"/>
                <a:gd name="T14" fmla="*/ 38 w 70"/>
                <a:gd name="T15" fmla="*/ 35 h 107"/>
                <a:gd name="T16" fmla="*/ 51 w 70"/>
                <a:gd name="T17" fmla="*/ 37 h 107"/>
                <a:gd name="T18" fmla="*/ 61 w 70"/>
                <a:gd name="T19" fmla="*/ 43 h 107"/>
                <a:gd name="T20" fmla="*/ 68 w 70"/>
                <a:gd name="T21" fmla="*/ 55 h 107"/>
                <a:gd name="T22" fmla="*/ 70 w 70"/>
                <a:gd name="T23" fmla="*/ 68 h 107"/>
                <a:gd name="T24" fmla="*/ 69 w 70"/>
                <a:gd name="T25" fmla="*/ 79 h 107"/>
                <a:gd name="T26" fmla="*/ 67 w 70"/>
                <a:gd name="T27" fmla="*/ 87 h 107"/>
                <a:gd name="T28" fmla="*/ 63 w 70"/>
                <a:gd name="T29" fmla="*/ 95 h 107"/>
                <a:gd name="T30" fmla="*/ 50 w 70"/>
                <a:gd name="T31" fmla="*/ 105 h 107"/>
                <a:gd name="T32" fmla="*/ 35 w 70"/>
                <a:gd name="T33" fmla="*/ 107 h 107"/>
                <a:gd name="T34" fmla="*/ 21 w 70"/>
                <a:gd name="T35" fmla="*/ 105 h 107"/>
                <a:gd name="T36" fmla="*/ 11 w 70"/>
                <a:gd name="T37" fmla="*/ 100 h 107"/>
                <a:gd name="T38" fmla="*/ 3 w 70"/>
                <a:gd name="T39" fmla="*/ 91 h 107"/>
                <a:gd name="T40" fmla="*/ 0 w 70"/>
                <a:gd name="T41" fmla="*/ 77 h 107"/>
                <a:gd name="T42" fmla="*/ 14 w 70"/>
                <a:gd name="T43" fmla="*/ 76 h 107"/>
                <a:gd name="T44" fmla="*/ 15 w 70"/>
                <a:gd name="T45" fmla="*/ 82 h 107"/>
                <a:gd name="T46" fmla="*/ 18 w 70"/>
                <a:gd name="T47" fmla="*/ 87 h 107"/>
                <a:gd name="T48" fmla="*/ 20 w 70"/>
                <a:gd name="T49" fmla="*/ 91 h 107"/>
                <a:gd name="T50" fmla="*/ 24 w 70"/>
                <a:gd name="T51" fmla="*/ 93 h 107"/>
                <a:gd name="T52" fmla="*/ 29 w 70"/>
                <a:gd name="T53" fmla="*/ 94 h 107"/>
                <a:gd name="T54" fmla="*/ 35 w 70"/>
                <a:gd name="T55" fmla="*/ 95 h 107"/>
                <a:gd name="T56" fmla="*/ 39 w 70"/>
                <a:gd name="T57" fmla="*/ 95 h 107"/>
                <a:gd name="T58" fmla="*/ 44 w 70"/>
                <a:gd name="T59" fmla="*/ 94 h 107"/>
                <a:gd name="T60" fmla="*/ 48 w 70"/>
                <a:gd name="T61" fmla="*/ 92 h 107"/>
                <a:gd name="T62" fmla="*/ 50 w 70"/>
                <a:gd name="T63" fmla="*/ 89 h 107"/>
                <a:gd name="T64" fmla="*/ 55 w 70"/>
                <a:gd name="T65" fmla="*/ 81 h 107"/>
                <a:gd name="T66" fmla="*/ 57 w 70"/>
                <a:gd name="T67" fmla="*/ 70 h 107"/>
                <a:gd name="T68" fmla="*/ 56 w 70"/>
                <a:gd name="T69" fmla="*/ 64 h 107"/>
                <a:gd name="T70" fmla="*/ 56 w 70"/>
                <a:gd name="T71" fmla="*/ 61 h 107"/>
                <a:gd name="T72" fmla="*/ 54 w 70"/>
                <a:gd name="T73" fmla="*/ 56 h 107"/>
                <a:gd name="T74" fmla="*/ 52 w 70"/>
                <a:gd name="T75" fmla="*/ 52 h 107"/>
                <a:gd name="T76" fmla="*/ 49 w 70"/>
                <a:gd name="T77" fmla="*/ 50 h 107"/>
                <a:gd name="T78" fmla="*/ 44 w 70"/>
                <a:gd name="T79" fmla="*/ 48 h 107"/>
                <a:gd name="T80" fmla="*/ 40 w 70"/>
                <a:gd name="T81" fmla="*/ 46 h 107"/>
                <a:gd name="T82" fmla="*/ 31 w 70"/>
                <a:gd name="T83" fmla="*/ 46 h 107"/>
                <a:gd name="T84" fmla="*/ 27 w 70"/>
                <a:gd name="T85" fmla="*/ 48 h 107"/>
                <a:gd name="T86" fmla="*/ 24 w 70"/>
                <a:gd name="T87" fmla="*/ 50 h 107"/>
                <a:gd name="T88" fmla="*/ 20 w 70"/>
                <a:gd name="T89" fmla="*/ 51 h 107"/>
                <a:gd name="T90" fmla="*/ 15 w 70"/>
                <a:gd name="T91" fmla="*/ 56 h 107"/>
                <a:gd name="T92" fmla="*/ 2 w 70"/>
                <a:gd name="T93" fmla="*/ 55 h 107"/>
                <a:gd name="T94" fmla="*/ 13 w 70"/>
                <a:gd name="T95" fmla="*/ 0 h 10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0"/>
                <a:gd name="T145" fmla="*/ 0 h 107"/>
                <a:gd name="T146" fmla="*/ 70 w 70"/>
                <a:gd name="T147" fmla="*/ 107 h 10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0" h="107">
                  <a:moveTo>
                    <a:pt x="13" y="0"/>
                  </a:moveTo>
                  <a:lnTo>
                    <a:pt x="64" y="0"/>
                  </a:lnTo>
                  <a:lnTo>
                    <a:pt x="64" y="14"/>
                  </a:lnTo>
                  <a:lnTo>
                    <a:pt x="24" y="14"/>
                  </a:lnTo>
                  <a:lnTo>
                    <a:pt x="19" y="42"/>
                  </a:lnTo>
                  <a:lnTo>
                    <a:pt x="25" y="38"/>
                  </a:lnTo>
                  <a:lnTo>
                    <a:pt x="32" y="35"/>
                  </a:lnTo>
                  <a:lnTo>
                    <a:pt x="38" y="35"/>
                  </a:lnTo>
                  <a:lnTo>
                    <a:pt x="51" y="37"/>
                  </a:lnTo>
                  <a:lnTo>
                    <a:pt x="61" y="43"/>
                  </a:lnTo>
                  <a:lnTo>
                    <a:pt x="68" y="55"/>
                  </a:lnTo>
                  <a:lnTo>
                    <a:pt x="70" y="68"/>
                  </a:lnTo>
                  <a:lnTo>
                    <a:pt x="69" y="79"/>
                  </a:lnTo>
                  <a:lnTo>
                    <a:pt x="67" y="87"/>
                  </a:lnTo>
                  <a:lnTo>
                    <a:pt x="63" y="95"/>
                  </a:lnTo>
                  <a:lnTo>
                    <a:pt x="50" y="105"/>
                  </a:lnTo>
                  <a:lnTo>
                    <a:pt x="35" y="107"/>
                  </a:lnTo>
                  <a:lnTo>
                    <a:pt x="21" y="105"/>
                  </a:lnTo>
                  <a:lnTo>
                    <a:pt x="11" y="100"/>
                  </a:lnTo>
                  <a:lnTo>
                    <a:pt x="3" y="91"/>
                  </a:lnTo>
                  <a:lnTo>
                    <a:pt x="0" y="77"/>
                  </a:lnTo>
                  <a:lnTo>
                    <a:pt x="14" y="76"/>
                  </a:lnTo>
                  <a:lnTo>
                    <a:pt x="15" y="82"/>
                  </a:lnTo>
                  <a:lnTo>
                    <a:pt x="18" y="87"/>
                  </a:lnTo>
                  <a:lnTo>
                    <a:pt x="20" y="91"/>
                  </a:lnTo>
                  <a:lnTo>
                    <a:pt x="24" y="93"/>
                  </a:lnTo>
                  <a:lnTo>
                    <a:pt x="29" y="94"/>
                  </a:lnTo>
                  <a:lnTo>
                    <a:pt x="35" y="95"/>
                  </a:lnTo>
                  <a:lnTo>
                    <a:pt x="39" y="95"/>
                  </a:lnTo>
                  <a:lnTo>
                    <a:pt x="44" y="94"/>
                  </a:lnTo>
                  <a:lnTo>
                    <a:pt x="48" y="92"/>
                  </a:lnTo>
                  <a:lnTo>
                    <a:pt x="50" y="89"/>
                  </a:lnTo>
                  <a:lnTo>
                    <a:pt x="55" y="81"/>
                  </a:lnTo>
                  <a:lnTo>
                    <a:pt x="57" y="70"/>
                  </a:lnTo>
                  <a:lnTo>
                    <a:pt x="56" y="64"/>
                  </a:lnTo>
                  <a:lnTo>
                    <a:pt x="56" y="61"/>
                  </a:lnTo>
                  <a:lnTo>
                    <a:pt x="54" y="56"/>
                  </a:lnTo>
                  <a:lnTo>
                    <a:pt x="52" y="52"/>
                  </a:lnTo>
                  <a:lnTo>
                    <a:pt x="49" y="50"/>
                  </a:lnTo>
                  <a:lnTo>
                    <a:pt x="44" y="48"/>
                  </a:lnTo>
                  <a:lnTo>
                    <a:pt x="40" y="46"/>
                  </a:lnTo>
                  <a:lnTo>
                    <a:pt x="31" y="46"/>
                  </a:lnTo>
                  <a:lnTo>
                    <a:pt x="27" y="48"/>
                  </a:lnTo>
                  <a:lnTo>
                    <a:pt x="24" y="50"/>
                  </a:lnTo>
                  <a:lnTo>
                    <a:pt x="20" y="51"/>
                  </a:lnTo>
                  <a:lnTo>
                    <a:pt x="15" y="56"/>
                  </a:lnTo>
                  <a:lnTo>
                    <a:pt x="2" y="5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69" name="Line 146"/>
            <p:cNvSpPr>
              <a:spLocks noChangeShapeType="1"/>
            </p:cNvSpPr>
            <p:nvPr/>
          </p:nvSpPr>
          <p:spPr bwMode="auto">
            <a:xfrm>
              <a:off x="1569" y="2467"/>
              <a:ext cx="3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70" name="Line 147"/>
            <p:cNvSpPr>
              <a:spLocks noChangeShapeType="1"/>
            </p:cNvSpPr>
            <p:nvPr/>
          </p:nvSpPr>
          <p:spPr bwMode="auto">
            <a:xfrm flipH="1">
              <a:off x="4595" y="2467"/>
              <a:ext cx="31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71" name="Freeform 148"/>
            <p:cNvSpPr>
              <a:spLocks noEditPoints="1"/>
            </p:cNvSpPr>
            <p:nvPr/>
          </p:nvSpPr>
          <p:spPr bwMode="auto">
            <a:xfrm>
              <a:off x="1463" y="2414"/>
              <a:ext cx="71" cy="109"/>
            </a:xfrm>
            <a:custGeom>
              <a:avLst/>
              <a:gdLst>
                <a:gd name="T0" fmla="*/ 30 w 71"/>
                <a:gd name="T1" fmla="*/ 51 h 109"/>
                <a:gd name="T2" fmla="*/ 20 w 71"/>
                <a:gd name="T3" fmla="*/ 57 h 109"/>
                <a:gd name="T4" fmla="*/ 14 w 71"/>
                <a:gd name="T5" fmla="*/ 66 h 109"/>
                <a:gd name="T6" fmla="*/ 16 w 71"/>
                <a:gd name="T7" fmla="*/ 84 h 109"/>
                <a:gd name="T8" fmla="*/ 21 w 71"/>
                <a:gd name="T9" fmla="*/ 91 h 109"/>
                <a:gd name="T10" fmla="*/ 28 w 71"/>
                <a:gd name="T11" fmla="*/ 95 h 109"/>
                <a:gd name="T12" fmla="*/ 37 w 71"/>
                <a:gd name="T13" fmla="*/ 97 h 109"/>
                <a:gd name="T14" fmla="*/ 45 w 71"/>
                <a:gd name="T15" fmla="*/ 96 h 109"/>
                <a:gd name="T16" fmla="*/ 55 w 71"/>
                <a:gd name="T17" fmla="*/ 88 h 109"/>
                <a:gd name="T18" fmla="*/ 56 w 71"/>
                <a:gd name="T19" fmla="*/ 64 h 109"/>
                <a:gd name="T20" fmla="*/ 46 w 71"/>
                <a:gd name="T21" fmla="*/ 52 h 109"/>
                <a:gd name="T22" fmla="*/ 39 w 71"/>
                <a:gd name="T23" fmla="*/ 51 h 109"/>
                <a:gd name="T24" fmla="*/ 39 w 71"/>
                <a:gd name="T25" fmla="*/ 0 h 109"/>
                <a:gd name="T26" fmla="*/ 61 w 71"/>
                <a:gd name="T27" fmla="*/ 8 h 109"/>
                <a:gd name="T28" fmla="*/ 70 w 71"/>
                <a:gd name="T29" fmla="*/ 28 h 109"/>
                <a:gd name="T30" fmla="*/ 55 w 71"/>
                <a:gd name="T31" fmla="*/ 25 h 109"/>
                <a:gd name="T32" fmla="*/ 49 w 71"/>
                <a:gd name="T33" fmla="*/ 16 h 109"/>
                <a:gd name="T34" fmla="*/ 43 w 71"/>
                <a:gd name="T35" fmla="*/ 13 h 109"/>
                <a:gd name="T36" fmla="*/ 30 w 71"/>
                <a:gd name="T37" fmla="*/ 14 h 109"/>
                <a:gd name="T38" fmla="*/ 24 w 71"/>
                <a:gd name="T39" fmla="*/ 19 h 109"/>
                <a:gd name="T40" fmla="*/ 15 w 71"/>
                <a:gd name="T41" fmla="*/ 38 h 109"/>
                <a:gd name="T42" fmla="*/ 16 w 71"/>
                <a:gd name="T43" fmla="*/ 48 h 109"/>
                <a:gd name="T44" fmla="*/ 22 w 71"/>
                <a:gd name="T45" fmla="*/ 44 h 109"/>
                <a:gd name="T46" fmla="*/ 30 w 71"/>
                <a:gd name="T47" fmla="*/ 39 h 109"/>
                <a:gd name="T48" fmla="*/ 40 w 71"/>
                <a:gd name="T49" fmla="*/ 38 h 109"/>
                <a:gd name="T50" fmla="*/ 62 w 71"/>
                <a:gd name="T51" fmla="*/ 47 h 109"/>
                <a:gd name="T52" fmla="*/ 70 w 71"/>
                <a:gd name="T53" fmla="*/ 63 h 109"/>
                <a:gd name="T54" fmla="*/ 71 w 71"/>
                <a:gd name="T55" fmla="*/ 79 h 109"/>
                <a:gd name="T56" fmla="*/ 67 w 71"/>
                <a:gd name="T57" fmla="*/ 91 h 109"/>
                <a:gd name="T58" fmla="*/ 62 w 71"/>
                <a:gd name="T59" fmla="*/ 100 h 109"/>
                <a:gd name="T60" fmla="*/ 50 w 71"/>
                <a:gd name="T61" fmla="*/ 107 h 109"/>
                <a:gd name="T62" fmla="*/ 37 w 71"/>
                <a:gd name="T63" fmla="*/ 109 h 109"/>
                <a:gd name="T64" fmla="*/ 10 w 71"/>
                <a:gd name="T65" fmla="*/ 97 h 109"/>
                <a:gd name="T66" fmla="*/ 1 w 71"/>
                <a:gd name="T67" fmla="*/ 75 h 109"/>
                <a:gd name="T68" fmla="*/ 1 w 71"/>
                <a:gd name="T69" fmla="*/ 39 h 109"/>
                <a:gd name="T70" fmla="*/ 12 w 71"/>
                <a:gd name="T71" fmla="*/ 13 h 109"/>
                <a:gd name="T72" fmla="*/ 39 w 71"/>
                <a:gd name="T73" fmla="*/ 0 h 10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1"/>
                <a:gd name="T112" fmla="*/ 0 h 109"/>
                <a:gd name="T113" fmla="*/ 71 w 71"/>
                <a:gd name="T114" fmla="*/ 109 h 10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1" h="109">
                  <a:moveTo>
                    <a:pt x="36" y="50"/>
                  </a:moveTo>
                  <a:lnTo>
                    <a:pt x="30" y="51"/>
                  </a:lnTo>
                  <a:lnTo>
                    <a:pt x="25" y="53"/>
                  </a:lnTo>
                  <a:lnTo>
                    <a:pt x="20" y="57"/>
                  </a:lnTo>
                  <a:lnTo>
                    <a:pt x="16" y="62"/>
                  </a:lnTo>
                  <a:lnTo>
                    <a:pt x="14" y="66"/>
                  </a:lnTo>
                  <a:lnTo>
                    <a:pt x="14" y="77"/>
                  </a:lnTo>
                  <a:lnTo>
                    <a:pt x="16" y="84"/>
                  </a:lnTo>
                  <a:lnTo>
                    <a:pt x="19" y="89"/>
                  </a:lnTo>
                  <a:lnTo>
                    <a:pt x="21" y="91"/>
                  </a:lnTo>
                  <a:lnTo>
                    <a:pt x="25" y="94"/>
                  </a:lnTo>
                  <a:lnTo>
                    <a:pt x="28" y="95"/>
                  </a:lnTo>
                  <a:lnTo>
                    <a:pt x="33" y="96"/>
                  </a:lnTo>
                  <a:lnTo>
                    <a:pt x="37" y="97"/>
                  </a:lnTo>
                  <a:lnTo>
                    <a:pt x="41" y="97"/>
                  </a:lnTo>
                  <a:lnTo>
                    <a:pt x="45" y="96"/>
                  </a:lnTo>
                  <a:lnTo>
                    <a:pt x="49" y="94"/>
                  </a:lnTo>
                  <a:lnTo>
                    <a:pt x="55" y="88"/>
                  </a:lnTo>
                  <a:lnTo>
                    <a:pt x="58" y="73"/>
                  </a:lnTo>
                  <a:lnTo>
                    <a:pt x="56" y="64"/>
                  </a:lnTo>
                  <a:lnTo>
                    <a:pt x="55" y="60"/>
                  </a:lnTo>
                  <a:lnTo>
                    <a:pt x="46" y="52"/>
                  </a:lnTo>
                  <a:lnTo>
                    <a:pt x="43" y="51"/>
                  </a:lnTo>
                  <a:lnTo>
                    <a:pt x="39" y="51"/>
                  </a:lnTo>
                  <a:lnTo>
                    <a:pt x="36" y="50"/>
                  </a:lnTo>
                  <a:close/>
                  <a:moveTo>
                    <a:pt x="39" y="0"/>
                  </a:moveTo>
                  <a:lnTo>
                    <a:pt x="51" y="2"/>
                  </a:lnTo>
                  <a:lnTo>
                    <a:pt x="61" y="8"/>
                  </a:lnTo>
                  <a:lnTo>
                    <a:pt x="67" y="16"/>
                  </a:lnTo>
                  <a:lnTo>
                    <a:pt x="70" y="28"/>
                  </a:lnTo>
                  <a:lnTo>
                    <a:pt x="56" y="29"/>
                  </a:lnTo>
                  <a:lnTo>
                    <a:pt x="55" y="25"/>
                  </a:lnTo>
                  <a:lnTo>
                    <a:pt x="53" y="21"/>
                  </a:lnTo>
                  <a:lnTo>
                    <a:pt x="49" y="16"/>
                  </a:lnTo>
                  <a:lnTo>
                    <a:pt x="45" y="14"/>
                  </a:lnTo>
                  <a:lnTo>
                    <a:pt x="43" y="13"/>
                  </a:lnTo>
                  <a:lnTo>
                    <a:pt x="34" y="13"/>
                  </a:lnTo>
                  <a:lnTo>
                    <a:pt x="30" y="14"/>
                  </a:lnTo>
                  <a:lnTo>
                    <a:pt x="26" y="16"/>
                  </a:lnTo>
                  <a:lnTo>
                    <a:pt x="24" y="19"/>
                  </a:lnTo>
                  <a:lnTo>
                    <a:pt x="16" y="28"/>
                  </a:lnTo>
                  <a:lnTo>
                    <a:pt x="15" y="38"/>
                  </a:lnTo>
                  <a:lnTo>
                    <a:pt x="14" y="52"/>
                  </a:lnTo>
                  <a:lnTo>
                    <a:pt x="16" y="48"/>
                  </a:lnTo>
                  <a:lnTo>
                    <a:pt x="19" y="46"/>
                  </a:lnTo>
                  <a:lnTo>
                    <a:pt x="22" y="44"/>
                  </a:lnTo>
                  <a:lnTo>
                    <a:pt x="25" y="41"/>
                  </a:lnTo>
                  <a:lnTo>
                    <a:pt x="30" y="39"/>
                  </a:lnTo>
                  <a:lnTo>
                    <a:pt x="34" y="38"/>
                  </a:lnTo>
                  <a:lnTo>
                    <a:pt x="40" y="38"/>
                  </a:lnTo>
                  <a:lnTo>
                    <a:pt x="52" y="40"/>
                  </a:lnTo>
                  <a:lnTo>
                    <a:pt x="62" y="47"/>
                  </a:lnTo>
                  <a:lnTo>
                    <a:pt x="68" y="54"/>
                  </a:lnTo>
                  <a:lnTo>
                    <a:pt x="70" y="63"/>
                  </a:lnTo>
                  <a:lnTo>
                    <a:pt x="71" y="72"/>
                  </a:lnTo>
                  <a:lnTo>
                    <a:pt x="71" y="79"/>
                  </a:lnTo>
                  <a:lnTo>
                    <a:pt x="70" y="85"/>
                  </a:lnTo>
                  <a:lnTo>
                    <a:pt x="67" y="91"/>
                  </a:lnTo>
                  <a:lnTo>
                    <a:pt x="64" y="95"/>
                  </a:lnTo>
                  <a:lnTo>
                    <a:pt x="62" y="100"/>
                  </a:lnTo>
                  <a:lnTo>
                    <a:pt x="55" y="104"/>
                  </a:lnTo>
                  <a:lnTo>
                    <a:pt x="50" y="107"/>
                  </a:lnTo>
                  <a:lnTo>
                    <a:pt x="44" y="109"/>
                  </a:lnTo>
                  <a:lnTo>
                    <a:pt x="37" y="109"/>
                  </a:lnTo>
                  <a:lnTo>
                    <a:pt x="22" y="106"/>
                  </a:lnTo>
                  <a:lnTo>
                    <a:pt x="10" y="97"/>
                  </a:lnTo>
                  <a:lnTo>
                    <a:pt x="4" y="88"/>
                  </a:lnTo>
                  <a:lnTo>
                    <a:pt x="1" y="75"/>
                  </a:lnTo>
                  <a:lnTo>
                    <a:pt x="0" y="58"/>
                  </a:lnTo>
                  <a:lnTo>
                    <a:pt x="1" y="39"/>
                  </a:lnTo>
                  <a:lnTo>
                    <a:pt x="6" y="25"/>
                  </a:lnTo>
                  <a:lnTo>
                    <a:pt x="12" y="13"/>
                  </a:lnTo>
                  <a:lnTo>
                    <a:pt x="24" y="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72" name="Line 149"/>
            <p:cNvSpPr>
              <a:spLocks noChangeShapeType="1"/>
            </p:cNvSpPr>
            <p:nvPr/>
          </p:nvSpPr>
          <p:spPr bwMode="auto">
            <a:xfrm>
              <a:off x="1569" y="2133"/>
              <a:ext cx="3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73" name="Line 150"/>
            <p:cNvSpPr>
              <a:spLocks noChangeShapeType="1"/>
            </p:cNvSpPr>
            <p:nvPr/>
          </p:nvSpPr>
          <p:spPr bwMode="auto">
            <a:xfrm flipH="1">
              <a:off x="4595" y="2133"/>
              <a:ext cx="31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74" name="Freeform 151"/>
            <p:cNvSpPr>
              <a:spLocks/>
            </p:cNvSpPr>
            <p:nvPr/>
          </p:nvSpPr>
          <p:spPr bwMode="auto">
            <a:xfrm>
              <a:off x="1466" y="2082"/>
              <a:ext cx="68" cy="106"/>
            </a:xfrm>
            <a:custGeom>
              <a:avLst/>
              <a:gdLst>
                <a:gd name="T0" fmla="*/ 0 w 68"/>
                <a:gd name="T1" fmla="*/ 0 h 106"/>
                <a:gd name="T2" fmla="*/ 68 w 68"/>
                <a:gd name="T3" fmla="*/ 0 h 106"/>
                <a:gd name="T4" fmla="*/ 68 w 68"/>
                <a:gd name="T5" fmla="*/ 11 h 106"/>
                <a:gd name="T6" fmla="*/ 59 w 68"/>
                <a:gd name="T7" fmla="*/ 24 h 106"/>
                <a:gd name="T8" fmla="*/ 50 w 68"/>
                <a:gd name="T9" fmla="*/ 40 h 106"/>
                <a:gd name="T10" fmla="*/ 41 w 68"/>
                <a:gd name="T11" fmla="*/ 57 h 106"/>
                <a:gd name="T12" fmla="*/ 34 w 68"/>
                <a:gd name="T13" fmla="*/ 76 h 106"/>
                <a:gd name="T14" fmla="*/ 30 w 68"/>
                <a:gd name="T15" fmla="*/ 91 h 106"/>
                <a:gd name="T16" fmla="*/ 30 w 68"/>
                <a:gd name="T17" fmla="*/ 106 h 106"/>
                <a:gd name="T18" fmla="*/ 16 w 68"/>
                <a:gd name="T19" fmla="*/ 106 h 106"/>
                <a:gd name="T20" fmla="*/ 17 w 68"/>
                <a:gd name="T21" fmla="*/ 93 h 106"/>
                <a:gd name="T22" fmla="*/ 21 w 68"/>
                <a:gd name="T23" fmla="*/ 76 h 106"/>
                <a:gd name="T24" fmla="*/ 27 w 68"/>
                <a:gd name="T25" fmla="*/ 58 h 106"/>
                <a:gd name="T26" fmla="*/ 34 w 68"/>
                <a:gd name="T27" fmla="*/ 42 h 106"/>
                <a:gd name="T28" fmla="*/ 44 w 68"/>
                <a:gd name="T29" fmla="*/ 26 h 106"/>
                <a:gd name="T30" fmla="*/ 55 w 68"/>
                <a:gd name="T31" fmla="*/ 14 h 106"/>
                <a:gd name="T32" fmla="*/ 0 w 68"/>
                <a:gd name="T33" fmla="*/ 14 h 106"/>
                <a:gd name="T34" fmla="*/ 0 w 68"/>
                <a:gd name="T35" fmla="*/ 0 h 1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8"/>
                <a:gd name="T55" fmla="*/ 0 h 106"/>
                <a:gd name="T56" fmla="*/ 68 w 68"/>
                <a:gd name="T57" fmla="*/ 106 h 10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8" h="106">
                  <a:moveTo>
                    <a:pt x="0" y="0"/>
                  </a:moveTo>
                  <a:lnTo>
                    <a:pt x="68" y="0"/>
                  </a:lnTo>
                  <a:lnTo>
                    <a:pt x="68" y="11"/>
                  </a:lnTo>
                  <a:lnTo>
                    <a:pt x="59" y="24"/>
                  </a:lnTo>
                  <a:lnTo>
                    <a:pt x="50" y="40"/>
                  </a:lnTo>
                  <a:lnTo>
                    <a:pt x="41" y="57"/>
                  </a:lnTo>
                  <a:lnTo>
                    <a:pt x="34" y="76"/>
                  </a:lnTo>
                  <a:lnTo>
                    <a:pt x="30" y="91"/>
                  </a:lnTo>
                  <a:lnTo>
                    <a:pt x="30" y="106"/>
                  </a:lnTo>
                  <a:lnTo>
                    <a:pt x="16" y="106"/>
                  </a:lnTo>
                  <a:lnTo>
                    <a:pt x="17" y="93"/>
                  </a:lnTo>
                  <a:lnTo>
                    <a:pt x="21" y="76"/>
                  </a:lnTo>
                  <a:lnTo>
                    <a:pt x="27" y="58"/>
                  </a:lnTo>
                  <a:lnTo>
                    <a:pt x="34" y="42"/>
                  </a:lnTo>
                  <a:lnTo>
                    <a:pt x="44" y="26"/>
                  </a:lnTo>
                  <a:lnTo>
                    <a:pt x="55" y="14"/>
                  </a:lnTo>
                  <a:lnTo>
                    <a:pt x="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75" name="Line 152"/>
            <p:cNvSpPr>
              <a:spLocks noChangeShapeType="1"/>
            </p:cNvSpPr>
            <p:nvPr/>
          </p:nvSpPr>
          <p:spPr bwMode="auto">
            <a:xfrm>
              <a:off x="1569" y="1799"/>
              <a:ext cx="3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76" name="Line 153"/>
            <p:cNvSpPr>
              <a:spLocks noChangeShapeType="1"/>
            </p:cNvSpPr>
            <p:nvPr/>
          </p:nvSpPr>
          <p:spPr bwMode="auto">
            <a:xfrm flipH="1">
              <a:off x="4595" y="1799"/>
              <a:ext cx="31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77" name="Freeform 154"/>
            <p:cNvSpPr>
              <a:spLocks noEditPoints="1"/>
            </p:cNvSpPr>
            <p:nvPr/>
          </p:nvSpPr>
          <p:spPr bwMode="auto">
            <a:xfrm>
              <a:off x="1464" y="1747"/>
              <a:ext cx="69" cy="109"/>
            </a:xfrm>
            <a:custGeom>
              <a:avLst/>
              <a:gdLst>
                <a:gd name="T0" fmla="*/ 29 w 69"/>
                <a:gd name="T1" fmla="*/ 56 h 109"/>
                <a:gd name="T2" fmla="*/ 17 w 69"/>
                <a:gd name="T3" fmla="*/ 64 h 109"/>
                <a:gd name="T4" fmla="*/ 14 w 69"/>
                <a:gd name="T5" fmla="*/ 83 h 109"/>
                <a:gd name="T6" fmla="*/ 19 w 69"/>
                <a:gd name="T7" fmla="*/ 90 h 109"/>
                <a:gd name="T8" fmla="*/ 35 w 69"/>
                <a:gd name="T9" fmla="*/ 97 h 109"/>
                <a:gd name="T10" fmla="*/ 45 w 69"/>
                <a:gd name="T11" fmla="*/ 95 h 109"/>
                <a:gd name="T12" fmla="*/ 52 w 69"/>
                <a:gd name="T13" fmla="*/ 88 h 109"/>
                <a:gd name="T14" fmla="*/ 55 w 69"/>
                <a:gd name="T15" fmla="*/ 72 h 109"/>
                <a:gd name="T16" fmla="*/ 51 w 69"/>
                <a:gd name="T17" fmla="*/ 64 h 109"/>
                <a:gd name="T18" fmla="*/ 46 w 69"/>
                <a:gd name="T19" fmla="*/ 58 h 109"/>
                <a:gd name="T20" fmla="*/ 35 w 69"/>
                <a:gd name="T21" fmla="*/ 55 h 109"/>
                <a:gd name="T22" fmla="*/ 23 w 69"/>
                <a:gd name="T23" fmla="*/ 18 h 109"/>
                <a:gd name="T24" fmla="*/ 18 w 69"/>
                <a:gd name="T25" fmla="*/ 24 h 109"/>
                <a:gd name="T26" fmla="*/ 19 w 69"/>
                <a:gd name="T27" fmla="*/ 34 h 109"/>
                <a:gd name="T28" fmla="*/ 27 w 69"/>
                <a:gd name="T29" fmla="*/ 41 h 109"/>
                <a:gd name="T30" fmla="*/ 39 w 69"/>
                <a:gd name="T31" fmla="*/ 43 h 109"/>
                <a:gd name="T32" fmla="*/ 45 w 69"/>
                <a:gd name="T33" fmla="*/ 40 h 109"/>
                <a:gd name="T34" fmla="*/ 51 w 69"/>
                <a:gd name="T35" fmla="*/ 33 h 109"/>
                <a:gd name="T36" fmla="*/ 51 w 69"/>
                <a:gd name="T37" fmla="*/ 24 h 109"/>
                <a:gd name="T38" fmla="*/ 48 w 69"/>
                <a:gd name="T39" fmla="*/ 18 h 109"/>
                <a:gd name="T40" fmla="*/ 39 w 69"/>
                <a:gd name="T41" fmla="*/ 13 h 109"/>
                <a:gd name="T42" fmla="*/ 35 w 69"/>
                <a:gd name="T43" fmla="*/ 0 h 109"/>
                <a:gd name="T44" fmla="*/ 57 w 69"/>
                <a:gd name="T45" fmla="*/ 8 h 109"/>
                <a:gd name="T46" fmla="*/ 63 w 69"/>
                <a:gd name="T47" fmla="*/ 16 h 109"/>
                <a:gd name="T48" fmla="*/ 66 w 69"/>
                <a:gd name="T49" fmla="*/ 32 h 109"/>
                <a:gd name="T50" fmla="*/ 61 w 69"/>
                <a:gd name="T51" fmla="*/ 39 h 109"/>
                <a:gd name="T52" fmla="*/ 57 w 69"/>
                <a:gd name="T53" fmla="*/ 45 h 109"/>
                <a:gd name="T54" fmla="*/ 50 w 69"/>
                <a:gd name="T55" fmla="*/ 49 h 109"/>
                <a:gd name="T56" fmla="*/ 58 w 69"/>
                <a:gd name="T57" fmla="*/ 52 h 109"/>
                <a:gd name="T58" fmla="*/ 67 w 69"/>
                <a:gd name="T59" fmla="*/ 63 h 109"/>
                <a:gd name="T60" fmla="*/ 69 w 69"/>
                <a:gd name="T61" fmla="*/ 71 h 109"/>
                <a:gd name="T62" fmla="*/ 67 w 69"/>
                <a:gd name="T63" fmla="*/ 90 h 109"/>
                <a:gd name="T64" fmla="*/ 49 w 69"/>
                <a:gd name="T65" fmla="*/ 107 h 109"/>
                <a:gd name="T66" fmla="*/ 25 w 69"/>
                <a:gd name="T67" fmla="*/ 108 h 109"/>
                <a:gd name="T68" fmla="*/ 9 w 69"/>
                <a:gd name="T69" fmla="*/ 100 h 109"/>
                <a:gd name="T70" fmla="*/ 0 w 69"/>
                <a:gd name="T71" fmla="*/ 77 h 109"/>
                <a:gd name="T72" fmla="*/ 5 w 69"/>
                <a:gd name="T73" fmla="*/ 58 h 109"/>
                <a:gd name="T74" fmla="*/ 15 w 69"/>
                <a:gd name="T75" fmla="*/ 50 h 109"/>
                <a:gd name="T76" fmla="*/ 17 w 69"/>
                <a:gd name="T77" fmla="*/ 47 h 109"/>
                <a:gd name="T78" fmla="*/ 8 w 69"/>
                <a:gd name="T79" fmla="*/ 39 h 109"/>
                <a:gd name="T80" fmla="*/ 5 w 69"/>
                <a:gd name="T81" fmla="*/ 33 h 109"/>
                <a:gd name="T82" fmla="*/ 3 w 69"/>
                <a:gd name="T83" fmla="*/ 27 h 109"/>
                <a:gd name="T84" fmla="*/ 11 w 69"/>
                <a:gd name="T85" fmla="*/ 8 h 109"/>
                <a:gd name="T86" fmla="*/ 35 w 69"/>
                <a:gd name="T87" fmla="*/ 0 h 10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9"/>
                <a:gd name="T133" fmla="*/ 0 h 109"/>
                <a:gd name="T134" fmla="*/ 69 w 69"/>
                <a:gd name="T135" fmla="*/ 109 h 10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9" h="109">
                  <a:moveTo>
                    <a:pt x="35" y="55"/>
                  </a:moveTo>
                  <a:lnTo>
                    <a:pt x="29" y="56"/>
                  </a:lnTo>
                  <a:lnTo>
                    <a:pt x="24" y="57"/>
                  </a:lnTo>
                  <a:lnTo>
                    <a:pt x="17" y="64"/>
                  </a:lnTo>
                  <a:lnTo>
                    <a:pt x="14" y="71"/>
                  </a:lnTo>
                  <a:lnTo>
                    <a:pt x="14" y="83"/>
                  </a:lnTo>
                  <a:lnTo>
                    <a:pt x="15" y="87"/>
                  </a:lnTo>
                  <a:lnTo>
                    <a:pt x="19" y="90"/>
                  </a:lnTo>
                  <a:lnTo>
                    <a:pt x="24" y="94"/>
                  </a:lnTo>
                  <a:lnTo>
                    <a:pt x="35" y="97"/>
                  </a:lnTo>
                  <a:lnTo>
                    <a:pt x="40" y="96"/>
                  </a:lnTo>
                  <a:lnTo>
                    <a:pt x="45" y="95"/>
                  </a:lnTo>
                  <a:lnTo>
                    <a:pt x="50" y="92"/>
                  </a:lnTo>
                  <a:lnTo>
                    <a:pt x="52" y="88"/>
                  </a:lnTo>
                  <a:lnTo>
                    <a:pt x="55" y="83"/>
                  </a:lnTo>
                  <a:lnTo>
                    <a:pt x="55" y="72"/>
                  </a:lnTo>
                  <a:lnTo>
                    <a:pt x="54" y="68"/>
                  </a:lnTo>
                  <a:lnTo>
                    <a:pt x="51" y="64"/>
                  </a:lnTo>
                  <a:lnTo>
                    <a:pt x="49" y="62"/>
                  </a:lnTo>
                  <a:lnTo>
                    <a:pt x="46" y="58"/>
                  </a:lnTo>
                  <a:lnTo>
                    <a:pt x="39" y="56"/>
                  </a:lnTo>
                  <a:lnTo>
                    <a:pt x="35" y="55"/>
                  </a:lnTo>
                  <a:close/>
                  <a:moveTo>
                    <a:pt x="30" y="13"/>
                  </a:moveTo>
                  <a:lnTo>
                    <a:pt x="23" y="18"/>
                  </a:lnTo>
                  <a:lnTo>
                    <a:pt x="20" y="21"/>
                  </a:lnTo>
                  <a:lnTo>
                    <a:pt x="18" y="24"/>
                  </a:lnTo>
                  <a:lnTo>
                    <a:pt x="18" y="31"/>
                  </a:lnTo>
                  <a:lnTo>
                    <a:pt x="19" y="34"/>
                  </a:lnTo>
                  <a:lnTo>
                    <a:pt x="25" y="40"/>
                  </a:lnTo>
                  <a:lnTo>
                    <a:pt x="27" y="41"/>
                  </a:lnTo>
                  <a:lnTo>
                    <a:pt x="31" y="43"/>
                  </a:lnTo>
                  <a:lnTo>
                    <a:pt x="39" y="43"/>
                  </a:lnTo>
                  <a:lnTo>
                    <a:pt x="42" y="41"/>
                  </a:lnTo>
                  <a:lnTo>
                    <a:pt x="45" y="40"/>
                  </a:lnTo>
                  <a:lnTo>
                    <a:pt x="48" y="38"/>
                  </a:lnTo>
                  <a:lnTo>
                    <a:pt x="51" y="33"/>
                  </a:lnTo>
                  <a:lnTo>
                    <a:pt x="52" y="28"/>
                  </a:lnTo>
                  <a:lnTo>
                    <a:pt x="51" y="24"/>
                  </a:lnTo>
                  <a:lnTo>
                    <a:pt x="50" y="21"/>
                  </a:lnTo>
                  <a:lnTo>
                    <a:pt x="48" y="18"/>
                  </a:lnTo>
                  <a:lnTo>
                    <a:pt x="44" y="15"/>
                  </a:lnTo>
                  <a:lnTo>
                    <a:pt x="39" y="13"/>
                  </a:lnTo>
                  <a:lnTo>
                    <a:pt x="30" y="13"/>
                  </a:lnTo>
                  <a:close/>
                  <a:moveTo>
                    <a:pt x="35" y="0"/>
                  </a:moveTo>
                  <a:lnTo>
                    <a:pt x="48" y="2"/>
                  </a:lnTo>
                  <a:lnTo>
                    <a:pt x="57" y="8"/>
                  </a:lnTo>
                  <a:lnTo>
                    <a:pt x="61" y="12"/>
                  </a:lnTo>
                  <a:lnTo>
                    <a:pt x="63" y="16"/>
                  </a:lnTo>
                  <a:lnTo>
                    <a:pt x="66" y="22"/>
                  </a:lnTo>
                  <a:lnTo>
                    <a:pt x="66" y="32"/>
                  </a:lnTo>
                  <a:lnTo>
                    <a:pt x="64" y="35"/>
                  </a:lnTo>
                  <a:lnTo>
                    <a:pt x="61" y="39"/>
                  </a:lnTo>
                  <a:lnTo>
                    <a:pt x="60" y="43"/>
                  </a:lnTo>
                  <a:lnTo>
                    <a:pt x="57" y="45"/>
                  </a:lnTo>
                  <a:lnTo>
                    <a:pt x="54" y="47"/>
                  </a:lnTo>
                  <a:lnTo>
                    <a:pt x="50" y="49"/>
                  </a:lnTo>
                  <a:lnTo>
                    <a:pt x="55" y="50"/>
                  </a:lnTo>
                  <a:lnTo>
                    <a:pt x="58" y="52"/>
                  </a:lnTo>
                  <a:lnTo>
                    <a:pt x="62" y="56"/>
                  </a:lnTo>
                  <a:lnTo>
                    <a:pt x="67" y="63"/>
                  </a:lnTo>
                  <a:lnTo>
                    <a:pt x="68" y="68"/>
                  </a:lnTo>
                  <a:lnTo>
                    <a:pt x="69" y="71"/>
                  </a:lnTo>
                  <a:lnTo>
                    <a:pt x="69" y="77"/>
                  </a:lnTo>
                  <a:lnTo>
                    <a:pt x="67" y="90"/>
                  </a:lnTo>
                  <a:lnTo>
                    <a:pt x="60" y="100"/>
                  </a:lnTo>
                  <a:lnTo>
                    <a:pt x="49" y="107"/>
                  </a:lnTo>
                  <a:lnTo>
                    <a:pt x="35" y="109"/>
                  </a:lnTo>
                  <a:lnTo>
                    <a:pt x="25" y="108"/>
                  </a:lnTo>
                  <a:lnTo>
                    <a:pt x="17" y="106"/>
                  </a:lnTo>
                  <a:lnTo>
                    <a:pt x="9" y="100"/>
                  </a:lnTo>
                  <a:lnTo>
                    <a:pt x="2" y="90"/>
                  </a:lnTo>
                  <a:lnTo>
                    <a:pt x="0" y="77"/>
                  </a:lnTo>
                  <a:lnTo>
                    <a:pt x="1" y="66"/>
                  </a:lnTo>
                  <a:lnTo>
                    <a:pt x="5" y="58"/>
                  </a:lnTo>
                  <a:lnTo>
                    <a:pt x="8" y="55"/>
                  </a:lnTo>
                  <a:lnTo>
                    <a:pt x="15" y="50"/>
                  </a:lnTo>
                  <a:lnTo>
                    <a:pt x="20" y="49"/>
                  </a:lnTo>
                  <a:lnTo>
                    <a:pt x="17" y="47"/>
                  </a:lnTo>
                  <a:lnTo>
                    <a:pt x="9" y="43"/>
                  </a:lnTo>
                  <a:lnTo>
                    <a:pt x="8" y="39"/>
                  </a:lnTo>
                  <a:lnTo>
                    <a:pt x="6" y="37"/>
                  </a:lnTo>
                  <a:lnTo>
                    <a:pt x="5" y="33"/>
                  </a:lnTo>
                  <a:lnTo>
                    <a:pt x="3" y="31"/>
                  </a:lnTo>
                  <a:lnTo>
                    <a:pt x="3" y="27"/>
                  </a:lnTo>
                  <a:lnTo>
                    <a:pt x="6" y="16"/>
                  </a:lnTo>
                  <a:lnTo>
                    <a:pt x="11" y="8"/>
                  </a:lnTo>
                  <a:lnTo>
                    <a:pt x="2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78" name="Line 155"/>
            <p:cNvSpPr>
              <a:spLocks noChangeShapeType="1"/>
            </p:cNvSpPr>
            <p:nvPr/>
          </p:nvSpPr>
          <p:spPr bwMode="auto">
            <a:xfrm>
              <a:off x="1569" y="1465"/>
              <a:ext cx="3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79" name="Line 156"/>
            <p:cNvSpPr>
              <a:spLocks noChangeShapeType="1"/>
            </p:cNvSpPr>
            <p:nvPr/>
          </p:nvSpPr>
          <p:spPr bwMode="auto">
            <a:xfrm flipH="1">
              <a:off x="4595" y="1465"/>
              <a:ext cx="31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80" name="Freeform 157"/>
            <p:cNvSpPr>
              <a:spLocks noEditPoints="1"/>
            </p:cNvSpPr>
            <p:nvPr/>
          </p:nvSpPr>
          <p:spPr bwMode="auto">
            <a:xfrm>
              <a:off x="1464" y="1413"/>
              <a:ext cx="70" cy="109"/>
            </a:xfrm>
            <a:custGeom>
              <a:avLst/>
              <a:gdLst>
                <a:gd name="T0" fmla="*/ 27 w 70"/>
                <a:gd name="T1" fmla="*/ 14 h 109"/>
                <a:gd name="T2" fmla="*/ 18 w 70"/>
                <a:gd name="T3" fmla="*/ 22 h 109"/>
                <a:gd name="T4" fmla="*/ 14 w 70"/>
                <a:gd name="T5" fmla="*/ 32 h 109"/>
                <a:gd name="T6" fmla="*/ 15 w 70"/>
                <a:gd name="T7" fmla="*/ 44 h 109"/>
                <a:gd name="T8" fmla="*/ 20 w 70"/>
                <a:gd name="T9" fmla="*/ 53 h 109"/>
                <a:gd name="T10" fmla="*/ 26 w 70"/>
                <a:gd name="T11" fmla="*/ 58 h 109"/>
                <a:gd name="T12" fmla="*/ 40 w 70"/>
                <a:gd name="T13" fmla="*/ 59 h 109"/>
                <a:gd name="T14" fmla="*/ 50 w 70"/>
                <a:gd name="T15" fmla="*/ 53 h 109"/>
                <a:gd name="T16" fmla="*/ 55 w 70"/>
                <a:gd name="T17" fmla="*/ 46 h 109"/>
                <a:gd name="T18" fmla="*/ 56 w 70"/>
                <a:gd name="T19" fmla="*/ 31 h 109"/>
                <a:gd name="T20" fmla="*/ 54 w 70"/>
                <a:gd name="T21" fmla="*/ 22 h 109"/>
                <a:gd name="T22" fmla="*/ 44 w 70"/>
                <a:gd name="T23" fmla="*/ 14 h 109"/>
                <a:gd name="T24" fmla="*/ 31 w 70"/>
                <a:gd name="T25" fmla="*/ 13 h 109"/>
                <a:gd name="T26" fmla="*/ 40 w 70"/>
                <a:gd name="T27" fmla="*/ 1 h 109"/>
                <a:gd name="T28" fmla="*/ 54 w 70"/>
                <a:gd name="T29" fmla="*/ 7 h 109"/>
                <a:gd name="T30" fmla="*/ 61 w 70"/>
                <a:gd name="T31" fmla="*/ 13 h 109"/>
                <a:gd name="T32" fmla="*/ 66 w 70"/>
                <a:gd name="T33" fmla="*/ 22 h 109"/>
                <a:gd name="T34" fmla="*/ 70 w 70"/>
                <a:gd name="T35" fmla="*/ 40 h 109"/>
                <a:gd name="T36" fmla="*/ 69 w 70"/>
                <a:gd name="T37" fmla="*/ 71 h 109"/>
                <a:gd name="T38" fmla="*/ 61 w 70"/>
                <a:gd name="T39" fmla="*/ 95 h 109"/>
                <a:gd name="T40" fmla="*/ 43 w 70"/>
                <a:gd name="T41" fmla="*/ 108 h 109"/>
                <a:gd name="T42" fmla="*/ 21 w 70"/>
                <a:gd name="T43" fmla="*/ 107 h 109"/>
                <a:gd name="T44" fmla="*/ 5 w 70"/>
                <a:gd name="T45" fmla="*/ 94 h 109"/>
                <a:gd name="T46" fmla="*/ 15 w 70"/>
                <a:gd name="T47" fmla="*/ 80 h 109"/>
                <a:gd name="T48" fmla="*/ 18 w 70"/>
                <a:gd name="T49" fmla="*/ 88 h 109"/>
                <a:gd name="T50" fmla="*/ 29 w 70"/>
                <a:gd name="T51" fmla="*/ 96 h 109"/>
                <a:gd name="T52" fmla="*/ 44 w 70"/>
                <a:gd name="T53" fmla="*/ 94 h 109"/>
                <a:gd name="T54" fmla="*/ 49 w 70"/>
                <a:gd name="T55" fmla="*/ 90 h 109"/>
                <a:gd name="T56" fmla="*/ 55 w 70"/>
                <a:gd name="T57" fmla="*/ 77 h 109"/>
                <a:gd name="T58" fmla="*/ 56 w 70"/>
                <a:gd name="T59" fmla="*/ 66 h 109"/>
                <a:gd name="T60" fmla="*/ 57 w 70"/>
                <a:gd name="T61" fmla="*/ 58 h 109"/>
                <a:gd name="T62" fmla="*/ 40 w 70"/>
                <a:gd name="T63" fmla="*/ 70 h 109"/>
                <a:gd name="T64" fmla="*/ 32 w 70"/>
                <a:gd name="T65" fmla="*/ 72 h 109"/>
                <a:gd name="T66" fmla="*/ 15 w 70"/>
                <a:gd name="T67" fmla="*/ 68 h 109"/>
                <a:gd name="T68" fmla="*/ 2 w 70"/>
                <a:gd name="T69" fmla="*/ 51 h 109"/>
                <a:gd name="T70" fmla="*/ 1 w 70"/>
                <a:gd name="T71" fmla="*/ 26 h 109"/>
                <a:gd name="T72" fmla="*/ 9 w 70"/>
                <a:gd name="T73" fmla="*/ 9 h 109"/>
                <a:gd name="T74" fmla="*/ 35 w 70"/>
                <a:gd name="T75" fmla="*/ 0 h 10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"/>
                <a:gd name="T115" fmla="*/ 0 h 109"/>
                <a:gd name="T116" fmla="*/ 70 w 70"/>
                <a:gd name="T117" fmla="*/ 109 h 10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" h="109">
                  <a:moveTo>
                    <a:pt x="31" y="13"/>
                  </a:moveTo>
                  <a:lnTo>
                    <a:pt x="27" y="14"/>
                  </a:lnTo>
                  <a:lnTo>
                    <a:pt x="20" y="19"/>
                  </a:lnTo>
                  <a:lnTo>
                    <a:pt x="18" y="22"/>
                  </a:lnTo>
                  <a:lnTo>
                    <a:pt x="15" y="27"/>
                  </a:lnTo>
                  <a:lnTo>
                    <a:pt x="14" y="32"/>
                  </a:lnTo>
                  <a:lnTo>
                    <a:pt x="14" y="38"/>
                  </a:lnTo>
                  <a:lnTo>
                    <a:pt x="15" y="44"/>
                  </a:lnTo>
                  <a:lnTo>
                    <a:pt x="17" y="49"/>
                  </a:lnTo>
                  <a:lnTo>
                    <a:pt x="20" y="53"/>
                  </a:lnTo>
                  <a:lnTo>
                    <a:pt x="23" y="57"/>
                  </a:lnTo>
                  <a:lnTo>
                    <a:pt x="26" y="58"/>
                  </a:lnTo>
                  <a:lnTo>
                    <a:pt x="31" y="59"/>
                  </a:lnTo>
                  <a:lnTo>
                    <a:pt x="40" y="59"/>
                  </a:lnTo>
                  <a:lnTo>
                    <a:pt x="48" y="57"/>
                  </a:lnTo>
                  <a:lnTo>
                    <a:pt x="50" y="53"/>
                  </a:lnTo>
                  <a:lnTo>
                    <a:pt x="54" y="50"/>
                  </a:lnTo>
                  <a:lnTo>
                    <a:pt x="55" y="46"/>
                  </a:lnTo>
                  <a:lnTo>
                    <a:pt x="57" y="37"/>
                  </a:lnTo>
                  <a:lnTo>
                    <a:pt x="56" y="31"/>
                  </a:lnTo>
                  <a:lnTo>
                    <a:pt x="55" y="26"/>
                  </a:lnTo>
                  <a:lnTo>
                    <a:pt x="54" y="22"/>
                  </a:lnTo>
                  <a:lnTo>
                    <a:pt x="48" y="16"/>
                  </a:lnTo>
                  <a:lnTo>
                    <a:pt x="44" y="14"/>
                  </a:lnTo>
                  <a:lnTo>
                    <a:pt x="40" y="13"/>
                  </a:lnTo>
                  <a:lnTo>
                    <a:pt x="31" y="13"/>
                  </a:lnTo>
                  <a:close/>
                  <a:moveTo>
                    <a:pt x="35" y="0"/>
                  </a:moveTo>
                  <a:lnTo>
                    <a:pt x="40" y="1"/>
                  </a:lnTo>
                  <a:lnTo>
                    <a:pt x="48" y="3"/>
                  </a:lnTo>
                  <a:lnTo>
                    <a:pt x="54" y="7"/>
                  </a:lnTo>
                  <a:lnTo>
                    <a:pt x="57" y="9"/>
                  </a:lnTo>
                  <a:lnTo>
                    <a:pt x="61" y="13"/>
                  </a:lnTo>
                  <a:lnTo>
                    <a:pt x="63" y="16"/>
                  </a:lnTo>
                  <a:lnTo>
                    <a:pt x="66" y="22"/>
                  </a:lnTo>
                  <a:lnTo>
                    <a:pt x="68" y="29"/>
                  </a:lnTo>
                  <a:lnTo>
                    <a:pt x="70" y="40"/>
                  </a:lnTo>
                  <a:lnTo>
                    <a:pt x="70" y="52"/>
                  </a:lnTo>
                  <a:lnTo>
                    <a:pt x="69" y="71"/>
                  </a:lnTo>
                  <a:lnTo>
                    <a:pt x="66" y="84"/>
                  </a:lnTo>
                  <a:lnTo>
                    <a:pt x="61" y="95"/>
                  </a:lnTo>
                  <a:lnTo>
                    <a:pt x="54" y="103"/>
                  </a:lnTo>
                  <a:lnTo>
                    <a:pt x="43" y="108"/>
                  </a:lnTo>
                  <a:lnTo>
                    <a:pt x="32" y="109"/>
                  </a:lnTo>
                  <a:lnTo>
                    <a:pt x="21" y="107"/>
                  </a:lnTo>
                  <a:lnTo>
                    <a:pt x="11" y="102"/>
                  </a:lnTo>
                  <a:lnTo>
                    <a:pt x="5" y="94"/>
                  </a:lnTo>
                  <a:lnTo>
                    <a:pt x="2" y="82"/>
                  </a:lnTo>
                  <a:lnTo>
                    <a:pt x="15" y="80"/>
                  </a:lnTo>
                  <a:lnTo>
                    <a:pt x="17" y="84"/>
                  </a:lnTo>
                  <a:lnTo>
                    <a:pt x="18" y="88"/>
                  </a:lnTo>
                  <a:lnTo>
                    <a:pt x="25" y="95"/>
                  </a:lnTo>
                  <a:lnTo>
                    <a:pt x="29" y="96"/>
                  </a:lnTo>
                  <a:lnTo>
                    <a:pt x="33" y="97"/>
                  </a:lnTo>
                  <a:lnTo>
                    <a:pt x="44" y="94"/>
                  </a:lnTo>
                  <a:lnTo>
                    <a:pt x="46" y="93"/>
                  </a:lnTo>
                  <a:lnTo>
                    <a:pt x="49" y="90"/>
                  </a:lnTo>
                  <a:lnTo>
                    <a:pt x="52" y="83"/>
                  </a:lnTo>
                  <a:lnTo>
                    <a:pt x="55" y="77"/>
                  </a:lnTo>
                  <a:lnTo>
                    <a:pt x="56" y="72"/>
                  </a:lnTo>
                  <a:lnTo>
                    <a:pt x="56" y="66"/>
                  </a:lnTo>
                  <a:lnTo>
                    <a:pt x="57" y="62"/>
                  </a:lnTo>
                  <a:lnTo>
                    <a:pt x="57" y="58"/>
                  </a:lnTo>
                  <a:lnTo>
                    <a:pt x="50" y="65"/>
                  </a:lnTo>
                  <a:lnTo>
                    <a:pt x="40" y="70"/>
                  </a:lnTo>
                  <a:lnTo>
                    <a:pt x="36" y="71"/>
                  </a:lnTo>
                  <a:lnTo>
                    <a:pt x="32" y="72"/>
                  </a:lnTo>
                  <a:lnTo>
                    <a:pt x="24" y="71"/>
                  </a:lnTo>
                  <a:lnTo>
                    <a:pt x="15" y="68"/>
                  </a:lnTo>
                  <a:lnTo>
                    <a:pt x="9" y="63"/>
                  </a:lnTo>
                  <a:lnTo>
                    <a:pt x="2" y="51"/>
                  </a:lnTo>
                  <a:lnTo>
                    <a:pt x="0" y="37"/>
                  </a:lnTo>
                  <a:lnTo>
                    <a:pt x="1" y="26"/>
                  </a:lnTo>
                  <a:lnTo>
                    <a:pt x="5" y="18"/>
                  </a:lnTo>
                  <a:lnTo>
                    <a:pt x="9" y="9"/>
                  </a:lnTo>
                  <a:lnTo>
                    <a:pt x="2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81" name="Line 158"/>
            <p:cNvSpPr>
              <a:spLocks noChangeShapeType="1"/>
            </p:cNvSpPr>
            <p:nvPr/>
          </p:nvSpPr>
          <p:spPr bwMode="auto">
            <a:xfrm>
              <a:off x="1569" y="1465"/>
              <a:ext cx="305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82" name="Line 159"/>
            <p:cNvSpPr>
              <a:spLocks noChangeShapeType="1"/>
            </p:cNvSpPr>
            <p:nvPr/>
          </p:nvSpPr>
          <p:spPr bwMode="auto">
            <a:xfrm>
              <a:off x="1569" y="3802"/>
              <a:ext cx="305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83" name="Line 160"/>
            <p:cNvSpPr>
              <a:spLocks noChangeShapeType="1"/>
            </p:cNvSpPr>
            <p:nvPr/>
          </p:nvSpPr>
          <p:spPr bwMode="auto">
            <a:xfrm flipV="1">
              <a:off x="4626" y="1465"/>
              <a:ext cx="0" cy="23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84" name="Line 161"/>
            <p:cNvSpPr>
              <a:spLocks noChangeShapeType="1"/>
            </p:cNvSpPr>
            <p:nvPr/>
          </p:nvSpPr>
          <p:spPr bwMode="auto">
            <a:xfrm flipV="1">
              <a:off x="1569" y="1465"/>
              <a:ext cx="0" cy="23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85" name="Freeform 162"/>
            <p:cNvSpPr>
              <a:spLocks/>
            </p:cNvSpPr>
            <p:nvPr/>
          </p:nvSpPr>
          <p:spPr bwMode="auto">
            <a:xfrm>
              <a:off x="1569" y="1701"/>
              <a:ext cx="3058" cy="1845"/>
            </a:xfrm>
            <a:custGeom>
              <a:avLst/>
              <a:gdLst>
                <a:gd name="T0" fmla="*/ 3056 w 3058"/>
                <a:gd name="T1" fmla="*/ 0 h 1845"/>
                <a:gd name="T2" fmla="*/ 3058 w 3058"/>
                <a:gd name="T3" fmla="*/ 7 h 1845"/>
                <a:gd name="T4" fmla="*/ 3058 w 3058"/>
                <a:gd name="T5" fmla="*/ 19 h 1845"/>
                <a:gd name="T6" fmla="*/ 2297 w 3058"/>
                <a:gd name="T7" fmla="*/ 277 h 1845"/>
                <a:gd name="T8" fmla="*/ 1535 w 3058"/>
                <a:gd name="T9" fmla="*/ 615 h 1845"/>
                <a:gd name="T10" fmla="*/ 770 w 3058"/>
                <a:gd name="T11" fmla="*/ 1162 h 1845"/>
                <a:gd name="T12" fmla="*/ 770 w 3058"/>
                <a:gd name="T13" fmla="*/ 1161 h 1845"/>
                <a:gd name="T14" fmla="*/ 6 w 3058"/>
                <a:gd name="T15" fmla="*/ 1845 h 1845"/>
                <a:gd name="T16" fmla="*/ 0 w 3058"/>
                <a:gd name="T17" fmla="*/ 1837 h 1845"/>
                <a:gd name="T18" fmla="*/ 0 w 3058"/>
                <a:gd name="T19" fmla="*/ 1826 h 1845"/>
                <a:gd name="T20" fmla="*/ 758 w 3058"/>
                <a:gd name="T21" fmla="*/ 1147 h 1845"/>
                <a:gd name="T22" fmla="*/ 760 w 3058"/>
                <a:gd name="T23" fmla="*/ 1147 h 1845"/>
                <a:gd name="T24" fmla="*/ 1524 w 3058"/>
                <a:gd name="T25" fmla="*/ 599 h 1845"/>
                <a:gd name="T26" fmla="*/ 1525 w 3058"/>
                <a:gd name="T27" fmla="*/ 598 h 1845"/>
                <a:gd name="T28" fmla="*/ 2290 w 3058"/>
                <a:gd name="T29" fmla="*/ 259 h 1845"/>
                <a:gd name="T30" fmla="*/ 2291 w 3058"/>
                <a:gd name="T31" fmla="*/ 259 h 1845"/>
                <a:gd name="T32" fmla="*/ 3056 w 3058"/>
                <a:gd name="T33" fmla="*/ 0 h 18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58"/>
                <a:gd name="T52" fmla="*/ 0 h 1845"/>
                <a:gd name="T53" fmla="*/ 3058 w 3058"/>
                <a:gd name="T54" fmla="*/ 1845 h 18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58" h="1845">
                  <a:moveTo>
                    <a:pt x="3056" y="0"/>
                  </a:moveTo>
                  <a:lnTo>
                    <a:pt x="3058" y="7"/>
                  </a:lnTo>
                  <a:lnTo>
                    <a:pt x="3058" y="19"/>
                  </a:lnTo>
                  <a:lnTo>
                    <a:pt x="2297" y="277"/>
                  </a:lnTo>
                  <a:lnTo>
                    <a:pt x="1535" y="615"/>
                  </a:lnTo>
                  <a:lnTo>
                    <a:pt x="770" y="1162"/>
                  </a:lnTo>
                  <a:lnTo>
                    <a:pt x="770" y="1161"/>
                  </a:lnTo>
                  <a:lnTo>
                    <a:pt x="6" y="1845"/>
                  </a:lnTo>
                  <a:lnTo>
                    <a:pt x="0" y="1837"/>
                  </a:lnTo>
                  <a:lnTo>
                    <a:pt x="0" y="1826"/>
                  </a:lnTo>
                  <a:lnTo>
                    <a:pt x="758" y="1147"/>
                  </a:lnTo>
                  <a:lnTo>
                    <a:pt x="760" y="1147"/>
                  </a:lnTo>
                  <a:lnTo>
                    <a:pt x="1524" y="599"/>
                  </a:lnTo>
                  <a:lnTo>
                    <a:pt x="1525" y="598"/>
                  </a:lnTo>
                  <a:lnTo>
                    <a:pt x="2290" y="259"/>
                  </a:lnTo>
                  <a:lnTo>
                    <a:pt x="2291" y="259"/>
                  </a:lnTo>
                  <a:lnTo>
                    <a:pt x="3056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86" name="Freeform 163"/>
            <p:cNvSpPr>
              <a:spLocks noEditPoints="1"/>
            </p:cNvSpPr>
            <p:nvPr/>
          </p:nvSpPr>
          <p:spPr bwMode="auto">
            <a:xfrm>
              <a:off x="1537" y="3506"/>
              <a:ext cx="64" cy="65"/>
            </a:xfrm>
            <a:custGeom>
              <a:avLst/>
              <a:gdLst>
                <a:gd name="T0" fmla="*/ 19 w 64"/>
                <a:gd name="T1" fmla="*/ 19 h 65"/>
                <a:gd name="T2" fmla="*/ 19 w 64"/>
                <a:gd name="T3" fmla="*/ 46 h 65"/>
                <a:gd name="T4" fmla="*/ 45 w 64"/>
                <a:gd name="T5" fmla="*/ 46 h 65"/>
                <a:gd name="T6" fmla="*/ 45 w 64"/>
                <a:gd name="T7" fmla="*/ 19 h 65"/>
                <a:gd name="T8" fmla="*/ 19 w 64"/>
                <a:gd name="T9" fmla="*/ 19 h 65"/>
                <a:gd name="T10" fmla="*/ 0 w 64"/>
                <a:gd name="T11" fmla="*/ 0 h 65"/>
                <a:gd name="T12" fmla="*/ 64 w 64"/>
                <a:gd name="T13" fmla="*/ 0 h 65"/>
                <a:gd name="T14" fmla="*/ 64 w 64"/>
                <a:gd name="T15" fmla="*/ 65 h 65"/>
                <a:gd name="T16" fmla="*/ 0 w 64"/>
                <a:gd name="T17" fmla="*/ 65 h 65"/>
                <a:gd name="T18" fmla="*/ 0 w 64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4"/>
                <a:gd name="T31" fmla="*/ 0 h 65"/>
                <a:gd name="T32" fmla="*/ 64 w 64"/>
                <a:gd name="T33" fmla="*/ 65 h 6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4" h="65">
                  <a:moveTo>
                    <a:pt x="19" y="19"/>
                  </a:moveTo>
                  <a:lnTo>
                    <a:pt x="19" y="46"/>
                  </a:lnTo>
                  <a:lnTo>
                    <a:pt x="45" y="46"/>
                  </a:lnTo>
                  <a:lnTo>
                    <a:pt x="45" y="19"/>
                  </a:lnTo>
                  <a:lnTo>
                    <a:pt x="19" y="19"/>
                  </a:lnTo>
                  <a:close/>
                  <a:moveTo>
                    <a:pt x="0" y="0"/>
                  </a:moveTo>
                  <a:lnTo>
                    <a:pt x="64" y="0"/>
                  </a:lnTo>
                  <a:lnTo>
                    <a:pt x="64" y="65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87" name="Freeform 164"/>
            <p:cNvSpPr>
              <a:spLocks noEditPoints="1"/>
            </p:cNvSpPr>
            <p:nvPr/>
          </p:nvSpPr>
          <p:spPr bwMode="auto">
            <a:xfrm>
              <a:off x="2300" y="2823"/>
              <a:ext cx="64" cy="64"/>
            </a:xfrm>
            <a:custGeom>
              <a:avLst/>
              <a:gdLst>
                <a:gd name="T0" fmla="*/ 19 w 64"/>
                <a:gd name="T1" fmla="*/ 19 h 64"/>
                <a:gd name="T2" fmla="*/ 19 w 64"/>
                <a:gd name="T3" fmla="*/ 45 h 64"/>
                <a:gd name="T4" fmla="*/ 45 w 64"/>
                <a:gd name="T5" fmla="*/ 45 h 64"/>
                <a:gd name="T6" fmla="*/ 45 w 64"/>
                <a:gd name="T7" fmla="*/ 19 h 64"/>
                <a:gd name="T8" fmla="*/ 19 w 64"/>
                <a:gd name="T9" fmla="*/ 19 h 64"/>
                <a:gd name="T10" fmla="*/ 0 w 64"/>
                <a:gd name="T11" fmla="*/ 0 h 64"/>
                <a:gd name="T12" fmla="*/ 64 w 64"/>
                <a:gd name="T13" fmla="*/ 0 h 64"/>
                <a:gd name="T14" fmla="*/ 64 w 64"/>
                <a:gd name="T15" fmla="*/ 64 h 64"/>
                <a:gd name="T16" fmla="*/ 0 w 64"/>
                <a:gd name="T17" fmla="*/ 64 h 64"/>
                <a:gd name="T18" fmla="*/ 0 w 64"/>
                <a:gd name="T19" fmla="*/ 0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4"/>
                <a:gd name="T31" fmla="*/ 0 h 64"/>
                <a:gd name="T32" fmla="*/ 64 w 64"/>
                <a:gd name="T33" fmla="*/ 64 h 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4" h="64">
                  <a:moveTo>
                    <a:pt x="19" y="19"/>
                  </a:moveTo>
                  <a:lnTo>
                    <a:pt x="19" y="45"/>
                  </a:lnTo>
                  <a:lnTo>
                    <a:pt x="45" y="45"/>
                  </a:lnTo>
                  <a:lnTo>
                    <a:pt x="45" y="19"/>
                  </a:lnTo>
                  <a:lnTo>
                    <a:pt x="19" y="19"/>
                  </a:lnTo>
                  <a:close/>
                  <a:moveTo>
                    <a:pt x="0" y="0"/>
                  </a:moveTo>
                  <a:lnTo>
                    <a:pt x="64" y="0"/>
                  </a:lnTo>
                  <a:lnTo>
                    <a:pt x="64" y="64"/>
                  </a:lnTo>
                  <a:lnTo>
                    <a:pt x="0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88" name="Freeform 165"/>
            <p:cNvSpPr>
              <a:spLocks noEditPoints="1"/>
            </p:cNvSpPr>
            <p:nvPr/>
          </p:nvSpPr>
          <p:spPr bwMode="auto">
            <a:xfrm>
              <a:off x="3065" y="2275"/>
              <a:ext cx="64" cy="65"/>
            </a:xfrm>
            <a:custGeom>
              <a:avLst/>
              <a:gdLst>
                <a:gd name="T0" fmla="*/ 19 w 64"/>
                <a:gd name="T1" fmla="*/ 19 h 65"/>
                <a:gd name="T2" fmla="*/ 19 w 64"/>
                <a:gd name="T3" fmla="*/ 45 h 65"/>
                <a:gd name="T4" fmla="*/ 45 w 64"/>
                <a:gd name="T5" fmla="*/ 45 h 65"/>
                <a:gd name="T6" fmla="*/ 45 w 64"/>
                <a:gd name="T7" fmla="*/ 19 h 65"/>
                <a:gd name="T8" fmla="*/ 19 w 64"/>
                <a:gd name="T9" fmla="*/ 19 h 65"/>
                <a:gd name="T10" fmla="*/ 0 w 64"/>
                <a:gd name="T11" fmla="*/ 0 h 65"/>
                <a:gd name="T12" fmla="*/ 64 w 64"/>
                <a:gd name="T13" fmla="*/ 0 h 65"/>
                <a:gd name="T14" fmla="*/ 64 w 64"/>
                <a:gd name="T15" fmla="*/ 65 h 65"/>
                <a:gd name="T16" fmla="*/ 0 w 64"/>
                <a:gd name="T17" fmla="*/ 65 h 65"/>
                <a:gd name="T18" fmla="*/ 0 w 64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4"/>
                <a:gd name="T31" fmla="*/ 0 h 65"/>
                <a:gd name="T32" fmla="*/ 64 w 64"/>
                <a:gd name="T33" fmla="*/ 65 h 6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4" h="65">
                  <a:moveTo>
                    <a:pt x="19" y="19"/>
                  </a:moveTo>
                  <a:lnTo>
                    <a:pt x="19" y="45"/>
                  </a:lnTo>
                  <a:lnTo>
                    <a:pt x="45" y="45"/>
                  </a:lnTo>
                  <a:lnTo>
                    <a:pt x="45" y="19"/>
                  </a:lnTo>
                  <a:lnTo>
                    <a:pt x="19" y="19"/>
                  </a:lnTo>
                  <a:close/>
                  <a:moveTo>
                    <a:pt x="0" y="0"/>
                  </a:moveTo>
                  <a:lnTo>
                    <a:pt x="64" y="0"/>
                  </a:lnTo>
                  <a:lnTo>
                    <a:pt x="64" y="65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89" name="Freeform 166"/>
            <p:cNvSpPr>
              <a:spLocks noEditPoints="1"/>
            </p:cNvSpPr>
            <p:nvPr/>
          </p:nvSpPr>
          <p:spPr bwMode="auto">
            <a:xfrm>
              <a:off x="3829" y="1936"/>
              <a:ext cx="64" cy="65"/>
            </a:xfrm>
            <a:custGeom>
              <a:avLst/>
              <a:gdLst>
                <a:gd name="T0" fmla="*/ 19 w 64"/>
                <a:gd name="T1" fmla="*/ 19 h 65"/>
                <a:gd name="T2" fmla="*/ 19 w 64"/>
                <a:gd name="T3" fmla="*/ 46 h 65"/>
                <a:gd name="T4" fmla="*/ 45 w 64"/>
                <a:gd name="T5" fmla="*/ 46 h 65"/>
                <a:gd name="T6" fmla="*/ 45 w 64"/>
                <a:gd name="T7" fmla="*/ 19 h 65"/>
                <a:gd name="T8" fmla="*/ 19 w 64"/>
                <a:gd name="T9" fmla="*/ 19 h 65"/>
                <a:gd name="T10" fmla="*/ 0 w 64"/>
                <a:gd name="T11" fmla="*/ 0 h 65"/>
                <a:gd name="T12" fmla="*/ 64 w 64"/>
                <a:gd name="T13" fmla="*/ 0 h 65"/>
                <a:gd name="T14" fmla="*/ 64 w 64"/>
                <a:gd name="T15" fmla="*/ 65 h 65"/>
                <a:gd name="T16" fmla="*/ 0 w 64"/>
                <a:gd name="T17" fmla="*/ 65 h 65"/>
                <a:gd name="T18" fmla="*/ 0 w 64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4"/>
                <a:gd name="T31" fmla="*/ 0 h 65"/>
                <a:gd name="T32" fmla="*/ 64 w 64"/>
                <a:gd name="T33" fmla="*/ 65 h 6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4" h="65">
                  <a:moveTo>
                    <a:pt x="19" y="19"/>
                  </a:moveTo>
                  <a:lnTo>
                    <a:pt x="19" y="46"/>
                  </a:lnTo>
                  <a:lnTo>
                    <a:pt x="45" y="46"/>
                  </a:lnTo>
                  <a:lnTo>
                    <a:pt x="45" y="19"/>
                  </a:lnTo>
                  <a:lnTo>
                    <a:pt x="19" y="19"/>
                  </a:lnTo>
                  <a:close/>
                  <a:moveTo>
                    <a:pt x="0" y="0"/>
                  </a:moveTo>
                  <a:lnTo>
                    <a:pt x="64" y="0"/>
                  </a:lnTo>
                  <a:lnTo>
                    <a:pt x="64" y="65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90" name="Freeform 167"/>
            <p:cNvSpPr>
              <a:spLocks noEditPoints="1"/>
            </p:cNvSpPr>
            <p:nvPr/>
          </p:nvSpPr>
          <p:spPr bwMode="auto">
            <a:xfrm>
              <a:off x="4594" y="1677"/>
              <a:ext cx="64" cy="65"/>
            </a:xfrm>
            <a:custGeom>
              <a:avLst/>
              <a:gdLst>
                <a:gd name="T0" fmla="*/ 19 w 64"/>
                <a:gd name="T1" fmla="*/ 20 h 65"/>
                <a:gd name="T2" fmla="*/ 19 w 64"/>
                <a:gd name="T3" fmla="*/ 46 h 65"/>
                <a:gd name="T4" fmla="*/ 45 w 64"/>
                <a:gd name="T5" fmla="*/ 46 h 65"/>
                <a:gd name="T6" fmla="*/ 45 w 64"/>
                <a:gd name="T7" fmla="*/ 20 h 65"/>
                <a:gd name="T8" fmla="*/ 19 w 64"/>
                <a:gd name="T9" fmla="*/ 20 h 65"/>
                <a:gd name="T10" fmla="*/ 0 w 64"/>
                <a:gd name="T11" fmla="*/ 0 h 65"/>
                <a:gd name="T12" fmla="*/ 64 w 64"/>
                <a:gd name="T13" fmla="*/ 0 h 65"/>
                <a:gd name="T14" fmla="*/ 64 w 64"/>
                <a:gd name="T15" fmla="*/ 65 h 65"/>
                <a:gd name="T16" fmla="*/ 0 w 64"/>
                <a:gd name="T17" fmla="*/ 65 h 65"/>
                <a:gd name="T18" fmla="*/ 0 w 64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4"/>
                <a:gd name="T31" fmla="*/ 0 h 65"/>
                <a:gd name="T32" fmla="*/ 64 w 64"/>
                <a:gd name="T33" fmla="*/ 65 h 6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4" h="65">
                  <a:moveTo>
                    <a:pt x="19" y="20"/>
                  </a:moveTo>
                  <a:lnTo>
                    <a:pt x="19" y="46"/>
                  </a:lnTo>
                  <a:lnTo>
                    <a:pt x="45" y="46"/>
                  </a:lnTo>
                  <a:lnTo>
                    <a:pt x="45" y="20"/>
                  </a:lnTo>
                  <a:lnTo>
                    <a:pt x="19" y="20"/>
                  </a:lnTo>
                  <a:close/>
                  <a:moveTo>
                    <a:pt x="0" y="0"/>
                  </a:moveTo>
                  <a:lnTo>
                    <a:pt x="64" y="0"/>
                  </a:lnTo>
                  <a:lnTo>
                    <a:pt x="64" y="65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91" name="Freeform 168"/>
            <p:cNvSpPr>
              <a:spLocks/>
            </p:cNvSpPr>
            <p:nvPr/>
          </p:nvSpPr>
          <p:spPr bwMode="auto">
            <a:xfrm>
              <a:off x="2237" y="4013"/>
              <a:ext cx="82" cy="109"/>
            </a:xfrm>
            <a:custGeom>
              <a:avLst/>
              <a:gdLst>
                <a:gd name="T0" fmla="*/ 0 w 82"/>
                <a:gd name="T1" fmla="*/ 0 h 109"/>
                <a:gd name="T2" fmla="*/ 15 w 82"/>
                <a:gd name="T3" fmla="*/ 0 h 109"/>
                <a:gd name="T4" fmla="*/ 68 w 82"/>
                <a:gd name="T5" fmla="*/ 84 h 109"/>
                <a:gd name="T6" fmla="*/ 68 w 82"/>
                <a:gd name="T7" fmla="*/ 0 h 109"/>
                <a:gd name="T8" fmla="*/ 82 w 82"/>
                <a:gd name="T9" fmla="*/ 0 h 109"/>
                <a:gd name="T10" fmla="*/ 82 w 82"/>
                <a:gd name="T11" fmla="*/ 109 h 109"/>
                <a:gd name="T12" fmla="*/ 67 w 82"/>
                <a:gd name="T13" fmla="*/ 109 h 109"/>
                <a:gd name="T14" fmla="*/ 13 w 82"/>
                <a:gd name="T15" fmla="*/ 25 h 109"/>
                <a:gd name="T16" fmla="*/ 13 w 82"/>
                <a:gd name="T17" fmla="*/ 109 h 109"/>
                <a:gd name="T18" fmla="*/ 0 w 82"/>
                <a:gd name="T19" fmla="*/ 109 h 109"/>
                <a:gd name="T20" fmla="*/ 0 w 82"/>
                <a:gd name="T21" fmla="*/ 0 h 10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2"/>
                <a:gd name="T34" fmla="*/ 0 h 109"/>
                <a:gd name="T35" fmla="*/ 82 w 82"/>
                <a:gd name="T36" fmla="*/ 109 h 10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2" h="109">
                  <a:moveTo>
                    <a:pt x="0" y="0"/>
                  </a:moveTo>
                  <a:lnTo>
                    <a:pt x="15" y="0"/>
                  </a:lnTo>
                  <a:lnTo>
                    <a:pt x="68" y="84"/>
                  </a:lnTo>
                  <a:lnTo>
                    <a:pt x="68" y="0"/>
                  </a:lnTo>
                  <a:lnTo>
                    <a:pt x="82" y="0"/>
                  </a:lnTo>
                  <a:lnTo>
                    <a:pt x="82" y="109"/>
                  </a:lnTo>
                  <a:lnTo>
                    <a:pt x="67" y="109"/>
                  </a:lnTo>
                  <a:lnTo>
                    <a:pt x="13" y="25"/>
                  </a:lnTo>
                  <a:lnTo>
                    <a:pt x="13" y="109"/>
                  </a:lnTo>
                  <a:lnTo>
                    <a:pt x="0" y="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92" name="Freeform 169"/>
            <p:cNvSpPr>
              <a:spLocks/>
            </p:cNvSpPr>
            <p:nvPr/>
          </p:nvSpPr>
          <p:spPr bwMode="auto">
            <a:xfrm>
              <a:off x="2343" y="4043"/>
              <a:ext cx="61" cy="80"/>
            </a:xfrm>
            <a:custGeom>
              <a:avLst/>
              <a:gdLst>
                <a:gd name="T0" fmla="*/ 0 w 61"/>
                <a:gd name="T1" fmla="*/ 0 h 80"/>
                <a:gd name="T2" fmla="*/ 14 w 61"/>
                <a:gd name="T3" fmla="*/ 0 h 80"/>
                <a:gd name="T4" fmla="*/ 14 w 61"/>
                <a:gd name="T5" fmla="*/ 57 h 80"/>
                <a:gd name="T6" fmla="*/ 19 w 61"/>
                <a:gd name="T7" fmla="*/ 65 h 80"/>
                <a:gd name="T8" fmla="*/ 24 w 61"/>
                <a:gd name="T9" fmla="*/ 67 h 80"/>
                <a:gd name="T10" fmla="*/ 27 w 61"/>
                <a:gd name="T11" fmla="*/ 68 h 80"/>
                <a:gd name="T12" fmla="*/ 31 w 61"/>
                <a:gd name="T13" fmla="*/ 67 h 80"/>
                <a:gd name="T14" fmla="*/ 36 w 61"/>
                <a:gd name="T15" fmla="*/ 66 h 80"/>
                <a:gd name="T16" fmla="*/ 39 w 61"/>
                <a:gd name="T17" fmla="*/ 65 h 80"/>
                <a:gd name="T18" fmla="*/ 42 w 61"/>
                <a:gd name="T19" fmla="*/ 62 h 80"/>
                <a:gd name="T20" fmla="*/ 43 w 61"/>
                <a:gd name="T21" fmla="*/ 60 h 80"/>
                <a:gd name="T22" fmla="*/ 45 w 61"/>
                <a:gd name="T23" fmla="*/ 57 h 80"/>
                <a:gd name="T24" fmla="*/ 46 w 61"/>
                <a:gd name="T25" fmla="*/ 54 h 80"/>
                <a:gd name="T26" fmla="*/ 46 w 61"/>
                <a:gd name="T27" fmla="*/ 0 h 80"/>
                <a:gd name="T28" fmla="*/ 61 w 61"/>
                <a:gd name="T29" fmla="*/ 0 h 80"/>
                <a:gd name="T30" fmla="*/ 61 w 61"/>
                <a:gd name="T31" fmla="*/ 79 h 80"/>
                <a:gd name="T32" fmla="*/ 46 w 61"/>
                <a:gd name="T33" fmla="*/ 79 h 80"/>
                <a:gd name="T34" fmla="*/ 46 w 61"/>
                <a:gd name="T35" fmla="*/ 66 h 80"/>
                <a:gd name="T36" fmla="*/ 41 w 61"/>
                <a:gd name="T37" fmla="*/ 74 h 80"/>
                <a:gd name="T38" fmla="*/ 33 w 61"/>
                <a:gd name="T39" fmla="*/ 79 h 80"/>
                <a:gd name="T40" fmla="*/ 25 w 61"/>
                <a:gd name="T41" fmla="*/ 80 h 80"/>
                <a:gd name="T42" fmla="*/ 18 w 61"/>
                <a:gd name="T43" fmla="*/ 80 h 80"/>
                <a:gd name="T44" fmla="*/ 14 w 61"/>
                <a:gd name="T45" fmla="*/ 79 h 80"/>
                <a:gd name="T46" fmla="*/ 12 w 61"/>
                <a:gd name="T47" fmla="*/ 78 h 80"/>
                <a:gd name="T48" fmla="*/ 9 w 61"/>
                <a:gd name="T49" fmla="*/ 75 h 80"/>
                <a:gd name="T50" fmla="*/ 6 w 61"/>
                <a:gd name="T51" fmla="*/ 74 h 80"/>
                <a:gd name="T52" fmla="*/ 5 w 61"/>
                <a:gd name="T53" fmla="*/ 70 h 80"/>
                <a:gd name="T54" fmla="*/ 2 w 61"/>
                <a:gd name="T55" fmla="*/ 66 h 80"/>
                <a:gd name="T56" fmla="*/ 0 w 61"/>
                <a:gd name="T57" fmla="*/ 62 h 80"/>
                <a:gd name="T58" fmla="*/ 0 w 61"/>
                <a:gd name="T59" fmla="*/ 0 h 8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1"/>
                <a:gd name="T91" fmla="*/ 0 h 80"/>
                <a:gd name="T92" fmla="*/ 61 w 61"/>
                <a:gd name="T93" fmla="*/ 80 h 8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1" h="80">
                  <a:moveTo>
                    <a:pt x="0" y="0"/>
                  </a:moveTo>
                  <a:lnTo>
                    <a:pt x="14" y="0"/>
                  </a:lnTo>
                  <a:lnTo>
                    <a:pt x="14" y="57"/>
                  </a:lnTo>
                  <a:lnTo>
                    <a:pt x="19" y="65"/>
                  </a:lnTo>
                  <a:lnTo>
                    <a:pt x="24" y="67"/>
                  </a:lnTo>
                  <a:lnTo>
                    <a:pt x="27" y="68"/>
                  </a:lnTo>
                  <a:lnTo>
                    <a:pt x="31" y="67"/>
                  </a:lnTo>
                  <a:lnTo>
                    <a:pt x="36" y="66"/>
                  </a:lnTo>
                  <a:lnTo>
                    <a:pt x="39" y="65"/>
                  </a:lnTo>
                  <a:lnTo>
                    <a:pt x="42" y="62"/>
                  </a:lnTo>
                  <a:lnTo>
                    <a:pt x="43" y="60"/>
                  </a:lnTo>
                  <a:lnTo>
                    <a:pt x="45" y="57"/>
                  </a:lnTo>
                  <a:lnTo>
                    <a:pt x="46" y="54"/>
                  </a:lnTo>
                  <a:lnTo>
                    <a:pt x="46" y="0"/>
                  </a:lnTo>
                  <a:lnTo>
                    <a:pt x="61" y="0"/>
                  </a:lnTo>
                  <a:lnTo>
                    <a:pt x="61" y="79"/>
                  </a:lnTo>
                  <a:lnTo>
                    <a:pt x="46" y="79"/>
                  </a:lnTo>
                  <a:lnTo>
                    <a:pt x="46" y="66"/>
                  </a:lnTo>
                  <a:lnTo>
                    <a:pt x="41" y="74"/>
                  </a:lnTo>
                  <a:lnTo>
                    <a:pt x="33" y="79"/>
                  </a:lnTo>
                  <a:lnTo>
                    <a:pt x="25" y="80"/>
                  </a:lnTo>
                  <a:lnTo>
                    <a:pt x="18" y="80"/>
                  </a:lnTo>
                  <a:lnTo>
                    <a:pt x="14" y="79"/>
                  </a:lnTo>
                  <a:lnTo>
                    <a:pt x="12" y="78"/>
                  </a:lnTo>
                  <a:lnTo>
                    <a:pt x="9" y="75"/>
                  </a:lnTo>
                  <a:lnTo>
                    <a:pt x="6" y="74"/>
                  </a:lnTo>
                  <a:lnTo>
                    <a:pt x="5" y="70"/>
                  </a:lnTo>
                  <a:lnTo>
                    <a:pt x="2" y="66"/>
                  </a:lnTo>
                  <a:lnTo>
                    <a:pt x="0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93" name="Freeform 170"/>
            <p:cNvSpPr>
              <a:spLocks/>
            </p:cNvSpPr>
            <p:nvPr/>
          </p:nvSpPr>
          <p:spPr bwMode="auto">
            <a:xfrm>
              <a:off x="2424" y="4042"/>
              <a:ext cx="109" cy="80"/>
            </a:xfrm>
            <a:custGeom>
              <a:avLst/>
              <a:gdLst>
                <a:gd name="T0" fmla="*/ 38 w 109"/>
                <a:gd name="T1" fmla="*/ 0 h 80"/>
                <a:gd name="T2" fmla="*/ 43 w 109"/>
                <a:gd name="T3" fmla="*/ 0 h 80"/>
                <a:gd name="T4" fmla="*/ 47 w 109"/>
                <a:gd name="T5" fmla="*/ 1 h 80"/>
                <a:gd name="T6" fmla="*/ 51 w 109"/>
                <a:gd name="T7" fmla="*/ 3 h 80"/>
                <a:gd name="T8" fmla="*/ 55 w 109"/>
                <a:gd name="T9" fmla="*/ 6 h 80"/>
                <a:gd name="T10" fmla="*/ 57 w 109"/>
                <a:gd name="T11" fmla="*/ 9 h 80"/>
                <a:gd name="T12" fmla="*/ 60 w 109"/>
                <a:gd name="T13" fmla="*/ 14 h 80"/>
                <a:gd name="T14" fmla="*/ 67 w 109"/>
                <a:gd name="T15" fmla="*/ 6 h 80"/>
                <a:gd name="T16" fmla="*/ 74 w 109"/>
                <a:gd name="T17" fmla="*/ 1 h 80"/>
                <a:gd name="T18" fmla="*/ 84 w 109"/>
                <a:gd name="T19" fmla="*/ 0 h 80"/>
                <a:gd name="T20" fmla="*/ 88 w 109"/>
                <a:gd name="T21" fmla="*/ 0 h 80"/>
                <a:gd name="T22" fmla="*/ 94 w 109"/>
                <a:gd name="T23" fmla="*/ 1 h 80"/>
                <a:gd name="T24" fmla="*/ 101 w 109"/>
                <a:gd name="T25" fmla="*/ 6 h 80"/>
                <a:gd name="T26" fmla="*/ 106 w 109"/>
                <a:gd name="T27" fmla="*/ 14 h 80"/>
                <a:gd name="T28" fmla="*/ 109 w 109"/>
                <a:gd name="T29" fmla="*/ 26 h 80"/>
                <a:gd name="T30" fmla="*/ 109 w 109"/>
                <a:gd name="T31" fmla="*/ 80 h 80"/>
                <a:gd name="T32" fmla="*/ 94 w 109"/>
                <a:gd name="T33" fmla="*/ 80 h 80"/>
                <a:gd name="T34" fmla="*/ 94 w 109"/>
                <a:gd name="T35" fmla="*/ 25 h 80"/>
                <a:gd name="T36" fmla="*/ 92 w 109"/>
                <a:gd name="T37" fmla="*/ 20 h 80"/>
                <a:gd name="T38" fmla="*/ 92 w 109"/>
                <a:gd name="T39" fmla="*/ 18 h 80"/>
                <a:gd name="T40" fmla="*/ 91 w 109"/>
                <a:gd name="T41" fmla="*/ 15 h 80"/>
                <a:gd name="T42" fmla="*/ 86 w 109"/>
                <a:gd name="T43" fmla="*/ 13 h 80"/>
                <a:gd name="T44" fmla="*/ 75 w 109"/>
                <a:gd name="T45" fmla="*/ 13 h 80"/>
                <a:gd name="T46" fmla="*/ 70 w 109"/>
                <a:gd name="T47" fmla="*/ 14 h 80"/>
                <a:gd name="T48" fmla="*/ 66 w 109"/>
                <a:gd name="T49" fmla="*/ 17 h 80"/>
                <a:gd name="T50" fmla="*/ 63 w 109"/>
                <a:gd name="T51" fmla="*/ 20 h 80"/>
                <a:gd name="T52" fmla="*/ 62 w 109"/>
                <a:gd name="T53" fmla="*/ 25 h 80"/>
                <a:gd name="T54" fmla="*/ 61 w 109"/>
                <a:gd name="T55" fmla="*/ 29 h 80"/>
                <a:gd name="T56" fmla="*/ 61 w 109"/>
                <a:gd name="T57" fmla="*/ 80 h 80"/>
                <a:gd name="T58" fmla="*/ 47 w 109"/>
                <a:gd name="T59" fmla="*/ 80 h 80"/>
                <a:gd name="T60" fmla="*/ 47 w 109"/>
                <a:gd name="T61" fmla="*/ 23 h 80"/>
                <a:gd name="T62" fmla="*/ 45 w 109"/>
                <a:gd name="T63" fmla="*/ 20 h 80"/>
                <a:gd name="T64" fmla="*/ 44 w 109"/>
                <a:gd name="T65" fmla="*/ 17 h 80"/>
                <a:gd name="T66" fmla="*/ 42 w 109"/>
                <a:gd name="T67" fmla="*/ 15 h 80"/>
                <a:gd name="T68" fmla="*/ 39 w 109"/>
                <a:gd name="T69" fmla="*/ 13 h 80"/>
                <a:gd name="T70" fmla="*/ 30 w 109"/>
                <a:gd name="T71" fmla="*/ 13 h 80"/>
                <a:gd name="T72" fmla="*/ 26 w 109"/>
                <a:gd name="T73" fmla="*/ 14 h 80"/>
                <a:gd name="T74" fmla="*/ 24 w 109"/>
                <a:gd name="T75" fmla="*/ 15 h 80"/>
                <a:gd name="T76" fmla="*/ 20 w 109"/>
                <a:gd name="T77" fmla="*/ 18 h 80"/>
                <a:gd name="T78" fmla="*/ 18 w 109"/>
                <a:gd name="T79" fmla="*/ 20 h 80"/>
                <a:gd name="T80" fmla="*/ 16 w 109"/>
                <a:gd name="T81" fmla="*/ 24 h 80"/>
                <a:gd name="T82" fmla="*/ 14 w 109"/>
                <a:gd name="T83" fmla="*/ 29 h 80"/>
                <a:gd name="T84" fmla="*/ 14 w 109"/>
                <a:gd name="T85" fmla="*/ 80 h 80"/>
                <a:gd name="T86" fmla="*/ 0 w 109"/>
                <a:gd name="T87" fmla="*/ 80 h 80"/>
                <a:gd name="T88" fmla="*/ 0 w 109"/>
                <a:gd name="T89" fmla="*/ 1 h 80"/>
                <a:gd name="T90" fmla="*/ 14 w 109"/>
                <a:gd name="T91" fmla="*/ 1 h 80"/>
                <a:gd name="T92" fmla="*/ 14 w 109"/>
                <a:gd name="T93" fmla="*/ 14 h 80"/>
                <a:gd name="T94" fmla="*/ 18 w 109"/>
                <a:gd name="T95" fmla="*/ 9 h 80"/>
                <a:gd name="T96" fmla="*/ 20 w 109"/>
                <a:gd name="T97" fmla="*/ 6 h 80"/>
                <a:gd name="T98" fmla="*/ 24 w 109"/>
                <a:gd name="T99" fmla="*/ 3 h 80"/>
                <a:gd name="T100" fmla="*/ 31 w 109"/>
                <a:gd name="T101" fmla="*/ 1 h 80"/>
                <a:gd name="T102" fmla="*/ 38 w 109"/>
                <a:gd name="T103" fmla="*/ 0 h 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9"/>
                <a:gd name="T157" fmla="*/ 0 h 80"/>
                <a:gd name="T158" fmla="*/ 109 w 109"/>
                <a:gd name="T159" fmla="*/ 80 h 8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9" h="80">
                  <a:moveTo>
                    <a:pt x="38" y="0"/>
                  </a:moveTo>
                  <a:lnTo>
                    <a:pt x="43" y="0"/>
                  </a:lnTo>
                  <a:lnTo>
                    <a:pt x="47" y="1"/>
                  </a:lnTo>
                  <a:lnTo>
                    <a:pt x="51" y="3"/>
                  </a:lnTo>
                  <a:lnTo>
                    <a:pt x="55" y="6"/>
                  </a:lnTo>
                  <a:lnTo>
                    <a:pt x="57" y="9"/>
                  </a:lnTo>
                  <a:lnTo>
                    <a:pt x="60" y="14"/>
                  </a:lnTo>
                  <a:lnTo>
                    <a:pt x="67" y="6"/>
                  </a:lnTo>
                  <a:lnTo>
                    <a:pt x="74" y="1"/>
                  </a:lnTo>
                  <a:lnTo>
                    <a:pt x="84" y="0"/>
                  </a:lnTo>
                  <a:lnTo>
                    <a:pt x="88" y="0"/>
                  </a:lnTo>
                  <a:lnTo>
                    <a:pt x="94" y="1"/>
                  </a:lnTo>
                  <a:lnTo>
                    <a:pt x="101" y="6"/>
                  </a:lnTo>
                  <a:lnTo>
                    <a:pt x="106" y="14"/>
                  </a:lnTo>
                  <a:lnTo>
                    <a:pt x="109" y="26"/>
                  </a:lnTo>
                  <a:lnTo>
                    <a:pt x="109" y="80"/>
                  </a:lnTo>
                  <a:lnTo>
                    <a:pt x="94" y="80"/>
                  </a:lnTo>
                  <a:lnTo>
                    <a:pt x="94" y="25"/>
                  </a:lnTo>
                  <a:lnTo>
                    <a:pt x="92" y="20"/>
                  </a:lnTo>
                  <a:lnTo>
                    <a:pt x="92" y="18"/>
                  </a:lnTo>
                  <a:lnTo>
                    <a:pt x="91" y="15"/>
                  </a:lnTo>
                  <a:lnTo>
                    <a:pt x="86" y="13"/>
                  </a:lnTo>
                  <a:lnTo>
                    <a:pt x="75" y="13"/>
                  </a:lnTo>
                  <a:lnTo>
                    <a:pt x="70" y="14"/>
                  </a:lnTo>
                  <a:lnTo>
                    <a:pt x="66" y="17"/>
                  </a:lnTo>
                  <a:lnTo>
                    <a:pt x="63" y="20"/>
                  </a:lnTo>
                  <a:lnTo>
                    <a:pt x="62" y="25"/>
                  </a:lnTo>
                  <a:lnTo>
                    <a:pt x="61" y="29"/>
                  </a:lnTo>
                  <a:lnTo>
                    <a:pt x="61" y="80"/>
                  </a:lnTo>
                  <a:lnTo>
                    <a:pt x="47" y="80"/>
                  </a:lnTo>
                  <a:lnTo>
                    <a:pt x="47" y="23"/>
                  </a:lnTo>
                  <a:lnTo>
                    <a:pt x="45" y="20"/>
                  </a:lnTo>
                  <a:lnTo>
                    <a:pt x="44" y="17"/>
                  </a:lnTo>
                  <a:lnTo>
                    <a:pt x="42" y="15"/>
                  </a:lnTo>
                  <a:lnTo>
                    <a:pt x="39" y="13"/>
                  </a:lnTo>
                  <a:lnTo>
                    <a:pt x="30" y="13"/>
                  </a:lnTo>
                  <a:lnTo>
                    <a:pt x="26" y="14"/>
                  </a:lnTo>
                  <a:lnTo>
                    <a:pt x="24" y="15"/>
                  </a:lnTo>
                  <a:lnTo>
                    <a:pt x="20" y="18"/>
                  </a:lnTo>
                  <a:lnTo>
                    <a:pt x="18" y="20"/>
                  </a:lnTo>
                  <a:lnTo>
                    <a:pt x="16" y="24"/>
                  </a:lnTo>
                  <a:lnTo>
                    <a:pt x="14" y="29"/>
                  </a:lnTo>
                  <a:lnTo>
                    <a:pt x="14" y="80"/>
                  </a:lnTo>
                  <a:lnTo>
                    <a:pt x="0" y="80"/>
                  </a:lnTo>
                  <a:lnTo>
                    <a:pt x="0" y="1"/>
                  </a:lnTo>
                  <a:lnTo>
                    <a:pt x="14" y="1"/>
                  </a:lnTo>
                  <a:lnTo>
                    <a:pt x="14" y="14"/>
                  </a:lnTo>
                  <a:lnTo>
                    <a:pt x="18" y="9"/>
                  </a:lnTo>
                  <a:lnTo>
                    <a:pt x="20" y="6"/>
                  </a:lnTo>
                  <a:lnTo>
                    <a:pt x="24" y="3"/>
                  </a:lnTo>
                  <a:lnTo>
                    <a:pt x="31" y="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94" name="Freeform 171"/>
            <p:cNvSpPr>
              <a:spLocks noEditPoints="1"/>
            </p:cNvSpPr>
            <p:nvPr/>
          </p:nvSpPr>
          <p:spPr bwMode="auto">
            <a:xfrm>
              <a:off x="2553" y="4013"/>
              <a:ext cx="67" cy="110"/>
            </a:xfrm>
            <a:custGeom>
              <a:avLst/>
              <a:gdLst>
                <a:gd name="T0" fmla="*/ 30 w 67"/>
                <a:gd name="T1" fmla="*/ 42 h 110"/>
                <a:gd name="T2" fmla="*/ 26 w 67"/>
                <a:gd name="T3" fmla="*/ 43 h 110"/>
                <a:gd name="T4" fmla="*/ 23 w 67"/>
                <a:gd name="T5" fmla="*/ 46 h 110"/>
                <a:gd name="T6" fmla="*/ 20 w 67"/>
                <a:gd name="T7" fmla="*/ 49 h 110"/>
                <a:gd name="T8" fmla="*/ 15 w 67"/>
                <a:gd name="T9" fmla="*/ 58 h 110"/>
                <a:gd name="T10" fmla="*/ 13 w 67"/>
                <a:gd name="T11" fmla="*/ 69 h 110"/>
                <a:gd name="T12" fmla="*/ 15 w 67"/>
                <a:gd name="T13" fmla="*/ 84 h 110"/>
                <a:gd name="T14" fmla="*/ 17 w 67"/>
                <a:gd name="T15" fmla="*/ 89 h 110"/>
                <a:gd name="T16" fmla="*/ 24 w 67"/>
                <a:gd name="T17" fmla="*/ 96 h 110"/>
                <a:gd name="T18" fmla="*/ 28 w 67"/>
                <a:gd name="T19" fmla="*/ 97 h 110"/>
                <a:gd name="T20" fmla="*/ 32 w 67"/>
                <a:gd name="T21" fmla="*/ 98 h 110"/>
                <a:gd name="T22" fmla="*/ 37 w 67"/>
                <a:gd name="T23" fmla="*/ 97 h 110"/>
                <a:gd name="T24" fmla="*/ 40 w 67"/>
                <a:gd name="T25" fmla="*/ 96 h 110"/>
                <a:gd name="T26" fmla="*/ 44 w 67"/>
                <a:gd name="T27" fmla="*/ 93 h 110"/>
                <a:gd name="T28" fmla="*/ 46 w 67"/>
                <a:gd name="T29" fmla="*/ 90 h 110"/>
                <a:gd name="T30" fmla="*/ 51 w 67"/>
                <a:gd name="T31" fmla="*/ 81 h 110"/>
                <a:gd name="T32" fmla="*/ 52 w 67"/>
                <a:gd name="T33" fmla="*/ 69 h 110"/>
                <a:gd name="T34" fmla="*/ 51 w 67"/>
                <a:gd name="T35" fmla="*/ 56 h 110"/>
                <a:gd name="T36" fmla="*/ 46 w 67"/>
                <a:gd name="T37" fmla="*/ 48 h 110"/>
                <a:gd name="T38" fmla="*/ 44 w 67"/>
                <a:gd name="T39" fmla="*/ 44 h 110"/>
                <a:gd name="T40" fmla="*/ 37 w 67"/>
                <a:gd name="T41" fmla="*/ 42 h 110"/>
                <a:gd name="T42" fmla="*/ 30 w 67"/>
                <a:gd name="T43" fmla="*/ 42 h 110"/>
                <a:gd name="T44" fmla="*/ 0 w 67"/>
                <a:gd name="T45" fmla="*/ 0 h 110"/>
                <a:gd name="T46" fmla="*/ 13 w 67"/>
                <a:gd name="T47" fmla="*/ 0 h 110"/>
                <a:gd name="T48" fmla="*/ 13 w 67"/>
                <a:gd name="T49" fmla="*/ 42 h 110"/>
                <a:gd name="T50" fmla="*/ 23 w 67"/>
                <a:gd name="T51" fmla="*/ 32 h 110"/>
                <a:gd name="T52" fmla="*/ 34 w 67"/>
                <a:gd name="T53" fmla="*/ 29 h 110"/>
                <a:gd name="T54" fmla="*/ 39 w 67"/>
                <a:gd name="T55" fmla="*/ 29 h 110"/>
                <a:gd name="T56" fmla="*/ 43 w 67"/>
                <a:gd name="T57" fmla="*/ 30 h 110"/>
                <a:gd name="T58" fmla="*/ 48 w 67"/>
                <a:gd name="T59" fmla="*/ 32 h 110"/>
                <a:gd name="T60" fmla="*/ 51 w 67"/>
                <a:gd name="T61" fmla="*/ 34 h 110"/>
                <a:gd name="T62" fmla="*/ 54 w 67"/>
                <a:gd name="T63" fmla="*/ 36 h 110"/>
                <a:gd name="T64" fmla="*/ 56 w 67"/>
                <a:gd name="T65" fmla="*/ 37 h 110"/>
                <a:gd name="T66" fmla="*/ 57 w 67"/>
                <a:gd name="T67" fmla="*/ 40 h 110"/>
                <a:gd name="T68" fmla="*/ 62 w 67"/>
                <a:gd name="T69" fmla="*/ 46 h 110"/>
                <a:gd name="T70" fmla="*/ 65 w 67"/>
                <a:gd name="T71" fmla="*/ 53 h 110"/>
                <a:gd name="T72" fmla="*/ 67 w 67"/>
                <a:gd name="T73" fmla="*/ 58 h 110"/>
                <a:gd name="T74" fmla="*/ 67 w 67"/>
                <a:gd name="T75" fmla="*/ 68 h 110"/>
                <a:gd name="T76" fmla="*/ 65 w 67"/>
                <a:gd name="T77" fmla="*/ 81 h 110"/>
                <a:gd name="T78" fmla="*/ 63 w 67"/>
                <a:gd name="T79" fmla="*/ 91 h 110"/>
                <a:gd name="T80" fmla="*/ 57 w 67"/>
                <a:gd name="T81" fmla="*/ 99 h 110"/>
                <a:gd name="T82" fmla="*/ 50 w 67"/>
                <a:gd name="T83" fmla="*/ 105 h 110"/>
                <a:gd name="T84" fmla="*/ 43 w 67"/>
                <a:gd name="T85" fmla="*/ 109 h 110"/>
                <a:gd name="T86" fmla="*/ 34 w 67"/>
                <a:gd name="T87" fmla="*/ 110 h 110"/>
                <a:gd name="T88" fmla="*/ 23 w 67"/>
                <a:gd name="T89" fmla="*/ 106 h 110"/>
                <a:gd name="T90" fmla="*/ 13 w 67"/>
                <a:gd name="T91" fmla="*/ 98 h 110"/>
                <a:gd name="T92" fmla="*/ 13 w 67"/>
                <a:gd name="T93" fmla="*/ 109 h 110"/>
                <a:gd name="T94" fmla="*/ 0 w 67"/>
                <a:gd name="T95" fmla="*/ 109 h 110"/>
                <a:gd name="T96" fmla="*/ 0 w 67"/>
                <a:gd name="T97" fmla="*/ 0 h 11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7"/>
                <a:gd name="T148" fmla="*/ 0 h 110"/>
                <a:gd name="T149" fmla="*/ 67 w 67"/>
                <a:gd name="T150" fmla="*/ 110 h 11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7" h="110">
                  <a:moveTo>
                    <a:pt x="30" y="42"/>
                  </a:moveTo>
                  <a:lnTo>
                    <a:pt x="26" y="43"/>
                  </a:lnTo>
                  <a:lnTo>
                    <a:pt x="23" y="46"/>
                  </a:lnTo>
                  <a:lnTo>
                    <a:pt x="20" y="49"/>
                  </a:lnTo>
                  <a:lnTo>
                    <a:pt x="15" y="58"/>
                  </a:lnTo>
                  <a:lnTo>
                    <a:pt x="13" y="69"/>
                  </a:lnTo>
                  <a:lnTo>
                    <a:pt x="15" y="84"/>
                  </a:lnTo>
                  <a:lnTo>
                    <a:pt x="17" y="89"/>
                  </a:lnTo>
                  <a:lnTo>
                    <a:pt x="24" y="96"/>
                  </a:lnTo>
                  <a:lnTo>
                    <a:pt x="28" y="97"/>
                  </a:lnTo>
                  <a:lnTo>
                    <a:pt x="32" y="98"/>
                  </a:lnTo>
                  <a:lnTo>
                    <a:pt x="37" y="97"/>
                  </a:lnTo>
                  <a:lnTo>
                    <a:pt x="40" y="96"/>
                  </a:lnTo>
                  <a:lnTo>
                    <a:pt x="44" y="93"/>
                  </a:lnTo>
                  <a:lnTo>
                    <a:pt x="46" y="90"/>
                  </a:lnTo>
                  <a:lnTo>
                    <a:pt x="51" y="81"/>
                  </a:lnTo>
                  <a:lnTo>
                    <a:pt x="52" y="69"/>
                  </a:lnTo>
                  <a:lnTo>
                    <a:pt x="51" y="56"/>
                  </a:lnTo>
                  <a:lnTo>
                    <a:pt x="46" y="48"/>
                  </a:lnTo>
                  <a:lnTo>
                    <a:pt x="44" y="44"/>
                  </a:lnTo>
                  <a:lnTo>
                    <a:pt x="37" y="42"/>
                  </a:lnTo>
                  <a:lnTo>
                    <a:pt x="30" y="42"/>
                  </a:lnTo>
                  <a:close/>
                  <a:moveTo>
                    <a:pt x="0" y="0"/>
                  </a:moveTo>
                  <a:lnTo>
                    <a:pt x="13" y="0"/>
                  </a:lnTo>
                  <a:lnTo>
                    <a:pt x="13" y="42"/>
                  </a:lnTo>
                  <a:lnTo>
                    <a:pt x="23" y="32"/>
                  </a:lnTo>
                  <a:lnTo>
                    <a:pt x="34" y="29"/>
                  </a:lnTo>
                  <a:lnTo>
                    <a:pt x="39" y="29"/>
                  </a:lnTo>
                  <a:lnTo>
                    <a:pt x="43" y="30"/>
                  </a:lnTo>
                  <a:lnTo>
                    <a:pt x="48" y="32"/>
                  </a:lnTo>
                  <a:lnTo>
                    <a:pt x="51" y="34"/>
                  </a:lnTo>
                  <a:lnTo>
                    <a:pt x="54" y="36"/>
                  </a:lnTo>
                  <a:lnTo>
                    <a:pt x="56" y="37"/>
                  </a:lnTo>
                  <a:lnTo>
                    <a:pt x="57" y="40"/>
                  </a:lnTo>
                  <a:lnTo>
                    <a:pt x="62" y="46"/>
                  </a:lnTo>
                  <a:lnTo>
                    <a:pt x="65" y="53"/>
                  </a:lnTo>
                  <a:lnTo>
                    <a:pt x="67" y="58"/>
                  </a:lnTo>
                  <a:lnTo>
                    <a:pt x="67" y="68"/>
                  </a:lnTo>
                  <a:lnTo>
                    <a:pt x="65" y="81"/>
                  </a:lnTo>
                  <a:lnTo>
                    <a:pt x="63" y="91"/>
                  </a:lnTo>
                  <a:lnTo>
                    <a:pt x="57" y="99"/>
                  </a:lnTo>
                  <a:lnTo>
                    <a:pt x="50" y="105"/>
                  </a:lnTo>
                  <a:lnTo>
                    <a:pt x="43" y="109"/>
                  </a:lnTo>
                  <a:lnTo>
                    <a:pt x="34" y="110"/>
                  </a:lnTo>
                  <a:lnTo>
                    <a:pt x="23" y="106"/>
                  </a:lnTo>
                  <a:lnTo>
                    <a:pt x="13" y="98"/>
                  </a:lnTo>
                  <a:lnTo>
                    <a:pt x="13" y="109"/>
                  </a:lnTo>
                  <a:lnTo>
                    <a:pt x="0" y="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95" name="Freeform 172"/>
            <p:cNvSpPr>
              <a:spLocks noEditPoints="1"/>
            </p:cNvSpPr>
            <p:nvPr/>
          </p:nvSpPr>
          <p:spPr bwMode="auto">
            <a:xfrm>
              <a:off x="2630" y="4042"/>
              <a:ext cx="73" cy="81"/>
            </a:xfrm>
            <a:custGeom>
              <a:avLst/>
              <a:gdLst>
                <a:gd name="T0" fmla="*/ 30 w 73"/>
                <a:gd name="T1" fmla="*/ 13 h 81"/>
                <a:gd name="T2" fmla="*/ 25 w 73"/>
                <a:gd name="T3" fmla="*/ 14 h 81"/>
                <a:gd name="T4" fmla="*/ 21 w 73"/>
                <a:gd name="T5" fmla="*/ 17 h 81"/>
                <a:gd name="T6" fmla="*/ 18 w 73"/>
                <a:gd name="T7" fmla="*/ 20 h 81"/>
                <a:gd name="T8" fmla="*/ 17 w 73"/>
                <a:gd name="T9" fmla="*/ 23 h 81"/>
                <a:gd name="T10" fmla="*/ 16 w 73"/>
                <a:gd name="T11" fmla="*/ 27 h 81"/>
                <a:gd name="T12" fmla="*/ 15 w 73"/>
                <a:gd name="T13" fmla="*/ 31 h 81"/>
                <a:gd name="T14" fmla="*/ 59 w 73"/>
                <a:gd name="T15" fmla="*/ 31 h 81"/>
                <a:gd name="T16" fmla="*/ 59 w 73"/>
                <a:gd name="T17" fmla="*/ 27 h 81"/>
                <a:gd name="T18" fmla="*/ 58 w 73"/>
                <a:gd name="T19" fmla="*/ 24 h 81"/>
                <a:gd name="T20" fmla="*/ 56 w 73"/>
                <a:gd name="T21" fmla="*/ 21 h 81"/>
                <a:gd name="T22" fmla="*/ 50 w 73"/>
                <a:gd name="T23" fmla="*/ 15 h 81"/>
                <a:gd name="T24" fmla="*/ 47 w 73"/>
                <a:gd name="T25" fmla="*/ 14 h 81"/>
                <a:gd name="T26" fmla="*/ 42 w 73"/>
                <a:gd name="T27" fmla="*/ 13 h 81"/>
                <a:gd name="T28" fmla="*/ 30 w 73"/>
                <a:gd name="T29" fmla="*/ 13 h 81"/>
                <a:gd name="T30" fmla="*/ 36 w 73"/>
                <a:gd name="T31" fmla="*/ 0 h 81"/>
                <a:gd name="T32" fmla="*/ 47 w 73"/>
                <a:gd name="T33" fmla="*/ 1 h 81"/>
                <a:gd name="T34" fmla="*/ 55 w 73"/>
                <a:gd name="T35" fmla="*/ 5 h 81"/>
                <a:gd name="T36" fmla="*/ 64 w 73"/>
                <a:gd name="T37" fmla="*/ 11 h 81"/>
                <a:gd name="T38" fmla="*/ 68 w 73"/>
                <a:gd name="T39" fmla="*/ 19 h 81"/>
                <a:gd name="T40" fmla="*/ 72 w 73"/>
                <a:gd name="T41" fmla="*/ 29 h 81"/>
                <a:gd name="T42" fmla="*/ 73 w 73"/>
                <a:gd name="T43" fmla="*/ 40 h 81"/>
                <a:gd name="T44" fmla="*/ 73 w 73"/>
                <a:gd name="T45" fmla="*/ 44 h 81"/>
                <a:gd name="T46" fmla="*/ 15 w 73"/>
                <a:gd name="T47" fmla="*/ 44 h 81"/>
                <a:gd name="T48" fmla="*/ 16 w 73"/>
                <a:gd name="T49" fmla="*/ 50 h 81"/>
                <a:gd name="T50" fmla="*/ 17 w 73"/>
                <a:gd name="T51" fmla="*/ 55 h 81"/>
                <a:gd name="T52" fmla="*/ 19 w 73"/>
                <a:gd name="T53" fmla="*/ 58 h 81"/>
                <a:gd name="T54" fmla="*/ 23 w 73"/>
                <a:gd name="T55" fmla="*/ 63 h 81"/>
                <a:gd name="T56" fmla="*/ 25 w 73"/>
                <a:gd name="T57" fmla="*/ 66 h 81"/>
                <a:gd name="T58" fmla="*/ 29 w 73"/>
                <a:gd name="T59" fmla="*/ 68 h 81"/>
                <a:gd name="T60" fmla="*/ 34 w 73"/>
                <a:gd name="T61" fmla="*/ 69 h 81"/>
                <a:gd name="T62" fmla="*/ 39 w 73"/>
                <a:gd name="T63" fmla="*/ 69 h 81"/>
                <a:gd name="T64" fmla="*/ 46 w 73"/>
                <a:gd name="T65" fmla="*/ 68 h 81"/>
                <a:gd name="T66" fmla="*/ 50 w 73"/>
                <a:gd name="T67" fmla="*/ 66 h 81"/>
                <a:gd name="T68" fmla="*/ 54 w 73"/>
                <a:gd name="T69" fmla="*/ 63 h 81"/>
                <a:gd name="T70" fmla="*/ 56 w 73"/>
                <a:gd name="T71" fmla="*/ 61 h 81"/>
                <a:gd name="T72" fmla="*/ 59 w 73"/>
                <a:gd name="T73" fmla="*/ 56 h 81"/>
                <a:gd name="T74" fmla="*/ 73 w 73"/>
                <a:gd name="T75" fmla="*/ 58 h 81"/>
                <a:gd name="T76" fmla="*/ 70 w 73"/>
                <a:gd name="T77" fmla="*/ 66 h 81"/>
                <a:gd name="T78" fmla="*/ 66 w 73"/>
                <a:gd name="T79" fmla="*/ 70 h 81"/>
                <a:gd name="T80" fmla="*/ 60 w 73"/>
                <a:gd name="T81" fmla="*/ 75 h 81"/>
                <a:gd name="T82" fmla="*/ 50 w 73"/>
                <a:gd name="T83" fmla="*/ 80 h 81"/>
                <a:gd name="T84" fmla="*/ 39 w 73"/>
                <a:gd name="T85" fmla="*/ 81 h 81"/>
                <a:gd name="T86" fmla="*/ 23 w 73"/>
                <a:gd name="T87" fmla="*/ 79 h 81"/>
                <a:gd name="T88" fmla="*/ 10 w 73"/>
                <a:gd name="T89" fmla="*/ 70 h 81"/>
                <a:gd name="T90" fmla="*/ 5 w 73"/>
                <a:gd name="T91" fmla="*/ 63 h 81"/>
                <a:gd name="T92" fmla="*/ 2 w 73"/>
                <a:gd name="T93" fmla="*/ 54 h 81"/>
                <a:gd name="T94" fmla="*/ 0 w 73"/>
                <a:gd name="T95" fmla="*/ 40 h 81"/>
                <a:gd name="T96" fmla="*/ 3 w 73"/>
                <a:gd name="T97" fmla="*/ 24 h 81"/>
                <a:gd name="T98" fmla="*/ 10 w 73"/>
                <a:gd name="T99" fmla="*/ 11 h 81"/>
                <a:gd name="T100" fmla="*/ 22 w 73"/>
                <a:gd name="T101" fmla="*/ 2 h 81"/>
                <a:gd name="T102" fmla="*/ 36 w 73"/>
                <a:gd name="T103" fmla="*/ 0 h 8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3"/>
                <a:gd name="T157" fmla="*/ 0 h 81"/>
                <a:gd name="T158" fmla="*/ 73 w 73"/>
                <a:gd name="T159" fmla="*/ 81 h 8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3" h="81">
                  <a:moveTo>
                    <a:pt x="30" y="13"/>
                  </a:moveTo>
                  <a:lnTo>
                    <a:pt x="25" y="14"/>
                  </a:lnTo>
                  <a:lnTo>
                    <a:pt x="21" y="17"/>
                  </a:lnTo>
                  <a:lnTo>
                    <a:pt x="18" y="20"/>
                  </a:lnTo>
                  <a:lnTo>
                    <a:pt x="17" y="23"/>
                  </a:lnTo>
                  <a:lnTo>
                    <a:pt x="16" y="27"/>
                  </a:lnTo>
                  <a:lnTo>
                    <a:pt x="15" y="31"/>
                  </a:lnTo>
                  <a:lnTo>
                    <a:pt x="59" y="31"/>
                  </a:lnTo>
                  <a:lnTo>
                    <a:pt x="59" y="27"/>
                  </a:lnTo>
                  <a:lnTo>
                    <a:pt x="58" y="24"/>
                  </a:lnTo>
                  <a:lnTo>
                    <a:pt x="56" y="21"/>
                  </a:lnTo>
                  <a:lnTo>
                    <a:pt x="50" y="15"/>
                  </a:lnTo>
                  <a:lnTo>
                    <a:pt x="47" y="14"/>
                  </a:lnTo>
                  <a:lnTo>
                    <a:pt x="42" y="13"/>
                  </a:lnTo>
                  <a:lnTo>
                    <a:pt x="30" y="13"/>
                  </a:lnTo>
                  <a:close/>
                  <a:moveTo>
                    <a:pt x="36" y="0"/>
                  </a:moveTo>
                  <a:lnTo>
                    <a:pt x="47" y="1"/>
                  </a:lnTo>
                  <a:lnTo>
                    <a:pt x="55" y="5"/>
                  </a:lnTo>
                  <a:lnTo>
                    <a:pt x="64" y="11"/>
                  </a:lnTo>
                  <a:lnTo>
                    <a:pt x="68" y="19"/>
                  </a:lnTo>
                  <a:lnTo>
                    <a:pt x="72" y="29"/>
                  </a:lnTo>
                  <a:lnTo>
                    <a:pt x="73" y="40"/>
                  </a:lnTo>
                  <a:lnTo>
                    <a:pt x="73" y="44"/>
                  </a:lnTo>
                  <a:lnTo>
                    <a:pt x="15" y="44"/>
                  </a:lnTo>
                  <a:lnTo>
                    <a:pt x="16" y="50"/>
                  </a:lnTo>
                  <a:lnTo>
                    <a:pt x="17" y="55"/>
                  </a:lnTo>
                  <a:lnTo>
                    <a:pt x="19" y="58"/>
                  </a:lnTo>
                  <a:lnTo>
                    <a:pt x="23" y="63"/>
                  </a:lnTo>
                  <a:lnTo>
                    <a:pt x="25" y="66"/>
                  </a:lnTo>
                  <a:lnTo>
                    <a:pt x="29" y="68"/>
                  </a:lnTo>
                  <a:lnTo>
                    <a:pt x="34" y="69"/>
                  </a:lnTo>
                  <a:lnTo>
                    <a:pt x="39" y="69"/>
                  </a:lnTo>
                  <a:lnTo>
                    <a:pt x="46" y="68"/>
                  </a:lnTo>
                  <a:lnTo>
                    <a:pt x="50" y="66"/>
                  </a:lnTo>
                  <a:lnTo>
                    <a:pt x="54" y="63"/>
                  </a:lnTo>
                  <a:lnTo>
                    <a:pt x="56" y="61"/>
                  </a:lnTo>
                  <a:lnTo>
                    <a:pt x="59" y="56"/>
                  </a:lnTo>
                  <a:lnTo>
                    <a:pt x="73" y="58"/>
                  </a:lnTo>
                  <a:lnTo>
                    <a:pt x="70" y="66"/>
                  </a:lnTo>
                  <a:lnTo>
                    <a:pt x="66" y="70"/>
                  </a:lnTo>
                  <a:lnTo>
                    <a:pt x="60" y="75"/>
                  </a:lnTo>
                  <a:lnTo>
                    <a:pt x="50" y="80"/>
                  </a:lnTo>
                  <a:lnTo>
                    <a:pt x="39" y="81"/>
                  </a:lnTo>
                  <a:lnTo>
                    <a:pt x="23" y="79"/>
                  </a:lnTo>
                  <a:lnTo>
                    <a:pt x="10" y="70"/>
                  </a:lnTo>
                  <a:lnTo>
                    <a:pt x="5" y="63"/>
                  </a:lnTo>
                  <a:lnTo>
                    <a:pt x="2" y="54"/>
                  </a:lnTo>
                  <a:lnTo>
                    <a:pt x="0" y="40"/>
                  </a:lnTo>
                  <a:lnTo>
                    <a:pt x="3" y="24"/>
                  </a:lnTo>
                  <a:lnTo>
                    <a:pt x="10" y="11"/>
                  </a:lnTo>
                  <a:lnTo>
                    <a:pt x="22" y="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96" name="Freeform 173"/>
            <p:cNvSpPr>
              <a:spLocks/>
            </p:cNvSpPr>
            <p:nvPr/>
          </p:nvSpPr>
          <p:spPr bwMode="auto">
            <a:xfrm>
              <a:off x="2720" y="4042"/>
              <a:ext cx="40" cy="80"/>
            </a:xfrm>
            <a:custGeom>
              <a:avLst/>
              <a:gdLst>
                <a:gd name="T0" fmla="*/ 25 w 40"/>
                <a:gd name="T1" fmla="*/ 0 h 80"/>
                <a:gd name="T2" fmla="*/ 32 w 40"/>
                <a:gd name="T3" fmla="*/ 0 h 80"/>
                <a:gd name="T4" fmla="*/ 37 w 40"/>
                <a:gd name="T5" fmla="*/ 1 h 80"/>
                <a:gd name="T6" fmla="*/ 40 w 40"/>
                <a:gd name="T7" fmla="*/ 3 h 80"/>
                <a:gd name="T8" fmla="*/ 36 w 40"/>
                <a:gd name="T9" fmla="*/ 15 h 80"/>
                <a:gd name="T10" fmla="*/ 31 w 40"/>
                <a:gd name="T11" fmla="*/ 13 h 80"/>
                <a:gd name="T12" fmla="*/ 24 w 40"/>
                <a:gd name="T13" fmla="*/ 13 h 80"/>
                <a:gd name="T14" fmla="*/ 23 w 40"/>
                <a:gd name="T15" fmla="*/ 14 h 80"/>
                <a:gd name="T16" fmla="*/ 20 w 40"/>
                <a:gd name="T17" fmla="*/ 15 h 80"/>
                <a:gd name="T18" fmla="*/ 18 w 40"/>
                <a:gd name="T19" fmla="*/ 18 h 80"/>
                <a:gd name="T20" fmla="*/ 15 w 40"/>
                <a:gd name="T21" fmla="*/ 21 h 80"/>
                <a:gd name="T22" fmla="*/ 14 w 40"/>
                <a:gd name="T23" fmla="*/ 27 h 80"/>
                <a:gd name="T24" fmla="*/ 14 w 40"/>
                <a:gd name="T25" fmla="*/ 80 h 80"/>
                <a:gd name="T26" fmla="*/ 0 w 40"/>
                <a:gd name="T27" fmla="*/ 80 h 80"/>
                <a:gd name="T28" fmla="*/ 0 w 40"/>
                <a:gd name="T29" fmla="*/ 1 h 80"/>
                <a:gd name="T30" fmla="*/ 13 w 40"/>
                <a:gd name="T31" fmla="*/ 1 h 80"/>
                <a:gd name="T32" fmla="*/ 13 w 40"/>
                <a:gd name="T33" fmla="*/ 13 h 80"/>
                <a:gd name="T34" fmla="*/ 15 w 40"/>
                <a:gd name="T35" fmla="*/ 8 h 80"/>
                <a:gd name="T36" fmla="*/ 18 w 40"/>
                <a:gd name="T37" fmla="*/ 5 h 80"/>
                <a:gd name="T38" fmla="*/ 23 w 40"/>
                <a:gd name="T39" fmla="*/ 2 h 80"/>
                <a:gd name="T40" fmla="*/ 25 w 40"/>
                <a:gd name="T41" fmla="*/ 0 h 8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0"/>
                <a:gd name="T64" fmla="*/ 0 h 80"/>
                <a:gd name="T65" fmla="*/ 40 w 40"/>
                <a:gd name="T66" fmla="*/ 80 h 8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0" h="80">
                  <a:moveTo>
                    <a:pt x="25" y="0"/>
                  </a:moveTo>
                  <a:lnTo>
                    <a:pt x="32" y="0"/>
                  </a:lnTo>
                  <a:lnTo>
                    <a:pt x="37" y="1"/>
                  </a:lnTo>
                  <a:lnTo>
                    <a:pt x="40" y="3"/>
                  </a:lnTo>
                  <a:lnTo>
                    <a:pt x="36" y="15"/>
                  </a:lnTo>
                  <a:lnTo>
                    <a:pt x="31" y="13"/>
                  </a:lnTo>
                  <a:lnTo>
                    <a:pt x="24" y="13"/>
                  </a:lnTo>
                  <a:lnTo>
                    <a:pt x="23" y="14"/>
                  </a:lnTo>
                  <a:lnTo>
                    <a:pt x="20" y="15"/>
                  </a:lnTo>
                  <a:lnTo>
                    <a:pt x="18" y="18"/>
                  </a:lnTo>
                  <a:lnTo>
                    <a:pt x="15" y="21"/>
                  </a:lnTo>
                  <a:lnTo>
                    <a:pt x="14" y="27"/>
                  </a:lnTo>
                  <a:lnTo>
                    <a:pt x="14" y="80"/>
                  </a:lnTo>
                  <a:lnTo>
                    <a:pt x="0" y="80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3" y="13"/>
                  </a:lnTo>
                  <a:lnTo>
                    <a:pt x="15" y="8"/>
                  </a:lnTo>
                  <a:lnTo>
                    <a:pt x="18" y="5"/>
                  </a:lnTo>
                  <a:lnTo>
                    <a:pt x="23" y="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97" name="Freeform 174"/>
            <p:cNvSpPr>
              <a:spLocks noEditPoints="1"/>
            </p:cNvSpPr>
            <p:nvPr/>
          </p:nvSpPr>
          <p:spPr bwMode="auto">
            <a:xfrm>
              <a:off x="2808" y="4042"/>
              <a:ext cx="70" cy="81"/>
            </a:xfrm>
            <a:custGeom>
              <a:avLst/>
              <a:gdLst>
                <a:gd name="T0" fmla="*/ 31 w 70"/>
                <a:gd name="T1" fmla="*/ 13 h 81"/>
                <a:gd name="T2" fmla="*/ 26 w 70"/>
                <a:gd name="T3" fmla="*/ 14 h 81"/>
                <a:gd name="T4" fmla="*/ 23 w 70"/>
                <a:gd name="T5" fmla="*/ 15 h 81"/>
                <a:gd name="T6" fmla="*/ 20 w 70"/>
                <a:gd name="T7" fmla="*/ 19 h 81"/>
                <a:gd name="T8" fmla="*/ 17 w 70"/>
                <a:gd name="T9" fmla="*/ 25 h 81"/>
                <a:gd name="T10" fmla="*/ 14 w 70"/>
                <a:gd name="T11" fmla="*/ 32 h 81"/>
                <a:gd name="T12" fmla="*/ 13 w 70"/>
                <a:gd name="T13" fmla="*/ 40 h 81"/>
                <a:gd name="T14" fmla="*/ 16 w 70"/>
                <a:gd name="T15" fmla="*/ 54 h 81"/>
                <a:gd name="T16" fmla="*/ 20 w 70"/>
                <a:gd name="T17" fmla="*/ 63 h 81"/>
                <a:gd name="T18" fmla="*/ 23 w 70"/>
                <a:gd name="T19" fmla="*/ 66 h 81"/>
                <a:gd name="T20" fmla="*/ 26 w 70"/>
                <a:gd name="T21" fmla="*/ 68 h 81"/>
                <a:gd name="T22" fmla="*/ 31 w 70"/>
                <a:gd name="T23" fmla="*/ 69 h 81"/>
                <a:gd name="T24" fmla="*/ 36 w 70"/>
                <a:gd name="T25" fmla="*/ 69 h 81"/>
                <a:gd name="T26" fmla="*/ 41 w 70"/>
                <a:gd name="T27" fmla="*/ 68 h 81"/>
                <a:gd name="T28" fmla="*/ 44 w 70"/>
                <a:gd name="T29" fmla="*/ 67 h 81"/>
                <a:gd name="T30" fmla="*/ 50 w 70"/>
                <a:gd name="T31" fmla="*/ 61 h 81"/>
                <a:gd name="T32" fmla="*/ 55 w 70"/>
                <a:gd name="T33" fmla="*/ 52 h 81"/>
                <a:gd name="T34" fmla="*/ 56 w 70"/>
                <a:gd name="T35" fmla="*/ 40 h 81"/>
                <a:gd name="T36" fmla="*/ 55 w 70"/>
                <a:gd name="T37" fmla="*/ 27 h 81"/>
                <a:gd name="T38" fmla="*/ 50 w 70"/>
                <a:gd name="T39" fmla="*/ 19 h 81"/>
                <a:gd name="T40" fmla="*/ 47 w 70"/>
                <a:gd name="T41" fmla="*/ 15 h 81"/>
                <a:gd name="T42" fmla="*/ 39 w 70"/>
                <a:gd name="T43" fmla="*/ 13 h 81"/>
                <a:gd name="T44" fmla="*/ 31 w 70"/>
                <a:gd name="T45" fmla="*/ 13 h 81"/>
                <a:gd name="T46" fmla="*/ 36 w 70"/>
                <a:gd name="T47" fmla="*/ 0 h 81"/>
                <a:gd name="T48" fmla="*/ 45 w 70"/>
                <a:gd name="T49" fmla="*/ 1 h 81"/>
                <a:gd name="T50" fmla="*/ 54 w 70"/>
                <a:gd name="T51" fmla="*/ 5 h 81"/>
                <a:gd name="T52" fmla="*/ 61 w 70"/>
                <a:gd name="T53" fmla="*/ 11 h 81"/>
                <a:gd name="T54" fmla="*/ 68 w 70"/>
                <a:gd name="T55" fmla="*/ 23 h 81"/>
                <a:gd name="T56" fmla="*/ 70 w 70"/>
                <a:gd name="T57" fmla="*/ 39 h 81"/>
                <a:gd name="T58" fmla="*/ 69 w 70"/>
                <a:gd name="T59" fmla="*/ 54 h 81"/>
                <a:gd name="T60" fmla="*/ 66 w 70"/>
                <a:gd name="T61" fmla="*/ 63 h 81"/>
                <a:gd name="T62" fmla="*/ 63 w 70"/>
                <a:gd name="T63" fmla="*/ 67 h 81"/>
                <a:gd name="T64" fmla="*/ 61 w 70"/>
                <a:gd name="T65" fmla="*/ 71 h 81"/>
                <a:gd name="T66" fmla="*/ 57 w 70"/>
                <a:gd name="T67" fmla="*/ 74 h 81"/>
                <a:gd name="T68" fmla="*/ 53 w 70"/>
                <a:gd name="T69" fmla="*/ 76 h 81"/>
                <a:gd name="T70" fmla="*/ 49 w 70"/>
                <a:gd name="T71" fmla="*/ 79 h 81"/>
                <a:gd name="T72" fmla="*/ 44 w 70"/>
                <a:gd name="T73" fmla="*/ 80 h 81"/>
                <a:gd name="T74" fmla="*/ 41 w 70"/>
                <a:gd name="T75" fmla="*/ 81 h 81"/>
                <a:gd name="T76" fmla="*/ 36 w 70"/>
                <a:gd name="T77" fmla="*/ 81 h 81"/>
                <a:gd name="T78" fmla="*/ 25 w 70"/>
                <a:gd name="T79" fmla="*/ 80 h 81"/>
                <a:gd name="T80" fmla="*/ 17 w 70"/>
                <a:gd name="T81" fmla="*/ 76 h 81"/>
                <a:gd name="T82" fmla="*/ 8 w 70"/>
                <a:gd name="T83" fmla="*/ 70 h 81"/>
                <a:gd name="T84" fmla="*/ 4 w 70"/>
                <a:gd name="T85" fmla="*/ 63 h 81"/>
                <a:gd name="T86" fmla="*/ 0 w 70"/>
                <a:gd name="T87" fmla="*/ 52 h 81"/>
                <a:gd name="T88" fmla="*/ 0 w 70"/>
                <a:gd name="T89" fmla="*/ 40 h 81"/>
                <a:gd name="T90" fmla="*/ 1 w 70"/>
                <a:gd name="T91" fmla="*/ 27 h 81"/>
                <a:gd name="T92" fmla="*/ 5 w 70"/>
                <a:gd name="T93" fmla="*/ 17 h 81"/>
                <a:gd name="T94" fmla="*/ 11 w 70"/>
                <a:gd name="T95" fmla="*/ 9 h 81"/>
                <a:gd name="T96" fmla="*/ 18 w 70"/>
                <a:gd name="T97" fmla="*/ 5 h 81"/>
                <a:gd name="T98" fmla="*/ 26 w 70"/>
                <a:gd name="T99" fmla="*/ 1 h 81"/>
                <a:gd name="T100" fmla="*/ 36 w 70"/>
                <a:gd name="T101" fmla="*/ 0 h 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0"/>
                <a:gd name="T154" fmla="*/ 0 h 81"/>
                <a:gd name="T155" fmla="*/ 70 w 70"/>
                <a:gd name="T156" fmla="*/ 81 h 8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0" h="81">
                  <a:moveTo>
                    <a:pt x="31" y="13"/>
                  </a:moveTo>
                  <a:lnTo>
                    <a:pt x="26" y="14"/>
                  </a:lnTo>
                  <a:lnTo>
                    <a:pt x="23" y="15"/>
                  </a:lnTo>
                  <a:lnTo>
                    <a:pt x="20" y="19"/>
                  </a:lnTo>
                  <a:lnTo>
                    <a:pt x="17" y="25"/>
                  </a:lnTo>
                  <a:lnTo>
                    <a:pt x="14" y="32"/>
                  </a:lnTo>
                  <a:lnTo>
                    <a:pt x="13" y="40"/>
                  </a:lnTo>
                  <a:lnTo>
                    <a:pt x="16" y="54"/>
                  </a:lnTo>
                  <a:lnTo>
                    <a:pt x="20" y="63"/>
                  </a:lnTo>
                  <a:lnTo>
                    <a:pt x="23" y="66"/>
                  </a:lnTo>
                  <a:lnTo>
                    <a:pt x="26" y="68"/>
                  </a:lnTo>
                  <a:lnTo>
                    <a:pt x="31" y="69"/>
                  </a:lnTo>
                  <a:lnTo>
                    <a:pt x="36" y="69"/>
                  </a:lnTo>
                  <a:lnTo>
                    <a:pt x="41" y="68"/>
                  </a:lnTo>
                  <a:lnTo>
                    <a:pt x="44" y="67"/>
                  </a:lnTo>
                  <a:lnTo>
                    <a:pt x="50" y="61"/>
                  </a:lnTo>
                  <a:lnTo>
                    <a:pt x="55" y="52"/>
                  </a:lnTo>
                  <a:lnTo>
                    <a:pt x="56" y="40"/>
                  </a:lnTo>
                  <a:lnTo>
                    <a:pt x="55" y="27"/>
                  </a:lnTo>
                  <a:lnTo>
                    <a:pt x="50" y="19"/>
                  </a:lnTo>
                  <a:lnTo>
                    <a:pt x="47" y="15"/>
                  </a:lnTo>
                  <a:lnTo>
                    <a:pt x="39" y="13"/>
                  </a:lnTo>
                  <a:lnTo>
                    <a:pt x="31" y="13"/>
                  </a:lnTo>
                  <a:close/>
                  <a:moveTo>
                    <a:pt x="36" y="0"/>
                  </a:moveTo>
                  <a:lnTo>
                    <a:pt x="45" y="1"/>
                  </a:lnTo>
                  <a:lnTo>
                    <a:pt x="54" y="5"/>
                  </a:lnTo>
                  <a:lnTo>
                    <a:pt x="61" y="11"/>
                  </a:lnTo>
                  <a:lnTo>
                    <a:pt x="68" y="23"/>
                  </a:lnTo>
                  <a:lnTo>
                    <a:pt x="70" y="39"/>
                  </a:lnTo>
                  <a:lnTo>
                    <a:pt x="69" y="54"/>
                  </a:lnTo>
                  <a:lnTo>
                    <a:pt x="66" y="63"/>
                  </a:lnTo>
                  <a:lnTo>
                    <a:pt x="63" y="67"/>
                  </a:lnTo>
                  <a:lnTo>
                    <a:pt x="61" y="71"/>
                  </a:lnTo>
                  <a:lnTo>
                    <a:pt x="57" y="74"/>
                  </a:lnTo>
                  <a:lnTo>
                    <a:pt x="53" y="76"/>
                  </a:lnTo>
                  <a:lnTo>
                    <a:pt x="49" y="79"/>
                  </a:lnTo>
                  <a:lnTo>
                    <a:pt x="44" y="80"/>
                  </a:lnTo>
                  <a:lnTo>
                    <a:pt x="41" y="81"/>
                  </a:lnTo>
                  <a:lnTo>
                    <a:pt x="36" y="81"/>
                  </a:lnTo>
                  <a:lnTo>
                    <a:pt x="25" y="80"/>
                  </a:lnTo>
                  <a:lnTo>
                    <a:pt x="17" y="76"/>
                  </a:lnTo>
                  <a:lnTo>
                    <a:pt x="8" y="70"/>
                  </a:lnTo>
                  <a:lnTo>
                    <a:pt x="4" y="63"/>
                  </a:lnTo>
                  <a:lnTo>
                    <a:pt x="0" y="52"/>
                  </a:lnTo>
                  <a:lnTo>
                    <a:pt x="0" y="40"/>
                  </a:lnTo>
                  <a:lnTo>
                    <a:pt x="1" y="27"/>
                  </a:lnTo>
                  <a:lnTo>
                    <a:pt x="5" y="17"/>
                  </a:lnTo>
                  <a:lnTo>
                    <a:pt x="11" y="9"/>
                  </a:lnTo>
                  <a:lnTo>
                    <a:pt x="18" y="5"/>
                  </a:lnTo>
                  <a:lnTo>
                    <a:pt x="26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98" name="Freeform 175"/>
            <p:cNvSpPr>
              <a:spLocks/>
            </p:cNvSpPr>
            <p:nvPr/>
          </p:nvSpPr>
          <p:spPr bwMode="auto">
            <a:xfrm>
              <a:off x="2888" y="4012"/>
              <a:ext cx="45" cy="110"/>
            </a:xfrm>
            <a:custGeom>
              <a:avLst/>
              <a:gdLst>
                <a:gd name="T0" fmla="*/ 32 w 45"/>
                <a:gd name="T1" fmla="*/ 0 h 110"/>
                <a:gd name="T2" fmla="*/ 41 w 45"/>
                <a:gd name="T3" fmla="*/ 0 h 110"/>
                <a:gd name="T4" fmla="*/ 45 w 45"/>
                <a:gd name="T5" fmla="*/ 1 h 110"/>
                <a:gd name="T6" fmla="*/ 43 w 45"/>
                <a:gd name="T7" fmla="*/ 13 h 110"/>
                <a:gd name="T8" fmla="*/ 31 w 45"/>
                <a:gd name="T9" fmla="*/ 13 h 110"/>
                <a:gd name="T10" fmla="*/ 29 w 45"/>
                <a:gd name="T11" fmla="*/ 14 h 110"/>
                <a:gd name="T12" fmla="*/ 27 w 45"/>
                <a:gd name="T13" fmla="*/ 16 h 110"/>
                <a:gd name="T14" fmla="*/ 26 w 45"/>
                <a:gd name="T15" fmla="*/ 18 h 110"/>
                <a:gd name="T16" fmla="*/ 25 w 45"/>
                <a:gd name="T17" fmla="*/ 22 h 110"/>
                <a:gd name="T18" fmla="*/ 25 w 45"/>
                <a:gd name="T19" fmla="*/ 31 h 110"/>
                <a:gd name="T20" fmla="*/ 38 w 45"/>
                <a:gd name="T21" fmla="*/ 31 h 110"/>
                <a:gd name="T22" fmla="*/ 38 w 45"/>
                <a:gd name="T23" fmla="*/ 44 h 110"/>
                <a:gd name="T24" fmla="*/ 25 w 45"/>
                <a:gd name="T25" fmla="*/ 44 h 110"/>
                <a:gd name="T26" fmla="*/ 25 w 45"/>
                <a:gd name="T27" fmla="*/ 110 h 110"/>
                <a:gd name="T28" fmla="*/ 11 w 45"/>
                <a:gd name="T29" fmla="*/ 110 h 110"/>
                <a:gd name="T30" fmla="*/ 11 w 45"/>
                <a:gd name="T31" fmla="*/ 44 h 110"/>
                <a:gd name="T32" fmla="*/ 0 w 45"/>
                <a:gd name="T33" fmla="*/ 44 h 110"/>
                <a:gd name="T34" fmla="*/ 0 w 45"/>
                <a:gd name="T35" fmla="*/ 31 h 110"/>
                <a:gd name="T36" fmla="*/ 11 w 45"/>
                <a:gd name="T37" fmla="*/ 31 h 110"/>
                <a:gd name="T38" fmla="*/ 11 w 45"/>
                <a:gd name="T39" fmla="*/ 13 h 110"/>
                <a:gd name="T40" fmla="*/ 14 w 45"/>
                <a:gd name="T41" fmla="*/ 6 h 110"/>
                <a:gd name="T42" fmla="*/ 17 w 45"/>
                <a:gd name="T43" fmla="*/ 5 h 110"/>
                <a:gd name="T44" fmla="*/ 27 w 45"/>
                <a:gd name="T45" fmla="*/ 1 h 110"/>
                <a:gd name="T46" fmla="*/ 32 w 45"/>
                <a:gd name="T47" fmla="*/ 0 h 1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5"/>
                <a:gd name="T73" fmla="*/ 0 h 110"/>
                <a:gd name="T74" fmla="*/ 45 w 45"/>
                <a:gd name="T75" fmla="*/ 110 h 1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5" h="110">
                  <a:moveTo>
                    <a:pt x="32" y="0"/>
                  </a:moveTo>
                  <a:lnTo>
                    <a:pt x="41" y="0"/>
                  </a:lnTo>
                  <a:lnTo>
                    <a:pt x="45" y="1"/>
                  </a:lnTo>
                  <a:lnTo>
                    <a:pt x="43" y="13"/>
                  </a:lnTo>
                  <a:lnTo>
                    <a:pt x="31" y="13"/>
                  </a:lnTo>
                  <a:lnTo>
                    <a:pt x="29" y="14"/>
                  </a:lnTo>
                  <a:lnTo>
                    <a:pt x="27" y="16"/>
                  </a:lnTo>
                  <a:lnTo>
                    <a:pt x="26" y="18"/>
                  </a:lnTo>
                  <a:lnTo>
                    <a:pt x="25" y="22"/>
                  </a:lnTo>
                  <a:lnTo>
                    <a:pt x="25" y="31"/>
                  </a:lnTo>
                  <a:lnTo>
                    <a:pt x="38" y="31"/>
                  </a:lnTo>
                  <a:lnTo>
                    <a:pt x="38" y="44"/>
                  </a:lnTo>
                  <a:lnTo>
                    <a:pt x="25" y="44"/>
                  </a:lnTo>
                  <a:lnTo>
                    <a:pt x="25" y="110"/>
                  </a:lnTo>
                  <a:lnTo>
                    <a:pt x="11" y="110"/>
                  </a:lnTo>
                  <a:lnTo>
                    <a:pt x="11" y="44"/>
                  </a:lnTo>
                  <a:lnTo>
                    <a:pt x="0" y="44"/>
                  </a:lnTo>
                  <a:lnTo>
                    <a:pt x="0" y="31"/>
                  </a:lnTo>
                  <a:lnTo>
                    <a:pt x="11" y="31"/>
                  </a:lnTo>
                  <a:lnTo>
                    <a:pt x="11" y="13"/>
                  </a:lnTo>
                  <a:lnTo>
                    <a:pt x="14" y="6"/>
                  </a:lnTo>
                  <a:lnTo>
                    <a:pt x="17" y="5"/>
                  </a:lnTo>
                  <a:lnTo>
                    <a:pt x="27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99" name="Freeform 176"/>
            <p:cNvSpPr>
              <a:spLocks/>
            </p:cNvSpPr>
            <p:nvPr/>
          </p:nvSpPr>
          <p:spPr bwMode="auto">
            <a:xfrm>
              <a:off x="2975" y="4042"/>
              <a:ext cx="65" cy="81"/>
            </a:xfrm>
            <a:custGeom>
              <a:avLst/>
              <a:gdLst>
                <a:gd name="T0" fmla="*/ 36 w 65"/>
                <a:gd name="T1" fmla="*/ 0 h 81"/>
                <a:gd name="T2" fmla="*/ 45 w 65"/>
                <a:gd name="T3" fmla="*/ 3 h 81"/>
                <a:gd name="T4" fmla="*/ 55 w 65"/>
                <a:gd name="T5" fmla="*/ 9 h 81"/>
                <a:gd name="T6" fmla="*/ 59 w 65"/>
                <a:gd name="T7" fmla="*/ 18 h 81"/>
                <a:gd name="T8" fmla="*/ 45 w 65"/>
                <a:gd name="T9" fmla="*/ 24 h 81"/>
                <a:gd name="T10" fmla="*/ 39 w 65"/>
                <a:gd name="T11" fmla="*/ 14 h 81"/>
                <a:gd name="T12" fmla="*/ 24 w 65"/>
                <a:gd name="T13" fmla="*/ 13 h 81"/>
                <a:gd name="T14" fmla="*/ 18 w 65"/>
                <a:gd name="T15" fmla="*/ 17 h 81"/>
                <a:gd name="T16" fmla="*/ 16 w 65"/>
                <a:gd name="T17" fmla="*/ 24 h 81"/>
                <a:gd name="T18" fmla="*/ 18 w 65"/>
                <a:gd name="T19" fmla="*/ 25 h 81"/>
                <a:gd name="T20" fmla="*/ 19 w 65"/>
                <a:gd name="T21" fmla="*/ 27 h 81"/>
                <a:gd name="T22" fmla="*/ 22 w 65"/>
                <a:gd name="T23" fmla="*/ 29 h 81"/>
                <a:gd name="T24" fmla="*/ 31 w 65"/>
                <a:gd name="T25" fmla="*/ 31 h 81"/>
                <a:gd name="T26" fmla="*/ 50 w 65"/>
                <a:gd name="T27" fmla="*/ 38 h 81"/>
                <a:gd name="T28" fmla="*/ 56 w 65"/>
                <a:gd name="T29" fmla="*/ 40 h 81"/>
                <a:gd name="T30" fmla="*/ 65 w 65"/>
                <a:gd name="T31" fmla="*/ 56 h 81"/>
                <a:gd name="T32" fmla="*/ 63 w 65"/>
                <a:gd name="T33" fmla="*/ 66 h 81"/>
                <a:gd name="T34" fmla="*/ 55 w 65"/>
                <a:gd name="T35" fmla="*/ 76 h 81"/>
                <a:gd name="T36" fmla="*/ 47 w 65"/>
                <a:gd name="T37" fmla="*/ 80 h 81"/>
                <a:gd name="T38" fmla="*/ 33 w 65"/>
                <a:gd name="T39" fmla="*/ 81 h 81"/>
                <a:gd name="T40" fmla="*/ 10 w 65"/>
                <a:gd name="T41" fmla="*/ 75 h 81"/>
                <a:gd name="T42" fmla="*/ 0 w 65"/>
                <a:gd name="T43" fmla="*/ 56 h 81"/>
                <a:gd name="T44" fmla="*/ 14 w 65"/>
                <a:gd name="T45" fmla="*/ 58 h 81"/>
                <a:gd name="T46" fmla="*/ 18 w 65"/>
                <a:gd name="T47" fmla="*/ 63 h 81"/>
                <a:gd name="T48" fmla="*/ 24 w 65"/>
                <a:gd name="T49" fmla="*/ 67 h 81"/>
                <a:gd name="T50" fmla="*/ 39 w 65"/>
                <a:gd name="T51" fmla="*/ 68 h 81"/>
                <a:gd name="T52" fmla="*/ 45 w 65"/>
                <a:gd name="T53" fmla="*/ 66 h 81"/>
                <a:gd name="T54" fmla="*/ 50 w 65"/>
                <a:gd name="T55" fmla="*/ 56 h 81"/>
                <a:gd name="T56" fmla="*/ 48 w 65"/>
                <a:gd name="T57" fmla="*/ 52 h 81"/>
                <a:gd name="T58" fmla="*/ 38 w 65"/>
                <a:gd name="T59" fmla="*/ 49 h 81"/>
                <a:gd name="T60" fmla="*/ 22 w 65"/>
                <a:gd name="T61" fmla="*/ 44 h 81"/>
                <a:gd name="T62" fmla="*/ 5 w 65"/>
                <a:gd name="T63" fmla="*/ 33 h 81"/>
                <a:gd name="T64" fmla="*/ 1 w 65"/>
                <a:gd name="T65" fmla="*/ 24 h 81"/>
                <a:gd name="T66" fmla="*/ 2 w 65"/>
                <a:gd name="T67" fmla="*/ 15 h 81"/>
                <a:gd name="T68" fmla="*/ 8 w 65"/>
                <a:gd name="T69" fmla="*/ 7 h 81"/>
                <a:gd name="T70" fmla="*/ 19 w 65"/>
                <a:gd name="T71" fmla="*/ 1 h 8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5"/>
                <a:gd name="T109" fmla="*/ 0 h 81"/>
                <a:gd name="T110" fmla="*/ 65 w 65"/>
                <a:gd name="T111" fmla="*/ 81 h 8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5" h="81">
                  <a:moveTo>
                    <a:pt x="24" y="0"/>
                  </a:moveTo>
                  <a:lnTo>
                    <a:pt x="36" y="0"/>
                  </a:lnTo>
                  <a:lnTo>
                    <a:pt x="41" y="1"/>
                  </a:lnTo>
                  <a:lnTo>
                    <a:pt x="45" y="3"/>
                  </a:lnTo>
                  <a:lnTo>
                    <a:pt x="50" y="5"/>
                  </a:lnTo>
                  <a:lnTo>
                    <a:pt x="55" y="9"/>
                  </a:lnTo>
                  <a:lnTo>
                    <a:pt x="56" y="13"/>
                  </a:lnTo>
                  <a:lnTo>
                    <a:pt x="59" y="18"/>
                  </a:lnTo>
                  <a:lnTo>
                    <a:pt x="60" y="21"/>
                  </a:lnTo>
                  <a:lnTo>
                    <a:pt x="45" y="24"/>
                  </a:lnTo>
                  <a:lnTo>
                    <a:pt x="45" y="20"/>
                  </a:lnTo>
                  <a:lnTo>
                    <a:pt x="39" y="14"/>
                  </a:lnTo>
                  <a:lnTo>
                    <a:pt x="37" y="13"/>
                  </a:lnTo>
                  <a:lnTo>
                    <a:pt x="24" y="13"/>
                  </a:lnTo>
                  <a:lnTo>
                    <a:pt x="19" y="15"/>
                  </a:lnTo>
                  <a:lnTo>
                    <a:pt x="18" y="17"/>
                  </a:lnTo>
                  <a:lnTo>
                    <a:pt x="16" y="21"/>
                  </a:lnTo>
                  <a:lnTo>
                    <a:pt x="16" y="24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9" y="26"/>
                  </a:lnTo>
                  <a:lnTo>
                    <a:pt x="19" y="27"/>
                  </a:lnTo>
                  <a:lnTo>
                    <a:pt x="20" y="27"/>
                  </a:lnTo>
                  <a:lnTo>
                    <a:pt x="22" y="29"/>
                  </a:lnTo>
                  <a:lnTo>
                    <a:pt x="24" y="29"/>
                  </a:lnTo>
                  <a:lnTo>
                    <a:pt x="31" y="31"/>
                  </a:lnTo>
                  <a:lnTo>
                    <a:pt x="43" y="34"/>
                  </a:lnTo>
                  <a:lnTo>
                    <a:pt x="50" y="38"/>
                  </a:lnTo>
                  <a:lnTo>
                    <a:pt x="54" y="39"/>
                  </a:lnTo>
                  <a:lnTo>
                    <a:pt x="56" y="40"/>
                  </a:lnTo>
                  <a:lnTo>
                    <a:pt x="61" y="45"/>
                  </a:lnTo>
                  <a:lnTo>
                    <a:pt x="65" y="56"/>
                  </a:lnTo>
                  <a:lnTo>
                    <a:pt x="65" y="61"/>
                  </a:lnTo>
                  <a:lnTo>
                    <a:pt x="63" y="66"/>
                  </a:lnTo>
                  <a:lnTo>
                    <a:pt x="59" y="73"/>
                  </a:lnTo>
                  <a:lnTo>
                    <a:pt x="55" y="76"/>
                  </a:lnTo>
                  <a:lnTo>
                    <a:pt x="50" y="79"/>
                  </a:lnTo>
                  <a:lnTo>
                    <a:pt x="47" y="80"/>
                  </a:lnTo>
                  <a:lnTo>
                    <a:pt x="42" y="81"/>
                  </a:lnTo>
                  <a:lnTo>
                    <a:pt x="33" y="81"/>
                  </a:lnTo>
                  <a:lnTo>
                    <a:pt x="20" y="80"/>
                  </a:lnTo>
                  <a:lnTo>
                    <a:pt x="10" y="75"/>
                  </a:lnTo>
                  <a:lnTo>
                    <a:pt x="5" y="70"/>
                  </a:lnTo>
                  <a:lnTo>
                    <a:pt x="0" y="56"/>
                  </a:lnTo>
                  <a:lnTo>
                    <a:pt x="14" y="55"/>
                  </a:lnTo>
                  <a:lnTo>
                    <a:pt x="14" y="58"/>
                  </a:lnTo>
                  <a:lnTo>
                    <a:pt x="17" y="61"/>
                  </a:lnTo>
                  <a:lnTo>
                    <a:pt x="18" y="63"/>
                  </a:lnTo>
                  <a:lnTo>
                    <a:pt x="20" y="66"/>
                  </a:lnTo>
                  <a:lnTo>
                    <a:pt x="24" y="67"/>
                  </a:lnTo>
                  <a:lnTo>
                    <a:pt x="33" y="69"/>
                  </a:lnTo>
                  <a:lnTo>
                    <a:pt x="39" y="68"/>
                  </a:lnTo>
                  <a:lnTo>
                    <a:pt x="43" y="67"/>
                  </a:lnTo>
                  <a:lnTo>
                    <a:pt x="45" y="66"/>
                  </a:lnTo>
                  <a:lnTo>
                    <a:pt x="50" y="61"/>
                  </a:lnTo>
                  <a:lnTo>
                    <a:pt x="50" y="56"/>
                  </a:lnTo>
                  <a:lnTo>
                    <a:pt x="49" y="55"/>
                  </a:lnTo>
                  <a:lnTo>
                    <a:pt x="48" y="52"/>
                  </a:lnTo>
                  <a:lnTo>
                    <a:pt x="45" y="51"/>
                  </a:lnTo>
                  <a:lnTo>
                    <a:pt x="38" y="49"/>
                  </a:lnTo>
                  <a:lnTo>
                    <a:pt x="33" y="46"/>
                  </a:lnTo>
                  <a:lnTo>
                    <a:pt x="22" y="44"/>
                  </a:lnTo>
                  <a:lnTo>
                    <a:pt x="10" y="38"/>
                  </a:lnTo>
                  <a:lnTo>
                    <a:pt x="5" y="33"/>
                  </a:lnTo>
                  <a:lnTo>
                    <a:pt x="2" y="29"/>
                  </a:lnTo>
                  <a:lnTo>
                    <a:pt x="1" y="24"/>
                  </a:lnTo>
                  <a:lnTo>
                    <a:pt x="1" y="19"/>
                  </a:lnTo>
                  <a:lnTo>
                    <a:pt x="2" y="15"/>
                  </a:lnTo>
                  <a:lnTo>
                    <a:pt x="5" y="11"/>
                  </a:lnTo>
                  <a:lnTo>
                    <a:pt x="8" y="7"/>
                  </a:lnTo>
                  <a:lnTo>
                    <a:pt x="16" y="3"/>
                  </a:lnTo>
                  <a:lnTo>
                    <a:pt x="19" y="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00" name="Freeform 177"/>
            <p:cNvSpPr>
              <a:spLocks noEditPoints="1"/>
            </p:cNvSpPr>
            <p:nvPr/>
          </p:nvSpPr>
          <p:spPr bwMode="auto">
            <a:xfrm>
              <a:off x="3050" y="4042"/>
              <a:ext cx="72" cy="81"/>
            </a:xfrm>
            <a:custGeom>
              <a:avLst/>
              <a:gdLst>
                <a:gd name="T0" fmla="*/ 30 w 72"/>
                <a:gd name="T1" fmla="*/ 13 h 81"/>
                <a:gd name="T2" fmla="*/ 25 w 72"/>
                <a:gd name="T3" fmla="*/ 14 h 81"/>
                <a:gd name="T4" fmla="*/ 21 w 72"/>
                <a:gd name="T5" fmla="*/ 17 h 81"/>
                <a:gd name="T6" fmla="*/ 18 w 72"/>
                <a:gd name="T7" fmla="*/ 20 h 81"/>
                <a:gd name="T8" fmla="*/ 15 w 72"/>
                <a:gd name="T9" fmla="*/ 27 h 81"/>
                <a:gd name="T10" fmla="*/ 15 w 72"/>
                <a:gd name="T11" fmla="*/ 31 h 81"/>
                <a:gd name="T12" fmla="*/ 59 w 72"/>
                <a:gd name="T13" fmla="*/ 31 h 81"/>
                <a:gd name="T14" fmla="*/ 59 w 72"/>
                <a:gd name="T15" fmla="*/ 27 h 81"/>
                <a:gd name="T16" fmla="*/ 57 w 72"/>
                <a:gd name="T17" fmla="*/ 24 h 81"/>
                <a:gd name="T18" fmla="*/ 55 w 72"/>
                <a:gd name="T19" fmla="*/ 21 h 81"/>
                <a:gd name="T20" fmla="*/ 54 w 72"/>
                <a:gd name="T21" fmla="*/ 19 h 81"/>
                <a:gd name="T22" fmla="*/ 50 w 72"/>
                <a:gd name="T23" fmla="*/ 15 h 81"/>
                <a:gd name="T24" fmla="*/ 47 w 72"/>
                <a:gd name="T25" fmla="*/ 14 h 81"/>
                <a:gd name="T26" fmla="*/ 42 w 72"/>
                <a:gd name="T27" fmla="*/ 13 h 81"/>
                <a:gd name="T28" fmla="*/ 30 w 72"/>
                <a:gd name="T29" fmla="*/ 13 h 81"/>
                <a:gd name="T30" fmla="*/ 36 w 72"/>
                <a:gd name="T31" fmla="*/ 0 h 81"/>
                <a:gd name="T32" fmla="*/ 47 w 72"/>
                <a:gd name="T33" fmla="*/ 1 h 81"/>
                <a:gd name="T34" fmla="*/ 55 w 72"/>
                <a:gd name="T35" fmla="*/ 5 h 81"/>
                <a:gd name="T36" fmla="*/ 63 w 72"/>
                <a:gd name="T37" fmla="*/ 11 h 81"/>
                <a:gd name="T38" fmla="*/ 68 w 72"/>
                <a:gd name="T39" fmla="*/ 19 h 81"/>
                <a:gd name="T40" fmla="*/ 72 w 72"/>
                <a:gd name="T41" fmla="*/ 29 h 81"/>
                <a:gd name="T42" fmla="*/ 72 w 72"/>
                <a:gd name="T43" fmla="*/ 44 h 81"/>
                <a:gd name="T44" fmla="*/ 15 w 72"/>
                <a:gd name="T45" fmla="*/ 44 h 81"/>
                <a:gd name="T46" fmla="*/ 15 w 72"/>
                <a:gd name="T47" fmla="*/ 50 h 81"/>
                <a:gd name="T48" fmla="*/ 17 w 72"/>
                <a:gd name="T49" fmla="*/ 55 h 81"/>
                <a:gd name="T50" fmla="*/ 19 w 72"/>
                <a:gd name="T51" fmla="*/ 58 h 81"/>
                <a:gd name="T52" fmla="*/ 22 w 72"/>
                <a:gd name="T53" fmla="*/ 63 h 81"/>
                <a:gd name="T54" fmla="*/ 29 w 72"/>
                <a:gd name="T55" fmla="*/ 68 h 81"/>
                <a:gd name="T56" fmla="*/ 34 w 72"/>
                <a:gd name="T57" fmla="*/ 69 h 81"/>
                <a:gd name="T58" fmla="*/ 38 w 72"/>
                <a:gd name="T59" fmla="*/ 69 h 81"/>
                <a:gd name="T60" fmla="*/ 43 w 72"/>
                <a:gd name="T61" fmla="*/ 68 h 81"/>
                <a:gd name="T62" fmla="*/ 50 w 72"/>
                <a:gd name="T63" fmla="*/ 66 h 81"/>
                <a:gd name="T64" fmla="*/ 54 w 72"/>
                <a:gd name="T65" fmla="*/ 63 h 81"/>
                <a:gd name="T66" fmla="*/ 56 w 72"/>
                <a:gd name="T67" fmla="*/ 61 h 81"/>
                <a:gd name="T68" fmla="*/ 59 w 72"/>
                <a:gd name="T69" fmla="*/ 56 h 81"/>
                <a:gd name="T70" fmla="*/ 72 w 72"/>
                <a:gd name="T71" fmla="*/ 58 h 81"/>
                <a:gd name="T72" fmla="*/ 69 w 72"/>
                <a:gd name="T73" fmla="*/ 66 h 81"/>
                <a:gd name="T74" fmla="*/ 60 w 72"/>
                <a:gd name="T75" fmla="*/ 75 h 81"/>
                <a:gd name="T76" fmla="*/ 50 w 72"/>
                <a:gd name="T77" fmla="*/ 80 h 81"/>
                <a:gd name="T78" fmla="*/ 38 w 72"/>
                <a:gd name="T79" fmla="*/ 81 h 81"/>
                <a:gd name="T80" fmla="*/ 23 w 72"/>
                <a:gd name="T81" fmla="*/ 79 h 81"/>
                <a:gd name="T82" fmla="*/ 10 w 72"/>
                <a:gd name="T83" fmla="*/ 70 h 81"/>
                <a:gd name="T84" fmla="*/ 5 w 72"/>
                <a:gd name="T85" fmla="*/ 63 h 81"/>
                <a:gd name="T86" fmla="*/ 1 w 72"/>
                <a:gd name="T87" fmla="*/ 54 h 81"/>
                <a:gd name="T88" fmla="*/ 0 w 72"/>
                <a:gd name="T89" fmla="*/ 40 h 81"/>
                <a:gd name="T90" fmla="*/ 3 w 72"/>
                <a:gd name="T91" fmla="*/ 24 h 81"/>
                <a:gd name="T92" fmla="*/ 10 w 72"/>
                <a:gd name="T93" fmla="*/ 11 h 81"/>
                <a:gd name="T94" fmla="*/ 22 w 72"/>
                <a:gd name="T95" fmla="*/ 2 h 81"/>
                <a:gd name="T96" fmla="*/ 36 w 72"/>
                <a:gd name="T97" fmla="*/ 0 h 8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2"/>
                <a:gd name="T148" fmla="*/ 0 h 81"/>
                <a:gd name="T149" fmla="*/ 72 w 72"/>
                <a:gd name="T150" fmla="*/ 81 h 8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2" h="81">
                  <a:moveTo>
                    <a:pt x="30" y="13"/>
                  </a:moveTo>
                  <a:lnTo>
                    <a:pt x="25" y="14"/>
                  </a:lnTo>
                  <a:lnTo>
                    <a:pt x="21" y="17"/>
                  </a:lnTo>
                  <a:lnTo>
                    <a:pt x="18" y="20"/>
                  </a:lnTo>
                  <a:lnTo>
                    <a:pt x="15" y="27"/>
                  </a:lnTo>
                  <a:lnTo>
                    <a:pt x="15" y="31"/>
                  </a:lnTo>
                  <a:lnTo>
                    <a:pt x="59" y="31"/>
                  </a:lnTo>
                  <a:lnTo>
                    <a:pt x="59" y="27"/>
                  </a:lnTo>
                  <a:lnTo>
                    <a:pt x="57" y="24"/>
                  </a:lnTo>
                  <a:lnTo>
                    <a:pt x="55" y="21"/>
                  </a:lnTo>
                  <a:lnTo>
                    <a:pt x="54" y="19"/>
                  </a:lnTo>
                  <a:lnTo>
                    <a:pt x="50" y="15"/>
                  </a:lnTo>
                  <a:lnTo>
                    <a:pt x="47" y="14"/>
                  </a:lnTo>
                  <a:lnTo>
                    <a:pt x="42" y="13"/>
                  </a:lnTo>
                  <a:lnTo>
                    <a:pt x="30" y="13"/>
                  </a:lnTo>
                  <a:close/>
                  <a:moveTo>
                    <a:pt x="36" y="0"/>
                  </a:moveTo>
                  <a:lnTo>
                    <a:pt x="47" y="1"/>
                  </a:lnTo>
                  <a:lnTo>
                    <a:pt x="55" y="5"/>
                  </a:lnTo>
                  <a:lnTo>
                    <a:pt x="63" y="11"/>
                  </a:lnTo>
                  <a:lnTo>
                    <a:pt x="68" y="19"/>
                  </a:lnTo>
                  <a:lnTo>
                    <a:pt x="72" y="29"/>
                  </a:lnTo>
                  <a:lnTo>
                    <a:pt x="72" y="44"/>
                  </a:lnTo>
                  <a:lnTo>
                    <a:pt x="15" y="44"/>
                  </a:lnTo>
                  <a:lnTo>
                    <a:pt x="15" y="50"/>
                  </a:lnTo>
                  <a:lnTo>
                    <a:pt x="17" y="55"/>
                  </a:lnTo>
                  <a:lnTo>
                    <a:pt x="19" y="58"/>
                  </a:lnTo>
                  <a:lnTo>
                    <a:pt x="22" y="63"/>
                  </a:lnTo>
                  <a:lnTo>
                    <a:pt x="29" y="68"/>
                  </a:lnTo>
                  <a:lnTo>
                    <a:pt x="34" y="69"/>
                  </a:lnTo>
                  <a:lnTo>
                    <a:pt x="38" y="69"/>
                  </a:lnTo>
                  <a:lnTo>
                    <a:pt x="43" y="68"/>
                  </a:lnTo>
                  <a:lnTo>
                    <a:pt x="50" y="66"/>
                  </a:lnTo>
                  <a:lnTo>
                    <a:pt x="54" y="63"/>
                  </a:lnTo>
                  <a:lnTo>
                    <a:pt x="56" y="61"/>
                  </a:lnTo>
                  <a:lnTo>
                    <a:pt x="59" y="56"/>
                  </a:lnTo>
                  <a:lnTo>
                    <a:pt x="72" y="58"/>
                  </a:lnTo>
                  <a:lnTo>
                    <a:pt x="69" y="66"/>
                  </a:lnTo>
                  <a:lnTo>
                    <a:pt x="60" y="75"/>
                  </a:lnTo>
                  <a:lnTo>
                    <a:pt x="50" y="80"/>
                  </a:lnTo>
                  <a:lnTo>
                    <a:pt x="38" y="81"/>
                  </a:lnTo>
                  <a:lnTo>
                    <a:pt x="23" y="79"/>
                  </a:lnTo>
                  <a:lnTo>
                    <a:pt x="10" y="70"/>
                  </a:lnTo>
                  <a:lnTo>
                    <a:pt x="5" y="63"/>
                  </a:lnTo>
                  <a:lnTo>
                    <a:pt x="1" y="54"/>
                  </a:lnTo>
                  <a:lnTo>
                    <a:pt x="0" y="40"/>
                  </a:lnTo>
                  <a:lnTo>
                    <a:pt x="3" y="24"/>
                  </a:lnTo>
                  <a:lnTo>
                    <a:pt x="10" y="11"/>
                  </a:lnTo>
                  <a:lnTo>
                    <a:pt x="22" y="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01" name="Freeform 178"/>
            <p:cNvSpPr>
              <a:spLocks/>
            </p:cNvSpPr>
            <p:nvPr/>
          </p:nvSpPr>
          <p:spPr bwMode="auto">
            <a:xfrm>
              <a:off x="3140" y="4042"/>
              <a:ext cx="61" cy="80"/>
            </a:xfrm>
            <a:custGeom>
              <a:avLst/>
              <a:gdLst>
                <a:gd name="T0" fmla="*/ 35 w 61"/>
                <a:gd name="T1" fmla="*/ 0 h 80"/>
                <a:gd name="T2" fmla="*/ 40 w 61"/>
                <a:gd name="T3" fmla="*/ 0 h 80"/>
                <a:gd name="T4" fmla="*/ 45 w 61"/>
                <a:gd name="T5" fmla="*/ 1 h 80"/>
                <a:gd name="T6" fmla="*/ 49 w 61"/>
                <a:gd name="T7" fmla="*/ 3 h 80"/>
                <a:gd name="T8" fmla="*/ 51 w 61"/>
                <a:gd name="T9" fmla="*/ 5 h 80"/>
                <a:gd name="T10" fmla="*/ 56 w 61"/>
                <a:gd name="T11" fmla="*/ 9 h 80"/>
                <a:gd name="T12" fmla="*/ 61 w 61"/>
                <a:gd name="T13" fmla="*/ 19 h 80"/>
                <a:gd name="T14" fmla="*/ 61 w 61"/>
                <a:gd name="T15" fmla="*/ 80 h 80"/>
                <a:gd name="T16" fmla="*/ 46 w 61"/>
                <a:gd name="T17" fmla="*/ 80 h 80"/>
                <a:gd name="T18" fmla="*/ 46 w 61"/>
                <a:gd name="T19" fmla="*/ 24 h 80"/>
                <a:gd name="T20" fmla="*/ 45 w 61"/>
                <a:gd name="T21" fmla="*/ 21 h 80"/>
                <a:gd name="T22" fmla="*/ 45 w 61"/>
                <a:gd name="T23" fmla="*/ 19 h 80"/>
                <a:gd name="T24" fmla="*/ 40 w 61"/>
                <a:gd name="T25" fmla="*/ 14 h 80"/>
                <a:gd name="T26" fmla="*/ 38 w 61"/>
                <a:gd name="T27" fmla="*/ 13 h 80"/>
                <a:gd name="T28" fmla="*/ 27 w 61"/>
                <a:gd name="T29" fmla="*/ 13 h 80"/>
                <a:gd name="T30" fmla="*/ 24 w 61"/>
                <a:gd name="T31" fmla="*/ 14 h 80"/>
                <a:gd name="T32" fmla="*/ 19 w 61"/>
                <a:gd name="T33" fmla="*/ 17 h 80"/>
                <a:gd name="T34" fmla="*/ 15 w 61"/>
                <a:gd name="T35" fmla="*/ 25 h 80"/>
                <a:gd name="T36" fmla="*/ 14 w 61"/>
                <a:gd name="T37" fmla="*/ 38 h 80"/>
                <a:gd name="T38" fmla="*/ 14 w 61"/>
                <a:gd name="T39" fmla="*/ 80 h 80"/>
                <a:gd name="T40" fmla="*/ 0 w 61"/>
                <a:gd name="T41" fmla="*/ 80 h 80"/>
                <a:gd name="T42" fmla="*/ 0 w 61"/>
                <a:gd name="T43" fmla="*/ 1 h 80"/>
                <a:gd name="T44" fmla="*/ 14 w 61"/>
                <a:gd name="T45" fmla="*/ 1 h 80"/>
                <a:gd name="T46" fmla="*/ 14 w 61"/>
                <a:gd name="T47" fmla="*/ 13 h 80"/>
                <a:gd name="T48" fmla="*/ 20 w 61"/>
                <a:gd name="T49" fmla="*/ 6 h 80"/>
                <a:gd name="T50" fmla="*/ 27 w 61"/>
                <a:gd name="T51" fmla="*/ 1 h 80"/>
                <a:gd name="T52" fmla="*/ 35 w 61"/>
                <a:gd name="T53" fmla="*/ 0 h 8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1"/>
                <a:gd name="T82" fmla="*/ 0 h 80"/>
                <a:gd name="T83" fmla="*/ 61 w 61"/>
                <a:gd name="T84" fmla="*/ 80 h 8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1" h="80">
                  <a:moveTo>
                    <a:pt x="35" y="0"/>
                  </a:moveTo>
                  <a:lnTo>
                    <a:pt x="40" y="0"/>
                  </a:lnTo>
                  <a:lnTo>
                    <a:pt x="45" y="1"/>
                  </a:lnTo>
                  <a:lnTo>
                    <a:pt x="49" y="3"/>
                  </a:lnTo>
                  <a:lnTo>
                    <a:pt x="51" y="5"/>
                  </a:lnTo>
                  <a:lnTo>
                    <a:pt x="56" y="9"/>
                  </a:lnTo>
                  <a:lnTo>
                    <a:pt x="61" y="19"/>
                  </a:lnTo>
                  <a:lnTo>
                    <a:pt x="61" y="80"/>
                  </a:lnTo>
                  <a:lnTo>
                    <a:pt x="46" y="80"/>
                  </a:lnTo>
                  <a:lnTo>
                    <a:pt x="46" y="24"/>
                  </a:lnTo>
                  <a:lnTo>
                    <a:pt x="45" y="21"/>
                  </a:lnTo>
                  <a:lnTo>
                    <a:pt x="45" y="19"/>
                  </a:lnTo>
                  <a:lnTo>
                    <a:pt x="40" y="14"/>
                  </a:lnTo>
                  <a:lnTo>
                    <a:pt x="38" y="13"/>
                  </a:lnTo>
                  <a:lnTo>
                    <a:pt x="27" y="13"/>
                  </a:lnTo>
                  <a:lnTo>
                    <a:pt x="24" y="14"/>
                  </a:lnTo>
                  <a:lnTo>
                    <a:pt x="19" y="17"/>
                  </a:lnTo>
                  <a:lnTo>
                    <a:pt x="15" y="25"/>
                  </a:lnTo>
                  <a:lnTo>
                    <a:pt x="14" y="38"/>
                  </a:lnTo>
                  <a:lnTo>
                    <a:pt x="14" y="80"/>
                  </a:lnTo>
                  <a:lnTo>
                    <a:pt x="0" y="80"/>
                  </a:lnTo>
                  <a:lnTo>
                    <a:pt x="0" y="1"/>
                  </a:lnTo>
                  <a:lnTo>
                    <a:pt x="14" y="1"/>
                  </a:lnTo>
                  <a:lnTo>
                    <a:pt x="14" y="13"/>
                  </a:lnTo>
                  <a:lnTo>
                    <a:pt x="20" y="6"/>
                  </a:lnTo>
                  <a:lnTo>
                    <a:pt x="27" y="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02" name="Freeform 179"/>
            <p:cNvSpPr>
              <a:spLocks/>
            </p:cNvSpPr>
            <p:nvPr/>
          </p:nvSpPr>
          <p:spPr bwMode="auto">
            <a:xfrm>
              <a:off x="3216" y="4042"/>
              <a:ext cx="64" cy="81"/>
            </a:xfrm>
            <a:custGeom>
              <a:avLst/>
              <a:gdLst>
                <a:gd name="T0" fmla="*/ 36 w 64"/>
                <a:gd name="T1" fmla="*/ 0 h 81"/>
                <a:gd name="T2" fmla="*/ 45 w 64"/>
                <a:gd name="T3" fmla="*/ 3 h 81"/>
                <a:gd name="T4" fmla="*/ 55 w 64"/>
                <a:gd name="T5" fmla="*/ 9 h 81"/>
                <a:gd name="T6" fmla="*/ 58 w 64"/>
                <a:gd name="T7" fmla="*/ 18 h 81"/>
                <a:gd name="T8" fmla="*/ 45 w 64"/>
                <a:gd name="T9" fmla="*/ 24 h 81"/>
                <a:gd name="T10" fmla="*/ 44 w 64"/>
                <a:gd name="T11" fmla="*/ 18 h 81"/>
                <a:gd name="T12" fmla="*/ 39 w 64"/>
                <a:gd name="T13" fmla="*/ 14 h 81"/>
                <a:gd name="T14" fmla="*/ 26 w 64"/>
                <a:gd name="T15" fmla="*/ 13 h 81"/>
                <a:gd name="T16" fmla="*/ 18 w 64"/>
                <a:gd name="T17" fmla="*/ 17 h 81"/>
                <a:gd name="T18" fmla="*/ 16 w 64"/>
                <a:gd name="T19" fmla="*/ 24 h 81"/>
                <a:gd name="T20" fmla="*/ 18 w 64"/>
                <a:gd name="T21" fmla="*/ 25 h 81"/>
                <a:gd name="T22" fmla="*/ 19 w 64"/>
                <a:gd name="T23" fmla="*/ 27 h 81"/>
                <a:gd name="T24" fmla="*/ 23 w 64"/>
                <a:gd name="T25" fmla="*/ 29 h 81"/>
                <a:gd name="T26" fmla="*/ 26 w 64"/>
                <a:gd name="T27" fmla="*/ 30 h 81"/>
                <a:gd name="T28" fmla="*/ 31 w 64"/>
                <a:gd name="T29" fmla="*/ 31 h 81"/>
                <a:gd name="T30" fmla="*/ 50 w 64"/>
                <a:gd name="T31" fmla="*/ 38 h 81"/>
                <a:gd name="T32" fmla="*/ 56 w 64"/>
                <a:gd name="T33" fmla="*/ 40 h 81"/>
                <a:gd name="T34" fmla="*/ 63 w 64"/>
                <a:gd name="T35" fmla="*/ 49 h 81"/>
                <a:gd name="T36" fmla="*/ 64 w 64"/>
                <a:gd name="T37" fmla="*/ 61 h 81"/>
                <a:gd name="T38" fmla="*/ 58 w 64"/>
                <a:gd name="T39" fmla="*/ 73 h 81"/>
                <a:gd name="T40" fmla="*/ 50 w 64"/>
                <a:gd name="T41" fmla="*/ 79 h 81"/>
                <a:gd name="T42" fmla="*/ 42 w 64"/>
                <a:gd name="T43" fmla="*/ 81 h 81"/>
                <a:gd name="T44" fmla="*/ 20 w 64"/>
                <a:gd name="T45" fmla="*/ 80 h 81"/>
                <a:gd name="T46" fmla="*/ 6 w 64"/>
                <a:gd name="T47" fmla="*/ 70 h 81"/>
                <a:gd name="T48" fmla="*/ 0 w 64"/>
                <a:gd name="T49" fmla="*/ 56 h 81"/>
                <a:gd name="T50" fmla="*/ 14 w 64"/>
                <a:gd name="T51" fmla="*/ 58 h 81"/>
                <a:gd name="T52" fmla="*/ 18 w 64"/>
                <a:gd name="T53" fmla="*/ 63 h 81"/>
                <a:gd name="T54" fmla="*/ 26 w 64"/>
                <a:gd name="T55" fmla="*/ 68 h 81"/>
                <a:gd name="T56" fmla="*/ 39 w 64"/>
                <a:gd name="T57" fmla="*/ 68 h 81"/>
                <a:gd name="T58" fmla="*/ 48 w 64"/>
                <a:gd name="T59" fmla="*/ 64 h 81"/>
                <a:gd name="T60" fmla="*/ 50 w 64"/>
                <a:gd name="T61" fmla="*/ 61 h 81"/>
                <a:gd name="T62" fmla="*/ 49 w 64"/>
                <a:gd name="T63" fmla="*/ 55 h 81"/>
                <a:gd name="T64" fmla="*/ 45 w 64"/>
                <a:gd name="T65" fmla="*/ 51 h 81"/>
                <a:gd name="T66" fmla="*/ 33 w 64"/>
                <a:gd name="T67" fmla="*/ 46 h 81"/>
                <a:gd name="T68" fmla="*/ 21 w 64"/>
                <a:gd name="T69" fmla="*/ 44 h 81"/>
                <a:gd name="T70" fmla="*/ 7 w 64"/>
                <a:gd name="T71" fmla="*/ 36 h 81"/>
                <a:gd name="T72" fmla="*/ 2 w 64"/>
                <a:gd name="T73" fmla="*/ 29 h 81"/>
                <a:gd name="T74" fmla="*/ 5 w 64"/>
                <a:gd name="T75" fmla="*/ 11 h 81"/>
                <a:gd name="T76" fmla="*/ 11 w 64"/>
                <a:gd name="T77" fmla="*/ 6 h 81"/>
                <a:gd name="T78" fmla="*/ 19 w 64"/>
                <a:gd name="T79" fmla="*/ 1 h 8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64"/>
                <a:gd name="T121" fmla="*/ 0 h 81"/>
                <a:gd name="T122" fmla="*/ 64 w 64"/>
                <a:gd name="T123" fmla="*/ 81 h 8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64" h="81">
                  <a:moveTo>
                    <a:pt x="24" y="0"/>
                  </a:moveTo>
                  <a:lnTo>
                    <a:pt x="36" y="0"/>
                  </a:lnTo>
                  <a:lnTo>
                    <a:pt x="41" y="1"/>
                  </a:lnTo>
                  <a:lnTo>
                    <a:pt x="45" y="3"/>
                  </a:lnTo>
                  <a:lnTo>
                    <a:pt x="50" y="5"/>
                  </a:lnTo>
                  <a:lnTo>
                    <a:pt x="55" y="9"/>
                  </a:lnTo>
                  <a:lnTo>
                    <a:pt x="56" y="13"/>
                  </a:lnTo>
                  <a:lnTo>
                    <a:pt x="58" y="18"/>
                  </a:lnTo>
                  <a:lnTo>
                    <a:pt x="60" y="21"/>
                  </a:lnTo>
                  <a:lnTo>
                    <a:pt x="45" y="24"/>
                  </a:lnTo>
                  <a:lnTo>
                    <a:pt x="45" y="20"/>
                  </a:lnTo>
                  <a:lnTo>
                    <a:pt x="44" y="18"/>
                  </a:lnTo>
                  <a:lnTo>
                    <a:pt x="41" y="15"/>
                  </a:lnTo>
                  <a:lnTo>
                    <a:pt x="39" y="14"/>
                  </a:lnTo>
                  <a:lnTo>
                    <a:pt x="37" y="13"/>
                  </a:lnTo>
                  <a:lnTo>
                    <a:pt x="26" y="13"/>
                  </a:lnTo>
                  <a:lnTo>
                    <a:pt x="19" y="15"/>
                  </a:lnTo>
                  <a:lnTo>
                    <a:pt x="18" y="17"/>
                  </a:lnTo>
                  <a:lnTo>
                    <a:pt x="16" y="21"/>
                  </a:lnTo>
                  <a:lnTo>
                    <a:pt x="16" y="24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9" y="26"/>
                  </a:lnTo>
                  <a:lnTo>
                    <a:pt x="19" y="27"/>
                  </a:lnTo>
                  <a:lnTo>
                    <a:pt x="20" y="27"/>
                  </a:lnTo>
                  <a:lnTo>
                    <a:pt x="23" y="29"/>
                  </a:lnTo>
                  <a:lnTo>
                    <a:pt x="24" y="29"/>
                  </a:lnTo>
                  <a:lnTo>
                    <a:pt x="26" y="30"/>
                  </a:lnTo>
                  <a:lnTo>
                    <a:pt x="29" y="30"/>
                  </a:lnTo>
                  <a:lnTo>
                    <a:pt x="31" y="31"/>
                  </a:lnTo>
                  <a:lnTo>
                    <a:pt x="43" y="34"/>
                  </a:lnTo>
                  <a:lnTo>
                    <a:pt x="50" y="38"/>
                  </a:lnTo>
                  <a:lnTo>
                    <a:pt x="54" y="39"/>
                  </a:lnTo>
                  <a:lnTo>
                    <a:pt x="56" y="40"/>
                  </a:lnTo>
                  <a:lnTo>
                    <a:pt x="61" y="45"/>
                  </a:lnTo>
                  <a:lnTo>
                    <a:pt x="63" y="49"/>
                  </a:lnTo>
                  <a:lnTo>
                    <a:pt x="64" y="52"/>
                  </a:lnTo>
                  <a:lnTo>
                    <a:pt x="64" y="61"/>
                  </a:lnTo>
                  <a:lnTo>
                    <a:pt x="63" y="66"/>
                  </a:lnTo>
                  <a:lnTo>
                    <a:pt x="58" y="73"/>
                  </a:lnTo>
                  <a:lnTo>
                    <a:pt x="55" y="76"/>
                  </a:lnTo>
                  <a:lnTo>
                    <a:pt x="50" y="79"/>
                  </a:lnTo>
                  <a:lnTo>
                    <a:pt x="47" y="80"/>
                  </a:lnTo>
                  <a:lnTo>
                    <a:pt x="42" y="81"/>
                  </a:lnTo>
                  <a:lnTo>
                    <a:pt x="33" y="81"/>
                  </a:lnTo>
                  <a:lnTo>
                    <a:pt x="20" y="80"/>
                  </a:lnTo>
                  <a:lnTo>
                    <a:pt x="10" y="75"/>
                  </a:lnTo>
                  <a:lnTo>
                    <a:pt x="6" y="70"/>
                  </a:lnTo>
                  <a:lnTo>
                    <a:pt x="2" y="63"/>
                  </a:lnTo>
                  <a:lnTo>
                    <a:pt x="0" y="56"/>
                  </a:lnTo>
                  <a:lnTo>
                    <a:pt x="14" y="55"/>
                  </a:lnTo>
                  <a:lnTo>
                    <a:pt x="14" y="58"/>
                  </a:lnTo>
                  <a:lnTo>
                    <a:pt x="17" y="61"/>
                  </a:lnTo>
                  <a:lnTo>
                    <a:pt x="18" y="63"/>
                  </a:lnTo>
                  <a:lnTo>
                    <a:pt x="20" y="66"/>
                  </a:lnTo>
                  <a:lnTo>
                    <a:pt x="26" y="68"/>
                  </a:lnTo>
                  <a:lnTo>
                    <a:pt x="33" y="69"/>
                  </a:lnTo>
                  <a:lnTo>
                    <a:pt x="39" y="68"/>
                  </a:lnTo>
                  <a:lnTo>
                    <a:pt x="43" y="67"/>
                  </a:lnTo>
                  <a:lnTo>
                    <a:pt x="48" y="64"/>
                  </a:lnTo>
                  <a:lnTo>
                    <a:pt x="49" y="62"/>
                  </a:lnTo>
                  <a:lnTo>
                    <a:pt x="50" y="61"/>
                  </a:lnTo>
                  <a:lnTo>
                    <a:pt x="50" y="56"/>
                  </a:lnTo>
                  <a:lnTo>
                    <a:pt x="49" y="55"/>
                  </a:lnTo>
                  <a:lnTo>
                    <a:pt x="48" y="52"/>
                  </a:lnTo>
                  <a:lnTo>
                    <a:pt x="45" y="51"/>
                  </a:lnTo>
                  <a:lnTo>
                    <a:pt x="38" y="49"/>
                  </a:lnTo>
                  <a:lnTo>
                    <a:pt x="33" y="46"/>
                  </a:lnTo>
                  <a:lnTo>
                    <a:pt x="26" y="45"/>
                  </a:lnTo>
                  <a:lnTo>
                    <a:pt x="21" y="44"/>
                  </a:lnTo>
                  <a:lnTo>
                    <a:pt x="14" y="40"/>
                  </a:lnTo>
                  <a:lnTo>
                    <a:pt x="7" y="36"/>
                  </a:lnTo>
                  <a:lnTo>
                    <a:pt x="5" y="33"/>
                  </a:lnTo>
                  <a:lnTo>
                    <a:pt x="2" y="29"/>
                  </a:lnTo>
                  <a:lnTo>
                    <a:pt x="2" y="15"/>
                  </a:lnTo>
                  <a:lnTo>
                    <a:pt x="5" y="11"/>
                  </a:lnTo>
                  <a:lnTo>
                    <a:pt x="8" y="7"/>
                  </a:lnTo>
                  <a:lnTo>
                    <a:pt x="11" y="6"/>
                  </a:lnTo>
                  <a:lnTo>
                    <a:pt x="14" y="3"/>
                  </a:lnTo>
                  <a:lnTo>
                    <a:pt x="19" y="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03" name="Freeform 180"/>
            <p:cNvSpPr>
              <a:spLocks noEditPoints="1"/>
            </p:cNvSpPr>
            <p:nvPr/>
          </p:nvSpPr>
          <p:spPr bwMode="auto">
            <a:xfrm>
              <a:off x="3294" y="4042"/>
              <a:ext cx="70" cy="81"/>
            </a:xfrm>
            <a:custGeom>
              <a:avLst/>
              <a:gdLst>
                <a:gd name="T0" fmla="*/ 31 w 70"/>
                <a:gd name="T1" fmla="*/ 13 h 81"/>
                <a:gd name="T2" fmla="*/ 26 w 70"/>
                <a:gd name="T3" fmla="*/ 14 h 81"/>
                <a:gd name="T4" fmla="*/ 22 w 70"/>
                <a:gd name="T5" fmla="*/ 15 h 81"/>
                <a:gd name="T6" fmla="*/ 20 w 70"/>
                <a:gd name="T7" fmla="*/ 19 h 81"/>
                <a:gd name="T8" fmla="*/ 16 w 70"/>
                <a:gd name="T9" fmla="*/ 25 h 81"/>
                <a:gd name="T10" fmla="*/ 14 w 70"/>
                <a:gd name="T11" fmla="*/ 32 h 81"/>
                <a:gd name="T12" fmla="*/ 13 w 70"/>
                <a:gd name="T13" fmla="*/ 40 h 81"/>
                <a:gd name="T14" fmla="*/ 14 w 70"/>
                <a:gd name="T15" fmla="*/ 54 h 81"/>
                <a:gd name="T16" fmla="*/ 20 w 70"/>
                <a:gd name="T17" fmla="*/ 63 h 81"/>
                <a:gd name="T18" fmla="*/ 22 w 70"/>
                <a:gd name="T19" fmla="*/ 66 h 81"/>
                <a:gd name="T20" fmla="*/ 26 w 70"/>
                <a:gd name="T21" fmla="*/ 68 h 81"/>
                <a:gd name="T22" fmla="*/ 31 w 70"/>
                <a:gd name="T23" fmla="*/ 69 h 81"/>
                <a:gd name="T24" fmla="*/ 35 w 70"/>
                <a:gd name="T25" fmla="*/ 69 h 81"/>
                <a:gd name="T26" fmla="*/ 40 w 70"/>
                <a:gd name="T27" fmla="*/ 68 h 81"/>
                <a:gd name="T28" fmla="*/ 44 w 70"/>
                <a:gd name="T29" fmla="*/ 67 h 81"/>
                <a:gd name="T30" fmla="*/ 50 w 70"/>
                <a:gd name="T31" fmla="*/ 61 h 81"/>
                <a:gd name="T32" fmla="*/ 54 w 70"/>
                <a:gd name="T33" fmla="*/ 52 h 81"/>
                <a:gd name="T34" fmla="*/ 56 w 70"/>
                <a:gd name="T35" fmla="*/ 40 h 81"/>
                <a:gd name="T36" fmla="*/ 54 w 70"/>
                <a:gd name="T37" fmla="*/ 27 h 81"/>
                <a:gd name="T38" fmla="*/ 50 w 70"/>
                <a:gd name="T39" fmla="*/ 19 h 81"/>
                <a:gd name="T40" fmla="*/ 46 w 70"/>
                <a:gd name="T41" fmla="*/ 15 h 81"/>
                <a:gd name="T42" fmla="*/ 39 w 70"/>
                <a:gd name="T43" fmla="*/ 13 h 81"/>
                <a:gd name="T44" fmla="*/ 31 w 70"/>
                <a:gd name="T45" fmla="*/ 13 h 81"/>
                <a:gd name="T46" fmla="*/ 35 w 70"/>
                <a:gd name="T47" fmla="*/ 0 h 81"/>
                <a:gd name="T48" fmla="*/ 45 w 70"/>
                <a:gd name="T49" fmla="*/ 1 h 81"/>
                <a:gd name="T50" fmla="*/ 53 w 70"/>
                <a:gd name="T51" fmla="*/ 5 h 81"/>
                <a:gd name="T52" fmla="*/ 60 w 70"/>
                <a:gd name="T53" fmla="*/ 11 h 81"/>
                <a:gd name="T54" fmla="*/ 68 w 70"/>
                <a:gd name="T55" fmla="*/ 23 h 81"/>
                <a:gd name="T56" fmla="*/ 70 w 70"/>
                <a:gd name="T57" fmla="*/ 39 h 81"/>
                <a:gd name="T58" fmla="*/ 69 w 70"/>
                <a:gd name="T59" fmla="*/ 54 h 81"/>
                <a:gd name="T60" fmla="*/ 65 w 70"/>
                <a:gd name="T61" fmla="*/ 63 h 81"/>
                <a:gd name="T62" fmla="*/ 63 w 70"/>
                <a:gd name="T63" fmla="*/ 67 h 81"/>
                <a:gd name="T64" fmla="*/ 59 w 70"/>
                <a:gd name="T65" fmla="*/ 71 h 81"/>
                <a:gd name="T66" fmla="*/ 57 w 70"/>
                <a:gd name="T67" fmla="*/ 74 h 81"/>
                <a:gd name="T68" fmla="*/ 52 w 70"/>
                <a:gd name="T69" fmla="*/ 76 h 81"/>
                <a:gd name="T70" fmla="*/ 48 w 70"/>
                <a:gd name="T71" fmla="*/ 79 h 81"/>
                <a:gd name="T72" fmla="*/ 44 w 70"/>
                <a:gd name="T73" fmla="*/ 80 h 81"/>
                <a:gd name="T74" fmla="*/ 40 w 70"/>
                <a:gd name="T75" fmla="*/ 81 h 81"/>
                <a:gd name="T76" fmla="*/ 35 w 70"/>
                <a:gd name="T77" fmla="*/ 81 h 81"/>
                <a:gd name="T78" fmla="*/ 25 w 70"/>
                <a:gd name="T79" fmla="*/ 80 h 81"/>
                <a:gd name="T80" fmla="*/ 16 w 70"/>
                <a:gd name="T81" fmla="*/ 76 h 81"/>
                <a:gd name="T82" fmla="*/ 8 w 70"/>
                <a:gd name="T83" fmla="*/ 70 h 81"/>
                <a:gd name="T84" fmla="*/ 3 w 70"/>
                <a:gd name="T85" fmla="*/ 63 h 81"/>
                <a:gd name="T86" fmla="*/ 0 w 70"/>
                <a:gd name="T87" fmla="*/ 52 h 81"/>
                <a:gd name="T88" fmla="*/ 0 w 70"/>
                <a:gd name="T89" fmla="*/ 40 h 81"/>
                <a:gd name="T90" fmla="*/ 1 w 70"/>
                <a:gd name="T91" fmla="*/ 27 h 81"/>
                <a:gd name="T92" fmla="*/ 3 w 70"/>
                <a:gd name="T93" fmla="*/ 17 h 81"/>
                <a:gd name="T94" fmla="*/ 10 w 70"/>
                <a:gd name="T95" fmla="*/ 9 h 81"/>
                <a:gd name="T96" fmla="*/ 17 w 70"/>
                <a:gd name="T97" fmla="*/ 5 h 81"/>
                <a:gd name="T98" fmla="*/ 26 w 70"/>
                <a:gd name="T99" fmla="*/ 1 h 81"/>
                <a:gd name="T100" fmla="*/ 35 w 70"/>
                <a:gd name="T101" fmla="*/ 0 h 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0"/>
                <a:gd name="T154" fmla="*/ 0 h 81"/>
                <a:gd name="T155" fmla="*/ 70 w 70"/>
                <a:gd name="T156" fmla="*/ 81 h 8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0" h="81">
                  <a:moveTo>
                    <a:pt x="31" y="13"/>
                  </a:moveTo>
                  <a:lnTo>
                    <a:pt x="26" y="14"/>
                  </a:lnTo>
                  <a:lnTo>
                    <a:pt x="22" y="15"/>
                  </a:lnTo>
                  <a:lnTo>
                    <a:pt x="20" y="19"/>
                  </a:lnTo>
                  <a:lnTo>
                    <a:pt x="16" y="25"/>
                  </a:lnTo>
                  <a:lnTo>
                    <a:pt x="14" y="32"/>
                  </a:lnTo>
                  <a:lnTo>
                    <a:pt x="13" y="40"/>
                  </a:lnTo>
                  <a:lnTo>
                    <a:pt x="14" y="54"/>
                  </a:lnTo>
                  <a:lnTo>
                    <a:pt x="20" y="63"/>
                  </a:lnTo>
                  <a:lnTo>
                    <a:pt x="22" y="66"/>
                  </a:lnTo>
                  <a:lnTo>
                    <a:pt x="26" y="68"/>
                  </a:lnTo>
                  <a:lnTo>
                    <a:pt x="31" y="69"/>
                  </a:lnTo>
                  <a:lnTo>
                    <a:pt x="35" y="69"/>
                  </a:lnTo>
                  <a:lnTo>
                    <a:pt x="40" y="68"/>
                  </a:lnTo>
                  <a:lnTo>
                    <a:pt x="44" y="67"/>
                  </a:lnTo>
                  <a:lnTo>
                    <a:pt x="50" y="61"/>
                  </a:lnTo>
                  <a:lnTo>
                    <a:pt x="54" y="52"/>
                  </a:lnTo>
                  <a:lnTo>
                    <a:pt x="56" y="40"/>
                  </a:lnTo>
                  <a:lnTo>
                    <a:pt x="54" y="27"/>
                  </a:lnTo>
                  <a:lnTo>
                    <a:pt x="50" y="19"/>
                  </a:lnTo>
                  <a:lnTo>
                    <a:pt x="46" y="15"/>
                  </a:lnTo>
                  <a:lnTo>
                    <a:pt x="39" y="13"/>
                  </a:lnTo>
                  <a:lnTo>
                    <a:pt x="31" y="13"/>
                  </a:lnTo>
                  <a:close/>
                  <a:moveTo>
                    <a:pt x="35" y="0"/>
                  </a:moveTo>
                  <a:lnTo>
                    <a:pt x="45" y="1"/>
                  </a:lnTo>
                  <a:lnTo>
                    <a:pt x="53" y="5"/>
                  </a:lnTo>
                  <a:lnTo>
                    <a:pt x="60" y="11"/>
                  </a:lnTo>
                  <a:lnTo>
                    <a:pt x="68" y="23"/>
                  </a:lnTo>
                  <a:lnTo>
                    <a:pt x="70" y="39"/>
                  </a:lnTo>
                  <a:lnTo>
                    <a:pt x="69" y="54"/>
                  </a:lnTo>
                  <a:lnTo>
                    <a:pt x="65" y="63"/>
                  </a:lnTo>
                  <a:lnTo>
                    <a:pt x="63" y="67"/>
                  </a:lnTo>
                  <a:lnTo>
                    <a:pt x="59" y="71"/>
                  </a:lnTo>
                  <a:lnTo>
                    <a:pt x="57" y="74"/>
                  </a:lnTo>
                  <a:lnTo>
                    <a:pt x="52" y="76"/>
                  </a:lnTo>
                  <a:lnTo>
                    <a:pt x="48" y="79"/>
                  </a:lnTo>
                  <a:lnTo>
                    <a:pt x="44" y="80"/>
                  </a:lnTo>
                  <a:lnTo>
                    <a:pt x="40" y="81"/>
                  </a:lnTo>
                  <a:lnTo>
                    <a:pt x="35" y="81"/>
                  </a:lnTo>
                  <a:lnTo>
                    <a:pt x="25" y="80"/>
                  </a:lnTo>
                  <a:lnTo>
                    <a:pt x="16" y="76"/>
                  </a:lnTo>
                  <a:lnTo>
                    <a:pt x="8" y="70"/>
                  </a:lnTo>
                  <a:lnTo>
                    <a:pt x="3" y="63"/>
                  </a:lnTo>
                  <a:lnTo>
                    <a:pt x="0" y="52"/>
                  </a:lnTo>
                  <a:lnTo>
                    <a:pt x="0" y="40"/>
                  </a:lnTo>
                  <a:lnTo>
                    <a:pt x="1" y="27"/>
                  </a:lnTo>
                  <a:lnTo>
                    <a:pt x="3" y="17"/>
                  </a:lnTo>
                  <a:lnTo>
                    <a:pt x="10" y="9"/>
                  </a:lnTo>
                  <a:lnTo>
                    <a:pt x="17" y="5"/>
                  </a:lnTo>
                  <a:lnTo>
                    <a:pt x="26" y="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04" name="Freeform 181"/>
            <p:cNvSpPr>
              <a:spLocks/>
            </p:cNvSpPr>
            <p:nvPr/>
          </p:nvSpPr>
          <p:spPr bwMode="auto">
            <a:xfrm>
              <a:off x="3381" y="4042"/>
              <a:ext cx="40" cy="80"/>
            </a:xfrm>
            <a:custGeom>
              <a:avLst/>
              <a:gdLst>
                <a:gd name="T0" fmla="*/ 25 w 40"/>
                <a:gd name="T1" fmla="*/ 0 h 80"/>
                <a:gd name="T2" fmla="*/ 32 w 40"/>
                <a:gd name="T3" fmla="*/ 0 h 80"/>
                <a:gd name="T4" fmla="*/ 37 w 40"/>
                <a:gd name="T5" fmla="*/ 1 h 80"/>
                <a:gd name="T6" fmla="*/ 40 w 40"/>
                <a:gd name="T7" fmla="*/ 3 h 80"/>
                <a:gd name="T8" fmla="*/ 35 w 40"/>
                <a:gd name="T9" fmla="*/ 15 h 80"/>
                <a:gd name="T10" fmla="*/ 31 w 40"/>
                <a:gd name="T11" fmla="*/ 13 h 80"/>
                <a:gd name="T12" fmla="*/ 23 w 40"/>
                <a:gd name="T13" fmla="*/ 13 h 80"/>
                <a:gd name="T14" fmla="*/ 22 w 40"/>
                <a:gd name="T15" fmla="*/ 14 h 80"/>
                <a:gd name="T16" fmla="*/ 20 w 40"/>
                <a:gd name="T17" fmla="*/ 15 h 80"/>
                <a:gd name="T18" fmla="*/ 18 w 40"/>
                <a:gd name="T19" fmla="*/ 18 h 80"/>
                <a:gd name="T20" fmla="*/ 15 w 40"/>
                <a:gd name="T21" fmla="*/ 21 h 80"/>
                <a:gd name="T22" fmla="*/ 14 w 40"/>
                <a:gd name="T23" fmla="*/ 27 h 80"/>
                <a:gd name="T24" fmla="*/ 14 w 40"/>
                <a:gd name="T25" fmla="*/ 80 h 80"/>
                <a:gd name="T26" fmla="*/ 0 w 40"/>
                <a:gd name="T27" fmla="*/ 80 h 80"/>
                <a:gd name="T28" fmla="*/ 0 w 40"/>
                <a:gd name="T29" fmla="*/ 1 h 80"/>
                <a:gd name="T30" fmla="*/ 13 w 40"/>
                <a:gd name="T31" fmla="*/ 1 h 80"/>
                <a:gd name="T32" fmla="*/ 13 w 40"/>
                <a:gd name="T33" fmla="*/ 13 h 80"/>
                <a:gd name="T34" fmla="*/ 15 w 40"/>
                <a:gd name="T35" fmla="*/ 8 h 80"/>
                <a:gd name="T36" fmla="*/ 18 w 40"/>
                <a:gd name="T37" fmla="*/ 5 h 80"/>
                <a:gd name="T38" fmla="*/ 22 w 40"/>
                <a:gd name="T39" fmla="*/ 2 h 80"/>
                <a:gd name="T40" fmla="*/ 25 w 40"/>
                <a:gd name="T41" fmla="*/ 0 h 8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0"/>
                <a:gd name="T64" fmla="*/ 0 h 80"/>
                <a:gd name="T65" fmla="*/ 40 w 40"/>
                <a:gd name="T66" fmla="*/ 80 h 8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0" h="80">
                  <a:moveTo>
                    <a:pt x="25" y="0"/>
                  </a:moveTo>
                  <a:lnTo>
                    <a:pt x="32" y="0"/>
                  </a:lnTo>
                  <a:lnTo>
                    <a:pt x="37" y="1"/>
                  </a:lnTo>
                  <a:lnTo>
                    <a:pt x="40" y="3"/>
                  </a:lnTo>
                  <a:lnTo>
                    <a:pt x="35" y="15"/>
                  </a:lnTo>
                  <a:lnTo>
                    <a:pt x="31" y="13"/>
                  </a:lnTo>
                  <a:lnTo>
                    <a:pt x="23" y="13"/>
                  </a:lnTo>
                  <a:lnTo>
                    <a:pt x="22" y="14"/>
                  </a:lnTo>
                  <a:lnTo>
                    <a:pt x="20" y="15"/>
                  </a:lnTo>
                  <a:lnTo>
                    <a:pt x="18" y="18"/>
                  </a:lnTo>
                  <a:lnTo>
                    <a:pt x="15" y="21"/>
                  </a:lnTo>
                  <a:lnTo>
                    <a:pt x="14" y="27"/>
                  </a:lnTo>
                  <a:lnTo>
                    <a:pt x="14" y="80"/>
                  </a:lnTo>
                  <a:lnTo>
                    <a:pt x="0" y="80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3" y="13"/>
                  </a:lnTo>
                  <a:lnTo>
                    <a:pt x="15" y="8"/>
                  </a:lnTo>
                  <a:lnTo>
                    <a:pt x="18" y="5"/>
                  </a:lnTo>
                  <a:lnTo>
                    <a:pt x="22" y="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05" name="Freeform 182"/>
            <p:cNvSpPr>
              <a:spLocks/>
            </p:cNvSpPr>
            <p:nvPr/>
          </p:nvSpPr>
          <p:spPr bwMode="auto">
            <a:xfrm>
              <a:off x="3425" y="4042"/>
              <a:ext cx="64" cy="81"/>
            </a:xfrm>
            <a:custGeom>
              <a:avLst/>
              <a:gdLst>
                <a:gd name="T0" fmla="*/ 36 w 64"/>
                <a:gd name="T1" fmla="*/ 0 h 81"/>
                <a:gd name="T2" fmla="*/ 45 w 64"/>
                <a:gd name="T3" fmla="*/ 3 h 81"/>
                <a:gd name="T4" fmla="*/ 52 w 64"/>
                <a:gd name="T5" fmla="*/ 7 h 81"/>
                <a:gd name="T6" fmla="*/ 56 w 64"/>
                <a:gd name="T7" fmla="*/ 13 h 81"/>
                <a:gd name="T8" fmla="*/ 59 w 64"/>
                <a:gd name="T9" fmla="*/ 21 h 81"/>
                <a:gd name="T10" fmla="*/ 44 w 64"/>
                <a:gd name="T11" fmla="*/ 20 h 81"/>
                <a:gd name="T12" fmla="*/ 40 w 64"/>
                <a:gd name="T13" fmla="*/ 15 h 81"/>
                <a:gd name="T14" fmla="*/ 34 w 64"/>
                <a:gd name="T15" fmla="*/ 13 h 81"/>
                <a:gd name="T16" fmla="*/ 16 w 64"/>
                <a:gd name="T17" fmla="*/ 17 h 81"/>
                <a:gd name="T18" fmla="*/ 15 w 64"/>
                <a:gd name="T19" fmla="*/ 25 h 81"/>
                <a:gd name="T20" fmla="*/ 19 w 64"/>
                <a:gd name="T21" fmla="*/ 27 h 81"/>
                <a:gd name="T22" fmla="*/ 21 w 64"/>
                <a:gd name="T23" fmla="*/ 29 h 81"/>
                <a:gd name="T24" fmla="*/ 31 w 64"/>
                <a:gd name="T25" fmla="*/ 31 h 81"/>
                <a:gd name="T26" fmla="*/ 42 w 64"/>
                <a:gd name="T27" fmla="*/ 34 h 81"/>
                <a:gd name="T28" fmla="*/ 53 w 64"/>
                <a:gd name="T29" fmla="*/ 39 h 81"/>
                <a:gd name="T30" fmla="*/ 61 w 64"/>
                <a:gd name="T31" fmla="*/ 45 h 81"/>
                <a:gd name="T32" fmla="*/ 63 w 64"/>
                <a:gd name="T33" fmla="*/ 63 h 81"/>
                <a:gd name="T34" fmla="*/ 53 w 64"/>
                <a:gd name="T35" fmla="*/ 76 h 81"/>
                <a:gd name="T36" fmla="*/ 46 w 64"/>
                <a:gd name="T37" fmla="*/ 80 h 81"/>
                <a:gd name="T38" fmla="*/ 32 w 64"/>
                <a:gd name="T39" fmla="*/ 81 h 81"/>
                <a:gd name="T40" fmla="*/ 9 w 64"/>
                <a:gd name="T41" fmla="*/ 75 h 81"/>
                <a:gd name="T42" fmla="*/ 1 w 64"/>
                <a:gd name="T43" fmla="*/ 62 h 81"/>
                <a:gd name="T44" fmla="*/ 14 w 64"/>
                <a:gd name="T45" fmla="*/ 55 h 81"/>
                <a:gd name="T46" fmla="*/ 15 w 64"/>
                <a:gd name="T47" fmla="*/ 61 h 81"/>
                <a:gd name="T48" fmla="*/ 27 w 64"/>
                <a:gd name="T49" fmla="*/ 68 h 81"/>
                <a:gd name="T50" fmla="*/ 38 w 64"/>
                <a:gd name="T51" fmla="*/ 68 h 81"/>
                <a:gd name="T52" fmla="*/ 45 w 64"/>
                <a:gd name="T53" fmla="*/ 66 h 81"/>
                <a:gd name="T54" fmla="*/ 50 w 64"/>
                <a:gd name="T55" fmla="*/ 58 h 81"/>
                <a:gd name="T56" fmla="*/ 45 w 64"/>
                <a:gd name="T57" fmla="*/ 51 h 81"/>
                <a:gd name="T58" fmla="*/ 32 w 64"/>
                <a:gd name="T59" fmla="*/ 46 h 81"/>
                <a:gd name="T60" fmla="*/ 16 w 64"/>
                <a:gd name="T61" fmla="*/ 42 h 81"/>
                <a:gd name="T62" fmla="*/ 10 w 64"/>
                <a:gd name="T63" fmla="*/ 39 h 81"/>
                <a:gd name="T64" fmla="*/ 6 w 64"/>
                <a:gd name="T65" fmla="*/ 36 h 81"/>
                <a:gd name="T66" fmla="*/ 1 w 64"/>
                <a:gd name="T67" fmla="*/ 24 h 81"/>
                <a:gd name="T68" fmla="*/ 2 w 64"/>
                <a:gd name="T69" fmla="*/ 13 h 81"/>
                <a:gd name="T70" fmla="*/ 7 w 64"/>
                <a:gd name="T71" fmla="*/ 8 h 81"/>
                <a:gd name="T72" fmla="*/ 15 w 64"/>
                <a:gd name="T73" fmla="*/ 3 h 81"/>
                <a:gd name="T74" fmla="*/ 21 w 64"/>
                <a:gd name="T75" fmla="*/ 0 h 8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4"/>
                <a:gd name="T115" fmla="*/ 0 h 81"/>
                <a:gd name="T116" fmla="*/ 64 w 64"/>
                <a:gd name="T117" fmla="*/ 81 h 8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4" h="81">
                  <a:moveTo>
                    <a:pt x="21" y="0"/>
                  </a:moveTo>
                  <a:lnTo>
                    <a:pt x="36" y="0"/>
                  </a:lnTo>
                  <a:lnTo>
                    <a:pt x="40" y="1"/>
                  </a:lnTo>
                  <a:lnTo>
                    <a:pt x="45" y="3"/>
                  </a:lnTo>
                  <a:lnTo>
                    <a:pt x="49" y="5"/>
                  </a:lnTo>
                  <a:lnTo>
                    <a:pt x="52" y="7"/>
                  </a:lnTo>
                  <a:lnTo>
                    <a:pt x="55" y="9"/>
                  </a:lnTo>
                  <a:lnTo>
                    <a:pt x="56" y="13"/>
                  </a:lnTo>
                  <a:lnTo>
                    <a:pt x="57" y="18"/>
                  </a:lnTo>
                  <a:lnTo>
                    <a:pt x="59" y="21"/>
                  </a:lnTo>
                  <a:lnTo>
                    <a:pt x="45" y="24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0" y="15"/>
                  </a:lnTo>
                  <a:lnTo>
                    <a:pt x="38" y="14"/>
                  </a:lnTo>
                  <a:lnTo>
                    <a:pt x="34" y="13"/>
                  </a:lnTo>
                  <a:lnTo>
                    <a:pt x="24" y="13"/>
                  </a:lnTo>
                  <a:lnTo>
                    <a:pt x="16" y="17"/>
                  </a:lnTo>
                  <a:lnTo>
                    <a:pt x="15" y="19"/>
                  </a:lnTo>
                  <a:lnTo>
                    <a:pt x="15" y="25"/>
                  </a:lnTo>
                  <a:lnTo>
                    <a:pt x="16" y="25"/>
                  </a:lnTo>
                  <a:lnTo>
                    <a:pt x="19" y="27"/>
                  </a:lnTo>
                  <a:lnTo>
                    <a:pt x="20" y="27"/>
                  </a:lnTo>
                  <a:lnTo>
                    <a:pt x="21" y="29"/>
                  </a:lnTo>
                  <a:lnTo>
                    <a:pt x="24" y="29"/>
                  </a:lnTo>
                  <a:lnTo>
                    <a:pt x="31" y="31"/>
                  </a:lnTo>
                  <a:lnTo>
                    <a:pt x="37" y="33"/>
                  </a:lnTo>
                  <a:lnTo>
                    <a:pt x="42" y="34"/>
                  </a:lnTo>
                  <a:lnTo>
                    <a:pt x="46" y="37"/>
                  </a:lnTo>
                  <a:lnTo>
                    <a:pt x="53" y="39"/>
                  </a:lnTo>
                  <a:lnTo>
                    <a:pt x="57" y="43"/>
                  </a:lnTo>
                  <a:lnTo>
                    <a:pt x="61" y="45"/>
                  </a:lnTo>
                  <a:lnTo>
                    <a:pt x="64" y="56"/>
                  </a:lnTo>
                  <a:lnTo>
                    <a:pt x="63" y="63"/>
                  </a:lnTo>
                  <a:lnTo>
                    <a:pt x="61" y="69"/>
                  </a:lnTo>
                  <a:lnTo>
                    <a:pt x="53" y="76"/>
                  </a:lnTo>
                  <a:lnTo>
                    <a:pt x="50" y="79"/>
                  </a:lnTo>
                  <a:lnTo>
                    <a:pt x="46" y="80"/>
                  </a:lnTo>
                  <a:lnTo>
                    <a:pt x="42" y="81"/>
                  </a:lnTo>
                  <a:lnTo>
                    <a:pt x="32" y="81"/>
                  </a:lnTo>
                  <a:lnTo>
                    <a:pt x="19" y="80"/>
                  </a:lnTo>
                  <a:lnTo>
                    <a:pt x="9" y="75"/>
                  </a:lnTo>
                  <a:lnTo>
                    <a:pt x="6" y="71"/>
                  </a:lnTo>
                  <a:lnTo>
                    <a:pt x="1" y="62"/>
                  </a:lnTo>
                  <a:lnTo>
                    <a:pt x="0" y="56"/>
                  </a:lnTo>
                  <a:lnTo>
                    <a:pt x="14" y="55"/>
                  </a:lnTo>
                  <a:lnTo>
                    <a:pt x="14" y="58"/>
                  </a:lnTo>
                  <a:lnTo>
                    <a:pt x="15" y="61"/>
                  </a:lnTo>
                  <a:lnTo>
                    <a:pt x="20" y="66"/>
                  </a:lnTo>
                  <a:lnTo>
                    <a:pt x="27" y="68"/>
                  </a:lnTo>
                  <a:lnTo>
                    <a:pt x="32" y="69"/>
                  </a:lnTo>
                  <a:lnTo>
                    <a:pt x="38" y="68"/>
                  </a:lnTo>
                  <a:lnTo>
                    <a:pt x="43" y="67"/>
                  </a:lnTo>
                  <a:lnTo>
                    <a:pt x="45" y="66"/>
                  </a:lnTo>
                  <a:lnTo>
                    <a:pt x="47" y="63"/>
                  </a:lnTo>
                  <a:lnTo>
                    <a:pt x="50" y="58"/>
                  </a:lnTo>
                  <a:lnTo>
                    <a:pt x="49" y="55"/>
                  </a:lnTo>
                  <a:lnTo>
                    <a:pt x="45" y="51"/>
                  </a:lnTo>
                  <a:lnTo>
                    <a:pt x="38" y="49"/>
                  </a:lnTo>
                  <a:lnTo>
                    <a:pt x="32" y="46"/>
                  </a:lnTo>
                  <a:lnTo>
                    <a:pt x="20" y="44"/>
                  </a:lnTo>
                  <a:lnTo>
                    <a:pt x="16" y="42"/>
                  </a:lnTo>
                  <a:lnTo>
                    <a:pt x="14" y="40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6" y="36"/>
                  </a:lnTo>
                  <a:lnTo>
                    <a:pt x="2" y="29"/>
                  </a:lnTo>
                  <a:lnTo>
                    <a:pt x="1" y="24"/>
                  </a:lnTo>
                  <a:lnTo>
                    <a:pt x="1" y="15"/>
                  </a:lnTo>
                  <a:lnTo>
                    <a:pt x="2" y="13"/>
                  </a:lnTo>
                  <a:lnTo>
                    <a:pt x="5" y="9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5" y="3"/>
                  </a:lnTo>
                  <a:lnTo>
                    <a:pt x="19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06" name="Freeform 183"/>
            <p:cNvSpPr>
              <a:spLocks noEditPoints="1"/>
            </p:cNvSpPr>
            <p:nvPr/>
          </p:nvSpPr>
          <p:spPr bwMode="auto">
            <a:xfrm>
              <a:off x="3546" y="4042"/>
              <a:ext cx="68" cy="110"/>
            </a:xfrm>
            <a:custGeom>
              <a:avLst/>
              <a:gdLst>
                <a:gd name="T0" fmla="*/ 30 w 68"/>
                <a:gd name="T1" fmla="*/ 13 h 110"/>
                <a:gd name="T2" fmla="*/ 27 w 68"/>
                <a:gd name="T3" fmla="*/ 14 h 110"/>
                <a:gd name="T4" fmla="*/ 23 w 68"/>
                <a:gd name="T5" fmla="*/ 17 h 110"/>
                <a:gd name="T6" fmla="*/ 21 w 68"/>
                <a:gd name="T7" fmla="*/ 20 h 110"/>
                <a:gd name="T8" fmla="*/ 16 w 68"/>
                <a:gd name="T9" fmla="*/ 29 h 110"/>
                <a:gd name="T10" fmla="*/ 15 w 68"/>
                <a:gd name="T11" fmla="*/ 40 h 110"/>
                <a:gd name="T12" fmla="*/ 16 w 68"/>
                <a:gd name="T13" fmla="*/ 54 h 110"/>
                <a:gd name="T14" fmla="*/ 21 w 68"/>
                <a:gd name="T15" fmla="*/ 63 h 110"/>
                <a:gd name="T16" fmla="*/ 23 w 68"/>
                <a:gd name="T17" fmla="*/ 66 h 110"/>
                <a:gd name="T18" fmla="*/ 27 w 68"/>
                <a:gd name="T19" fmla="*/ 68 h 110"/>
                <a:gd name="T20" fmla="*/ 30 w 68"/>
                <a:gd name="T21" fmla="*/ 69 h 110"/>
                <a:gd name="T22" fmla="*/ 39 w 68"/>
                <a:gd name="T23" fmla="*/ 69 h 110"/>
                <a:gd name="T24" fmla="*/ 42 w 68"/>
                <a:gd name="T25" fmla="*/ 68 h 110"/>
                <a:gd name="T26" fmla="*/ 45 w 68"/>
                <a:gd name="T27" fmla="*/ 66 h 110"/>
                <a:gd name="T28" fmla="*/ 48 w 68"/>
                <a:gd name="T29" fmla="*/ 63 h 110"/>
                <a:gd name="T30" fmla="*/ 53 w 68"/>
                <a:gd name="T31" fmla="*/ 54 h 110"/>
                <a:gd name="T32" fmla="*/ 54 w 68"/>
                <a:gd name="T33" fmla="*/ 40 h 110"/>
                <a:gd name="T34" fmla="*/ 53 w 68"/>
                <a:gd name="T35" fmla="*/ 27 h 110"/>
                <a:gd name="T36" fmla="*/ 48 w 68"/>
                <a:gd name="T37" fmla="*/ 19 h 110"/>
                <a:gd name="T38" fmla="*/ 46 w 68"/>
                <a:gd name="T39" fmla="*/ 15 h 110"/>
                <a:gd name="T40" fmla="*/ 39 w 68"/>
                <a:gd name="T41" fmla="*/ 13 h 110"/>
                <a:gd name="T42" fmla="*/ 30 w 68"/>
                <a:gd name="T43" fmla="*/ 13 h 110"/>
                <a:gd name="T44" fmla="*/ 31 w 68"/>
                <a:gd name="T45" fmla="*/ 0 h 110"/>
                <a:gd name="T46" fmla="*/ 42 w 68"/>
                <a:gd name="T47" fmla="*/ 0 h 110"/>
                <a:gd name="T48" fmla="*/ 54 w 68"/>
                <a:gd name="T49" fmla="*/ 5 h 110"/>
                <a:gd name="T50" fmla="*/ 58 w 68"/>
                <a:gd name="T51" fmla="*/ 7 h 110"/>
                <a:gd name="T52" fmla="*/ 60 w 68"/>
                <a:gd name="T53" fmla="*/ 12 h 110"/>
                <a:gd name="T54" fmla="*/ 62 w 68"/>
                <a:gd name="T55" fmla="*/ 15 h 110"/>
                <a:gd name="T56" fmla="*/ 65 w 68"/>
                <a:gd name="T57" fmla="*/ 20 h 110"/>
                <a:gd name="T58" fmla="*/ 67 w 68"/>
                <a:gd name="T59" fmla="*/ 30 h 110"/>
                <a:gd name="T60" fmla="*/ 68 w 68"/>
                <a:gd name="T61" fmla="*/ 40 h 110"/>
                <a:gd name="T62" fmla="*/ 67 w 68"/>
                <a:gd name="T63" fmla="*/ 51 h 110"/>
                <a:gd name="T64" fmla="*/ 64 w 68"/>
                <a:gd name="T65" fmla="*/ 61 h 110"/>
                <a:gd name="T66" fmla="*/ 59 w 68"/>
                <a:gd name="T67" fmla="*/ 70 h 110"/>
                <a:gd name="T68" fmla="*/ 53 w 68"/>
                <a:gd name="T69" fmla="*/ 76 h 110"/>
                <a:gd name="T70" fmla="*/ 48 w 68"/>
                <a:gd name="T71" fmla="*/ 79 h 110"/>
                <a:gd name="T72" fmla="*/ 43 w 68"/>
                <a:gd name="T73" fmla="*/ 80 h 110"/>
                <a:gd name="T74" fmla="*/ 40 w 68"/>
                <a:gd name="T75" fmla="*/ 81 h 110"/>
                <a:gd name="T76" fmla="*/ 29 w 68"/>
                <a:gd name="T77" fmla="*/ 81 h 110"/>
                <a:gd name="T78" fmla="*/ 25 w 68"/>
                <a:gd name="T79" fmla="*/ 80 h 110"/>
                <a:gd name="T80" fmla="*/ 23 w 68"/>
                <a:gd name="T81" fmla="*/ 79 h 110"/>
                <a:gd name="T82" fmla="*/ 19 w 68"/>
                <a:gd name="T83" fmla="*/ 76 h 110"/>
                <a:gd name="T84" fmla="*/ 17 w 68"/>
                <a:gd name="T85" fmla="*/ 74 h 110"/>
                <a:gd name="T86" fmla="*/ 15 w 68"/>
                <a:gd name="T87" fmla="*/ 70 h 110"/>
                <a:gd name="T88" fmla="*/ 15 w 68"/>
                <a:gd name="T89" fmla="*/ 110 h 110"/>
                <a:gd name="T90" fmla="*/ 0 w 68"/>
                <a:gd name="T91" fmla="*/ 110 h 110"/>
                <a:gd name="T92" fmla="*/ 0 w 68"/>
                <a:gd name="T93" fmla="*/ 1 h 110"/>
                <a:gd name="T94" fmla="*/ 15 w 68"/>
                <a:gd name="T95" fmla="*/ 1 h 110"/>
                <a:gd name="T96" fmla="*/ 15 w 68"/>
                <a:gd name="T97" fmla="*/ 14 h 110"/>
                <a:gd name="T98" fmla="*/ 18 w 68"/>
                <a:gd name="T99" fmla="*/ 9 h 110"/>
                <a:gd name="T100" fmla="*/ 21 w 68"/>
                <a:gd name="T101" fmla="*/ 6 h 110"/>
                <a:gd name="T102" fmla="*/ 24 w 68"/>
                <a:gd name="T103" fmla="*/ 3 h 110"/>
                <a:gd name="T104" fmla="*/ 28 w 68"/>
                <a:gd name="T105" fmla="*/ 2 h 110"/>
                <a:gd name="T106" fmla="*/ 31 w 68"/>
                <a:gd name="T107" fmla="*/ 0 h 1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8"/>
                <a:gd name="T163" fmla="*/ 0 h 110"/>
                <a:gd name="T164" fmla="*/ 68 w 68"/>
                <a:gd name="T165" fmla="*/ 110 h 1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8" h="110">
                  <a:moveTo>
                    <a:pt x="30" y="13"/>
                  </a:moveTo>
                  <a:lnTo>
                    <a:pt x="27" y="14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6" y="29"/>
                  </a:lnTo>
                  <a:lnTo>
                    <a:pt x="15" y="40"/>
                  </a:lnTo>
                  <a:lnTo>
                    <a:pt x="16" y="54"/>
                  </a:lnTo>
                  <a:lnTo>
                    <a:pt x="21" y="63"/>
                  </a:lnTo>
                  <a:lnTo>
                    <a:pt x="23" y="66"/>
                  </a:lnTo>
                  <a:lnTo>
                    <a:pt x="27" y="68"/>
                  </a:lnTo>
                  <a:lnTo>
                    <a:pt x="30" y="69"/>
                  </a:lnTo>
                  <a:lnTo>
                    <a:pt x="39" y="69"/>
                  </a:lnTo>
                  <a:lnTo>
                    <a:pt x="42" y="68"/>
                  </a:lnTo>
                  <a:lnTo>
                    <a:pt x="45" y="66"/>
                  </a:lnTo>
                  <a:lnTo>
                    <a:pt x="48" y="63"/>
                  </a:lnTo>
                  <a:lnTo>
                    <a:pt x="53" y="54"/>
                  </a:lnTo>
                  <a:lnTo>
                    <a:pt x="54" y="40"/>
                  </a:lnTo>
                  <a:lnTo>
                    <a:pt x="53" y="27"/>
                  </a:lnTo>
                  <a:lnTo>
                    <a:pt x="48" y="19"/>
                  </a:lnTo>
                  <a:lnTo>
                    <a:pt x="46" y="15"/>
                  </a:lnTo>
                  <a:lnTo>
                    <a:pt x="39" y="13"/>
                  </a:lnTo>
                  <a:lnTo>
                    <a:pt x="30" y="13"/>
                  </a:lnTo>
                  <a:close/>
                  <a:moveTo>
                    <a:pt x="31" y="0"/>
                  </a:moveTo>
                  <a:lnTo>
                    <a:pt x="42" y="0"/>
                  </a:lnTo>
                  <a:lnTo>
                    <a:pt x="54" y="5"/>
                  </a:lnTo>
                  <a:lnTo>
                    <a:pt x="58" y="7"/>
                  </a:lnTo>
                  <a:lnTo>
                    <a:pt x="60" y="12"/>
                  </a:lnTo>
                  <a:lnTo>
                    <a:pt x="62" y="15"/>
                  </a:lnTo>
                  <a:lnTo>
                    <a:pt x="65" y="20"/>
                  </a:lnTo>
                  <a:lnTo>
                    <a:pt x="67" y="30"/>
                  </a:lnTo>
                  <a:lnTo>
                    <a:pt x="68" y="40"/>
                  </a:lnTo>
                  <a:lnTo>
                    <a:pt x="67" y="51"/>
                  </a:lnTo>
                  <a:lnTo>
                    <a:pt x="64" y="61"/>
                  </a:lnTo>
                  <a:lnTo>
                    <a:pt x="59" y="70"/>
                  </a:lnTo>
                  <a:lnTo>
                    <a:pt x="53" y="76"/>
                  </a:lnTo>
                  <a:lnTo>
                    <a:pt x="48" y="79"/>
                  </a:lnTo>
                  <a:lnTo>
                    <a:pt x="43" y="80"/>
                  </a:lnTo>
                  <a:lnTo>
                    <a:pt x="40" y="81"/>
                  </a:lnTo>
                  <a:lnTo>
                    <a:pt x="29" y="81"/>
                  </a:lnTo>
                  <a:lnTo>
                    <a:pt x="25" y="80"/>
                  </a:lnTo>
                  <a:lnTo>
                    <a:pt x="23" y="79"/>
                  </a:lnTo>
                  <a:lnTo>
                    <a:pt x="19" y="76"/>
                  </a:lnTo>
                  <a:lnTo>
                    <a:pt x="17" y="74"/>
                  </a:lnTo>
                  <a:lnTo>
                    <a:pt x="15" y="70"/>
                  </a:lnTo>
                  <a:lnTo>
                    <a:pt x="15" y="110"/>
                  </a:lnTo>
                  <a:lnTo>
                    <a:pt x="0" y="110"/>
                  </a:lnTo>
                  <a:lnTo>
                    <a:pt x="0" y="1"/>
                  </a:lnTo>
                  <a:lnTo>
                    <a:pt x="15" y="1"/>
                  </a:lnTo>
                  <a:lnTo>
                    <a:pt x="15" y="14"/>
                  </a:lnTo>
                  <a:lnTo>
                    <a:pt x="18" y="9"/>
                  </a:lnTo>
                  <a:lnTo>
                    <a:pt x="21" y="6"/>
                  </a:lnTo>
                  <a:lnTo>
                    <a:pt x="24" y="3"/>
                  </a:lnTo>
                  <a:lnTo>
                    <a:pt x="28" y="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07" name="Rectangle 184"/>
            <p:cNvSpPr>
              <a:spLocks noChangeArrowheads="1"/>
            </p:cNvSpPr>
            <p:nvPr/>
          </p:nvSpPr>
          <p:spPr bwMode="auto">
            <a:xfrm>
              <a:off x="3631" y="4013"/>
              <a:ext cx="14" cy="109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08" name="Freeform 185"/>
            <p:cNvSpPr>
              <a:spLocks noEditPoints="1"/>
            </p:cNvSpPr>
            <p:nvPr/>
          </p:nvSpPr>
          <p:spPr bwMode="auto">
            <a:xfrm>
              <a:off x="3660" y="4042"/>
              <a:ext cx="70" cy="81"/>
            </a:xfrm>
            <a:custGeom>
              <a:avLst/>
              <a:gdLst>
                <a:gd name="T0" fmla="*/ 41 w 70"/>
                <a:gd name="T1" fmla="*/ 44 h 81"/>
                <a:gd name="T2" fmla="*/ 27 w 70"/>
                <a:gd name="T3" fmla="*/ 46 h 81"/>
                <a:gd name="T4" fmla="*/ 21 w 70"/>
                <a:gd name="T5" fmla="*/ 49 h 81"/>
                <a:gd name="T6" fmla="*/ 14 w 70"/>
                <a:gd name="T7" fmla="*/ 55 h 81"/>
                <a:gd name="T8" fmla="*/ 16 w 70"/>
                <a:gd name="T9" fmla="*/ 66 h 81"/>
                <a:gd name="T10" fmla="*/ 32 w 70"/>
                <a:gd name="T11" fmla="*/ 68 h 81"/>
                <a:gd name="T12" fmla="*/ 40 w 70"/>
                <a:gd name="T13" fmla="*/ 66 h 81"/>
                <a:gd name="T14" fmla="*/ 46 w 70"/>
                <a:gd name="T15" fmla="*/ 61 h 81"/>
                <a:gd name="T16" fmla="*/ 50 w 70"/>
                <a:gd name="T17" fmla="*/ 51 h 81"/>
                <a:gd name="T18" fmla="*/ 36 w 70"/>
                <a:gd name="T19" fmla="*/ 0 h 81"/>
                <a:gd name="T20" fmla="*/ 49 w 70"/>
                <a:gd name="T21" fmla="*/ 1 h 81"/>
                <a:gd name="T22" fmla="*/ 56 w 70"/>
                <a:gd name="T23" fmla="*/ 3 h 81"/>
                <a:gd name="T24" fmla="*/ 63 w 70"/>
                <a:gd name="T25" fmla="*/ 13 h 81"/>
                <a:gd name="T26" fmla="*/ 65 w 70"/>
                <a:gd name="T27" fmla="*/ 61 h 81"/>
                <a:gd name="T28" fmla="*/ 67 w 70"/>
                <a:gd name="T29" fmla="*/ 73 h 81"/>
                <a:gd name="T30" fmla="*/ 70 w 70"/>
                <a:gd name="T31" fmla="*/ 80 h 81"/>
                <a:gd name="T32" fmla="*/ 53 w 70"/>
                <a:gd name="T33" fmla="*/ 76 h 81"/>
                <a:gd name="T34" fmla="*/ 51 w 70"/>
                <a:gd name="T35" fmla="*/ 70 h 81"/>
                <a:gd name="T36" fmla="*/ 34 w 70"/>
                <a:gd name="T37" fmla="*/ 80 h 81"/>
                <a:gd name="T38" fmla="*/ 25 w 70"/>
                <a:gd name="T39" fmla="*/ 81 h 81"/>
                <a:gd name="T40" fmla="*/ 6 w 70"/>
                <a:gd name="T41" fmla="*/ 75 h 81"/>
                <a:gd name="T42" fmla="*/ 0 w 70"/>
                <a:gd name="T43" fmla="*/ 66 h 81"/>
                <a:gd name="T44" fmla="*/ 1 w 70"/>
                <a:gd name="T45" fmla="*/ 51 h 81"/>
                <a:gd name="T46" fmla="*/ 4 w 70"/>
                <a:gd name="T47" fmla="*/ 45 h 81"/>
                <a:gd name="T48" fmla="*/ 9 w 70"/>
                <a:gd name="T49" fmla="*/ 40 h 81"/>
                <a:gd name="T50" fmla="*/ 14 w 70"/>
                <a:gd name="T51" fmla="*/ 38 h 81"/>
                <a:gd name="T52" fmla="*/ 20 w 70"/>
                <a:gd name="T53" fmla="*/ 36 h 81"/>
                <a:gd name="T54" fmla="*/ 27 w 70"/>
                <a:gd name="T55" fmla="*/ 34 h 81"/>
                <a:gd name="T56" fmla="*/ 50 w 70"/>
                <a:gd name="T57" fmla="*/ 30 h 81"/>
                <a:gd name="T58" fmla="*/ 47 w 70"/>
                <a:gd name="T59" fmla="*/ 19 h 81"/>
                <a:gd name="T60" fmla="*/ 43 w 70"/>
                <a:gd name="T61" fmla="*/ 14 h 81"/>
                <a:gd name="T62" fmla="*/ 27 w 70"/>
                <a:gd name="T63" fmla="*/ 13 h 81"/>
                <a:gd name="T64" fmla="*/ 21 w 70"/>
                <a:gd name="T65" fmla="*/ 15 h 81"/>
                <a:gd name="T66" fmla="*/ 16 w 70"/>
                <a:gd name="T67" fmla="*/ 21 h 81"/>
                <a:gd name="T68" fmla="*/ 1 w 70"/>
                <a:gd name="T69" fmla="*/ 24 h 81"/>
                <a:gd name="T70" fmla="*/ 4 w 70"/>
                <a:gd name="T71" fmla="*/ 14 h 81"/>
                <a:gd name="T72" fmla="*/ 9 w 70"/>
                <a:gd name="T73" fmla="*/ 8 h 81"/>
                <a:gd name="T74" fmla="*/ 18 w 70"/>
                <a:gd name="T75" fmla="*/ 3 h 81"/>
                <a:gd name="T76" fmla="*/ 36 w 70"/>
                <a:gd name="T77" fmla="*/ 0 h 8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0"/>
                <a:gd name="T118" fmla="*/ 0 h 81"/>
                <a:gd name="T119" fmla="*/ 70 w 70"/>
                <a:gd name="T120" fmla="*/ 81 h 8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0" h="81">
                  <a:moveTo>
                    <a:pt x="50" y="42"/>
                  </a:moveTo>
                  <a:lnTo>
                    <a:pt x="41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4" y="48"/>
                  </a:lnTo>
                  <a:lnTo>
                    <a:pt x="21" y="49"/>
                  </a:lnTo>
                  <a:lnTo>
                    <a:pt x="20" y="49"/>
                  </a:lnTo>
                  <a:lnTo>
                    <a:pt x="14" y="55"/>
                  </a:lnTo>
                  <a:lnTo>
                    <a:pt x="14" y="61"/>
                  </a:lnTo>
                  <a:lnTo>
                    <a:pt x="16" y="66"/>
                  </a:lnTo>
                  <a:lnTo>
                    <a:pt x="27" y="69"/>
                  </a:lnTo>
                  <a:lnTo>
                    <a:pt x="32" y="68"/>
                  </a:lnTo>
                  <a:lnTo>
                    <a:pt x="36" y="67"/>
                  </a:lnTo>
                  <a:lnTo>
                    <a:pt x="40" y="66"/>
                  </a:lnTo>
                  <a:lnTo>
                    <a:pt x="43" y="63"/>
                  </a:lnTo>
                  <a:lnTo>
                    <a:pt x="46" y="61"/>
                  </a:lnTo>
                  <a:lnTo>
                    <a:pt x="47" y="58"/>
                  </a:lnTo>
                  <a:lnTo>
                    <a:pt x="50" y="51"/>
                  </a:lnTo>
                  <a:lnTo>
                    <a:pt x="50" y="42"/>
                  </a:lnTo>
                  <a:close/>
                  <a:moveTo>
                    <a:pt x="36" y="0"/>
                  </a:moveTo>
                  <a:lnTo>
                    <a:pt x="44" y="0"/>
                  </a:lnTo>
                  <a:lnTo>
                    <a:pt x="49" y="1"/>
                  </a:lnTo>
                  <a:lnTo>
                    <a:pt x="51" y="1"/>
                  </a:lnTo>
                  <a:lnTo>
                    <a:pt x="56" y="3"/>
                  </a:lnTo>
                  <a:lnTo>
                    <a:pt x="61" y="8"/>
                  </a:lnTo>
                  <a:lnTo>
                    <a:pt x="63" y="13"/>
                  </a:lnTo>
                  <a:lnTo>
                    <a:pt x="65" y="17"/>
                  </a:lnTo>
                  <a:lnTo>
                    <a:pt x="65" y="61"/>
                  </a:lnTo>
                  <a:lnTo>
                    <a:pt x="67" y="69"/>
                  </a:lnTo>
                  <a:lnTo>
                    <a:pt x="67" y="73"/>
                  </a:lnTo>
                  <a:lnTo>
                    <a:pt x="68" y="76"/>
                  </a:lnTo>
                  <a:lnTo>
                    <a:pt x="70" y="80"/>
                  </a:lnTo>
                  <a:lnTo>
                    <a:pt x="56" y="80"/>
                  </a:lnTo>
                  <a:lnTo>
                    <a:pt x="53" y="76"/>
                  </a:lnTo>
                  <a:lnTo>
                    <a:pt x="51" y="74"/>
                  </a:lnTo>
                  <a:lnTo>
                    <a:pt x="51" y="70"/>
                  </a:lnTo>
                  <a:lnTo>
                    <a:pt x="46" y="74"/>
                  </a:lnTo>
                  <a:lnTo>
                    <a:pt x="34" y="80"/>
                  </a:lnTo>
                  <a:lnTo>
                    <a:pt x="31" y="81"/>
                  </a:lnTo>
                  <a:lnTo>
                    <a:pt x="25" y="81"/>
                  </a:lnTo>
                  <a:lnTo>
                    <a:pt x="14" y="80"/>
                  </a:lnTo>
                  <a:lnTo>
                    <a:pt x="6" y="75"/>
                  </a:lnTo>
                  <a:lnTo>
                    <a:pt x="2" y="70"/>
                  </a:lnTo>
                  <a:lnTo>
                    <a:pt x="0" y="66"/>
                  </a:lnTo>
                  <a:lnTo>
                    <a:pt x="0" y="55"/>
                  </a:lnTo>
                  <a:lnTo>
                    <a:pt x="1" y="51"/>
                  </a:lnTo>
                  <a:lnTo>
                    <a:pt x="2" y="49"/>
                  </a:lnTo>
                  <a:lnTo>
                    <a:pt x="4" y="45"/>
                  </a:lnTo>
                  <a:lnTo>
                    <a:pt x="6" y="43"/>
                  </a:lnTo>
                  <a:lnTo>
                    <a:pt x="9" y="40"/>
                  </a:lnTo>
                  <a:lnTo>
                    <a:pt x="10" y="39"/>
                  </a:lnTo>
                  <a:lnTo>
                    <a:pt x="14" y="38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4" y="34"/>
                  </a:lnTo>
                  <a:lnTo>
                    <a:pt x="27" y="34"/>
                  </a:lnTo>
                  <a:lnTo>
                    <a:pt x="40" y="32"/>
                  </a:lnTo>
                  <a:lnTo>
                    <a:pt x="50" y="30"/>
                  </a:lnTo>
                  <a:lnTo>
                    <a:pt x="50" y="26"/>
                  </a:lnTo>
                  <a:lnTo>
                    <a:pt x="47" y="19"/>
                  </a:lnTo>
                  <a:lnTo>
                    <a:pt x="46" y="17"/>
                  </a:lnTo>
                  <a:lnTo>
                    <a:pt x="43" y="14"/>
                  </a:lnTo>
                  <a:lnTo>
                    <a:pt x="38" y="13"/>
                  </a:lnTo>
                  <a:lnTo>
                    <a:pt x="27" y="13"/>
                  </a:lnTo>
                  <a:lnTo>
                    <a:pt x="24" y="14"/>
                  </a:lnTo>
                  <a:lnTo>
                    <a:pt x="21" y="15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25"/>
                  </a:lnTo>
                  <a:lnTo>
                    <a:pt x="1" y="24"/>
                  </a:lnTo>
                  <a:lnTo>
                    <a:pt x="2" y="19"/>
                  </a:lnTo>
                  <a:lnTo>
                    <a:pt x="4" y="14"/>
                  </a:lnTo>
                  <a:lnTo>
                    <a:pt x="7" y="11"/>
                  </a:lnTo>
                  <a:lnTo>
                    <a:pt x="9" y="8"/>
                  </a:lnTo>
                  <a:lnTo>
                    <a:pt x="14" y="5"/>
                  </a:lnTo>
                  <a:lnTo>
                    <a:pt x="18" y="3"/>
                  </a:lnTo>
                  <a:lnTo>
                    <a:pt x="26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09" name="Freeform 186"/>
            <p:cNvSpPr>
              <a:spLocks/>
            </p:cNvSpPr>
            <p:nvPr/>
          </p:nvSpPr>
          <p:spPr bwMode="auto">
            <a:xfrm>
              <a:off x="3742" y="4042"/>
              <a:ext cx="68" cy="81"/>
            </a:xfrm>
            <a:custGeom>
              <a:avLst/>
              <a:gdLst>
                <a:gd name="T0" fmla="*/ 29 w 68"/>
                <a:gd name="T1" fmla="*/ 0 h 81"/>
                <a:gd name="T2" fmla="*/ 35 w 68"/>
                <a:gd name="T3" fmla="*/ 0 h 81"/>
                <a:gd name="T4" fmla="*/ 47 w 68"/>
                <a:gd name="T5" fmla="*/ 1 h 81"/>
                <a:gd name="T6" fmla="*/ 55 w 68"/>
                <a:gd name="T7" fmla="*/ 6 h 81"/>
                <a:gd name="T8" fmla="*/ 62 w 68"/>
                <a:gd name="T9" fmla="*/ 14 h 81"/>
                <a:gd name="T10" fmla="*/ 66 w 68"/>
                <a:gd name="T11" fmla="*/ 25 h 81"/>
                <a:gd name="T12" fmla="*/ 53 w 68"/>
                <a:gd name="T13" fmla="*/ 26 h 81"/>
                <a:gd name="T14" fmla="*/ 50 w 68"/>
                <a:gd name="T15" fmla="*/ 23 h 81"/>
                <a:gd name="T16" fmla="*/ 49 w 68"/>
                <a:gd name="T17" fmla="*/ 19 h 81"/>
                <a:gd name="T18" fmla="*/ 45 w 68"/>
                <a:gd name="T19" fmla="*/ 15 h 81"/>
                <a:gd name="T20" fmla="*/ 43 w 68"/>
                <a:gd name="T21" fmla="*/ 14 h 81"/>
                <a:gd name="T22" fmla="*/ 39 w 68"/>
                <a:gd name="T23" fmla="*/ 13 h 81"/>
                <a:gd name="T24" fmla="*/ 30 w 68"/>
                <a:gd name="T25" fmla="*/ 13 h 81"/>
                <a:gd name="T26" fmla="*/ 26 w 68"/>
                <a:gd name="T27" fmla="*/ 14 h 81"/>
                <a:gd name="T28" fmla="*/ 24 w 68"/>
                <a:gd name="T29" fmla="*/ 15 h 81"/>
                <a:gd name="T30" fmla="*/ 20 w 68"/>
                <a:gd name="T31" fmla="*/ 19 h 81"/>
                <a:gd name="T32" fmla="*/ 16 w 68"/>
                <a:gd name="T33" fmla="*/ 29 h 81"/>
                <a:gd name="T34" fmla="*/ 14 w 68"/>
                <a:gd name="T35" fmla="*/ 40 h 81"/>
                <a:gd name="T36" fmla="*/ 16 w 68"/>
                <a:gd name="T37" fmla="*/ 54 h 81"/>
                <a:gd name="T38" fmla="*/ 20 w 68"/>
                <a:gd name="T39" fmla="*/ 63 h 81"/>
                <a:gd name="T40" fmla="*/ 23 w 68"/>
                <a:gd name="T41" fmla="*/ 66 h 81"/>
                <a:gd name="T42" fmla="*/ 26 w 68"/>
                <a:gd name="T43" fmla="*/ 68 h 81"/>
                <a:gd name="T44" fmla="*/ 30 w 68"/>
                <a:gd name="T45" fmla="*/ 69 h 81"/>
                <a:gd name="T46" fmla="*/ 35 w 68"/>
                <a:gd name="T47" fmla="*/ 69 h 81"/>
                <a:gd name="T48" fmla="*/ 44 w 68"/>
                <a:gd name="T49" fmla="*/ 67 h 81"/>
                <a:gd name="T50" fmla="*/ 48 w 68"/>
                <a:gd name="T51" fmla="*/ 64 h 81"/>
                <a:gd name="T52" fmla="*/ 53 w 68"/>
                <a:gd name="T53" fmla="*/ 57 h 81"/>
                <a:gd name="T54" fmla="*/ 54 w 68"/>
                <a:gd name="T55" fmla="*/ 51 h 81"/>
                <a:gd name="T56" fmla="*/ 68 w 68"/>
                <a:gd name="T57" fmla="*/ 54 h 81"/>
                <a:gd name="T58" fmla="*/ 64 w 68"/>
                <a:gd name="T59" fmla="*/ 66 h 81"/>
                <a:gd name="T60" fmla="*/ 57 w 68"/>
                <a:gd name="T61" fmla="*/ 74 h 81"/>
                <a:gd name="T62" fmla="*/ 47 w 68"/>
                <a:gd name="T63" fmla="*/ 80 h 81"/>
                <a:gd name="T64" fmla="*/ 35 w 68"/>
                <a:gd name="T65" fmla="*/ 81 h 81"/>
                <a:gd name="T66" fmla="*/ 25 w 68"/>
                <a:gd name="T67" fmla="*/ 80 h 81"/>
                <a:gd name="T68" fmla="*/ 17 w 68"/>
                <a:gd name="T69" fmla="*/ 76 h 81"/>
                <a:gd name="T70" fmla="*/ 10 w 68"/>
                <a:gd name="T71" fmla="*/ 70 h 81"/>
                <a:gd name="T72" fmla="*/ 5 w 68"/>
                <a:gd name="T73" fmla="*/ 63 h 81"/>
                <a:gd name="T74" fmla="*/ 1 w 68"/>
                <a:gd name="T75" fmla="*/ 52 h 81"/>
                <a:gd name="T76" fmla="*/ 0 w 68"/>
                <a:gd name="T77" fmla="*/ 40 h 81"/>
                <a:gd name="T78" fmla="*/ 1 w 68"/>
                <a:gd name="T79" fmla="*/ 29 h 81"/>
                <a:gd name="T80" fmla="*/ 5 w 68"/>
                <a:gd name="T81" fmla="*/ 19 h 81"/>
                <a:gd name="T82" fmla="*/ 7 w 68"/>
                <a:gd name="T83" fmla="*/ 14 h 81"/>
                <a:gd name="T84" fmla="*/ 10 w 68"/>
                <a:gd name="T85" fmla="*/ 11 h 81"/>
                <a:gd name="T86" fmla="*/ 13 w 68"/>
                <a:gd name="T87" fmla="*/ 7 h 81"/>
                <a:gd name="T88" fmla="*/ 23 w 68"/>
                <a:gd name="T89" fmla="*/ 2 h 81"/>
                <a:gd name="T90" fmla="*/ 29 w 68"/>
                <a:gd name="T91" fmla="*/ 0 h 8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8"/>
                <a:gd name="T139" fmla="*/ 0 h 81"/>
                <a:gd name="T140" fmla="*/ 68 w 68"/>
                <a:gd name="T141" fmla="*/ 81 h 8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8" h="81">
                  <a:moveTo>
                    <a:pt x="29" y="0"/>
                  </a:moveTo>
                  <a:lnTo>
                    <a:pt x="35" y="0"/>
                  </a:lnTo>
                  <a:lnTo>
                    <a:pt x="47" y="1"/>
                  </a:lnTo>
                  <a:lnTo>
                    <a:pt x="55" y="6"/>
                  </a:lnTo>
                  <a:lnTo>
                    <a:pt x="62" y="14"/>
                  </a:lnTo>
                  <a:lnTo>
                    <a:pt x="66" y="25"/>
                  </a:lnTo>
                  <a:lnTo>
                    <a:pt x="53" y="26"/>
                  </a:lnTo>
                  <a:lnTo>
                    <a:pt x="50" y="23"/>
                  </a:lnTo>
                  <a:lnTo>
                    <a:pt x="49" y="19"/>
                  </a:lnTo>
                  <a:lnTo>
                    <a:pt x="45" y="15"/>
                  </a:lnTo>
                  <a:lnTo>
                    <a:pt x="43" y="14"/>
                  </a:lnTo>
                  <a:lnTo>
                    <a:pt x="39" y="13"/>
                  </a:lnTo>
                  <a:lnTo>
                    <a:pt x="30" y="13"/>
                  </a:lnTo>
                  <a:lnTo>
                    <a:pt x="26" y="14"/>
                  </a:lnTo>
                  <a:lnTo>
                    <a:pt x="24" y="15"/>
                  </a:lnTo>
                  <a:lnTo>
                    <a:pt x="20" y="19"/>
                  </a:lnTo>
                  <a:lnTo>
                    <a:pt x="16" y="29"/>
                  </a:lnTo>
                  <a:lnTo>
                    <a:pt x="14" y="40"/>
                  </a:lnTo>
                  <a:lnTo>
                    <a:pt x="16" y="54"/>
                  </a:lnTo>
                  <a:lnTo>
                    <a:pt x="20" y="63"/>
                  </a:lnTo>
                  <a:lnTo>
                    <a:pt x="23" y="66"/>
                  </a:lnTo>
                  <a:lnTo>
                    <a:pt x="26" y="68"/>
                  </a:lnTo>
                  <a:lnTo>
                    <a:pt x="30" y="69"/>
                  </a:lnTo>
                  <a:lnTo>
                    <a:pt x="35" y="69"/>
                  </a:lnTo>
                  <a:lnTo>
                    <a:pt x="44" y="67"/>
                  </a:lnTo>
                  <a:lnTo>
                    <a:pt x="48" y="64"/>
                  </a:lnTo>
                  <a:lnTo>
                    <a:pt x="53" y="57"/>
                  </a:lnTo>
                  <a:lnTo>
                    <a:pt x="54" y="51"/>
                  </a:lnTo>
                  <a:lnTo>
                    <a:pt x="68" y="54"/>
                  </a:lnTo>
                  <a:lnTo>
                    <a:pt x="64" y="66"/>
                  </a:lnTo>
                  <a:lnTo>
                    <a:pt x="57" y="74"/>
                  </a:lnTo>
                  <a:lnTo>
                    <a:pt x="47" y="80"/>
                  </a:lnTo>
                  <a:lnTo>
                    <a:pt x="35" y="81"/>
                  </a:lnTo>
                  <a:lnTo>
                    <a:pt x="25" y="80"/>
                  </a:lnTo>
                  <a:lnTo>
                    <a:pt x="17" y="76"/>
                  </a:lnTo>
                  <a:lnTo>
                    <a:pt x="10" y="70"/>
                  </a:lnTo>
                  <a:lnTo>
                    <a:pt x="5" y="63"/>
                  </a:lnTo>
                  <a:lnTo>
                    <a:pt x="1" y="52"/>
                  </a:lnTo>
                  <a:lnTo>
                    <a:pt x="0" y="40"/>
                  </a:lnTo>
                  <a:lnTo>
                    <a:pt x="1" y="29"/>
                  </a:lnTo>
                  <a:lnTo>
                    <a:pt x="5" y="19"/>
                  </a:lnTo>
                  <a:lnTo>
                    <a:pt x="7" y="14"/>
                  </a:lnTo>
                  <a:lnTo>
                    <a:pt x="10" y="11"/>
                  </a:lnTo>
                  <a:lnTo>
                    <a:pt x="13" y="7"/>
                  </a:lnTo>
                  <a:lnTo>
                    <a:pt x="23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10" name="Freeform 187"/>
            <p:cNvSpPr>
              <a:spLocks noEditPoints="1"/>
            </p:cNvSpPr>
            <p:nvPr/>
          </p:nvSpPr>
          <p:spPr bwMode="auto">
            <a:xfrm>
              <a:off x="3816" y="4042"/>
              <a:ext cx="72" cy="81"/>
            </a:xfrm>
            <a:custGeom>
              <a:avLst/>
              <a:gdLst>
                <a:gd name="T0" fmla="*/ 30 w 72"/>
                <a:gd name="T1" fmla="*/ 13 h 81"/>
                <a:gd name="T2" fmla="*/ 25 w 72"/>
                <a:gd name="T3" fmla="*/ 14 h 81"/>
                <a:gd name="T4" fmla="*/ 20 w 72"/>
                <a:gd name="T5" fmla="*/ 17 h 81"/>
                <a:gd name="T6" fmla="*/ 18 w 72"/>
                <a:gd name="T7" fmla="*/ 20 h 81"/>
                <a:gd name="T8" fmla="*/ 15 w 72"/>
                <a:gd name="T9" fmla="*/ 23 h 81"/>
                <a:gd name="T10" fmla="*/ 14 w 72"/>
                <a:gd name="T11" fmla="*/ 27 h 81"/>
                <a:gd name="T12" fmla="*/ 14 w 72"/>
                <a:gd name="T13" fmla="*/ 31 h 81"/>
                <a:gd name="T14" fmla="*/ 58 w 72"/>
                <a:gd name="T15" fmla="*/ 31 h 81"/>
                <a:gd name="T16" fmla="*/ 57 w 72"/>
                <a:gd name="T17" fmla="*/ 27 h 81"/>
                <a:gd name="T18" fmla="*/ 57 w 72"/>
                <a:gd name="T19" fmla="*/ 24 h 81"/>
                <a:gd name="T20" fmla="*/ 55 w 72"/>
                <a:gd name="T21" fmla="*/ 21 h 81"/>
                <a:gd name="T22" fmla="*/ 54 w 72"/>
                <a:gd name="T23" fmla="*/ 19 h 81"/>
                <a:gd name="T24" fmla="*/ 50 w 72"/>
                <a:gd name="T25" fmla="*/ 15 h 81"/>
                <a:gd name="T26" fmla="*/ 45 w 72"/>
                <a:gd name="T27" fmla="*/ 14 h 81"/>
                <a:gd name="T28" fmla="*/ 42 w 72"/>
                <a:gd name="T29" fmla="*/ 13 h 81"/>
                <a:gd name="T30" fmla="*/ 30 w 72"/>
                <a:gd name="T31" fmla="*/ 13 h 81"/>
                <a:gd name="T32" fmla="*/ 36 w 72"/>
                <a:gd name="T33" fmla="*/ 0 h 81"/>
                <a:gd name="T34" fmla="*/ 46 w 72"/>
                <a:gd name="T35" fmla="*/ 1 h 81"/>
                <a:gd name="T36" fmla="*/ 55 w 72"/>
                <a:gd name="T37" fmla="*/ 5 h 81"/>
                <a:gd name="T38" fmla="*/ 62 w 72"/>
                <a:gd name="T39" fmla="*/ 11 h 81"/>
                <a:gd name="T40" fmla="*/ 68 w 72"/>
                <a:gd name="T41" fmla="*/ 19 h 81"/>
                <a:gd name="T42" fmla="*/ 70 w 72"/>
                <a:gd name="T43" fmla="*/ 29 h 81"/>
                <a:gd name="T44" fmla="*/ 72 w 72"/>
                <a:gd name="T45" fmla="*/ 40 h 81"/>
                <a:gd name="T46" fmla="*/ 72 w 72"/>
                <a:gd name="T47" fmla="*/ 44 h 81"/>
                <a:gd name="T48" fmla="*/ 14 w 72"/>
                <a:gd name="T49" fmla="*/ 44 h 81"/>
                <a:gd name="T50" fmla="*/ 14 w 72"/>
                <a:gd name="T51" fmla="*/ 50 h 81"/>
                <a:gd name="T52" fmla="*/ 17 w 72"/>
                <a:gd name="T53" fmla="*/ 55 h 81"/>
                <a:gd name="T54" fmla="*/ 19 w 72"/>
                <a:gd name="T55" fmla="*/ 58 h 81"/>
                <a:gd name="T56" fmla="*/ 21 w 72"/>
                <a:gd name="T57" fmla="*/ 63 h 81"/>
                <a:gd name="T58" fmla="*/ 29 w 72"/>
                <a:gd name="T59" fmla="*/ 68 h 81"/>
                <a:gd name="T60" fmla="*/ 33 w 72"/>
                <a:gd name="T61" fmla="*/ 69 h 81"/>
                <a:gd name="T62" fmla="*/ 37 w 72"/>
                <a:gd name="T63" fmla="*/ 69 h 81"/>
                <a:gd name="T64" fmla="*/ 46 w 72"/>
                <a:gd name="T65" fmla="*/ 67 h 81"/>
                <a:gd name="T66" fmla="*/ 50 w 72"/>
                <a:gd name="T67" fmla="*/ 66 h 81"/>
                <a:gd name="T68" fmla="*/ 54 w 72"/>
                <a:gd name="T69" fmla="*/ 63 h 81"/>
                <a:gd name="T70" fmla="*/ 56 w 72"/>
                <a:gd name="T71" fmla="*/ 61 h 81"/>
                <a:gd name="T72" fmla="*/ 58 w 72"/>
                <a:gd name="T73" fmla="*/ 56 h 81"/>
                <a:gd name="T74" fmla="*/ 72 w 72"/>
                <a:gd name="T75" fmla="*/ 58 h 81"/>
                <a:gd name="T76" fmla="*/ 69 w 72"/>
                <a:gd name="T77" fmla="*/ 66 h 81"/>
                <a:gd name="T78" fmla="*/ 60 w 72"/>
                <a:gd name="T79" fmla="*/ 75 h 81"/>
                <a:gd name="T80" fmla="*/ 50 w 72"/>
                <a:gd name="T81" fmla="*/ 80 h 81"/>
                <a:gd name="T82" fmla="*/ 37 w 72"/>
                <a:gd name="T83" fmla="*/ 81 h 81"/>
                <a:gd name="T84" fmla="*/ 23 w 72"/>
                <a:gd name="T85" fmla="*/ 79 h 81"/>
                <a:gd name="T86" fmla="*/ 10 w 72"/>
                <a:gd name="T87" fmla="*/ 70 h 81"/>
                <a:gd name="T88" fmla="*/ 5 w 72"/>
                <a:gd name="T89" fmla="*/ 63 h 81"/>
                <a:gd name="T90" fmla="*/ 1 w 72"/>
                <a:gd name="T91" fmla="*/ 54 h 81"/>
                <a:gd name="T92" fmla="*/ 0 w 72"/>
                <a:gd name="T93" fmla="*/ 40 h 81"/>
                <a:gd name="T94" fmla="*/ 2 w 72"/>
                <a:gd name="T95" fmla="*/ 24 h 81"/>
                <a:gd name="T96" fmla="*/ 10 w 72"/>
                <a:gd name="T97" fmla="*/ 11 h 81"/>
                <a:gd name="T98" fmla="*/ 21 w 72"/>
                <a:gd name="T99" fmla="*/ 2 h 81"/>
                <a:gd name="T100" fmla="*/ 36 w 72"/>
                <a:gd name="T101" fmla="*/ 0 h 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2"/>
                <a:gd name="T154" fmla="*/ 0 h 81"/>
                <a:gd name="T155" fmla="*/ 72 w 72"/>
                <a:gd name="T156" fmla="*/ 81 h 8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2" h="81">
                  <a:moveTo>
                    <a:pt x="30" y="13"/>
                  </a:moveTo>
                  <a:lnTo>
                    <a:pt x="25" y="14"/>
                  </a:lnTo>
                  <a:lnTo>
                    <a:pt x="20" y="17"/>
                  </a:lnTo>
                  <a:lnTo>
                    <a:pt x="18" y="20"/>
                  </a:lnTo>
                  <a:lnTo>
                    <a:pt x="15" y="23"/>
                  </a:lnTo>
                  <a:lnTo>
                    <a:pt x="14" y="27"/>
                  </a:lnTo>
                  <a:lnTo>
                    <a:pt x="14" y="31"/>
                  </a:lnTo>
                  <a:lnTo>
                    <a:pt x="58" y="31"/>
                  </a:lnTo>
                  <a:lnTo>
                    <a:pt x="57" y="27"/>
                  </a:lnTo>
                  <a:lnTo>
                    <a:pt x="57" y="24"/>
                  </a:lnTo>
                  <a:lnTo>
                    <a:pt x="55" y="21"/>
                  </a:lnTo>
                  <a:lnTo>
                    <a:pt x="54" y="19"/>
                  </a:lnTo>
                  <a:lnTo>
                    <a:pt x="50" y="15"/>
                  </a:lnTo>
                  <a:lnTo>
                    <a:pt x="45" y="14"/>
                  </a:lnTo>
                  <a:lnTo>
                    <a:pt x="42" y="13"/>
                  </a:lnTo>
                  <a:lnTo>
                    <a:pt x="30" y="13"/>
                  </a:lnTo>
                  <a:close/>
                  <a:moveTo>
                    <a:pt x="36" y="0"/>
                  </a:moveTo>
                  <a:lnTo>
                    <a:pt x="46" y="1"/>
                  </a:lnTo>
                  <a:lnTo>
                    <a:pt x="55" y="5"/>
                  </a:lnTo>
                  <a:lnTo>
                    <a:pt x="62" y="11"/>
                  </a:lnTo>
                  <a:lnTo>
                    <a:pt x="68" y="19"/>
                  </a:lnTo>
                  <a:lnTo>
                    <a:pt x="70" y="29"/>
                  </a:lnTo>
                  <a:lnTo>
                    <a:pt x="72" y="40"/>
                  </a:lnTo>
                  <a:lnTo>
                    <a:pt x="72" y="44"/>
                  </a:lnTo>
                  <a:lnTo>
                    <a:pt x="14" y="44"/>
                  </a:lnTo>
                  <a:lnTo>
                    <a:pt x="14" y="50"/>
                  </a:lnTo>
                  <a:lnTo>
                    <a:pt x="17" y="55"/>
                  </a:lnTo>
                  <a:lnTo>
                    <a:pt x="19" y="58"/>
                  </a:lnTo>
                  <a:lnTo>
                    <a:pt x="21" y="63"/>
                  </a:lnTo>
                  <a:lnTo>
                    <a:pt x="29" y="68"/>
                  </a:lnTo>
                  <a:lnTo>
                    <a:pt x="33" y="69"/>
                  </a:lnTo>
                  <a:lnTo>
                    <a:pt x="37" y="69"/>
                  </a:lnTo>
                  <a:lnTo>
                    <a:pt x="46" y="67"/>
                  </a:lnTo>
                  <a:lnTo>
                    <a:pt x="50" y="66"/>
                  </a:lnTo>
                  <a:lnTo>
                    <a:pt x="54" y="63"/>
                  </a:lnTo>
                  <a:lnTo>
                    <a:pt x="56" y="61"/>
                  </a:lnTo>
                  <a:lnTo>
                    <a:pt x="58" y="56"/>
                  </a:lnTo>
                  <a:lnTo>
                    <a:pt x="72" y="58"/>
                  </a:lnTo>
                  <a:lnTo>
                    <a:pt x="69" y="66"/>
                  </a:lnTo>
                  <a:lnTo>
                    <a:pt x="60" y="75"/>
                  </a:lnTo>
                  <a:lnTo>
                    <a:pt x="50" y="80"/>
                  </a:lnTo>
                  <a:lnTo>
                    <a:pt x="37" y="81"/>
                  </a:lnTo>
                  <a:lnTo>
                    <a:pt x="23" y="79"/>
                  </a:lnTo>
                  <a:lnTo>
                    <a:pt x="10" y="70"/>
                  </a:lnTo>
                  <a:lnTo>
                    <a:pt x="5" y="63"/>
                  </a:lnTo>
                  <a:lnTo>
                    <a:pt x="1" y="54"/>
                  </a:lnTo>
                  <a:lnTo>
                    <a:pt x="0" y="40"/>
                  </a:lnTo>
                  <a:lnTo>
                    <a:pt x="2" y="24"/>
                  </a:lnTo>
                  <a:lnTo>
                    <a:pt x="10" y="11"/>
                  </a:lnTo>
                  <a:lnTo>
                    <a:pt x="21" y="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11" name="Freeform 188"/>
            <p:cNvSpPr>
              <a:spLocks noEditPoints="1"/>
            </p:cNvSpPr>
            <p:nvPr/>
          </p:nvSpPr>
          <p:spPr bwMode="auto">
            <a:xfrm>
              <a:off x="3899" y="4013"/>
              <a:ext cx="67" cy="110"/>
            </a:xfrm>
            <a:custGeom>
              <a:avLst/>
              <a:gdLst>
                <a:gd name="T0" fmla="*/ 29 w 67"/>
                <a:gd name="T1" fmla="*/ 42 h 110"/>
                <a:gd name="T2" fmla="*/ 26 w 67"/>
                <a:gd name="T3" fmla="*/ 43 h 110"/>
                <a:gd name="T4" fmla="*/ 23 w 67"/>
                <a:gd name="T5" fmla="*/ 44 h 110"/>
                <a:gd name="T6" fmla="*/ 21 w 67"/>
                <a:gd name="T7" fmla="*/ 48 h 110"/>
                <a:gd name="T8" fmla="*/ 17 w 67"/>
                <a:gd name="T9" fmla="*/ 54 h 110"/>
                <a:gd name="T10" fmla="*/ 15 w 67"/>
                <a:gd name="T11" fmla="*/ 61 h 110"/>
                <a:gd name="T12" fmla="*/ 14 w 67"/>
                <a:gd name="T13" fmla="*/ 69 h 110"/>
                <a:gd name="T14" fmla="*/ 15 w 67"/>
                <a:gd name="T15" fmla="*/ 83 h 110"/>
                <a:gd name="T16" fmla="*/ 21 w 67"/>
                <a:gd name="T17" fmla="*/ 92 h 110"/>
                <a:gd name="T18" fmla="*/ 23 w 67"/>
                <a:gd name="T19" fmla="*/ 95 h 110"/>
                <a:gd name="T20" fmla="*/ 27 w 67"/>
                <a:gd name="T21" fmla="*/ 97 h 110"/>
                <a:gd name="T22" fmla="*/ 30 w 67"/>
                <a:gd name="T23" fmla="*/ 98 h 110"/>
                <a:gd name="T24" fmla="*/ 37 w 67"/>
                <a:gd name="T25" fmla="*/ 98 h 110"/>
                <a:gd name="T26" fmla="*/ 41 w 67"/>
                <a:gd name="T27" fmla="*/ 97 h 110"/>
                <a:gd name="T28" fmla="*/ 45 w 67"/>
                <a:gd name="T29" fmla="*/ 95 h 110"/>
                <a:gd name="T30" fmla="*/ 47 w 67"/>
                <a:gd name="T31" fmla="*/ 92 h 110"/>
                <a:gd name="T32" fmla="*/ 52 w 67"/>
                <a:gd name="T33" fmla="*/ 84 h 110"/>
                <a:gd name="T34" fmla="*/ 53 w 67"/>
                <a:gd name="T35" fmla="*/ 71 h 110"/>
                <a:gd name="T36" fmla="*/ 52 w 67"/>
                <a:gd name="T37" fmla="*/ 58 h 110"/>
                <a:gd name="T38" fmla="*/ 47 w 67"/>
                <a:gd name="T39" fmla="*/ 49 h 110"/>
                <a:gd name="T40" fmla="*/ 45 w 67"/>
                <a:gd name="T41" fmla="*/ 46 h 110"/>
                <a:gd name="T42" fmla="*/ 41 w 67"/>
                <a:gd name="T43" fmla="*/ 43 h 110"/>
                <a:gd name="T44" fmla="*/ 37 w 67"/>
                <a:gd name="T45" fmla="*/ 42 h 110"/>
                <a:gd name="T46" fmla="*/ 29 w 67"/>
                <a:gd name="T47" fmla="*/ 42 h 110"/>
                <a:gd name="T48" fmla="*/ 53 w 67"/>
                <a:gd name="T49" fmla="*/ 0 h 110"/>
                <a:gd name="T50" fmla="*/ 67 w 67"/>
                <a:gd name="T51" fmla="*/ 0 h 110"/>
                <a:gd name="T52" fmla="*/ 67 w 67"/>
                <a:gd name="T53" fmla="*/ 109 h 110"/>
                <a:gd name="T54" fmla="*/ 53 w 67"/>
                <a:gd name="T55" fmla="*/ 109 h 110"/>
                <a:gd name="T56" fmla="*/ 53 w 67"/>
                <a:gd name="T57" fmla="*/ 96 h 110"/>
                <a:gd name="T58" fmla="*/ 48 w 67"/>
                <a:gd name="T59" fmla="*/ 104 h 110"/>
                <a:gd name="T60" fmla="*/ 41 w 67"/>
                <a:gd name="T61" fmla="*/ 109 h 110"/>
                <a:gd name="T62" fmla="*/ 33 w 67"/>
                <a:gd name="T63" fmla="*/ 110 h 110"/>
                <a:gd name="T64" fmla="*/ 27 w 67"/>
                <a:gd name="T65" fmla="*/ 110 h 110"/>
                <a:gd name="T66" fmla="*/ 21 w 67"/>
                <a:gd name="T67" fmla="*/ 109 h 110"/>
                <a:gd name="T68" fmla="*/ 16 w 67"/>
                <a:gd name="T69" fmla="*/ 105 h 110"/>
                <a:gd name="T70" fmla="*/ 12 w 67"/>
                <a:gd name="T71" fmla="*/ 103 h 110"/>
                <a:gd name="T72" fmla="*/ 9 w 67"/>
                <a:gd name="T73" fmla="*/ 99 h 110"/>
                <a:gd name="T74" fmla="*/ 4 w 67"/>
                <a:gd name="T75" fmla="*/ 92 h 110"/>
                <a:gd name="T76" fmla="*/ 0 w 67"/>
                <a:gd name="T77" fmla="*/ 81 h 110"/>
                <a:gd name="T78" fmla="*/ 0 w 67"/>
                <a:gd name="T79" fmla="*/ 59 h 110"/>
                <a:gd name="T80" fmla="*/ 3 w 67"/>
                <a:gd name="T81" fmla="*/ 49 h 110"/>
                <a:gd name="T82" fmla="*/ 5 w 67"/>
                <a:gd name="T83" fmla="*/ 44 h 110"/>
                <a:gd name="T84" fmla="*/ 8 w 67"/>
                <a:gd name="T85" fmla="*/ 41 h 110"/>
                <a:gd name="T86" fmla="*/ 11 w 67"/>
                <a:gd name="T87" fmla="*/ 36 h 110"/>
                <a:gd name="T88" fmla="*/ 21 w 67"/>
                <a:gd name="T89" fmla="*/ 31 h 110"/>
                <a:gd name="T90" fmla="*/ 27 w 67"/>
                <a:gd name="T91" fmla="*/ 29 h 110"/>
                <a:gd name="T92" fmla="*/ 37 w 67"/>
                <a:gd name="T93" fmla="*/ 29 h 110"/>
                <a:gd name="T94" fmla="*/ 41 w 67"/>
                <a:gd name="T95" fmla="*/ 30 h 110"/>
                <a:gd name="T96" fmla="*/ 43 w 67"/>
                <a:gd name="T97" fmla="*/ 32 h 110"/>
                <a:gd name="T98" fmla="*/ 48 w 67"/>
                <a:gd name="T99" fmla="*/ 35 h 110"/>
                <a:gd name="T100" fmla="*/ 53 w 67"/>
                <a:gd name="T101" fmla="*/ 42 h 110"/>
                <a:gd name="T102" fmla="*/ 53 w 67"/>
                <a:gd name="T103" fmla="*/ 0 h 11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7"/>
                <a:gd name="T157" fmla="*/ 0 h 110"/>
                <a:gd name="T158" fmla="*/ 67 w 67"/>
                <a:gd name="T159" fmla="*/ 110 h 11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7" h="110">
                  <a:moveTo>
                    <a:pt x="29" y="42"/>
                  </a:moveTo>
                  <a:lnTo>
                    <a:pt x="26" y="43"/>
                  </a:lnTo>
                  <a:lnTo>
                    <a:pt x="23" y="44"/>
                  </a:lnTo>
                  <a:lnTo>
                    <a:pt x="21" y="48"/>
                  </a:lnTo>
                  <a:lnTo>
                    <a:pt x="17" y="54"/>
                  </a:lnTo>
                  <a:lnTo>
                    <a:pt x="15" y="61"/>
                  </a:lnTo>
                  <a:lnTo>
                    <a:pt x="14" y="69"/>
                  </a:lnTo>
                  <a:lnTo>
                    <a:pt x="15" y="83"/>
                  </a:lnTo>
                  <a:lnTo>
                    <a:pt x="21" y="92"/>
                  </a:lnTo>
                  <a:lnTo>
                    <a:pt x="23" y="95"/>
                  </a:lnTo>
                  <a:lnTo>
                    <a:pt x="27" y="97"/>
                  </a:lnTo>
                  <a:lnTo>
                    <a:pt x="30" y="98"/>
                  </a:lnTo>
                  <a:lnTo>
                    <a:pt x="37" y="98"/>
                  </a:lnTo>
                  <a:lnTo>
                    <a:pt x="41" y="97"/>
                  </a:lnTo>
                  <a:lnTo>
                    <a:pt x="45" y="95"/>
                  </a:lnTo>
                  <a:lnTo>
                    <a:pt x="47" y="92"/>
                  </a:lnTo>
                  <a:lnTo>
                    <a:pt x="52" y="84"/>
                  </a:lnTo>
                  <a:lnTo>
                    <a:pt x="53" y="71"/>
                  </a:lnTo>
                  <a:lnTo>
                    <a:pt x="52" y="58"/>
                  </a:lnTo>
                  <a:lnTo>
                    <a:pt x="47" y="49"/>
                  </a:lnTo>
                  <a:lnTo>
                    <a:pt x="45" y="46"/>
                  </a:lnTo>
                  <a:lnTo>
                    <a:pt x="41" y="43"/>
                  </a:lnTo>
                  <a:lnTo>
                    <a:pt x="37" y="42"/>
                  </a:lnTo>
                  <a:lnTo>
                    <a:pt x="29" y="42"/>
                  </a:lnTo>
                  <a:close/>
                  <a:moveTo>
                    <a:pt x="53" y="0"/>
                  </a:moveTo>
                  <a:lnTo>
                    <a:pt x="67" y="0"/>
                  </a:lnTo>
                  <a:lnTo>
                    <a:pt x="67" y="109"/>
                  </a:lnTo>
                  <a:lnTo>
                    <a:pt x="53" y="109"/>
                  </a:lnTo>
                  <a:lnTo>
                    <a:pt x="53" y="96"/>
                  </a:lnTo>
                  <a:lnTo>
                    <a:pt x="48" y="104"/>
                  </a:lnTo>
                  <a:lnTo>
                    <a:pt x="41" y="109"/>
                  </a:lnTo>
                  <a:lnTo>
                    <a:pt x="33" y="110"/>
                  </a:lnTo>
                  <a:lnTo>
                    <a:pt x="27" y="110"/>
                  </a:lnTo>
                  <a:lnTo>
                    <a:pt x="21" y="109"/>
                  </a:lnTo>
                  <a:lnTo>
                    <a:pt x="16" y="105"/>
                  </a:lnTo>
                  <a:lnTo>
                    <a:pt x="12" y="103"/>
                  </a:lnTo>
                  <a:lnTo>
                    <a:pt x="9" y="99"/>
                  </a:lnTo>
                  <a:lnTo>
                    <a:pt x="4" y="92"/>
                  </a:lnTo>
                  <a:lnTo>
                    <a:pt x="0" y="81"/>
                  </a:lnTo>
                  <a:lnTo>
                    <a:pt x="0" y="59"/>
                  </a:lnTo>
                  <a:lnTo>
                    <a:pt x="3" y="49"/>
                  </a:lnTo>
                  <a:lnTo>
                    <a:pt x="5" y="44"/>
                  </a:lnTo>
                  <a:lnTo>
                    <a:pt x="8" y="41"/>
                  </a:lnTo>
                  <a:lnTo>
                    <a:pt x="11" y="36"/>
                  </a:lnTo>
                  <a:lnTo>
                    <a:pt x="21" y="31"/>
                  </a:lnTo>
                  <a:lnTo>
                    <a:pt x="27" y="29"/>
                  </a:lnTo>
                  <a:lnTo>
                    <a:pt x="37" y="29"/>
                  </a:lnTo>
                  <a:lnTo>
                    <a:pt x="41" y="30"/>
                  </a:lnTo>
                  <a:lnTo>
                    <a:pt x="43" y="32"/>
                  </a:lnTo>
                  <a:lnTo>
                    <a:pt x="48" y="35"/>
                  </a:lnTo>
                  <a:lnTo>
                    <a:pt x="53" y="4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12" name="Freeform 189"/>
            <p:cNvSpPr>
              <a:spLocks/>
            </p:cNvSpPr>
            <p:nvPr/>
          </p:nvSpPr>
          <p:spPr bwMode="auto">
            <a:xfrm>
              <a:off x="1273" y="3135"/>
              <a:ext cx="109" cy="103"/>
            </a:xfrm>
            <a:custGeom>
              <a:avLst/>
              <a:gdLst>
                <a:gd name="T0" fmla="*/ 0 w 109"/>
                <a:gd name="T1" fmla="*/ 0 h 103"/>
                <a:gd name="T2" fmla="*/ 109 w 109"/>
                <a:gd name="T3" fmla="*/ 0 h 103"/>
                <a:gd name="T4" fmla="*/ 109 w 109"/>
                <a:gd name="T5" fmla="*/ 15 h 103"/>
                <a:gd name="T6" fmla="*/ 17 w 109"/>
                <a:gd name="T7" fmla="*/ 15 h 103"/>
                <a:gd name="T8" fmla="*/ 109 w 109"/>
                <a:gd name="T9" fmla="*/ 43 h 103"/>
                <a:gd name="T10" fmla="*/ 109 w 109"/>
                <a:gd name="T11" fmla="*/ 60 h 103"/>
                <a:gd name="T12" fmla="*/ 17 w 109"/>
                <a:gd name="T13" fmla="*/ 89 h 103"/>
                <a:gd name="T14" fmla="*/ 109 w 109"/>
                <a:gd name="T15" fmla="*/ 89 h 103"/>
                <a:gd name="T16" fmla="*/ 109 w 109"/>
                <a:gd name="T17" fmla="*/ 103 h 103"/>
                <a:gd name="T18" fmla="*/ 0 w 109"/>
                <a:gd name="T19" fmla="*/ 103 h 103"/>
                <a:gd name="T20" fmla="*/ 0 w 109"/>
                <a:gd name="T21" fmla="*/ 80 h 103"/>
                <a:gd name="T22" fmla="*/ 78 w 109"/>
                <a:gd name="T23" fmla="*/ 58 h 103"/>
                <a:gd name="T24" fmla="*/ 84 w 109"/>
                <a:gd name="T25" fmla="*/ 55 h 103"/>
                <a:gd name="T26" fmla="*/ 93 w 109"/>
                <a:gd name="T27" fmla="*/ 50 h 103"/>
                <a:gd name="T28" fmla="*/ 90 w 109"/>
                <a:gd name="T29" fmla="*/ 50 h 103"/>
                <a:gd name="T30" fmla="*/ 86 w 109"/>
                <a:gd name="T31" fmla="*/ 49 h 103"/>
                <a:gd name="T32" fmla="*/ 81 w 109"/>
                <a:gd name="T33" fmla="*/ 48 h 103"/>
                <a:gd name="T34" fmla="*/ 75 w 109"/>
                <a:gd name="T35" fmla="*/ 47 h 103"/>
                <a:gd name="T36" fmla="*/ 0 w 109"/>
                <a:gd name="T37" fmla="*/ 23 h 103"/>
                <a:gd name="T38" fmla="*/ 0 w 109"/>
                <a:gd name="T39" fmla="*/ 0 h 1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9"/>
                <a:gd name="T61" fmla="*/ 0 h 103"/>
                <a:gd name="T62" fmla="*/ 109 w 109"/>
                <a:gd name="T63" fmla="*/ 103 h 10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9" h="103">
                  <a:moveTo>
                    <a:pt x="0" y="0"/>
                  </a:moveTo>
                  <a:lnTo>
                    <a:pt x="109" y="0"/>
                  </a:lnTo>
                  <a:lnTo>
                    <a:pt x="109" y="15"/>
                  </a:lnTo>
                  <a:lnTo>
                    <a:pt x="17" y="15"/>
                  </a:lnTo>
                  <a:lnTo>
                    <a:pt x="109" y="43"/>
                  </a:lnTo>
                  <a:lnTo>
                    <a:pt x="109" y="60"/>
                  </a:lnTo>
                  <a:lnTo>
                    <a:pt x="17" y="89"/>
                  </a:lnTo>
                  <a:lnTo>
                    <a:pt x="109" y="89"/>
                  </a:lnTo>
                  <a:lnTo>
                    <a:pt x="109" y="103"/>
                  </a:lnTo>
                  <a:lnTo>
                    <a:pt x="0" y="103"/>
                  </a:lnTo>
                  <a:lnTo>
                    <a:pt x="0" y="80"/>
                  </a:lnTo>
                  <a:lnTo>
                    <a:pt x="78" y="58"/>
                  </a:lnTo>
                  <a:lnTo>
                    <a:pt x="84" y="55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6" y="49"/>
                  </a:lnTo>
                  <a:lnTo>
                    <a:pt x="81" y="48"/>
                  </a:lnTo>
                  <a:lnTo>
                    <a:pt x="75" y="47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13" name="Freeform 190"/>
            <p:cNvSpPr>
              <a:spLocks/>
            </p:cNvSpPr>
            <p:nvPr/>
          </p:nvSpPr>
          <p:spPr bwMode="auto">
            <a:xfrm>
              <a:off x="1303" y="3053"/>
              <a:ext cx="80" cy="61"/>
            </a:xfrm>
            <a:custGeom>
              <a:avLst/>
              <a:gdLst>
                <a:gd name="T0" fmla="*/ 0 w 80"/>
                <a:gd name="T1" fmla="*/ 0 h 61"/>
                <a:gd name="T2" fmla="*/ 79 w 80"/>
                <a:gd name="T3" fmla="*/ 0 h 61"/>
                <a:gd name="T4" fmla="*/ 79 w 80"/>
                <a:gd name="T5" fmla="*/ 14 h 61"/>
                <a:gd name="T6" fmla="*/ 65 w 80"/>
                <a:gd name="T7" fmla="*/ 14 h 61"/>
                <a:gd name="T8" fmla="*/ 74 w 80"/>
                <a:gd name="T9" fmla="*/ 20 h 61"/>
                <a:gd name="T10" fmla="*/ 79 w 80"/>
                <a:gd name="T11" fmla="*/ 27 h 61"/>
                <a:gd name="T12" fmla="*/ 80 w 80"/>
                <a:gd name="T13" fmla="*/ 36 h 61"/>
                <a:gd name="T14" fmla="*/ 80 w 80"/>
                <a:gd name="T15" fmla="*/ 43 h 61"/>
                <a:gd name="T16" fmla="*/ 79 w 80"/>
                <a:gd name="T17" fmla="*/ 45 h 61"/>
                <a:gd name="T18" fmla="*/ 77 w 80"/>
                <a:gd name="T19" fmla="*/ 49 h 61"/>
                <a:gd name="T20" fmla="*/ 75 w 80"/>
                <a:gd name="T21" fmla="*/ 51 h 61"/>
                <a:gd name="T22" fmla="*/ 74 w 80"/>
                <a:gd name="T23" fmla="*/ 54 h 61"/>
                <a:gd name="T24" fmla="*/ 70 w 80"/>
                <a:gd name="T25" fmla="*/ 56 h 61"/>
                <a:gd name="T26" fmla="*/ 65 w 80"/>
                <a:gd name="T27" fmla="*/ 58 h 61"/>
                <a:gd name="T28" fmla="*/ 62 w 80"/>
                <a:gd name="T29" fmla="*/ 61 h 61"/>
                <a:gd name="T30" fmla="*/ 0 w 80"/>
                <a:gd name="T31" fmla="*/ 61 h 61"/>
                <a:gd name="T32" fmla="*/ 0 w 80"/>
                <a:gd name="T33" fmla="*/ 46 h 61"/>
                <a:gd name="T34" fmla="*/ 57 w 80"/>
                <a:gd name="T35" fmla="*/ 46 h 61"/>
                <a:gd name="T36" fmla="*/ 64 w 80"/>
                <a:gd name="T37" fmla="*/ 42 h 61"/>
                <a:gd name="T38" fmla="*/ 67 w 80"/>
                <a:gd name="T39" fmla="*/ 37 h 61"/>
                <a:gd name="T40" fmla="*/ 68 w 80"/>
                <a:gd name="T41" fmla="*/ 32 h 61"/>
                <a:gd name="T42" fmla="*/ 64 w 80"/>
                <a:gd name="T43" fmla="*/ 21 h 61"/>
                <a:gd name="T44" fmla="*/ 60 w 80"/>
                <a:gd name="T45" fmla="*/ 17 h 61"/>
                <a:gd name="T46" fmla="*/ 57 w 80"/>
                <a:gd name="T47" fmla="*/ 15 h 61"/>
                <a:gd name="T48" fmla="*/ 54 w 80"/>
                <a:gd name="T49" fmla="*/ 14 h 61"/>
                <a:gd name="T50" fmla="*/ 0 w 80"/>
                <a:gd name="T51" fmla="*/ 14 h 61"/>
                <a:gd name="T52" fmla="*/ 0 w 80"/>
                <a:gd name="T53" fmla="*/ 0 h 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80"/>
                <a:gd name="T82" fmla="*/ 0 h 61"/>
                <a:gd name="T83" fmla="*/ 80 w 80"/>
                <a:gd name="T84" fmla="*/ 61 h 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80" h="61">
                  <a:moveTo>
                    <a:pt x="0" y="0"/>
                  </a:moveTo>
                  <a:lnTo>
                    <a:pt x="79" y="0"/>
                  </a:lnTo>
                  <a:lnTo>
                    <a:pt x="79" y="14"/>
                  </a:lnTo>
                  <a:lnTo>
                    <a:pt x="65" y="14"/>
                  </a:lnTo>
                  <a:lnTo>
                    <a:pt x="74" y="20"/>
                  </a:lnTo>
                  <a:lnTo>
                    <a:pt x="79" y="27"/>
                  </a:lnTo>
                  <a:lnTo>
                    <a:pt x="80" y="36"/>
                  </a:lnTo>
                  <a:lnTo>
                    <a:pt x="80" y="43"/>
                  </a:lnTo>
                  <a:lnTo>
                    <a:pt x="79" y="45"/>
                  </a:lnTo>
                  <a:lnTo>
                    <a:pt x="77" y="49"/>
                  </a:lnTo>
                  <a:lnTo>
                    <a:pt x="75" y="51"/>
                  </a:lnTo>
                  <a:lnTo>
                    <a:pt x="74" y="54"/>
                  </a:lnTo>
                  <a:lnTo>
                    <a:pt x="70" y="56"/>
                  </a:lnTo>
                  <a:lnTo>
                    <a:pt x="65" y="58"/>
                  </a:lnTo>
                  <a:lnTo>
                    <a:pt x="62" y="61"/>
                  </a:lnTo>
                  <a:lnTo>
                    <a:pt x="0" y="61"/>
                  </a:lnTo>
                  <a:lnTo>
                    <a:pt x="0" y="46"/>
                  </a:lnTo>
                  <a:lnTo>
                    <a:pt x="57" y="46"/>
                  </a:lnTo>
                  <a:lnTo>
                    <a:pt x="64" y="42"/>
                  </a:lnTo>
                  <a:lnTo>
                    <a:pt x="67" y="37"/>
                  </a:lnTo>
                  <a:lnTo>
                    <a:pt x="68" y="32"/>
                  </a:lnTo>
                  <a:lnTo>
                    <a:pt x="64" y="21"/>
                  </a:lnTo>
                  <a:lnTo>
                    <a:pt x="60" y="17"/>
                  </a:lnTo>
                  <a:lnTo>
                    <a:pt x="57" y="15"/>
                  </a:lnTo>
                  <a:lnTo>
                    <a:pt x="54" y="14"/>
                  </a:lnTo>
                  <a:lnTo>
                    <a:pt x="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14" name="Freeform 191"/>
            <p:cNvSpPr>
              <a:spLocks/>
            </p:cNvSpPr>
            <p:nvPr/>
          </p:nvSpPr>
          <p:spPr bwMode="auto">
            <a:xfrm>
              <a:off x="1277" y="3002"/>
              <a:ext cx="106" cy="37"/>
            </a:xfrm>
            <a:custGeom>
              <a:avLst/>
              <a:gdLst>
                <a:gd name="T0" fmla="*/ 106 w 106"/>
                <a:gd name="T1" fmla="*/ 0 h 37"/>
                <a:gd name="T2" fmla="*/ 106 w 106"/>
                <a:gd name="T3" fmla="*/ 18 h 37"/>
                <a:gd name="T4" fmla="*/ 105 w 106"/>
                <a:gd name="T5" fmla="*/ 20 h 37"/>
                <a:gd name="T6" fmla="*/ 99 w 106"/>
                <a:gd name="T7" fmla="*/ 26 h 37"/>
                <a:gd name="T8" fmla="*/ 95 w 106"/>
                <a:gd name="T9" fmla="*/ 27 h 37"/>
                <a:gd name="T10" fmla="*/ 39 w 106"/>
                <a:gd name="T11" fmla="*/ 27 h 37"/>
                <a:gd name="T12" fmla="*/ 39 w 106"/>
                <a:gd name="T13" fmla="*/ 37 h 37"/>
                <a:gd name="T14" fmla="*/ 26 w 106"/>
                <a:gd name="T15" fmla="*/ 37 h 37"/>
                <a:gd name="T16" fmla="*/ 26 w 106"/>
                <a:gd name="T17" fmla="*/ 27 h 37"/>
                <a:gd name="T18" fmla="*/ 8 w 106"/>
                <a:gd name="T19" fmla="*/ 27 h 37"/>
                <a:gd name="T20" fmla="*/ 0 w 106"/>
                <a:gd name="T21" fmla="*/ 13 h 37"/>
                <a:gd name="T22" fmla="*/ 26 w 106"/>
                <a:gd name="T23" fmla="*/ 13 h 37"/>
                <a:gd name="T24" fmla="*/ 26 w 106"/>
                <a:gd name="T25" fmla="*/ 1 h 37"/>
                <a:gd name="T26" fmla="*/ 39 w 106"/>
                <a:gd name="T27" fmla="*/ 1 h 37"/>
                <a:gd name="T28" fmla="*/ 39 w 106"/>
                <a:gd name="T29" fmla="*/ 13 h 37"/>
                <a:gd name="T30" fmla="*/ 90 w 106"/>
                <a:gd name="T31" fmla="*/ 13 h 37"/>
                <a:gd name="T32" fmla="*/ 91 w 106"/>
                <a:gd name="T33" fmla="*/ 12 h 37"/>
                <a:gd name="T34" fmla="*/ 91 w 106"/>
                <a:gd name="T35" fmla="*/ 10 h 37"/>
                <a:gd name="T36" fmla="*/ 94 w 106"/>
                <a:gd name="T37" fmla="*/ 8 h 37"/>
                <a:gd name="T38" fmla="*/ 94 w 106"/>
                <a:gd name="T39" fmla="*/ 1 h 37"/>
                <a:gd name="T40" fmla="*/ 106 w 106"/>
                <a:gd name="T41" fmla="*/ 0 h 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6"/>
                <a:gd name="T64" fmla="*/ 0 h 37"/>
                <a:gd name="T65" fmla="*/ 106 w 106"/>
                <a:gd name="T66" fmla="*/ 37 h 3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6" h="37">
                  <a:moveTo>
                    <a:pt x="106" y="0"/>
                  </a:moveTo>
                  <a:lnTo>
                    <a:pt x="106" y="18"/>
                  </a:lnTo>
                  <a:lnTo>
                    <a:pt x="105" y="20"/>
                  </a:lnTo>
                  <a:lnTo>
                    <a:pt x="99" y="26"/>
                  </a:lnTo>
                  <a:lnTo>
                    <a:pt x="95" y="27"/>
                  </a:lnTo>
                  <a:lnTo>
                    <a:pt x="39" y="27"/>
                  </a:lnTo>
                  <a:lnTo>
                    <a:pt x="39" y="37"/>
                  </a:lnTo>
                  <a:lnTo>
                    <a:pt x="26" y="37"/>
                  </a:lnTo>
                  <a:lnTo>
                    <a:pt x="26" y="27"/>
                  </a:lnTo>
                  <a:lnTo>
                    <a:pt x="8" y="27"/>
                  </a:lnTo>
                  <a:lnTo>
                    <a:pt x="0" y="13"/>
                  </a:lnTo>
                  <a:lnTo>
                    <a:pt x="26" y="13"/>
                  </a:lnTo>
                  <a:lnTo>
                    <a:pt x="26" y="1"/>
                  </a:lnTo>
                  <a:lnTo>
                    <a:pt x="39" y="1"/>
                  </a:lnTo>
                  <a:lnTo>
                    <a:pt x="39" y="13"/>
                  </a:lnTo>
                  <a:lnTo>
                    <a:pt x="90" y="13"/>
                  </a:lnTo>
                  <a:lnTo>
                    <a:pt x="91" y="12"/>
                  </a:lnTo>
                  <a:lnTo>
                    <a:pt x="91" y="10"/>
                  </a:lnTo>
                  <a:lnTo>
                    <a:pt x="94" y="8"/>
                  </a:lnTo>
                  <a:lnTo>
                    <a:pt x="94" y="1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15" name="Freeform 192"/>
            <p:cNvSpPr>
              <a:spLocks/>
            </p:cNvSpPr>
            <p:nvPr/>
          </p:nvSpPr>
          <p:spPr bwMode="auto">
            <a:xfrm>
              <a:off x="1303" y="2928"/>
              <a:ext cx="80" cy="61"/>
            </a:xfrm>
            <a:custGeom>
              <a:avLst/>
              <a:gdLst>
                <a:gd name="T0" fmla="*/ 0 w 80"/>
                <a:gd name="T1" fmla="*/ 0 h 61"/>
                <a:gd name="T2" fmla="*/ 79 w 80"/>
                <a:gd name="T3" fmla="*/ 0 h 61"/>
                <a:gd name="T4" fmla="*/ 79 w 80"/>
                <a:gd name="T5" fmla="*/ 14 h 61"/>
                <a:gd name="T6" fmla="*/ 65 w 80"/>
                <a:gd name="T7" fmla="*/ 14 h 61"/>
                <a:gd name="T8" fmla="*/ 74 w 80"/>
                <a:gd name="T9" fmla="*/ 20 h 61"/>
                <a:gd name="T10" fmla="*/ 79 w 80"/>
                <a:gd name="T11" fmla="*/ 27 h 61"/>
                <a:gd name="T12" fmla="*/ 80 w 80"/>
                <a:gd name="T13" fmla="*/ 35 h 61"/>
                <a:gd name="T14" fmla="*/ 80 w 80"/>
                <a:gd name="T15" fmla="*/ 43 h 61"/>
                <a:gd name="T16" fmla="*/ 79 w 80"/>
                <a:gd name="T17" fmla="*/ 45 h 61"/>
                <a:gd name="T18" fmla="*/ 77 w 80"/>
                <a:gd name="T19" fmla="*/ 49 h 61"/>
                <a:gd name="T20" fmla="*/ 75 w 80"/>
                <a:gd name="T21" fmla="*/ 51 h 61"/>
                <a:gd name="T22" fmla="*/ 74 w 80"/>
                <a:gd name="T23" fmla="*/ 53 h 61"/>
                <a:gd name="T24" fmla="*/ 70 w 80"/>
                <a:gd name="T25" fmla="*/ 56 h 61"/>
                <a:gd name="T26" fmla="*/ 65 w 80"/>
                <a:gd name="T27" fmla="*/ 58 h 61"/>
                <a:gd name="T28" fmla="*/ 62 w 80"/>
                <a:gd name="T29" fmla="*/ 61 h 61"/>
                <a:gd name="T30" fmla="*/ 0 w 80"/>
                <a:gd name="T31" fmla="*/ 61 h 61"/>
                <a:gd name="T32" fmla="*/ 0 w 80"/>
                <a:gd name="T33" fmla="*/ 46 h 61"/>
                <a:gd name="T34" fmla="*/ 57 w 80"/>
                <a:gd name="T35" fmla="*/ 46 h 61"/>
                <a:gd name="T36" fmla="*/ 64 w 80"/>
                <a:gd name="T37" fmla="*/ 41 h 61"/>
                <a:gd name="T38" fmla="*/ 67 w 80"/>
                <a:gd name="T39" fmla="*/ 37 h 61"/>
                <a:gd name="T40" fmla="*/ 68 w 80"/>
                <a:gd name="T41" fmla="*/ 32 h 61"/>
                <a:gd name="T42" fmla="*/ 64 w 80"/>
                <a:gd name="T43" fmla="*/ 21 h 61"/>
                <a:gd name="T44" fmla="*/ 60 w 80"/>
                <a:gd name="T45" fmla="*/ 16 h 61"/>
                <a:gd name="T46" fmla="*/ 57 w 80"/>
                <a:gd name="T47" fmla="*/ 15 h 61"/>
                <a:gd name="T48" fmla="*/ 54 w 80"/>
                <a:gd name="T49" fmla="*/ 14 h 61"/>
                <a:gd name="T50" fmla="*/ 0 w 80"/>
                <a:gd name="T51" fmla="*/ 14 h 61"/>
                <a:gd name="T52" fmla="*/ 0 w 80"/>
                <a:gd name="T53" fmla="*/ 0 h 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80"/>
                <a:gd name="T82" fmla="*/ 0 h 61"/>
                <a:gd name="T83" fmla="*/ 80 w 80"/>
                <a:gd name="T84" fmla="*/ 61 h 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80" h="61">
                  <a:moveTo>
                    <a:pt x="0" y="0"/>
                  </a:moveTo>
                  <a:lnTo>
                    <a:pt x="79" y="0"/>
                  </a:lnTo>
                  <a:lnTo>
                    <a:pt x="79" y="14"/>
                  </a:lnTo>
                  <a:lnTo>
                    <a:pt x="65" y="14"/>
                  </a:lnTo>
                  <a:lnTo>
                    <a:pt x="74" y="20"/>
                  </a:lnTo>
                  <a:lnTo>
                    <a:pt x="79" y="27"/>
                  </a:lnTo>
                  <a:lnTo>
                    <a:pt x="80" y="35"/>
                  </a:lnTo>
                  <a:lnTo>
                    <a:pt x="80" y="43"/>
                  </a:lnTo>
                  <a:lnTo>
                    <a:pt x="79" y="45"/>
                  </a:lnTo>
                  <a:lnTo>
                    <a:pt x="77" y="49"/>
                  </a:lnTo>
                  <a:lnTo>
                    <a:pt x="75" y="51"/>
                  </a:lnTo>
                  <a:lnTo>
                    <a:pt x="74" y="53"/>
                  </a:lnTo>
                  <a:lnTo>
                    <a:pt x="70" y="56"/>
                  </a:lnTo>
                  <a:lnTo>
                    <a:pt x="65" y="58"/>
                  </a:lnTo>
                  <a:lnTo>
                    <a:pt x="62" y="61"/>
                  </a:lnTo>
                  <a:lnTo>
                    <a:pt x="0" y="61"/>
                  </a:lnTo>
                  <a:lnTo>
                    <a:pt x="0" y="46"/>
                  </a:lnTo>
                  <a:lnTo>
                    <a:pt x="57" y="46"/>
                  </a:lnTo>
                  <a:lnTo>
                    <a:pt x="64" y="41"/>
                  </a:lnTo>
                  <a:lnTo>
                    <a:pt x="67" y="37"/>
                  </a:lnTo>
                  <a:lnTo>
                    <a:pt x="68" y="32"/>
                  </a:lnTo>
                  <a:lnTo>
                    <a:pt x="64" y="21"/>
                  </a:lnTo>
                  <a:lnTo>
                    <a:pt x="60" y="16"/>
                  </a:lnTo>
                  <a:lnTo>
                    <a:pt x="57" y="15"/>
                  </a:lnTo>
                  <a:lnTo>
                    <a:pt x="54" y="14"/>
                  </a:lnTo>
                  <a:lnTo>
                    <a:pt x="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16" name="Freeform 193"/>
            <p:cNvSpPr>
              <a:spLocks noEditPoints="1"/>
            </p:cNvSpPr>
            <p:nvPr/>
          </p:nvSpPr>
          <p:spPr bwMode="auto">
            <a:xfrm>
              <a:off x="1302" y="2839"/>
              <a:ext cx="81" cy="71"/>
            </a:xfrm>
            <a:custGeom>
              <a:avLst/>
              <a:gdLst>
                <a:gd name="T0" fmla="*/ 44 w 81"/>
                <a:gd name="T1" fmla="*/ 29 h 71"/>
                <a:gd name="T2" fmla="*/ 46 w 81"/>
                <a:gd name="T3" fmla="*/ 43 h 71"/>
                <a:gd name="T4" fmla="*/ 49 w 81"/>
                <a:gd name="T5" fmla="*/ 49 h 71"/>
                <a:gd name="T6" fmla="*/ 56 w 81"/>
                <a:gd name="T7" fmla="*/ 58 h 71"/>
                <a:gd name="T8" fmla="*/ 65 w 81"/>
                <a:gd name="T9" fmla="*/ 54 h 71"/>
                <a:gd name="T10" fmla="*/ 68 w 81"/>
                <a:gd name="T11" fmla="*/ 39 h 71"/>
                <a:gd name="T12" fmla="*/ 65 w 81"/>
                <a:gd name="T13" fmla="*/ 30 h 71"/>
                <a:gd name="T14" fmla="*/ 61 w 81"/>
                <a:gd name="T15" fmla="*/ 24 h 71"/>
                <a:gd name="T16" fmla="*/ 55 w 81"/>
                <a:gd name="T17" fmla="*/ 22 h 71"/>
                <a:gd name="T18" fmla="*/ 46 w 81"/>
                <a:gd name="T19" fmla="*/ 21 h 71"/>
                <a:gd name="T20" fmla="*/ 80 w 81"/>
                <a:gd name="T21" fmla="*/ 0 h 71"/>
                <a:gd name="T22" fmla="*/ 76 w 81"/>
                <a:gd name="T23" fmla="*/ 17 h 71"/>
                <a:gd name="T24" fmla="*/ 70 w 81"/>
                <a:gd name="T25" fmla="*/ 19 h 71"/>
                <a:gd name="T26" fmla="*/ 80 w 81"/>
                <a:gd name="T27" fmla="*/ 36 h 71"/>
                <a:gd name="T28" fmla="*/ 81 w 81"/>
                <a:gd name="T29" fmla="*/ 46 h 71"/>
                <a:gd name="T30" fmla="*/ 75 w 81"/>
                <a:gd name="T31" fmla="*/ 65 h 71"/>
                <a:gd name="T32" fmla="*/ 65 w 81"/>
                <a:gd name="T33" fmla="*/ 71 h 71"/>
                <a:gd name="T34" fmla="*/ 49 w 81"/>
                <a:gd name="T35" fmla="*/ 68 h 71"/>
                <a:gd name="T36" fmla="*/ 40 w 81"/>
                <a:gd name="T37" fmla="*/ 62 h 71"/>
                <a:gd name="T38" fmla="*/ 35 w 81"/>
                <a:gd name="T39" fmla="*/ 54 h 71"/>
                <a:gd name="T40" fmla="*/ 34 w 81"/>
                <a:gd name="T41" fmla="*/ 47 h 71"/>
                <a:gd name="T42" fmla="*/ 32 w 81"/>
                <a:gd name="T43" fmla="*/ 30 h 71"/>
                <a:gd name="T44" fmla="*/ 26 w 81"/>
                <a:gd name="T45" fmla="*/ 21 h 71"/>
                <a:gd name="T46" fmla="*/ 16 w 81"/>
                <a:gd name="T47" fmla="*/ 24 h 71"/>
                <a:gd name="T48" fmla="*/ 13 w 81"/>
                <a:gd name="T49" fmla="*/ 33 h 71"/>
                <a:gd name="T50" fmla="*/ 14 w 81"/>
                <a:gd name="T51" fmla="*/ 47 h 71"/>
                <a:gd name="T52" fmla="*/ 18 w 81"/>
                <a:gd name="T53" fmla="*/ 52 h 71"/>
                <a:gd name="T54" fmla="*/ 25 w 81"/>
                <a:gd name="T55" fmla="*/ 55 h 71"/>
                <a:gd name="T56" fmla="*/ 19 w 81"/>
                <a:gd name="T57" fmla="*/ 68 h 71"/>
                <a:gd name="T58" fmla="*/ 10 w 81"/>
                <a:gd name="T59" fmla="*/ 64 h 71"/>
                <a:gd name="T60" fmla="*/ 3 w 81"/>
                <a:gd name="T61" fmla="*/ 53 h 71"/>
                <a:gd name="T62" fmla="*/ 0 w 81"/>
                <a:gd name="T63" fmla="*/ 41 h 71"/>
                <a:gd name="T64" fmla="*/ 1 w 81"/>
                <a:gd name="T65" fmla="*/ 23 h 71"/>
                <a:gd name="T66" fmla="*/ 6 w 81"/>
                <a:gd name="T67" fmla="*/ 12 h 71"/>
                <a:gd name="T68" fmla="*/ 13 w 81"/>
                <a:gd name="T69" fmla="*/ 8 h 71"/>
                <a:gd name="T70" fmla="*/ 61 w 81"/>
                <a:gd name="T71" fmla="*/ 5 h 71"/>
                <a:gd name="T72" fmla="*/ 72 w 81"/>
                <a:gd name="T73" fmla="*/ 4 h 71"/>
                <a:gd name="T74" fmla="*/ 80 w 81"/>
                <a:gd name="T75" fmla="*/ 0 h 7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1"/>
                <a:gd name="T115" fmla="*/ 0 h 71"/>
                <a:gd name="T116" fmla="*/ 81 w 81"/>
                <a:gd name="T117" fmla="*/ 71 h 7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1" h="71">
                  <a:moveTo>
                    <a:pt x="41" y="21"/>
                  </a:moveTo>
                  <a:lnTo>
                    <a:pt x="44" y="29"/>
                  </a:lnTo>
                  <a:lnTo>
                    <a:pt x="46" y="40"/>
                  </a:lnTo>
                  <a:lnTo>
                    <a:pt x="46" y="43"/>
                  </a:lnTo>
                  <a:lnTo>
                    <a:pt x="47" y="47"/>
                  </a:lnTo>
                  <a:lnTo>
                    <a:pt x="49" y="49"/>
                  </a:lnTo>
                  <a:lnTo>
                    <a:pt x="49" y="51"/>
                  </a:lnTo>
                  <a:lnTo>
                    <a:pt x="56" y="58"/>
                  </a:lnTo>
                  <a:lnTo>
                    <a:pt x="58" y="58"/>
                  </a:lnTo>
                  <a:lnTo>
                    <a:pt x="65" y="54"/>
                  </a:lnTo>
                  <a:lnTo>
                    <a:pt x="69" y="43"/>
                  </a:lnTo>
                  <a:lnTo>
                    <a:pt x="68" y="39"/>
                  </a:lnTo>
                  <a:lnTo>
                    <a:pt x="66" y="35"/>
                  </a:lnTo>
                  <a:lnTo>
                    <a:pt x="65" y="30"/>
                  </a:lnTo>
                  <a:lnTo>
                    <a:pt x="63" y="28"/>
                  </a:lnTo>
                  <a:lnTo>
                    <a:pt x="61" y="24"/>
                  </a:lnTo>
                  <a:lnTo>
                    <a:pt x="58" y="23"/>
                  </a:lnTo>
                  <a:lnTo>
                    <a:pt x="55" y="22"/>
                  </a:lnTo>
                  <a:lnTo>
                    <a:pt x="51" y="22"/>
                  </a:lnTo>
                  <a:lnTo>
                    <a:pt x="46" y="21"/>
                  </a:lnTo>
                  <a:lnTo>
                    <a:pt x="41" y="21"/>
                  </a:lnTo>
                  <a:close/>
                  <a:moveTo>
                    <a:pt x="80" y="0"/>
                  </a:moveTo>
                  <a:lnTo>
                    <a:pt x="80" y="15"/>
                  </a:lnTo>
                  <a:lnTo>
                    <a:pt x="76" y="17"/>
                  </a:lnTo>
                  <a:lnTo>
                    <a:pt x="74" y="19"/>
                  </a:lnTo>
                  <a:lnTo>
                    <a:pt x="70" y="19"/>
                  </a:lnTo>
                  <a:lnTo>
                    <a:pt x="74" y="24"/>
                  </a:lnTo>
                  <a:lnTo>
                    <a:pt x="80" y="36"/>
                  </a:lnTo>
                  <a:lnTo>
                    <a:pt x="81" y="40"/>
                  </a:lnTo>
                  <a:lnTo>
                    <a:pt x="81" y="46"/>
                  </a:lnTo>
                  <a:lnTo>
                    <a:pt x="80" y="56"/>
                  </a:lnTo>
                  <a:lnTo>
                    <a:pt x="75" y="65"/>
                  </a:lnTo>
                  <a:lnTo>
                    <a:pt x="70" y="68"/>
                  </a:lnTo>
                  <a:lnTo>
                    <a:pt x="65" y="71"/>
                  </a:lnTo>
                  <a:lnTo>
                    <a:pt x="53" y="71"/>
                  </a:lnTo>
                  <a:lnTo>
                    <a:pt x="49" y="68"/>
                  </a:lnTo>
                  <a:lnTo>
                    <a:pt x="45" y="67"/>
                  </a:lnTo>
                  <a:lnTo>
                    <a:pt x="40" y="62"/>
                  </a:lnTo>
                  <a:lnTo>
                    <a:pt x="38" y="59"/>
                  </a:lnTo>
                  <a:lnTo>
                    <a:pt x="35" y="54"/>
                  </a:lnTo>
                  <a:lnTo>
                    <a:pt x="35" y="51"/>
                  </a:lnTo>
                  <a:lnTo>
                    <a:pt x="34" y="47"/>
                  </a:lnTo>
                  <a:lnTo>
                    <a:pt x="34" y="43"/>
                  </a:lnTo>
                  <a:lnTo>
                    <a:pt x="32" y="30"/>
                  </a:lnTo>
                  <a:lnTo>
                    <a:pt x="30" y="21"/>
                  </a:lnTo>
                  <a:lnTo>
                    <a:pt x="26" y="21"/>
                  </a:lnTo>
                  <a:lnTo>
                    <a:pt x="19" y="23"/>
                  </a:lnTo>
                  <a:lnTo>
                    <a:pt x="16" y="24"/>
                  </a:lnTo>
                  <a:lnTo>
                    <a:pt x="14" y="28"/>
                  </a:lnTo>
                  <a:lnTo>
                    <a:pt x="13" y="33"/>
                  </a:lnTo>
                  <a:lnTo>
                    <a:pt x="13" y="43"/>
                  </a:lnTo>
                  <a:lnTo>
                    <a:pt x="14" y="47"/>
                  </a:lnTo>
                  <a:lnTo>
                    <a:pt x="15" y="49"/>
                  </a:lnTo>
                  <a:lnTo>
                    <a:pt x="18" y="52"/>
                  </a:lnTo>
                  <a:lnTo>
                    <a:pt x="21" y="54"/>
                  </a:lnTo>
                  <a:lnTo>
                    <a:pt x="25" y="55"/>
                  </a:lnTo>
                  <a:lnTo>
                    <a:pt x="24" y="70"/>
                  </a:lnTo>
                  <a:lnTo>
                    <a:pt x="19" y="68"/>
                  </a:lnTo>
                  <a:lnTo>
                    <a:pt x="14" y="66"/>
                  </a:lnTo>
                  <a:lnTo>
                    <a:pt x="10" y="64"/>
                  </a:lnTo>
                  <a:lnTo>
                    <a:pt x="4" y="58"/>
                  </a:lnTo>
                  <a:lnTo>
                    <a:pt x="3" y="53"/>
                  </a:lnTo>
                  <a:lnTo>
                    <a:pt x="2" y="47"/>
                  </a:lnTo>
                  <a:lnTo>
                    <a:pt x="0" y="41"/>
                  </a:lnTo>
                  <a:lnTo>
                    <a:pt x="0" y="27"/>
                  </a:lnTo>
                  <a:lnTo>
                    <a:pt x="1" y="23"/>
                  </a:lnTo>
                  <a:lnTo>
                    <a:pt x="1" y="19"/>
                  </a:lnTo>
                  <a:lnTo>
                    <a:pt x="6" y="12"/>
                  </a:lnTo>
                  <a:lnTo>
                    <a:pt x="8" y="10"/>
                  </a:lnTo>
                  <a:lnTo>
                    <a:pt x="13" y="8"/>
                  </a:lnTo>
                  <a:lnTo>
                    <a:pt x="16" y="5"/>
                  </a:lnTo>
                  <a:lnTo>
                    <a:pt x="61" y="5"/>
                  </a:lnTo>
                  <a:lnTo>
                    <a:pt x="69" y="4"/>
                  </a:lnTo>
                  <a:lnTo>
                    <a:pt x="72" y="4"/>
                  </a:lnTo>
                  <a:lnTo>
                    <a:pt x="76" y="3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17" name="Rectangle 194"/>
            <p:cNvSpPr>
              <a:spLocks noChangeArrowheads="1"/>
            </p:cNvSpPr>
            <p:nvPr/>
          </p:nvSpPr>
          <p:spPr bwMode="auto">
            <a:xfrm>
              <a:off x="1273" y="2808"/>
              <a:ext cx="109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18" name="Freeform 195"/>
            <p:cNvSpPr>
              <a:spLocks noEditPoints="1"/>
            </p:cNvSpPr>
            <p:nvPr/>
          </p:nvSpPr>
          <p:spPr bwMode="auto">
            <a:xfrm>
              <a:off x="1273" y="2733"/>
              <a:ext cx="109" cy="15"/>
            </a:xfrm>
            <a:custGeom>
              <a:avLst/>
              <a:gdLst>
                <a:gd name="T0" fmla="*/ 30 w 109"/>
                <a:gd name="T1" fmla="*/ 0 h 15"/>
                <a:gd name="T2" fmla="*/ 109 w 109"/>
                <a:gd name="T3" fmla="*/ 0 h 15"/>
                <a:gd name="T4" fmla="*/ 109 w 109"/>
                <a:gd name="T5" fmla="*/ 15 h 15"/>
                <a:gd name="T6" fmla="*/ 30 w 109"/>
                <a:gd name="T7" fmla="*/ 15 h 15"/>
                <a:gd name="T8" fmla="*/ 30 w 109"/>
                <a:gd name="T9" fmla="*/ 0 h 15"/>
                <a:gd name="T10" fmla="*/ 0 w 109"/>
                <a:gd name="T11" fmla="*/ 0 h 15"/>
                <a:gd name="T12" fmla="*/ 14 w 109"/>
                <a:gd name="T13" fmla="*/ 0 h 15"/>
                <a:gd name="T14" fmla="*/ 14 w 109"/>
                <a:gd name="T15" fmla="*/ 15 h 15"/>
                <a:gd name="T16" fmla="*/ 0 w 109"/>
                <a:gd name="T17" fmla="*/ 15 h 15"/>
                <a:gd name="T18" fmla="*/ 0 w 109"/>
                <a:gd name="T19" fmla="*/ 0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9"/>
                <a:gd name="T31" fmla="*/ 0 h 15"/>
                <a:gd name="T32" fmla="*/ 109 w 109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9" h="15">
                  <a:moveTo>
                    <a:pt x="30" y="0"/>
                  </a:moveTo>
                  <a:lnTo>
                    <a:pt x="109" y="0"/>
                  </a:lnTo>
                  <a:lnTo>
                    <a:pt x="109" y="15"/>
                  </a:lnTo>
                  <a:lnTo>
                    <a:pt x="30" y="15"/>
                  </a:lnTo>
                  <a:lnTo>
                    <a:pt x="30" y="0"/>
                  </a:lnTo>
                  <a:close/>
                  <a:moveTo>
                    <a:pt x="0" y="0"/>
                  </a:moveTo>
                  <a:lnTo>
                    <a:pt x="14" y="0"/>
                  </a:lnTo>
                  <a:lnTo>
                    <a:pt x="14" y="15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19" name="Freeform 196"/>
            <p:cNvSpPr>
              <a:spLocks/>
            </p:cNvSpPr>
            <p:nvPr/>
          </p:nvSpPr>
          <p:spPr bwMode="auto">
            <a:xfrm>
              <a:off x="1302" y="2653"/>
              <a:ext cx="80" cy="61"/>
            </a:xfrm>
            <a:custGeom>
              <a:avLst/>
              <a:gdLst>
                <a:gd name="T0" fmla="*/ 19 w 80"/>
                <a:gd name="T1" fmla="*/ 0 h 61"/>
                <a:gd name="T2" fmla="*/ 80 w 80"/>
                <a:gd name="T3" fmla="*/ 0 h 61"/>
                <a:gd name="T4" fmla="*/ 80 w 80"/>
                <a:gd name="T5" fmla="*/ 15 h 61"/>
                <a:gd name="T6" fmla="*/ 26 w 80"/>
                <a:gd name="T7" fmla="*/ 15 h 61"/>
                <a:gd name="T8" fmla="*/ 24 w 80"/>
                <a:gd name="T9" fmla="*/ 16 h 61"/>
                <a:gd name="T10" fmla="*/ 21 w 80"/>
                <a:gd name="T11" fmla="*/ 16 h 61"/>
                <a:gd name="T12" fmla="*/ 16 w 80"/>
                <a:gd name="T13" fmla="*/ 18 h 61"/>
                <a:gd name="T14" fmla="*/ 14 w 80"/>
                <a:gd name="T15" fmla="*/ 21 h 61"/>
                <a:gd name="T16" fmla="*/ 13 w 80"/>
                <a:gd name="T17" fmla="*/ 23 h 61"/>
                <a:gd name="T18" fmla="*/ 13 w 80"/>
                <a:gd name="T19" fmla="*/ 34 h 61"/>
                <a:gd name="T20" fmla="*/ 14 w 80"/>
                <a:gd name="T21" fmla="*/ 38 h 61"/>
                <a:gd name="T22" fmla="*/ 16 w 80"/>
                <a:gd name="T23" fmla="*/ 43 h 61"/>
                <a:gd name="T24" fmla="*/ 25 w 80"/>
                <a:gd name="T25" fmla="*/ 47 h 61"/>
                <a:gd name="T26" fmla="*/ 38 w 80"/>
                <a:gd name="T27" fmla="*/ 48 h 61"/>
                <a:gd name="T28" fmla="*/ 80 w 80"/>
                <a:gd name="T29" fmla="*/ 48 h 61"/>
                <a:gd name="T30" fmla="*/ 80 w 80"/>
                <a:gd name="T31" fmla="*/ 61 h 61"/>
                <a:gd name="T32" fmla="*/ 1 w 80"/>
                <a:gd name="T33" fmla="*/ 61 h 61"/>
                <a:gd name="T34" fmla="*/ 1 w 80"/>
                <a:gd name="T35" fmla="*/ 48 h 61"/>
                <a:gd name="T36" fmla="*/ 13 w 80"/>
                <a:gd name="T37" fmla="*/ 48 h 61"/>
                <a:gd name="T38" fmla="*/ 3 w 80"/>
                <a:gd name="T39" fmla="*/ 38 h 61"/>
                <a:gd name="T40" fmla="*/ 0 w 80"/>
                <a:gd name="T41" fmla="*/ 25 h 61"/>
                <a:gd name="T42" fmla="*/ 0 w 80"/>
                <a:gd name="T43" fmla="*/ 21 h 61"/>
                <a:gd name="T44" fmla="*/ 1 w 80"/>
                <a:gd name="T45" fmla="*/ 17 h 61"/>
                <a:gd name="T46" fmla="*/ 3 w 80"/>
                <a:gd name="T47" fmla="*/ 13 h 61"/>
                <a:gd name="T48" fmla="*/ 4 w 80"/>
                <a:gd name="T49" fmla="*/ 10 h 61"/>
                <a:gd name="T50" fmla="*/ 9 w 80"/>
                <a:gd name="T51" fmla="*/ 5 h 61"/>
                <a:gd name="T52" fmla="*/ 19 w 80"/>
                <a:gd name="T53" fmla="*/ 0 h 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80"/>
                <a:gd name="T82" fmla="*/ 0 h 61"/>
                <a:gd name="T83" fmla="*/ 80 w 80"/>
                <a:gd name="T84" fmla="*/ 61 h 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80" h="61">
                  <a:moveTo>
                    <a:pt x="19" y="0"/>
                  </a:moveTo>
                  <a:lnTo>
                    <a:pt x="80" y="0"/>
                  </a:lnTo>
                  <a:lnTo>
                    <a:pt x="80" y="15"/>
                  </a:lnTo>
                  <a:lnTo>
                    <a:pt x="26" y="15"/>
                  </a:lnTo>
                  <a:lnTo>
                    <a:pt x="24" y="16"/>
                  </a:lnTo>
                  <a:lnTo>
                    <a:pt x="21" y="16"/>
                  </a:lnTo>
                  <a:lnTo>
                    <a:pt x="16" y="18"/>
                  </a:lnTo>
                  <a:lnTo>
                    <a:pt x="14" y="21"/>
                  </a:lnTo>
                  <a:lnTo>
                    <a:pt x="13" y="23"/>
                  </a:lnTo>
                  <a:lnTo>
                    <a:pt x="13" y="34"/>
                  </a:lnTo>
                  <a:lnTo>
                    <a:pt x="14" y="38"/>
                  </a:lnTo>
                  <a:lnTo>
                    <a:pt x="16" y="43"/>
                  </a:lnTo>
                  <a:lnTo>
                    <a:pt x="25" y="47"/>
                  </a:lnTo>
                  <a:lnTo>
                    <a:pt x="38" y="48"/>
                  </a:lnTo>
                  <a:lnTo>
                    <a:pt x="80" y="48"/>
                  </a:lnTo>
                  <a:lnTo>
                    <a:pt x="80" y="61"/>
                  </a:lnTo>
                  <a:lnTo>
                    <a:pt x="1" y="61"/>
                  </a:lnTo>
                  <a:lnTo>
                    <a:pt x="1" y="48"/>
                  </a:lnTo>
                  <a:lnTo>
                    <a:pt x="13" y="48"/>
                  </a:lnTo>
                  <a:lnTo>
                    <a:pt x="3" y="38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1" y="17"/>
                  </a:lnTo>
                  <a:lnTo>
                    <a:pt x="3" y="13"/>
                  </a:lnTo>
                  <a:lnTo>
                    <a:pt x="4" y="10"/>
                  </a:lnTo>
                  <a:lnTo>
                    <a:pt x="9" y="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20" name="Freeform 197"/>
            <p:cNvSpPr>
              <a:spLocks/>
            </p:cNvSpPr>
            <p:nvPr/>
          </p:nvSpPr>
          <p:spPr bwMode="auto">
            <a:xfrm>
              <a:off x="1272" y="2594"/>
              <a:ext cx="110" cy="45"/>
            </a:xfrm>
            <a:custGeom>
              <a:avLst/>
              <a:gdLst>
                <a:gd name="T0" fmla="*/ 1 w 110"/>
                <a:gd name="T1" fmla="*/ 0 h 45"/>
                <a:gd name="T2" fmla="*/ 13 w 110"/>
                <a:gd name="T3" fmla="*/ 2 h 45"/>
                <a:gd name="T4" fmla="*/ 13 w 110"/>
                <a:gd name="T5" fmla="*/ 14 h 45"/>
                <a:gd name="T6" fmla="*/ 14 w 110"/>
                <a:gd name="T7" fmla="*/ 16 h 45"/>
                <a:gd name="T8" fmla="*/ 15 w 110"/>
                <a:gd name="T9" fmla="*/ 18 h 45"/>
                <a:gd name="T10" fmla="*/ 18 w 110"/>
                <a:gd name="T11" fmla="*/ 19 h 45"/>
                <a:gd name="T12" fmla="*/ 21 w 110"/>
                <a:gd name="T13" fmla="*/ 20 h 45"/>
                <a:gd name="T14" fmla="*/ 31 w 110"/>
                <a:gd name="T15" fmla="*/ 20 h 45"/>
                <a:gd name="T16" fmla="*/ 31 w 110"/>
                <a:gd name="T17" fmla="*/ 7 h 45"/>
                <a:gd name="T18" fmla="*/ 44 w 110"/>
                <a:gd name="T19" fmla="*/ 7 h 45"/>
                <a:gd name="T20" fmla="*/ 44 w 110"/>
                <a:gd name="T21" fmla="*/ 20 h 45"/>
                <a:gd name="T22" fmla="*/ 110 w 110"/>
                <a:gd name="T23" fmla="*/ 20 h 45"/>
                <a:gd name="T24" fmla="*/ 110 w 110"/>
                <a:gd name="T25" fmla="*/ 34 h 45"/>
                <a:gd name="T26" fmla="*/ 44 w 110"/>
                <a:gd name="T27" fmla="*/ 34 h 45"/>
                <a:gd name="T28" fmla="*/ 44 w 110"/>
                <a:gd name="T29" fmla="*/ 45 h 45"/>
                <a:gd name="T30" fmla="*/ 31 w 110"/>
                <a:gd name="T31" fmla="*/ 45 h 45"/>
                <a:gd name="T32" fmla="*/ 31 w 110"/>
                <a:gd name="T33" fmla="*/ 34 h 45"/>
                <a:gd name="T34" fmla="*/ 13 w 110"/>
                <a:gd name="T35" fmla="*/ 34 h 45"/>
                <a:gd name="T36" fmla="*/ 6 w 110"/>
                <a:gd name="T37" fmla="*/ 31 h 45"/>
                <a:gd name="T38" fmla="*/ 5 w 110"/>
                <a:gd name="T39" fmla="*/ 28 h 45"/>
                <a:gd name="T40" fmla="*/ 1 w 110"/>
                <a:gd name="T41" fmla="*/ 18 h 45"/>
                <a:gd name="T42" fmla="*/ 0 w 110"/>
                <a:gd name="T43" fmla="*/ 13 h 45"/>
                <a:gd name="T44" fmla="*/ 0 w 110"/>
                <a:gd name="T45" fmla="*/ 4 h 45"/>
                <a:gd name="T46" fmla="*/ 1 w 110"/>
                <a:gd name="T47" fmla="*/ 0 h 4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0"/>
                <a:gd name="T73" fmla="*/ 0 h 45"/>
                <a:gd name="T74" fmla="*/ 110 w 110"/>
                <a:gd name="T75" fmla="*/ 45 h 4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0" h="45">
                  <a:moveTo>
                    <a:pt x="1" y="0"/>
                  </a:moveTo>
                  <a:lnTo>
                    <a:pt x="13" y="2"/>
                  </a:lnTo>
                  <a:lnTo>
                    <a:pt x="13" y="14"/>
                  </a:lnTo>
                  <a:lnTo>
                    <a:pt x="14" y="16"/>
                  </a:lnTo>
                  <a:lnTo>
                    <a:pt x="15" y="18"/>
                  </a:lnTo>
                  <a:lnTo>
                    <a:pt x="18" y="19"/>
                  </a:lnTo>
                  <a:lnTo>
                    <a:pt x="21" y="20"/>
                  </a:lnTo>
                  <a:lnTo>
                    <a:pt x="31" y="20"/>
                  </a:lnTo>
                  <a:lnTo>
                    <a:pt x="31" y="7"/>
                  </a:lnTo>
                  <a:lnTo>
                    <a:pt x="44" y="7"/>
                  </a:lnTo>
                  <a:lnTo>
                    <a:pt x="44" y="20"/>
                  </a:lnTo>
                  <a:lnTo>
                    <a:pt x="110" y="20"/>
                  </a:lnTo>
                  <a:lnTo>
                    <a:pt x="110" y="34"/>
                  </a:lnTo>
                  <a:lnTo>
                    <a:pt x="44" y="34"/>
                  </a:lnTo>
                  <a:lnTo>
                    <a:pt x="44" y="45"/>
                  </a:lnTo>
                  <a:lnTo>
                    <a:pt x="31" y="45"/>
                  </a:lnTo>
                  <a:lnTo>
                    <a:pt x="31" y="34"/>
                  </a:lnTo>
                  <a:lnTo>
                    <a:pt x="13" y="34"/>
                  </a:lnTo>
                  <a:lnTo>
                    <a:pt x="6" y="31"/>
                  </a:lnTo>
                  <a:lnTo>
                    <a:pt x="5" y="28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21" name="Freeform 198"/>
            <p:cNvSpPr>
              <a:spLocks noEditPoints="1"/>
            </p:cNvSpPr>
            <p:nvPr/>
          </p:nvSpPr>
          <p:spPr bwMode="auto">
            <a:xfrm>
              <a:off x="1302" y="2522"/>
              <a:ext cx="81" cy="70"/>
            </a:xfrm>
            <a:custGeom>
              <a:avLst/>
              <a:gdLst>
                <a:gd name="T0" fmla="*/ 40 w 81"/>
                <a:gd name="T1" fmla="*/ 14 h 70"/>
                <a:gd name="T2" fmla="*/ 27 w 81"/>
                <a:gd name="T3" fmla="*/ 16 h 70"/>
                <a:gd name="T4" fmla="*/ 19 w 81"/>
                <a:gd name="T5" fmla="*/ 20 h 70"/>
                <a:gd name="T6" fmla="*/ 14 w 81"/>
                <a:gd name="T7" fmla="*/ 25 h 70"/>
                <a:gd name="T8" fmla="*/ 13 w 81"/>
                <a:gd name="T9" fmla="*/ 29 h 70"/>
                <a:gd name="T10" fmla="*/ 13 w 81"/>
                <a:gd name="T11" fmla="*/ 39 h 70"/>
                <a:gd name="T12" fmla="*/ 14 w 81"/>
                <a:gd name="T13" fmla="*/ 43 h 70"/>
                <a:gd name="T14" fmla="*/ 15 w 81"/>
                <a:gd name="T15" fmla="*/ 48 h 70"/>
                <a:gd name="T16" fmla="*/ 19 w 81"/>
                <a:gd name="T17" fmla="*/ 50 h 70"/>
                <a:gd name="T18" fmla="*/ 25 w 81"/>
                <a:gd name="T19" fmla="*/ 54 h 70"/>
                <a:gd name="T20" fmla="*/ 32 w 81"/>
                <a:gd name="T21" fmla="*/ 56 h 70"/>
                <a:gd name="T22" fmla="*/ 40 w 81"/>
                <a:gd name="T23" fmla="*/ 56 h 70"/>
                <a:gd name="T24" fmla="*/ 53 w 81"/>
                <a:gd name="T25" fmla="*/ 55 h 70"/>
                <a:gd name="T26" fmla="*/ 63 w 81"/>
                <a:gd name="T27" fmla="*/ 50 h 70"/>
                <a:gd name="T28" fmla="*/ 65 w 81"/>
                <a:gd name="T29" fmla="*/ 48 h 70"/>
                <a:gd name="T30" fmla="*/ 68 w 81"/>
                <a:gd name="T31" fmla="*/ 43 h 70"/>
                <a:gd name="T32" fmla="*/ 69 w 81"/>
                <a:gd name="T33" fmla="*/ 39 h 70"/>
                <a:gd name="T34" fmla="*/ 69 w 81"/>
                <a:gd name="T35" fmla="*/ 35 h 70"/>
                <a:gd name="T36" fmla="*/ 68 w 81"/>
                <a:gd name="T37" fmla="*/ 30 h 70"/>
                <a:gd name="T38" fmla="*/ 66 w 81"/>
                <a:gd name="T39" fmla="*/ 26 h 70"/>
                <a:gd name="T40" fmla="*/ 64 w 81"/>
                <a:gd name="T41" fmla="*/ 23 h 70"/>
                <a:gd name="T42" fmla="*/ 61 w 81"/>
                <a:gd name="T43" fmla="*/ 20 h 70"/>
                <a:gd name="T44" fmla="*/ 52 w 81"/>
                <a:gd name="T45" fmla="*/ 16 h 70"/>
                <a:gd name="T46" fmla="*/ 40 w 81"/>
                <a:gd name="T47" fmla="*/ 14 h 70"/>
                <a:gd name="T48" fmla="*/ 39 w 81"/>
                <a:gd name="T49" fmla="*/ 0 h 70"/>
                <a:gd name="T50" fmla="*/ 53 w 81"/>
                <a:gd name="T51" fmla="*/ 1 h 70"/>
                <a:gd name="T52" fmla="*/ 63 w 81"/>
                <a:gd name="T53" fmla="*/ 5 h 70"/>
                <a:gd name="T54" fmla="*/ 66 w 81"/>
                <a:gd name="T55" fmla="*/ 7 h 70"/>
                <a:gd name="T56" fmla="*/ 71 w 81"/>
                <a:gd name="T57" fmla="*/ 10 h 70"/>
                <a:gd name="T58" fmla="*/ 76 w 81"/>
                <a:gd name="T59" fmla="*/ 17 h 70"/>
                <a:gd name="T60" fmla="*/ 81 w 81"/>
                <a:gd name="T61" fmla="*/ 29 h 70"/>
                <a:gd name="T62" fmla="*/ 81 w 81"/>
                <a:gd name="T63" fmla="*/ 35 h 70"/>
                <a:gd name="T64" fmla="*/ 80 w 81"/>
                <a:gd name="T65" fmla="*/ 45 h 70"/>
                <a:gd name="T66" fmla="*/ 76 w 81"/>
                <a:gd name="T67" fmla="*/ 54 h 70"/>
                <a:gd name="T68" fmla="*/ 70 w 81"/>
                <a:gd name="T69" fmla="*/ 61 h 70"/>
                <a:gd name="T70" fmla="*/ 63 w 81"/>
                <a:gd name="T71" fmla="*/ 66 h 70"/>
                <a:gd name="T72" fmla="*/ 52 w 81"/>
                <a:gd name="T73" fmla="*/ 69 h 70"/>
                <a:gd name="T74" fmla="*/ 40 w 81"/>
                <a:gd name="T75" fmla="*/ 70 h 70"/>
                <a:gd name="T76" fmla="*/ 27 w 81"/>
                <a:gd name="T77" fmla="*/ 69 h 70"/>
                <a:gd name="T78" fmla="*/ 16 w 81"/>
                <a:gd name="T79" fmla="*/ 66 h 70"/>
                <a:gd name="T80" fmla="*/ 9 w 81"/>
                <a:gd name="T81" fmla="*/ 60 h 70"/>
                <a:gd name="T82" fmla="*/ 2 w 81"/>
                <a:gd name="T83" fmla="*/ 48 h 70"/>
                <a:gd name="T84" fmla="*/ 0 w 81"/>
                <a:gd name="T85" fmla="*/ 35 h 70"/>
                <a:gd name="T86" fmla="*/ 1 w 81"/>
                <a:gd name="T87" fmla="*/ 25 h 70"/>
                <a:gd name="T88" fmla="*/ 4 w 81"/>
                <a:gd name="T89" fmla="*/ 17 h 70"/>
                <a:gd name="T90" fmla="*/ 10 w 81"/>
                <a:gd name="T91" fmla="*/ 10 h 70"/>
                <a:gd name="T92" fmla="*/ 22 w 81"/>
                <a:gd name="T93" fmla="*/ 2 h 70"/>
                <a:gd name="T94" fmla="*/ 39 w 81"/>
                <a:gd name="T95" fmla="*/ 0 h 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1"/>
                <a:gd name="T145" fmla="*/ 0 h 70"/>
                <a:gd name="T146" fmla="*/ 81 w 81"/>
                <a:gd name="T147" fmla="*/ 70 h 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1" h="70">
                  <a:moveTo>
                    <a:pt x="40" y="14"/>
                  </a:moveTo>
                  <a:lnTo>
                    <a:pt x="27" y="16"/>
                  </a:lnTo>
                  <a:lnTo>
                    <a:pt x="19" y="20"/>
                  </a:lnTo>
                  <a:lnTo>
                    <a:pt x="14" y="25"/>
                  </a:lnTo>
                  <a:lnTo>
                    <a:pt x="13" y="29"/>
                  </a:lnTo>
                  <a:lnTo>
                    <a:pt x="13" y="39"/>
                  </a:lnTo>
                  <a:lnTo>
                    <a:pt x="14" y="43"/>
                  </a:lnTo>
                  <a:lnTo>
                    <a:pt x="15" y="48"/>
                  </a:lnTo>
                  <a:lnTo>
                    <a:pt x="19" y="50"/>
                  </a:lnTo>
                  <a:lnTo>
                    <a:pt x="25" y="54"/>
                  </a:lnTo>
                  <a:lnTo>
                    <a:pt x="32" y="56"/>
                  </a:lnTo>
                  <a:lnTo>
                    <a:pt x="40" y="56"/>
                  </a:lnTo>
                  <a:lnTo>
                    <a:pt x="53" y="55"/>
                  </a:lnTo>
                  <a:lnTo>
                    <a:pt x="63" y="50"/>
                  </a:lnTo>
                  <a:lnTo>
                    <a:pt x="65" y="48"/>
                  </a:lnTo>
                  <a:lnTo>
                    <a:pt x="68" y="43"/>
                  </a:lnTo>
                  <a:lnTo>
                    <a:pt x="69" y="39"/>
                  </a:lnTo>
                  <a:lnTo>
                    <a:pt x="69" y="35"/>
                  </a:lnTo>
                  <a:lnTo>
                    <a:pt x="68" y="30"/>
                  </a:lnTo>
                  <a:lnTo>
                    <a:pt x="66" y="26"/>
                  </a:lnTo>
                  <a:lnTo>
                    <a:pt x="64" y="23"/>
                  </a:lnTo>
                  <a:lnTo>
                    <a:pt x="61" y="20"/>
                  </a:lnTo>
                  <a:lnTo>
                    <a:pt x="52" y="16"/>
                  </a:lnTo>
                  <a:lnTo>
                    <a:pt x="40" y="14"/>
                  </a:lnTo>
                  <a:close/>
                  <a:moveTo>
                    <a:pt x="39" y="0"/>
                  </a:moveTo>
                  <a:lnTo>
                    <a:pt x="53" y="1"/>
                  </a:lnTo>
                  <a:lnTo>
                    <a:pt x="63" y="5"/>
                  </a:lnTo>
                  <a:lnTo>
                    <a:pt x="66" y="7"/>
                  </a:lnTo>
                  <a:lnTo>
                    <a:pt x="71" y="10"/>
                  </a:lnTo>
                  <a:lnTo>
                    <a:pt x="76" y="17"/>
                  </a:lnTo>
                  <a:lnTo>
                    <a:pt x="81" y="29"/>
                  </a:lnTo>
                  <a:lnTo>
                    <a:pt x="81" y="35"/>
                  </a:lnTo>
                  <a:lnTo>
                    <a:pt x="80" y="45"/>
                  </a:lnTo>
                  <a:lnTo>
                    <a:pt x="76" y="54"/>
                  </a:lnTo>
                  <a:lnTo>
                    <a:pt x="70" y="61"/>
                  </a:lnTo>
                  <a:lnTo>
                    <a:pt x="63" y="66"/>
                  </a:lnTo>
                  <a:lnTo>
                    <a:pt x="52" y="69"/>
                  </a:lnTo>
                  <a:lnTo>
                    <a:pt x="40" y="70"/>
                  </a:lnTo>
                  <a:lnTo>
                    <a:pt x="27" y="69"/>
                  </a:lnTo>
                  <a:lnTo>
                    <a:pt x="16" y="66"/>
                  </a:lnTo>
                  <a:lnTo>
                    <a:pt x="9" y="60"/>
                  </a:lnTo>
                  <a:lnTo>
                    <a:pt x="2" y="48"/>
                  </a:lnTo>
                  <a:lnTo>
                    <a:pt x="0" y="35"/>
                  </a:lnTo>
                  <a:lnTo>
                    <a:pt x="1" y="25"/>
                  </a:lnTo>
                  <a:lnTo>
                    <a:pt x="4" y="17"/>
                  </a:lnTo>
                  <a:lnTo>
                    <a:pt x="10" y="10"/>
                  </a:lnTo>
                  <a:lnTo>
                    <a:pt x="22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22" name="Freeform 199"/>
            <p:cNvSpPr>
              <a:spLocks/>
            </p:cNvSpPr>
            <p:nvPr/>
          </p:nvSpPr>
          <p:spPr bwMode="auto">
            <a:xfrm>
              <a:off x="1302" y="2464"/>
              <a:ext cx="80" cy="40"/>
            </a:xfrm>
            <a:custGeom>
              <a:avLst/>
              <a:gdLst>
                <a:gd name="T0" fmla="*/ 3 w 80"/>
                <a:gd name="T1" fmla="*/ 0 h 40"/>
                <a:gd name="T2" fmla="*/ 15 w 80"/>
                <a:gd name="T3" fmla="*/ 4 h 40"/>
                <a:gd name="T4" fmla="*/ 14 w 80"/>
                <a:gd name="T5" fmla="*/ 7 h 40"/>
                <a:gd name="T6" fmla="*/ 13 w 80"/>
                <a:gd name="T7" fmla="*/ 10 h 40"/>
                <a:gd name="T8" fmla="*/ 13 w 80"/>
                <a:gd name="T9" fmla="*/ 15 h 40"/>
                <a:gd name="T10" fmla="*/ 15 w 80"/>
                <a:gd name="T11" fmla="*/ 20 h 40"/>
                <a:gd name="T12" fmla="*/ 18 w 80"/>
                <a:gd name="T13" fmla="*/ 22 h 40"/>
                <a:gd name="T14" fmla="*/ 21 w 80"/>
                <a:gd name="T15" fmla="*/ 25 h 40"/>
                <a:gd name="T16" fmla="*/ 27 w 80"/>
                <a:gd name="T17" fmla="*/ 26 h 40"/>
                <a:gd name="T18" fmla="*/ 32 w 80"/>
                <a:gd name="T19" fmla="*/ 27 h 40"/>
                <a:gd name="T20" fmla="*/ 80 w 80"/>
                <a:gd name="T21" fmla="*/ 27 h 40"/>
                <a:gd name="T22" fmla="*/ 80 w 80"/>
                <a:gd name="T23" fmla="*/ 40 h 40"/>
                <a:gd name="T24" fmla="*/ 1 w 80"/>
                <a:gd name="T25" fmla="*/ 40 h 40"/>
                <a:gd name="T26" fmla="*/ 1 w 80"/>
                <a:gd name="T27" fmla="*/ 28 h 40"/>
                <a:gd name="T28" fmla="*/ 13 w 80"/>
                <a:gd name="T29" fmla="*/ 28 h 40"/>
                <a:gd name="T30" fmla="*/ 9 w 80"/>
                <a:gd name="T31" fmla="*/ 26 h 40"/>
                <a:gd name="T32" fmla="*/ 7 w 80"/>
                <a:gd name="T33" fmla="*/ 25 h 40"/>
                <a:gd name="T34" fmla="*/ 4 w 80"/>
                <a:gd name="T35" fmla="*/ 22 h 40"/>
                <a:gd name="T36" fmla="*/ 2 w 80"/>
                <a:gd name="T37" fmla="*/ 18 h 40"/>
                <a:gd name="T38" fmla="*/ 0 w 80"/>
                <a:gd name="T39" fmla="*/ 15 h 40"/>
                <a:gd name="T40" fmla="*/ 0 w 80"/>
                <a:gd name="T41" fmla="*/ 8 h 40"/>
                <a:gd name="T42" fmla="*/ 1 w 80"/>
                <a:gd name="T43" fmla="*/ 4 h 40"/>
                <a:gd name="T44" fmla="*/ 3 w 80"/>
                <a:gd name="T45" fmla="*/ 0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0"/>
                <a:gd name="T70" fmla="*/ 0 h 40"/>
                <a:gd name="T71" fmla="*/ 80 w 80"/>
                <a:gd name="T72" fmla="*/ 40 h 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0" h="40">
                  <a:moveTo>
                    <a:pt x="3" y="0"/>
                  </a:moveTo>
                  <a:lnTo>
                    <a:pt x="15" y="4"/>
                  </a:lnTo>
                  <a:lnTo>
                    <a:pt x="14" y="7"/>
                  </a:lnTo>
                  <a:lnTo>
                    <a:pt x="13" y="10"/>
                  </a:lnTo>
                  <a:lnTo>
                    <a:pt x="13" y="15"/>
                  </a:lnTo>
                  <a:lnTo>
                    <a:pt x="15" y="20"/>
                  </a:lnTo>
                  <a:lnTo>
                    <a:pt x="18" y="22"/>
                  </a:lnTo>
                  <a:lnTo>
                    <a:pt x="21" y="25"/>
                  </a:lnTo>
                  <a:lnTo>
                    <a:pt x="27" y="26"/>
                  </a:lnTo>
                  <a:lnTo>
                    <a:pt x="32" y="27"/>
                  </a:lnTo>
                  <a:lnTo>
                    <a:pt x="80" y="27"/>
                  </a:lnTo>
                  <a:lnTo>
                    <a:pt x="80" y="40"/>
                  </a:lnTo>
                  <a:lnTo>
                    <a:pt x="1" y="40"/>
                  </a:lnTo>
                  <a:lnTo>
                    <a:pt x="1" y="28"/>
                  </a:lnTo>
                  <a:lnTo>
                    <a:pt x="13" y="28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2"/>
                  </a:lnTo>
                  <a:lnTo>
                    <a:pt x="2" y="18"/>
                  </a:lnTo>
                  <a:lnTo>
                    <a:pt x="0" y="15"/>
                  </a:lnTo>
                  <a:lnTo>
                    <a:pt x="0" y="8"/>
                  </a:lnTo>
                  <a:lnTo>
                    <a:pt x="1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23" name="Freeform 200"/>
            <p:cNvSpPr>
              <a:spLocks/>
            </p:cNvSpPr>
            <p:nvPr/>
          </p:nvSpPr>
          <p:spPr bwMode="auto">
            <a:xfrm>
              <a:off x="1302" y="2348"/>
              <a:ext cx="80" cy="108"/>
            </a:xfrm>
            <a:custGeom>
              <a:avLst/>
              <a:gdLst>
                <a:gd name="T0" fmla="*/ 26 w 80"/>
                <a:gd name="T1" fmla="*/ 0 h 108"/>
                <a:gd name="T2" fmla="*/ 80 w 80"/>
                <a:gd name="T3" fmla="*/ 0 h 108"/>
                <a:gd name="T4" fmla="*/ 80 w 80"/>
                <a:gd name="T5" fmla="*/ 14 h 108"/>
                <a:gd name="T6" fmla="*/ 25 w 80"/>
                <a:gd name="T7" fmla="*/ 14 h 108"/>
                <a:gd name="T8" fmla="*/ 22 w 80"/>
                <a:gd name="T9" fmla="*/ 15 h 108"/>
                <a:gd name="T10" fmla="*/ 20 w 80"/>
                <a:gd name="T11" fmla="*/ 15 h 108"/>
                <a:gd name="T12" fmla="*/ 15 w 80"/>
                <a:gd name="T13" fmla="*/ 18 h 108"/>
                <a:gd name="T14" fmla="*/ 13 w 80"/>
                <a:gd name="T15" fmla="*/ 23 h 108"/>
                <a:gd name="T16" fmla="*/ 13 w 80"/>
                <a:gd name="T17" fmla="*/ 33 h 108"/>
                <a:gd name="T18" fmla="*/ 14 w 80"/>
                <a:gd name="T19" fmla="*/ 38 h 108"/>
                <a:gd name="T20" fmla="*/ 16 w 80"/>
                <a:gd name="T21" fmla="*/ 43 h 108"/>
                <a:gd name="T22" fmla="*/ 20 w 80"/>
                <a:gd name="T23" fmla="*/ 45 h 108"/>
                <a:gd name="T24" fmla="*/ 25 w 80"/>
                <a:gd name="T25" fmla="*/ 46 h 108"/>
                <a:gd name="T26" fmla="*/ 28 w 80"/>
                <a:gd name="T27" fmla="*/ 46 h 108"/>
                <a:gd name="T28" fmla="*/ 34 w 80"/>
                <a:gd name="T29" fmla="*/ 48 h 108"/>
                <a:gd name="T30" fmla="*/ 80 w 80"/>
                <a:gd name="T31" fmla="*/ 48 h 108"/>
                <a:gd name="T32" fmla="*/ 80 w 80"/>
                <a:gd name="T33" fmla="*/ 61 h 108"/>
                <a:gd name="T34" fmla="*/ 26 w 80"/>
                <a:gd name="T35" fmla="*/ 61 h 108"/>
                <a:gd name="T36" fmla="*/ 22 w 80"/>
                <a:gd name="T37" fmla="*/ 62 h 108"/>
                <a:gd name="T38" fmla="*/ 20 w 80"/>
                <a:gd name="T39" fmla="*/ 63 h 108"/>
                <a:gd name="T40" fmla="*/ 16 w 80"/>
                <a:gd name="T41" fmla="*/ 64 h 108"/>
                <a:gd name="T42" fmla="*/ 15 w 80"/>
                <a:gd name="T43" fmla="*/ 66 h 108"/>
                <a:gd name="T44" fmla="*/ 13 w 80"/>
                <a:gd name="T45" fmla="*/ 69 h 108"/>
                <a:gd name="T46" fmla="*/ 13 w 80"/>
                <a:gd name="T47" fmla="*/ 79 h 108"/>
                <a:gd name="T48" fmla="*/ 14 w 80"/>
                <a:gd name="T49" fmla="*/ 81 h 108"/>
                <a:gd name="T50" fmla="*/ 15 w 80"/>
                <a:gd name="T51" fmla="*/ 85 h 108"/>
                <a:gd name="T52" fmla="*/ 19 w 80"/>
                <a:gd name="T53" fmla="*/ 89 h 108"/>
                <a:gd name="T54" fmla="*/ 24 w 80"/>
                <a:gd name="T55" fmla="*/ 93 h 108"/>
                <a:gd name="T56" fmla="*/ 28 w 80"/>
                <a:gd name="T57" fmla="*/ 94 h 108"/>
                <a:gd name="T58" fmla="*/ 80 w 80"/>
                <a:gd name="T59" fmla="*/ 94 h 108"/>
                <a:gd name="T60" fmla="*/ 80 w 80"/>
                <a:gd name="T61" fmla="*/ 108 h 108"/>
                <a:gd name="T62" fmla="*/ 1 w 80"/>
                <a:gd name="T63" fmla="*/ 108 h 108"/>
                <a:gd name="T64" fmla="*/ 1 w 80"/>
                <a:gd name="T65" fmla="*/ 94 h 108"/>
                <a:gd name="T66" fmla="*/ 14 w 80"/>
                <a:gd name="T67" fmla="*/ 94 h 108"/>
                <a:gd name="T68" fmla="*/ 9 w 80"/>
                <a:gd name="T69" fmla="*/ 91 h 108"/>
                <a:gd name="T70" fmla="*/ 6 w 80"/>
                <a:gd name="T71" fmla="*/ 88 h 108"/>
                <a:gd name="T72" fmla="*/ 3 w 80"/>
                <a:gd name="T73" fmla="*/ 85 h 108"/>
                <a:gd name="T74" fmla="*/ 1 w 80"/>
                <a:gd name="T75" fmla="*/ 77 h 108"/>
                <a:gd name="T76" fmla="*/ 0 w 80"/>
                <a:gd name="T77" fmla="*/ 70 h 108"/>
                <a:gd name="T78" fmla="*/ 0 w 80"/>
                <a:gd name="T79" fmla="*/ 66 h 108"/>
                <a:gd name="T80" fmla="*/ 1 w 80"/>
                <a:gd name="T81" fmla="*/ 61 h 108"/>
                <a:gd name="T82" fmla="*/ 3 w 80"/>
                <a:gd name="T83" fmla="*/ 56 h 108"/>
                <a:gd name="T84" fmla="*/ 6 w 80"/>
                <a:gd name="T85" fmla="*/ 54 h 108"/>
                <a:gd name="T86" fmla="*/ 9 w 80"/>
                <a:gd name="T87" fmla="*/ 51 h 108"/>
                <a:gd name="T88" fmla="*/ 14 w 80"/>
                <a:gd name="T89" fmla="*/ 49 h 108"/>
                <a:gd name="T90" fmla="*/ 3 w 80"/>
                <a:gd name="T91" fmla="*/ 38 h 108"/>
                <a:gd name="T92" fmla="*/ 0 w 80"/>
                <a:gd name="T93" fmla="*/ 25 h 108"/>
                <a:gd name="T94" fmla="*/ 0 w 80"/>
                <a:gd name="T95" fmla="*/ 19 h 108"/>
                <a:gd name="T96" fmla="*/ 1 w 80"/>
                <a:gd name="T97" fmla="*/ 14 h 108"/>
                <a:gd name="T98" fmla="*/ 3 w 80"/>
                <a:gd name="T99" fmla="*/ 11 h 108"/>
                <a:gd name="T100" fmla="*/ 6 w 80"/>
                <a:gd name="T101" fmla="*/ 6 h 108"/>
                <a:gd name="T102" fmla="*/ 14 w 80"/>
                <a:gd name="T103" fmla="*/ 1 h 108"/>
                <a:gd name="T104" fmla="*/ 26 w 80"/>
                <a:gd name="T105" fmla="*/ 0 h 10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0"/>
                <a:gd name="T160" fmla="*/ 0 h 108"/>
                <a:gd name="T161" fmla="*/ 80 w 80"/>
                <a:gd name="T162" fmla="*/ 108 h 10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0" h="108">
                  <a:moveTo>
                    <a:pt x="26" y="0"/>
                  </a:moveTo>
                  <a:lnTo>
                    <a:pt x="80" y="0"/>
                  </a:lnTo>
                  <a:lnTo>
                    <a:pt x="80" y="14"/>
                  </a:lnTo>
                  <a:lnTo>
                    <a:pt x="25" y="14"/>
                  </a:lnTo>
                  <a:lnTo>
                    <a:pt x="22" y="15"/>
                  </a:lnTo>
                  <a:lnTo>
                    <a:pt x="20" y="15"/>
                  </a:lnTo>
                  <a:lnTo>
                    <a:pt x="15" y="18"/>
                  </a:lnTo>
                  <a:lnTo>
                    <a:pt x="13" y="23"/>
                  </a:lnTo>
                  <a:lnTo>
                    <a:pt x="13" y="33"/>
                  </a:lnTo>
                  <a:lnTo>
                    <a:pt x="14" y="38"/>
                  </a:lnTo>
                  <a:lnTo>
                    <a:pt x="16" y="43"/>
                  </a:lnTo>
                  <a:lnTo>
                    <a:pt x="20" y="45"/>
                  </a:lnTo>
                  <a:lnTo>
                    <a:pt x="25" y="46"/>
                  </a:lnTo>
                  <a:lnTo>
                    <a:pt x="28" y="46"/>
                  </a:lnTo>
                  <a:lnTo>
                    <a:pt x="34" y="48"/>
                  </a:lnTo>
                  <a:lnTo>
                    <a:pt x="80" y="48"/>
                  </a:lnTo>
                  <a:lnTo>
                    <a:pt x="80" y="61"/>
                  </a:lnTo>
                  <a:lnTo>
                    <a:pt x="26" y="61"/>
                  </a:lnTo>
                  <a:lnTo>
                    <a:pt x="22" y="62"/>
                  </a:lnTo>
                  <a:lnTo>
                    <a:pt x="20" y="63"/>
                  </a:lnTo>
                  <a:lnTo>
                    <a:pt x="16" y="64"/>
                  </a:lnTo>
                  <a:lnTo>
                    <a:pt x="15" y="66"/>
                  </a:lnTo>
                  <a:lnTo>
                    <a:pt x="13" y="69"/>
                  </a:lnTo>
                  <a:lnTo>
                    <a:pt x="13" y="79"/>
                  </a:lnTo>
                  <a:lnTo>
                    <a:pt x="14" y="81"/>
                  </a:lnTo>
                  <a:lnTo>
                    <a:pt x="15" y="85"/>
                  </a:lnTo>
                  <a:lnTo>
                    <a:pt x="19" y="89"/>
                  </a:lnTo>
                  <a:lnTo>
                    <a:pt x="24" y="93"/>
                  </a:lnTo>
                  <a:lnTo>
                    <a:pt x="28" y="94"/>
                  </a:lnTo>
                  <a:lnTo>
                    <a:pt x="80" y="94"/>
                  </a:lnTo>
                  <a:lnTo>
                    <a:pt x="80" y="108"/>
                  </a:lnTo>
                  <a:lnTo>
                    <a:pt x="1" y="108"/>
                  </a:lnTo>
                  <a:lnTo>
                    <a:pt x="1" y="94"/>
                  </a:lnTo>
                  <a:lnTo>
                    <a:pt x="14" y="94"/>
                  </a:lnTo>
                  <a:lnTo>
                    <a:pt x="9" y="91"/>
                  </a:lnTo>
                  <a:lnTo>
                    <a:pt x="6" y="88"/>
                  </a:lnTo>
                  <a:lnTo>
                    <a:pt x="3" y="85"/>
                  </a:lnTo>
                  <a:lnTo>
                    <a:pt x="1" y="77"/>
                  </a:lnTo>
                  <a:lnTo>
                    <a:pt x="0" y="70"/>
                  </a:lnTo>
                  <a:lnTo>
                    <a:pt x="0" y="66"/>
                  </a:lnTo>
                  <a:lnTo>
                    <a:pt x="1" y="61"/>
                  </a:lnTo>
                  <a:lnTo>
                    <a:pt x="3" y="56"/>
                  </a:lnTo>
                  <a:lnTo>
                    <a:pt x="6" y="54"/>
                  </a:lnTo>
                  <a:lnTo>
                    <a:pt x="9" y="51"/>
                  </a:lnTo>
                  <a:lnTo>
                    <a:pt x="14" y="49"/>
                  </a:lnTo>
                  <a:lnTo>
                    <a:pt x="3" y="38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1" y="14"/>
                  </a:lnTo>
                  <a:lnTo>
                    <a:pt x="3" y="11"/>
                  </a:lnTo>
                  <a:lnTo>
                    <a:pt x="6" y="6"/>
                  </a:lnTo>
                  <a:lnTo>
                    <a:pt x="14" y="1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24" name="Freeform 201"/>
            <p:cNvSpPr>
              <a:spLocks noEditPoints="1"/>
            </p:cNvSpPr>
            <p:nvPr/>
          </p:nvSpPr>
          <p:spPr bwMode="auto">
            <a:xfrm>
              <a:off x="1302" y="2261"/>
              <a:ext cx="81" cy="70"/>
            </a:xfrm>
            <a:custGeom>
              <a:avLst/>
              <a:gdLst>
                <a:gd name="T0" fmla="*/ 44 w 81"/>
                <a:gd name="T1" fmla="*/ 25 h 70"/>
                <a:gd name="T2" fmla="*/ 46 w 81"/>
                <a:gd name="T3" fmla="*/ 39 h 70"/>
                <a:gd name="T4" fmla="*/ 49 w 81"/>
                <a:gd name="T5" fmla="*/ 48 h 70"/>
                <a:gd name="T6" fmla="*/ 53 w 81"/>
                <a:gd name="T7" fmla="*/ 55 h 70"/>
                <a:gd name="T8" fmla="*/ 61 w 81"/>
                <a:gd name="T9" fmla="*/ 56 h 70"/>
                <a:gd name="T10" fmla="*/ 65 w 81"/>
                <a:gd name="T11" fmla="*/ 52 h 70"/>
                <a:gd name="T12" fmla="*/ 68 w 81"/>
                <a:gd name="T13" fmla="*/ 46 h 70"/>
                <a:gd name="T14" fmla="*/ 68 w 81"/>
                <a:gd name="T15" fmla="*/ 38 h 70"/>
                <a:gd name="T16" fmla="*/ 65 w 81"/>
                <a:gd name="T17" fmla="*/ 30 h 70"/>
                <a:gd name="T18" fmla="*/ 58 w 81"/>
                <a:gd name="T19" fmla="*/ 21 h 70"/>
                <a:gd name="T20" fmla="*/ 41 w 81"/>
                <a:gd name="T21" fmla="*/ 20 h 70"/>
                <a:gd name="T22" fmla="*/ 80 w 81"/>
                <a:gd name="T23" fmla="*/ 14 h 70"/>
                <a:gd name="T24" fmla="*/ 70 w 81"/>
                <a:gd name="T25" fmla="*/ 18 h 70"/>
                <a:gd name="T26" fmla="*/ 75 w 81"/>
                <a:gd name="T27" fmla="*/ 25 h 70"/>
                <a:gd name="T28" fmla="*/ 78 w 81"/>
                <a:gd name="T29" fmla="*/ 32 h 70"/>
                <a:gd name="T30" fmla="*/ 81 w 81"/>
                <a:gd name="T31" fmla="*/ 38 h 70"/>
                <a:gd name="T32" fmla="*/ 80 w 81"/>
                <a:gd name="T33" fmla="*/ 56 h 70"/>
                <a:gd name="T34" fmla="*/ 75 w 81"/>
                <a:gd name="T35" fmla="*/ 64 h 70"/>
                <a:gd name="T36" fmla="*/ 65 w 81"/>
                <a:gd name="T37" fmla="*/ 69 h 70"/>
                <a:gd name="T38" fmla="*/ 55 w 81"/>
                <a:gd name="T39" fmla="*/ 69 h 70"/>
                <a:gd name="T40" fmla="*/ 49 w 81"/>
                <a:gd name="T41" fmla="*/ 67 h 70"/>
                <a:gd name="T42" fmla="*/ 40 w 81"/>
                <a:gd name="T43" fmla="*/ 61 h 70"/>
                <a:gd name="T44" fmla="*/ 35 w 81"/>
                <a:gd name="T45" fmla="*/ 52 h 70"/>
                <a:gd name="T46" fmla="*/ 34 w 81"/>
                <a:gd name="T47" fmla="*/ 46 h 70"/>
                <a:gd name="T48" fmla="*/ 32 w 81"/>
                <a:gd name="T49" fmla="*/ 28 h 70"/>
                <a:gd name="T50" fmla="*/ 22 w 81"/>
                <a:gd name="T51" fmla="*/ 20 h 70"/>
                <a:gd name="T52" fmla="*/ 16 w 81"/>
                <a:gd name="T53" fmla="*/ 22 h 70"/>
                <a:gd name="T54" fmla="*/ 13 w 81"/>
                <a:gd name="T55" fmla="*/ 31 h 70"/>
                <a:gd name="T56" fmla="*/ 14 w 81"/>
                <a:gd name="T57" fmla="*/ 45 h 70"/>
                <a:gd name="T58" fmla="*/ 18 w 81"/>
                <a:gd name="T59" fmla="*/ 51 h 70"/>
                <a:gd name="T60" fmla="*/ 25 w 81"/>
                <a:gd name="T61" fmla="*/ 55 h 70"/>
                <a:gd name="T62" fmla="*/ 19 w 81"/>
                <a:gd name="T63" fmla="*/ 67 h 70"/>
                <a:gd name="T64" fmla="*/ 10 w 81"/>
                <a:gd name="T65" fmla="*/ 62 h 70"/>
                <a:gd name="T66" fmla="*/ 6 w 81"/>
                <a:gd name="T67" fmla="*/ 58 h 70"/>
                <a:gd name="T68" fmla="*/ 2 w 81"/>
                <a:gd name="T69" fmla="*/ 46 h 70"/>
                <a:gd name="T70" fmla="*/ 0 w 81"/>
                <a:gd name="T71" fmla="*/ 25 h 70"/>
                <a:gd name="T72" fmla="*/ 1 w 81"/>
                <a:gd name="T73" fmla="*/ 18 h 70"/>
                <a:gd name="T74" fmla="*/ 13 w 81"/>
                <a:gd name="T75" fmla="*/ 7 h 70"/>
                <a:gd name="T76" fmla="*/ 61 w 81"/>
                <a:gd name="T77" fmla="*/ 5 h 70"/>
                <a:gd name="T78" fmla="*/ 71 w 81"/>
                <a:gd name="T79" fmla="*/ 2 h 70"/>
                <a:gd name="T80" fmla="*/ 77 w 81"/>
                <a:gd name="T81" fmla="*/ 1 h 7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1"/>
                <a:gd name="T124" fmla="*/ 0 h 70"/>
                <a:gd name="T125" fmla="*/ 81 w 81"/>
                <a:gd name="T126" fmla="*/ 70 h 7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1" h="70">
                  <a:moveTo>
                    <a:pt x="41" y="20"/>
                  </a:moveTo>
                  <a:lnTo>
                    <a:pt x="44" y="25"/>
                  </a:lnTo>
                  <a:lnTo>
                    <a:pt x="45" y="31"/>
                  </a:lnTo>
                  <a:lnTo>
                    <a:pt x="46" y="39"/>
                  </a:lnTo>
                  <a:lnTo>
                    <a:pt x="46" y="43"/>
                  </a:lnTo>
                  <a:lnTo>
                    <a:pt x="49" y="48"/>
                  </a:lnTo>
                  <a:lnTo>
                    <a:pt x="49" y="50"/>
                  </a:lnTo>
                  <a:lnTo>
                    <a:pt x="53" y="55"/>
                  </a:lnTo>
                  <a:lnTo>
                    <a:pt x="56" y="56"/>
                  </a:lnTo>
                  <a:lnTo>
                    <a:pt x="61" y="56"/>
                  </a:lnTo>
                  <a:lnTo>
                    <a:pt x="63" y="55"/>
                  </a:lnTo>
                  <a:lnTo>
                    <a:pt x="65" y="52"/>
                  </a:lnTo>
                  <a:lnTo>
                    <a:pt x="66" y="50"/>
                  </a:lnTo>
                  <a:lnTo>
                    <a:pt x="68" y="46"/>
                  </a:lnTo>
                  <a:lnTo>
                    <a:pt x="69" y="42"/>
                  </a:lnTo>
                  <a:lnTo>
                    <a:pt x="68" y="38"/>
                  </a:lnTo>
                  <a:lnTo>
                    <a:pt x="66" y="33"/>
                  </a:lnTo>
                  <a:lnTo>
                    <a:pt x="65" y="30"/>
                  </a:lnTo>
                  <a:lnTo>
                    <a:pt x="63" y="26"/>
                  </a:lnTo>
                  <a:lnTo>
                    <a:pt x="58" y="21"/>
                  </a:lnTo>
                  <a:lnTo>
                    <a:pt x="55" y="20"/>
                  </a:lnTo>
                  <a:lnTo>
                    <a:pt x="41" y="20"/>
                  </a:lnTo>
                  <a:close/>
                  <a:moveTo>
                    <a:pt x="80" y="0"/>
                  </a:moveTo>
                  <a:lnTo>
                    <a:pt x="80" y="14"/>
                  </a:lnTo>
                  <a:lnTo>
                    <a:pt x="75" y="18"/>
                  </a:lnTo>
                  <a:lnTo>
                    <a:pt x="70" y="18"/>
                  </a:lnTo>
                  <a:lnTo>
                    <a:pt x="74" y="21"/>
                  </a:lnTo>
                  <a:lnTo>
                    <a:pt x="75" y="25"/>
                  </a:lnTo>
                  <a:lnTo>
                    <a:pt x="77" y="28"/>
                  </a:lnTo>
                  <a:lnTo>
                    <a:pt x="78" y="32"/>
                  </a:lnTo>
                  <a:lnTo>
                    <a:pt x="80" y="34"/>
                  </a:lnTo>
                  <a:lnTo>
                    <a:pt x="81" y="38"/>
                  </a:lnTo>
                  <a:lnTo>
                    <a:pt x="81" y="51"/>
                  </a:lnTo>
                  <a:lnTo>
                    <a:pt x="80" y="56"/>
                  </a:lnTo>
                  <a:lnTo>
                    <a:pt x="78" y="59"/>
                  </a:lnTo>
                  <a:lnTo>
                    <a:pt x="75" y="64"/>
                  </a:lnTo>
                  <a:lnTo>
                    <a:pt x="70" y="68"/>
                  </a:lnTo>
                  <a:lnTo>
                    <a:pt x="65" y="69"/>
                  </a:lnTo>
                  <a:lnTo>
                    <a:pt x="59" y="70"/>
                  </a:lnTo>
                  <a:lnTo>
                    <a:pt x="55" y="69"/>
                  </a:lnTo>
                  <a:lnTo>
                    <a:pt x="51" y="68"/>
                  </a:lnTo>
                  <a:lnTo>
                    <a:pt x="49" y="67"/>
                  </a:lnTo>
                  <a:lnTo>
                    <a:pt x="45" y="65"/>
                  </a:lnTo>
                  <a:lnTo>
                    <a:pt x="40" y="61"/>
                  </a:lnTo>
                  <a:lnTo>
                    <a:pt x="38" y="56"/>
                  </a:lnTo>
                  <a:lnTo>
                    <a:pt x="35" y="52"/>
                  </a:lnTo>
                  <a:lnTo>
                    <a:pt x="35" y="50"/>
                  </a:lnTo>
                  <a:lnTo>
                    <a:pt x="34" y="46"/>
                  </a:lnTo>
                  <a:lnTo>
                    <a:pt x="34" y="42"/>
                  </a:lnTo>
                  <a:lnTo>
                    <a:pt x="32" y="28"/>
                  </a:lnTo>
                  <a:lnTo>
                    <a:pt x="30" y="20"/>
                  </a:lnTo>
                  <a:lnTo>
                    <a:pt x="22" y="20"/>
                  </a:lnTo>
                  <a:lnTo>
                    <a:pt x="19" y="21"/>
                  </a:lnTo>
                  <a:lnTo>
                    <a:pt x="16" y="22"/>
                  </a:lnTo>
                  <a:lnTo>
                    <a:pt x="14" y="26"/>
                  </a:lnTo>
                  <a:lnTo>
                    <a:pt x="13" y="31"/>
                  </a:lnTo>
                  <a:lnTo>
                    <a:pt x="13" y="42"/>
                  </a:lnTo>
                  <a:lnTo>
                    <a:pt x="14" y="45"/>
                  </a:lnTo>
                  <a:lnTo>
                    <a:pt x="15" y="48"/>
                  </a:lnTo>
                  <a:lnTo>
                    <a:pt x="18" y="51"/>
                  </a:lnTo>
                  <a:lnTo>
                    <a:pt x="21" y="52"/>
                  </a:lnTo>
                  <a:lnTo>
                    <a:pt x="25" y="55"/>
                  </a:lnTo>
                  <a:lnTo>
                    <a:pt x="24" y="68"/>
                  </a:lnTo>
                  <a:lnTo>
                    <a:pt x="19" y="67"/>
                  </a:lnTo>
                  <a:lnTo>
                    <a:pt x="14" y="64"/>
                  </a:lnTo>
                  <a:lnTo>
                    <a:pt x="10" y="62"/>
                  </a:lnTo>
                  <a:lnTo>
                    <a:pt x="8" y="61"/>
                  </a:lnTo>
                  <a:lnTo>
                    <a:pt x="6" y="58"/>
                  </a:lnTo>
                  <a:lnTo>
                    <a:pt x="3" y="51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25"/>
                  </a:lnTo>
                  <a:lnTo>
                    <a:pt x="1" y="21"/>
                  </a:lnTo>
                  <a:lnTo>
                    <a:pt x="1" y="18"/>
                  </a:lnTo>
                  <a:lnTo>
                    <a:pt x="6" y="11"/>
                  </a:lnTo>
                  <a:lnTo>
                    <a:pt x="13" y="7"/>
                  </a:lnTo>
                  <a:lnTo>
                    <a:pt x="16" y="5"/>
                  </a:lnTo>
                  <a:lnTo>
                    <a:pt x="61" y="5"/>
                  </a:lnTo>
                  <a:lnTo>
                    <a:pt x="69" y="2"/>
                  </a:lnTo>
                  <a:lnTo>
                    <a:pt x="71" y="2"/>
                  </a:lnTo>
                  <a:lnTo>
                    <a:pt x="74" y="1"/>
                  </a:lnTo>
                  <a:lnTo>
                    <a:pt x="77" y="1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25" name="Freeform 202"/>
            <p:cNvSpPr>
              <a:spLocks/>
            </p:cNvSpPr>
            <p:nvPr/>
          </p:nvSpPr>
          <p:spPr bwMode="auto">
            <a:xfrm>
              <a:off x="1277" y="2213"/>
              <a:ext cx="106" cy="38"/>
            </a:xfrm>
            <a:custGeom>
              <a:avLst/>
              <a:gdLst>
                <a:gd name="T0" fmla="*/ 106 w 106"/>
                <a:gd name="T1" fmla="*/ 0 h 38"/>
                <a:gd name="T2" fmla="*/ 106 w 106"/>
                <a:gd name="T3" fmla="*/ 19 h 38"/>
                <a:gd name="T4" fmla="*/ 105 w 106"/>
                <a:gd name="T5" fmla="*/ 20 h 38"/>
                <a:gd name="T6" fmla="*/ 103 w 106"/>
                <a:gd name="T7" fmla="*/ 23 h 38"/>
                <a:gd name="T8" fmla="*/ 101 w 106"/>
                <a:gd name="T9" fmla="*/ 24 h 38"/>
                <a:gd name="T10" fmla="*/ 100 w 106"/>
                <a:gd name="T11" fmla="*/ 26 h 38"/>
                <a:gd name="T12" fmla="*/ 99 w 106"/>
                <a:gd name="T13" fmla="*/ 28 h 38"/>
                <a:gd name="T14" fmla="*/ 95 w 106"/>
                <a:gd name="T15" fmla="*/ 29 h 38"/>
                <a:gd name="T16" fmla="*/ 39 w 106"/>
                <a:gd name="T17" fmla="*/ 29 h 38"/>
                <a:gd name="T18" fmla="*/ 39 w 106"/>
                <a:gd name="T19" fmla="*/ 38 h 38"/>
                <a:gd name="T20" fmla="*/ 26 w 106"/>
                <a:gd name="T21" fmla="*/ 38 h 38"/>
                <a:gd name="T22" fmla="*/ 26 w 106"/>
                <a:gd name="T23" fmla="*/ 29 h 38"/>
                <a:gd name="T24" fmla="*/ 8 w 106"/>
                <a:gd name="T25" fmla="*/ 29 h 38"/>
                <a:gd name="T26" fmla="*/ 0 w 106"/>
                <a:gd name="T27" fmla="*/ 14 h 38"/>
                <a:gd name="T28" fmla="*/ 26 w 106"/>
                <a:gd name="T29" fmla="*/ 14 h 38"/>
                <a:gd name="T30" fmla="*/ 26 w 106"/>
                <a:gd name="T31" fmla="*/ 2 h 38"/>
                <a:gd name="T32" fmla="*/ 39 w 106"/>
                <a:gd name="T33" fmla="*/ 2 h 38"/>
                <a:gd name="T34" fmla="*/ 39 w 106"/>
                <a:gd name="T35" fmla="*/ 14 h 38"/>
                <a:gd name="T36" fmla="*/ 90 w 106"/>
                <a:gd name="T37" fmla="*/ 14 h 38"/>
                <a:gd name="T38" fmla="*/ 91 w 106"/>
                <a:gd name="T39" fmla="*/ 13 h 38"/>
                <a:gd name="T40" fmla="*/ 91 w 106"/>
                <a:gd name="T41" fmla="*/ 12 h 38"/>
                <a:gd name="T42" fmla="*/ 94 w 106"/>
                <a:gd name="T43" fmla="*/ 10 h 38"/>
                <a:gd name="T44" fmla="*/ 94 w 106"/>
                <a:gd name="T45" fmla="*/ 2 h 38"/>
                <a:gd name="T46" fmla="*/ 106 w 106"/>
                <a:gd name="T47" fmla="*/ 0 h 3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6"/>
                <a:gd name="T73" fmla="*/ 0 h 38"/>
                <a:gd name="T74" fmla="*/ 106 w 106"/>
                <a:gd name="T75" fmla="*/ 38 h 3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6" h="38">
                  <a:moveTo>
                    <a:pt x="106" y="0"/>
                  </a:moveTo>
                  <a:lnTo>
                    <a:pt x="106" y="19"/>
                  </a:lnTo>
                  <a:lnTo>
                    <a:pt x="105" y="20"/>
                  </a:lnTo>
                  <a:lnTo>
                    <a:pt x="103" y="23"/>
                  </a:lnTo>
                  <a:lnTo>
                    <a:pt x="101" y="24"/>
                  </a:lnTo>
                  <a:lnTo>
                    <a:pt x="100" y="26"/>
                  </a:lnTo>
                  <a:lnTo>
                    <a:pt x="99" y="28"/>
                  </a:lnTo>
                  <a:lnTo>
                    <a:pt x="95" y="29"/>
                  </a:lnTo>
                  <a:lnTo>
                    <a:pt x="39" y="29"/>
                  </a:lnTo>
                  <a:lnTo>
                    <a:pt x="39" y="38"/>
                  </a:lnTo>
                  <a:lnTo>
                    <a:pt x="26" y="38"/>
                  </a:lnTo>
                  <a:lnTo>
                    <a:pt x="26" y="29"/>
                  </a:lnTo>
                  <a:lnTo>
                    <a:pt x="8" y="29"/>
                  </a:lnTo>
                  <a:lnTo>
                    <a:pt x="0" y="14"/>
                  </a:lnTo>
                  <a:lnTo>
                    <a:pt x="26" y="14"/>
                  </a:lnTo>
                  <a:lnTo>
                    <a:pt x="26" y="2"/>
                  </a:lnTo>
                  <a:lnTo>
                    <a:pt x="39" y="2"/>
                  </a:lnTo>
                  <a:lnTo>
                    <a:pt x="39" y="14"/>
                  </a:lnTo>
                  <a:lnTo>
                    <a:pt x="90" y="14"/>
                  </a:lnTo>
                  <a:lnTo>
                    <a:pt x="91" y="13"/>
                  </a:lnTo>
                  <a:lnTo>
                    <a:pt x="91" y="12"/>
                  </a:lnTo>
                  <a:lnTo>
                    <a:pt x="94" y="10"/>
                  </a:lnTo>
                  <a:lnTo>
                    <a:pt x="94" y="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26" name="Freeform 203"/>
            <p:cNvSpPr>
              <a:spLocks noEditPoints="1"/>
            </p:cNvSpPr>
            <p:nvPr/>
          </p:nvSpPr>
          <p:spPr bwMode="auto">
            <a:xfrm>
              <a:off x="1273" y="2187"/>
              <a:ext cx="109" cy="14"/>
            </a:xfrm>
            <a:custGeom>
              <a:avLst/>
              <a:gdLst>
                <a:gd name="T0" fmla="*/ 30 w 109"/>
                <a:gd name="T1" fmla="*/ 0 h 14"/>
                <a:gd name="T2" fmla="*/ 109 w 109"/>
                <a:gd name="T3" fmla="*/ 0 h 14"/>
                <a:gd name="T4" fmla="*/ 109 w 109"/>
                <a:gd name="T5" fmla="*/ 14 h 14"/>
                <a:gd name="T6" fmla="*/ 30 w 109"/>
                <a:gd name="T7" fmla="*/ 14 h 14"/>
                <a:gd name="T8" fmla="*/ 30 w 109"/>
                <a:gd name="T9" fmla="*/ 0 h 14"/>
                <a:gd name="T10" fmla="*/ 0 w 109"/>
                <a:gd name="T11" fmla="*/ 0 h 14"/>
                <a:gd name="T12" fmla="*/ 14 w 109"/>
                <a:gd name="T13" fmla="*/ 0 h 14"/>
                <a:gd name="T14" fmla="*/ 14 w 109"/>
                <a:gd name="T15" fmla="*/ 14 h 14"/>
                <a:gd name="T16" fmla="*/ 0 w 109"/>
                <a:gd name="T17" fmla="*/ 14 h 14"/>
                <a:gd name="T18" fmla="*/ 0 w 109"/>
                <a:gd name="T19" fmla="*/ 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9"/>
                <a:gd name="T31" fmla="*/ 0 h 14"/>
                <a:gd name="T32" fmla="*/ 109 w 109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9" h="14">
                  <a:moveTo>
                    <a:pt x="30" y="0"/>
                  </a:moveTo>
                  <a:lnTo>
                    <a:pt x="109" y="0"/>
                  </a:lnTo>
                  <a:lnTo>
                    <a:pt x="109" y="14"/>
                  </a:lnTo>
                  <a:lnTo>
                    <a:pt x="30" y="14"/>
                  </a:lnTo>
                  <a:lnTo>
                    <a:pt x="30" y="0"/>
                  </a:lnTo>
                  <a:close/>
                  <a:moveTo>
                    <a:pt x="0" y="0"/>
                  </a:moveTo>
                  <a:lnTo>
                    <a:pt x="14" y="0"/>
                  </a:lnTo>
                  <a:lnTo>
                    <a:pt x="14" y="14"/>
                  </a:lnTo>
                  <a:lnTo>
                    <a:pt x="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27" name="Freeform 204"/>
            <p:cNvSpPr>
              <a:spLocks noEditPoints="1"/>
            </p:cNvSpPr>
            <p:nvPr/>
          </p:nvSpPr>
          <p:spPr bwMode="auto">
            <a:xfrm>
              <a:off x="1302" y="2102"/>
              <a:ext cx="81" cy="71"/>
            </a:xfrm>
            <a:custGeom>
              <a:avLst/>
              <a:gdLst>
                <a:gd name="T0" fmla="*/ 40 w 81"/>
                <a:gd name="T1" fmla="*/ 14 h 71"/>
                <a:gd name="T2" fmla="*/ 27 w 81"/>
                <a:gd name="T3" fmla="*/ 16 h 71"/>
                <a:gd name="T4" fmla="*/ 19 w 81"/>
                <a:gd name="T5" fmla="*/ 20 h 71"/>
                <a:gd name="T6" fmla="*/ 15 w 81"/>
                <a:gd name="T7" fmla="*/ 24 h 71"/>
                <a:gd name="T8" fmla="*/ 13 w 81"/>
                <a:gd name="T9" fmla="*/ 31 h 71"/>
                <a:gd name="T10" fmla="*/ 13 w 81"/>
                <a:gd name="T11" fmla="*/ 40 h 71"/>
                <a:gd name="T12" fmla="*/ 14 w 81"/>
                <a:gd name="T13" fmla="*/ 44 h 71"/>
                <a:gd name="T14" fmla="*/ 15 w 81"/>
                <a:gd name="T15" fmla="*/ 48 h 71"/>
                <a:gd name="T16" fmla="*/ 19 w 81"/>
                <a:gd name="T17" fmla="*/ 50 h 71"/>
                <a:gd name="T18" fmla="*/ 25 w 81"/>
                <a:gd name="T19" fmla="*/ 54 h 71"/>
                <a:gd name="T20" fmla="*/ 32 w 81"/>
                <a:gd name="T21" fmla="*/ 56 h 71"/>
                <a:gd name="T22" fmla="*/ 40 w 81"/>
                <a:gd name="T23" fmla="*/ 56 h 71"/>
                <a:gd name="T24" fmla="*/ 53 w 81"/>
                <a:gd name="T25" fmla="*/ 55 h 71"/>
                <a:gd name="T26" fmla="*/ 63 w 81"/>
                <a:gd name="T27" fmla="*/ 50 h 71"/>
                <a:gd name="T28" fmla="*/ 65 w 81"/>
                <a:gd name="T29" fmla="*/ 48 h 71"/>
                <a:gd name="T30" fmla="*/ 68 w 81"/>
                <a:gd name="T31" fmla="*/ 44 h 71"/>
                <a:gd name="T32" fmla="*/ 69 w 81"/>
                <a:gd name="T33" fmla="*/ 40 h 71"/>
                <a:gd name="T34" fmla="*/ 69 w 81"/>
                <a:gd name="T35" fmla="*/ 35 h 71"/>
                <a:gd name="T36" fmla="*/ 68 w 81"/>
                <a:gd name="T37" fmla="*/ 30 h 71"/>
                <a:gd name="T38" fmla="*/ 66 w 81"/>
                <a:gd name="T39" fmla="*/ 26 h 71"/>
                <a:gd name="T40" fmla="*/ 64 w 81"/>
                <a:gd name="T41" fmla="*/ 23 h 71"/>
                <a:gd name="T42" fmla="*/ 61 w 81"/>
                <a:gd name="T43" fmla="*/ 20 h 71"/>
                <a:gd name="T44" fmla="*/ 52 w 81"/>
                <a:gd name="T45" fmla="*/ 16 h 71"/>
                <a:gd name="T46" fmla="*/ 40 w 81"/>
                <a:gd name="T47" fmla="*/ 14 h 71"/>
                <a:gd name="T48" fmla="*/ 39 w 81"/>
                <a:gd name="T49" fmla="*/ 0 h 71"/>
                <a:gd name="T50" fmla="*/ 53 w 81"/>
                <a:gd name="T51" fmla="*/ 1 h 71"/>
                <a:gd name="T52" fmla="*/ 63 w 81"/>
                <a:gd name="T53" fmla="*/ 5 h 71"/>
                <a:gd name="T54" fmla="*/ 66 w 81"/>
                <a:gd name="T55" fmla="*/ 7 h 71"/>
                <a:gd name="T56" fmla="*/ 71 w 81"/>
                <a:gd name="T57" fmla="*/ 10 h 71"/>
                <a:gd name="T58" fmla="*/ 74 w 81"/>
                <a:gd name="T59" fmla="*/ 13 h 71"/>
                <a:gd name="T60" fmla="*/ 76 w 81"/>
                <a:gd name="T61" fmla="*/ 18 h 71"/>
                <a:gd name="T62" fmla="*/ 78 w 81"/>
                <a:gd name="T63" fmla="*/ 22 h 71"/>
                <a:gd name="T64" fmla="*/ 80 w 81"/>
                <a:gd name="T65" fmla="*/ 25 h 71"/>
                <a:gd name="T66" fmla="*/ 81 w 81"/>
                <a:gd name="T67" fmla="*/ 30 h 71"/>
                <a:gd name="T68" fmla="*/ 81 w 81"/>
                <a:gd name="T69" fmla="*/ 35 h 71"/>
                <a:gd name="T70" fmla="*/ 80 w 81"/>
                <a:gd name="T71" fmla="*/ 45 h 71"/>
                <a:gd name="T72" fmla="*/ 76 w 81"/>
                <a:gd name="T73" fmla="*/ 54 h 71"/>
                <a:gd name="T74" fmla="*/ 70 w 81"/>
                <a:gd name="T75" fmla="*/ 61 h 71"/>
                <a:gd name="T76" fmla="*/ 63 w 81"/>
                <a:gd name="T77" fmla="*/ 67 h 71"/>
                <a:gd name="T78" fmla="*/ 52 w 81"/>
                <a:gd name="T79" fmla="*/ 69 h 71"/>
                <a:gd name="T80" fmla="*/ 40 w 81"/>
                <a:gd name="T81" fmla="*/ 71 h 71"/>
                <a:gd name="T82" fmla="*/ 27 w 81"/>
                <a:gd name="T83" fmla="*/ 69 h 71"/>
                <a:gd name="T84" fmla="*/ 16 w 81"/>
                <a:gd name="T85" fmla="*/ 66 h 71"/>
                <a:gd name="T86" fmla="*/ 9 w 81"/>
                <a:gd name="T87" fmla="*/ 60 h 71"/>
                <a:gd name="T88" fmla="*/ 4 w 81"/>
                <a:gd name="T89" fmla="*/ 53 h 71"/>
                <a:gd name="T90" fmla="*/ 1 w 81"/>
                <a:gd name="T91" fmla="*/ 44 h 71"/>
                <a:gd name="T92" fmla="*/ 0 w 81"/>
                <a:gd name="T93" fmla="*/ 35 h 71"/>
                <a:gd name="T94" fmla="*/ 1 w 81"/>
                <a:gd name="T95" fmla="*/ 25 h 71"/>
                <a:gd name="T96" fmla="*/ 4 w 81"/>
                <a:gd name="T97" fmla="*/ 17 h 71"/>
                <a:gd name="T98" fmla="*/ 10 w 81"/>
                <a:gd name="T99" fmla="*/ 10 h 71"/>
                <a:gd name="T100" fmla="*/ 22 w 81"/>
                <a:gd name="T101" fmla="*/ 3 h 71"/>
                <a:gd name="T102" fmla="*/ 39 w 81"/>
                <a:gd name="T103" fmla="*/ 0 h 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1"/>
                <a:gd name="T157" fmla="*/ 0 h 71"/>
                <a:gd name="T158" fmla="*/ 81 w 81"/>
                <a:gd name="T159" fmla="*/ 71 h 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1" h="71">
                  <a:moveTo>
                    <a:pt x="40" y="14"/>
                  </a:moveTo>
                  <a:lnTo>
                    <a:pt x="27" y="16"/>
                  </a:lnTo>
                  <a:lnTo>
                    <a:pt x="19" y="20"/>
                  </a:lnTo>
                  <a:lnTo>
                    <a:pt x="15" y="24"/>
                  </a:lnTo>
                  <a:lnTo>
                    <a:pt x="13" y="31"/>
                  </a:lnTo>
                  <a:lnTo>
                    <a:pt x="13" y="40"/>
                  </a:lnTo>
                  <a:lnTo>
                    <a:pt x="14" y="44"/>
                  </a:lnTo>
                  <a:lnTo>
                    <a:pt x="15" y="48"/>
                  </a:lnTo>
                  <a:lnTo>
                    <a:pt x="19" y="50"/>
                  </a:lnTo>
                  <a:lnTo>
                    <a:pt x="25" y="54"/>
                  </a:lnTo>
                  <a:lnTo>
                    <a:pt x="32" y="56"/>
                  </a:lnTo>
                  <a:lnTo>
                    <a:pt x="40" y="56"/>
                  </a:lnTo>
                  <a:lnTo>
                    <a:pt x="53" y="55"/>
                  </a:lnTo>
                  <a:lnTo>
                    <a:pt x="63" y="50"/>
                  </a:lnTo>
                  <a:lnTo>
                    <a:pt x="65" y="48"/>
                  </a:lnTo>
                  <a:lnTo>
                    <a:pt x="68" y="44"/>
                  </a:lnTo>
                  <a:lnTo>
                    <a:pt x="69" y="40"/>
                  </a:lnTo>
                  <a:lnTo>
                    <a:pt x="69" y="35"/>
                  </a:lnTo>
                  <a:lnTo>
                    <a:pt x="68" y="30"/>
                  </a:lnTo>
                  <a:lnTo>
                    <a:pt x="66" y="26"/>
                  </a:lnTo>
                  <a:lnTo>
                    <a:pt x="64" y="23"/>
                  </a:lnTo>
                  <a:lnTo>
                    <a:pt x="61" y="20"/>
                  </a:lnTo>
                  <a:lnTo>
                    <a:pt x="52" y="16"/>
                  </a:lnTo>
                  <a:lnTo>
                    <a:pt x="40" y="14"/>
                  </a:lnTo>
                  <a:close/>
                  <a:moveTo>
                    <a:pt x="39" y="0"/>
                  </a:moveTo>
                  <a:lnTo>
                    <a:pt x="53" y="1"/>
                  </a:lnTo>
                  <a:lnTo>
                    <a:pt x="63" y="5"/>
                  </a:lnTo>
                  <a:lnTo>
                    <a:pt x="66" y="7"/>
                  </a:lnTo>
                  <a:lnTo>
                    <a:pt x="71" y="10"/>
                  </a:lnTo>
                  <a:lnTo>
                    <a:pt x="74" y="13"/>
                  </a:lnTo>
                  <a:lnTo>
                    <a:pt x="76" y="18"/>
                  </a:lnTo>
                  <a:lnTo>
                    <a:pt x="78" y="22"/>
                  </a:lnTo>
                  <a:lnTo>
                    <a:pt x="80" y="25"/>
                  </a:lnTo>
                  <a:lnTo>
                    <a:pt x="81" y="30"/>
                  </a:lnTo>
                  <a:lnTo>
                    <a:pt x="81" y="35"/>
                  </a:lnTo>
                  <a:lnTo>
                    <a:pt x="80" y="45"/>
                  </a:lnTo>
                  <a:lnTo>
                    <a:pt x="76" y="54"/>
                  </a:lnTo>
                  <a:lnTo>
                    <a:pt x="70" y="61"/>
                  </a:lnTo>
                  <a:lnTo>
                    <a:pt x="63" y="67"/>
                  </a:lnTo>
                  <a:lnTo>
                    <a:pt x="52" y="69"/>
                  </a:lnTo>
                  <a:lnTo>
                    <a:pt x="40" y="71"/>
                  </a:lnTo>
                  <a:lnTo>
                    <a:pt x="27" y="69"/>
                  </a:lnTo>
                  <a:lnTo>
                    <a:pt x="16" y="66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1" y="44"/>
                  </a:lnTo>
                  <a:lnTo>
                    <a:pt x="0" y="35"/>
                  </a:lnTo>
                  <a:lnTo>
                    <a:pt x="1" y="25"/>
                  </a:lnTo>
                  <a:lnTo>
                    <a:pt x="4" y="17"/>
                  </a:lnTo>
                  <a:lnTo>
                    <a:pt x="10" y="10"/>
                  </a:lnTo>
                  <a:lnTo>
                    <a:pt x="22" y="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28" name="Freeform 205"/>
            <p:cNvSpPr>
              <a:spLocks/>
            </p:cNvSpPr>
            <p:nvPr/>
          </p:nvSpPr>
          <p:spPr bwMode="auto">
            <a:xfrm>
              <a:off x="1302" y="2025"/>
              <a:ext cx="80" cy="60"/>
            </a:xfrm>
            <a:custGeom>
              <a:avLst/>
              <a:gdLst>
                <a:gd name="T0" fmla="*/ 19 w 80"/>
                <a:gd name="T1" fmla="*/ 0 h 60"/>
                <a:gd name="T2" fmla="*/ 80 w 80"/>
                <a:gd name="T3" fmla="*/ 0 h 60"/>
                <a:gd name="T4" fmla="*/ 80 w 80"/>
                <a:gd name="T5" fmla="*/ 13 h 60"/>
                <a:gd name="T6" fmla="*/ 26 w 80"/>
                <a:gd name="T7" fmla="*/ 13 h 60"/>
                <a:gd name="T8" fmla="*/ 21 w 80"/>
                <a:gd name="T9" fmla="*/ 15 h 60"/>
                <a:gd name="T10" fmla="*/ 19 w 80"/>
                <a:gd name="T11" fmla="*/ 15 h 60"/>
                <a:gd name="T12" fmla="*/ 16 w 80"/>
                <a:gd name="T13" fmla="*/ 16 h 60"/>
                <a:gd name="T14" fmla="*/ 14 w 80"/>
                <a:gd name="T15" fmla="*/ 20 h 60"/>
                <a:gd name="T16" fmla="*/ 13 w 80"/>
                <a:gd name="T17" fmla="*/ 21 h 60"/>
                <a:gd name="T18" fmla="*/ 13 w 80"/>
                <a:gd name="T19" fmla="*/ 32 h 60"/>
                <a:gd name="T20" fmla="*/ 14 w 80"/>
                <a:gd name="T21" fmla="*/ 37 h 60"/>
                <a:gd name="T22" fmla="*/ 16 w 80"/>
                <a:gd name="T23" fmla="*/ 41 h 60"/>
                <a:gd name="T24" fmla="*/ 25 w 80"/>
                <a:gd name="T25" fmla="*/ 45 h 60"/>
                <a:gd name="T26" fmla="*/ 38 w 80"/>
                <a:gd name="T27" fmla="*/ 46 h 60"/>
                <a:gd name="T28" fmla="*/ 80 w 80"/>
                <a:gd name="T29" fmla="*/ 46 h 60"/>
                <a:gd name="T30" fmla="*/ 80 w 80"/>
                <a:gd name="T31" fmla="*/ 60 h 60"/>
                <a:gd name="T32" fmla="*/ 1 w 80"/>
                <a:gd name="T33" fmla="*/ 60 h 60"/>
                <a:gd name="T34" fmla="*/ 1 w 80"/>
                <a:gd name="T35" fmla="*/ 46 h 60"/>
                <a:gd name="T36" fmla="*/ 13 w 80"/>
                <a:gd name="T37" fmla="*/ 46 h 60"/>
                <a:gd name="T38" fmla="*/ 6 w 80"/>
                <a:gd name="T39" fmla="*/ 40 h 60"/>
                <a:gd name="T40" fmla="*/ 1 w 80"/>
                <a:gd name="T41" fmla="*/ 33 h 60"/>
                <a:gd name="T42" fmla="*/ 0 w 80"/>
                <a:gd name="T43" fmla="*/ 25 h 60"/>
                <a:gd name="T44" fmla="*/ 0 w 80"/>
                <a:gd name="T45" fmla="*/ 20 h 60"/>
                <a:gd name="T46" fmla="*/ 1 w 80"/>
                <a:gd name="T47" fmla="*/ 15 h 60"/>
                <a:gd name="T48" fmla="*/ 3 w 80"/>
                <a:gd name="T49" fmla="*/ 12 h 60"/>
                <a:gd name="T50" fmla="*/ 4 w 80"/>
                <a:gd name="T51" fmla="*/ 8 h 60"/>
                <a:gd name="T52" fmla="*/ 9 w 80"/>
                <a:gd name="T53" fmla="*/ 3 h 60"/>
                <a:gd name="T54" fmla="*/ 14 w 80"/>
                <a:gd name="T55" fmla="*/ 1 h 60"/>
                <a:gd name="T56" fmla="*/ 19 w 80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0"/>
                <a:gd name="T88" fmla="*/ 0 h 60"/>
                <a:gd name="T89" fmla="*/ 80 w 8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0" h="60">
                  <a:moveTo>
                    <a:pt x="19" y="0"/>
                  </a:moveTo>
                  <a:lnTo>
                    <a:pt x="80" y="0"/>
                  </a:lnTo>
                  <a:lnTo>
                    <a:pt x="80" y="13"/>
                  </a:lnTo>
                  <a:lnTo>
                    <a:pt x="26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3" y="32"/>
                  </a:lnTo>
                  <a:lnTo>
                    <a:pt x="14" y="37"/>
                  </a:lnTo>
                  <a:lnTo>
                    <a:pt x="16" y="41"/>
                  </a:lnTo>
                  <a:lnTo>
                    <a:pt x="25" y="45"/>
                  </a:lnTo>
                  <a:lnTo>
                    <a:pt x="38" y="46"/>
                  </a:lnTo>
                  <a:lnTo>
                    <a:pt x="80" y="46"/>
                  </a:lnTo>
                  <a:lnTo>
                    <a:pt x="80" y="60"/>
                  </a:lnTo>
                  <a:lnTo>
                    <a:pt x="1" y="60"/>
                  </a:lnTo>
                  <a:lnTo>
                    <a:pt x="1" y="46"/>
                  </a:lnTo>
                  <a:lnTo>
                    <a:pt x="13" y="46"/>
                  </a:lnTo>
                  <a:lnTo>
                    <a:pt x="6" y="40"/>
                  </a:lnTo>
                  <a:lnTo>
                    <a:pt x="1" y="33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1" y="15"/>
                  </a:lnTo>
                  <a:lnTo>
                    <a:pt x="3" y="12"/>
                  </a:lnTo>
                  <a:lnTo>
                    <a:pt x="4" y="8"/>
                  </a:lnTo>
                  <a:lnTo>
                    <a:pt x="9" y="3"/>
                  </a:lnTo>
                  <a:lnTo>
                    <a:pt x="14" y="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0726" name="Text Box 206"/>
          <p:cNvSpPr txBox="1">
            <a:spLocks noChangeArrowheads="1"/>
          </p:cNvSpPr>
          <p:nvPr/>
        </p:nvSpPr>
        <p:spPr bwMode="auto">
          <a:xfrm>
            <a:off x="4525963" y="2630488"/>
            <a:ext cx="1085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Greedy</a:t>
            </a:r>
          </a:p>
        </p:txBody>
      </p:sp>
      <p:sp>
        <p:nvSpPr>
          <p:cNvPr id="30727" name="Line 207"/>
          <p:cNvSpPr>
            <a:spLocks noChangeShapeType="1"/>
          </p:cNvSpPr>
          <p:nvPr/>
        </p:nvSpPr>
        <p:spPr bwMode="auto">
          <a:xfrm flipH="1" flipV="1">
            <a:off x="4953000" y="2133600"/>
            <a:ext cx="1524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27664" name="Line 208"/>
          <p:cNvSpPr>
            <a:spLocks noChangeShapeType="1"/>
          </p:cNvSpPr>
          <p:nvPr/>
        </p:nvSpPr>
        <p:spPr bwMode="auto">
          <a:xfrm>
            <a:off x="5029200" y="1600200"/>
            <a:ext cx="533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27665" name="Text Box 209"/>
          <p:cNvSpPr txBox="1">
            <a:spLocks noChangeArrowheads="1"/>
          </p:cNvSpPr>
          <p:nvPr/>
        </p:nvSpPr>
        <p:spPr bwMode="auto">
          <a:xfrm>
            <a:off x="3833813" y="1301750"/>
            <a:ext cx="1176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Optimal</a:t>
            </a:r>
          </a:p>
        </p:txBody>
      </p:sp>
      <p:pic>
        <p:nvPicPr>
          <p:cNvPr id="30730" name="Picture 2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1295400"/>
            <a:ext cx="2438400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1" name="Rectangle 211"/>
          <p:cNvSpPr>
            <a:spLocks noChangeArrowheads="1"/>
          </p:cNvSpPr>
          <p:nvPr/>
        </p:nvSpPr>
        <p:spPr bwMode="auto">
          <a:xfrm>
            <a:off x="6272213" y="2673350"/>
            <a:ext cx="27781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Temperature data</a:t>
            </a:r>
            <a:br>
              <a:rPr lang="en-US"/>
            </a:br>
            <a:r>
              <a:rPr lang="en-US"/>
              <a:t>from sensor network</a:t>
            </a:r>
          </a:p>
        </p:txBody>
      </p:sp>
      <p:sp>
        <p:nvSpPr>
          <p:cNvPr id="3" name="Textfeld 2"/>
          <p:cNvSpPr txBox="1"/>
          <p:nvPr/>
        </p:nvSpPr>
        <p:spPr>
          <a:xfrm rot="16200000">
            <a:off x="-580035" y="2876215"/>
            <a:ext cx="261804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Information </a:t>
            </a:r>
            <a:r>
              <a:rPr lang="de-DE" dirty="0" err="1" smtClean="0"/>
              <a:t>gain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7076289"/>
      </p:ext>
    </p:extLst>
  </p:cSld>
  <p:clrMapOvr>
    <a:masterClrMapping/>
  </p:clrMapOvr>
  <p:transition xmlns:p14="http://schemas.microsoft.com/office/powerpoint/2010/main" spd="slow" advTm="3184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7459" grpId="0" build="p"/>
      <p:bldP spid="1427664" grpId="0" animBg="1"/>
      <p:bldP spid="14276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00025"/>
            <a:ext cx="8534400" cy="762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One reason submodularity is useful</a:t>
            </a:r>
          </a:p>
        </p:txBody>
      </p:sp>
      <p:sp>
        <p:nvSpPr>
          <p:cNvPr id="142950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57300"/>
            <a:ext cx="8991600" cy="4914900"/>
          </a:xfrm>
          <a:noFill/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b="1" dirty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	Theorem</a:t>
            </a:r>
            <a:r>
              <a:rPr lang="en-US" dirty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 [</a:t>
            </a:r>
            <a:r>
              <a:rPr lang="en-US" dirty="0" err="1" smtClean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Nemhauser</a:t>
            </a:r>
            <a:r>
              <a:rPr lang="en-US" dirty="0" smtClean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, Fisher &amp; Wolsey </a:t>
            </a:r>
            <a:r>
              <a:rPr lang="fr-FR" altLang="ja-JP" dirty="0" smtClean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 smtClean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78]</a:t>
            </a:r>
            <a:endParaRPr lang="en-US" altLang="ja-JP" dirty="0">
              <a:solidFill>
                <a:srgbClr val="3366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dirty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 smtClean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For monotonic </a:t>
            </a:r>
            <a:r>
              <a:rPr lang="en-US" dirty="0" err="1" smtClean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submodular</a:t>
            </a:r>
            <a:r>
              <a:rPr lang="en-US" dirty="0" smtClean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 functions,</a:t>
            </a:r>
            <a:br>
              <a:rPr lang="en-US" dirty="0" smtClean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Greedy </a:t>
            </a:r>
            <a:r>
              <a:rPr lang="en-US" dirty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algorithm gives constant factor approximation</a:t>
            </a:r>
          </a:p>
          <a:p>
            <a:pPr eaLnBrk="1" hangingPunct="1">
              <a:buFont typeface="Wingdings" charset="0"/>
              <a:buNone/>
            </a:pPr>
            <a:r>
              <a:rPr lang="en-US" sz="3600" dirty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		F(</a:t>
            </a:r>
            <a:r>
              <a:rPr lang="en-US" sz="3600" dirty="0" err="1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3600" baseline="-25000" dirty="0" err="1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greedy</a:t>
            </a:r>
            <a:r>
              <a:rPr lang="en-US" sz="3600" dirty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) </a:t>
            </a:r>
            <a:r>
              <a:rPr lang="en-US" sz="3600" dirty="0">
                <a:solidFill>
                  <a:srgbClr val="336600"/>
                </a:solidFill>
                <a:latin typeface="cmsy10" charset="0"/>
                <a:ea typeface="ＭＳ Ｐゴシック" charset="0"/>
                <a:cs typeface="ＭＳ Ｐゴシック" charset="0"/>
              </a:rPr>
              <a:t>≥ </a:t>
            </a:r>
            <a:r>
              <a:rPr lang="en-US" sz="3600" dirty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(1-1/e) F(</a:t>
            </a:r>
            <a:r>
              <a:rPr lang="en-US" sz="3600" dirty="0" err="1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3600" baseline="-25000" dirty="0" err="1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opt</a:t>
            </a:r>
            <a:r>
              <a:rPr lang="en-US" sz="3600" dirty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)</a:t>
            </a: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Greedy algorithm gives </a:t>
            </a:r>
            <a:r>
              <a:rPr lang="en-US" sz="2400" dirty="0">
                <a:solidFill>
                  <a:srgbClr val="0080FF"/>
                </a:solidFill>
                <a:latin typeface="Calibri" charset="0"/>
                <a:ea typeface="ＭＳ Ｐゴシック" charset="0"/>
                <a:cs typeface="ＭＳ Ｐゴシック" charset="0"/>
              </a:rPr>
              <a:t>near-optimal 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solution!</a:t>
            </a:r>
          </a:p>
          <a:p>
            <a:pPr eaLnBrk="1" hangingPunct="1"/>
            <a:r>
              <a:rPr lang="en-US" altLang="ja-JP" sz="2400" dirty="0" smtClean="0">
                <a:latin typeface="Calibri" charset="0"/>
                <a:ea typeface="ＭＳ Ｐゴシック" charset="0"/>
                <a:cs typeface="ＭＳ Ｐゴシック" charset="0"/>
              </a:rPr>
              <a:t>In general, need to evaluate </a:t>
            </a:r>
            <a:r>
              <a:rPr lang="en-US" altLang="ja-JP" sz="2400" dirty="0" smtClean="0">
                <a:solidFill>
                  <a:srgbClr val="0080FF"/>
                </a:solidFill>
                <a:latin typeface="Calibri" charset="0"/>
                <a:ea typeface="ＭＳ Ｐゴシック" charset="0"/>
                <a:cs typeface="ＭＳ Ｐゴシック" charset="0"/>
              </a:rPr>
              <a:t>exponentially many </a:t>
            </a:r>
            <a:r>
              <a:rPr lang="en-US" altLang="ja-JP" sz="2400" dirty="0" smtClean="0">
                <a:latin typeface="Calibri" charset="0"/>
                <a:ea typeface="ＭＳ Ｐゴシック" charset="0"/>
                <a:cs typeface="ＭＳ Ｐゴシック" charset="0"/>
              </a:rPr>
              <a:t>sets to do better!</a:t>
            </a:r>
            <a:br>
              <a:rPr lang="en-US" altLang="ja-JP" sz="24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altLang="ja-JP" sz="2000" dirty="0" smtClean="0">
                <a:latin typeface="Calibri" charset="0"/>
                <a:ea typeface="ＭＳ Ｐゴシック" charset="0"/>
                <a:cs typeface="ＭＳ Ｐゴシック" charset="0"/>
              </a:rPr>
              <a:t>[</a:t>
            </a:r>
            <a:r>
              <a:rPr lang="en-US" altLang="ja-JP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Nemhauser</a:t>
            </a:r>
            <a:r>
              <a:rPr lang="en-US" altLang="ja-JP" sz="2000" dirty="0" smtClean="0">
                <a:latin typeface="Calibri" charset="0"/>
                <a:ea typeface="ＭＳ Ｐゴシック" charset="0"/>
                <a:cs typeface="ＭＳ Ｐゴシック" charset="0"/>
              </a:rPr>
              <a:t> &amp; Wolsey </a:t>
            </a:r>
            <a:r>
              <a:rPr lang="fr-FR" altLang="ja-JP" sz="2000" dirty="0" smtClean="0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000" dirty="0" smtClean="0">
                <a:latin typeface="Calibri" charset="0"/>
                <a:ea typeface="ＭＳ Ｐゴシック" charset="0"/>
                <a:cs typeface="ＭＳ Ｐゴシック" charset="0"/>
              </a:rPr>
              <a:t>78]</a:t>
            </a:r>
            <a:endParaRPr lang="en-US" altLang="ja-JP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altLang="ja-JP" sz="2400" dirty="0" smtClean="0">
                <a:latin typeface="Calibri" charset="0"/>
                <a:ea typeface="ＭＳ Ｐゴシック" charset="0"/>
                <a:cs typeface="ＭＳ Ｐゴシック" charset="0"/>
              </a:rPr>
              <a:t>Also many special cases are hard (set cover, mutual information, …)</a:t>
            </a:r>
            <a:endParaRPr lang="en-US" altLang="ja-JP" sz="24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6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1E15541-F6E3-8849-ADF3-F013E257BDA0}" type="slidenum">
              <a:rPr lang="en-US" sz="1400"/>
              <a:pPr eaLnBrk="1" hangingPunct="1"/>
              <a:t>19</a:t>
            </a:fld>
            <a:endParaRPr lang="en-US" sz="1400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323850" y="1219200"/>
            <a:ext cx="8362950" cy="2209800"/>
          </a:xfrm>
          <a:prstGeom prst="rect">
            <a:avLst/>
          </a:prstGeom>
          <a:noFill/>
          <a:ln w="635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109912" y="3429004"/>
            <a:ext cx="1690688" cy="828676"/>
            <a:chOff x="1719" y="2016"/>
            <a:chExt cx="777" cy="522"/>
          </a:xfrm>
        </p:grpSpPr>
        <p:sp>
          <p:nvSpPr>
            <p:cNvPr id="32774" name="Text Box 6"/>
            <p:cNvSpPr txBox="1">
              <a:spLocks noChangeArrowheads="1"/>
            </p:cNvSpPr>
            <p:nvPr/>
          </p:nvSpPr>
          <p:spPr bwMode="auto">
            <a:xfrm>
              <a:off x="1749" y="2208"/>
              <a:ext cx="74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8300"/>
                  </a:solidFill>
                  <a:latin typeface="Tahoma" charset="0"/>
                </a:rPr>
                <a:t>~63%</a:t>
              </a:r>
            </a:p>
          </p:txBody>
        </p:sp>
        <p:sp>
          <p:nvSpPr>
            <p:cNvPr id="32775" name="AutoShape 7"/>
            <p:cNvSpPr>
              <a:spLocks/>
            </p:cNvSpPr>
            <p:nvPr/>
          </p:nvSpPr>
          <p:spPr bwMode="auto">
            <a:xfrm rot="5400000">
              <a:off x="2010" y="1725"/>
              <a:ext cx="190" cy="772"/>
            </a:xfrm>
            <a:prstGeom prst="rightBrace">
              <a:avLst>
                <a:gd name="adj1" fmla="val 33860"/>
                <a:gd name="adj2" fmla="val 50000"/>
              </a:avLst>
            </a:prstGeom>
            <a:noFill/>
            <a:ln w="57150">
              <a:solidFill>
                <a:srgbClr val="008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 sz="320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3414945"/>
      </p:ext>
    </p:extLst>
  </p:cSld>
  <p:clrMapOvr>
    <a:masterClrMapping/>
  </p:clrMapOvr>
  <p:transition xmlns:p14="http://schemas.microsoft.com/office/powerpoint/2010/main" spd="slow" advTm="2766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Optimization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5" name="Abgerundetes Rechteck 14"/>
          <p:cNvSpPr/>
          <p:nvPr/>
        </p:nvSpPr>
        <p:spPr bwMode="auto">
          <a:xfrm>
            <a:off x="457201" y="1066800"/>
            <a:ext cx="5943600" cy="4419600"/>
          </a:xfrm>
          <a:prstGeom prst="roundRect">
            <a:avLst/>
          </a:prstGeom>
          <a:solidFill>
            <a:srgbClr val="FFCF01">
              <a:alpha val="50000"/>
            </a:srgbClr>
          </a:solidFill>
          <a:ln w="6350" cmpd="sng"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latin typeface="Calibri" charset="0"/>
              </a:rPr>
              <a:t>Optimization</a:t>
            </a:r>
            <a:r>
              <a:rPr lang="de-DE" sz="3600" dirty="0" smtClean="0">
                <a:solidFill>
                  <a:schemeClr val="tx1">
                    <a:alpha val="50000"/>
                  </a:schemeClr>
                </a:solidFill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36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36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6" name="Abgerundetes Rechteck 15"/>
          <p:cNvSpPr/>
          <p:nvPr/>
        </p:nvSpPr>
        <p:spPr bwMode="auto">
          <a:xfrm>
            <a:off x="649356" y="1739348"/>
            <a:ext cx="3170583" cy="1729409"/>
          </a:xfrm>
          <a:prstGeom prst="roundRect">
            <a:avLst/>
          </a:prstGeom>
          <a:solidFill>
            <a:srgbClr val="FF8000">
              <a:alpha val="10000"/>
            </a:srgb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alpha val="10000"/>
                  </a:schemeClr>
                </a:solidFill>
                <a:effectLst/>
                <a:latin typeface="Calibri" charset="0"/>
              </a:rPr>
              <a:t>Minimization</a:t>
            </a: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>
                  <a:alpha val="10000"/>
                </a:schemeClr>
              </a:solidFill>
              <a:effectLst/>
              <a:latin typeface="Calibri" charset="0"/>
            </a:endParaRPr>
          </a:p>
        </p:txBody>
      </p:sp>
      <p:sp>
        <p:nvSpPr>
          <p:cNvPr id="17" name="Abgerundetes Rechteck 16"/>
          <p:cNvSpPr/>
          <p:nvPr/>
        </p:nvSpPr>
        <p:spPr bwMode="auto">
          <a:xfrm>
            <a:off x="649356" y="3564835"/>
            <a:ext cx="3170583" cy="1729409"/>
          </a:xfrm>
          <a:prstGeom prst="roundRect">
            <a:avLst/>
          </a:prstGeom>
          <a:solidFill>
            <a:srgbClr val="FF8000">
              <a:alpha val="50000"/>
            </a:srgb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rPr>
              <a:t>Maximization</a:t>
            </a:r>
            <a:endParaRPr kumimoji="0" lang="de-DE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8" name="Abgerundetes Rechteck 17"/>
          <p:cNvSpPr/>
          <p:nvPr/>
        </p:nvSpPr>
        <p:spPr bwMode="auto">
          <a:xfrm>
            <a:off x="4012095" y="1931504"/>
            <a:ext cx="4611757" cy="3458817"/>
          </a:xfrm>
          <a:prstGeom prst="roundRect">
            <a:avLst/>
          </a:prstGeom>
          <a:solidFill>
            <a:schemeClr val="bg1">
              <a:alpha val="21000"/>
            </a:schemeClr>
          </a:solidFill>
          <a:ln w="6350" cap="flat" cmpd="sng" algn="ctr">
            <a:solidFill>
              <a:schemeClr val="tx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                         </a:t>
            </a: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effectLst/>
              </a:rPr>
              <a:t>Learning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36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36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9" name="Abgerundetes Rechteck 18"/>
          <p:cNvSpPr/>
          <p:nvPr/>
        </p:nvSpPr>
        <p:spPr bwMode="auto">
          <a:xfrm>
            <a:off x="4250636" y="2700130"/>
            <a:ext cx="1921565" cy="2401957"/>
          </a:xfrm>
          <a:prstGeom prst="roundRect">
            <a:avLst/>
          </a:prstGeom>
          <a:solidFill>
            <a:schemeClr val="bg1">
              <a:alpha val="21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effectLst/>
                <a:latin typeface="Calibri" charset="0"/>
              </a:rPr>
              <a:t>Online/</a:t>
            </a:r>
            <a:b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effectLst/>
                <a:latin typeface="Calibri" charset="0"/>
              </a:rPr>
            </a:b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effectLst/>
                <a:latin typeface="Calibri" charset="0"/>
              </a:rPr>
              <a:t>adaptive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3600" dirty="0" err="1" smtClean="0">
                <a:solidFill>
                  <a:schemeClr val="tx1">
                    <a:alpha val="20000"/>
                  </a:schemeClr>
                </a:solidFill>
              </a:rPr>
              <a:t>optim</a:t>
            </a:r>
            <a:r>
              <a:rPr lang="de-DE" sz="3600" dirty="0" smtClean="0">
                <a:solidFill>
                  <a:schemeClr val="tx1">
                    <a:alpha val="20000"/>
                  </a:schemeClr>
                </a:solidFill>
              </a:rPr>
              <a:t>.</a:t>
            </a: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>
                  <a:alpha val="2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9589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40"/>
    </mc:Choice>
    <mc:Fallback xmlns="">
      <p:transition xmlns:p14="http://schemas.microsoft.com/office/powerpoint/2010/main" spd="slow" advTm="4844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BEE13C8-C201-E64C-AD89-AC9E81F43CF9}" type="slidenum">
              <a:rPr lang="en-US" sz="1400">
                <a:solidFill>
                  <a:srgbClr val="000000"/>
                </a:solidFill>
              </a:rPr>
              <a:pPr eaLnBrk="1" hangingPunct="1"/>
              <a:t>20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92163" name="Rectangle 2"/>
          <p:cNvSpPr>
            <a:spLocks noGrp="1" noChangeArrowheads="1"/>
          </p:cNvSpPr>
          <p:nvPr>
            <p:ph type="title"/>
          </p:nvPr>
        </p:nvSpPr>
        <p:spPr>
          <a:xfrm>
            <a:off x="-257175" y="133350"/>
            <a:ext cx="9782176" cy="762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Calibri" charset="0"/>
              </a:rPr>
              <a:t>Scaling up </a:t>
            </a:r>
            <a:r>
              <a:rPr lang="en-US" sz="3600" dirty="0" smtClean="0">
                <a:latin typeface="Calibri" charset="0"/>
              </a:rPr>
              <a:t>the greedy </a:t>
            </a:r>
            <a:r>
              <a:rPr lang="en-US" sz="3600" dirty="0">
                <a:latin typeface="Calibri" charset="0"/>
              </a:rPr>
              <a:t>algorithm </a:t>
            </a:r>
            <a:r>
              <a:rPr lang="en-US" sz="3200" dirty="0">
                <a:latin typeface="Calibri" charset="0"/>
              </a:rPr>
              <a:t>[</a:t>
            </a:r>
            <a:r>
              <a:rPr lang="en-US" sz="3200" dirty="0" err="1">
                <a:latin typeface="Calibri" charset="0"/>
              </a:rPr>
              <a:t>Minoux</a:t>
            </a:r>
            <a:r>
              <a:rPr lang="en-US" sz="3200" dirty="0">
                <a:latin typeface="Calibri" charset="0"/>
              </a:rPr>
              <a:t> </a:t>
            </a:r>
            <a:r>
              <a:rPr lang="ja-JP" altLang="en-US" sz="3200" dirty="0">
                <a:latin typeface="Calibri" charset="0"/>
              </a:rPr>
              <a:t>’</a:t>
            </a:r>
            <a:r>
              <a:rPr lang="en-US" sz="3200" dirty="0">
                <a:latin typeface="Calibri" charset="0"/>
              </a:rPr>
              <a:t>78]</a:t>
            </a:r>
          </a:p>
        </p:txBody>
      </p:sp>
      <p:sp>
        <p:nvSpPr>
          <p:cNvPr id="144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305800" cy="5638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dirty="0">
                <a:latin typeface="Calibri" charset="0"/>
              </a:rPr>
              <a:t>	In round i+1,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Calibri" charset="0"/>
              </a:rPr>
              <a:t>have picked A</a:t>
            </a:r>
            <a:r>
              <a:rPr lang="en-US" baseline="-25000" dirty="0">
                <a:latin typeface="Calibri" charset="0"/>
              </a:rPr>
              <a:t>i</a:t>
            </a:r>
            <a:r>
              <a:rPr lang="en-US" dirty="0">
                <a:latin typeface="Calibri" charset="0"/>
              </a:rPr>
              <a:t> = {s</a:t>
            </a:r>
            <a:r>
              <a:rPr lang="en-US" baseline="-25000" dirty="0">
                <a:latin typeface="Calibri" charset="0"/>
              </a:rPr>
              <a:t>1</a:t>
            </a:r>
            <a:r>
              <a:rPr lang="en-US" dirty="0">
                <a:latin typeface="Calibri" charset="0"/>
              </a:rPr>
              <a:t>,…,</a:t>
            </a:r>
            <a:r>
              <a:rPr lang="en-US" dirty="0" err="1">
                <a:latin typeface="Calibri" charset="0"/>
              </a:rPr>
              <a:t>s</a:t>
            </a:r>
            <a:r>
              <a:rPr lang="en-US" baseline="-25000" dirty="0" err="1">
                <a:latin typeface="Calibri" charset="0"/>
              </a:rPr>
              <a:t>i</a:t>
            </a:r>
            <a:r>
              <a:rPr lang="en-US" dirty="0">
                <a:latin typeface="Calibri" charset="0"/>
              </a:rPr>
              <a:t>}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Calibri" charset="0"/>
              </a:rPr>
              <a:t>pick s</a:t>
            </a:r>
            <a:r>
              <a:rPr lang="en-US" baseline="-25000" dirty="0">
                <a:latin typeface="Calibri" charset="0"/>
              </a:rPr>
              <a:t>i+1</a:t>
            </a:r>
            <a:r>
              <a:rPr lang="en-US" dirty="0">
                <a:latin typeface="Calibri" charset="0"/>
              </a:rPr>
              <a:t> = </a:t>
            </a:r>
            <a:r>
              <a:rPr lang="en-US" dirty="0" err="1">
                <a:latin typeface="Calibri" charset="0"/>
              </a:rPr>
              <a:t>argmax</a:t>
            </a:r>
            <a:r>
              <a:rPr lang="en-US" baseline="-25000" dirty="0" err="1">
                <a:latin typeface="Calibri" charset="0"/>
              </a:rPr>
              <a:t>s</a:t>
            </a:r>
            <a:r>
              <a:rPr lang="en-US" dirty="0">
                <a:latin typeface="Calibri" charset="0"/>
              </a:rPr>
              <a:t> F(A</a:t>
            </a:r>
            <a:r>
              <a:rPr lang="en-US" baseline="-25000" dirty="0">
                <a:latin typeface="Calibri" charset="0"/>
              </a:rPr>
              <a:t>i</a:t>
            </a:r>
            <a:r>
              <a:rPr lang="en-US" dirty="0">
                <a:latin typeface="Calibri" charset="0"/>
              </a:rPr>
              <a:t> </a:t>
            </a:r>
            <a:r>
              <a:rPr lang="en-US" dirty="0" smtClean="0">
                <a:latin typeface="cmsy10" charset="0"/>
              </a:rPr>
              <a:t>U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{s})-F(A</a:t>
            </a:r>
            <a:r>
              <a:rPr lang="en-US" baseline="-25000" dirty="0">
                <a:latin typeface="Calibri" charset="0"/>
              </a:rPr>
              <a:t>i</a:t>
            </a:r>
            <a:r>
              <a:rPr lang="en-US" dirty="0">
                <a:latin typeface="Calibri" charset="0"/>
              </a:rPr>
              <a:t>)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>
                <a:latin typeface="Calibri" charset="0"/>
              </a:rPr>
              <a:t>	I.e., maximize </a:t>
            </a:r>
            <a:r>
              <a:rPr lang="ja-JP" altLang="en-US" dirty="0">
                <a:latin typeface="Calibri" charset="0"/>
              </a:rPr>
              <a:t>“</a:t>
            </a:r>
            <a:r>
              <a:rPr lang="en-US" dirty="0">
                <a:latin typeface="Calibri" charset="0"/>
              </a:rPr>
              <a:t>marginal benefit</a:t>
            </a:r>
            <a:r>
              <a:rPr lang="ja-JP" altLang="en-US" dirty="0">
                <a:latin typeface="Calibri" charset="0"/>
              </a:rPr>
              <a:t>”</a:t>
            </a:r>
            <a:r>
              <a:rPr lang="en-US" dirty="0">
                <a:latin typeface="Calibri" charset="0"/>
              </a:rPr>
              <a:t> </a:t>
            </a:r>
            <a:r>
              <a:rPr lang="en-US" dirty="0" err="1" smtClean="0">
                <a:latin typeface="Symbol" charset="0"/>
                <a:sym typeface="Symbol" charset="0"/>
              </a:rPr>
              <a:t>Δ</a:t>
            </a:r>
            <a:r>
              <a:rPr lang="en-US" dirty="0" smtClean="0">
                <a:latin typeface="Calibri" charset="0"/>
              </a:rPr>
              <a:t>(s | A</a:t>
            </a:r>
            <a:r>
              <a:rPr lang="en-US" baseline="-25000" dirty="0" smtClean="0">
                <a:latin typeface="Calibri" charset="0"/>
              </a:rPr>
              <a:t>i</a:t>
            </a:r>
            <a:r>
              <a:rPr lang="en-US" dirty="0">
                <a:latin typeface="Calibri" charset="0"/>
              </a:rPr>
              <a:t>)</a:t>
            </a:r>
            <a:br>
              <a:rPr lang="en-US" dirty="0">
                <a:latin typeface="Calibri" charset="0"/>
              </a:rPr>
            </a:br>
            <a:r>
              <a:rPr lang="en-US" dirty="0">
                <a:latin typeface="Calibri" charset="0"/>
              </a:rPr>
              <a:t/>
            </a:r>
            <a:br>
              <a:rPr lang="en-US" dirty="0">
                <a:latin typeface="Calibri" charset="0"/>
              </a:rPr>
            </a:br>
            <a:r>
              <a:rPr lang="en-US" dirty="0">
                <a:solidFill>
                  <a:srgbClr val="0080FF"/>
                </a:solidFill>
                <a:latin typeface="Calibri" charset="0"/>
              </a:rPr>
              <a:t>	</a:t>
            </a:r>
            <a:r>
              <a:rPr lang="en-US" dirty="0" err="1" smtClean="0">
                <a:solidFill>
                  <a:srgbClr val="0080FF"/>
                </a:solidFill>
                <a:latin typeface="Symbol" charset="0"/>
                <a:sym typeface="Symbol" charset="0"/>
              </a:rPr>
              <a:t>Δ</a:t>
            </a:r>
            <a:r>
              <a:rPr lang="en-US" dirty="0" smtClean="0">
                <a:solidFill>
                  <a:srgbClr val="0080FF"/>
                </a:solidFill>
                <a:latin typeface="Calibri" charset="0"/>
              </a:rPr>
              <a:t>(s | A</a:t>
            </a:r>
            <a:r>
              <a:rPr lang="en-US" baseline="-25000" dirty="0" smtClean="0">
                <a:solidFill>
                  <a:srgbClr val="0080FF"/>
                </a:solidFill>
                <a:latin typeface="Calibri" charset="0"/>
              </a:rPr>
              <a:t>i</a:t>
            </a:r>
            <a:r>
              <a:rPr lang="en-US" dirty="0">
                <a:solidFill>
                  <a:srgbClr val="0080FF"/>
                </a:solidFill>
                <a:latin typeface="Calibri" charset="0"/>
              </a:rPr>
              <a:t>) = F(A</a:t>
            </a:r>
            <a:r>
              <a:rPr lang="en-US" baseline="-25000" dirty="0">
                <a:solidFill>
                  <a:srgbClr val="0080FF"/>
                </a:solidFill>
                <a:latin typeface="Calibri" charset="0"/>
              </a:rPr>
              <a:t>i</a:t>
            </a:r>
            <a:r>
              <a:rPr lang="en-US" dirty="0">
                <a:solidFill>
                  <a:srgbClr val="0080FF"/>
                </a:solidFill>
                <a:latin typeface="Calibri" charset="0"/>
              </a:rPr>
              <a:t> </a:t>
            </a:r>
            <a:r>
              <a:rPr lang="en-US" dirty="0" smtClean="0">
                <a:solidFill>
                  <a:srgbClr val="0080FF"/>
                </a:solidFill>
                <a:latin typeface="cmsy10" charset="0"/>
              </a:rPr>
              <a:t>U</a:t>
            </a:r>
            <a:r>
              <a:rPr lang="en-US" dirty="0" smtClean="0">
                <a:solidFill>
                  <a:srgbClr val="0080FF"/>
                </a:solidFill>
                <a:latin typeface="Calibri" charset="0"/>
              </a:rPr>
              <a:t> </a:t>
            </a:r>
            <a:r>
              <a:rPr lang="en-US" dirty="0">
                <a:solidFill>
                  <a:srgbClr val="0080FF"/>
                </a:solidFill>
                <a:latin typeface="Calibri" charset="0"/>
              </a:rPr>
              <a:t>{s})-F(A</a:t>
            </a:r>
            <a:r>
              <a:rPr lang="en-US" baseline="-25000" dirty="0">
                <a:solidFill>
                  <a:srgbClr val="0080FF"/>
                </a:solidFill>
                <a:latin typeface="Calibri" charset="0"/>
              </a:rPr>
              <a:t>i</a:t>
            </a:r>
            <a:r>
              <a:rPr lang="en-US" dirty="0">
                <a:solidFill>
                  <a:srgbClr val="0080FF"/>
                </a:solidFill>
                <a:latin typeface="Calibri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solidFill>
                <a:schemeClr val="folHlink"/>
              </a:solidFill>
              <a:latin typeface="Calibri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>
                <a:latin typeface="Calibri" charset="0"/>
              </a:rPr>
              <a:t>	</a:t>
            </a:r>
            <a:r>
              <a:rPr lang="en-US" b="1" dirty="0">
                <a:latin typeface="Calibri" charset="0"/>
              </a:rPr>
              <a:t>Key observation:</a:t>
            </a:r>
            <a:r>
              <a:rPr lang="en-US" dirty="0">
                <a:latin typeface="Calibri" charset="0"/>
              </a:rPr>
              <a:t> </a:t>
            </a:r>
            <a:r>
              <a:rPr lang="en-US" dirty="0" err="1">
                <a:latin typeface="Calibri" charset="0"/>
              </a:rPr>
              <a:t>Submodularity</a:t>
            </a:r>
            <a:r>
              <a:rPr lang="en-US" dirty="0">
                <a:latin typeface="Calibri" charset="0"/>
              </a:rPr>
              <a:t> implies </a:t>
            </a:r>
            <a:br>
              <a:rPr lang="en-US" dirty="0">
                <a:latin typeface="Calibri" charset="0"/>
              </a:rPr>
            </a:br>
            <a:r>
              <a:rPr lang="en-US" dirty="0">
                <a:latin typeface="Calibri" charset="0"/>
              </a:rPr>
              <a:t/>
            </a:r>
            <a:br>
              <a:rPr lang="en-US" dirty="0">
                <a:latin typeface="Calibri" charset="0"/>
              </a:rPr>
            </a:br>
            <a:r>
              <a:rPr lang="en-US" dirty="0">
                <a:latin typeface="Calibri" charset="0"/>
              </a:rPr>
              <a:t>	</a:t>
            </a:r>
            <a:r>
              <a:rPr lang="en-US" dirty="0" err="1">
                <a:latin typeface="Calibri" charset="0"/>
              </a:rPr>
              <a:t>i</a:t>
            </a:r>
            <a:r>
              <a:rPr lang="en-US" dirty="0">
                <a:latin typeface="Calibri" charset="0"/>
              </a:rPr>
              <a:t> </a:t>
            </a:r>
            <a:r>
              <a:rPr lang="en-US" dirty="0" smtClean="0">
                <a:latin typeface="cmsy10" charset="0"/>
              </a:rPr>
              <a:t>≤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j </a:t>
            </a:r>
            <a:r>
              <a:rPr lang="en-US" dirty="0" smtClean="0">
                <a:latin typeface="Calibri" charset="0"/>
              </a:rPr>
              <a:t>  </a:t>
            </a:r>
            <a:r>
              <a:rPr lang="en-US" dirty="0" smtClean="0">
                <a:latin typeface="cmsy10" charset="0"/>
              </a:rPr>
              <a:t>=&gt;</a:t>
            </a:r>
            <a:r>
              <a:rPr lang="en-US" dirty="0" smtClean="0">
                <a:latin typeface="Calibri" charset="0"/>
              </a:rPr>
              <a:t>   </a:t>
            </a:r>
            <a:r>
              <a:rPr lang="en-US" dirty="0" err="1" smtClean="0">
                <a:latin typeface="Symbol" charset="0"/>
                <a:sym typeface="Symbol" charset="0"/>
              </a:rPr>
              <a:t>Δ</a:t>
            </a:r>
            <a:r>
              <a:rPr lang="en-US" dirty="0" smtClean="0">
                <a:latin typeface="Calibri" charset="0"/>
              </a:rPr>
              <a:t>(s | A</a:t>
            </a:r>
            <a:r>
              <a:rPr lang="en-US" baseline="-25000" dirty="0" smtClean="0">
                <a:latin typeface="Calibri" charset="0"/>
              </a:rPr>
              <a:t>i</a:t>
            </a:r>
            <a:r>
              <a:rPr lang="en-US" dirty="0">
                <a:latin typeface="Calibri" charset="0"/>
              </a:rPr>
              <a:t>) </a:t>
            </a:r>
            <a:r>
              <a:rPr lang="en-US" dirty="0" smtClean="0">
                <a:latin typeface="cmsy10" charset="0"/>
              </a:rPr>
              <a:t>≥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Symbol" charset="0"/>
                <a:sym typeface="Symbol" charset="0"/>
              </a:rPr>
              <a:t>Δ</a:t>
            </a:r>
            <a:r>
              <a:rPr lang="en-US" dirty="0" smtClean="0">
                <a:latin typeface="Calibri" charset="0"/>
              </a:rPr>
              <a:t>(s | </a:t>
            </a:r>
            <a:r>
              <a:rPr lang="en-US" dirty="0" err="1" smtClean="0">
                <a:latin typeface="Calibri" charset="0"/>
              </a:rPr>
              <a:t>A</a:t>
            </a:r>
            <a:r>
              <a:rPr lang="en-US" baseline="-25000" dirty="0" err="1" smtClean="0">
                <a:latin typeface="Calibri" charset="0"/>
              </a:rPr>
              <a:t>j</a:t>
            </a:r>
            <a:r>
              <a:rPr lang="en-US" dirty="0">
                <a:latin typeface="Calibri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latin typeface="Calibri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dirty="0">
                <a:solidFill>
                  <a:srgbClr val="008300"/>
                </a:solidFill>
                <a:latin typeface="Calibri" charset="0"/>
              </a:rPr>
              <a:t>	Marginal benefits can never increase!</a:t>
            </a:r>
          </a:p>
        </p:txBody>
      </p:sp>
      <p:sp>
        <p:nvSpPr>
          <p:cNvPr id="1445892" name="Rectangle 23"/>
          <p:cNvSpPr>
            <a:spLocks noChangeArrowheads="1"/>
          </p:cNvSpPr>
          <p:nvPr/>
        </p:nvSpPr>
        <p:spPr bwMode="auto">
          <a:xfrm>
            <a:off x="6970713" y="5105400"/>
            <a:ext cx="762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 sz="180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45893" name="Text Box 24"/>
          <p:cNvSpPr txBox="1">
            <a:spLocks noChangeArrowheads="1"/>
          </p:cNvSpPr>
          <p:nvPr/>
        </p:nvSpPr>
        <p:spPr bwMode="auto">
          <a:xfrm>
            <a:off x="6659563" y="5106988"/>
            <a:ext cx="273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s</a:t>
            </a:r>
          </a:p>
        </p:txBody>
      </p:sp>
      <p:sp>
        <p:nvSpPr>
          <p:cNvPr id="7" name="Rectangle 26"/>
          <p:cNvSpPr>
            <a:spLocks noChangeArrowheads="1"/>
          </p:cNvSpPr>
          <p:nvPr/>
        </p:nvSpPr>
        <p:spPr bwMode="auto">
          <a:xfrm>
            <a:off x="6969125" y="5105400"/>
            <a:ext cx="541338" cy="3810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sz="1800" smtClean="0">
              <a:solidFill>
                <a:srgbClr val="FF66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" name="Rectangle 32"/>
          <p:cNvSpPr>
            <a:spLocks noChangeArrowheads="1"/>
          </p:cNvSpPr>
          <p:nvPr/>
        </p:nvSpPr>
        <p:spPr bwMode="auto">
          <a:xfrm>
            <a:off x="6962775" y="5105400"/>
            <a:ext cx="2286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sz="180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45896" name="Text Box 30"/>
          <p:cNvSpPr txBox="1">
            <a:spLocks noChangeArrowheads="1"/>
          </p:cNvSpPr>
          <p:nvPr/>
        </p:nvSpPr>
        <p:spPr bwMode="auto">
          <a:xfrm>
            <a:off x="6324600" y="4572000"/>
            <a:ext cx="10445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b="1" dirty="0" err="1" smtClean="0">
                <a:solidFill>
                  <a:srgbClr val="FF6600"/>
                </a:solidFill>
                <a:latin typeface="Symbol" charset="0"/>
                <a:cs typeface="Arial" charset="0"/>
                <a:sym typeface="Symbol" charset="0"/>
              </a:rPr>
              <a:t>Δ</a:t>
            </a:r>
            <a:r>
              <a:rPr lang="en-US" sz="1800" b="1" baseline="-25000" dirty="0" smtClean="0">
                <a:solidFill>
                  <a:srgbClr val="FF6600"/>
                </a:solidFill>
                <a:latin typeface="Arial" charset="0"/>
                <a:cs typeface="Arial" charset="0"/>
                <a:sym typeface="Symbol" charset="0"/>
              </a:rPr>
              <a:t> 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(s | A</a:t>
            </a:r>
            <a:r>
              <a:rPr lang="en-US" sz="1800" b="1" baseline="-25000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i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1445898" name="Rectangle 10"/>
          <p:cNvSpPr>
            <a:spLocks noChangeArrowheads="1"/>
          </p:cNvSpPr>
          <p:nvPr/>
        </p:nvSpPr>
        <p:spPr bwMode="auto">
          <a:xfrm>
            <a:off x="7239000" y="4581525"/>
            <a:ext cx="13680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800" dirty="0" smtClean="0">
                <a:solidFill>
                  <a:srgbClr val="000000"/>
                </a:solidFill>
                <a:latin typeface="cmsy10" charset="0"/>
                <a:ea typeface="ＭＳ Ｐゴシック" charset="0"/>
                <a:cs typeface="Arial" charset="0"/>
              </a:rPr>
              <a:t>≥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1800" b="1" dirty="0" err="1" smtClean="0">
                <a:solidFill>
                  <a:srgbClr val="008300"/>
                </a:solidFill>
                <a:latin typeface="Symbol" charset="0"/>
                <a:ea typeface="ＭＳ Ｐゴシック" charset="0"/>
                <a:cs typeface="Arial" charset="0"/>
                <a:sym typeface="Symbol" charset="0"/>
              </a:rPr>
              <a:t>Δ</a:t>
            </a:r>
            <a:r>
              <a:rPr lang="en-US" sz="1800" b="1" dirty="0" smtClean="0">
                <a:solidFill>
                  <a:srgbClr val="008300"/>
                </a:solidFill>
                <a:latin typeface="Arial" charset="0"/>
                <a:ea typeface="ＭＳ Ｐゴシック" charset="0"/>
                <a:cs typeface="Arial" charset="0"/>
              </a:rPr>
              <a:t>(s | A</a:t>
            </a:r>
            <a:r>
              <a:rPr lang="en-US" sz="1800" b="1" baseline="-25000" dirty="0" smtClean="0">
                <a:solidFill>
                  <a:srgbClr val="008300"/>
                </a:solidFill>
                <a:latin typeface="Arial" charset="0"/>
                <a:ea typeface="ＭＳ Ｐゴシック" charset="0"/>
                <a:cs typeface="Arial" charset="0"/>
              </a:rPr>
              <a:t>i+1</a:t>
            </a:r>
            <a:r>
              <a:rPr lang="en-US" sz="1800" b="1" dirty="0" smtClean="0">
                <a:solidFill>
                  <a:srgbClr val="008300"/>
                </a:solidFill>
                <a:latin typeface="Arial" charset="0"/>
                <a:ea typeface="ＭＳ Ｐゴシック" charset="0"/>
                <a:cs typeface="Arial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961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79"/>
    </mc:Choice>
    <mc:Fallback xmlns="">
      <p:transition xmlns:p14="http://schemas.microsoft.com/office/powerpoint/2010/main" spd="slow" advTm="5177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5891" grpId="0" build="p"/>
      <p:bldP spid="1445892" grpId="0" animBg="1"/>
      <p:bldP spid="1445893" grpId="0"/>
      <p:bldP spid="7" grpId="0" animBg="1"/>
      <p:bldP spid="8" grpId="0" animBg="1"/>
      <p:bldP spid="1445896" grpId="0"/>
      <p:bldP spid="144589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A487466-9B42-A440-A502-56A6F1952826}" type="slidenum">
              <a:rPr lang="en-US" sz="1400">
                <a:solidFill>
                  <a:srgbClr val="000000"/>
                </a:solidFill>
              </a:rPr>
              <a:pPr eaLnBrk="1" hangingPunct="1"/>
              <a:t>21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931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23825" y="228600"/>
            <a:ext cx="9267826" cy="762000"/>
          </a:xfrm>
        </p:spPr>
        <p:txBody>
          <a:bodyPr anchor="ctr"/>
          <a:lstStyle/>
          <a:p>
            <a:pPr eaLnBrk="1" hangingPunct="1"/>
            <a:r>
              <a:rPr lang="ja-JP" altLang="en-US" sz="4000" dirty="0">
                <a:latin typeface="Calibri" charset="0"/>
              </a:rPr>
              <a:t>“</a:t>
            </a:r>
            <a:r>
              <a:rPr lang="en-US" sz="4000" dirty="0">
                <a:latin typeface="Calibri" charset="0"/>
              </a:rPr>
              <a:t>Lazy</a:t>
            </a:r>
            <a:r>
              <a:rPr lang="ja-JP" altLang="en-US" sz="4000" dirty="0">
                <a:latin typeface="Calibri" charset="0"/>
              </a:rPr>
              <a:t>”</a:t>
            </a:r>
            <a:r>
              <a:rPr lang="en-US" sz="4000" dirty="0">
                <a:latin typeface="Calibri" charset="0"/>
              </a:rPr>
              <a:t> greedy algorithm </a:t>
            </a:r>
            <a:r>
              <a:rPr lang="en-US" sz="3200" dirty="0">
                <a:latin typeface="Calibri" charset="0"/>
              </a:rPr>
              <a:t>[</a:t>
            </a:r>
            <a:r>
              <a:rPr lang="en-US" sz="3200" dirty="0" err="1">
                <a:latin typeface="Calibri" charset="0"/>
              </a:rPr>
              <a:t>Minoux</a:t>
            </a:r>
            <a:r>
              <a:rPr lang="en-US" sz="3200" dirty="0">
                <a:latin typeface="Calibri" charset="0"/>
              </a:rPr>
              <a:t> </a:t>
            </a:r>
            <a:r>
              <a:rPr lang="ja-JP" altLang="en-US" sz="3200" dirty="0">
                <a:latin typeface="Calibri" charset="0"/>
              </a:rPr>
              <a:t>’</a:t>
            </a:r>
            <a:r>
              <a:rPr lang="en-US" sz="3200" dirty="0">
                <a:latin typeface="Calibri" charset="0"/>
              </a:rPr>
              <a:t>78]</a:t>
            </a:r>
          </a:p>
        </p:txBody>
      </p:sp>
      <p:sp>
        <p:nvSpPr>
          <p:cNvPr id="94925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1600200"/>
            <a:ext cx="5181600" cy="2971800"/>
          </a:xfrm>
        </p:spPr>
        <p:txBody>
          <a:bodyPr/>
          <a:lstStyle/>
          <a:p>
            <a:pPr eaLnBrk="1" hangingPunct="1">
              <a:buClr>
                <a:srgbClr val="FF6600"/>
              </a:buClr>
              <a:buFont typeface="Wingdings" charset="0"/>
              <a:buNone/>
            </a:pPr>
            <a:r>
              <a:rPr lang="en-US" dirty="0">
                <a:solidFill>
                  <a:schemeClr val="folHlink"/>
                </a:solidFill>
                <a:latin typeface="Calibri" charset="0"/>
              </a:rPr>
              <a:t>	</a:t>
            </a:r>
            <a:r>
              <a:rPr lang="en-US" dirty="0">
                <a:solidFill>
                  <a:srgbClr val="0080FF"/>
                </a:solidFill>
                <a:latin typeface="Calibri" charset="0"/>
              </a:rPr>
              <a:t>Lazy greedy </a:t>
            </a:r>
            <a:r>
              <a:rPr lang="en-US" dirty="0">
                <a:latin typeface="Calibri" charset="0"/>
              </a:rPr>
              <a:t>algorithm:</a:t>
            </a:r>
          </a:p>
          <a:p>
            <a:pPr lvl="1" eaLnBrk="1" hangingPunct="1">
              <a:buClr>
                <a:srgbClr val="FF6600"/>
              </a:buClr>
              <a:buFont typeface="Wingdings" charset="0"/>
              <a:buChar char="§"/>
            </a:pPr>
            <a:r>
              <a:rPr lang="en-US" dirty="0">
                <a:latin typeface="Calibri" charset="0"/>
              </a:rPr>
              <a:t>First iteration as usual</a:t>
            </a:r>
          </a:p>
          <a:p>
            <a:pPr lvl="1" eaLnBrk="1" hangingPunct="1">
              <a:buClr>
                <a:srgbClr val="7030A0"/>
              </a:buClr>
              <a:buFont typeface="Wingdings" charset="0"/>
              <a:buChar char="§"/>
            </a:pPr>
            <a:r>
              <a:rPr lang="en-US" dirty="0">
                <a:latin typeface="Calibri" charset="0"/>
              </a:rPr>
              <a:t>Keep an </a:t>
            </a:r>
            <a:r>
              <a:rPr lang="en-US" dirty="0">
                <a:solidFill>
                  <a:srgbClr val="0080FF"/>
                </a:solidFill>
                <a:latin typeface="Calibri" charset="0"/>
              </a:rPr>
              <a:t>ordered list </a:t>
            </a:r>
            <a:r>
              <a:rPr lang="en-US" dirty="0">
                <a:latin typeface="Calibri" charset="0"/>
              </a:rPr>
              <a:t>of marginal benefits </a:t>
            </a:r>
            <a:r>
              <a:rPr lang="en-US" dirty="0" err="1" smtClean="0">
                <a:latin typeface="Symbol" charset="0"/>
                <a:sym typeface="Symbol" charset="0"/>
              </a:rPr>
              <a:t>Δ</a:t>
            </a:r>
            <a:r>
              <a:rPr lang="en-US" b="1" baseline="-25000" dirty="0" err="1" smtClean="0">
                <a:latin typeface="Calibri" charset="0"/>
                <a:sym typeface="Symbol" charset="0"/>
              </a:rPr>
              <a:t>i</a:t>
            </a:r>
            <a:r>
              <a:rPr lang="en-US" i="1" dirty="0" smtClean="0">
                <a:latin typeface="Times New Roman" charset="0"/>
              </a:rPr>
              <a:t> </a:t>
            </a:r>
            <a:r>
              <a:rPr lang="en-US" dirty="0">
                <a:latin typeface="Calibri" charset="0"/>
              </a:rPr>
              <a:t>from previous iteration</a:t>
            </a:r>
          </a:p>
          <a:p>
            <a:pPr lvl="1" eaLnBrk="1" hangingPunct="1">
              <a:buClr>
                <a:srgbClr val="7030A0"/>
              </a:buClr>
              <a:buFont typeface="Wingdings" charset="0"/>
              <a:buChar char="§"/>
            </a:pPr>
            <a:r>
              <a:rPr lang="en-US" dirty="0">
                <a:latin typeface="Calibri" charset="0"/>
              </a:rPr>
              <a:t>Re-evaluate </a:t>
            </a:r>
            <a:r>
              <a:rPr lang="en-US" dirty="0" err="1" smtClean="0">
                <a:latin typeface="Symbol" charset="0"/>
                <a:sym typeface="Symbol" charset="0"/>
              </a:rPr>
              <a:t>Δ</a:t>
            </a:r>
            <a:r>
              <a:rPr lang="en-US" b="1" baseline="-25000" dirty="0" err="1" smtClean="0">
                <a:latin typeface="Calibri" charset="0"/>
                <a:sym typeface="Symbol" charset="0"/>
              </a:rPr>
              <a:t>i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solidFill>
                  <a:srgbClr val="0080FF"/>
                </a:solidFill>
                <a:latin typeface="Calibri" charset="0"/>
              </a:rPr>
              <a:t>only </a:t>
            </a:r>
            <a:r>
              <a:rPr lang="en-US" dirty="0">
                <a:latin typeface="Calibri" charset="0"/>
              </a:rPr>
              <a:t>for top element</a:t>
            </a:r>
          </a:p>
          <a:p>
            <a:pPr lvl="1" eaLnBrk="1" hangingPunct="1">
              <a:buClr>
                <a:srgbClr val="7030A0"/>
              </a:buClr>
              <a:buFont typeface="Wingdings" charset="0"/>
              <a:buChar char="§"/>
            </a:pPr>
            <a:r>
              <a:rPr lang="en-US" dirty="0">
                <a:latin typeface="Calibri" charset="0"/>
              </a:rPr>
              <a:t>If </a:t>
            </a:r>
            <a:r>
              <a:rPr lang="en-US" dirty="0" err="1" smtClean="0">
                <a:latin typeface="Symbol" charset="0"/>
                <a:sym typeface="Symbol" charset="0"/>
              </a:rPr>
              <a:t>Δ</a:t>
            </a:r>
            <a:r>
              <a:rPr lang="en-US" baseline="-25000" dirty="0" err="1" smtClean="0">
                <a:latin typeface="Calibri" charset="0"/>
                <a:sym typeface="Symbol" charset="0"/>
              </a:rPr>
              <a:t>i</a:t>
            </a:r>
            <a:r>
              <a:rPr lang="en-US" dirty="0" smtClean="0">
                <a:solidFill>
                  <a:schemeClr val="folHlink"/>
                </a:solidFill>
                <a:latin typeface="Calibri" charset="0"/>
              </a:rPr>
              <a:t> </a:t>
            </a:r>
            <a:r>
              <a:rPr lang="en-US" dirty="0">
                <a:solidFill>
                  <a:srgbClr val="0080FF"/>
                </a:solidFill>
                <a:latin typeface="Calibri" charset="0"/>
              </a:rPr>
              <a:t>stays</a:t>
            </a:r>
            <a:r>
              <a:rPr lang="en-US" dirty="0">
                <a:solidFill>
                  <a:schemeClr val="folHlink"/>
                </a:solidFill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on top, use it,</a:t>
            </a:r>
            <a:r>
              <a:rPr lang="en-US" dirty="0">
                <a:solidFill>
                  <a:schemeClr val="folHlink"/>
                </a:solidFill>
                <a:latin typeface="Calibri" charset="0"/>
              </a:rPr>
              <a:t/>
            </a:r>
            <a:br>
              <a:rPr lang="en-US" dirty="0">
                <a:solidFill>
                  <a:schemeClr val="folHlink"/>
                </a:solidFill>
                <a:latin typeface="Calibri" charset="0"/>
              </a:rPr>
            </a:br>
            <a:r>
              <a:rPr lang="en-US" dirty="0">
                <a:latin typeface="Calibri" charset="0"/>
              </a:rPr>
              <a:t>otherwise</a:t>
            </a:r>
            <a:r>
              <a:rPr lang="en-US" dirty="0">
                <a:solidFill>
                  <a:schemeClr val="folHlink"/>
                </a:solidFill>
                <a:latin typeface="Calibri" charset="0"/>
              </a:rPr>
              <a:t> </a:t>
            </a:r>
            <a:r>
              <a:rPr lang="en-US" dirty="0">
                <a:solidFill>
                  <a:srgbClr val="0080FF"/>
                </a:solidFill>
                <a:latin typeface="Calibri" charset="0"/>
              </a:rPr>
              <a:t>re-sort</a:t>
            </a:r>
          </a:p>
        </p:txBody>
      </p:sp>
      <p:sp>
        <p:nvSpPr>
          <p:cNvPr id="949258" name="Rectangle 9"/>
          <p:cNvSpPr>
            <a:spLocks noChangeArrowheads="1"/>
          </p:cNvSpPr>
          <p:nvPr/>
        </p:nvSpPr>
        <p:spPr bwMode="auto">
          <a:xfrm>
            <a:off x="7007225" y="2514600"/>
            <a:ext cx="762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 sz="180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49259" name="Rectangle 10"/>
          <p:cNvSpPr>
            <a:spLocks noChangeArrowheads="1"/>
          </p:cNvSpPr>
          <p:nvPr/>
        </p:nvSpPr>
        <p:spPr bwMode="auto">
          <a:xfrm>
            <a:off x="7007225" y="3048000"/>
            <a:ext cx="762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 sz="180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49260" name="Rectangle 11"/>
          <p:cNvSpPr>
            <a:spLocks noChangeArrowheads="1"/>
          </p:cNvSpPr>
          <p:nvPr/>
        </p:nvSpPr>
        <p:spPr bwMode="auto">
          <a:xfrm>
            <a:off x="7007225" y="3581400"/>
            <a:ext cx="762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 sz="180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49261" name="Text Box 12"/>
          <p:cNvSpPr txBox="1">
            <a:spLocks noChangeArrowheads="1"/>
          </p:cNvSpPr>
          <p:nvPr/>
        </p:nvSpPr>
        <p:spPr bwMode="auto">
          <a:xfrm>
            <a:off x="6686550" y="2476500"/>
            <a:ext cx="285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a</a:t>
            </a:r>
          </a:p>
        </p:txBody>
      </p:sp>
      <p:sp>
        <p:nvSpPr>
          <p:cNvPr id="949262" name="Text Box 13"/>
          <p:cNvSpPr txBox="1">
            <a:spLocks noChangeArrowheads="1"/>
          </p:cNvSpPr>
          <p:nvPr/>
        </p:nvSpPr>
        <p:spPr bwMode="auto">
          <a:xfrm>
            <a:off x="6696075" y="3049588"/>
            <a:ext cx="298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b</a:t>
            </a:r>
          </a:p>
        </p:txBody>
      </p:sp>
      <p:sp>
        <p:nvSpPr>
          <p:cNvPr id="949263" name="Text Box 14"/>
          <p:cNvSpPr txBox="1">
            <a:spLocks noChangeArrowheads="1"/>
          </p:cNvSpPr>
          <p:nvPr/>
        </p:nvSpPr>
        <p:spPr bwMode="auto">
          <a:xfrm>
            <a:off x="6696075" y="3582988"/>
            <a:ext cx="285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c</a:t>
            </a:r>
          </a:p>
        </p:txBody>
      </p:sp>
      <p:sp>
        <p:nvSpPr>
          <p:cNvPr id="949272" name="Rectangle 23"/>
          <p:cNvSpPr>
            <a:spLocks noChangeArrowheads="1"/>
          </p:cNvSpPr>
          <p:nvPr/>
        </p:nvSpPr>
        <p:spPr bwMode="auto">
          <a:xfrm>
            <a:off x="6999288" y="4114800"/>
            <a:ext cx="762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 sz="180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49273" name="Text Box 24"/>
          <p:cNvSpPr txBox="1">
            <a:spLocks noChangeArrowheads="1"/>
          </p:cNvSpPr>
          <p:nvPr/>
        </p:nvSpPr>
        <p:spPr bwMode="auto">
          <a:xfrm>
            <a:off x="6688138" y="4116388"/>
            <a:ext cx="298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d</a:t>
            </a:r>
          </a:p>
        </p:txBody>
      </p:sp>
      <p:sp>
        <p:nvSpPr>
          <p:cNvPr id="269338" name="Rectangle 26"/>
          <p:cNvSpPr>
            <a:spLocks noChangeArrowheads="1"/>
          </p:cNvSpPr>
          <p:nvPr/>
        </p:nvSpPr>
        <p:spPr bwMode="auto">
          <a:xfrm>
            <a:off x="6997700" y="4114800"/>
            <a:ext cx="541338" cy="381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sz="180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69339" name="Rectangle 27"/>
          <p:cNvSpPr>
            <a:spLocks noChangeArrowheads="1"/>
          </p:cNvSpPr>
          <p:nvPr/>
        </p:nvSpPr>
        <p:spPr bwMode="auto">
          <a:xfrm>
            <a:off x="7005638" y="2514600"/>
            <a:ext cx="671512" cy="381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sz="180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69340" name="Rectangle 28"/>
          <p:cNvSpPr>
            <a:spLocks noChangeArrowheads="1"/>
          </p:cNvSpPr>
          <p:nvPr/>
        </p:nvSpPr>
        <p:spPr bwMode="auto">
          <a:xfrm>
            <a:off x="7005638" y="3048000"/>
            <a:ext cx="366712" cy="381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sz="180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69341" name="Rectangle 29"/>
          <p:cNvSpPr>
            <a:spLocks noChangeArrowheads="1"/>
          </p:cNvSpPr>
          <p:nvPr/>
        </p:nvSpPr>
        <p:spPr bwMode="auto">
          <a:xfrm>
            <a:off x="7005638" y="3581400"/>
            <a:ext cx="152400" cy="381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sz="180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3201" name="Text Box 30"/>
          <p:cNvSpPr txBox="1">
            <a:spLocks noChangeArrowheads="1"/>
          </p:cNvSpPr>
          <p:nvPr/>
        </p:nvSpPr>
        <p:spPr bwMode="auto">
          <a:xfrm>
            <a:off x="6929438" y="2093913"/>
            <a:ext cx="17072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Benefit </a:t>
            </a:r>
            <a:r>
              <a:rPr lang="en-US" sz="1800" dirty="0" err="1" smtClean="0">
                <a:latin typeface="Symbol" charset="0"/>
                <a:sym typeface="Symbol" charset="0"/>
              </a:rPr>
              <a:t>Δ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(s | A)</a:t>
            </a:r>
          </a:p>
        </p:txBody>
      </p:sp>
      <p:sp>
        <p:nvSpPr>
          <p:cNvPr id="949280" name="Rectangle 38"/>
          <p:cNvSpPr>
            <a:spLocks noChangeArrowheads="1"/>
          </p:cNvSpPr>
          <p:nvPr/>
        </p:nvSpPr>
        <p:spPr bwMode="auto">
          <a:xfrm>
            <a:off x="6997700" y="4648200"/>
            <a:ext cx="762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 sz="180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49281" name="Text Box 39"/>
          <p:cNvSpPr txBox="1">
            <a:spLocks noChangeArrowheads="1"/>
          </p:cNvSpPr>
          <p:nvPr/>
        </p:nvSpPr>
        <p:spPr bwMode="auto">
          <a:xfrm>
            <a:off x="6686550" y="4649788"/>
            <a:ext cx="285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e</a:t>
            </a:r>
          </a:p>
        </p:txBody>
      </p:sp>
      <p:sp>
        <p:nvSpPr>
          <p:cNvPr id="269352" name="Rectangle 40"/>
          <p:cNvSpPr>
            <a:spLocks noChangeArrowheads="1"/>
          </p:cNvSpPr>
          <p:nvPr/>
        </p:nvSpPr>
        <p:spPr bwMode="auto">
          <a:xfrm>
            <a:off x="6996113" y="4648200"/>
            <a:ext cx="300037" cy="381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sz="180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49436" name="Rectangle 9"/>
          <p:cNvSpPr>
            <a:spLocks noChangeArrowheads="1"/>
          </p:cNvSpPr>
          <p:nvPr/>
        </p:nvSpPr>
        <p:spPr bwMode="auto">
          <a:xfrm>
            <a:off x="7007225" y="2514600"/>
            <a:ext cx="762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 sz="180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49437" name="Text Box 12"/>
          <p:cNvSpPr txBox="1">
            <a:spLocks noChangeArrowheads="1"/>
          </p:cNvSpPr>
          <p:nvPr/>
        </p:nvSpPr>
        <p:spPr bwMode="auto">
          <a:xfrm>
            <a:off x="6686550" y="2476500"/>
            <a:ext cx="285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a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6688138" y="4114800"/>
            <a:ext cx="1073150" cy="381000"/>
            <a:chOff x="3889" y="2592"/>
            <a:chExt cx="676" cy="240"/>
          </a:xfrm>
        </p:grpSpPr>
        <p:sp>
          <p:nvSpPr>
            <p:cNvPr id="93248" name="Rectangle 23"/>
            <p:cNvSpPr>
              <a:spLocks noChangeArrowheads="1"/>
            </p:cNvSpPr>
            <p:nvPr/>
          </p:nvSpPr>
          <p:spPr bwMode="auto">
            <a:xfrm>
              <a:off x="4085" y="2592"/>
              <a:ext cx="480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l"/>
              <a:endParaRPr lang="en-US" sz="18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93249" name="Text Box 24"/>
            <p:cNvSpPr txBox="1">
              <a:spLocks noChangeArrowheads="1"/>
            </p:cNvSpPr>
            <p:nvPr/>
          </p:nvSpPr>
          <p:spPr bwMode="auto">
            <a:xfrm>
              <a:off x="3889" y="2593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800" smtClean="0">
                  <a:solidFill>
                    <a:srgbClr val="000000"/>
                  </a:solidFill>
                  <a:latin typeface="Times New Roman" charset="0"/>
                  <a:cs typeface="Arial" charset="0"/>
                </a:rPr>
                <a:t>d</a:t>
              </a:r>
            </a:p>
          </p:txBody>
        </p:sp>
        <p:sp>
          <p:nvSpPr>
            <p:cNvPr id="93250" name="Rectangle 26"/>
            <p:cNvSpPr>
              <a:spLocks noChangeArrowheads="1"/>
            </p:cNvSpPr>
            <p:nvPr/>
          </p:nvSpPr>
          <p:spPr bwMode="auto">
            <a:xfrm>
              <a:off x="4084" y="2592"/>
              <a:ext cx="341" cy="24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949442" name="Rectangle 27"/>
          <p:cNvSpPr>
            <a:spLocks noChangeArrowheads="1"/>
          </p:cNvSpPr>
          <p:nvPr/>
        </p:nvSpPr>
        <p:spPr bwMode="auto">
          <a:xfrm>
            <a:off x="7005638" y="2514600"/>
            <a:ext cx="671512" cy="381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sz="180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6696075" y="3048000"/>
            <a:ext cx="1073150" cy="381000"/>
            <a:chOff x="3894" y="1920"/>
            <a:chExt cx="676" cy="240"/>
          </a:xfrm>
        </p:grpSpPr>
        <p:sp>
          <p:nvSpPr>
            <p:cNvPr id="93245" name="Rectangle 10"/>
            <p:cNvSpPr>
              <a:spLocks noChangeArrowheads="1"/>
            </p:cNvSpPr>
            <p:nvPr/>
          </p:nvSpPr>
          <p:spPr bwMode="auto">
            <a:xfrm>
              <a:off x="4090" y="1920"/>
              <a:ext cx="480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l"/>
              <a:endParaRPr lang="en-US" sz="18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93246" name="Text Box 13"/>
            <p:cNvSpPr txBox="1">
              <a:spLocks noChangeArrowheads="1"/>
            </p:cNvSpPr>
            <p:nvPr/>
          </p:nvSpPr>
          <p:spPr bwMode="auto">
            <a:xfrm>
              <a:off x="3894" y="1921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800" smtClean="0">
                  <a:solidFill>
                    <a:srgbClr val="000000"/>
                  </a:solidFill>
                  <a:latin typeface="Times New Roman" charset="0"/>
                  <a:cs typeface="Arial" charset="0"/>
                </a:rPr>
                <a:t>b</a:t>
              </a:r>
            </a:p>
          </p:txBody>
        </p:sp>
        <p:sp>
          <p:nvSpPr>
            <p:cNvPr id="93247" name="Rectangle 28"/>
            <p:cNvSpPr>
              <a:spLocks noChangeArrowheads="1"/>
            </p:cNvSpPr>
            <p:nvPr/>
          </p:nvSpPr>
          <p:spPr bwMode="auto">
            <a:xfrm>
              <a:off x="4089" y="1920"/>
              <a:ext cx="231" cy="24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6696075" y="3581400"/>
            <a:ext cx="1073150" cy="381000"/>
            <a:chOff x="3894" y="2256"/>
            <a:chExt cx="676" cy="240"/>
          </a:xfrm>
        </p:grpSpPr>
        <p:sp>
          <p:nvSpPr>
            <p:cNvPr id="93242" name="Rectangle 11"/>
            <p:cNvSpPr>
              <a:spLocks noChangeArrowheads="1"/>
            </p:cNvSpPr>
            <p:nvPr/>
          </p:nvSpPr>
          <p:spPr bwMode="auto">
            <a:xfrm>
              <a:off x="4090" y="2256"/>
              <a:ext cx="480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l"/>
              <a:endParaRPr lang="en-US" sz="18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93243" name="Text Box 14"/>
            <p:cNvSpPr txBox="1">
              <a:spLocks noChangeArrowheads="1"/>
            </p:cNvSpPr>
            <p:nvPr/>
          </p:nvSpPr>
          <p:spPr bwMode="auto">
            <a:xfrm>
              <a:off x="3894" y="2257"/>
              <a:ext cx="1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800" smtClean="0">
                  <a:solidFill>
                    <a:srgbClr val="000000"/>
                  </a:solidFill>
                  <a:latin typeface="Times New Roman" charset="0"/>
                  <a:cs typeface="Arial" charset="0"/>
                </a:rPr>
                <a:t>c</a:t>
              </a:r>
            </a:p>
          </p:txBody>
        </p:sp>
        <p:sp>
          <p:nvSpPr>
            <p:cNvPr id="93244" name="Rectangle 29"/>
            <p:cNvSpPr>
              <a:spLocks noChangeArrowheads="1"/>
            </p:cNvSpPr>
            <p:nvPr/>
          </p:nvSpPr>
          <p:spPr bwMode="auto">
            <a:xfrm>
              <a:off x="4089" y="2256"/>
              <a:ext cx="96" cy="24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6686550" y="4648200"/>
            <a:ext cx="1073150" cy="381000"/>
            <a:chOff x="3888" y="2928"/>
            <a:chExt cx="676" cy="240"/>
          </a:xfrm>
        </p:grpSpPr>
        <p:sp>
          <p:nvSpPr>
            <p:cNvPr id="93239" name="Rectangle 31"/>
            <p:cNvSpPr>
              <a:spLocks noChangeArrowheads="1"/>
            </p:cNvSpPr>
            <p:nvPr/>
          </p:nvSpPr>
          <p:spPr bwMode="auto">
            <a:xfrm>
              <a:off x="4084" y="2928"/>
              <a:ext cx="480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l"/>
              <a:endParaRPr lang="en-US" sz="18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93240" name="Text Box 32"/>
            <p:cNvSpPr txBox="1">
              <a:spLocks noChangeArrowheads="1"/>
            </p:cNvSpPr>
            <p:nvPr/>
          </p:nvSpPr>
          <p:spPr bwMode="auto">
            <a:xfrm>
              <a:off x="3888" y="2929"/>
              <a:ext cx="1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800" smtClean="0">
                  <a:solidFill>
                    <a:srgbClr val="000000"/>
                  </a:solidFill>
                  <a:latin typeface="Times New Roman" charset="0"/>
                  <a:cs typeface="Arial" charset="0"/>
                </a:rPr>
                <a:t>e</a:t>
              </a:r>
            </a:p>
          </p:txBody>
        </p:sp>
        <p:sp>
          <p:nvSpPr>
            <p:cNvPr id="93241" name="Rectangle 33"/>
            <p:cNvSpPr>
              <a:spLocks noChangeArrowheads="1"/>
            </p:cNvSpPr>
            <p:nvPr/>
          </p:nvSpPr>
          <p:spPr bwMode="auto">
            <a:xfrm>
              <a:off x="4083" y="2928"/>
              <a:ext cx="189" cy="24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949455" name="Rectangle 40"/>
          <p:cNvSpPr>
            <a:spLocks noChangeArrowheads="1"/>
          </p:cNvSpPr>
          <p:nvPr/>
        </p:nvSpPr>
        <p:spPr bwMode="auto">
          <a:xfrm>
            <a:off x="7010400" y="2514600"/>
            <a:ext cx="685800" cy="3810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sz="180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49477" name="Rectangle 9"/>
          <p:cNvSpPr>
            <a:spLocks noChangeArrowheads="1"/>
          </p:cNvSpPr>
          <p:nvPr/>
        </p:nvSpPr>
        <p:spPr bwMode="auto">
          <a:xfrm>
            <a:off x="7007225" y="2514600"/>
            <a:ext cx="762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 sz="180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49478" name="Rectangle 11"/>
          <p:cNvSpPr>
            <a:spLocks noChangeArrowheads="1"/>
          </p:cNvSpPr>
          <p:nvPr/>
        </p:nvSpPr>
        <p:spPr bwMode="auto">
          <a:xfrm>
            <a:off x="6991350" y="4572000"/>
            <a:ext cx="762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 sz="180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49479" name="Text Box 12"/>
          <p:cNvSpPr txBox="1">
            <a:spLocks noChangeArrowheads="1"/>
          </p:cNvSpPr>
          <p:nvPr/>
        </p:nvSpPr>
        <p:spPr bwMode="auto">
          <a:xfrm>
            <a:off x="6686550" y="2476500"/>
            <a:ext cx="285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a</a:t>
            </a:r>
          </a:p>
        </p:txBody>
      </p:sp>
      <p:sp>
        <p:nvSpPr>
          <p:cNvPr id="949480" name="Text Box 14"/>
          <p:cNvSpPr txBox="1">
            <a:spLocks noChangeArrowheads="1"/>
          </p:cNvSpPr>
          <p:nvPr/>
        </p:nvSpPr>
        <p:spPr bwMode="auto">
          <a:xfrm>
            <a:off x="6680200" y="4573588"/>
            <a:ext cx="285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c</a:t>
            </a:r>
          </a:p>
        </p:txBody>
      </p:sp>
      <p:sp>
        <p:nvSpPr>
          <p:cNvPr id="270359" name="Rectangle 23"/>
          <p:cNvSpPr>
            <a:spLocks noChangeArrowheads="1"/>
          </p:cNvSpPr>
          <p:nvPr/>
        </p:nvSpPr>
        <p:spPr bwMode="auto">
          <a:xfrm>
            <a:off x="6991350" y="3063875"/>
            <a:ext cx="762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 sz="180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70360" name="Text Box 24"/>
          <p:cNvSpPr txBox="1">
            <a:spLocks noChangeArrowheads="1"/>
          </p:cNvSpPr>
          <p:nvPr/>
        </p:nvSpPr>
        <p:spPr bwMode="auto">
          <a:xfrm>
            <a:off x="6680200" y="3065463"/>
            <a:ext cx="298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d</a:t>
            </a:r>
          </a:p>
        </p:txBody>
      </p:sp>
      <p:sp>
        <p:nvSpPr>
          <p:cNvPr id="270362" name="Rectangle 26"/>
          <p:cNvSpPr>
            <a:spLocks noChangeArrowheads="1"/>
          </p:cNvSpPr>
          <p:nvPr/>
        </p:nvSpPr>
        <p:spPr bwMode="auto">
          <a:xfrm>
            <a:off x="6989763" y="3063875"/>
            <a:ext cx="541337" cy="381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sz="180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49484" name="Rectangle 27"/>
          <p:cNvSpPr>
            <a:spLocks noChangeArrowheads="1"/>
          </p:cNvSpPr>
          <p:nvPr/>
        </p:nvSpPr>
        <p:spPr bwMode="auto">
          <a:xfrm>
            <a:off x="7005638" y="2514600"/>
            <a:ext cx="671512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sz="180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6680200" y="3581400"/>
            <a:ext cx="1073150" cy="381000"/>
            <a:chOff x="3884" y="2256"/>
            <a:chExt cx="676" cy="240"/>
          </a:xfrm>
        </p:grpSpPr>
        <p:sp>
          <p:nvSpPr>
            <p:cNvPr id="93236" name="Rectangle 10"/>
            <p:cNvSpPr>
              <a:spLocks noChangeArrowheads="1"/>
            </p:cNvSpPr>
            <p:nvPr/>
          </p:nvSpPr>
          <p:spPr bwMode="auto">
            <a:xfrm>
              <a:off x="4080" y="2256"/>
              <a:ext cx="480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l"/>
              <a:endParaRPr lang="en-US" sz="18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93237" name="Text Box 13"/>
            <p:cNvSpPr txBox="1">
              <a:spLocks noChangeArrowheads="1"/>
            </p:cNvSpPr>
            <p:nvPr/>
          </p:nvSpPr>
          <p:spPr bwMode="auto">
            <a:xfrm>
              <a:off x="3884" y="2257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800" smtClean="0">
                  <a:solidFill>
                    <a:srgbClr val="000000"/>
                  </a:solidFill>
                  <a:latin typeface="Times New Roman" charset="0"/>
                  <a:cs typeface="Arial" charset="0"/>
                </a:rPr>
                <a:t>b</a:t>
              </a:r>
            </a:p>
          </p:txBody>
        </p:sp>
        <p:sp>
          <p:nvSpPr>
            <p:cNvPr id="93238" name="Rectangle 28"/>
            <p:cNvSpPr>
              <a:spLocks noChangeArrowheads="1"/>
            </p:cNvSpPr>
            <p:nvPr/>
          </p:nvSpPr>
          <p:spPr bwMode="auto">
            <a:xfrm>
              <a:off x="4079" y="2256"/>
              <a:ext cx="231" cy="24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949489" name="Rectangle 29"/>
          <p:cNvSpPr>
            <a:spLocks noChangeArrowheads="1"/>
          </p:cNvSpPr>
          <p:nvPr/>
        </p:nvSpPr>
        <p:spPr bwMode="auto">
          <a:xfrm>
            <a:off x="6991350" y="4572000"/>
            <a:ext cx="152400" cy="381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sz="180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70368" name="Rectangle 32"/>
          <p:cNvSpPr>
            <a:spLocks noChangeArrowheads="1"/>
          </p:cNvSpPr>
          <p:nvPr/>
        </p:nvSpPr>
        <p:spPr bwMode="auto">
          <a:xfrm>
            <a:off x="6983413" y="3063875"/>
            <a:ext cx="160337" cy="381000"/>
          </a:xfrm>
          <a:prstGeom prst="rect">
            <a:avLst/>
          </a:prstGeom>
          <a:solidFill>
            <a:srgbClr val="008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sz="180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70369" name="Rectangle 33"/>
          <p:cNvSpPr>
            <a:spLocks noChangeArrowheads="1"/>
          </p:cNvSpPr>
          <p:nvPr/>
        </p:nvSpPr>
        <p:spPr bwMode="auto">
          <a:xfrm>
            <a:off x="6983413" y="3057525"/>
            <a:ext cx="381000" cy="381000"/>
          </a:xfrm>
          <a:prstGeom prst="rect">
            <a:avLst/>
          </a:prstGeom>
          <a:solidFill>
            <a:srgbClr val="008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sz="180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49492" name="Rectangle 35"/>
          <p:cNvSpPr>
            <a:spLocks noChangeArrowheads="1"/>
          </p:cNvSpPr>
          <p:nvPr/>
        </p:nvSpPr>
        <p:spPr bwMode="auto">
          <a:xfrm>
            <a:off x="7010400" y="2514600"/>
            <a:ext cx="685800" cy="3810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sz="180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70372" name="Rectangle 36"/>
          <p:cNvSpPr>
            <a:spLocks noChangeArrowheads="1"/>
          </p:cNvSpPr>
          <p:nvPr/>
        </p:nvSpPr>
        <p:spPr bwMode="auto">
          <a:xfrm>
            <a:off x="6985000" y="3057525"/>
            <a:ext cx="377825" cy="3810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sz="180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7" name="Group 44"/>
          <p:cNvGrpSpPr>
            <a:grpSpLocks/>
          </p:cNvGrpSpPr>
          <p:nvPr/>
        </p:nvGrpSpPr>
        <p:grpSpPr bwMode="auto">
          <a:xfrm>
            <a:off x="6680200" y="4114800"/>
            <a:ext cx="1073150" cy="381000"/>
            <a:chOff x="3884" y="2559"/>
            <a:chExt cx="676" cy="240"/>
          </a:xfrm>
        </p:grpSpPr>
        <p:sp>
          <p:nvSpPr>
            <p:cNvPr id="93233" name="Rectangle 38"/>
            <p:cNvSpPr>
              <a:spLocks noChangeArrowheads="1"/>
            </p:cNvSpPr>
            <p:nvPr/>
          </p:nvSpPr>
          <p:spPr bwMode="auto">
            <a:xfrm>
              <a:off x="4080" y="2559"/>
              <a:ext cx="480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l"/>
              <a:endParaRPr lang="en-US" sz="18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93234" name="Text Box 39"/>
            <p:cNvSpPr txBox="1">
              <a:spLocks noChangeArrowheads="1"/>
            </p:cNvSpPr>
            <p:nvPr/>
          </p:nvSpPr>
          <p:spPr bwMode="auto">
            <a:xfrm>
              <a:off x="3884" y="2560"/>
              <a:ext cx="1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800" smtClean="0">
                  <a:solidFill>
                    <a:srgbClr val="000000"/>
                  </a:solidFill>
                  <a:latin typeface="Times New Roman" charset="0"/>
                  <a:cs typeface="Arial" charset="0"/>
                </a:rPr>
                <a:t>e</a:t>
              </a:r>
            </a:p>
          </p:txBody>
        </p:sp>
        <p:sp>
          <p:nvSpPr>
            <p:cNvPr id="93235" name="Rectangle 40"/>
            <p:cNvSpPr>
              <a:spLocks noChangeArrowheads="1"/>
            </p:cNvSpPr>
            <p:nvPr/>
          </p:nvSpPr>
          <p:spPr bwMode="auto">
            <a:xfrm>
              <a:off x="4079" y="2559"/>
              <a:ext cx="189" cy="24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93228" name="Rectangle 250"/>
          <p:cNvSpPr>
            <a:spLocks noChangeArrowheads="1"/>
          </p:cNvSpPr>
          <p:nvPr/>
        </p:nvSpPr>
        <p:spPr bwMode="auto">
          <a:xfrm>
            <a:off x="457200" y="990600"/>
            <a:ext cx="8305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 algn="l">
              <a:lnSpc>
                <a:spcPct val="90000"/>
              </a:lnSpc>
              <a:spcBef>
                <a:spcPct val="20000"/>
              </a:spcBef>
              <a:buClr>
                <a:srgbClr val="3333CC"/>
              </a:buClr>
              <a:buSzPct val="70000"/>
              <a:buFont typeface="Wingdings" charset="0"/>
              <a:buBlip>
                <a:blip r:embed="rId4"/>
              </a:buBlip>
            </a:pPr>
            <a:endParaRPr lang="en-US" smtClean="0">
              <a:solidFill>
                <a:srgbClr val="000000"/>
              </a:solidFill>
              <a:ea typeface="ＭＳ Ｐゴシック" charset="0"/>
              <a:cs typeface="+mn-cs"/>
            </a:endParaRPr>
          </a:p>
        </p:txBody>
      </p:sp>
      <p:sp>
        <p:nvSpPr>
          <p:cNvPr id="949499" name="Text Box 251"/>
          <p:cNvSpPr txBox="1">
            <a:spLocks noChangeArrowheads="1"/>
          </p:cNvSpPr>
          <p:nvPr/>
        </p:nvSpPr>
        <p:spPr bwMode="auto">
          <a:xfrm>
            <a:off x="420688" y="5715000"/>
            <a:ext cx="84240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dirty="0" smtClean="0">
                <a:solidFill>
                  <a:srgbClr val="5F5F5F"/>
                </a:solidFill>
                <a:cs typeface="+mn-cs"/>
              </a:rPr>
              <a:t>Note: 	Very easy to compute online bounds, lazy evaluations, etc.</a:t>
            </a:r>
            <a:br>
              <a:rPr lang="en-US" dirty="0" smtClean="0">
                <a:solidFill>
                  <a:srgbClr val="5F5F5F"/>
                </a:solidFill>
                <a:cs typeface="+mn-cs"/>
              </a:rPr>
            </a:br>
            <a:r>
              <a:rPr lang="en-US" dirty="0" smtClean="0">
                <a:solidFill>
                  <a:srgbClr val="5F5F5F"/>
                </a:solidFill>
                <a:cs typeface="+mn-cs"/>
              </a:rPr>
              <a:t>	[</a:t>
            </a:r>
            <a:r>
              <a:rPr lang="en-US" dirty="0" err="1" smtClean="0">
                <a:solidFill>
                  <a:srgbClr val="5F5F5F"/>
                </a:solidFill>
                <a:cs typeface="+mn-cs"/>
              </a:rPr>
              <a:t>Leskovec</a:t>
            </a:r>
            <a:r>
              <a:rPr lang="en-US" dirty="0" smtClean="0">
                <a:solidFill>
                  <a:srgbClr val="5F5F5F"/>
                </a:solidFill>
                <a:cs typeface="+mn-cs"/>
              </a:rPr>
              <a:t>, Krause et al. </a:t>
            </a:r>
            <a:r>
              <a:rPr lang="ja-JP" altLang="en-US" dirty="0" smtClean="0">
                <a:solidFill>
                  <a:srgbClr val="5F5F5F"/>
                </a:solidFill>
                <a:cs typeface="+mn-cs"/>
              </a:rPr>
              <a:t>’</a:t>
            </a:r>
            <a:r>
              <a:rPr lang="en-US" dirty="0" smtClean="0">
                <a:solidFill>
                  <a:srgbClr val="5F5F5F"/>
                </a:solidFill>
                <a:cs typeface="+mn-cs"/>
              </a:rPr>
              <a:t>07]</a:t>
            </a:r>
          </a:p>
        </p:txBody>
      </p:sp>
      <p:sp>
        <p:nvSpPr>
          <p:cNvPr id="93231" name="Rectangle 252"/>
          <p:cNvSpPr>
            <a:spLocks noChangeArrowheads="1"/>
          </p:cNvSpPr>
          <p:nvPr/>
        </p:nvSpPr>
        <p:spPr bwMode="auto">
          <a:xfrm>
            <a:off x="685800" y="1600200"/>
            <a:ext cx="5029200" cy="3581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r"/>
            <a:endParaRPr lang="en-US" sz="2400" smtClean="0">
              <a:solidFill>
                <a:srgbClr val="000000"/>
              </a:solidFill>
              <a:ea typeface="ＭＳ Ｐゴシック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907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25"/>
    </mc:Choice>
    <mc:Fallback xmlns="">
      <p:transition xmlns:p14="http://schemas.microsoft.com/office/powerpoint/2010/main" spd="slow" advTm="6502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1666 L -0.04045 0.00833 C -0.04913 0.01342 -0.05399 0.02175 -0.05399 0.02984 C -0.05399 0.0391 -0.04913 0.04673 -0.04045 0.05182 L -0.00139 0.07774 " pathEditMode="relative" rAng="0" ptsTypes="FffFF">
                                      <p:cBhvr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" y="470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111 L -0.04132 0.03193 C -0.05035 0.04095 -0.05538 0.05437 -0.05538 0.06849 C -0.05538 0.08468 -0.05035 0.09764 -0.04132 0.10667 L -0.00139 0.14993 " pathEditMode="relative" rAng="0" ptsTypes="FffFF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810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92411E-6 L -0.03698 -0.02129 C -0.04548 -0.02592 -0.05 -0.0324 -0.05 -0.03887 C -0.05 -0.04674 -0.04548 -0.05299 -0.03698 -0.05738 L -3.33333E-6 -0.07775 " pathEditMode="relative" rAng="0" ptsTypes="FffFF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390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30495E-6 L -0.03993 -0.04049 C -0.04895 -0.04882 -0.05399 -0.06154 -0.05399 -0.07473 C -0.05399 -0.08954 -0.04895 -0.10157 -0.03993 -0.1099 L -3.33333E-6 -0.14993 " pathEditMode="relative" rAng="0" ptsTypes="FffFF">
                                      <p:cBhvr>
                                        <p:cTn id="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5437E-6 L -0.03993 0.03956 C -0.04896 0.04766 -0.05399 0.06015 -0.05399 0.07311 C -0.05399 0.08792 -0.04896 0.09972 -0.03993 0.10782 L 1.11022E-16 0.14761 " pathEditMode="relative" rAng="0" ptsTypes="FffFF">
                                      <p:cBhvr>
                                        <p:cTn id="138" dur="1000" fill="hold"/>
                                        <p:tgtEl>
                                          <p:spTgt spid="270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74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5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94817E-6 L -0.03993 0.03957 C -0.04895 0.04767 -0.05399 0.06016 -0.05399 0.07312 C -0.05399 0.08792 -0.04895 0.09972 -0.03993 0.10782 L 5E-6 0.14762 " pathEditMode="relative" rAng="0" ptsTypes="FffFF">
                                      <p:cBhvr>
                                        <p:cTn id="140" dur="1000" fill="hold"/>
                                        <p:tgtEl>
                                          <p:spTgt spid="270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7400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5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55437E-6 L -0.03993 0.03956 C -0.04895 0.04766 -0.05399 0.06015 -0.05399 0.07311 C -0.05399 0.08792 -0.04895 0.09972 -0.03993 0.10782 L -3.61111E-6 0.14761 " pathEditMode="relative" rAng="0" ptsTypes="FffFF">
                                      <p:cBhvr>
                                        <p:cTn id="142" dur="1000" fill="hold"/>
                                        <p:tgtEl>
                                          <p:spTgt spid="270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740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5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5437E-6 L -0.03993 0.03956 C -0.04896 0.04766 -0.054 0.06015 -0.054 0.07311 C -0.054 0.08792 -0.04896 0.09972 -0.03993 0.10782 L 4.16667E-6 0.14761 " pathEditMode="relative" rAng="0" ptsTypes="FffFF">
                                      <p:cBhvr>
                                        <p:cTn id="144" dur="1000" fill="hold"/>
                                        <p:tgtEl>
                                          <p:spTgt spid="2703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7400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0324 L 0.00034 -0.07543 " pathEditMode="relative" rAng="0" ptsTypes="AA">
                                      <p:cBhvr>
                                        <p:cTn id="1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208 L 0.00069 -0.07358 " pathEditMode="relative" rAng="0" ptsTypes="AA">
                                      <p:cBhvr>
                                        <p:cTn id="1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9258" grpId="0" animBg="1"/>
      <p:bldP spid="949259" grpId="0" animBg="1"/>
      <p:bldP spid="949260" grpId="0" animBg="1"/>
      <p:bldP spid="949261" grpId="0"/>
      <p:bldP spid="949262" grpId="0"/>
      <p:bldP spid="949263" grpId="0"/>
      <p:bldP spid="949272" grpId="0" animBg="1"/>
      <p:bldP spid="949273" grpId="0"/>
      <p:bldP spid="269338" grpId="0" animBg="1"/>
      <p:bldP spid="269338" grpId="1" animBg="1"/>
      <p:bldP spid="269339" grpId="0" animBg="1"/>
      <p:bldP spid="269339" grpId="1" animBg="1"/>
      <p:bldP spid="269340" grpId="0" animBg="1"/>
      <p:bldP spid="269340" grpId="1" animBg="1"/>
      <p:bldP spid="269341" grpId="0" animBg="1"/>
      <p:bldP spid="269341" grpId="1" animBg="1"/>
      <p:bldP spid="949280" grpId="0" animBg="1"/>
      <p:bldP spid="949281" grpId="0"/>
      <p:bldP spid="269352" grpId="0" animBg="1"/>
      <p:bldP spid="269352" grpId="1" animBg="1"/>
      <p:bldP spid="949436" grpId="0" animBg="1"/>
      <p:bldP spid="949436" grpId="1" animBg="1"/>
      <p:bldP spid="949437" grpId="0"/>
      <p:bldP spid="949437" grpId="1"/>
      <p:bldP spid="949442" grpId="0" animBg="1"/>
      <p:bldP spid="949442" grpId="1" animBg="1"/>
      <p:bldP spid="949455" grpId="0" animBg="1"/>
      <p:bldP spid="949455" grpId="1" animBg="1"/>
      <p:bldP spid="949477" grpId="0" animBg="1"/>
      <p:bldP spid="949478" grpId="0" animBg="1"/>
      <p:bldP spid="949479" grpId="0"/>
      <p:bldP spid="949480" grpId="0"/>
      <p:bldP spid="270359" grpId="0" animBg="1"/>
      <p:bldP spid="270359" grpId="1" animBg="1"/>
      <p:bldP spid="270360" grpId="0"/>
      <p:bldP spid="270360" grpId="1"/>
      <p:bldP spid="270362" grpId="0" animBg="1"/>
      <p:bldP spid="270362" grpId="1" animBg="1"/>
      <p:bldP spid="949484" grpId="0" animBg="1"/>
      <p:bldP spid="949489" grpId="0" animBg="1"/>
      <p:bldP spid="270368" grpId="0" animBg="1"/>
      <p:bldP spid="270368" grpId="1" animBg="1"/>
      <p:bldP spid="270368" grpId="2" animBg="1"/>
      <p:bldP spid="270369" grpId="0" animBg="1"/>
      <p:bldP spid="949492" grpId="0" animBg="1"/>
      <p:bldP spid="270372" grpId="0" animBg="1"/>
      <p:bldP spid="94949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46F8E5-009E-E941-9A8B-7A67350E2BC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pSp>
        <p:nvGrpSpPr>
          <p:cNvPr id="3" name="Group 135"/>
          <p:cNvGrpSpPr>
            <a:grpSpLocks/>
          </p:cNvGrpSpPr>
          <p:nvPr/>
        </p:nvGrpSpPr>
        <p:grpSpPr bwMode="auto">
          <a:xfrm>
            <a:off x="5638800" y="4648200"/>
            <a:ext cx="3124200" cy="685800"/>
            <a:chOff x="3552" y="2643"/>
            <a:chExt cx="1968" cy="432"/>
          </a:xfrm>
        </p:grpSpPr>
        <p:sp>
          <p:nvSpPr>
            <p:cNvPr id="4" name="Text Box 136"/>
            <p:cNvSpPr txBox="1">
              <a:spLocks noChangeArrowheads="1"/>
            </p:cNvSpPr>
            <p:nvPr/>
          </p:nvSpPr>
          <p:spPr bwMode="auto">
            <a:xfrm>
              <a:off x="3552" y="2643"/>
              <a:ext cx="120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/>
                <a:t>Blog selection</a:t>
              </a:r>
            </a:p>
          </p:txBody>
        </p:sp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" y="2699"/>
              <a:ext cx="654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38"/>
          <p:cNvGrpSpPr>
            <a:grpSpLocks/>
          </p:cNvGrpSpPr>
          <p:nvPr/>
        </p:nvGrpSpPr>
        <p:grpSpPr bwMode="auto">
          <a:xfrm>
            <a:off x="4692650" y="1003300"/>
            <a:ext cx="4495800" cy="3189288"/>
            <a:chOff x="2956" y="632"/>
            <a:chExt cx="2832" cy="2009"/>
          </a:xfrm>
        </p:grpSpPr>
        <p:sp>
          <p:nvSpPr>
            <p:cNvPr id="7" name="Text Box 139"/>
            <p:cNvSpPr txBox="1">
              <a:spLocks noChangeArrowheads="1"/>
            </p:cNvSpPr>
            <p:nvPr/>
          </p:nvSpPr>
          <p:spPr bwMode="auto">
            <a:xfrm rot="16200000">
              <a:off x="2454" y="1271"/>
              <a:ext cx="129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Lower is better</a:t>
              </a:r>
            </a:p>
          </p:txBody>
        </p:sp>
        <p:sp>
          <p:nvSpPr>
            <p:cNvPr id="8" name="Line 140"/>
            <p:cNvSpPr>
              <a:spLocks noChangeShapeType="1"/>
            </p:cNvSpPr>
            <p:nvPr/>
          </p:nvSpPr>
          <p:spPr bwMode="auto">
            <a:xfrm>
              <a:off x="3192" y="816"/>
              <a:ext cx="0" cy="1488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" name="Rectangle 141"/>
            <p:cNvSpPr>
              <a:spLocks noChangeArrowheads="1"/>
            </p:cNvSpPr>
            <p:nvPr/>
          </p:nvSpPr>
          <p:spPr bwMode="auto">
            <a:xfrm>
              <a:off x="3564" y="690"/>
              <a:ext cx="2136" cy="1638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Line 142"/>
            <p:cNvSpPr>
              <a:spLocks noChangeShapeType="1"/>
            </p:cNvSpPr>
            <p:nvPr/>
          </p:nvSpPr>
          <p:spPr bwMode="auto">
            <a:xfrm>
              <a:off x="3564" y="690"/>
              <a:ext cx="213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Freeform 143"/>
            <p:cNvSpPr>
              <a:spLocks/>
            </p:cNvSpPr>
            <p:nvPr/>
          </p:nvSpPr>
          <p:spPr bwMode="auto">
            <a:xfrm>
              <a:off x="3564" y="690"/>
              <a:ext cx="2136" cy="1638"/>
            </a:xfrm>
            <a:custGeom>
              <a:avLst/>
              <a:gdLst>
                <a:gd name="T0" fmla="*/ 0 w 412"/>
                <a:gd name="T1" fmla="*/ 316 h 316"/>
                <a:gd name="T2" fmla="*/ 412 w 412"/>
                <a:gd name="T3" fmla="*/ 316 h 316"/>
                <a:gd name="T4" fmla="*/ 412 w 412"/>
                <a:gd name="T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2" h="316">
                  <a:moveTo>
                    <a:pt x="0" y="316"/>
                  </a:moveTo>
                  <a:lnTo>
                    <a:pt x="412" y="316"/>
                  </a:lnTo>
                  <a:lnTo>
                    <a:pt x="4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Line 144"/>
            <p:cNvSpPr>
              <a:spLocks noChangeShapeType="1"/>
            </p:cNvSpPr>
            <p:nvPr/>
          </p:nvSpPr>
          <p:spPr bwMode="auto">
            <a:xfrm flipV="1">
              <a:off x="3564" y="690"/>
              <a:ext cx="0" cy="16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Line 145"/>
            <p:cNvSpPr>
              <a:spLocks noChangeShapeType="1"/>
            </p:cNvSpPr>
            <p:nvPr/>
          </p:nvSpPr>
          <p:spPr bwMode="auto">
            <a:xfrm>
              <a:off x="3564" y="2328"/>
              <a:ext cx="213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146"/>
            <p:cNvSpPr>
              <a:spLocks noChangeShapeType="1"/>
            </p:cNvSpPr>
            <p:nvPr/>
          </p:nvSpPr>
          <p:spPr bwMode="auto">
            <a:xfrm flipV="1">
              <a:off x="3564" y="690"/>
              <a:ext cx="0" cy="16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147"/>
            <p:cNvSpPr>
              <a:spLocks noChangeShapeType="1"/>
            </p:cNvSpPr>
            <p:nvPr/>
          </p:nvSpPr>
          <p:spPr bwMode="auto">
            <a:xfrm flipV="1">
              <a:off x="3564" y="2271"/>
              <a:ext cx="0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Line 148"/>
            <p:cNvSpPr>
              <a:spLocks noChangeShapeType="1"/>
            </p:cNvSpPr>
            <p:nvPr/>
          </p:nvSpPr>
          <p:spPr bwMode="auto">
            <a:xfrm>
              <a:off x="3564" y="695"/>
              <a:ext cx="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Rectangle 149"/>
            <p:cNvSpPr>
              <a:spLocks noChangeArrowheads="1"/>
            </p:cNvSpPr>
            <p:nvPr/>
          </p:nvSpPr>
          <p:spPr bwMode="auto">
            <a:xfrm>
              <a:off x="3563" y="2343"/>
              <a:ext cx="5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1</a:t>
              </a:r>
              <a:endParaRPr lang="en-US"/>
            </a:p>
          </p:txBody>
        </p:sp>
        <p:sp>
          <p:nvSpPr>
            <p:cNvPr id="18" name="Line 150"/>
            <p:cNvSpPr>
              <a:spLocks noChangeShapeType="1"/>
            </p:cNvSpPr>
            <p:nvPr/>
          </p:nvSpPr>
          <p:spPr bwMode="auto">
            <a:xfrm flipV="1">
              <a:off x="3798" y="2271"/>
              <a:ext cx="0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Line 151"/>
            <p:cNvSpPr>
              <a:spLocks noChangeShapeType="1"/>
            </p:cNvSpPr>
            <p:nvPr/>
          </p:nvSpPr>
          <p:spPr bwMode="auto">
            <a:xfrm>
              <a:off x="3798" y="695"/>
              <a:ext cx="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Rectangle 152"/>
            <p:cNvSpPr>
              <a:spLocks noChangeArrowheads="1"/>
            </p:cNvSpPr>
            <p:nvPr/>
          </p:nvSpPr>
          <p:spPr bwMode="auto">
            <a:xfrm>
              <a:off x="3797" y="2343"/>
              <a:ext cx="5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2</a:t>
              </a:r>
              <a:endParaRPr lang="en-US"/>
            </a:p>
          </p:txBody>
        </p:sp>
        <p:sp>
          <p:nvSpPr>
            <p:cNvPr id="21" name="Line 153"/>
            <p:cNvSpPr>
              <a:spLocks noChangeShapeType="1"/>
            </p:cNvSpPr>
            <p:nvPr/>
          </p:nvSpPr>
          <p:spPr bwMode="auto">
            <a:xfrm flipV="1">
              <a:off x="4036" y="2271"/>
              <a:ext cx="0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Line 154"/>
            <p:cNvSpPr>
              <a:spLocks noChangeShapeType="1"/>
            </p:cNvSpPr>
            <p:nvPr/>
          </p:nvSpPr>
          <p:spPr bwMode="auto">
            <a:xfrm>
              <a:off x="4036" y="695"/>
              <a:ext cx="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Rectangle 155"/>
            <p:cNvSpPr>
              <a:spLocks noChangeArrowheads="1"/>
            </p:cNvSpPr>
            <p:nvPr/>
          </p:nvSpPr>
          <p:spPr bwMode="auto">
            <a:xfrm>
              <a:off x="4035" y="2343"/>
              <a:ext cx="5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3</a:t>
              </a:r>
              <a:endParaRPr lang="en-US"/>
            </a:p>
          </p:txBody>
        </p:sp>
        <p:sp>
          <p:nvSpPr>
            <p:cNvPr id="24" name="Line 156"/>
            <p:cNvSpPr>
              <a:spLocks noChangeShapeType="1"/>
            </p:cNvSpPr>
            <p:nvPr/>
          </p:nvSpPr>
          <p:spPr bwMode="auto">
            <a:xfrm flipV="1">
              <a:off x="4275" y="2271"/>
              <a:ext cx="0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157"/>
            <p:cNvSpPr>
              <a:spLocks noChangeShapeType="1"/>
            </p:cNvSpPr>
            <p:nvPr/>
          </p:nvSpPr>
          <p:spPr bwMode="auto">
            <a:xfrm>
              <a:off x="4275" y="695"/>
              <a:ext cx="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Rectangle 158"/>
            <p:cNvSpPr>
              <a:spLocks noChangeArrowheads="1"/>
            </p:cNvSpPr>
            <p:nvPr/>
          </p:nvSpPr>
          <p:spPr bwMode="auto">
            <a:xfrm>
              <a:off x="4274" y="2343"/>
              <a:ext cx="5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4</a:t>
              </a:r>
              <a:endParaRPr lang="en-US"/>
            </a:p>
          </p:txBody>
        </p:sp>
        <p:sp>
          <p:nvSpPr>
            <p:cNvPr id="27" name="Line 159"/>
            <p:cNvSpPr>
              <a:spLocks noChangeShapeType="1"/>
            </p:cNvSpPr>
            <p:nvPr/>
          </p:nvSpPr>
          <p:spPr bwMode="auto">
            <a:xfrm flipV="1">
              <a:off x="4513" y="2271"/>
              <a:ext cx="0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160"/>
            <p:cNvSpPr>
              <a:spLocks noChangeShapeType="1"/>
            </p:cNvSpPr>
            <p:nvPr/>
          </p:nvSpPr>
          <p:spPr bwMode="auto">
            <a:xfrm>
              <a:off x="4513" y="695"/>
              <a:ext cx="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Rectangle 161"/>
            <p:cNvSpPr>
              <a:spLocks noChangeArrowheads="1"/>
            </p:cNvSpPr>
            <p:nvPr/>
          </p:nvSpPr>
          <p:spPr bwMode="auto">
            <a:xfrm>
              <a:off x="4512" y="2343"/>
              <a:ext cx="5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5</a:t>
              </a:r>
              <a:endParaRPr lang="en-US"/>
            </a:p>
          </p:txBody>
        </p:sp>
        <p:sp>
          <p:nvSpPr>
            <p:cNvPr id="30" name="Line 162"/>
            <p:cNvSpPr>
              <a:spLocks noChangeShapeType="1"/>
            </p:cNvSpPr>
            <p:nvPr/>
          </p:nvSpPr>
          <p:spPr bwMode="auto">
            <a:xfrm flipV="1">
              <a:off x="4746" y="2271"/>
              <a:ext cx="0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Line 163"/>
            <p:cNvSpPr>
              <a:spLocks noChangeShapeType="1"/>
            </p:cNvSpPr>
            <p:nvPr/>
          </p:nvSpPr>
          <p:spPr bwMode="auto">
            <a:xfrm>
              <a:off x="4746" y="695"/>
              <a:ext cx="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Rectangle 164"/>
            <p:cNvSpPr>
              <a:spLocks noChangeArrowheads="1"/>
            </p:cNvSpPr>
            <p:nvPr/>
          </p:nvSpPr>
          <p:spPr bwMode="auto">
            <a:xfrm>
              <a:off x="4745" y="2343"/>
              <a:ext cx="5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6</a:t>
              </a:r>
              <a:endParaRPr lang="en-US"/>
            </a:p>
          </p:txBody>
        </p:sp>
        <p:sp>
          <p:nvSpPr>
            <p:cNvPr id="33" name="Line 165"/>
            <p:cNvSpPr>
              <a:spLocks noChangeShapeType="1"/>
            </p:cNvSpPr>
            <p:nvPr/>
          </p:nvSpPr>
          <p:spPr bwMode="auto">
            <a:xfrm flipV="1">
              <a:off x="4985" y="2271"/>
              <a:ext cx="0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Line 166"/>
            <p:cNvSpPr>
              <a:spLocks noChangeShapeType="1"/>
            </p:cNvSpPr>
            <p:nvPr/>
          </p:nvSpPr>
          <p:spPr bwMode="auto">
            <a:xfrm>
              <a:off x="4985" y="695"/>
              <a:ext cx="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Rectangle 167"/>
            <p:cNvSpPr>
              <a:spLocks noChangeArrowheads="1"/>
            </p:cNvSpPr>
            <p:nvPr/>
          </p:nvSpPr>
          <p:spPr bwMode="auto">
            <a:xfrm>
              <a:off x="4984" y="2343"/>
              <a:ext cx="5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7</a:t>
              </a:r>
              <a:endParaRPr lang="en-US"/>
            </a:p>
          </p:txBody>
        </p:sp>
        <p:sp>
          <p:nvSpPr>
            <p:cNvPr id="36" name="Line 168"/>
            <p:cNvSpPr>
              <a:spLocks noChangeShapeType="1"/>
            </p:cNvSpPr>
            <p:nvPr/>
          </p:nvSpPr>
          <p:spPr bwMode="auto">
            <a:xfrm flipV="1">
              <a:off x="5223" y="2271"/>
              <a:ext cx="0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Line 169"/>
            <p:cNvSpPr>
              <a:spLocks noChangeShapeType="1"/>
            </p:cNvSpPr>
            <p:nvPr/>
          </p:nvSpPr>
          <p:spPr bwMode="auto">
            <a:xfrm>
              <a:off x="5223" y="695"/>
              <a:ext cx="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Rectangle 170"/>
            <p:cNvSpPr>
              <a:spLocks noChangeArrowheads="1"/>
            </p:cNvSpPr>
            <p:nvPr/>
          </p:nvSpPr>
          <p:spPr bwMode="auto">
            <a:xfrm>
              <a:off x="5222" y="2343"/>
              <a:ext cx="5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8</a:t>
              </a:r>
              <a:endParaRPr lang="en-US"/>
            </a:p>
          </p:txBody>
        </p:sp>
        <p:sp>
          <p:nvSpPr>
            <p:cNvPr id="39" name="Line 171"/>
            <p:cNvSpPr>
              <a:spLocks noChangeShapeType="1"/>
            </p:cNvSpPr>
            <p:nvPr/>
          </p:nvSpPr>
          <p:spPr bwMode="auto">
            <a:xfrm flipV="1">
              <a:off x="5462" y="2271"/>
              <a:ext cx="0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Line 172"/>
            <p:cNvSpPr>
              <a:spLocks noChangeShapeType="1"/>
            </p:cNvSpPr>
            <p:nvPr/>
          </p:nvSpPr>
          <p:spPr bwMode="auto">
            <a:xfrm>
              <a:off x="5462" y="695"/>
              <a:ext cx="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Rectangle 173"/>
            <p:cNvSpPr>
              <a:spLocks noChangeArrowheads="1"/>
            </p:cNvSpPr>
            <p:nvPr/>
          </p:nvSpPr>
          <p:spPr bwMode="auto">
            <a:xfrm>
              <a:off x="5461" y="2343"/>
              <a:ext cx="5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9</a:t>
              </a:r>
              <a:endParaRPr lang="en-US"/>
            </a:p>
          </p:txBody>
        </p:sp>
        <p:sp>
          <p:nvSpPr>
            <p:cNvPr id="42" name="Line 174"/>
            <p:cNvSpPr>
              <a:spLocks noChangeShapeType="1"/>
            </p:cNvSpPr>
            <p:nvPr/>
          </p:nvSpPr>
          <p:spPr bwMode="auto">
            <a:xfrm flipV="1">
              <a:off x="5700" y="2271"/>
              <a:ext cx="0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" name="Line 175"/>
            <p:cNvSpPr>
              <a:spLocks noChangeShapeType="1"/>
            </p:cNvSpPr>
            <p:nvPr/>
          </p:nvSpPr>
          <p:spPr bwMode="auto">
            <a:xfrm>
              <a:off x="5700" y="695"/>
              <a:ext cx="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Rectangle 176"/>
            <p:cNvSpPr>
              <a:spLocks noChangeArrowheads="1"/>
            </p:cNvSpPr>
            <p:nvPr/>
          </p:nvSpPr>
          <p:spPr bwMode="auto">
            <a:xfrm>
              <a:off x="5674" y="2343"/>
              <a:ext cx="11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10</a:t>
              </a:r>
              <a:endParaRPr lang="en-US"/>
            </a:p>
          </p:txBody>
        </p:sp>
        <p:sp>
          <p:nvSpPr>
            <p:cNvPr id="45" name="Line 177"/>
            <p:cNvSpPr>
              <a:spLocks noChangeShapeType="1"/>
            </p:cNvSpPr>
            <p:nvPr/>
          </p:nvSpPr>
          <p:spPr bwMode="auto">
            <a:xfrm>
              <a:off x="3564" y="2250"/>
              <a:ext cx="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6" name="Line 178"/>
            <p:cNvSpPr>
              <a:spLocks noChangeShapeType="1"/>
            </p:cNvSpPr>
            <p:nvPr/>
          </p:nvSpPr>
          <p:spPr bwMode="auto">
            <a:xfrm flipH="1">
              <a:off x="5643" y="2250"/>
              <a:ext cx="5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Rectangle 179"/>
            <p:cNvSpPr>
              <a:spLocks noChangeArrowheads="1"/>
            </p:cNvSpPr>
            <p:nvPr/>
          </p:nvSpPr>
          <p:spPr bwMode="auto">
            <a:xfrm>
              <a:off x="3512" y="2188"/>
              <a:ext cx="5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0</a:t>
              </a:r>
              <a:endParaRPr lang="en-US"/>
            </a:p>
          </p:txBody>
        </p:sp>
        <p:sp>
          <p:nvSpPr>
            <p:cNvPr id="48" name="Line 180"/>
            <p:cNvSpPr>
              <a:spLocks noChangeShapeType="1"/>
            </p:cNvSpPr>
            <p:nvPr/>
          </p:nvSpPr>
          <p:spPr bwMode="auto">
            <a:xfrm>
              <a:off x="3564" y="1861"/>
              <a:ext cx="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" name="Line 181"/>
            <p:cNvSpPr>
              <a:spLocks noChangeShapeType="1"/>
            </p:cNvSpPr>
            <p:nvPr/>
          </p:nvSpPr>
          <p:spPr bwMode="auto">
            <a:xfrm flipH="1">
              <a:off x="5643" y="1861"/>
              <a:ext cx="5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0" name="Rectangle 182"/>
            <p:cNvSpPr>
              <a:spLocks noChangeArrowheads="1"/>
            </p:cNvSpPr>
            <p:nvPr/>
          </p:nvSpPr>
          <p:spPr bwMode="auto">
            <a:xfrm>
              <a:off x="3367" y="1799"/>
              <a:ext cx="17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100</a:t>
              </a:r>
              <a:endParaRPr lang="en-US"/>
            </a:p>
          </p:txBody>
        </p:sp>
        <p:sp>
          <p:nvSpPr>
            <p:cNvPr id="51" name="Line 183"/>
            <p:cNvSpPr>
              <a:spLocks noChangeShapeType="1"/>
            </p:cNvSpPr>
            <p:nvPr/>
          </p:nvSpPr>
          <p:spPr bwMode="auto">
            <a:xfrm>
              <a:off x="3564" y="1472"/>
              <a:ext cx="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2" name="Line 184"/>
            <p:cNvSpPr>
              <a:spLocks noChangeShapeType="1"/>
            </p:cNvSpPr>
            <p:nvPr/>
          </p:nvSpPr>
          <p:spPr bwMode="auto">
            <a:xfrm flipH="1">
              <a:off x="5643" y="1472"/>
              <a:ext cx="5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3" name="Rectangle 185"/>
            <p:cNvSpPr>
              <a:spLocks noChangeArrowheads="1"/>
            </p:cNvSpPr>
            <p:nvPr/>
          </p:nvSpPr>
          <p:spPr bwMode="auto">
            <a:xfrm>
              <a:off x="3367" y="1410"/>
              <a:ext cx="17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200</a:t>
              </a:r>
              <a:endParaRPr lang="en-US"/>
            </a:p>
          </p:txBody>
        </p:sp>
        <p:sp>
          <p:nvSpPr>
            <p:cNvPr id="54" name="Line 186"/>
            <p:cNvSpPr>
              <a:spLocks noChangeShapeType="1"/>
            </p:cNvSpPr>
            <p:nvPr/>
          </p:nvSpPr>
          <p:spPr bwMode="auto">
            <a:xfrm>
              <a:off x="3564" y="1084"/>
              <a:ext cx="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" name="Line 187"/>
            <p:cNvSpPr>
              <a:spLocks noChangeShapeType="1"/>
            </p:cNvSpPr>
            <p:nvPr/>
          </p:nvSpPr>
          <p:spPr bwMode="auto">
            <a:xfrm flipH="1">
              <a:off x="5643" y="1084"/>
              <a:ext cx="5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6" name="Rectangle 188"/>
            <p:cNvSpPr>
              <a:spLocks noChangeArrowheads="1"/>
            </p:cNvSpPr>
            <p:nvPr/>
          </p:nvSpPr>
          <p:spPr bwMode="auto">
            <a:xfrm>
              <a:off x="3367" y="1021"/>
              <a:ext cx="17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300</a:t>
              </a:r>
              <a:endParaRPr lang="en-US"/>
            </a:p>
          </p:txBody>
        </p:sp>
        <p:sp>
          <p:nvSpPr>
            <p:cNvPr id="57" name="Line 189"/>
            <p:cNvSpPr>
              <a:spLocks noChangeShapeType="1"/>
            </p:cNvSpPr>
            <p:nvPr/>
          </p:nvSpPr>
          <p:spPr bwMode="auto">
            <a:xfrm>
              <a:off x="3564" y="695"/>
              <a:ext cx="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8" name="Line 190"/>
            <p:cNvSpPr>
              <a:spLocks noChangeShapeType="1"/>
            </p:cNvSpPr>
            <p:nvPr/>
          </p:nvSpPr>
          <p:spPr bwMode="auto">
            <a:xfrm flipH="1">
              <a:off x="5643" y="695"/>
              <a:ext cx="5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9" name="Rectangle 191"/>
            <p:cNvSpPr>
              <a:spLocks noChangeArrowheads="1"/>
            </p:cNvSpPr>
            <p:nvPr/>
          </p:nvSpPr>
          <p:spPr bwMode="auto">
            <a:xfrm>
              <a:off x="3367" y="632"/>
              <a:ext cx="17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400</a:t>
              </a:r>
              <a:endParaRPr lang="en-US"/>
            </a:p>
          </p:txBody>
        </p:sp>
        <p:sp>
          <p:nvSpPr>
            <p:cNvPr id="60" name="Line 192"/>
            <p:cNvSpPr>
              <a:spLocks noChangeShapeType="1"/>
            </p:cNvSpPr>
            <p:nvPr/>
          </p:nvSpPr>
          <p:spPr bwMode="auto">
            <a:xfrm>
              <a:off x="3564" y="690"/>
              <a:ext cx="213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" name="Freeform 193"/>
            <p:cNvSpPr>
              <a:spLocks/>
            </p:cNvSpPr>
            <p:nvPr/>
          </p:nvSpPr>
          <p:spPr bwMode="auto">
            <a:xfrm>
              <a:off x="3564" y="690"/>
              <a:ext cx="2136" cy="1638"/>
            </a:xfrm>
            <a:custGeom>
              <a:avLst/>
              <a:gdLst>
                <a:gd name="T0" fmla="*/ 0 w 412"/>
                <a:gd name="T1" fmla="*/ 316 h 316"/>
                <a:gd name="T2" fmla="*/ 412 w 412"/>
                <a:gd name="T3" fmla="*/ 316 h 316"/>
                <a:gd name="T4" fmla="*/ 412 w 412"/>
                <a:gd name="T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2" h="316">
                  <a:moveTo>
                    <a:pt x="0" y="316"/>
                  </a:moveTo>
                  <a:lnTo>
                    <a:pt x="412" y="316"/>
                  </a:lnTo>
                  <a:lnTo>
                    <a:pt x="4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2" name="Line 194"/>
            <p:cNvSpPr>
              <a:spLocks noChangeShapeType="1"/>
            </p:cNvSpPr>
            <p:nvPr/>
          </p:nvSpPr>
          <p:spPr bwMode="auto">
            <a:xfrm flipV="1">
              <a:off x="3564" y="690"/>
              <a:ext cx="0" cy="16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3" name="Rectangle 195"/>
            <p:cNvSpPr>
              <a:spLocks noChangeArrowheads="1"/>
            </p:cNvSpPr>
            <p:nvPr/>
          </p:nvSpPr>
          <p:spPr bwMode="auto">
            <a:xfrm>
              <a:off x="3929" y="2468"/>
              <a:ext cx="150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Number of blogs selected</a:t>
              </a:r>
              <a:endParaRPr lang="en-US" sz="1800"/>
            </a:p>
          </p:txBody>
        </p:sp>
        <p:sp>
          <p:nvSpPr>
            <p:cNvPr id="64" name="Rectangle 196"/>
            <p:cNvSpPr>
              <a:spLocks noChangeArrowheads="1"/>
            </p:cNvSpPr>
            <p:nvPr/>
          </p:nvSpPr>
          <p:spPr bwMode="auto">
            <a:xfrm rot="16200000">
              <a:off x="2672" y="1372"/>
              <a:ext cx="122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Running time (seconds)</a:t>
              </a:r>
              <a:endParaRPr lang="en-US" sz="3200"/>
            </a:p>
          </p:txBody>
        </p:sp>
        <p:sp>
          <p:nvSpPr>
            <p:cNvPr id="65" name="Rectangle 197"/>
            <p:cNvSpPr>
              <a:spLocks noChangeArrowheads="1"/>
            </p:cNvSpPr>
            <p:nvPr/>
          </p:nvSpPr>
          <p:spPr bwMode="auto">
            <a:xfrm>
              <a:off x="3573" y="2291"/>
              <a:ext cx="1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</a:rPr>
                <a:t> </a:t>
              </a:r>
              <a:endParaRPr lang="en-US"/>
            </a:p>
          </p:txBody>
        </p:sp>
        <p:sp>
          <p:nvSpPr>
            <p:cNvPr id="66" name="Rectangle 198"/>
            <p:cNvSpPr>
              <a:spLocks noChangeArrowheads="1"/>
            </p:cNvSpPr>
            <p:nvPr/>
          </p:nvSpPr>
          <p:spPr bwMode="auto">
            <a:xfrm>
              <a:off x="5714" y="653"/>
              <a:ext cx="1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</a:rPr>
                <a:t> </a:t>
              </a:r>
              <a:endParaRPr lang="en-US"/>
            </a:p>
          </p:txBody>
        </p:sp>
      </p:grpSp>
      <p:grpSp>
        <p:nvGrpSpPr>
          <p:cNvPr id="67" name="Group 199"/>
          <p:cNvGrpSpPr>
            <a:grpSpLocks/>
          </p:cNvGrpSpPr>
          <p:nvPr/>
        </p:nvGrpSpPr>
        <p:grpSpPr bwMode="auto">
          <a:xfrm>
            <a:off x="5781675" y="1374775"/>
            <a:ext cx="1798638" cy="417513"/>
            <a:chOff x="3642" y="866"/>
            <a:chExt cx="1133" cy="263"/>
          </a:xfrm>
        </p:grpSpPr>
        <p:sp>
          <p:nvSpPr>
            <p:cNvPr id="68" name="Line 200"/>
            <p:cNvSpPr>
              <a:spLocks noChangeShapeType="1"/>
            </p:cNvSpPr>
            <p:nvPr/>
          </p:nvSpPr>
          <p:spPr bwMode="auto">
            <a:xfrm flipH="1">
              <a:off x="3684" y="995"/>
              <a:ext cx="171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" name="Freeform 201"/>
            <p:cNvSpPr>
              <a:spLocks/>
            </p:cNvSpPr>
            <p:nvPr/>
          </p:nvSpPr>
          <p:spPr bwMode="auto">
            <a:xfrm>
              <a:off x="3642" y="980"/>
              <a:ext cx="68" cy="52"/>
            </a:xfrm>
            <a:custGeom>
              <a:avLst/>
              <a:gdLst>
                <a:gd name="T0" fmla="*/ 68 w 68"/>
                <a:gd name="T1" fmla="*/ 52 h 52"/>
                <a:gd name="T2" fmla="*/ 0 w 68"/>
                <a:gd name="T3" fmla="*/ 31 h 52"/>
                <a:gd name="T4" fmla="*/ 62 w 68"/>
                <a:gd name="T5" fmla="*/ 0 h 52"/>
                <a:gd name="T6" fmla="*/ 42 w 68"/>
                <a:gd name="T7" fmla="*/ 26 h 52"/>
                <a:gd name="T8" fmla="*/ 68 w 68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2">
                  <a:moveTo>
                    <a:pt x="68" y="52"/>
                  </a:moveTo>
                  <a:lnTo>
                    <a:pt x="0" y="31"/>
                  </a:lnTo>
                  <a:lnTo>
                    <a:pt x="62" y="0"/>
                  </a:lnTo>
                  <a:lnTo>
                    <a:pt x="42" y="26"/>
                  </a:lnTo>
                  <a:lnTo>
                    <a:pt x="68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" name="Rectangle 202"/>
            <p:cNvSpPr>
              <a:spLocks noChangeArrowheads="1"/>
            </p:cNvSpPr>
            <p:nvPr/>
          </p:nvSpPr>
          <p:spPr bwMode="auto">
            <a:xfrm>
              <a:off x="3960" y="866"/>
              <a:ext cx="81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Exhaustive search</a:t>
              </a:r>
              <a:endParaRPr lang="en-US"/>
            </a:p>
          </p:txBody>
        </p:sp>
        <p:sp>
          <p:nvSpPr>
            <p:cNvPr id="71" name="Rectangle 203"/>
            <p:cNvSpPr>
              <a:spLocks noChangeArrowheads="1"/>
            </p:cNvSpPr>
            <p:nvPr/>
          </p:nvSpPr>
          <p:spPr bwMode="auto">
            <a:xfrm>
              <a:off x="4075" y="995"/>
              <a:ext cx="55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(All subsets)</a:t>
              </a:r>
              <a:endParaRPr lang="en-US"/>
            </a:p>
          </p:txBody>
        </p:sp>
      </p:grpSp>
      <p:grpSp>
        <p:nvGrpSpPr>
          <p:cNvPr id="72" name="Group 204"/>
          <p:cNvGrpSpPr>
            <a:grpSpLocks/>
          </p:cNvGrpSpPr>
          <p:nvPr/>
        </p:nvGrpSpPr>
        <p:grpSpPr bwMode="auto">
          <a:xfrm>
            <a:off x="7158038" y="2065338"/>
            <a:ext cx="936625" cy="419100"/>
            <a:chOff x="4509" y="1301"/>
            <a:chExt cx="590" cy="264"/>
          </a:xfrm>
        </p:grpSpPr>
        <p:sp>
          <p:nvSpPr>
            <p:cNvPr id="73" name="Line 205"/>
            <p:cNvSpPr>
              <a:spLocks noChangeShapeType="1"/>
            </p:cNvSpPr>
            <p:nvPr/>
          </p:nvSpPr>
          <p:spPr bwMode="auto">
            <a:xfrm>
              <a:off x="4809" y="1431"/>
              <a:ext cx="243" cy="7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4" name="Freeform 206"/>
            <p:cNvSpPr>
              <a:spLocks/>
            </p:cNvSpPr>
            <p:nvPr/>
          </p:nvSpPr>
          <p:spPr bwMode="auto">
            <a:xfrm>
              <a:off x="5021" y="1472"/>
              <a:ext cx="78" cy="52"/>
            </a:xfrm>
            <a:custGeom>
              <a:avLst/>
              <a:gdLst>
                <a:gd name="T0" fmla="*/ 16 w 78"/>
                <a:gd name="T1" fmla="*/ 0 h 52"/>
                <a:gd name="T2" fmla="*/ 78 w 78"/>
                <a:gd name="T3" fmla="*/ 47 h 52"/>
                <a:gd name="T4" fmla="*/ 0 w 78"/>
                <a:gd name="T5" fmla="*/ 52 h 52"/>
                <a:gd name="T6" fmla="*/ 31 w 78"/>
                <a:gd name="T7" fmla="*/ 31 h 52"/>
                <a:gd name="T8" fmla="*/ 16 w 78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2">
                  <a:moveTo>
                    <a:pt x="16" y="0"/>
                  </a:moveTo>
                  <a:lnTo>
                    <a:pt x="78" y="47"/>
                  </a:lnTo>
                  <a:lnTo>
                    <a:pt x="0" y="52"/>
                  </a:lnTo>
                  <a:lnTo>
                    <a:pt x="31" y="3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5" name="Rectangle 207"/>
            <p:cNvSpPr>
              <a:spLocks noChangeArrowheads="1"/>
            </p:cNvSpPr>
            <p:nvPr/>
          </p:nvSpPr>
          <p:spPr bwMode="auto">
            <a:xfrm>
              <a:off x="4536" y="1301"/>
              <a:ext cx="2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Naive</a:t>
              </a:r>
              <a:endParaRPr lang="en-US"/>
            </a:p>
          </p:txBody>
        </p:sp>
        <p:sp>
          <p:nvSpPr>
            <p:cNvPr id="76" name="Rectangle 208"/>
            <p:cNvSpPr>
              <a:spLocks noChangeArrowheads="1"/>
            </p:cNvSpPr>
            <p:nvPr/>
          </p:nvSpPr>
          <p:spPr bwMode="auto">
            <a:xfrm>
              <a:off x="4509" y="1431"/>
              <a:ext cx="31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greedy</a:t>
              </a:r>
              <a:endParaRPr lang="en-US"/>
            </a:p>
          </p:txBody>
        </p:sp>
      </p:grpSp>
      <p:grpSp>
        <p:nvGrpSpPr>
          <p:cNvPr id="77" name="Group 209"/>
          <p:cNvGrpSpPr>
            <a:grpSpLocks/>
          </p:cNvGrpSpPr>
          <p:nvPr/>
        </p:nvGrpSpPr>
        <p:grpSpPr bwMode="auto">
          <a:xfrm>
            <a:off x="7899400" y="2941638"/>
            <a:ext cx="1025525" cy="630237"/>
            <a:chOff x="4976" y="1853"/>
            <a:chExt cx="646" cy="397"/>
          </a:xfrm>
        </p:grpSpPr>
        <p:sp>
          <p:nvSpPr>
            <p:cNvPr id="78" name="Line 210"/>
            <p:cNvSpPr>
              <a:spLocks noChangeShapeType="1"/>
            </p:cNvSpPr>
            <p:nvPr/>
          </p:nvSpPr>
          <p:spPr bwMode="auto">
            <a:xfrm>
              <a:off x="5270" y="2048"/>
              <a:ext cx="21" cy="15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9" name="Freeform 211"/>
            <p:cNvSpPr>
              <a:spLocks/>
            </p:cNvSpPr>
            <p:nvPr/>
          </p:nvSpPr>
          <p:spPr bwMode="auto">
            <a:xfrm>
              <a:off x="5265" y="2177"/>
              <a:ext cx="46" cy="73"/>
            </a:xfrm>
            <a:custGeom>
              <a:avLst/>
              <a:gdLst>
                <a:gd name="T0" fmla="*/ 46 w 46"/>
                <a:gd name="T1" fmla="*/ 0 h 73"/>
                <a:gd name="T2" fmla="*/ 36 w 46"/>
                <a:gd name="T3" fmla="*/ 73 h 73"/>
                <a:gd name="T4" fmla="*/ 0 w 46"/>
                <a:gd name="T5" fmla="*/ 6 h 73"/>
                <a:gd name="T6" fmla="*/ 26 w 46"/>
                <a:gd name="T7" fmla="*/ 26 h 73"/>
                <a:gd name="T8" fmla="*/ 46 w 46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3">
                  <a:moveTo>
                    <a:pt x="46" y="0"/>
                  </a:moveTo>
                  <a:lnTo>
                    <a:pt x="36" y="73"/>
                  </a:lnTo>
                  <a:lnTo>
                    <a:pt x="0" y="6"/>
                  </a:lnTo>
                  <a:lnTo>
                    <a:pt x="26" y="2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" name="Rectangle 212"/>
            <p:cNvSpPr>
              <a:spLocks noChangeArrowheads="1"/>
            </p:cNvSpPr>
            <p:nvPr/>
          </p:nvSpPr>
          <p:spPr bwMode="auto">
            <a:xfrm>
              <a:off x="4976" y="1853"/>
              <a:ext cx="646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</a:rPr>
                <a:t>Fast greedy</a:t>
              </a:r>
              <a:endParaRPr lang="en-US"/>
            </a:p>
          </p:txBody>
        </p:sp>
      </p:grpSp>
      <p:grpSp>
        <p:nvGrpSpPr>
          <p:cNvPr id="81" name="Group 213"/>
          <p:cNvGrpSpPr>
            <a:grpSpLocks/>
          </p:cNvGrpSpPr>
          <p:nvPr/>
        </p:nvGrpSpPr>
        <p:grpSpPr bwMode="auto">
          <a:xfrm>
            <a:off x="5618163" y="1103313"/>
            <a:ext cx="180975" cy="2484437"/>
            <a:chOff x="3539" y="695"/>
            <a:chExt cx="114" cy="1565"/>
          </a:xfrm>
        </p:grpSpPr>
        <p:sp>
          <p:nvSpPr>
            <p:cNvPr id="82" name="Line 214"/>
            <p:cNvSpPr>
              <a:spLocks noChangeShapeType="1"/>
            </p:cNvSpPr>
            <p:nvPr/>
          </p:nvSpPr>
          <p:spPr bwMode="auto">
            <a:xfrm flipV="1">
              <a:off x="3564" y="695"/>
              <a:ext cx="89" cy="15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3" name="Freeform 215"/>
            <p:cNvSpPr>
              <a:spLocks/>
            </p:cNvSpPr>
            <p:nvPr/>
          </p:nvSpPr>
          <p:spPr bwMode="auto">
            <a:xfrm>
              <a:off x="3539" y="2219"/>
              <a:ext cx="51" cy="41"/>
            </a:xfrm>
            <a:custGeom>
              <a:avLst/>
              <a:gdLst>
                <a:gd name="T0" fmla="*/ 0 w 51"/>
                <a:gd name="T1" fmla="*/ 41 h 41"/>
                <a:gd name="T2" fmla="*/ 51 w 51"/>
                <a:gd name="T3" fmla="*/ 41 h 41"/>
                <a:gd name="T4" fmla="*/ 25 w 51"/>
                <a:gd name="T5" fmla="*/ 0 h 41"/>
                <a:gd name="T6" fmla="*/ 0 w 51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41">
                  <a:moveTo>
                    <a:pt x="0" y="41"/>
                  </a:moveTo>
                  <a:lnTo>
                    <a:pt x="51" y="41"/>
                  </a:lnTo>
                  <a:lnTo>
                    <a:pt x="25" y="0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0000"/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84" name="Group 216"/>
          <p:cNvGrpSpPr>
            <a:grpSpLocks/>
          </p:cNvGrpSpPr>
          <p:nvPr/>
        </p:nvGrpSpPr>
        <p:grpSpPr bwMode="auto">
          <a:xfrm>
            <a:off x="5657850" y="1439863"/>
            <a:ext cx="3424238" cy="2124075"/>
            <a:chOff x="3564" y="907"/>
            <a:chExt cx="2157" cy="1338"/>
          </a:xfrm>
        </p:grpSpPr>
        <p:sp>
          <p:nvSpPr>
            <p:cNvPr id="85" name="Freeform 217"/>
            <p:cNvSpPr>
              <a:spLocks/>
            </p:cNvSpPr>
            <p:nvPr/>
          </p:nvSpPr>
          <p:spPr bwMode="auto">
            <a:xfrm>
              <a:off x="3564" y="928"/>
              <a:ext cx="2136" cy="1317"/>
            </a:xfrm>
            <a:custGeom>
              <a:avLst/>
              <a:gdLst>
                <a:gd name="T0" fmla="*/ 0 w 2136"/>
                <a:gd name="T1" fmla="*/ 1317 h 1317"/>
                <a:gd name="T2" fmla="*/ 234 w 2136"/>
                <a:gd name="T3" fmla="*/ 1296 h 1317"/>
                <a:gd name="T4" fmla="*/ 472 w 2136"/>
                <a:gd name="T5" fmla="*/ 1239 h 1317"/>
                <a:gd name="T6" fmla="*/ 711 w 2136"/>
                <a:gd name="T7" fmla="*/ 1151 h 1317"/>
                <a:gd name="T8" fmla="*/ 949 w 2136"/>
                <a:gd name="T9" fmla="*/ 1016 h 1317"/>
                <a:gd name="T10" fmla="*/ 1182 w 2136"/>
                <a:gd name="T11" fmla="*/ 866 h 1317"/>
                <a:gd name="T12" fmla="*/ 1421 w 2136"/>
                <a:gd name="T13" fmla="*/ 679 h 1317"/>
                <a:gd name="T14" fmla="*/ 1659 w 2136"/>
                <a:gd name="T15" fmla="*/ 472 h 1317"/>
                <a:gd name="T16" fmla="*/ 1898 w 2136"/>
                <a:gd name="T17" fmla="*/ 244 h 1317"/>
                <a:gd name="T18" fmla="*/ 2136 w 2136"/>
                <a:gd name="T19" fmla="*/ 0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6" h="1317">
                  <a:moveTo>
                    <a:pt x="0" y="1317"/>
                  </a:moveTo>
                  <a:lnTo>
                    <a:pt x="234" y="1296"/>
                  </a:lnTo>
                  <a:lnTo>
                    <a:pt x="472" y="1239"/>
                  </a:lnTo>
                  <a:lnTo>
                    <a:pt x="711" y="1151"/>
                  </a:lnTo>
                  <a:lnTo>
                    <a:pt x="949" y="1016"/>
                  </a:lnTo>
                  <a:lnTo>
                    <a:pt x="1182" y="866"/>
                  </a:lnTo>
                  <a:lnTo>
                    <a:pt x="1421" y="679"/>
                  </a:lnTo>
                  <a:lnTo>
                    <a:pt x="1659" y="472"/>
                  </a:lnTo>
                  <a:lnTo>
                    <a:pt x="1898" y="244"/>
                  </a:lnTo>
                  <a:lnTo>
                    <a:pt x="2136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6" name="Rectangle 218"/>
            <p:cNvSpPr>
              <a:spLocks noChangeArrowheads="1"/>
            </p:cNvSpPr>
            <p:nvPr/>
          </p:nvSpPr>
          <p:spPr bwMode="auto">
            <a:xfrm>
              <a:off x="3777" y="2203"/>
              <a:ext cx="41" cy="42"/>
            </a:xfrm>
            <a:prstGeom prst="rect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7" name="Rectangle 219"/>
            <p:cNvSpPr>
              <a:spLocks noChangeArrowheads="1"/>
            </p:cNvSpPr>
            <p:nvPr/>
          </p:nvSpPr>
          <p:spPr bwMode="auto">
            <a:xfrm>
              <a:off x="4015" y="2146"/>
              <a:ext cx="42" cy="42"/>
            </a:xfrm>
            <a:prstGeom prst="rect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8" name="Rectangle 220"/>
            <p:cNvSpPr>
              <a:spLocks noChangeArrowheads="1"/>
            </p:cNvSpPr>
            <p:nvPr/>
          </p:nvSpPr>
          <p:spPr bwMode="auto">
            <a:xfrm>
              <a:off x="4254" y="2058"/>
              <a:ext cx="41" cy="42"/>
            </a:xfrm>
            <a:prstGeom prst="rect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9" name="Rectangle 221"/>
            <p:cNvSpPr>
              <a:spLocks noChangeArrowheads="1"/>
            </p:cNvSpPr>
            <p:nvPr/>
          </p:nvSpPr>
          <p:spPr bwMode="auto">
            <a:xfrm>
              <a:off x="4492" y="1923"/>
              <a:ext cx="42" cy="42"/>
            </a:xfrm>
            <a:prstGeom prst="rect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0" name="Rectangle 222"/>
            <p:cNvSpPr>
              <a:spLocks noChangeArrowheads="1"/>
            </p:cNvSpPr>
            <p:nvPr/>
          </p:nvSpPr>
          <p:spPr bwMode="auto">
            <a:xfrm>
              <a:off x="4726" y="1773"/>
              <a:ext cx="41" cy="41"/>
            </a:xfrm>
            <a:prstGeom prst="rect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" name="Rectangle 223"/>
            <p:cNvSpPr>
              <a:spLocks noChangeArrowheads="1"/>
            </p:cNvSpPr>
            <p:nvPr/>
          </p:nvSpPr>
          <p:spPr bwMode="auto">
            <a:xfrm>
              <a:off x="4964" y="1586"/>
              <a:ext cx="42" cy="42"/>
            </a:xfrm>
            <a:prstGeom prst="rect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2" name="Rectangle 224"/>
            <p:cNvSpPr>
              <a:spLocks noChangeArrowheads="1"/>
            </p:cNvSpPr>
            <p:nvPr/>
          </p:nvSpPr>
          <p:spPr bwMode="auto">
            <a:xfrm>
              <a:off x="5203" y="1379"/>
              <a:ext cx="41" cy="41"/>
            </a:xfrm>
            <a:prstGeom prst="rect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3" name="Rectangle 225"/>
            <p:cNvSpPr>
              <a:spLocks noChangeArrowheads="1"/>
            </p:cNvSpPr>
            <p:nvPr/>
          </p:nvSpPr>
          <p:spPr bwMode="auto">
            <a:xfrm>
              <a:off x="5441" y="1151"/>
              <a:ext cx="42" cy="41"/>
            </a:xfrm>
            <a:prstGeom prst="rect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4" name="Rectangle 226"/>
            <p:cNvSpPr>
              <a:spLocks noChangeArrowheads="1"/>
            </p:cNvSpPr>
            <p:nvPr/>
          </p:nvSpPr>
          <p:spPr bwMode="auto">
            <a:xfrm>
              <a:off x="5680" y="907"/>
              <a:ext cx="41" cy="42"/>
            </a:xfrm>
            <a:prstGeom prst="rect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95" name="Group 227"/>
          <p:cNvGrpSpPr>
            <a:grpSpLocks/>
          </p:cNvGrpSpPr>
          <p:nvPr/>
        </p:nvGrpSpPr>
        <p:grpSpPr bwMode="auto">
          <a:xfrm>
            <a:off x="5657850" y="3522663"/>
            <a:ext cx="3424238" cy="82550"/>
            <a:chOff x="3564" y="2219"/>
            <a:chExt cx="2157" cy="52"/>
          </a:xfrm>
        </p:grpSpPr>
        <p:sp>
          <p:nvSpPr>
            <p:cNvPr id="96" name="Freeform 228"/>
            <p:cNvSpPr>
              <a:spLocks/>
            </p:cNvSpPr>
            <p:nvPr/>
          </p:nvSpPr>
          <p:spPr bwMode="auto">
            <a:xfrm>
              <a:off x="3564" y="2245"/>
              <a:ext cx="2136" cy="0"/>
            </a:xfrm>
            <a:custGeom>
              <a:avLst/>
              <a:gdLst>
                <a:gd name="T0" fmla="*/ 0 w 2136"/>
                <a:gd name="T1" fmla="*/ 234 w 2136"/>
                <a:gd name="T2" fmla="*/ 472 w 2136"/>
                <a:gd name="T3" fmla="*/ 711 w 2136"/>
                <a:gd name="T4" fmla="*/ 949 w 2136"/>
                <a:gd name="T5" fmla="*/ 1182 w 2136"/>
                <a:gd name="T6" fmla="*/ 1421 w 2136"/>
                <a:gd name="T7" fmla="*/ 1659 w 2136"/>
                <a:gd name="T8" fmla="*/ 1898 w 2136"/>
                <a:gd name="T9" fmla="*/ 2136 w 213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</a:cxnLst>
              <a:rect l="0" t="0" r="r" b="b"/>
              <a:pathLst>
                <a:path w="2136">
                  <a:moveTo>
                    <a:pt x="0" y="0"/>
                  </a:moveTo>
                  <a:lnTo>
                    <a:pt x="234" y="0"/>
                  </a:lnTo>
                  <a:lnTo>
                    <a:pt x="472" y="0"/>
                  </a:lnTo>
                  <a:lnTo>
                    <a:pt x="711" y="0"/>
                  </a:lnTo>
                  <a:lnTo>
                    <a:pt x="949" y="0"/>
                  </a:lnTo>
                  <a:lnTo>
                    <a:pt x="1182" y="0"/>
                  </a:lnTo>
                  <a:lnTo>
                    <a:pt x="1421" y="0"/>
                  </a:lnTo>
                  <a:lnTo>
                    <a:pt x="1659" y="0"/>
                  </a:lnTo>
                  <a:lnTo>
                    <a:pt x="1898" y="0"/>
                  </a:lnTo>
                  <a:lnTo>
                    <a:pt x="2136" y="0"/>
                  </a:lnTo>
                </a:path>
              </a:pathLst>
            </a:custGeom>
            <a:noFill/>
            <a:ln w="15875">
              <a:solidFill>
                <a:srgbClr val="007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7" name="Freeform 229"/>
            <p:cNvSpPr>
              <a:spLocks/>
            </p:cNvSpPr>
            <p:nvPr/>
          </p:nvSpPr>
          <p:spPr bwMode="auto">
            <a:xfrm>
              <a:off x="3777" y="2219"/>
              <a:ext cx="41" cy="52"/>
            </a:xfrm>
            <a:custGeom>
              <a:avLst/>
              <a:gdLst>
                <a:gd name="T0" fmla="*/ 21 w 41"/>
                <a:gd name="T1" fmla="*/ 52 h 52"/>
                <a:gd name="T2" fmla="*/ 41 w 41"/>
                <a:gd name="T3" fmla="*/ 26 h 52"/>
                <a:gd name="T4" fmla="*/ 21 w 41"/>
                <a:gd name="T5" fmla="*/ 0 h 52"/>
                <a:gd name="T6" fmla="*/ 0 w 41"/>
                <a:gd name="T7" fmla="*/ 26 h 52"/>
                <a:gd name="T8" fmla="*/ 21 w 41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52">
                  <a:moveTo>
                    <a:pt x="21" y="52"/>
                  </a:moveTo>
                  <a:lnTo>
                    <a:pt x="41" y="26"/>
                  </a:lnTo>
                  <a:lnTo>
                    <a:pt x="21" y="0"/>
                  </a:lnTo>
                  <a:lnTo>
                    <a:pt x="0" y="26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rgbClr val="007F00"/>
            </a:solidFill>
            <a:ln w="15875">
              <a:solidFill>
                <a:srgbClr val="007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8" name="Freeform 230"/>
            <p:cNvSpPr>
              <a:spLocks/>
            </p:cNvSpPr>
            <p:nvPr/>
          </p:nvSpPr>
          <p:spPr bwMode="auto">
            <a:xfrm>
              <a:off x="4015" y="2219"/>
              <a:ext cx="42" cy="52"/>
            </a:xfrm>
            <a:custGeom>
              <a:avLst/>
              <a:gdLst>
                <a:gd name="T0" fmla="*/ 21 w 42"/>
                <a:gd name="T1" fmla="*/ 52 h 52"/>
                <a:gd name="T2" fmla="*/ 42 w 42"/>
                <a:gd name="T3" fmla="*/ 26 h 52"/>
                <a:gd name="T4" fmla="*/ 21 w 42"/>
                <a:gd name="T5" fmla="*/ 0 h 52"/>
                <a:gd name="T6" fmla="*/ 0 w 42"/>
                <a:gd name="T7" fmla="*/ 26 h 52"/>
                <a:gd name="T8" fmla="*/ 21 w 42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2">
                  <a:moveTo>
                    <a:pt x="21" y="52"/>
                  </a:moveTo>
                  <a:lnTo>
                    <a:pt x="42" y="26"/>
                  </a:lnTo>
                  <a:lnTo>
                    <a:pt x="21" y="0"/>
                  </a:lnTo>
                  <a:lnTo>
                    <a:pt x="0" y="26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rgbClr val="007F00"/>
            </a:solidFill>
            <a:ln w="15875">
              <a:solidFill>
                <a:srgbClr val="007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" name="Freeform 231"/>
            <p:cNvSpPr>
              <a:spLocks/>
            </p:cNvSpPr>
            <p:nvPr/>
          </p:nvSpPr>
          <p:spPr bwMode="auto">
            <a:xfrm>
              <a:off x="4254" y="2219"/>
              <a:ext cx="41" cy="52"/>
            </a:xfrm>
            <a:custGeom>
              <a:avLst/>
              <a:gdLst>
                <a:gd name="T0" fmla="*/ 21 w 41"/>
                <a:gd name="T1" fmla="*/ 52 h 52"/>
                <a:gd name="T2" fmla="*/ 41 w 41"/>
                <a:gd name="T3" fmla="*/ 26 h 52"/>
                <a:gd name="T4" fmla="*/ 21 w 41"/>
                <a:gd name="T5" fmla="*/ 0 h 52"/>
                <a:gd name="T6" fmla="*/ 0 w 41"/>
                <a:gd name="T7" fmla="*/ 26 h 52"/>
                <a:gd name="T8" fmla="*/ 21 w 41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52">
                  <a:moveTo>
                    <a:pt x="21" y="52"/>
                  </a:moveTo>
                  <a:lnTo>
                    <a:pt x="41" y="26"/>
                  </a:lnTo>
                  <a:lnTo>
                    <a:pt x="21" y="0"/>
                  </a:lnTo>
                  <a:lnTo>
                    <a:pt x="0" y="26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rgbClr val="007F00"/>
            </a:solidFill>
            <a:ln w="15875">
              <a:solidFill>
                <a:srgbClr val="007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0" name="Freeform 232"/>
            <p:cNvSpPr>
              <a:spLocks/>
            </p:cNvSpPr>
            <p:nvPr/>
          </p:nvSpPr>
          <p:spPr bwMode="auto">
            <a:xfrm>
              <a:off x="4492" y="2219"/>
              <a:ext cx="42" cy="52"/>
            </a:xfrm>
            <a:custGeom>
              <a:avLst/>
              <a:gdLst>
                <a:gd name="T0" fmla="*/ 21 w 42"/>
                <a:gd name="T1" fmla="*/ 52 h 52"/>
                <a:gd name="T2" fmla="*/ 42 w 42"/>
                <a:gd name="T3" fmla="*/ 26 h 52"/>
                <a:gd name="T4" fmla="*/ 21 w 42"/>
                <a:gd name="T5" fmla="*/ 0 h 52"/>
                <a:gd name="T6" fmla="*/ 0 w 42"/>
                <a:gd name="T7" fmla="*/ 26 h 52"/>
                <a:gd name="T8" fmla="*/ 21 w 42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2">
                  <a:moveTo>
                    <a:pt x="21" y="52"/>
                  </a:moveTo>
                  <a:lnTo>
                    <a:pt x="42" y="26"/>
                  </a:lnTo>
                  <a:lnTo>
                    <a:pt x="21" y="0"/>
                  </a:lnTo>
                  <a:lnTo>
                    <a:pt x="0" y="26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rgbClr val="007F00"/>
            </a:solidFill>
            <a:ln w="15875">
              <a:solidFill>
                <a:srgbClr val="007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1" name="Freeform 233"/>
            <p:cNvSpPr>
              <a:spLocks/>
            </p:cNvSpPr>
            <p:nvPr/>
          </p:nvSpPr>
          <p:spPr bwMode="auto">
            <a:xfrm>
              <a:off x="4726" y="2219"/>
              <a:ext cx="41" cy="52"/>
            </a:xfrm>
            <a:custGeom>
              <a:avLst/>
              <a:gdLst>
                <a:gd name="T0" fmla="*/ 20 w 41"/>
                <a:gd name="T1" fmla="*/ 52 h 52"/>
                <a:gd name="T2" fmla="*/ 41 w 41"/>
                <a:gd name="T3" fmla="*/ 26 h 52"/>
                <a:gd name="T4" fmla="*/ 20 w 41"/>
                <a:gd name="T5" fmla="*/ 0 h 52"/>
                <a:gd name="T6" fmla="*/ 0 w 41"/>
                <a:gd name="T7" fmla="*/ 26 h 52"/>
                <a:gd name="T8" fmla="*/ 20 w 41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52">
                  <a:moveTo>
                    <a:pt x="20" y="52"/>
                  </a:moveTo>
                  <a:lnTo>
                    <a:pt x="41" y="26"/>
                  </a:lnTo>
                  <a:lnTo>
                    <a:pt x="20" y="0"/>
                  </a:lnTo>
                  <a:lnTo>
                    <a:pt x="0" y="26"/>
                  </a:lnTo>
                  <a:lnTo>
                    <a:pt x="20" y="52"/>
                  </a:lnTo>
                  <a:close/>
                </a:path>
              </a:pathLst>
            </a:custGeom>
            <a:solidFill>
              <a:srgbClr val="007F00"/>
            </a:solidFill>
            <a:ln w="15875">
              <a:solidFill>
                <a:srgbClr val="007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2" name="Freeform 234"/>
            <p:cNvSpPr>
              <a:spLocks/>
            </p:cNvSpPr>
            <p:nvPr/>
          </p:nvSpPr>
          <p:spPr bwMode="auto">
            <a:xfrm>
              <a:off x="4964" y="2219"/>
              <a:ext cx="42" cy="52"/>
            </a:xfrm>
            <a:custGeom>
              <a:avLst/>
              <a:gdLst>
                <a:gd name="T0" fmla="*/ 21 w 42"/>
                <a:gd name="T1" fmla="*/ 52 h 52"/>
                <a:gd name="T2" fmla="*/ 42 w 42"/>
                <a:gd name="T3" fmla="*/ 26 h 52"/>
                <a:gd name="T4" fmla="*/ 21 w 42"/>
                <a:gd name="T5" fmla="*/ 0 h 52"/>
                <a:gd name="T6" fmla="*/ 0 w 42"/>
                <a:gd name="T7" fmla="*/ 26 h 52"/>
                <a:gd name="T8" fmla="*/ 21 w 42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2">
                  <a:moveTo>
                    <a:pt x="21" y="52"/>
                  </a:moveTo>
                  <a:lnTo>
                    <a:pt x="42" y="26"/>
                  </a:lnTo>
                  <a:lnTo>
                    <a:pt x="21" y="0"/>
                  </a:lnTo>
                  <a:lnTo>
                    <a:pt x="0" y="26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rgbClr val="007F00"/>
            </a:solidFill>
            <a:ln w="15875">
              <a:solidFill>
                <a:srgbClr val="007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3" name="Freeform 235"/>
            <p:cNvSpPr>
              <a:spLocks/>
            </p:cNvSpPr>
            <p:nvPr/>
          </p:nvSpPr>
          <p:spPr bwMode="auto">
            <a:xfrm>
              <a:off x="5203" y="2219"/>
              <a:ext cx="41" cy="52"/>
            </a:xfrm>
            <a:custGeom>
              <a:avLst/>
              <a:gdLst>
                <a:gd name="T0" fmla="*/ 20 w 41"/>
                <a:gd name="T1" fmla="*/ 52 h 52"/>
                <a:gd name="T2" fmla="*/ 41 w 41"/>
                <a:gd name="T3" fmla="*/ 26 h 52"/>
                <a:gd name="T4" fmla="*/ 20 w 41"/>
                <a:gd name="T5" fmla="*/ 0 h 52"/>
                <a:gd name="T6" fmla="*/ 0 w 41"/>
                <a:gd name="T7" fmla="*/ 26 h 52"/>
                <a:gd name="T8" fmla="*/ 20 w 41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52">
                  <a:moveTo>
                    <a:pt x="20" y="52"/>
                  </a:moveTo>
                  <a:lnTo>
                    <a:pt x="41" y="26"/>
                  </a:lnTo>
                  <a:lnTo>
                    <a:pt x="20" y="0"/>
                  </a:lnTo>
                  <a:lnTo>
                    <a:pt x="0" y="26"/>
                  </a:lnTo>
                  <a:lnTo>
                    <a:pt x="20" y="52"/>
                  </a:lnTo>
                  <a:close/>
                </a:path>
              </a:pathLst>
            </a:custGeom>
            <a:solidFill>
              <a:srgbClr val="007F00"/>
            </a:solidFill>
            <a:ln w="15875">
              <a:solidFill>
                <a:srgbClr val="007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4" name="Freeform 236"/>
            <p:cNvSpPr>
              <a:spLocks/>
            </p:cNvSpPr>
            <p:nvPr/>
          </p:nvSpPr>
          <p:spPr bwMode="auto">
            <a:xfrm>
              <a:off x="5441" y="2219"/>
              <a:ext cx="42" cy="52"/>
            </a:xfrm>
            <a:custGeom>
              <a:avLst/>
              <a:gdLst>
                <a:gd name="T0" fmla="*/ 21 w 42"/>
                <a:gd name="T1" fmla="*/ 52 h 52"/>
                <a:gd name="T2" fmla="*/ 42 w 42"/>
                <a:gd name="T3" fmla="*/ 26 h 52"/>
                <a:gd name="T4" fmla="*/ 21 w 42"/>
                <a:gd name="T5" fmla="*/ 0 h 52"/>
                <a:gd name="T6" fmla="*/ 0 w 42"/>
                <a:gd name="T7" fmla="*/ 26 h 52"/>
                <a:gd name="T8" fmla="*/ 21 w 42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2">
                  <a:moveTo>
                    <a:pt x="21" y="52"/>
                  </a:moveTo>
                  <a:lnTo>
                    <a:pt x="42" y="26"/>
                  </a:lnTo>
                  <a:lnTo>
                    <a:pt x="21" y="0"/>
                  </a:lnTo>
                  <a:lnTo>
                    <a:pt x="0" y="26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rgbClr val="007F00"/>
            </a:solidFill>
            <a:ln w="15875">
              <a:solidFill>
                <a:srgbClr val="007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5" name="Freeform 237"/>
            <p:cNvSpPr>
              <a:spLocks/>
            </p:cNvSpPr>
            <p:nvPr/>
          </p:nvSpPr>
          <p:spPr bwMode="auto">
            <a:xfrm>
              <a:off x="5680" y="2219"/>
              <a:ext cx="41" cy="52"/>
            </a:xfrm>
            <a:custGeom>
              <a:avLst/>
              <a:gdLst>
                <a:gd name="T0" fmla="*/ 20 w 41"/>
                <a:gd name="T1" fmla="*/ 52 h 52"/>
                <a:gd name="T2" fmla="*/ 41 w 41"/>
                <a:gd name="T3" fmla="*/ 26 h 52"/>
                <a:gd name="T4" fmla="*/ 20 w 41"/>
                <a:gd name="T5" fmla="*/ 0 h 52"/>
                <a:gd name="T6" fmla="*/ 0 w 41"/>
                <a:gd name="T7" fmla="*/ 26 h 52"/>
                <a:gd name="T8" fmla="*/ 20 w 41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52">
                  <a:moveTo>
                    <a:pt x="20" y="52"/>
                  </a:moveTo>
                  <a:lnTo>
                    <a:pt x="41" y="26"/>
                  </a:lnTo>
                  <a:lnTo>
                    <a:pt x="20" y="0"/>
                  </a:lnTo>
                  <a:lnTo>
                    <a:pt x="0" y="26"/>
                  </a:lnTo>
                  <a:lnTo>
                    <a:pt x="20" y="52"/>
                  </a:lnTo>
                  <a:close/>
                </a:path>
              </a:pathLst>
            </a:custGeom>
            <a:solidFill>
              <a:srgbClr val="007F00"/>
            </a:solidFill>
            <a:ln w="15875">
              <a:solidFill>
                <a:srgbClr val="007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06" name="Text Box 7"/>
          <p:cNvSpPr txBox="1">
            <a:spLocks noChangeArrowheads="1"/>
          </p:cNvSpPr>
          <p:nvPr/>
        </p:nvSpPr>
        <p:spPr bwMode="auto">
          <a:xfrm rot="16200000">
            <a:off x="-946149" y="1973262"/>
            <a:ext cx="2197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Tahoma" charset="0"/>
              </a:rPr>
              <a:t>Lower is better</a:t>
            </a:r>
          </a:p>
        </p:txBody>
      </p:sp>
      <p:sp>
        <p:nvSpPr>
          <p:cNvPr id="107" name="Line 8"/>
          <p:cNvSpPr>
            <a:spLocks noChangeShapeType="1"/>
          </p:cNvSpPr>
          <p:nvPr/>
        </p:nvSpPr>
        <p:spPr bwMode="auto">
          <a:xfrm>
            <a:off x="381001" y="1020762"/>
            <a:ext cx="0" cy="25146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08" name="Group 114"/>
          <p:cNvGrpSpPr>
            <a:grpSpLocks/>
          </p:cNvGrpSpPr>
          <p:nvPr/>
        </p:nvGrpSpPr>
        <p:grpSpPr bwMode="auto">
          <a:xfrm>
            <a:off x="596901" y="990600"/>
            <a:ext cx="4322763" cy="3211512"/>
            <a:chOff x="712" y="1607"/>
            <a:chExt cx="2723" cy="2023"/>
          </a:xfrm>
        </p:grpSpPr>
        <p:sp>
          <p:nvSpPr>
            <p:cNvPr id="109" name="Rectangle 115"/>
            <p:cNvSpPr>
              <a:spLocks noChangeArrowheads="1"/>
            </p:cNvSpPr>
            <p:nvPr/>
          </p:nvSpPr>
          <p:spPr bwMode="auto">
            <a:xfrm>
              <a:off x="1189" y="1649"/>
              <a:ext cx="2131" cy="1627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0" name="Line 116"/>
            <p:cNvSpPr>
              <a:spLocks noChangeShapeType="1"/>
            </p:cNvSpPr>
            <p:nvPr/>
          </p:nvSpPr>
          <p:spPr bwMode="auto">
            <a:xfrm>
              <a:off x="1189" y="1649"/>
              <a:ext cx="213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1" name="Freeform 117"/>
            <p:cNvSpPr>
              <a:spLocks/>
            </p:cNvSpPr>
            <p:nvPr/>
          </p:nvSpPr>
          <p:spPr bwMode="auto">
            <a:xfrm>
              <a:off x="1189" y="1649"/>
              <a:ext cx="2131" cy="1627"/>
            </a:xfrm>
            <a:custGeom>
              <a:avLst/>
              <a:gdLst>
                <a:gd name="T0" fmla="*/ 0 w 411"/>
                <a:gd name="T1" fmla="*/ 314 h 314"/>
                <a:gd name="T2" fmla="*/ 411 w 411"/>
                <a:gd name="T3" fmla="*/ 314 h 314"/>
                <a:gd name="T4" fmla="*/ 411 w 411"/>
                <a:gd name="T5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1" h="314">
                  <a:moveTo>
                    <a:pt x="0" y="314"/>
                  </a:moveTo>
                  <a:lnTo>
                    <a:pt x="411" y="314"/>
                  </a:lnTo>
                  <a:lnTo>
                    <a:pt x="4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2" name="Line 118"/>
            <p:cNvSpPr>
              <a:spLocks noChangeShapeType="1"/>
            </p:cNvSpPr>
            <p:nvPr/>
          </p:nvSpPr>
          <p:spPr bwMode="auto">
            <a:xfrm flipV="1">
              <a:off x="1189" y="1649"/>
              <a:ext cx="0" cy="16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3" name="Line 119"/>
            <p:cNvSpPr>
              <a:spLocks noChangeShapeType="1"/>
            </p:cNvSpPr>
            <p:nvPr/>
          </p:nvSpPr>
          <p:spPr bwMode="auto">
            <a:xfrm>
              <a:off x="1189" y="3276"/>
              <a:ext cx="213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4" name="Line 120"/>
            <p:cNvSpPr>
              <a:spLocks noChangeShapeType="1"/>
            </p:cNvSpPr>
            <p:nvPr/>
          </p:nvSpPr>
          <p:spPr bwMode="auto">
            <a:xfrm flipV="1">
              <a:off x="1189" y="1649"/>
              <a:ext cx="0" cy="16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5" name="Line 121"/>
            <p:cNvSpPr>
              <a:spLocks noChangeShapeType="1"/>
            </p:cNvSpPr>
            <p:nvPr/>
          </p:nvSpPr>
          <p:spPr bwMode="auto">
            <a:xfrm flipV="1">
              <a:off x="1298" y="3219"/>
              <a:ext cx="0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6" name="Line 122"/>
            <p:cNvSpPr>
              <a:spLocks noChangeShapeType="1"/>
            </p:cNvSpPr>
            <p:nvPr/>
          </p:nvSpPr>
          <p:spPr bwMode="auto">
            <a:xfrm>
              <a:off x="1298" y="1649"/>
              <a:ext cx="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7" name="Rectangle 123"/>
            <p:cNvSpPr>
              <a:spLocks noChangeArrowheads="1"/>
            </p:cNvSpPr>
            <p:nvPr/>
          </p:nvSpPr>
          <p:spPr bwMode="auto">
            <a:xfrm>
              <a:off x="1293" y="3292"/>
              <a:ext cx="7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</a:rPr>
                <a:t>1</a:t>
              </a:r>
              <a:endParaRPr lang="en-US"/>
            </a:p>
          </p:txBody>
        </p:sp>
        <p:sp>
          <p:nvSpPr>
            <p:cNvPr id="118" name="Line 124"/>
            <p:cNvSpPr>
              <a:spLocks noChangeShapeType="1"/>
            </p:cNvSpPr>
            <p:nvPr/>
          </p:nvSpPr>
          <p:spPr bwMode="auto">
            <a:xfrm flipV="1">
              <a:off x="1526" y="3219"/>
              <a:ext cx="0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9" name="Line 125"/>
            <p:cNvSpPr>
              <a:spLocks noChangeShapeType="1"/>
            </p:cNvSpPr>
            <p:nvPr/>
          </p:nvSpPr>
          <p:spPr bwMode="auto">
            <a:xfrm>
              <a:off x="1526" y="1649"/>
              <a:ext cx="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0" name="Rectangle 126"/>
            <p:cNvSpPr>
              <a:spLocks noChangeArrowheads="1"/>
            </p:cNvSpPr>
            <p:nvPr/>
          </p:nvSpPr>
          <p:spPr bwMode="auto">
            <a:xfrm>
              <a:off x="1521" y="3292"/>
              <a:ext cx="7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</a:rPr>
                <a:t>2</a:t>
              </a:r>
              <a:endParaRPr lang="en-US"/>
            </a:p>
          </p:txBody>
        </p:sp>
        <p:sp>
          <p:nvSpPr>
            <p:cNvPr id="121" name="Line 127"/>
            <p:cNvSpPr>
              <a:spLocks noChangeShapeType="1"/>
            </p:cNvSpPr>
            <p:nvPr/>
          </p:nvSpPr>
          <p:spPr bwMode="auto">
            <a:xfrm flipV="1">
              <a:off x="1749" y="3219"/>
              <a:ext cx="0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2" name="Line 128"/>
            <p:cNvSpPr>
              <a:spLocks noChangeShapeType="1"/>
            </p:cNvSpPr>
            <p:nvPr/>
          </p:nvSpPr>
          <p:spPr bwMode="auto">
            <a:xfrm>
              <a:off x="1749" y="1649"/>
              <a:ext cx="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3" name="Rectangle 129"/>
            <p:cNvSpPr>
              <a:spLocks noChangeArrowheads="1"/>
            </p:cNvSpPr>
            <p:nvPr/>
          </p:nvSpPr>
          <p:spPr bwMode="auto">
            <a:xfrm>
              <a:off x="1744" y="3292"/>
              <a:ext cx="7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</a:rPr>
                <a:t>3</a:t>
              </a:r>
              <a:endParaRPr lang="en-US"/>
            </a:p>
          </p:txBody>
        </p:sp>
        <p:sp>
          <p:nvSpPr>
            <p:cNvPr id="124" name="Line 130"/>
            <p:cNvSpPr>
              <a:spLocks noChangeShapeType="1"/>
            </p:cNvSpPr>
            <p:nvPr/>
          </p:nvSpPr>
          <p:spPr bwMode="auto">
            <a:xfrm flipV="1">
              <a:off x="1972" y="3219"/>
              <a:ext cx="0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5" name="Line 131"/>
            <p:cNvSpPr>
              <a:spLocks noChangeShapeType="1"/>
            </p:cNvSpPr>
            <p:nvPr/>
          </p:nvSpPr>
          <p:spPr bwMode="auto">
            <a:xfrm>
              <a:off x="1972" y="1649"/>
              <a:ext cx="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6" name="Rectangle 132"/>
            <p:cNvSpPr>
              <a:spLocks noChangeArrowheads="1"/>
            </p:cNvSpPr>
            <p:nvPr/>
          </p:nvSpPr>
          <p:spPr bwMode="auto">
            <a:xfrm>
              <a:off x="1967" y="3292"/>
              <a:ext cx="7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</a:rPr>
                <a:t>4</a:t>
              </a:r>
              <a:endParaRPr lang="en-US"/>
            </a:p>
          </p:txBody>
        </p:sp>
        <p:sp>
          <p:nvSpPr>
            <p:cNvPr id="127" name="Line 133"/>
            <p:cNvSpPr>
              <a:spLocks noChangeShapeType="1"/>
            </p:cNvSpPr>
            <p:nvPr/>
          </p:nvSpPr>
          <p:spPr bwMode="auto">
            <a:xfrm flipV="1">
              <a:off x="2200" y="3219"/>
              <a:ext cx="0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8" name="Line 134"/>
            <p:cNvSpPr>
              <a:spLocks noChangeShapeType="1"/>
            </p:cNvSpPr>
            <p:nvPr/>
          </p:nvSpPr>
          <p:spPr bwMode="auto">
            <a:xfrm>
              <a:off x="2200" y="1649"/>
              <a:ext cx="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" name="Rectangle 135"/>
            <p:cNvSpPr>
              <a:spLocks noChangeArrowheads="1"/>
            </p:cNvSpPr>
            <p:nvPr/>
          </p:nvSpPr>
          <p:spPr bwMode="auto">
            <a:xfrm>
              <a:off x="2195" y="3292"/>
              <a:ext cx="7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</a:rPr>
                <a:t>5</a:t>
              </a:r>
              <a:endParaRPr lang="en-US"/>
            </a:p>
          </p:txBody>
        </p:sp>
        <p:sp>
          <p:nvSpPr>
            <p:cNvPr id="130" name="Line 136"/>
            <p:cNvSpPr>
              <a:spLocks noChangeShapeType="1"/>
            </p:cNvSpPr>
            <p:nvPr/>
          </p:nvSpPr>
          <p:spPr bwMode="auto">
            <a:xfrm flipV="1">
              <a:off x="2423" y="3219"/>
              <a:ext cx="0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1" name="Line 137"/>
            <p:cNvSpPr>
              <a:spLocks noChangeShapeType="1"/>
            </p:cNvSpPr>
            <p:nvPr/>
          </p:nvSpPr>
          <p:spPr bwMode="auto">
            <a:xfrm>
              <a:off x="2423" y="1649"/>
              <a:ext cx="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2" name="Rectangle 138"/>
            <p:cNvSpPr>
              <a:spLocks noChangeArrowheads="1"/>
            </p:cNvSpPr>
            <p:nvPr/>
          </p:nvSpPr>
          <p:spPr bwMode="auto">
            <a:xfrm>
              <a:off x="2418" y="3292"/>
              <a:ext cx="7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</a:rPr>
                <a:t>6</a:t>
              </a:r>
              <a:endParaRPr lang="en-US"/>
            </a:p>
          </p:txBody>
        </p:sp>
        <p:sp>
          <p:nvSpPr>
            <p:cNvPr id="133" name="Line 139"/>
            <p:cNvSpPr>
              <a:spLocks noChangeShapeType="1"/>
            </p:cNvSpPr>
            <p:nvPr/>
          </p:nvSpPr>
          <p:spPr bwMode="auto">
            <a:xfrm flipV="1">
              <a:off x="2646" y="3219"/>
              <a:ext cx="0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4" name="Line 140"/>
            <p:cNvSpPr>
              <a:spLocks noChangeShapeType="1"/>
            </p:cNvSpPr>
            <p:nvPr/>
          </p:nvSpPr>
          <p:spPr bwMode="auto">
            <a:xfrm>
              <a:off x="2646" y="1649"/>
              <a:ext cx="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5" name="Rectangle 141"/>
            <p:cNvSpPr>
              <a:spLocks noChangeArrowheads="1"/>
            </p:cNvSpPr>
            <p:nvPr/>
          </p:nvSpPr>
          <p:spPr bwMode="auto">
            <a:xfrm>
              <a:off x="2641" y="3292"/>
              <a:ext cx="7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</a:rPr>
                <a:t>7</a:t>
              </a:r>
              <a:endParaRPr lang="en-US"/>
            </a:p>
          </p:txBody>
        </p:sp>
        <p:sp>
          <p:nvSpPr>
            <p:cNvPr id="136" name="Line 142"/>
            <p:cNvSpPr>
              <a:spLocks noChangeShapeType="1"/>
            </p:cNvSpPr>
            <p:nvPr/>
          </p:nvSpPr>
          <p:spPr bwMode="auto">
            <a:xfrm flipV="1">
              <a:off x="2874" y="3219"/>
              <a:ext cx="0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7" name="Line 143"/>
            <p:cNvSpPr>
              <a:spLocks noChangeShapeType="1"/>
            </p:cNvSpPr>
            <p:nvPr/>
          </p:nvSpPr>
          <p:spPr bwMode="auto">
            <a:xfrm>
              <a:off x="2874" y="1649"/>
              <a:ext cx="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8" name="Rectangle 144"/>
            <p:cNvSpPr>
              <a:spLocks noChangeArrowheads="1"/>
            </p:cNvSpPr>
            <p:nvPr/>
          </p:nvSpPr>
          <p:spPr bwMode="auto">
            <a:xfrm>
              <a:off x="2869" y="3292"/>
              <a:ext cx="7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</a:rPr>
                <a:t>8</a:t>
              </a:r>
              <a:endParaRPr lang="en-US"/>
            </a:p>
          </p:txBody>
        </p:sp>
        <p:sp>
          <p:nvSpPr>
            <p:cNvPr id="139" name="Line 145"/>
            <p:cNvSpPr>
              <a:spLocks noChangeShapeType="1"/>
            </p:cNvSpPr>
            <p:nvPr/>
          </p:nvSpPr>
          <p:spPr bwMode="auto">
            <a:xfrm flipV="1">
              <a:off x="3097" y="3219"/>
              <a:ext cx="0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0" name="Line 146"/>
            <p:cNvSpPr>
              <a:spLocks noChangeShapeType="1"/>
            </p:cNvSpPr>
            <p:nvPr/>
          </p:nvSpPr>
          <p:spPr bwMode="auto">
            <a:xfrm>
              <a:off x="3097" y="1649"/>
              <a:ext cx="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" name="Rectangle 147"/>
            <p:cNvSpPr>
              <a:spLocks noChangeArrowheads="1"/>
            </p:cNvSpPr>
            <p:nvPr/>
          </p:nvSpPr>
          <p:spPr bwMode="auto">
            <a:xfrm>
              <a:off x="3092" y="3292"/>
              <a:ext cx="7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</a:rPr>
                <a:t>9</a:t>
              </a:r>
              <a:endParaRPr lang="en-US"/>
            </a:p>
          </p:txBody>
        </p:sp>
        <p:sp>
          <p:nvSpPr>
            <p:cNvPr id="142" name="Line 148"/>
            <p:cNvSpPr>
              <a:spLocks noChangeShapeType="1"/>
            </p:cNvSpPr>
            <p:nvPr/>
          </p:nvSpPr>
          <p:spPr bwMode="auto">
            <a:xfrm flipV="1">
              <a:off x="3325" y="3219"/>
              <a:ext cx="0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3" name="Line 149"/>
            <p:cNvSpPr>
              <a:spLocks noChangeShapeType="1"/>
            </p:cNvSpPr>
            <p:nvPr/>
          </p:nvSpPr>
          <p:spPr bwMode="auto">
            <a:xfrm>
              <a:off x="3325" y="1649"/>
              <a:ext cx="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4" name="Rectangle 150"/>
            <p:cNvSpPr>
              <a:spLocks noChangeArrowheads="1"/>
            </p:cNvSpPr>
            <p:nvPr/>
          </p:nvSpPr>
          <p:spPr bwMode="auto">
            <a:xfrm>
              <a:off x="3281" y="3292"/>
              <a:ext cx="154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</a:rPr>
                <a:t>10</a:t>
              </a:r>
              <a:endParaRPr lang="en-US"/>
            </a:p>
          </p:txBody>
        </p:sp>
        <p:sp>
          <p:nvSpPr>
            <p:cNvPr id="145" name="Line 151"/>
            <p:cNvSpPr>
              <a:spLocks noChangeShapeType="1"/>
            </p:cNvSpPr>
            <p:nvPr/>
          </p:nvSpPr>
          <p:spPr bwMode="auto">
            <a:xfrm>
              <a:off x="1189" y="3225"/>
              <a:ext cx="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6" name="Rectangle 152"/>
            <p:cNvSpPr>
              <a:spLocks noChangeArrowheads="1"/>
            </p:cNvSpPr>
            <p:nvPr/>
          </p:nvSpPr>
          <p:spPr bwMode="auto">
            <a:xfrm>
              <a:off x="1098" y="3137"/>
              <a:ext cx="7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</a:rPr>
                <a:t>0</a:t>
              </a:r>
              <a:endParaRPr lang="en-US"/>
            </a:p>
          </p:txBody>
        </p:sp>
        <p:sp>
          <p:nvSpPr>
            <p:cNvPr id="147" name="Line 153"/>
            <p:cNvSpPr>
              <a:spLocks noChangeShapeType="1"/>
            </p:cNvSpPr>
            <p:nvPr/>
          </p:nvSpPr>
          <p:spPr bwMode="auto">
            <a:xfrm>
              <a:off x="1189" y="2753"/>
              <a:ext cx="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8" name="Line 154"/>
            <p:cNvSpPr>
              <a:spLocks noChangeShapeType="1"/>
            </p:cNvSpPr>
            <p:nvPr/>
          </p:nvSpPr>
          <p:spPr bwMode="auto">
            <a:xfrm flipH="1">
              <a:off x="3268" y="2753"/>
              <a:ext cx="5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9" name="Rectangle 155"/>
            <p:cNvSpPr>
              <a:spLocks noChangeArrowheads="1"/>
            </p:cNvSpPr>
            <p:nvPr/>
          </p:nvSpPr>
          <p:spPr bwMode="auto">
            <a:xfrm>
              <a:off x="930" y="2665"/>
              <a:ext cx="231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</a:rPr>
                <a:t>100</a:t>
              </a:r>
              <a:endParaRPr lang="en-US"/>
            </a:p>
          </p:txBody>
        </p:sp>
        <p:sp>
          <p:nvSpPr>
            <p:cNvPr id="150" name="Line 156"/>
            <p:cNvSpPr>
              <a:spLocks noChangeShapeType="1"/>
            </p:cNvSpPr>
            <p:nvPr/>
          </p:nvSpPr>
          <p:spPr bwMode="auto">
            <a:xfrm>
              <a:off x="1189" y="2276"/>
              <a:ext cx="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1" name="Line 157"/>
            <p:cNvSpPr>
              <a:spLocks noChangeShapeType="1"/>
            </p:cNvSpPr>
            <p:nvPr/>
          </p:nvSpPr>
          <p:spPr bwMode="auto">
            <a:xfrm flipH="1">
              <a:off x="3268" y="2276"/>
              <a:ext cx="5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2" name="Rectangle 158"/>
            <p:cNvSpPr>
              <a:spLocks noChangeArrowheads="1"/>
            </p:cNvSpPr>
            <p:nvPr/>
          </p:nvSpPr>
          <p:spPr bwMode="auto">
            <a:xfrm>
              <a:off x="930" y="2188"/>
              <a:ext cx="231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</a:rPr>
                <a:t>200</a:t>
              </a:r>
              <a:endParaRPr lang="en-US"/>
            </a:p>
          </p:txBody>
        </p:sp>
        <p:sp>
          <p:nvSpPr>
            <p:cNvPr id="153" name="Line 159"/>
            <p:cNvSpPr>
              <a:spLocks noChangeShapeType="1"/>
            </p:cNvSpPr>
            <p:nvPr/>
          </p:nvSpPr>
          <p:spPr bwMode="auto">
            <a:xfrm>
              <a:off x="1189" y="1804"/>
              <a:ext cx="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4" name="Line 160"/>
            <p:cNvSpPr>
              <a:spLocks noChangeShapeType="1"/>
            </p:cNvSpPr>
            <p:nvPr/>
          </p:nvSpPr>
          <p:spPr bwMode="auto">
            <a:xfrm flipH="1">
              <a:off x="3268" y="1804"/>
              <a:ext cx="5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" name="Rectangle 161"/>
            <p:cNvSpPr>
              <a:spLocks noChangeArrowheads="1"/>
            </p:cNvSpPr>
            <p:nvPr/>
          </p:nvSpPr>
          <p:spPr bwMode="auto">
            <a:xfrm>
              <a:off x="930" y="1716"/>
              <a:ext cx="231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</a:rPr>
                <a:t>300</a:t>
              </a:r>
              <a:endParaRPr lang="en-US"/>
            </a:p>
          </p:txBody>
        </p:sp>
        <p:sp>
          <p:nvSpPr>
            <p:cNvPr id="156" name="Line 162"/>
            <p:cNvSpPr>
              <a:spLocks noChangeShapeType="1"/>
            </p:cNvSpPr>
            <p:nvPr/>
          </p:nvSpPr>
          <p:spPr bwMode="auto">
            <a:xfrm>
              <a:off x="1189" y="1649"/>
              <a:ext cx="213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7" name="Freeform 163"/>
            <p:cNvSpPr>
              <a:spLocks/>
            </p:cNvSpPr>
            <p:nvPr/>
          </p:nvSpPr>
          <p:spPr bwMode="auto">
            <a:xfrm>
              <a:off x="1189" y="1649"/>
              <a:ext cx="2131" cy="1627"/>
            </a:xfrm>
            <a:custGeom>
              <a:avLst/>
              <a:gdLst>
                <a:gd name="T0" fmla="*/ 0 w 411"/>
                <a:gd name="T1" fmla="*/ 314 h 314"/>
                <a:gd name="T2" fmla="*/ 411 w 411"/>
                <a:gd name="T3" fmla="*/ 314 h 314"/>
                <a:gd name="T4" fmla="*/ 411 w 411"/>
                <a:gd name="T5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1" h="314">
                  <a:moveTo>
                    <a:pt x="0" y="314"/>
                  </a:moveTo>
                  <a:lnTo>
                    <a:pt x="411" y="314"/>
                  </a:lnTo>
                  <a:lnTo>
                    <a:pt x="4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8" name="Line 164"/>
            <p:cNvSpPr>
              <a:spLocks noChangeShapeType="1"/>
            </p:cNvSpPr>
            <p:nvPr/>
          </p:nvSpPr>
          <p:spPr bwMode="auto">
            <a:xfrm flipV="1">
              <a:off x="1189" y="1649"/>
              <a:ext cx="0" cy="16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9" name="Rectangle 165"/>
            <p:cNvSpPr>
              <a:spLocks noChangeArrowheads="1"/>
            </p:cNvSpPr>
            <p:nvPr/>
          </p:nvSpPr>
          <p:spPr bwMode="auto">
            <a:xfrm>
              <a:off x="1426" y="3448"/>
              <a:ext cx="1719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</a:rPr>
                <a:t>Number of sensors selected</a:t>
              </a:r>
              <a:endParaRPr lang="en-US"/>
            </a:p>
          </p:txBody>
        </p:sp>
        <p:sp>
          <p:nvSpPr>
            <p:cNvPr id="160" name="Rectangle 166"/>
            <p:cNvSpPr>
              <a:spLocks noChangeArrowheads="1"/>
            </p:cNvSpPr>
            <p:nvPr/>
          </p:nvSpPr>
          <p:spPr bwMode="auto">
            <a:xfrm rot="16200000">
              <a:off x="75" y="2347"/>
              <a:ext cx="1455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</a:rPr>
                <a:t>Running time (minutes)</a:t>
              </a:r>
              <a:endParaRPr lang="en-US"/>
            </a:p>
          </p:txBody>
        </p:sp>
        <p:sp>
          <p:nvSpPr>
            <p:cNvPr id="161" name="Rectangle 167"/>
            <p:cNvSpPr>
              <a:spLocks noChangeArrowheads="1"/>
            </p:cNvSpPr>
            <p:nvPr/>
          </p:nvSpPr>
          <p:spPr bwMode="auto">
            <a:xfrm>
              <a:off x="1198" y="3240"/>
              <a:ext cx="1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</a:rPr>
                <a:t> </a:t>
              </a:r>
              <a:endParaRPr lang="en-US"/>
            </a:p>
          </p:txBody>
        </p:sp>
        <p:sp>
          <p:nvSpPr>
            <p:cNvPr id="162" name="Rectangle 168"/>
            <p:cNvSpPr>
              <a:spLocks noChangeArrowheads="1"/>
            </p:cNvSpPr>
            <p:nvPr/>
          </p:nvSpPr>
          <p:spPr bwMode="auto">
            <a:xfrm>
              <a:off x="3339" y="1607"/>
              <a:ext cx="1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</a:rPr>
                <a:t> </a:t>
              </a:r>
              <a:endParaRPr lang="en-US"/>
            </a:p>
          </p:txBody>
        </p:sp>
      </p:grpSp>
      <p:grpSp>
        <p:nvGrpSpPr>
          <p:cNvPr id="163" name="Group 169"/>
          <p:cNvGrpSpPr>
            <a:grpSpLocks/>
          </p:cNvGrpSpPr>
          <p:nvPr/>
        </p:nvGrpSpPr>
        <p:grpSpPr bwMode="auto">
          <a:xfrm>
            <a:off x="1485901" y="1057275"/>
            <a:ext cx="82550" cy="2517775"/>
            <a:chOff x="1272" y="1649"/>
            <a:chExt cx="52" cy="1586"/>
          </a:xfrm>
        </p:grpSpPr>
        <p:sp>
          <p:nvSpPr>
            <p:cNvPr id="164" name="Line 170"/>
            <p:cNvSpPr>
              <a:spLocks noChangeShapeType="1"/>
            </p:cNvSpPr>
            <p:nvPr/>
          </p:nvSpPr>
          <p:spPr bwMode="auto">
            <a:xfrm flipV="1">
              <a:off x="1298" y="1649"/>
              <a:ext cx="6" cy="157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5" name="Freeform 171"/>
            <p:cNvSpPr>
              <a:spLocks/>
            </p:cNvSpPr>
            <p:nvPr/>
          </p:nvSpPr>
          <p:spPr bwMode="auto">
            <a:xfrm>
              <a:off x="1272" y="3194"/>
              <a:ext cx="52" cy="41"/>
            </a:xfrm>
            <a:custGeom>
              <a:avLst/>
              <a:gdLst>
                <a:gd name="T0" fmla="*/ 0 w 52"/>
                <a:gd name="T1" fmla="*/ 41 h 41"/>
                <a:gd name="T2" fmla="*/ 52 w 52"/>
                <a:gd name="T3" fmla="*/ 41 h 41"/>
                <a:gd name="T4" fmla="*/ 26 w 52"/>
                <a:gd name="T5" fmla="*/ 0 h 41"/>
                <a:gd name="T6" fmla="*/ 0 w 52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41">
                  <a:moveTo>
                    <a:pt x="0" y="41"/>
                  </a:moveTo>
                  <a:lnTo>
                    <a:pt x="52" y="41"/>
                  </a:lnTo>
                  <a:lnTo>
                    <a:pt x="26" y="0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0000"/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66" name="Group 172"/>
          <p:cNvGrpSpPr>
            <a:grpSpLocks/>
          </p:cNvGrpSpPr>
          <p:nvPr/>
        </p:nvGrpSpPr>
        <p:grpSpPr bwMode="auto">
          <a:xfrm>
            <a:off x="1560514" y="1385887"/>
            <a:ext cx="1941512" cy="428625"/>
            <a:chOff x="1319" y="1856"/>
            <a:chExt cx="1223" cy="270"/>
          </a:xfrm>
        </p:grpSpPr>
        <p:sp>
          <p:nvSpPr>
            <p:cNvPr id="167" name="Line 173"/>
            <p:cNvSpPr>
              <a:spLocks noChangeShapeType="1"/>
            </p:cNvSpPr>
            <p:nvPr/>
          </p:nvSpPr>
          <p:spPr bwMode="auto">
            <a:xfrm flipH="1">
              <a:off x="1361" y="1986"/>
              <a:ext cx="212" cy="1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8" name="Freeform 174"/>
            <p:cNvSpPr>
              <a:spLocks/>
            </p:cNvSpPr>
            <p:nvPr/>
          </p:nvSpPr>
          <p:spPr bwMode="auto">
            <a:xfrm>
              <a:off x="1319" y="2069"/>
              <a:ext cx="78" cy="57"/>
            </a:xfrm>
            <a:custGeom>
              <a:avLst/>
              <a:gdLst>
                <a:gd name="T0" fmla="*/ 78 w 78"/>
                <a:gd name="T1" fmla="*/ 41 h 57"/>
                <a:gd name="T2" fmla="*/ 0 w 78"/>
                <a:gd name="T3" fmla="*/ 57 h 57"/>
                <a:gd name="T4" fmla="*/ 52 w 78"/>
                <a:gd name="T5" fmla="*/ 0 h 57"/>
                <a:gd name="T6" fmla="*/ 42 w 78"/>
                <a:gd name="T7" fmla="*/ 31 h 57"/>
                <a:gd name="T8" fmla="*/ 78 w 78"/>
                <a:gd name="T9" fmla="*/ 4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7">
                  <a:moveTo>
                    <a:pt x="78" y="41"/>
                  </a:moveTo>
                  <a:lnTo>
                    <a:pt x="0" y="57"/>
                  </a:lnTo>
                  <a:lnTo>
                    <a:pt x="52" y="0"/>
                  </a:lnTo>
                  <a:lnTo>
                    <a:pt x="42" y="31"/>
                  </a:lnTo>
                  <a:lnTo>
                    <a:pt x="78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9" name="Rectangle 175"/>
            <p:cNvSpPr>
              <a:spLocks noChangeArrowheads="1"/>
            </p:cNvSpPr>
            <p:nvPr/>
          </p:nvSpPr>
          <p:spPr bwMode="auto">
            <a:xfrm>
              <a:off x="1629" y="1856"/>
              <a:ext cx="91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Helvetica" charset="0"/>
                </a:rPr>
                <a:t>Exhaustive search</a:t>
              </a:r>
              <a:endParaRPr lang="en-US">
                <a:latin typeface="Tahoma" charset="0"/>
              </a:endParaRPr>
            </a:p>
          </p:txBody>
        </p:sp>
        <p:sp>
          <p:nvSpPr>
            <p:cNvPr id="170" name="Rectangle 176"/>
            <p:cNvSpPr>
              <a:spLocks noChangeArrowheads="1"/>
            </p:cNvSpPr>
            <p:nvPr/>
          </p:nvSpPr>
          <p:spPr bwMode="auto">
            <a:xfrm>
              <a:off x="1763" y="1986"/>
              <a:ext cx="61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Helvetica" charset="0"/>
                </a:rPr>
                <a:t>(All subsets)</a:t>
              </a:r>
              <a:endParaRPr lang="en-US">
                <a:latin typeface="Tahoma" charset="0"/>
              </a:endParaRPr>
            </a:p>
          </p:txBody>
        </p:sp>
      </p:grpSp>
      <p:grpSp>
        <p:nvGrpSpPr>
          <p:cNvPr id="171" name="Group 177"/>
          <p:cNvGrpSpPr>
            <a:grpSpLocks/>
          </p:cNvGrpSpPr>
          <p:nvPr/>
        </p:nvGrpSpPr>
        <p:grpSpPr bwMode="auto">
          <a:xfrm>
            <a:off x="1495426" y="1204912"/>
            <a:ext cx="3275013" cy="2378075"/>
            <a:chOff x="1278" y="1742"/>
            <a:chExt cx="2063" cy="1498"/>
          </a:xfrm>
        </p:grpSpPr>
        <p:sp>
          <p:nvSpPr>
            <p:cNvPr id="172" name="Freeform 178"/>
            <p:cNvSpPr>
              <a:spLocks/>
            </p:cNvSpPr>
            <p:nvPr/>
          </p:nvSpPr>
          <p:spPr bwMode="auto">
            <a:xfrm>
              <a:off x="1298" y="1763"/>
              <a:ext cx="2022" cy="1456"/>
            </a:xfrm>
            <a:custGeom>
              <a:avLst/>
              <a:gdLst>
                <a:gd name="T0" fmla="*/ 0 w 2022"/>
                <a:gd name="T1" fmla="*/ 1456 h 1456"/>
                <a:gd name="T2" fmla="*/ 228 w 2022"/>
                <a:gd name="T3" fmla="*/ 1410 h 1456"/>
                <a:gd name="T4" fmla="*/ 451 w 2022"/>
                <a:gd name="T5" fmla="*/ 1322 h 1456"/>
                <a:gd name="T6" fmla="*/ 674 w 2022"/>
                <a:gd name="T7" fmla="*/ 1182 h 1456"/>
                <a:gd name="T8" fmla="*/ 902 w 2022"/>
                <a:gd name="T9" fmla="*/ 1016 h 1456"/>
                <a:gd name="T10" fmla="*/ 1125 w 2022"/>
                <a:gd name="T11" fmla="*/ 840 h 1456"/>
                <a:gd name="T12" fmla="*/ 1348 w 2022"/>
                <a:gd name="T13" fmla="*/ 648 h 1456"/>
                <a:gd name="T14" fmla="*/ 1576 w 2022"/>
                <a:gd name="T15" fmla="*/ 451 h 1456"/>
                <a:gd name="T16" fmla="*/ 1799 w 2022"/>
                <a:gd name="T17" fmla="*/ 228 h 1456"/>
                <a:gd name="T18" fmla="*/ 2022 w 2022"/>
                <a:gd name="T19" fmla="*/ 0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22" h="1456">
                  <a:moveTo>
                    <a:pt x="0" y="1456"/>
                  </a:moveTo>
                  <a:lnTo>
                    <a:pt x="228" y="1410"/>
                  </a:lnTo>
                  <a:lnTo>
                    <a:pt x="451" y="1322"/>
                  </a:lnTo>
                  <a:lnTo>
                    <a:pt x="674" y="1182"/>
                  </a:lnTo>
                  <a:lnTo>
                    <a:pt x="902" y="1016"/>
                  </a:lnTo>
                  <a:lnTo>
                    <a:pt x="1125" y="840"/>
                  </a:lnTo>
                  <a:lnTo>
                    <a:pt x="1348" y="648"/>
                  </a:lnTo>
                  <a:lnTo>
                    <a:pt x="1576" y="451"/>
                  </a:lnTo>
                  <a:lnTo>
                    <a:pt x="1799" y="228"/>
                  </a:lnTo>
                  <a:lnTo>
                    <a:pt x="2022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ys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3" name="Rectangle 179"/>
            <p:cNvSpPr>
              <a:spLocks noChangeArrowheads="1"/>
            </p:cNvSpPr>
            <p:nvPr/>
          </p:nvSpPr>
          <p:spPr bwMode="auto">
            <a:xfrm>
              <a:off x="1278" y="3199"/>
              <a:ext cx="41" cy="41"/>
            </a:xfrm>
            <a:prstGeom prst="rect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4" name="Rectangle 180"/>
            <p:cNvSpPr>
              <a:spLocks noChangeArrowheads="1"/>
            </p:cNvSpPr>
            <p:nvPr/>
          </p:nvSpPr>
          <p:spPr bwMode="auto">
            <a:xfrm>
              <a:off x="1506" y="3152"/>
              <a:ext cx="41" cy="42"/>
            </a:xfrm>
            <a:prstGeom prst="rect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5" name="Rectangle 181"/>
            <p:cNvSpPr>
              <a:spLocks noChangeArrowheads="1"/>
            </p:cNvSpPr>
            <p:nvPr/>
          </p:nvSpPr>
          <p:spPr bwMode="auto">
            <a:xfrm>
              <a:off x="1729" y="3064"/>
              <a:ext cx="41" cy="41"/>
            </a:xfrm>
            <a:prstGeom prst="rect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6" name="Rectangle 182"/>
            <p:cNvSpPr>
              <a:spLocks noChangeArrowheads="1"/>
            </p:cNvSpPr>
            <p:nvPr/>
          </p:nvSpPr>
          <p:spPr bwMode="auto">
            <a:xfrm>
              <a:off x="1952" y="2924"/>
              <a:ext cx="41" cy="41"/>
            </a:xfrm>
            <a:prstGeom prst="rect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7" name="Rectangle 183"/>
            <p:cNvSpPr>
              <a:spLocks noChangeArrowheads="1"/>
            </p:cNvSpPr>
            <p:nvPr/>
          </p:nvSpPr>
          <p:spPr bwMode="auto">
            <a:xfrm>
              <a:off x="2180" y="2758"/>
              <a:ext cx="41" cy="42"/>
            </a:xfrm>
            <a:prstGeom prst="rect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8" name="Rectangle 184"/>
            <p:cNvSpPr>
              <a:spLocks noChangeArrowheads="1"/>
            </p:cNvSpPr>
            <p:nvPr/>
          </p:nvSpPr>
          <p:spPr bwMode="auto">
            <a:xfrm>
              <a:off x="2403" y="2582"/>
              <a:ext cx="41" cy="41"/>
            </a:xfrm>
            <a:prstGeom prst="rect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9" name="Rectangle 185"/>
            <p:cNvSpPr>
              <a:spLocks noChangeArrowheads="1"/>
            </p:cNvSpPr>
            <p:nvPr/>
          </p:nvSpPr>
          <p:spPr bwMode="auto">
            <a:xfrm>
              <a:off x="2625" y="2390"/>
              <a:ext cx="42" cy="41"/>
            </a:xfrm>
            <a:prstGeom prst="rect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0" name="Rectangle 186"/>
            <p:cNvSpPr>
              <a:spLocks noChangeArrowheads="1"/>
            </p:cNvSpPr>
            <p:nvPr/>
          </p:nvSpPr>
          <p:spPr bwMode="auto">
            <a:xfrm>
              <a:off x="2854" y="2193"/>
              <a:ext cx="41" cy="41"/>
            </a:xfrm>
            <a:prstGeom prst="rect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1" name="Rectangle 187"/>
            <p:cNvSpPr>
              <a:spLocks noChangeArrowheads="1"/>
            </p:cNvSpPr>
            <p:nvPr/>
          </p:nvSpPr>
          <p:spPr bwMode="auto">
            <a:xfrm>
              <a:off x="3076" y="1970"/>
              <a:ext cx="42" cy="42"/>
            </a:xfrm>
            <a:prstGeom prst="rect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2" name="Rectangle 188"/>
            <p:cNvSpPr>
              <a:spLocks noChangeArrowheads="1"/>
            </p:cNvSpPr>
            <p:nvPr/>
          </p:nvSpPr>
          <p:spPr bwMode="auto">
            <a:xfrm>
              <a:off x="3299" y="1742"/>
              <a:ext cx="42" cy="41"/>
            </a:xfrm>
            <a:prstGeom prst="rect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83" name="Group 189"/>
          <p:cNvGrpSpPr>
            <a:grpSpLocks/>
          </p:cNvGrpSpPr>
          <p:nvPr/>
        </p:nvGrpSpPr>
        <p:grpSpPr bwMode="auto">
          <a:xfrm>
            <a:off x="2668589" y="2036762"/>
            <a:ext cx="957262" cy="417513"/>
            <a:chOff x="2017" y="2266"/>
            <a:chExt cx="603" cy="263"/>
          </a:xfrm>
        </p:grpSpPr>
        <p:sp>
          <p:nvSpPr>
            <p:cNvPr id="184" name="Line 190"/>
            <p:cNvSpPr>
              <a:spLocks noChangeShapeType="1"/>
            </p:cNvSpPr>
            <p:nvPr/>
          </p:nvSpPr>
          <p:spPr bwMode="auto">
            <a:xfrm>
              <a:off x="2330" y="2395"/>
              <a:ext cx="244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5" name="Freeform 191"/>
            <p:cNvSpPr>
              <a:spLocks/>
            </p:cNvSpPr>
            <p:nvPr/>
          </p:nvSpPr>
          <p:spPr bwMode="auto">
            <a:xfrm>
              <a:off x="2548" y="2400"/>
              <a:ext cx="72" cy="52"/>
            </a:xfrm>
            <a:custGeom>
              <a:avLst/>
              <a:gdLst>
                <a:gd name="T0" fmla="*/ 5 w 72"/>
                <a:gd name="T1" fmla="*/ 0 h 52"/>
                <a:gd name="T2" fmla="*/ 72 w 72"/>
                <a:gd name="T3" fmla="*/ 42 h 52"/>
                <a:gd name="T4" fmla="*/ 0 w 72"/>
                <a:gd name="T5" fmla="*/ 52 h 52"/>
                <a:gd name="T6" fmla="*/ 26 w 72"/>
                <a:gd name="T7" fmla="*/ 31 h 52"/>
                <a:gd name="T8" fmla="*/ 5 w 72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52">
                  <a:moveTo>
                    <a:pt x="5" y="0"/>
                  </a:moveTo>
                  <a:lnTo>
                    <a:pt x="72" y="42"/>
                  </a:lnTo>
                  <a:lnTo>
                    <a:pt x="0" y="52"/>
                  </a:lnTo>
                  <a:lnTo>
                    <a:pt x="26" y="3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6" name="Rectangle 192"/>
            <p:cNvSpPr>
              <a:spLocks noChangeArrowheads="1"/>
            </p:cNvSpPr>
            <p:nvPr/>
          </p:nvSpPr>
          <p:spPr bwMode="auto">
            <a:xfrm>
              <a:off x="2045" y="2266"/>
              <a:ext cx="28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Helvetica" charset="0"/>
                </a:rPr>
                <a:t>Naive</a:t>
              </a:r>
              <a:endParaRPr lang="en-US">
                <a:latin typeface="Tahoma" charset="0"/>
              </a:endParaRPr>
            </a:p>
          </p:txBody>
        </p:sp>
        <p:sp>
          <p:nvSpPr>
            <p:cNvPr id="187" name="Rectangle 193"/>
            <p:cNvSpPr>
              <a:spLocks noChangeArrowheads="1"/>
            </p:cNvSpPr>
            <p:nvPr/>
          </p:nvSpPr>
          <p:spPr bwMode="auto">
            <a:xfrm>
              <a:off x="2017" y="2395"/>
              <a:ext cx="34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Helvetica" charset="0"/>
                </a:rPr>
                <a:t>greedy</a:t>
              </a:r>
              <a:endParaRPr lang="en-US">
                <a:latin typeface="Tahoma" charset="0"/>
              </a:endParaRPr>
            </a:p>
          </p:txBody>
        </p:sp>
      </p:grpSp>
      <p:grpSp>
        <p:nvGrpSpPr>
          <p:cNvPr id="188" name="Group 194"/>
          <p:cNvGrpSpPr>
            <a:grpSpLocks/>
          </p:cNvGrpSpPr>
          <p:nvPr/>
        </p:nvGrpSpPr>
        <p:grpSpPr bwMode="auto">
          <a:xfrm>
            <a:off x="1495426" y="3254375"/>
            <a:ext cx="3275013" cy="336550"/>
            <a:chOff x="1278" y="3033"/>
            <a:chExt cx="2063" cy="212"/>
          </a:xfrm>
        </p:grpSpPr>
        <p:sp>
          <p:nvSpPr>
            <p:cNvPr id="189" name="Line 195"/>
            <p:cNvSpPr>
              <a:spLocks noChangeShapeType="1"/>
            </p:cNvSpPr>
            <p:nvPr/>
          </p:nvSpPr>
          <p:spPr bwMode="auto">
            <a:xfrm flipH="1">
              <a:off x="3312" y="3225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0" name="Freeform 196"/>
            <p:cNvSpPr>
              <a:spLocks/>
            </p:cNvSpPr>
            <p:nvPr/>
          </p:nvSpPr>
          <p:spPr bwMode="auto">
            <a:xfrm>
              <a:off x="1298" y="3059"/>
              <a:ext cx="2022" cy="160"/>
            </a:xfrm>
            <a:custGeom>
              <a:avLst/>
              <a:gdLst>
                <a:gd name="T0" fmla="*/ 0 w 2022"/>
                <a:gd name="T1" fmla="*/ 160 h 160"/>
                <a:gd name="T2" fmla="*/ 228 w 2022"/>
                <a:gd name="T3" fmla="*/ 155 h 160"/>
                <a:gd name="T4" fmla="*/ 451 w 2022"/>
                <a:gd name="T5" fmla="*/ 135 h 160"/>
                <a:gd name="T6" fmla="*/ 674 w 2022"/>
                <a:gd name="T7" fmla="*/ 119 h 160"/>
                <a:gd name="T8" fmla="*/ 902 w 2022"/>
                <a:gd name="T9" fmla="*/ 78 h 160"/>
                <a:gd name="T10" fmla="*/ 1125 w 2022"/>
                <a:gd name="T11" fmla="*/ 46 h 160"/>
                <a:gd name="T12" fmla="*/ 1348 w 2022"/>
                <a:gd name="T13" fmla="*/ 41 h 160"/>
                <a:gd name="T14" fmla="*/ 1576 w 2022"/>
                <a:gd name="T15" fmla="*/ 41 h 160"/>
                <a:gd name="T16" fmla="*/ 1799 w 2022"/>
                <a:gd name="T17" fmla="*/ 31 h 160"/>
                <a:gd name="T18" fmla="*/ 2022 w 2022"/>
                <a:gd name="T1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22" h="160">
                  <a:moveTo>
                    <a:pt x="0" y="160"/>
                  </a:moveTo>
                  <a:lnTo>
                    <a:pt x="228" y="155"/>
                  </a:lnTo>
                  <a:lnTo>
                    <a:pt x="451" y="135"/>
                  </a:lnTo>
                  <a:lnTo>
                    <a:pt x="674" y="119"/>
                  </a:lnTo>
                  <a:lnTo>
                    <a:pt x="902" y="78"/>
                  </a:lnTo>
                  <a:lnTo>
                    <a:pt x="1125" y="46"/>
                  </a:lnTo>
                  <a:lnTo>
                    <a:pt x="1348" y="41"/>
                  </a:lnTo>
                  <a:lnTo>
                    <a:pt x="1576" y="41"/>
                  </a:lnTo>
                  <a:lnTo>
                    <a:pt x="1799" y="31"/>
                  </a:lnTo>
                  <a:lnTo>
                    <a:pt x="2022" y="0"/>
                  </a:lnTo>
                </a:path>
              </a:pathLst>
            </a:custGeom>
            <a:noFill/>
            <a:ln w="15875">
              <a:solidFill>
                <a:srgbClr val="007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1" name="Freeform 197"/>
            <p:cNvSpPr>
              <a:spLocks/>
            </p:cNvSpPr>
            <p:nvPr/>
          </p:nvSpPr>
          <p:spPr bwMode="auto">
            <a:xfrm>
              <a:off x="1278" y="3194"/>
              <a:ext cx="41" cy="51"/>
            </a:xfrm>
            <a:custGeom>
              <a:avLst/>
              <a:gdLst>
                <a:gd name="T0" fmla="*/ 20 w 41"/>
                <a:gd name="T1" fmla="*/ 51 h 51"/>
                <a:gd name="T2" fmla="*/ 41 w 41"/>
                <a:gd name="T3" fmla="*/ 25 h 51"/>
                <a:gd name="T4" fmla="*/ 20 w 41"/>
                <a:gd name="T5" fmla="*/ 0 h 51"/>
                <a:gd name="T6" fmla="*/ 0 w 41"/>
                <a:gd name="T7" fmla="*/ 25 h 51"/>
                <a:gd name="T8" fmla="*/ 20 w 41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51">
                  <a:moveTo>
                    <a:pt x="20" y="51"/>
                  </a:moveTo>
                  <a:lnTo>
                    <a:pt x="41" y="25"/>
                  </a:lnTo>
                  <a:lnTo>
                    <a:pt x="20" y="0"/>
                  </a:lnTo>
                  <a:lnTo>
                    <a:pt x="0" y="25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7F00"/>
            </a:solidFill>
            <a:ln w="15875">
              <a:solidFill>
                <a:srgbClr val="007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2" name="Freeform 198"/>
            <p:cNvSpPr>
              <a:spLocks/>
            </p:cNvSpPr>
            <p:nvPr/>
          </p:nvSpPr>
          <p:spPr bwMode="auto">
            <a:xfrm>
              <a:off x="1506" y="3188"/>
              <a:ext cx="41" cy="52"/>
            </a:xfrm>
            <a:custGeom>
              <a:avLst/>
              <a:gdLst>
                <a:gd name="T0" fmla="*/ 20 w 41"/>
                <a:gd name="T1" fmla="*/ 52 h 52"/>
                <a:gd name="T2" fmla="*/ 41 w 41"/>
                <a:gd name="T3" fmla="*/ 26 h 52"/>
                <a:gd name="T4" fmla="*/ 20 w 41"/>
                <a:gd name="T5" fmla="*/ 0 h 52"/>
                <a:gd name="T6" fmla="*/ 0 w 41"/>
                <a:gd name="T7" fmla="*/ 26 h 52"/>
                <a:gd name="T8" fmla="*/ 20 w 41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52">
                  <a:moveTo>
                    <a:pt x="20" y="52"/>
                  </a:moveTo>
                  <a:lnTo>
                    <a:pt x="41" y="26"/>
                  </a:lnTo>
                  <a:lnTo>
                    <a:pt x="20" y="0"/>
                  </a:lnTo>
                  <a:lnTo>
                    <a:pt x="0" y="26"/>
                  </a:lnTo>
                  <a:lnTo>
                    <a:pt x="20" y="52"/>
                  </a:lnTo>
                  <a:close/>
                </a:path>
              </a:pathLst>
            </a:custGeom>
            <a:solidFill>
              <a:srgbClr val="007F00"/>
            </a:solidFill>
            <a:ln w="15875">
              <a:solidFill>
                <a:srgbClr val="007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3" name="Freeform 199"/>
            <p:cNvSpPr>
              <a:spLocks/>
            </p:cNvSpPr>
            <p:nvPr/>
          </p:nvSpPr>
          <p:spPr bwMode="auto">
            <a:xfrm>
              <a:off x="1729" y="3168"/>
              <a:ext cx="41" cy="51"/>
            </a:xfrm>
            <a:custGeom>
              <a:avLst/>
              <a:gdLst>
                <a:gd name="T0" fmla="*/ 20 w 41"/>
                <a:gd name="T1" fmla="*/ 51 h 51"/>
                <a:gd name="T2" fmla="*/ 41 w 41"/>
                <a:gd name="T3" fmla="*/ 26 h 51"/>
                <a:gd name="T4" fmla="*/ 20 w 41"/>
                <a:gd name="T5" fmla="*/ 0 h 51"/>
                <a:gd name="T6" fmla="*/ 0 w 41"/>
                <a:gd name="T7" fmla="*/ 26 h 51"/>
                <a:gd name="T8" fmla="*/ 20 w 41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51">
                  <a:moveTo>
                    <a:pt x="20" y="51"/>
                  </a:moveTo>
                  <a:lnTo>
                    <a:pt x="41" y="26"/>
                  </a:lnTo>
                  <a:lnTo>
                    <a:pt x="20" y="0"/>
                  </a:lnTo>
                  <a:lnTo>
                    <a:pt x="0" y="26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7F00"/>
            </a:solidFill>
            <a:ln w="15875">
              <a:solidFill>
                <a:srgbClr val="007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4" name="Freeform 200"/>
            <p:cNvSpPr>
              <a:spLocks/>
            </p:cNvSpPr>
            <p:nvPr/>
          </p:nvSpPr>
          <p:spPr bwMode="auto">
            <a:xfrm>
              <a:off x="1952" y="3152"/>
              <a:ext cx="41" cy="52"/>
            </a:xfrm>
            <a:custGeom>
              <a:avLst/>
              <a:gdLst>
                <a:gd name="T0" fmla="*/ 20 w 41"/>
                <a:gd name="T1" fmla="*/ 52 h 52"/>
                <a:gd name="T2" fmla="*/ 41 w 41"/>
                <a:gd name="T3" fmla="*/ 26 h 52"/>
                <a:gd name="T4" fmla="*/ 20 w 41"/>
                <a:gd name="T5" fmla="*/ 0 h 52"/>
                <a:gd name="T6" fmla="*/ 0 w 41"/>
                <a:gd name="T7" fmla="*/ 26 h 52"/>
                <a:gd name="T8" fmla="*/ 20 w 41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52">
                  <a:moveTo>
                    <a:pt x="20" y="52"/>
                  </a:moveTo>
                  <a:lnTo>
                    <a:pt x="41" y="26"/>
                  </a:lnTo>
                  <a:lnTo>
                    <a:pt x="20" y="0"/>
                  </a:lnTo>
                  <a:lnTo>
                    <a:pt x="0" y="26"/>
                  </a:lnTo>
                  <a:lnTo>
                    <a:pt x="20" y="52"/>
                  </a:lnTo>
                  <a:close/>
                </a:path>
              </a:pathLst>
            </a:custGeom>
            <a:solidFill>
              <a:srgbClr val="007F00"/>
            </a:solidFill>
            <a:ln w="15875">
              <a:solidFill>
                <a:srgbClr val="007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5" name="Freeform 201"/>
            <p:cNvSpPr>
              <a:spLocks/>
            </p:cNvSpPr>
            <p:nvPr/>
          </p:nvSpPr>
          <p:spPr bwMode="auto">
            <a:xfrm>
              <a:off x="2180" y="3111"/>
              <a:ext cx="41" cy="51"/>
            </a:xfrm>
            <a:custGeom>
              <a:avLst/>
              <a:gdLst>
                <a:gd name="T0" fmla="*/ 20 w 41"/>
                <a:gd name="T1" fmla="*/ 51 h 51"/>
                <a:gd name="T2" fmla="*/ 41 w 41"/>
                <a:gd name="T3" fmla="*/ 26 h 51"/>
                <a:gd name="T4" fmla="*/ 20 w 41"/>
                <a:gd name="T5" fmla="*/ 0 h 51"/>
                <a:gd name="T6" fmla="*/ 0 w 41"/>
                <a:gd name="T7" fmla="*/ 26 h 51"/>
                <a:gd name="T8" fmla="*/ 20 w 41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51">
                  <a:moveTo>
                    <a:pt x="20" y="51"/>
                  </a:moveTo>
                  <a:lnTo>
                    <a:pt x="41" y="26"/>
                  </a:lnTo>
                  <a:lnTo>
                    <a:pt x="20" y="0"/>
                  </a:lnTo>
                  <a:lnTo>
                    <a:pt x="0" y="26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7F00"/>
            </a:solidFill>
            <a:ln w="15875">
              <a:solidFill>
                <a:srgbClr val="007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6" name="Freeform 202"/>
            <p:cNvSpPr>
              <a:spLocks/>
            </p:cNvSpPr>
            <p:nvPr/>
          </p:nvSpPr>
          <p:spPr bwMode="auto">
            <a:xfrm>
              <a:off x="2403" y="3079"/>
              <a:ext cx="41" cy="52"/>
            </a:xfrm>
            <a:custGeom>
              <a:avLst/>
              <a:gdLst>
                <a:gd name="T0" fmla="*/ 20 w 41"/>
                <a:gd name="T1" fmla="*/ 52 h 52"/>
                <a:gd name="T2" fmla="*/ 41 w 41"/>
                <a:gd name="T3" fmla="*/ 26 h 52"/>
                <a:gd name="T4" fmla="*/ 20 w 41"/>
                <a:gd name="T5" fmla="*/ 0 h 52"/>
                <a:gd name="T6" fmla="*/ 0 w 41"/>
                <a:gd name="T7" fmla="*/ 26 h 52"/>
                <a:gd name="T8" fmla="*/ 20 w 41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52">
                  <a:moveTo>
                    <a:pt x="20" y="52"/>
                  </a:moveTo>
                  <a:lnTo>
                    <a:pt x="41" y="26"/>
                  </a:lnTo>
                  <a:lnTo>
                    <a:pt x="20" y="0"/>
                  </a:lnTo>
                  <a:lnTo>
                    <a:pt x="0" y="26"/>
                  </a:lnTo>
                  <a:lnTo>
                    <a:pt x="20" y="52"/>
                  </a:lnTo>
                  <a:close/>
                </a:path>
              </a:pathLst>
            </a:custGeom>
            <a:solidFill>
              <a:srgbClr val="007F00"/>
            </a:solidFill>
            <a:ln w="15875">
              <a:solidFill>
                <a:srgbClr val="007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7" name="Freeform 203"/>
            <p:cNvSpPr>
              <a:spLocks/>
            </p:cNvSpPr>
            <p:nvPr/>
          </p:nvSpPr>
          <p:spPr bwMode="auto">
            <a:xfrm>
              <a:off x="2625" y="3074"/>
              <a:ext cx="42" cy="52"/>
            </a:xfrm>
            <a:custGeom>
              <a:avLst/>
              <a:gdLst>
                <a:gd name="T0" fmla="*/ 21 w 42"/>
                <a:gd name="T1" fmla="*/ 52 h 52"/>
                <a:gd name="T2" fmla="*/ 42 w 42"/>
                <a:gd name="T3" fmla="*/ 26 h 52"/>
                <a:gd name="T4" fmla="*/ 21 w 42"/>
                <a:gd name="T5" fmla="*/ 0 h 52"/>
                <a:gd name="T6" fmla="*/ 0 w 42"/>
                <a:gd name="T7" fmla="*/ 26 h 52"/>
                <a:gd name="T8" fmla="*/ 21 w 42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2">
                  <a:moveTo>
                    <a:pt x="21" y="52"/>
                  </a:moveTo>
                  <a:lnTo>
                    <a:pt x="42" y="26"/>
                  </a:lnTo>
                  <a:lnTo>
                    <a:pt x="21" y="0"/>
                  </a:lnTo>
                  <a:lnTo>
                    <a:pt x="0" y="26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rgbClr val="007F00"/>
            </a:solidFill>
            <a:ln w="15875">
              <a:solidFill>
                <a:srgbClr val="007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8" name="Freeform 204"/>
            <p:cNvSpPr>
              <a:spLocks/>
            </p:cNvSpPr>
            <p:nvPr/>
          </p:nvSpPr>
          <p:spPr bwMode="auto">
            <a:xfrm>
              <a:off x="2854" y="3074"/>
              <a:ext cx="41" cy="52"/>
            </a:xfrm>
            <a:custGeom>
              <a:avLst/>
              <a:gdLst>
                <a:gd name="T0" fmla="*/ 20 w 41"/>
                <a:gd name="T1" fmla="*/ 52 h 52"/>
                <a:gd name="T2" fmla="*/ 41 w 41"/>
                <a:gd name="T3" fmla="*/ 26 h 52"/>
                <a:gd name="T4" fmla="*/ 20 w 41"/>
                <a:gd name="T5" fmla="*/ 0 h 52"/>
                <a:gd name="T6" fmla="*/ 0 w 41"/>
                <a:gd name="T7" fmla="*/ 26 h 52"/>
                <a:gd name="T8" fmla="*/ 20 w 41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52">
                  <a:moveTo>
                    <a:pt x="20" y="52"/>
                  </a:moveTo>
                  <a:lnTo>
                    <a:pt x="41" y="26"/>
                  </a:lnTo>
                  <a:lnTo>
                    <a:pt x="20" y="0"/>
                  </a:lnTo>
                  <a:lnTo>
                    <a:pt x="0" y="26"/>
                  </a:lnTo>
                  <a:lnTo>
                    <a:pt x="20" y="52"/>
                  </a:lnTo>
                  <a:close/>
                </a:path>
              </a:pathLst>
            </a:custGeom>
            <a:solidFill>
              <a:srgbClr val="007F00"/>
            </a:solidFill>
            <a:ln w="15875">
              <a:solidFill>
                <a:srgbClr val="007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9" name="Freeform 205"/>
            <p:cNvSpPr>
              <a:spLocks/>
            </p:cNvSpPr>
            <p:nvPr/>
          </p:nvSpPr>
          <p:spPr bwMode="auto">
            <a:xfrm>
              <a:off x="3076" y="3064"/>
              <a:ext cx="42" cy="52"/>
            </a:xfrm>
            <a:custGeom>
              <a:avLst/>
              <a:gdLst>
                <a:gd name="T0" fmla="*/ 21 w 42"/>
                <a:gd name="T1" fmla="*/ 52 h 52"/>
                <a:gd name="T2" fmla="*/ 42 w 42"/>
                <a:gd name="T3" fmla="*/ 26 h 52"/>
                <a:gd name="T4" fmla="*/ 21 w 42"/>
                <a:gd name="T5" fmla="*/ 0 h 52"/>
                <a:gd name="T6" fmla="*/ 0 w 42"/>
                <a:gd name="T7" fmla="*/ 26 h 52"/>
                <a:gd name="T8" fmla="*/ 21 w 42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2">
                  <a:moveTo>
                    <a:pt x="21" y="52"/>
                  </a:moveTo>
                  <a:lnTo>
                    <a:pt x="42" y="26"/>
                  </a:lnTo>
                  <a:lnTo>
                    <a:pt x="21" y="0"/>
                  </a:lnTo>
                  <a:lnTo>
                    <a:pt x="0" y="26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rgbClr val="007F00"/>
            </a:solidFill>
            <a:ln w="15875">
              <a:solidFill>
                <a:srgbClr val="007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0" name="Freeform 206"/>
            <p:cNvSpPr>
              <a:spLocks/>
            </p:cNvSpPr>
            <p:nvPr/>
          </p:nvSpPr>
          <p:spPr bwMode="auto">
            <a:xfrm>
              <a:off x="3299" y="3033"/>
              <a:ext cx="42" cy="52"/>
            </a:xfrm>
            <a:custGeom>
              <a:avLst/>
              <a:gdLst>
                <a:gd name="T0" fmla="*/ 21 w 42"/>
                <a:gd name="T1" fmla="*/ 52 h 52"/>
                <a:gd name="T2" fmla="*/ 42 w 42"/>
                <a:gd name="T3" fmla="*/ 26 h 52"/>
                <a:gd name="T4" fmla="*/ 21 w 42"/>
                <a:gd name="T5" fmla="*/ 0 h 52"/>
                <a:gd name="T6" fmla="*/ 0 w 42"/>
                <a:gd name="T7" fmla="*/ 26 h 52"/>
                <a:gd name="T8" fmla="*/ 21 w 42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2">
                  <a:moveTo>
                    <a:pt x="21" y="52"/>
                  </a:moveTo>
                  <a:lnTo>
                    <a:pt x="42" y="26"/>
                  </a:lnTo>
                  <a:lnTo>
                    <a:pt x="21" y="0"/>
                  </a:lnTo>
                  <a:lnTo>
                    <a:pt x="0" y="26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rgbClr val="007F00"/>
            </a:solidFill>
            <a:ln w="15875">
              <a:solidFill>
                <a:srgbClr val="007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01" name="Group 207"/>
          <p:cNvGrpSpPr>
            <a:grpSpLocks/>
          </p:cNvGrpSpPr>
          <p:nvPr/>
        </p:nvGrpSpPr>
        <p:grpSpPr bwMode="auto">
          <a:xfrm>
            <a:off x="3425826" y="2771775"/>
            <a:ext cx="1214438" cy="614362"/>
            <a:chOff x="2494" y="2729"/>
            <a:chExt cx="765" cy="387"/>
          </a:xfrm>
        </p:grpSpPr>
        <p:sp>
          <p:nvSpPr>
            <p:cNvPr id="202" name="Rectangle 208"/>
            <p:cNvSpPr>
              <a:spLocks noChangeArrowheads="1"/>
            </p:cNvSpPr>
            <p:nvPr/>
          </p:nvSpPr>
          <p:spPr bwMode="auto">
            <a:xfrm>
              <a:off x="2544" y="2790"/>
              <a:ext cx="542" cy="1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3" name="Line 209"/>
            <p:cNvSpPr>
              <a:spLocks noChangeShapeType="1"/>
            </p:cNvSpPr>
            <p:nvPr/>
          </p:nvSpPr>
          <p:spPr bwMode="auto">
            <a:xfrm flipH="1">
              <a:off x="2790" y="2940"/>
              <a:ext cx="58" cy="1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" name="Freeform 210"/>
            <p:cNvSpPr>
              <a:spLocks/>
            </p:cNvSpPr>
            <p:nvPr/>
          </p:nvSpPr>
          <p:spPr bwMode="auto">
            <a:xfrm>
              <a:off x="2776" y="3038"/>
              <a:ext cx="46" cy="78"/>
            </a:xfrm>
            <a:custGeom>
              <a:avLst/>
              <a:gdLst>
                <a:gd name="T0" fmla="*/ 46 w 46"/>
                <a:gd name="T1" fmla="*/ 21 h 78"/>
                <a:gd name="T2" fmla="*/ 0 w 46"/>
                <a:gd name="T3" fmla="*/ 78 h 78"/>
                <a:gd name="T4" fmla="*/ 0 w 46"/>
                <a:gd name="T5" fmla="*/ 0 h 78"/>
                <a:gd name="T6" fmla="*/ 15 w 46"/>
                <a:gd name="T7" fmla="*/ 31 h 78"/>
                <a:gd name="T8" fmla="*/ 46 w 46"/>
                <a:gd name="T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8">
                  <a:moveTo>
                    <a:pt x="46" y="21"/>
                  </a:moveTo>
                  <a:lnTo>
                    <a:pt x="0" y="78"/>
                  </a:lnTo>
                  <a:lnTo>
                    <a:pt x="0" y="0"/>
                  </a:lnTo>
                  <a:lnTo>
                    <a:pt x="15" y="31"/>
                  </a:lnTo>
                  <a:lnTo>
                    <a:pt x="46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" name="Rectangle 211"/>
            <p:cNvSpPr>
              <a:spLocks noChangeArrowheads="1"/>
            </p:cNvSpPr>
            <p:nvPr/>
          </p:nvSpPr>
          <p:spPr bwMode="auto">
            <a:xfrm>
              <a:off x="2494" y="2729"/>
              <a:ext cx="765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 dirty="0">
                  <a:solidFill>
                    <a:srgbClr val="000000"/>
                  </a:solidFill>
                  <a:latin typeface="Helvetica" charset="0"/>
                </a:rPr>
                <a:t>Fast greedy</a:t>
              </a:r>
              <a:endParaRPr lang="en-US" dirty="0">
                <a:latin typeface="Tahoma" charset="0"/>
              </a:endParaRPr>
            </a:p>
          </p:txBody>
        </p:sp>
      </p:grpSp>
      <p:pic>
        <p:nvPicPr>
          <p:cNvPr id="206" name="Picture 4" descr="waternet-fine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79" t="8333" r="10976" b="11856"/>
          <a:stretch>
            <a:fillRect/>
          </a:stretch>
        </p:blipFill>
        <p:spPr bwMode="auto">
          <a:xfrm>
            <a:off x="3200400" y="4419600"/>
            <a:ext cx="1600200" cy="128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" name="Text Box 136"/>
          <p:cNvSpPr txBox="1">
            <a:spLocks noChangeArrowheads="1"/>
          </p:cNvSpPr>
          <p:nvPr/>
        </p:nvSpPr>
        <p:spPr bwMode="auto">
          <a:xfrm>
            <a:off x="838200" y="4572000"/>
            <a:ext cx="24273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/>
              <a:t>Sensor placement</a:t>
            </a:r>
            <a:endParaRPr lang="en-US" sz="2400" dirty="0"/>
          </a:p>
        </p:txBody>
      </p:sp>
      <p:sp>
        <p:nvSpPr>
          <p:cNvPr id="208" name="Rectangle 2"/>
          <p:cNvSpPr txBox="1">
            <a:spLocks noChangeArrowheads="1"/>
          </p:cNvSpPr>
          <p:nvPr/>
        </p:nvSpPr>
        <p:spPr>
          <a:xfrm>
            <a:off x="-257175" y="133350"/>
            <a:ext cx="9782176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80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80FF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80FF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80FF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80FF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sz="3600" dirty="0" smtClean="0">
                <a:latin typeface="Calibri" charset="0"/>
              </a:rPr>
              <a:t>Empirical improvements </a:t>
            </a:r>
            <a:r>
              <a:rPr lang="en-US" sz="3200" dirty="0" smtClean="0">
                <a:latin typeface="Calibri" charset="0"/>
              </a:rPr>
              <a:t>[</a:t>
            </a:r>
            <a:r>
              <a:rPr lang="en-US" sz="3200" dirty="0" err="1" smtClean="0">
                <a:latin typeface="Calibri" charset="0"/>
              </a:rPr>
              <a:t>Leskovec</a:t>
            </a:r>
            <a:r>
              <a:rPr lang="en-US" sz="3200" dirty="0" smtClean="0">
                <a:latin typeface="Calibri" charset="0"/>
              </a:rPr>
              <a:t>, Krause et al’06]</a:t>
            </a:r>
            <a:endParaRPr lang="en-US" sz="3200" dirty="0">
              <a:latin typeface="Calibri" charset="0"/>
            </a:endParaRPr>
          </a:p>
        </p:txBody>
      </p:sp>
      <p:sp>
        <p:nvSpPr>
          <p:cNvPr id="209" name="Textfeld 208"/>
          <p:cNvSpPr txBox="1"/>
          <p:nvPr/>
        </p:nvSpPr>
        <p:spPr>
          <a:xfrm>
            <a:off x="1740480" y="5943600"/>
            <a:ext cx="2037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30x </a:t>
            </a:r>
            <a:r>
              <a:rPr lang="de-DE" dirty="0" err="1" smtClean="0"/>
              <a:t>speedup</a:t>
            </a:r>
            <a:endParaRPr lang="de-DE" dirty="0"/>
          </a:p>
        </p:txBody>
      </p:sp>
      <p:sp>
        <p:nvSpPr>
          <p:cNvPr id="210" name="Textfeld 209"/>
          <p:cNvSpPr txBox="1"/>
          <p:nvPr/>
        </p:nvSpPr>
        <p:spPr>
          <a:xfrm>
            <a:off x="5852605" y="5943600"/>
            <a:ext cx="2219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700x </a:t>
            </a:r>
            <a:r>
              <a:rPr lang="de-DE" dirty="0" err="1" smtClean="0"/>
              <a:t>speedup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4477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/>
      <p:bldP spid="2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304800" y="200025"/>
            <a:ext cx="9753600" cy="762000"/>
          </a:xfrm>
        </p:spPr>
        <p:txBody>
          <a:bodyPr/>
          <a:lstStyle/>
          <a:p>
            <a:r>
              <a:rPr lang="de-DE" dirty="0" smtClean="0"/>
              <a:t>Network </a:t>
            </a:r>
            <a:r>
              <a:rPr lang="de-DE" dirty="0" err="1" smtClean="0"/>
              <a:t>inference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network_big"/>
          <p:cNvPicPr>
            <a:picLocks noChangeAspect="1" noChangeArrowheads="1"/>
          </p:cNvPicPr>
          <p:nvPr/>
        </p:nvPicPr>
        <p:blipFill>
          <a:blip r:embed="rId3" cstate="screen">
            <a:lum bright="24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1505900"/>
            <a:ext cx="4332287" cy="337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feil nach rechts 6"/>
          <p:cNvSpPr/>
          <p:nvPr/>
        </p:nvSpPr>
        <p:spPr bwMode="auto">
          <a:xfrm>
            <a:off x="4648200" y="2819400"/>
            <a:ext cx="533400" cy="5334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73273" y="5311914"/>
            <a:ext cx="884489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sz="4000" dirty="0" err="1" smtClean="0"/>
              <a:t>How</a:t>
            </a:r>
            <a:r>
              <a:rPr lang="de-DE" sz="4000" dirty="0" smtClean="0"/>
              <a:t> </a:t>
            </a:r>
            <a:r>
              <a:rPr lang="de-DE" sz="4000" dirty="0" err="1" smtClean="0"/>
              <a:t>can</a:t>
            </a:r>
            <a:r>
              <a:rPr lang="de-DE" sz="4000" dirty="0" smtClean="0"/>
              <a:t> </a:t>
            </a:r>
            <a:r>
              <a:rPr lang="de-DE" sz="4000" dirty="0" err="1" smtClean="0"/>
              <a:t>we</a:t>
            </a:r>
            <a:r>
              <a:rPr lang="de-DE" sz="4000" dirty="0" smtClean="0"/>
              <a:t> </a:t>
            </a:r>
            <a:r>
              <a:rPr lang="de-DE" sz="4000" dirty="0" err="1" smtClean="0"/>
              <a:t>learn</a:t>
            </a:r>
            <a:r>
              <a:rPr lang="de-DE" sz="4000" dirty="0" smtClean="0"/>
              <a:t> </a:t>
            </a:r>
            <a:r>
              <a:rPr lang="de-DE" sz="4000" dirty="0" err="1" smtClean="0"/>
              <a:t>who</a:t>
            </a:r>
            <a:r>
              <a:rPr lang="de-DE" sz="4000" dirty="0" smtClean="0"/>
              <a:t> </a:t>
            </a:r>
            <a:r>
              <a:rPr lang="de-DE" sz="4000" dirty="0" err="1" smtClean="0"/>
              <a:t>influences</a:t>
            </a:r>
            <a:r>
              <a:rPr lang="de-DE" sz="4000" dirty="0" smtClean="0"/>
              <a:t> </a:t>
            </a:r>
            <a:r>
              <a:rPr lang="de-DE" sz="4000" dirty="0" err="1" smtClean="0"/>
              <a:t>whom</a:t>
            </a:r>
            <a:r>
              <a:rPr lang="de-DE" sz="4000" dirty="0" smtClean="0"/>
              <a:t>?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1698458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81BE-0DFA-4D49-B0D7-D7A0694D66E5}" type="slidenum">
              <a:rPr lang="en-US"/>
              <a:pPr/>
              <a:t>24</a:t>
            </a:fld>
            <a:endParaRPr lang="en-US"/>
          </a:p>
        </p:txBody>
      </p:sp>
      <p:sp>
        <p:nvSpPr>
          <p:cNvPr id="1332226" name="Rectangle 2"/>
          <p:cNvSpPr>
            <a:spLocks noChangeArrowheads="1"/>
          </p:cNvSpPr>
          <p:nvPr/>
        </p:nvSpPr>
        <p:spPr bwMode="auto">
          <a:xfrm>
            <a:off x="0" y="11430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764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19200"/>
            <a:ext cx="14478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322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74750"/>
            <a:ext cx="16002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322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1524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322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19200"/>
            <a:ext cx="1143000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155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7" b="20276"/>
          <a:stretch>
            <a:fillRect/>
          </a:stretch>
        </p:blipFill>
        <p:spPr bwMode="auto">
          <a:xfrm>
            <a:off x="4572000" y="2638425"/>
            <a:ext cx="12954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5" t="32353" r="26906" b="31618"/>
          <a:stretch>
            <a:fillRect/>
          </a:stretch>
        </p:blipFill>
        <p:spPr bwMode="auto">
          <a:xfrm>
            <a:off x="1143000" y="2476500"/>
            <a:ext cx="12954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3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86200"/>
            <a:ext cx="10477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32237" name="Text Box 13"/>
          <p:cNvSpPr txBox="1">
            <a:spLocks noChangeArrowheads="1"/>
          </p:cNvSpPr>
          <p:nvPr/>
        </p:nvSpPr>
        <p:spPr bwMode="auto">
          <a:xfrm rot="16200000">
            <a:off x="-195263" y="2474913"/>
            <a:ext cx="847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Tahoma" charset="0"/>
              </a:rPr>
              <a:t>Time</a:t>
            </a:r>
          </a:p>
        </p:txBody>
      </p:sp>
      <p:sp>
        <p:nvSpPr>
          <p:cNvPr id="1332238" name="Line 14"/>
          <p:cNvSpPr>
            <a:spLocks noChangeShapeType="1"/>
          </p:cNvSpPr>
          <p:nvPr/>
        </p:nvSpPr>
        <p:spPr bwMode="auto">
          <a:xfrm>
            <a:off x="457200" y="1524000"/>
            <a:ext cx="0" cy="43434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5" t="32353" r="26906" b="31618"/>
          <a:stretch>
            <a:fillRect/>
          </a:stretch>
        </p:blipFill>
        <p:spPr bwMode="auto">
          <a:xfrm>
            <a:off x="1066800" y="5181600"/>
            <a:ext cx="12954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Arrow Connector 24"/>
          <p:cNvCxnSpPr>
            <a:cxnSpLocks noChangeShapeType="1"/>
            <a:stCxn id="151556" idx="0"/>
            <a:endCxn id="41" idx="1"/>
          </p:cNvCxnSpPr>
          <p:nvPr/>
        </p:nvCxnSpPr>
        <p:spPr bwMode="auto">
          <a:xfrm flipV="1">
            <a:off x="1790700" y="2108200"/>
            <a:ext cx="1028700" cy="368300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 type="arrow" w="med" len="med"/>
            <a:tailEnd type="non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Straight Arrow Connector 24"/>
          <p:cNvCxnSpPr>
            <a:cxnSpLocks noChangeShapeType="1"/>
          </p:cNvCxnSpPr>
          <p:nvPr/>
        </p:nvCxnSpPr>
        <p:spPr bwMode="auto">
          <a:xfrm flipH="1" flipV="1">
            <a:off x="5867400" y="2995613"/>
            <a:ext cx="752475" cy="890587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 type="arrow" w="med" len="med"/>
            <a:tailEnd type="non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7" b="20276"/>
          <a:stretch>
            <a:fillRect/>
          </a:stretch>
        </p:blipFill>
        <p:spPr bwMode="auto">
          <a:xfrm>
            <a:off x="4572000" y="4419600"/>
            <a:ext cx="12954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24"/>
          <p:cNvCxnSpPr>
            <a:cxnSpLocks noChangeShapeType="1"/>
          </p:cNvCxnSpPr>
          <p:nvPr/>
        </p:nvCxnSpPr>
        <p:spPr bwMode="auto">
          <a:xfrm flipH="1" flipV="1">
            <a:off x="4114800" y="2108200"/>
            <a:ext cx="1104900" cy="530225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 type="arrow" w="med" len="med"/>
            <a:tailEnd type="non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Arrow Connector 24"/>
          <p:cNvCxnSpPr>
            <a:cxnSpLocks noChangeShapeType="1"/>
          </p:cNvCxnSpPr>
          <p:nvPr/>
        </p:nvCxnSpPr>
        <p:spPr bwMode="auto">
          <a:xfrm flipV="1">
            <a:off x="1714500" y="4776788"/>
            <a:ext cx="2857500" cy="404812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 type="arrow" w="med" len="med"/>
            <a:tailEnd type="non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Arrow Connector 24"/>
          <p:cNvCxnSpPr>
            <a:cxnSpLocks noChangeShapeType="1"/>
          </p:cNvCxnSpPr>
          <p:nvPr/>
        </p:nvCxnSpPr>
        <p:spPr bwMode="auto">
          <a:xfrm flipV="1">
            <a:off x="5219700" y="3352800"/>
            <a:ext cx="0" cy="1066800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 type="arrow" w="med" len="med"/>
            <a:tailEnd type="non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9636" name="Text Box 20"/>
          <p:cNvSpPr txBox="1">
            <a:spLocks noChangeArrowheads="1"/>
          </p:cNvSpPr>
          <p:nvPr/>
        </p:nvSpPr>
        <p:spPr bwMode="auto">
          <a:xfrm>
            <a:off x="3276600" y="5378450"/>
            <a:ext cx="17192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990099"/>
                </a:solidFill>
                <a:latin typeface="Calibri" charset="0"/>
                <a:cs typeface="Arial" charset="0"/>
              </a:rPr>
              <a:t>Information cascade</a:t>
            </a:r>
          </a:p>
        </p:txBody>
      </p:sp>
      <p:sp>
        <p:nvSpPr>
          <p:cNvPr id="239646" name="Line 30"/>
          <p:cNvSpPr>
            <a:spLocks noChangeShapeType="1"/>
          </p:cNvSpPr>
          <p:nvPr/>
        </p:nvSpPr>
        <p:spPr bwMode="auto">
          <a:xfrm flipH="1" flipV="1">
            <a:off x="3319463" y="4953000"/>
            <a:ext cx="642937" cy="501650"/>
          </a:xfrm>
          <a:prstGeom prst="line">
            <a:avLst/>
          </a:prstGeom>
          <a:noFill/>
          <a:ln w="63500">
            <a:solidFill>
              <a:srgbClr val="99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32250" name="Rectangle 26"/>
          <p:cNvSpPr>
            <a:spLocks noChangeArrowheads="1"/>
          </p:cNvSpPr>
          <p:nvPr/>
        </p:nvSpPr>
        <p:spPr bwMode="auto">
          <a:xfrm>
            <a:off x="1811165" y="115669"/>
            <a:ext cx="55375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80FF"/>
                </a:solidFill>
              </a:rPr>
              <a:t>Cascades in the </a:t>
            </a:r>
            <a:r>
              <a:rPr lang="en-US" sz="3600" dirty="0" smtClean="0">
                <a:solidFill>
                  <a:srgbClr val="0080FF"/>
                </a:solidFill>
              </a:rPr>
              <a:t>Blogosphere</a:t>
            </a:r>
            <a:endParaRPr lang="en-US" sz="2200" dirty="0">
              <a:solidFill>
                <a:srgbClr val="0080FF"/>
              </a:solidFill>
            </a:endParaRPr>
          </a:p>
        </p:txBody>
      </p:sp>
      <p:pic>
        <p:nvPicPr>
          <p:cNvPr id="1332252" name="Picture 2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" b="-12752"/>
          <a:stretch>
            <a:fillRect/>
          </a:stretch>
        </p:blipFill>
        <p:spPr bwMode="auto">
          <a:xfrm>
            <a:off x="7391400" y="1143000"/>
            <a:ext cx="1752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1560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800600"/>
            <a:ext cx="9906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24"/>
          <p:cNvCxnSpPr>
            <a:cxnSpLocks noChangeShapeType="1"/>
          </p:cNvCxnSpPr>
          <p:nvPr/>
        </p:nvCxnSpPr>
        <p:spPr bwMode="auto">
          <a:xfrm flipH="1" flipV="1">
            <a:off x="7143750" y="4457700"/>
            <a:ext cx="1123950" cy="342900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 type="arrow" w="med" len="med"/>
            <a:tailEnd type="non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338218061"/>
      </p:ext>
    </p:extLst>
  </p:cSld>
  <p:clrMapOvr>
    <a:masterClrMapping/>
  </p:clrMapOvr>
  <p:transition xmlns:p14="http://schemas.microsoft.com/office/powerpoint/2010/main" advTm="4479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36" grpId="0"/>
      <p:bldP spid="23964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762000"/>
          </a:xfrm>
        </p:spPr>
        <p:txBody>
          <a:bodyPr/>
          <a:lstStyle/>
          <a:p>
            <a:r>
              <a:rPr lang="de-DE" dirty="0" err="1" smtClean="0"/>
              <a:t>Inferring</a:t>
            </a:r>
            <a:r>
              <a:rPr lang="de-DE" dirty="0" smtClean="0"/>
              <a:t> </a:t>
            </a:r>
            <a:r>
              <a:rPr lang="de-DE" dirty="0" err="1" smtClean="0"/>
              <a:t>diffusion</a:t>
            </a:r>
            <a:r>
              <a:rPr lang="de-DE" dirty="0" smtClean="0"/>
              <a:t> </a:t>
            </a:r>
            <a:r>
              <a:rPr lang="de-DE" dirty="0" err="1" smtClean="0"/>
              <a:t>networks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2800" dirty="0" smtClean="0"/>
              <a:t>[Gomez Rodriguez, </a:t>
            </a:r>
            <a:r>
              <a:rPr lang="de-DE" sz="2800" dirty="0" err="1" smtClean="0"/>
              <a:t>Leskovec</a:t>
            </a:r>
            <a:r>
              <a:rPr lang="de-DE" sz="2800" dirty="0" smtClean="0"/>
              <a:t>, Krause ACM TKDE 2012]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7200" y="4038600"/>
            <a:ext cx="8305800" cy="2017713"/>
          </a:xfrm>
        </p:spPr>
        <p:txBody>
          <a:bodyPr/>
          <a:lstStyle/>
          <a:p>
            <a:pPr marL="0" indent="0">
              <a:buNone/>
            </a:pPr>
            <a:r>
              <a:rPr lang="de-DE" dirty="0" err="1" smtClean="0"/>
              <a:t>Given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3366FF"/>
                </a:solidFill>
              </a:rPr>
              <a:t>traces</a:t>
            </a:r>
            <a:r>
              <a:rPr lang="de-DE" dirty="0" smtClean="0">
                <a:solidFill>
                  <a:srgbClr val="3366FF"/>
                </a:solidFill>
              </a:rPr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influence</a:t>
            </a:r>
            <a:r>
              <a:rPr lang="de-DE" dirty="0" smtClean="0"/>
              <a:t>, </a:t>
            </a:r>
            <a:r>
              <a:rPr lang="de-DE" dirty="0" err="1" smtClean="0"/>
              <a:t>wish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infer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3366FF"/>
                </a:solidFill>
              </a:rPr>
              <a:t>sparse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directed</a:t>
            </a:r>
            <a:r>
              <a:rPr lang="de-DE" dirty="0" smtClean="0"/>
              <a:t> </a:t>
            </a:r>
            <a:r>
              <a:rPr lang="de-DE" dirty="0" err="1" smtClean="0"/>
              <a:t>network</a:t>
            </a:r>
            <a:r>
              <a:rPr lang="de-DE" dirty="0" smtClean="0"/>
              <a:t> G=(V,E)</a:t>
            </a:r>
          </a:p>
          <a:p>
            <a:pPr marL="0" indent="0">
              <a:buNone/>
            </a:pPr>
            <a:r>
              <a:rPr lang="de-DE" dirty="0" smtClean="0">
                <a:sym typeface="Wingdings"/>
              </a:rPr>
              <a:t> </a:t>
            </a:r>
            <a:r>
              <a:rPr lang="de-DE" dirty="0" err="1" smtClean="0"/>
              <a:t>Formulate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optimization</a:t>
            </a:r>
            <a:r>
              <a:rPr lang="de-DE" dirty="0" smtClean="0"/>
              <a:t> </a:t>
            </a:r>
            <a:r>
              <a:rPr lang="de-DE" dirty="0" err="1" smtClean="0"/>
              <a:t>problem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46F8E5-009E-E941-9A8B-7A67350E2BC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76200" y="1752600"/>
            <a:ext cx="4200525" cy="1897063"/>
            <a:chOff x="3024" y="2261"/>
            <a:chExt cx="2646" cy="1195"/>
          </a:xfrm>
        </p:grpSpPr>
        <p:pic>
          <p:nvPicPr>
            <p:cNvPr id="7" name="Picture 20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7" y="2261"/>
              <a:ext cx="751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9" y="3261"/>
              <a:ext cx="57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328"/>
              <a:ext cx="632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3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5" y="2720"/>
              <a:ext cx="602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4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" y="3231"/>
              <a:ext cx="451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5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2" y="3192"/>
              <a:ext cx="270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6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" y="2750"/>
              <a:ext cx="652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284163" y="1377950"/>
            <a:ext cx="365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6" name="Text Box 30"/>
          <p:cNvSpPr txBox="1">
            <a:spLocks noChangeArrowheads="1"/>
          </p:cNvSpPr>
          <p:nvPr/>
        </p:nvSpPr>
        <p:spPr bwMode="auto">
          <a:xfrm>
            <a:off x="238125" y="2825750"/>
            <a:ext cx="365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1320800" y="1973263"/>
            <a:ext cx="365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8" name="Text Box 32"/>
          <p:cNvSpPr txBox="1">
            <a:spLocks noChangeArrowheads="1"/>
          </p:cNvSpPr>
          <p:nvPr/>
        </p:nvSpPr>
        <p:spPr bwMode="auto">
          <a:xfrm>
            <a:off x="3057525" y="2063750"/>
            <a:ext cx="365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9" name="Text Box 34"/>
          <p:cNvSpPr txBox="1">
            <a:spLocks noChangeArrowheads="1"/>
          </p:cNvSpPr>
          <p:nvPr/>
        </p:nvSpPr>
        <p:spPr bwMode="auto">
          <a:xfrm>
            <a:off x="1473200" y="3130550"/>
            <a:ext cx="365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4</a:t>
            </a:r>
          </a:p>
        </p:txBody>
      </p:sp>
      <p:grpSp>
        <p:nvGrpSpPr>
          <p:cNvPr id="20" name="Group 39"/>
          <p:cNvGrpSpPr>
            <a:grpSpLocks/>
          </p:cNvGrpSpPr>
          <p:nvPr/>
        </p:nvGrpSpPr>
        <p:grpSpPr bwMode="auto">
          <a:xfrm>
            <a:off x="1576388" y="2055813"/>
            <a:ext cx="2482850" cy="1814512"/>
            <a:chOff x="3946" y="2400"/>
            <a:chExt cx="1564" cy="1143"/>
          </a:xfrm>
        </p:grpSpPr>
        <p:sp>
          <p:nvSpPr>
            <p:cNvPr id="21" name="Text Box 33"/>
            <p:cNvSpPr txBox="1">
              <a:spLocks noChangeArrowheads="1"/>
            </p:cNvSpPr>
            <p:nvPr/>
          </p:nvSpPr>
          <p:spPr bwMode="auto">
            <a:xfrm>
              <a:off x="5280" y="3216"/>
              <a:ext cx="23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folHlink"/>
                  </a:solidFill>
                </a:rPr>
                <a:t>1</a:t>
              </a:r>
            </a:p>
          </p:txBody>
        </p:sp>
        <p:sp>
          <p:nvSpPr>
            <p:cNvPr id="22" name="Text Box 35"/>
            <p:cNvSpPr txBox="1">
              <a:spLocks noChangeArrowheads="1"/>
            </p:cNvSpPr>
            <p:nvPr/>
          </p:nvSpPr>
          <p:spPr bwMode="auto">
            <a:xfrm>
              <a:off x="4426" y="3168"/>
              <a:ext cx="23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chemeClr val="folHlink"/>
                  </a:solidFill>
                </a:rPr>
                <a:t>3</a:t>
              </a:r>
            </a:p>
          </p:txBody>
        </p:sp>
        <p:sp>
          <p:nvSpPr>
            <p:cNvPr id="23" name="Text Box 36"/>
            <p:cNvSpPr txBox="1">
              <a:spLocks noChangeArrowheads="1"/>
            </p:cNvSpPr>
            <p:nvPr/>
          </p:nvSpPr>
          <p:spPr bwMode="auto">
            <a:xfrm>
              <a:off x="3946" y="2400"/>
              <a:ext cx="23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folHlink"/>
                  </a:solidFill>
                </a:rPr>
                <a:t>4</a:t>
              </a:r>
            </a:p>
          </p:txBody>
        </p:sp>
        <p:sp>
          <p:nvSpPr>
            <p:cNvPr id="24" name="Text Box 37"/>
            <p:cNvSpPr txBox="1">
              <a:spLocks noChangeArrowheads="1"/>
            </p:cNvSpPr>
            <p:nvPr/>
          </p:nvSpPr>
          <p:spPr bwMode="auto">
            <a:xfrm>
              <a:off x="4752" y="2448"/>
              <a:ext cx="23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folHlink"/>
                  </a:solidFill>
                </a:rPr>
                <a:t>2</a:t>
              </a:r>
            </a:p>
          </p:txBody>
        </p:sp>
      </p:grpSp>
      <p:sp>
        <p:nvSpPr>
          <p:cNvPr id="25" name="Textfeld 24"/>
          <p:cNvSpPr txBox="1"/>
          <p:nvPr/>
        </p:nvSpPr>
        <p:spPr>
          <a:xfrm>
            <a:off x="1028285" y="990600"/>
            <a:ext cx="1119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Given</a:t>
            </a:r>
            <a:r>
              <a:rPr lang="de-DE" dirty="0" smtClean="0"/>
              <a:t>:</a:t>
            </a:r>
            <a:endParaRPr lang="de-DE" dirty="0"/>
          </a:p>
        </p:txBody>
      </p:sp>
      <p:grpSp>
        <p:nvGrpSpPr>
          <p:cNvPr id="78" name="Gruppierung 77"/>
          <p:cNvGrpSpPr/>
          <p:nvPr/>
        </p:nvGrpSpPr>
        <p:grpSpPr>
          <a:xfrm>
            <a:off x="4953000" y="990600"/>
            <a:ext cx="4200525" cy="2659063"/>
            <a:chOff x="4953000" y="990600"/>
            <a:chExt cx="4200525" cy="2659063"/>
          </a:xfrm>
        </p:grpSpPr>
        <p:sp>
          <p:nvSpPr>
            <p:cNvPr id="26" name="Textfeld 25"/>
            <p:cNvSpPr txBox="1"/>
            <p:nvPr/>
          </p:nvSpPr>
          <p:spPr>
            <a:xfrm>
              <a:off x="6200360" y="990600"/>
              <a:ext cx="10811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Want:</a:t>
              </a:r>
              <a:endParaRPr lang="de-DE" dirty="0"/>
            </a:p>
          </p:txBody>
        </p:sp>
        <p:grpSp>
          <p:nvGrpSpPr>
            <p:cNvPr id="46" name="Group 41"/>
            <p:cNvGrpSpPr>
              <a:grpSpLocks/>
            </p:cNvGrpSpPr>
            <p:nvPr/>
          </p:nvGrpSpPr>
          <p:grpSpPr bwMode="auto">
            <a:xfrm>
              <a:off x="4953000" y="1752600"/>
              <a:ext cx="4200525" cy="1897063"/>
              <a:chOff x="3024" y="2261"/>
              <a:chExt cx="2646" cy="1195"/>
            </a:xfrm>
          </p:grpSpPr>
          <p:pic>
            <p:nvPicPr>
              <p:cNvPr id="47" name="Picture 20"/>
              <p:cNvPicPr>
                <a:picLocks noChangeAspect="1" noChangeArrowheads="1"/>
              </p:cNvPicPr>
              <p:nvPr/>
            </p:nvPicPr>
            <p:blipFill>
              <a:blip r:embed="rId3" cstate="screen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7" y="2261"/>
                <a:ext cx="751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" name="Picture 21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9" y="3261"/>
                <a:ext cx="571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22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4" y="2328"/>
                <a:ext cx="632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23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5" y="2720"/>
                <a:ext cx="602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24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4" y="3231"/>
                <a:ext cx="451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Picture 25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2" y="3192"/>
                <a:ext cx="270" cy="2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26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7" y="2750"/>
                <a:ext cx="652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55" name="Gerade Verbindung mit Pfeil 54"/>
            <p:cNvCxnSpPr>
              <a:stCxn id="49" idx="2"/>
              <a:endCxn id="51" idx="0"/>
            </p:cNvCxnSpPr>
            <p:nvPr/>
          </p:nvCxnSpPr>
          <p:spPr bwMode="auto">
            <a:xfrm flipH="1">
              <a:off x="5358607" y="2090738"/>
              <a:ext cx="96043" cy="1201737"/>
            </a:xfrm>
            <a:prstGeom prst="straightConnector1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6" name="Gerade Verbindung mit Pfeil 55"/>
            <p:cNvCxnSpPr>
              <a:stCxn id="51" idx="3"/>
              <a:endCxn id="50" idx="2"/>
            </p:cNvCxnSpPr>
            <p:nvPr/>
          </p:nvCxnSpPr>
          <p:spPr bwMode="auto">
            <a:xfrm flipV="1">
              <a:off x="5716588" y="2738438"/>
              <a:ext cx="620713" cy="663575"/>
            </a:xfrm>
            <a:prstGeom prst="straightConnector1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2" name="Gerade Verbindung mit Pfeil 61"/>
            <p:cNvCxnSpPr>
              <a:stCxn id="50" idx="0"/>
            </p:cNvCxnSpPr>
            <p:nvPr/>
          </p:nvCxnSpPr>
          <p:spPr bwMode="auto">
            <a:xfrm flipH="1" flipV="1">
              <a:off x="5791200" y="2133600"/>
              <a:ext cx="546101" cy="347663"/>
            </a:xfrm>
            <a:prstGeom prst="straightConnector1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5" name="Gerade Verbindung mit Pfeil 64"/>
            <p:cNvCxnSpPr/>
            <p:nvPr/>
          </p:nvCxnSpPr>
          <p:spPr bwMode="auto">
            <a:xfrm flipV="1">
              <a:off x="6019800" y="1901032"/>
              <a:ext cx="719137" cy="80168"/>
            </a:xfrm>
            <a:prstGeom prst="straightConnector1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8" name="Gerade Verbindung mit Pfeil 67"/>
            <p:cNvCxnSpPr/>
            <p:nvPr/>
          </p:nvCxnSpPr>
          <p:spPr bwMode="auto">
            <a:xfrm>
              <a:off x="7543800" y="2061368"/>
              <a:ext cx="381000" cy="377032"/>
            </a:xfrm>
            <a:prstGeom prst="straightConnector1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0" name="Gerade Verbindung mit Pfeil 69"/>
            <p:cNvCxnSpPr/>
            <p:nvPr/>
          </p:nvCxnSpPr>
          <p:spPr bwMode="auto">
            <a:xfrm>
              <a:off x="8229600" y="2819400"/>
              <a:ext cx="381000" cy="377032"/>
            </a:xfrm>
            <a:prstGeom prst="straightConnector1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1" name="Gerade Verbindung mit Pfeil 70"/>
            <p:cNvCxnSpPr>
              <a:stCxn id="53" idx="2"/>
            </p:cNvCxnSpPr>
            <p:nvPr/>
          </p:nvCxnSpPr>
          <p:spPr bwMode="auto">
            <a:xfrm flipH="1">
              <a:off x="7315200" y="2716213"/>
              <a:ext cx="747713" cy="636587"/>
            </a:xfrm>
            <a:prstGeom prst="straightConnector1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4" name="Gerade Verbindung mit Pfeil 73"/>
            <p:cNvCxnSpPr>
              <a:endCxn id="47" idx="2"/>
            </p:cNvCxnSpPr>
            <p:nvPr/>
          </p:nvCxnSpPr>
          <p:spPr bwMode="auto">
            <a:xfrm flipH="1" flipV="1">
              <a:off x="7411245" y="2049463"/>
              <a:ext cx="284955" cy="388937"/>
            </a:xfrm>
            <a:prstGeom prst="straightConnector1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77" name="Bild 76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750" y="5715000"/>
            <a:ext cx="39751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39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5" grpId="0"/>
      <p:bldP spid="16" grpId="0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Estimation</a:t>
            </a:r>
            <a:r>
              <a:rPr lang="de-DE" dirty="0" smtClean="0"/>
              <a:t> </a:t>
            </a:r>
            <a:r>
              <a:rPr lang="de-DE" dirty="0" err="1" smtClean="0"/>
              <a:t>problem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" y="3621087"/>
            <a:ext cx="8686800" cy="2398713"/>
          </a:xfrm>
        </p:spPr>
        <p:txBody>
          <a:bodyPr/>
          <a:lstStyle/>
          <a:p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influence</a:t>
            </a:r>
            <a:r>
              <a:rPr lang="de-DE" dirty="0" smtClean="0"/>
              <a:t> </a:t>
            </a:r>
            <a:r>
              <a:rPr lang="de-DE" dirty="0" err="1" smtClean="0"/>
              <a:t>trees</a:t>
            </a:r>
            <a:r>
              <a:rPr lang="de-DE" dirty="0" smtClean="0"/>
              <a:t> T </a:t>
            </a:r>
            <a:r>
              <a:rPr lang="de-DE" dirty="0" err="1" smtClean="0"/>
              <a:t>consistent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endParaRPr lang="de-DE" dirty="0" smtClean="0"/>
          </a:p>
          <a:p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cascade</a:t>
            </a:r>
            <a:r>
              <a:rPr lang="de-DE" dirty="0" smtClean="0"/>
              <a:t> </a:t>
            </a:r>
            <a:r>
              <a:rPr lang="de-DE" dirty="0" err="1" smtClean="0"/>
              <a:t>C</a:t>
            </a:r>
            <a:r>
              <a:rPr lang="de-DE" baseline="-25000" dirty="0" err="1" smtClean="0"/>
              <a:t>i</a:t>
            </a:r>
            <a:r>
              <a:rPr lang="de-DE" dirty="0" smtClean="0"/>
              <a:t>, </a:t>
            </a:r>
            <a:r>
              <a:rPr lang="de-DE" dirty="0" err="1" smtClean="0"/>
              <a:t>model</a:t>
            </a:r>
            <a:r>
              <a:rPr lang="de-DE" dirty="0" smtClean="0"/>
              <a:t> P(</a:t>
            </a:r>
            <a:r>
              <a:rPr lang="de-DE" dirty="0" err="1" smtClean="0"/>
              <a:t>C</a:t>
            </a:r>
            <a:r>
              <a:rPr lang="de-DE" baseline="-25000" dirty="0" err="1" smtClean="0"/>
              <a:t>i</a:t>
            </a:r>
            <a:r>
              <a:rPr lang="de-DE" dirty="0" smtClean="0"/>
              <a:t>| T)</a:t>
            </a:r>
          </a:p>
          <a:p>
            <a:r>
              <a:rPr lang="de-DE" dirty="0" smtClean="0"/>
              <a:t>Find </a:t>
            </a:r>
            <a:r>
              <a:rPr lang="de-DE" dirty="0" err="1" smtClean="0"/>
              <a:t>sparse</a:t>
            </a:r>
            <a:r>
              <a:rPr lang="de-DE" dirty="0" smtClean="0"/>
              <a:t> </a:t>
            </a:r>
            <a:r>
              <a:rPr lang="de-DE" dirty="0" err="1" smtClean="0"/>
              <a:t>graph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maximizes</a:t>
            </a:r>
            <a:r>
              <a:rPr lang="de-DE" dirty="0" smtClean="0"/>
              <a:t> </a:t>
            </a:r>
            <a:r>
              <a:rPr lang="de-DE" dirty="0" err="1" smtClean="0"/>
              <a:t>likelihood</a:t>
            </a:r>
            <a:r>
              <a:rPr lang="de-DE" dirty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all </a:t>
            </a:r>
            <a:r>
              <a:rPr lang="de-DE" dirty="0" err="1" smtClean="0"/>
              <a:t>observed</a:t>
            </a:r>
            <a:r>
              <a:rPr lang="de-DE" dirty="0" smtClean="0"/>
              <a:t> </a:t>
            </a:r>
            <a:r>
              <a:rPr lang="de-DE" dirty="0" err="1" smtClean="0"/>
              <a:t>cascades</a:t>
            </a:r>
            <a:endParaRPr lang="de-DE" dirty="0" smtClean="0"/>
          </a:p>
          <a:p>
            <a:pPr marL="0" indent="0">
              <a:buNone/>
            </a:pPr>
            <a:r>
              <a:rPr lang="en-US" dirty="0">
                <a:solidFill>
                  <a:srgbClr val="008000"/>
                </a:solidFill>
                <a:sym typeface="Wingdings"/>
              </a:rPr>
              <a:t> 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Log likelihood monotonic </a:t>
            </a:r>
            <a:r>
              <a:rPr lang="en-US" dirty="0" err="1" smtClean="0">
                <a:solidFill>
                  <a:srgbClr val="008000"/>
                </a:solidFill>
                <a:sym typeface="Wingdings"/>
              </a:rPr>
              <a:t>submodular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 in selected edges</a:t>
            </a:r>
            <a:endParaRPr lang="en-US" dirty="0">
              <a:solidFill>
                <a:srgbClr val="008000"/>
              </a:solidFill>
              <a:sym typeface="Wingding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grpSp>
        <p:nvGrpSpPr>
          <p:cNvPr id="5" name="Group 41"/>
          <p:cNvGrpSpPr>
            <a:grpSpLocks/>
          </p:cNvGrpSpPr>
          <p:nvPr/>
        </p:nvGrpSpPr>
        <p:grpSpPr bwMode="auto">
          <a:xfrm>
            <a:off x="152400" y="1676400"/>
            <a:ext cx="3971925" cy="1793821"/>
            <a:chOff x="3024" y="2261"/>
            <a:chExt cx="2646" cy="1195"/>
          </a:xfrm>
        </p:grpSpPr>
        <p:pic>
          <p:nvPicPr>
            <p:cNvPr id="6" name="Picture 20"/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7" y="2261"/>
              <a:ext cx="751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9" y="3261"/>
              <a:ext cx="57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328"/>
              <a:ext cx="632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5" y="2720"/>
              <a:ext cx="602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4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" y="3231"/>
              <a:ext cx="451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5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2" y="3192"/>
              <a:ext cx="270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6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" y="2750"/>
              <a:ext cx="652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40"/>
          <p:cNvGrpSpPr>
            <a:grpSpLocks/>
          </p:cNvGrpSpPr>
          <p:nvPr/>
        </p:nvGrpSpPr>
        <p:grpSpPr bwMode="auto">
          <a:xfrm>
            <a:off x="304800" y="1149350"/>
            <a:ext cx="3184525" cy="2271713"/>
            <a:chOff x="3120" y="2025"/>
            <a:chExt cx="2006" cy="1431"/>
          </a:xfrm>
        </p:grpSpPr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3149" y="2025"/>
              <a:ext cx="23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15" name="Text Box 30"/>
            <p:cNvSpPr txBox="1">
              <a:spLocks noChangeArrowheads="1"/>
            </p:cNvSpPr>
            <p:nvPr/>
          </p:nvSpPr>
          <p:spPr bwMode="auto">
            <a:xfrm>
              <a:off x="3120" y="2937"/>
              <a:ext cx="23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accent2"/>
                  </a:solidFill>
                </a:rPr>
                <a:t>2</a:t>
              </a:r>
            </a:p>
          </p:txBody>
        </p:sp>
        <p:sp>
          <p:nvSpPr>
            <p:cNvPr id="16" name="Text Box 31"/>
            <p:cNvSpPr txBox="1">
              <a:spLocks noChangeArrowheads="1"/>
            </p:cNvSpPr>
            <p:nvPr/>
          </p:nvSpPr>
          <p:spPr bwMode="auto">
            <a:xfrm>
              <a:off x="3802" y="2400"/>
              <a:ext cx="23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accent2"/>
                  </a:solidFill>
                </a:rPr>
                <a:t>3</a:t>
              </a:r>
            </a:p>
          </p:txBody>
        </p:sp>
        <p:sp>
          <p:nvSpPr>
            <p:cNvPr id="17" name="Text Box 32"/>
            <p:cNvSpPr txBox="1">
              <a:spLocks noChangeArrowheads="1"/>
            </p:cNvSpPr>
            <p:nvPr/>
          </p:nvSpPr>
          <p:spPr bwMode="auto">
            <a:xfrm>
              <a:off x="4896" y="2457"/>
              <a:ext cx="23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accent2"/>
                  </a:solidFill>
                </a:rPr>
                <a:t>5</a:t>
              </a:r>
            </a:p>
          </p:txBody>
        </p:sp>
        <p:sp>
          <p:nvSpPr>
            <p:cNvPr id="18" name="Text Box 34"/>
            <p:cNvSpPr txBox="1">
              <a:spLocks noChangeArrowheads="1"/>
            </p:cNvSpPr>
            <p:nvPr/>
          </p:nvSpPr>
          <p:spPr bwMode="auto">
            <a:xfrm>
              <a:off x="3898" y="3129"/>
              <a:ext cx="23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accent2"/>
                  </a:solidFill>
                </a:rPr>
                <a:t>4</a:t>
              </a:r>
            </a:p>
          </p:txBody>
        </p:sp>
      </p:grpSp>
      <p:grpSp>
        <p:nvGrpSpPr>
          <p:cNvPr id="24" name="Group 41"/>
          <p:cNvGrpSpPr>
            <a:grpSpLocks/>
          </p:cNvGrpSpPr>
          <p:nvPr/>
        </p:nvGrpSpPr>
        <p:grpSpPr bwMode="auto">
          <a:xfrm>
            <a:off x="5095875" y="1676400"/>
            <a:ext cx="3971925" cy="1793821"/>
            <a:chOff x="3024" y="2261"/>
            <a:chExt cx="2646" cy="1195"/>
          </a:xfrm>
        </p:grpSpPr>
        <p:pic>
          <p:nvPicPr>
            <p:cNvPr id="25" name="Picture 20"/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7" y="2261"/>
              <a:ext cx="751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9" y="3261"/>
              <a:ext cx="57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328"/>
              <a:ext cx="632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5" y="2720"/>
              <a:ext cx="602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4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" y="3231"/>
              <a:ext cx="451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5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2" y="3192"/>
              <a:ext cx="270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6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" y="2750"/>
              <a:ext cx="652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Group 40"/>
          <p:cNvGrpSpPr>
            <a:grpSpLocks/>
          </p:cNvGrpSpPr>
          <p:nvPr/>
        </p:nvGrpSpPr>
        <p:grpSpPr bwMode="auto">
          <a:xfrm>
            <a:off x="5257800" y="1219200"/>
            <a:ext cx="3184525" cy="2271713"/>
            <a:chOff x="3120" y="2025"/>
            <a:chExt cx="2006" cy="1431"/>
          </a:xfrm>
        </p:grpSpPr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3149" y="2025"/>
              <a:ext cx="23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34" name="Text Box 30"/>
            <p:cNvSpPr txBox="1">
              <a:spLocks noChangeArrowheads="1"/>
            </p:cNvSpPr>
            <p:nvPr/>
          </p:nvSpPr>
          <p:spPr bwMode="auto">
            <a:xfrm>
              <a:off x="3120" y="2937"/>
              <a:ext cx="23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accent2"/>
                  </a:solidFill>
                </a:rPr>
                <a:t>2</a:t>
              </a:r>
            </a:p>
          </p:txBody>
        </p:sp>
        <p:sp>
          <p:nvSpPr>
            <p:cNvPr id="35" name="Text Box 31"/>
            <p:cNvSpPr txBox="1">
              <a:spLocks noChangeArrowheads="1"/>
            </p:cNvSpPr>
            <p:nvPr/>
          </p:nvSpPr>
          <p:spPr bwMode="auto">
            <a:xfrm>
              <a:off x="3802" y="2400"/>
              <a:ext cx="23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accent2"/>
                  </a:solidFill>
                </a:rPr>
                <a:t>3</a:t>
              </a:r>
            </a:p>
          </p:txBody>
        </p:sp>
        <p:sp>
          <p:nvSpPr>
            <p:cNvPr id="36" name="Text Box 32"/>
            <p:cNvSpPr txBox="1">
              <a:spLocks noChangeArrowheads="1"/>
            </p:cNvSpPr>
            <p:nvPr/>
          </p:nvSpPr>
          <p:spPr bwMode="auto">
            <a:xfrm>
              <a:off x="4896" y="2457"/>
              <a:ext cx="23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accent2"/>
                  </a:solidFill>
                </a:rPr>
                <a:t>5</a:t>
              </a:r>
            </a:p>
          </p:txBody>
        </p:sp>
        <p:sp>
          <p:nvSpPr>
            <p:cNvPr id="37" name="Text Box 34"/>
            <p:cNvSpPr txBox="1">
              <a:spLocks noChangeArrowheads="1"/>
            </p:cNvSpPr>
            <p:nvPr/>
          </p:nvSpPr>
          <p:spPr bwMode="auto">
            <a:xfrm>
              <a:off x="3898" y="3129"/>
              <a:ext cx="23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accent2"/>
                  </a:solidFill>
                </a:rPr>
                <a:t>4</a:t>
              </a:r>
            </a:p>
          </p:txBody>
        </p:sp>
      </p:grpSp>
      <p:cxnSp>
        <p:nvCxnSpPr>
          <p:cNvPr id="39" name="Gerade Verbindung mit Pfeil 38"/>
          <p:cNvCxnSpPr>
            <a:stCxn id="8" idx="2"/>
          </p:cNvCxnSpPr>
          <p:nvPr/>
        </p:nvCxnSpPr>
        <p:spPr bwMode="auto">
          <a:xfrm flipH="1">
            <a:off x="457200" y="1996135"/>
            <a:ext cx="169550" cy="747065"/>
          </a:xfrm>
          <a:prstGeom prst="straightConnector1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Gerade Verbindung mit Pfeil 40"/>
          <p:cNvCxnSpPr>
            <a:stCxn id="8" idx="3"/>
            <a:endCxn id="16" idx="1"/>
          </p:cNvCxnSpPr>
          <p:nvPr/>
        </p:nvCxnSpPr>
        <p:spPr bwMode="auto">
          <a:xfrm>
            <a:off x="1101099" y="1886555"/>
            <a:ext cx="286376" cy="117665"/>
          </a:xfrm>
          <a:prstGeom prst="straightConnector1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Gerade Verbindung mit Pfeil 41"/>
          <p:cNvCxnSpPr/>
          <p:nvPr/>
        </p:nvCxnSpPr>
        <p:spPr bwMode="auto">
          <a:xfrm>
            <a:off x="1600200" y="2667000"/>
            <a:ext cx="228600" cy="381000"/>
          </a:xfrm>
          <a:prstGeom prst="straightConnector1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Gerade Verbindung mit Pfeil 43"/>
          <p:cNvCxnSpPr/>
          <p:nvPr/>
        </p:nvCxnSpPr>
        <p:spPr bwMode="auto">
          <a:xfrm>
            <a:off x="1752600" y="2133600"/>
            <a:ext cx="1371600" cy="76200"/>
          </a:xfrm>
          <a:prstGeom prst="straightConnector1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Gerade Verbindung mit Pfeil 45"/>
          <p:cNvCxnSpPr/>
          <p:nvPr/>
        </p:nvCxnSpPr>
        <p:spPr bwMode="auto">
          <a:xfrm flipH="1">
            <a:off x="5410200" y="2057400"/>
            <a:ext cx="169550" cy="747065"/>
          </a:xfrm>
          <a:prstGeom prst="straightConnector1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Gerade Verbindung mit Pfeil 46"/>
          <p:cNvCxnSpPr>
            <a:stCxn id="34" idx="3"/>
          </p:cNvCxnSpPr>
          <p:nvPr/>
        </p:nvCxnSpPr>
        <p:spPr bwMode="auto">
          <a:xfrm flipV="1">
            <a:off x="5622925" y="2667000"/>
            <a:ext cx="549275" cy="259557"/>
          </a:xfrm>
          <a:prstGeom prst="straightConnector1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" name="Gerade Verbindung mit Pfeil 49"/>
          <p:cNvCxnSpPr>
            <a:endCxn id="30" idx="0"/>
          </p:cNvCxnSpPr>
          <p:nvPr/>
        </p:nvCxnSpPr>
        <p:spPr bwMode="auto">
          <a:xfrm>
            <a:off x="6629400" y="2667000"/>
            <a:ext cx="407404" cy="406929"/>
          </a:xfrm>
          <a:prstGeom prst="straightConnector1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2" name="Gerade Verbindung mit Pfeil 51"/>
          <p:cNvCxnSpPr/>
          <p:nvPr/>
        </p:nvCxnSpPr>
        <p:spPr bwMode="auto">
          <a:xfrm>
            <a:off x="6096000" y="1828800"/>
            <a:ext cx="1905000" cy="457200"/>
          </a:xfrm>
          <a:prstGeom prst="straightConnector1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6" name="Bild 5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6019800"/>
            <a:ext cx="555576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70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Evaluation: </a:t>
            </a:r>
            <a:r>
              <a:rPr lang="de-DE" dirty="0" err="1" smtClean="0"/>
              <a:t>Synthetic</a:t>
            </a:r>
            <a:r>
              <a:rPr lang="de-DE" dirty="0" smtClean="0"/>
              <a:t> </a:t>
            </a:r>
            <a:r>
              <a:rPr lang="de-DE" dirty="0" err="1" smtClean="0"/>
              <a:t>networks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267200"/>
            <a:ext cx="8305800" cy="1865313"/>
          </a:xfrm>
        </p:spPr>
        <p:txBody>
          <a:bodyPr/>
          <a:lstStyle/>
          <a:p>
            <a:r>
              <a:rPr lang="de-DE" dirty="0"/>
              <a:t>Performance </a:t>
            </a:r>
            <a:r>
              <a:rPr lang="de-DE" dirty="0" err="1"/>
              <a:t>does</a:t>
            </a:r>
            <a:r>
              <a:rPr lang="de-DE" dirty="0"/>
              <a:t> not </a:t>
            </a:r>
            <a:r>
              <a:rPr lang="de-DE" dirty="0" err="1"/>
              <a:t>depend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network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:</a:t>
            </a:r>
          </a:p>
          <a:p>
            <a:pPr lvl="1"/>
            <a:r>
              <a:rPr lang="de-DE" dirty="0" err="1"/>
              <a:t>Synthetic</a:t>
            </a:r>
            <a:r>
              <a:rPr lang="de-DE" dirty="0"/>
              <a:t> Networks:  </a:t>
            </a:r>
            <a:r>
              <a:rPr lang="de-DE" dirty="0" err="1"/>
              <a:t>Forest</a:t>
            </a:r>
            <a:r>
              <a:rPr lang="de-DE" dirty="0"/>
              <a:t> </a:t>
            </a:r>
            <a:r>
              <a:rPr lang="de-DE" dirty="0" err="1"/>
              <a:t>Fire</a:t>
            </a:r>
            <a:r>
              <a:rPr lang="de-DE" dirty="0"/>
              <a:t>, </a:t>
            </a:r>
            <a:r>
              <a:rPr lang="de-DE" dirty="0" err="1"/>
              <a:t>Kronecker</a:t>
            </a:r>
            <a:r>
              <a:rPr lang="de-DE" dirty="0"/>
              <a:t>, etc.</a:t>
            </a:r>
          </a:p>
          <a:p>
            <a:pPr lvl="1"/>
            <a:r>
              <a:rPr lang="de-DE" dirty="0"/>
              <a:t>Transmission time </a:t>
            </a:r>
            <a:r>
              <a:rPr lang="de-DE" dirty="0" err="1"/>
              <a:t>distribution</a:t>
            </a:r>
            <a:r>
              <a:rPr lang="de-DE" dirty="0"/>
              <a:t>:  </a:t>
            </a:r>
            <a:r>
              <a:rPr lang="de-DE" dirty="0" err="1"/>
              <a:t>Exponential</a:t>
            </a:r>
            <a:r>
              <a:rPr lang="de-DE" dirty="0"/>
              <a:t>, Power Law </a:t>
            </a:r>
          </a:p>
          <a:p>
            <a:r>
              <a:rPr lang="de-DE" dirty="0"/>
              <a:t>Break-even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&gt; 90%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350520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1066800"/>
            <a:ext cx="320040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2"/>
          <p:cNvSpPr txBox="1">
            <a:spLocks/>
          </p:cNvSpPr>
          <p:nvPr/>
        </p:nvSpPr>
        <p:spPr bwMode="auto">
          <a:xfrm>
            <a:off x="1066800" y="3657600"/>
            <a:ext cx="2819400" cy="4540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rgbClr val="FF6309"/>
              </a:buClr>
              <a:buFont typeface="Wingdings" charset="0"/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1028700" indent="-285750">
              <a:lnSpc>
                <a:spcPct val="90000"/>
              </a:lnSpc>
              <a:spcBef>
                <a:spcPct val="20000"/>
              </a:spcBef>
              <a:buClr>
                <a:srgbClr val="FF6309"/>
              </a:buClr>
              <a:buFont typeface="Wingdings" charset="0"/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371600" indent="-228600">
              <a:lnSpc>
                <a:spcPct val="90000"/>
              </a:lnSpc>
              <a:spcBef>
                <a:spcPct val="20000"/>
              </a:spcBef>
              <a:buClr>
                <a:srgbClr val="FF6309"/>
              </a:buClr>
              <a:buFont typeface="Wingdings" charset="0"/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714500" indent="-228600">
              <a:lnSpc>
                <a:spcPct val="90000"/>
              </a:lnSpc>
              <a:spcBef>
                <a:spcPct val="20000"/>
              </a:spcBef>
              <a:buClr>
                <a:srgbClr val="FF6309"/>
              </a:buClr>
              <a:buFont typeface="Wingdings" charset="0"/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FF6309"/>
              </a:buClr>
              <a:buFont typeface="Wingdings" charset="0"/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309"/>
              </a:buClr>
              <a:buFont typeface="Wingdings" charset="0"/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309"/>
              </a:buClr>
              <a:buFont typeface="Wingdings" charset="0"/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309"/>
              </a:buClr>
              <a:buFont typeface="Wingdings" charset="0"/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309"/>
              </a:buClr>
              <a:buFont typeface="Wingdings" charset="0"/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sz="1600">
                <a:cs typeface="DejaVu Sans" charset="0"/>
              </a:rPr>
              <a:t>1024 node hierarchical Kronecker exponential transmission model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 bwMode="auto">
          <a:xfrm>
            <a:off x="5943600" y="3657600"/>
            <a:ext cx="2819400" cy="4540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rgbClr val="FF6309"/>
              </a:buClr>
              <a:buFont typeface="Wingdings" charset="0"/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1028700" indent="-285750">
              <a:lnSpc>
                <a:spcPct val="90000"/>
              </a:lnSpc>
              <a:spcBef>
                <a:spcPct val="20000"/>
              </a:spcBef>
              <a:buClr>
                <a:srgbClr val="FF6309"/>
              </a:buClr>
              <a:buFont typeface="Wingdings" charset="0"/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371600" indent="-228600">
              <a:lnSpc>
                <a:spcPct val="90000"/>
              </a:lnSpc>
              <a:spcBef>
                <a:spcPct val="20000"/>
              </a:spcBef>
              <a:buClr>
                <a:srgbClr val="FF6309"/>
              </a:buClr>
              <a:buFont typeface="Wingdings" charset="0"/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714500" indent="-228600">
              <a:lnSpc>
                <a:spcPct val="90000"/>
              </a:lnSpc>
              <a:spcBef>
                <a:spcPct val="20000"/>
              </a:spcBef>
              <a:buClr>
                <a:srgbClr val="FF6309"/>
              </a:buClr>
              <a:buFont typeface="Wingdings" charset="0"/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FF6309"/>
              </a:buClr>
              <a:buFont typeface="Wingdings" charset="0"/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309"/>
              </a:buClr>
              <a:buFont typeface="Wingdings" charset="0"/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309"/>
              </a:buClr>
              <a:buFont typeface="Wingdings" charset="0"/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309"/>
              </a:buClr>
              <a:buFont typeface="Wingdings" charset="0"/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309"/>
              </a:buClr>
              <a:buFont typeface="Wingdings" charset="0"/>
              <a:defRPr sz="2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sz="1600" dirty="0">
                <a:cs typeface="DejaVu Sans" charset="0"/>
              </a:rPr>
              <a:t>1000 node Forest Fire (</a:t>
            </a:r>
            <a:r>
              <a:rPr lang="el-GR" sz="1600" dirty="0">
                <a:cs typeface="DejaVu Sans" charset="0"/>
              </a:rPr>
              <a:t>α</a:t>
            </a:r>
            <a:r>
              <a:rPr lang="en-US" sz="1600" dirty="0">
                <a:cs typeface="DejaVu Sans" charset="0"/>
              </a:rPr>
              <a:t> = 1.1) power law transmission model</a:t>
            </a:r>
          </a:p>
        </p:txBody>
      </p:sp>
    </p:spTree>
    <p:extLst>
      <p:ext uri="{BB962C8B-B14F-4D97-AF65-F5344CB8AC3E}">
        <p14:creationId xmlns:p14="http://schemas.microsoft.com/office/powerpoint/2010/main" val="985712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D865E61-718D-664B-9CDC-A211E9CDC37B}" type="slidenum">
              <a:rPr lang="fi-FI" sz="1400"/>
              <a:pPr eaLnBrk="1" hangingPunct="1"/>
              <a:t>28</a:t>
            </a:fld>
            <a:endParaRPr lang="fi-FI" sz="1400"/>
          </a:p>
        </p:txBody>
      </p:sp>
      <p:pic>
        <p:nvPicPr>
          <p:cNvPr id="68610" name="Picture 2" descr="http://snap.stanford.edu/netinf/MemeTracker10000QTOP5000EXP3200E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44475"/>
            <a:ext cx="7621587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Box 5"/>
          <p:cNvSpPr txBox="1">
            <a:spLocks noChangeArrowheads="1"/>
          </p:cNvSpPr>
          <p:nvPr/>
        </p:nvSpPr>
        <p:spPr bwMode="auto">
          <a:xfrm>
            <a:off x="7138988" y="1143000"/>
            <a:ext cx="1974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defTabSz="1008063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1008063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1008063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1008063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1008063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defTabSz="10080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defTabSz="10080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defTabSz="10080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defTabSz="10080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orbel" charset="0"/>
              </a:rPr>
              <a:t>Blogs</a:t>
            </a:r>
          </a:p>
          <a:p>
            <a:pPr eaLnBrk="1" hangingPunct="1"/>
            <a:r>
              <a:rPr lang="en-US" sz="1800">
                <a:latin typeface="Corbel" charset="0"/>
              </a:rPr>
              <a:t>Mainstream media</a:t>
            </a:r>
          </a:p>
        </p:txBody>
      </p:sp>
      <p:sp>
        <p:nvSpPr>
          <p:cNvPr id="68612" name="Oval 6"/>
          <p:cNvSpPr>
            <a:spLocks noChangeArrowheads="1"/>
          </p:cNvSpPr>
          <p:nvPr/>
        </p:nvSpPr>
        <p:spPr bwMode="auto">
          <a:xfrm>
            <a:off x="6978650" y="1522413"/>
            <a:ext cx="182563" cy="184150"/>
          </a:xfrm>
          <a:prstGeom prst="ellipse">
            <a:avLst/>
          </a:prstGeom>
          <a:solidFill>
            <a:srgbClr val="FF0000"/>
          </a:solidFill>
          <a:ln w="48000" cmpd="thickThin">
            <a:solidFill>
              <a:srgbClr val="FF0000"/>
            </a:solidFill>
            <a:round/>
            <a:headEnd/>
            <a:tailEnd/>
          </a:ln>
        </p:spPr>
        <p:txBody>
          <a:bodyPr lIns="91430" tIns="45715" rIns="91430" bIns="45715" anchor="ctr"/>
          <a:lstStyle/>
          <a:p>
            <a:endParaRPr lang="de-DE" sz="1800">
              <a:solidFill>
                <a:srgbClr val="FFFFFF"/>
              </a:solidFill>
              <a:latin typeface="Corbel" charset="0"/>
            </a:endParaRPr>
          </a:p>
        </p:txBody>
      </p:sp>
      <p:sp>
        <p:nvSpPr>
          <p:cNvPr id="68613" name="Oval 7"/>
          <p:cNvSpPr>
            <a:spLocks noChangeArrowheads="1"/>
          </p:cNvSpPr>
          <p:nvPr/>
        </p:nvSpPr>
        <p:spPr bwMode="auto">
          <a:xfrm>
            <a:off x="6975475" y="1230313"/>
            <a:ext cx="184150" cy="182562"/>
          </a:xfrm>
          <a:prstGeom prst="ellipse">
            <a:avLst/>
          </a:prstGeom>
          <a:solidFill>
            <a:srgbClr val="002060"/>
          </a:solidFill>
          <a:ln w="48000" cmpd="thickThin">
            <a:solidFill>
              <a:srgbClr val="002060"/>
            </a:solidFill>
            <a:round/>
            <a:headEnd/>
            <a:tailEnd/>
          </a:ln>
        </p:spPr>
        <p:txBody>
          <a:bodyPr lIns="91430" tIns="45715" rIns="91430" bIns="45715" anchor="ctr"/>
          <a:lstStyle/>
          <a:p>
            <a:endParaRPr lang="de-DE" sz="1800">
              <a:solidFill>
                <a:srgbClr val="FFFFFF"/>
              </a:solidFill>
              <a:latin typeface="Corbel" charset="0"/>
            </a:endParaRPr>
          </a:p>
        </p:txBody>
      </p:sp>
      <p:sp>
        <p:nvSpPr>
          <p:cNvPr id="68614" name="Title 1"/>
          <p:cNvSpPr txBox="1">
            <a:spLocks/>
          </p:cNvSpPr>
          <p:nvPr/>
        </p:nvSpPr>
        <p:spPr bwMode="auto">
          <a:xfrm>
            <a:off x="392112" y="-76200"/>
            <a:ext cx="8751888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4000" dirty="0">
                <a:solidFill>
                  <a:srgbClr val="0080FF"/>
                </a:solidFill>
                <a:latin typeface="Arial" charset="0"/>
              </a:rPr>
              <a:t>Diffusion </a:t>
            </a:r>
            <a:r>
              <a:rPr lang="en-US" sz="4000" dirty="0" smtClean="0">
                <a:solidFill>
                  <a:srgbClr val="0080FF"/>
                </a:solidFill>
                <a:latin typeface="Arial" charset="0"/>
              </a:rPr>
              <a:t>Network</a:t>
            </a:r>
            <a:br>
              <a:rPr lang="en-US" sz="4000" dirty="0" smtClean="0">
                <a:solidFill>
                  <a:srgbClr val="0080FF"/>
                </a:solidFill>
                <a:latin typeface="Arial" charset="0"/>
              </a:rPr>
            </a:br>
            <a:r>
              <a:rPr lang="en-US" sz="2400" kern="0" dirty="0" smtClean="0">
                <a:solidFill>
                  <a:srgbClr val="0080FF"/>
                </a:solidFill>
              </a:rPr>
              <a:t>[Gomez </a:t>
            </a:r>
            <a:r>
              <a:rPr lang="en-US" sz="2400" kern="0" dirty="0">
                <a:solidFill>
                  <a:srgbClr val="0080FF"/>
                </a:solidFill>
              </a:rPr>
              <a:t>Rodriguez, </a:t>
            </a:r>
            <a:r>
              <a:rPr lang="en-US" sz="2400" kern="0" dirty="0" err="1">
                <a:solidFill>
                  <a:srgbClr val="0080FF"/>
                </a:solidFill>
              </a:rPr>
              <a:t>Leskovec</a:t>
            </a:r>
            <a:r>
              <a:rPr lang="en-US" sz="2400" kern="0" dirty="0">
                <a:solidFill>
                  <a:srgbClr val="0080FF"/>
                </a:solidFill>
              </a:rPr>
              <a:t>, </a:t>
            </a:r>
            <a:r>
              <a:rPr lang="en-US" sz="2400" kern="0" dirty="0" smtClean="0">
                <a:solidFill>
                  <a:srgbClr val="0080FF"/>
                </a:solidFill>
              </a:rPr>
              <a:t>Krause ACM TKDE 2012]</a:t>
            </a:r>
            <a:endParaRPr lang="en-US" sz="4000" dirty="0">
              <a:solidFill>
                <a:srgbClr val="0080FF"/>
              </a:solidFill>
              <a:latin typeface="Arial" charset="0"/>
            </a:endParaRPr>
          </a:p>
        </p:txBody>
      </p:sp>
      <p:sp>
        <p:nvSpPr>
          <p:cNvPr id="68615" name="Rectangle 3"/>
          <p:cNvSpPr txBox="1">
            <a:spLocks noChangeArrowheads="1"/>
          </p:cNvSpPr>
          <p:nvPr/>
        </p:nvSpPr>
        <p:spPr bwMode="auto">
          <a:xfrm>
            <a:off x="914400" y="5867400"/>
            <a:ext cx="7391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2857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r>
              <a:rPr lang="en-US" sz="3200" dirty="0"/>
              <a:t>Actual network inferred from 172 million </a:t>
            </a:r>
            <a:br>
              <a:rPr lang="en-US" sz="3200" dirty="0"/>
            </a:br>
            <a:r>
              <a:rPr lang="en-US" sz="3200" dirty="0"/>
              <a:t>articles from 1 million news sources</a:t>
            </a:r>
          </a:p>
        </p:txBody>
      </p:sp>
    </p:spTree>
    <p:extLst>
      <p:ext uri="{BB962C8B-B14F-4D97-AF65-F5344CB8AC3E}">
        <p14:creationId xmlns:p14="http://schemas.microsoft.com/office/powerpoint/2010/main" val="133030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74"/>
    </mc:Choice>
    <mc:Fallback xmlns="">
      <p:transition xmlns:p14="http://schemas.microsoft.com/office/powerpoint/2010/main" spd="slow" advTm="2647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" y="200025"/>
            <a:ext cx="8839200" cy="762000"/>
          </a:xfrm>
        </p:spPr>
        <p:txBody>
          <a:bodyPr/>
          <a:lstStyle/>
          <a:p>
            <a:r>
              <a:rPr lang="de-DE" sz="3600" dirty="0" err="1" smtClean="0"/>
              <a:t>Document</a:t>
            </a:r>
            <a:r>
              <a:rPr lang="de-DE" sz="3600" dirty="0" smtClean="0"/>
              <a:t> </a:t>
            </a:r>
            <a:r>
              <a:rPr lang="de-DE" sz="3600" dirty="0" err="1" smtClean="0"/>
              <a:t>summarization</a:t>
            </a:r>
            <a:r>
              <a:rPr lang="de-DE" sz="3600" dirty="0" smtClean="0"/>
              <a:t> [Lin &amp; </a:t>
            </a:r>
            <a:r>
              <a:rPr lang="de-DE" sz="3600" dirty="0" err="1" smtClean="0"/>
              <a:t>Bilmes</a:t>
            </a:r>
            <a:r>
              <a:rPr lang="de-DE" sz="3600" dirty="0" smtClean="0"/>
              <a:t> ‘11]</a:t>
            </a:r>
            <a:r>
              <a:rPr lang="de-DE" sz="4000" dirty="0" smtClean="0"/>
              <a:t> </a:t>
            </a:r>
            <a:endParaRPr lang="de-DE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1000" y="5867400"/>
            <a:ext cx="8305800" cy="569913"/>
          </a:xfrm>
        </p:spPr>
        <p:txBody>
          <a:bodyPr/>
          <a:lstStyle/>
          <a:p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sentences</a:t>
            </a:r>
            <a:r>
              <a:rPr lang="de-DE" dirty="0" smtClean="0"/>
              <a:t>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select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best</a:t>
            </a:r>
            <a:r>
              <a:rPr lang="de-DE" dirty="0" smtClean="0"/>
              <a:t> </a:t>
            </a:r>
            <a:r>
              <a:rPr lang="de-DE" dirty="0" err="1" smtClean="0"/>
              <a:t>summarize</a:t>
            </a:r>
            <a:r>
              <a:rPr lang="de-DE" dirty="0" smtClean="0"/>
              <a:t> a </a:t>
            </a:r>
            <a:r>
              <a:rPr lang="de-DE" dirty="0" err="1" smtClean="0"/>
              <a:t>document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0" y="1333500"/>
            <a:ext cx="4432300" cy="417830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1333500"/>
            <a:ext cx="4305300" cy="410210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1282700"/>
            <a:ext cx="48641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56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val 66"/>
          <p:cNvSpPr/>
          <p:nvPr/>
        </p:nvSpPr>
        <p:spPr bwMode="auto">
          <a:xfrm>
            <a:off x="2794000" y="2262869"/>
            <a:ext cx="3314700" cy="2652031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66000">
                <a:srgbClr val="FFFFFF">
                  <a:alpha val="9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Submodular maximization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00800" y="27813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sensing</a:t>
            </a:r>
            <a:endParaRPr lang="en-US" sz="2000" dirty="0"/>
          </a:p>
        </p:txBody>
      </p:sp>
      <p:sp>
        <p:nvSpPr>
          <p:cNvPr id="59" name="TextBox 58"/>
          <p:cNvSpPr txBox="1"/>
          <p:nvPr/>
        </p:nvSpPr>
        <p:spPr>
          <a:xfrm>
            <a:off x="381000" y="28194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covering</a:t>
            </a:r>
            <a:endParaRPr lang="en-US" sz="2000" dirty="0"/>
          </a:p>
        </p:txBody>
      </p:sp>
      <p:sp>
        <p:nvSpPr>
          <p:cNvPr id="64" name="TextBox 63"/>
          <p:cNvSpPr txBox="1"/>
          <p:nvPr/>
        </p:nvSpPr>
        <p:spPr>
          <a:xfrm>
            <a:off x="834449" y="6010245"/>
            <a:ext cx="1737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summarization</a:t>
            </a:r>
            <a:endParaRPr lang="en-US" sz="2000" dirty="0"/>
          </a:p>
        </p:txBody>
      </p:sp>
      <p:sp>
        <p:nvSpPr>
          <p:cNvPr id="65" name="Slide Number Placeholder 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3</a:t>
            </a:fld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6324508" y="5924490"/>
            <a:ext cx="2133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network inference</a:t>
            </a:r>
            <a:endParaRPr lang="en-US" sz="2000" dirty="0"/>
          </a:p>
        </p:txBody>
      </p:sp>
      <p:pic>
        <p:nvPicPr>
          <p:cNvPr id="85" name="Bild 8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3429000"/>
            <a:ext cx="2108200" cy="787400"/>
          </a:xfrm>
          <a:prstGeom prst="rect">
            <a:avLst/>
          </a:prstGeom>
        </p:spPr>
      </p:pic>
      <p:sp>
        <p:nvSpPr>
          <p:cNvPr id="62" name="Textfeld 61"/>
          <p:cNvSpPr txBox="1"/>
          <p:nvPr/>
        </p:nvSpPr>
        <p:spPr>
          <a:xfrm>
            <a:off x="533400" y="1447800"/>
            <a:ext cx="275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86" name="Textfeld 85"/>
          <p:cNvSpPr txBox="1"/>
          <p:nvPr/>
        </p:nvSpPr>
        <p:spPr>
          <a:xfrm>
            <a:off x="715289" y="1600200"/>
            <a:ext cx="275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87" name="Textfeld 86"/>
          <p:cNvSpPr txBox="1"/>
          <p:nvPr/>
        </p:nvSpPr>
        <p:spPr>
          <a:xfrm>
            <a:off x="1020089" y="1447800"/>
            <a:ext cx="275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88" name="Textfeld 87"/>
          <p:cNvSpPr txBox="1"/>
          <p:nvPr/>
        </p:nvSpPr>
        <p:spPr>
          <a:xfrm>
            <a:off x="1295400" y="1686580"/>
            <a:ext cx="275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89" name="Textfeld 88"/>
          <p:cNvSpPr txBox="1"/>
          <p:nvPr/>
        </p:nvSpPr>
        <p:spPr>
          <a:xfrm>
            <a:off x="1524000" y="1524000"/>
            <a:ext cx="275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90" name="Textfeld 89"/>
          <p:cNvSpPr txBox="1"/>
          <p:nvPr/>
        </p:nvSpPr>
        <p:spPr>
          <a:xfrm>
            <a:off x="1524000" y="1752600"/>
            <a:ext cx="275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92" name="Textfeld 91"/>
          <p:cNvSpPr txBox="1"/>
          <p:nvPr/>
        </p:nvSpPr>
        <p:spPr>
          <a:xfrm>
            <a:off x="609600" y="1752600"/>
            <a:ext cx="275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93" name="Textfeld 92"/>
          <p:cNvSpPr txBox="1"/>
          <p:nvPr/>
        </p:nvSpPr>
        <p:spPr>
          <a:xfrm>
            <a:off x="838200" y="1752600"/>
            <a:ext cx="275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94" name="Textfeld 93"/>
          <p:cNvSpPr txBox="1"/>
          <p:nvPr/>
        </p:nvSpPr>
        <p:spPr>
          <a:xfrm>
            <a:off x="990600" y="1828800"/>
            <a:ext cx="275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95" name="Textfeld 94"/>
          <p:cNvSpPr txBox="1"/>
          <p:nvPr/>
        </p:nvSpPr>
        <p:spPr>
          <a:xfrm>
            <a:off x="1447800" y="1905000"/>
            <a:ext cx="275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97" name="Textfeld 96"/>
          <p:cNvSpPr txBox="1"/>
          <p:nvPr/>
        </p:nvSpPr>
        <p:spPr>
          <a:xfrm>
            <a:off x="609600" y="1991380"/>
            <a:ext cx="275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98" name="Oval 97"/>
          <p:cNvSpPr/>
          <p:nvPr/>
        </p:nvSpPr>
        <p:spPr bwMode="auto">
          <a:xfrm>
            <a:off x="1003300" y="1600200"/>
            <a:ext cx="762000" cy="914400"/>
          </a:xfrm>
          <a:prstGeom prst="ellipse">
            <a:avLst/>
          </a:prstGeom>
          <a:solidFill>
            <a:srgbClr val="1589FF">
              <a:alpha val="47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99" name="Oval 98"/>
          <p:cNvSpPr/>
          <p:nvPr/>
        </p:nvSpPr>
        <p:spPr bwMode="auto">
          <a:xfrm>
            <a:off x="520700" y="1841500"/>
            <a:ext cx="762000" cy="762000"/>
          </a:xfrm>
          <a:prstGeom prst="ellipse">
            <a:avLst/>
          </a:prstGeom>
          <a:solidFill>
            <a:srgbClr val="1589FF">
              <a:alpha val="47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00" name="Oval 99"/>
          <p:cNvSpPr/>
          <p:nvPr/>
        </p:nvSpPr>
        <p:spPr bwMode="auto">
          <a:xfrm>
            <a:off x="533400" y="1536700"/>
            <a:ext cx="762000" cy="546100"/>
          </a:xfrm>
          <a:prstGeom prst="ellipse">
            <a:avLst/>
          </a:prstGeom>
          <a:solidFill>
            <a:srgbClr val="1589FF">
              <a:alpha val="47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pic>
        <p:nvPicPr>
          <p:cNvPr id="102" name="Picture 2" descr="http://snap.stanford.edu/netinf/MemeTracker10000QTOP5000EXP3200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3657600"/>
            <a:ext cx="3124200" cy="242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Bild 1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572000"/>
            <a:ext cx="1600200" cy="1550063"/>
          </a:xfrm>
          <a:prstGeom prst="rect">
            <a:avLst/>
          </a:prstGeom>
        </p:spPr>
      </p:pic>
      <p:grpSp>
        <p:nvGrpSpPr>
          <p:cNvPr id="27" name="Gruppierung 26"/>
          <p:cNvGrpSpPr/>
          <p:nvPr/>
        </p:nvGrpSpPr>
        <p:grpSpPr>
          <a:xfrm>
            <a:off x="5638800" y="609600"/>
            <a:ext cx="3200400" cy="2700338"/>
            <a:chOff x="4114800" y="609600"/>
            <a:chExt cx="5943600" cy="4648200"/>
          </a:xfrm>
        </p:grpSpPr>
        <p:pic>
          <p:nvPicPr>
            <p:cNvPr id="28" name="Picture 7"/>
            <p:cNvPicPr>
              <a:picLocks noChangeAspect="1" noChangeArrowheads="1"/>
            </p:cNvPicPr>
            <p:nvPr/>
          </p:nvPicPr>
          <p:blipFill>
            <a:blip r:embed="rId5">
              <a:lum bright="64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1603375"/>
              <a:ext cx="4038600" cy="2576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36"/>
            <p:cNvGrpSpPr>
              <a:grpSpLocks/>
            </p:cNvGrpSpPr>
            <p:nvPr/>
          </p:nvGrpSpPr>
          <p:grpSpPr bwMode="auto">
            <a:xfrm>
              <a:off x="5410200" y="1295400"/>
              <a:ext cx="3276600" cy="3276600"/>
              <a:chOff x="3408" y="816"/>
              <a:chExt cx="2064" cy="2064"/>
            </a:xfrm>
          </p:grpSpPr>
          <p:sp>
            <p:nvSpPr>
              <p:cNvPr id="52" name="Oval 31"/>
              <p:cNvSpPr>
                <a:spLocks noChangeArrowheads="1"/>
              </p:cNvSpPr>
              <p:nvPr/>
            </p:nvSpPr>
            <p:spPr bwMode="auto">
              <a:xfrm>
                <a:off x="3408" y="816"/>
                <a:ext cx="2064" cy="2064"/>
              </a:xfrm>
              <a:prstGeom prst="ellipse">
                <a:avLst/>
              </a:prstGeom>
              <a:gradFill rotWithShape="0">
                <a:gsLst>
                  <a:gs pos="0">
                    <a:srgbClr val="FF9933">
                      <a:alpha val="67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 sz="100">
                  <a:latin typeface="Tahoma" charset="0"/>
                </a:endParaRPr>
              </a:p>
            </p:txBody>
          </p:sp>
          <p:pic>
            <p:nvPicPr>
              <p:cNvPr id="53" name="Picture 32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2" y="1632"/>
                <a:ext cx="326" cy="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4" name="Group 33"/>
              <p:cNvGrpSpPr>
                <a:grpSpLocks/>
              </p:cNvGrpSpPr>
              <p:nvPr/>
            </p:nvGrpSpPr>
            <p:grpSpPr bwMode="auto">
              <a:xfrm>
                <a:off x="4256" y="1689"/>
                <a:ext cx="352" cy="159"/>
                <a:chOff x="272" y="1305"/>
                <a:chExt cx="352" cy="159"/>
              </a:xfrm>
            </p:grpSpPr>
            <p:sp>
              <p:nvSpPr>
                <p:cNvPr id="55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329" y="1305"/>
                  <a:ext cx="295" cy="1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00" b="1" dirty="0" smtClean="0">
                      <a:solidFill>
                        <a:schemeClr val="bg1"/>
                      </a:solidFill>
                      <a:latin typeface="Tahoma" charset="0"/>
                    </a:rPr>
                    <a:t>X</a:t>
                  </a:r>
                  <a:r>
                    <a:rPr lang="en-US" sz="100" b="1" baseline="-25000" dirty="0" smtClean="0">
                      <a:solidFill>
                        <a:schemeClr val="bg1"/>
                      </a:solidFill>
                      <a:latin typeface="Tahoma" charset="0"/>
                    </a:rPr>
                    <a:t>1</a:t>
                  </a:r>
                  <a:endParaRPr lang="en-US" sz="100" b="1" baseline="-25000" dirty="0">
                    <a:solidFill>
                      <a:schemeClr val="bg1"/>
                    </a:solidFill>
                    <a:latin typeface="Tahoma" charset="0"/>
                  </a:endParaRPr>
                </a:p>
              </p:txBody>
            </p:sp>
            <p:sp>
              <p:nvSpPr>
                <p:cNvPr id="56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272" y="1318"/>
                  <a:ext cx="334" cy="1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endParaRPr lang="de-DE" sz="100" b="1" baseline="-25000">
                    <a:solidFill>
                      <a:schemeClr val="bg1"/>
                    </a:solidFill>
                    <a:latin typeface="Tahoma" charset="0"/>
                  </a:endParaRPr>
                </a:p>
              </p:txBody>
            </p:sp>
          </p:grpSp>
        </p:grpSp>
        <p:grpSp>
          <p:nvGrpSpPr>
            <p:cNvPr id="30" name="Group 49"/>
            <p:cNvGrpSpPr>
              <a:grpSpLocks/>
            </p:cNvGrpSpPr>
            <p:nvPr/>
          </p:nvGrpSpPr>
          <p:grpSpPr bwMode="auto">
            <a:xfrm>
              <a:off x="6705600" y="1981200"/>
              <a:ext cx="3276600" cy="3276600"/>
              <a:chOff x="3408" y="816"/>
              <a:chExt cx="2064" cy="2064"/>
            </a:xfrm>
          </p:grpSpPr>
          <p:sp>
            <p:nvSpPr>
              <p:cNvPr id="47" name="Oval 50"/>
              <p:cNvSpPr>
                <a:spLocks noChangeArrowheads="1"/>
              </p:cNvSpPr>
              <p:nvPr/>
            </p:nvSpPr>
            <p:spPr bwMode="auto">
              <a:xfrm>
                <a:off x="3408" y="816"/>
                <a:ext cx="2064" cy="2064"/>
              </a:xfrm>
              <a:prstGeom prst="ellipse">
                <a:avLst/>
              </a:prstGeom>
              <a:gradFill rotWithShape="0">
                <a:gsLst>
                  <a:gs pos="0">
                    <a:srgbClr val="FF9933">
                      <a:alpha val="67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 sz="100">
                  <a:latin typeface="Tahoma" charset="0"/>
                </a:endParaRPr>
              </a:p>
            </p:txBody>
          </p:sp>
          <p:pic>
            <p:nvPicPr>
              <p:cNvPr id="48" name="Picture 51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2" y="1632"/>
                <a:ext cx="326" cy="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9" name="Group 52"/>
              <p:cNvGrpSpPr>
                <a:grpSpLocks/>
              </p:cNvGrpSpPr>
              <p:nvPr/>
            </p:nvGrpSpPr>
            <p:grpSpPr bwMode="auto">
              <a:xfrm>
                <a:off x="4256" y="1689"/>
                <a:ext cx="352" cy="159"/>
                <a:chOff x="272" y="1305"/>
                <a:chExt cx="352" cy="159"/>
              </a:xfrm>
            </p:grpSpPr>
            <p:sp>
              <p:nvSpPr>
                <p:cNvPr id="50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329" y="1305"/>
                  <a:ext cx="295" cy="1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00" b="1" dirty="0" smtClean="0">
                      <a:solidFill>
                        <a:schemeClr val="bg1"/>
                      </a:solidFill>
                      <a:latin typeface="Tahoma" charset="0"/>
                    </a:rPr>
                    <a:t>X</a:t>
                  </a:r>
                  <a:r>
                    <a:rPr lang="en-US" sz="100" b="1" baseline="-25000" dirty="0" smtClean="0">
                      <a:solidFill>
                        <a:schemeClr val="bg1"/>
                      </a:solidFill>
                      <a:latin typeface="Tahoma" charset="0"/>
                    </a:rPr>
                    <a:t>5</a:t>
                  </a:r>
                  <a:endParaRPr lang="en-US" sz="100" b="1" baseline="-25000" dirty="0">
                    <a:solidFill>
                      <a:schemeClr val="bg1"/>
                    </a:solidFill>
                    <a:latin typeface="Tahoma" charset="0"/>
                  </a:endParaRPr>
                </a:p>
              </p:txBody>
            </p:sp>
            <p:sp>
              <p:nvSpPr>
                <p:cNvPr id="51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272" y="1318"/>
                  <a:ext cx="334" cy="1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endParaRPr lang="de-DE" sz="100" b="1" baseline="-25000">
                    <a:solidFill>
                      <a:schemeClr val="bg1"/>
                    </a:solidFill>
                    <a:latin typeface="Tahoma" charset="0"/>
                  </a:endParaRPr>
                </a:p>
              </p:txBody>
            </p:sp>
          </p:grpSp>
        </p:grpSp>
        <p:grpSp>
          <p:nvGrpSpPr>
            <p:cNvPr id="31" name="Group 43"/>
            <p:cNvGrpSpPr>
              <a:grpSpLocks/>
            </p:cNvGrpSpPr>
            <p:nvPr/>
          </p:nvGrpSpPr>
          <p:grpSpPr bwMode="auto">
            <a:xfrm>
              <a:off x="6781800" y="685800"/>
              <a:ext cx="3276600" cy="3276600"/>
              <a:chOff x="3408" y="816"/>
              <a:chExt cx="2064" cy="2064"/>
            </a:xfrm>
          </p:grpSpPr>
          <p:sp>
            <p:nvSpPr>
              <p:cNvPr id="44" name="Oval 44"/>
              <p:cNvSpPr>
                <a:spLocks noChangeArrowheads="1"/>
              </p:cNvSpPr>
              <p:nvPr/>
            </p:nvSpPr>
            <p:spPr bwMode="auto">
              <a:xfrm>
                <a:off x="3408" y="816"/>
                <a:ext cx="2064" cy="2064"/>
              </a:xfrm>
              <a:prstGeom prst="ellipse">
                <a:avLst/>
              </a:prstGeom>
              <a:gradFill rotWithShape="0">
                <a:gsLst>
                  <a:gs pos="0">
                    <a:srgbClr val="FF9933">
                      <a:alpha val="67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 sz="100">
                  <a:latin typeface="Tahoma" charset="0"/>
                </a:endParaRPr>
              </a:p>
            </p:txBody>
          </p:sp>
          <p:pic>
            <p:nvPicPr>
              <p:cNvPr id="45" name="Picture 45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2" y="1632"/>
                <a:ext cx="326" cy="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" name="Text Box 47"/>
              <p:cNvSpPr txBox="1">
                <a:spLocks noChangeArrowheads="1"/>
              </p:cNvSpPr>
              <p:nvPr/>
            </p:nvSpPr>
            <p:spPr bwMode="auto">
              <a:xfrm>
                <a:off x="4313" y="1689"/>
                <a:ext cx="295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en-US" sz="100" b="1" baseline="-25000" dirty="0">
                  <a:solidFill>
                    <a:schemeClr val="bg1"/>
                  </a:solidFill>
                  <a:latin typeface="Tahoma" charset="0"/>
                </a:endParaRPr>
              </a:p>
            </p:txBody>
          </p:sp>
        </p:grpSp>
        <p:grpSp>
          <p:nvGrpSpPr>
            <p:cNvPr id="32" name="Group 37"/>
            <p:cNvGrpSpPr>
              <a:grpSpLocks/>
            </p:cNvGrpSpPr>
            <p:nvPr/>
          </p:nvGrpSpPr>
          <p:grpSpPr bwMode="auto">
            <a:xfrm>
              <a:off x="4191000" y="1905000"/>
              <a:ext cx="3276600" cy="3276600"/>
              <a:chOff x="3408" y="816"/>
              <a:chExt cx="2064" cy="2064"/>
            </a:xfrm>
          </p:grpSpPr>
          <p:sp>
            <p:nvSpPr>
              <p:cNvPr id="39" name="Oval 38"/>
              <p:cNvSpPr>
                <a:spLocks noChangeArrowheads="1"/>
              </p:cNvSpPr>
              <p:nvPr/>
            </p:nvSpPr>
            <p:spPr bwMode="auto">
              <a:xfrm>
                <a:off x="3408" y="816"/>
                <a:ext cx="2064" cy="2064"/>
              </a:xfrm>
              <a:prstGeom prst="ellipse">
                <a:avLst/>
              </a:prstGeom>
              <a:gradFill rotWithShape="0">
                <a:gsLst>
                  <a:gs pos="0">
                    <a:srgbClr val="FF9933">
                      <a:alpha val="67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 sz="100">
                  <a:latin typeface="Tahoma" charset="0"/>
                </a:endParaRPr>
              </a:p>
            </p:txBody>
          </p:sp>
          <p:pic>
            <p:nvPicPr>
              <p:cNvPr id="40" name="Picture 39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2" y="1632"/>
                <a:ext cx="326" cy="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1" name="Group 40"/>
              <p:cNvGrpSpPr>
                <a:grpSpLocks/>
              </p:cNvGrpSpPr>
              <p:nvPr/>
            </p:nvGrpSpPr>
            <p:grpSpPr bwMode="auto">
              <a:xfrm>
                <a:off x="4256" y="1689"/>
                <a:ext cx="352" cy="159"/>
                <a:chOff x="272" y="1305"/>
                <a:chExt cx="352" cy="159"/>
              </a:xfrm>
            </p:grpSpPr>
            <p:sp>
              <p:nvSpPr>
                <p:cNvPr id="42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329" y="1305"/>
                  <a:ext cx="295" cy="1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00" b="1" dirty="0" smtClean="0">
                      <a:solidFill>
                        <a:schemeClr val="bg1"/>
                      </a:solidFill>
                      <a:latin typeface="Tahoma" charset="0"/>
                    </a:rPr>
                    <a:t>X</a:t>
                  </a:r>
                  <a:r>
                    <a:rPr lang="en-US" sz="100" b="1" baseline="-25000" dirty="0" smtClean="0">
                      <a:solidFill>
                        <a:schemeClr val="bg1"/>
                      </a:solidFill>
                      <a:latin typeface="Tahoma" charset="0"/>
                    </a:rPr>
                    <a:t>2</a:t>
                  </a:r>
                  <a:endParaRPr lang="en-US" sz="100" b="1" baseline="-25000" dirty="0">
                    <a:solidFill>
                      <a:schemeClr val="bg1"/>
                    </a:solidFill>
                    <a:latin typeface="Tahoma" charset="0"/>
                  </a:endParaRPr>
                </a:p>
              </p:txBody>
            </p:sp>
            <p:sp>
              <p:nvSpPr>
                <p:cNvPr id="43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272" y="1318"/>
                  <a:ext cx="334" cy="1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endParaRPr lang="de-DE" sz="100" b="1" baseline="-25000">
                    <a:solidFill>
                      <a:schemeClr val="bg1"/>
                    </a:solidFill>
                    <a:latin typeface="Tahoma" charset="0"/>
                  </a:endParaRPr>
                </a:p>
              </p:txBody>
            </p:sp>
          </p:grpSp>
        </p:grpSp>
        <p:grpSp>
          <p:nvGrpSpPr>
            <p:cNvPr id="33" name="Group 55"/>
            <p:cNvGrpSpPr>
              <a:grpSpLocks/>
            </p:cNvGrpSpPr>
            <p:nvPr/>
          </p:nvGrpSpPr>
          <p:grpSpPr bwMode="auto">
            <a:xfrm>
              <a:off x="4114800" y="609600"/>
              <a:ext cx="3276600" cy="3276600"/>
              <a:chOff x="3408" y="816"/>
              <a:chExt cx="2064" cy="2064"/>
            </a:xfrm>
          </p:grpSpPr>
          <p:sp>
            <p:nvSpPr>
              <p:cNvPr id="34" name="Oval 56"/>
              <p:cNvSpPr>
                <a:spLocks noChangeArrowheads="1"/>
              </p:cNvSpPr>
              <p:nvPr/>
            </p:nvSpPr>
            <p:spPr bwMode="auto">
              <a:xfrm>
                <a:off x="3408" y="816"/>
                <a:ext cx="2064" cy="2064"/>
              </a:xfrm>
              <a:prstGeom prst="ellipse">
                <a:avLst/>
              </a:prstGeom>
              <a:gradFill rotWithShape="0">
                <a:gsLst>
                  <a:gs pos="0">
                    <a:srgbClr val="FF9933">
                      <a:alpha val="67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 sz="100">
                  <a:latin typeface="Tahoma" charset="0"/>
                </a:endParaRPr>
              </a:p>
            </p:txBody>
          </p:sp>
          <p:pic>
            <p:nvPicPr>
              <p:cNvPr id="35" name="Picture 57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2" y="1632"/>
                <a:ext cx="326" cy="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6" name="Group 58"/>
              <p:cNvGrpSpPr>
                <a:grpSpLocks/>
              </p:cNvGrpSpPr>
              <p:nvPr/>
            </p:nvGrpSpPr>
            <p:grpSpPr bwMode="auto">
              <a:xfrm>
                <a:off x="4256" y="1680"/>
                <a:ext cx="352" cy="162"/>
                <a:chOff x="272" y="1296"/>
                <a:chExt cx="352" cy="162"/>
              </a:xfrm>
            </p:grpSpPr>
            <p:sp>
              <p:nvSpPr>
                <p:cNvPr id="37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329" y="1305"/>
                  <a:ext cx="295" cy="1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00" b="1" dirty="0" smtClean="0">
                      <a:solidFill>
                        <a:schemeClr val="bg1"/>
                      </a:solidFill>
                      <a:latin typeface="Tahoma" charset="0"/>
                    </a:rPr>
                    <a:t>X</a:t>
                  </a:r>
                  <a:r>
                    <a:rPr lang="en-US" sz="100" b="1" baseline="-25000" dirty="0" smtClean="0">
                      <a:solidFill>
                        <a:schemeClr val="bg1"/>
                      </a:solidFill>
                      <a:latin typeface="Tahoma" charset="0"/>
                    </a:rPr>
                    <a:t>4</a:t>
                  </a:r>
                  <a:endParaRPr lang="en-US" sz="100" b="1" baseline="-25000" dirty="0">
                    <a:solidFill>
                      <a:schemeClr val="bg1"/>
                    </a:solidFill>
                    <a:latin typeface="Tahoma" charset="0"/>
                  </a:endParaRPr>
                </a:p>
              </p:txBody>
            </p:sp>
            <p:sp>
              <p:nvSpPr>
                <p:cNvPr id="38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272" y="1296"/>
                  <a:ext cx="334" cy="1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endParaRPr lang="de-DE" sz="100" b="1" baseline="-25000">
                    <a:solidFill>
                      <a:schemeClr val="bg1"/>
                    </a:solidFill>
                    <a:latin typeface="Tahoma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6094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02"/>
    </mc:Choice>
    <mc:Fallback xmlns="">
      <p:transition xmlns:p14="http://schemas.microsoft.com/office/powerpoint/2010/main" spd="slow" advTm="2880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Marginal </a:t>
            </a:r>
            <a:r>
              <a:rPr lang="de-DE" dirty="0" err="1" smtClean="0"/>
              <a:t>gain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</a:t>
            </a:r>
            <a:r>
              <a:rPr lang="de-DE" dirty="0" err="1" smtClean="0"/>
              <a:t>sentence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419600"/>
            <a:ext cx="8305800" cy="874713"/>
          </a:xfrm>
        </p:spPr>
        <p:txBody>
          <a:bodyPr/>
          <a:lstStyle/>
          <a:p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natural</a:t>
            </a:r>
            <a:r>
              <a:rPr lang="de-DE" dirty="0" smtClean="0"/>
              <a:t> </a:t>
            </a:r>
            <a:r>
              <a:rPr lang="de-DE" dirty="0" err="1" smtClean="0"/>
              <a:t>notions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„</a:t>
            </a:r>
            <a:r>
              <a:rPr lang="de-DE" dirty="0" err="1" smtClean="0"/>
              <a:t>document</a:t>
            </a:r>
            <a:r>
              <a:rPr lang="de-DE" dirty="0" smtClean="0"/>
              <a:t> </a:t>
            </a:r>
            <a:r>
              <a:rPr lang="de-DE" dirty="0" err="1" smtClean="0"/>
              <a:t>coverage</a:t>
            </a:r>
            <a:r>
              <a:rPr lang="de-DE" dirty="0" smtClean="0"/>
              <a:t>“ </a:t>
            </a:r>
            <a:r>
              <a:rPr lang="de-DE" dirty="0" err="1" smtClean="0"/>
              <a:t>are</a:t>
            </a:r>
            <a:r>
              <a:rPr lang="de-DE" dirty="0" smtClean="0"/>
              <a:t> submodular [Lin &amp; </a:t>
            </a:r>
            <a:r>
              <a:rPr lang="de-DE" dirty="0" err="1" smtClean="0"/>
              <a:t>Bilmes</a:t>
            </a:r>
            <a:r>
              <a:rPr lang="de-DE" dirty="0" smtClean="0"/>
              <a:t> ‘11]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00"/>
            <a:ext cx="9144000" cy="2846997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9004300" cy="272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2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Document</a:t>
            </a:r>
            <a:r>
              <a:rPr lang="de-DE" dirty="0" smtClean="0"/>
              <a:t> </a:t>
            </a:r>
            <a:r>
              <a:rPr lang="de-DE" dirty="0" err="1" smtClean="0"/>
              <a:t>summarization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5449887"/>
            <a:ext cx="8305800" cy="110331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2743200" y="2438400"/>
            <a:ext cx="1672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Relevance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935003" y="2438400"/>
            <a:ext cx="1467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Diversity</a:t>
            </a:r>
            <a:endParaRPr lang="de-DE" dirty="0"/>
          </a:p>
        </p:txBody>
      </p:sp>
      <p:cxnSp>
        <p:nvCxnSpPr>
          <p:cNvPr id="9" name="Gerade Verbindung mit Pfeil 8"/>
          <p:cNvCxnSpPr/>
          <p:nvPr/>
        </p:nvCxnSpPr>
        <p:spPr bwMode="auto">
          <a:xfrm flipH="1" flipV="1">
            <a:off x="3429000" y="2057400"/>
            <a:ext cx="76200" cy="533400"/>
          </a:xfrm>
          <a:prstGeom prst="straightConnector1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Gerade Verbindung mit Pfeil 10"/>
          <p:cNvCxnSpPr/>
          <p:nvPr/>
        </p:nvCxnSpPr>
        <p:spPr bwMode="auto">
          <a:xfrm flipH="1" flipV="1">
            <a:off x="5181600" y="1981200"/>
            <a:ext cx="304800" cy="533400"/>
          </a:xfrm>
          <a:prstGeom prst="straightConnector1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8" name="Bild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150" y="1555750"/>
            <a:ext cx="44577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8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Relevance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</a:t>
            </a:r>
            <a:r>
              <a:rPr lang="de-DE" dirty="0" err="1" smtClean="0"/>
              <a:t>summary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1000" y="7010400"/>
            <a:ext cx="8305800" cy="1179513"/>
          </a:xfrm>
        </p:spPr>
        <p:txBody>
          <a:bodyPr/>
          <a:lstStyle/>
          <a:p>
            <a:r>
              <a:rPr lang="de-DE" dirty="0" smtClean="0"/>
              <a:t>a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8" name="Bild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4658380"/>
            <a:ext cx="3175000" cy="10541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375195" y="4058960"/>
            <a:ext cx="5645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well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sentence</a:t>
            </a:r>
            <a:r>
              <a:rPr lang="de-DE" dirty="0" smtClean="0"/>
              <a:t> i „</a:t>
            </a:r>
            <a:r>
              <a:rPr lang="de-DE" dirty="0" err="1" smtClean="0"/>
              <a:t>covered</a:t>
            </a:r>
            <a:r>
              <a:rPr lang="de-DE" dirty="0" smtClean="0"/>
              <a:t>“ </a:t>
            </a:r>
            <a:r>
              <a:rPr lang="de-DE" dirty="0" err="1" smtClean="0"/>
              <a:t>by</a:t>
            </a:r>
            <a:r>
              <a:rPr lang="de-DE" dirty="0" smtClean="0"/>
              <a:t> S</a:t>
            </a:r>
            <a:endParaRPr lang="de-DE" dirty="0"/>
          </a:p>
        </p:txBody>
      </p:sp>
      <p:cxnSp>
        <p:nvCxnSpPr>
          <p:cNvPr id="11" name="Gerade Verbindung mit Pfeil 10"/>
          <p:cNvCxnSpPr/>
          <p:nvPr/>
        </p:nvCxnSpPr>
        <p:spPr bwMode="auto">
          <a:xfrm flipH="1" flipV="1">
            <a:off x="5105400" y="3439180"/>
            <a:ext cx="76200" cy="685800"/>
          </a:xfrm>
          <a:prstGeom prst="straightConnector1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Gerade Verbindung mit Pfeil 11"/>
          <p:cNvCxnSpPr/>
          <p:nvPr/>
        </p:nvCxnSpPr>
        <p:spPr bwMode="auto">
          <a:xfrm flipH="1" flipV="1">
            <a:off x="6553200" y="5344180"/>
            <a:ext cx="76200" cy="685800"/>
          </a:xfrm>
          <a:prstGeom prst="straightConnector1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feld 13"/>
          <p:cNvSpPr txBox="1"/>
          <p:nvPr/>
        </p:nvSpPr>
        <p:spPr>
          <a:xfrm>
            <a:off x="4731939" y="5953780"/>
            <a:ext cx="3878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Similarity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i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j</a:t>
            </a:r>
            <a:endParaRPr lang="de-DE" dirty="0"/>
          </a:p>
        </p:txBody>
      </p:sp>
      <p:pic>
        <p:nvPicPr>
          <p:cNvPr id="15" name="Bild 14" descr="latex-image-1.pdf"/>
          <p:cNvPicPr>
            <a:picLocks noChangeAspect="1"/>
          </p:cNvPicPr>
          <p:nvPr/>
        </p:nvPicPr>
        <p:blipFill>
          <a:blip r:embed="rId4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150" y="1555750"/>
            <a:ext cx="4457700" cy="469900"/>
          </a:xfrm>
          <a:prstGeom prst="rect">
            <a:avLst/>
          </a:prstGeom>
        </p:spPr>
      </p:pic>
      <p:pic>
        <p:nvPicPr>
          <p:cNvPr id="13" name="Bild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100" y="2829580"/>
            <a:ext cx="6350000" cy="990600"/>
          </a:xfrm>
          <a:prstGeom prst="rect">
            <a:avLst/>
          </a:prstGeom>
        </p:spPr>
      </p:pic>
      <p:grpSp>
        <p:nvGrpSpPr>
          <p:cNvPr id="29" name="Gruppierung 28"/>
          <p:cNvGrpSpPr/>
          <p:nvPr/>
        </p:nvGrpSpPr>
        <p:grpSpPr>
          <a:xfrm>
            <a:off x="3810000" y="990600"/>
            <a:ext cx="5181600" cy="1991380"/>
            <a:chOff x="3810000" y="990600"/>
            <a:chExt cx="5181600" cy="1991380"/>
          </a:xfrm>
        </p:grpSpPr>
        <p:sp>
          <p:nvSpPr>
            <p:cNvPr id="16" name="Geschweifte Klammer rechts 15"/>
            <p:cNvSpPr/>
            <p:nvPr/>
          </p:nvSpPr>
          <p:spPr bwMode="auto">
            <a:xfrm rot="16200000">
              <a:off x="5600700" y="734080"/>
              <a:ext cx="457200" cy="4038600"/>
            </a:xfrm>
            <a:prstGeom prst="rightBrace">
              <a:avLst>
                <a:gd name="adj1" fmla="val 8333"/>
                <a:gd name="adj2" fmla="val 82051"/>
              </a:avLst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cxnSp>
          <p:nvCxnSpPr>
            <p:cNvPr id="18" name="Gerade Verbindung mit Pfeil 17"/>
            <p:cNvCxnSpPr/>
            <p:nvPr/>
          </p:nvCxnSpPr>
          <p:spPr bwMode="auto">
            <a:xfrm>
              <a:off x="7086600" y="2410480"/>
              <a:ext cx="1905000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Gerade Verbindung mit Pfeil 18"/>
            <p:cNvCxnSpPr/>
            <p:nvPr/>
          </p:nvCxnSpPr>
          <p:spPr bwMode="auto">
            <a:xfrm flipV="1">
              <a:off x="7315200" y="990600"/>
              <a:ext cx="0" cy="156210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Gerade Verbindung 22"/>
            <p:cNvCxnSpPr/>
            <p:nvPr/>
          </p:nvCxnSpPr>
          <p:spPr bwMode="auto">
            <a:xfrm flipV="1">
              <a:off x="7315200" y="1600200"/>
              <a:ext cx="685800" cy="762000"/>
            </a:xfrm>
            <a:prstGeom prst="line">
              <a:avLst/>
            </a:prstGeom>
            <a:noFill/>
            <a:ln w="381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Gerade Verbindung 23"/>
            <p:cNvCxnSpPr/>
            <p:nvPr/>
          </p:nvCxnSpPr>
          <p:spPr bwMode="auto">
            <a:xfrm>
              <a:off x="7962900" y="1612900"/>
              <a:ext cx="914400" cy="0"/>
            </a:xfrm>
            <a:prstGeom prst="line">
              <a:avLst/>
            </a:prstGeom>
            <a:noFill/>
            <a:ln w="381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Gerade Verbindung 25"/>
            <p:cNvCxnSpPr/>
            <p:nvPr/>
          </p:nvCxnSpPr>
          <p:spPr bwMode="auto">
            <a:xfrm>
              <a:off x="7391400" y="1600200"/>
              <a:ext cx="533400" cy="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8" name="Bild 27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9200" y="1441450"/>
              <a:ext cx="965200" cy="317500"/>
            </a:xfrm>
            <a:prstGeom prst="rect">
              <a:avLst/>
            </a:prstGeom>
          </p:spPr>
        </p:pic>
      </p:grpSp>
      <p:sp>
        <p:nvSpPr>
          <p:cNvPr id="5" name="Rechteck 4"/>
          <p:cNvSpPr/>
          <p:nvPr/>
        </p:nvSpPr>
        <p:spPr bwMode="auto">
          <a:xfrm>
            <a:off x="3733800" y="2895600"/>
            <a:ext cx="990600" cy="53340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21" name="Rechteck 20"/>
          <p:cNvSpPr/>
          <p:nvPr/>
        </p:nvSpPr>
        <p:spPr bwMode="auto">
          <a:xfrm>
            <a:off x="5943600" y="2895600"/>
            <a:ext cx="1828800" cy="53340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287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Diversity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</a:t>
            </a:r>
            <a:r>
              <a:rPr lang="de-DE" dirty="0" err="1" smtClean="0"/>
              <a:t>summary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990600"/>
            <a:ext cx="3289300" cy="2995246"/>
          </a:xfrm>
          <a:prstGeom prst="rect">
            <a:avLst/>
          </a:prstGeom>
        </p:spPr>
      </p:pic>
      <p:pic>
        <p:nvPicPr>
          <p:cNvPr id="7" name="Bild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0" y="1371600"/>
            <a:ext cx="4597400" cy="1524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389254" y="4114800"/>
            <a:ext cx="35793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Clustering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sentences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in </a:t>
            </a:r>
            <a:r>
              <a:rPr lang="de-DE" dirty="0" err="1" smtClean="0"/>
              <a:t>document</a:t>
            </a:r>
            <a:endParaRPr lang="de-DE" dirty="0"/>
          </a:p>
        </p:txBody>
      </p:sp>
      <p:grpSp>
        <p:nvGrpSpPr>
          <p:cNvPr id="5" name="Gruppierung 4"/>
          <p:cNvGrpSpPr/>
          <p:nvPr/>
        </p:nvGrpSpPr>
        <p:grpSpPr>
          <a:xfrm>
            <a:off x="843875" y="2514600"/>
            <a:ext cx="4719361" cy="2514600"/>
            <a:chOff x="843875" y="2514600"/>
            <a:chExt cx="4719361" cy="2514600"/>
          </a:xfrm>
        </p:grpSpPr>
        <p:pic>
          <p:nvPicPr>
            <p:cNvPr id="9" name="Bild 8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800" y="3860800"/>
              <a:ext cx="3035300" cy="1168400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843875" y="3352800"/>
              <a:ext cx="47193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Relevance</a:t>
              </a:r>
              <a:r>
                <a:rPr lang="de-DE" dirty="0" smtClean="0"/>
                <a:t> </a:t>
              </a:r>
              <a:r>
                <a:rPr lang="de-DE" dirty="0" err="1" smtClean="0"/>
                <a:t>of</a:t>
              </a:r>
              <a:r>
                <a:rPr lang="de-DE" dirty="0" smtClean="0"/>
                <a:t> </a:t>
              </a:r>
              <a:r>
                <a:rPr lang="de-DE" dirty="0" err="1" smtClean="0"/>
                <a:t>sentence</a:t>
              </a:r>
              <a:r>
                <a:rPr lang="de-DE" dirty="0" smtClean="0"/>
                <a:t> </a:t>
              </a:r>
              <a:r>
                <a:rPr lang="de-DE" dirty="0" err="1" smtClean="0"/>
                <a:t>j</a:t>
              </a:r>
              <a:r>
                <a:rPr lang="de-DE" dirty="0" smtClean="0"/>
                <a:t> </a:t>
              </a:r>
              <a:r>
                <a:rPr lang="de-DE" dirty="0" err="1" smtClean="0"/>
                <a:t>to</a:t>
              </a:r>
              <a:r>
                <a:rPr lang="de-DE" dirty="0" smtClean="0"/>
                <a:t> </a:t>
              </a:r>
              <a:r>
                <a:rPr lang="de-DE" dirty="0" err="1" smtClean="0"/>
                <a:t>doc</a:t>
              </a:r>
              <a:r>
                <a:rPr lang="de-DE" dirty="0" smtClean="0"/>
                <a:t>.</a:t>
              </a:r>
              <a:endParaRPr lang="de-DE" dirty="0"/>
            </a:p>
          </p:txBody>
        </p:sp>
        <p:cxnSp>
          <p:nvCxnSpPr>
            <p:cNvPr id="12" name="Gerade Verbindung mit Pfeil 11"/>
            <p:cNvCxnSpPr/>
            <p:nvPr/>
          </p:nvCxnSpPr>
          <p:spPr bwMode="auto">
            <a:xfrm flipV="1">
              <a:off x="3886200" y="2514600"/>
              <a:ext cx="838200" cy="914400"/>
            </a:xfrm>
            <a:prstGeom prst="straightConnector1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1" name="Gruppierung 10"/>
          <p:cNvGrpSpPr/>
          <p:nvPr/>
        </p:nvGrpSpPr>
        <p:grpSpPr>
          <a:xfrm>
            <a:off x="2209800" y="4648200"/>
            <a:ext cx="3878661" cy="1132820"/>
            <a:chOff x="2209800" y="4648200"/>
            <a:chExt cx="3878661" cy="1132820"/>
          </a:xfrm>
        </p:grpSpPr>
        <p:cxnSp>
          <p:nvCxnSpPr>
            <p:cNvPr id="15" name="Gerade Verbindung mit Pfeil 14"/>
            <p:cNvCxnSpPr/>
            <p:nvPr/>
          </p:nvCxnSpPr>
          <p:spPr bwMode="auto">
            <a:xfrm flipH="1" flipV="1">
              <a:off x="4031061" y="4648200"/>
              <a:ext cx="76200" cy="685800"/>
            </a:xfrm>
            <a:prstGeom prst="straightConnector1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Textfeld 15"/>
            <p:cNvSpPr txBox="1"/>
            <p:nvPr/>
          </p:nvSpPr>
          <p:spPr>
            <a:xfrm>
              <a:off x="2209800" y="5257800"/>
              <a:ext cx="38786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Similarity</a:t>
              </a:r>
              <a:r>
                <a:rPr lang="de-DE" dirty="0" smtClean="0"/>
                <a:t> </a:t>
              </a:r>
              <a:r>
                <a:rPr lang="de-DE" dirty="0" err="1" smtClean="0"/>
                <a:t>between</a:t>
              </a:r>
              <a:r>
                <a:rPr lang="de-DE" dirty="0" smtClean="0"/>
                <a:t> i </a:t>
              </a:r>
              <a:r>
                <a:rPr lang="de-DE" dirty="0" err="1" smtClean="0"/>
                <a:t>and</a:t>
              </a:r>
              <a:r>
                <a:rPr lang="de-DE" dirty="0" smtClean="0"/>
                <a:t> </a:t>
              </a:r>
              <a:r>
                <a:rPr lang="de-DE" dirty="0" err="1" smtClean="0"/>
                <a:t>j</a:t>
              </a:r>
              <a:endParaRPr lang="de-DE" dirty="0"/>
            </a:p>
          </p:txBody>
        </p:sp>
      </p:grpSp>
      <p:pic>
        <p:nvPicPr>
          <p:cNvPr id="13" name="Bild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6250" y="2273300"/>
            <a:ext cx="163689" cy="152400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811" y="1993900"/>
            <a:ext cx="163689" cy="152400"/>
          </a:xfrm>
          <a:prstGeom prst="rect">
            <a:avLst/>
          </a:prstGeom>
        </p:spPr>
      </p:pic>
      <p:pic>
        <p:nvPicPr>
          <p:cNvPr id="14" name="Bild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2100" y="2889250"/>
            <a:ext cx="177800" cy="177800"/>
          </a:xfrm>
          <a:prstGeom prst="rect">
            <a:avLst/>
          </a:prstGeom>
        </p:spPr>
      </p:pic>
      <p:pic>
        <p:nvPicPr>
          <p:cNvPr id="18" name="Bild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5550" y="2819400"/>
            <a:ext cx="177800" cy="19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08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00025"/>
            <a:ext cx="9144000" cy="762000"/>
          </a:xfrm>
        </p:spPr>
        <p:txBody>
          <a:bodyPr/>
          <a:lstStyle/>
          <a:p>
            <a:r>
              <a:rPr lang="de-DE" dirty="0" err="1" smtClean="0"/>
              <a:t>Empirical</a:t>
            </a:r>
            <a:r>
              <a:rPr lang="de-DE" dirty="0" smtClean="0"/>
              <a:t> </a:t>
            </a:r>
            <a:r>
              <a:rPr lang="de-DE" dirty="0" err="1" smtClean="0"/>
              <a:t>results</a:t>
            </a:r>
            <a:r>
              <a:rPr lang="de-DE" dirty="0" smtClean="0"/>
              <a:t> [Lin &amp; </a:t>
            </a:r>
            <a:r>
              <a:rPr lang="de-DE" dirty="0" err="1" smtClean="0"/>
              <a:t>Bilmes</a:t>
            </a:r>
            <a:r>
              <a:rPr lang="de-DE" dirty="0" smtClean="0"/>
              <a:t> ‘11]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4800" y="4191000"/>
            <a:ext cx="8686800" cy="798513"/>
          </a:xfrm>
        </p:spPr>
        <p:txBody>
          <a:bodyPr/>
          <a:lstStyle/>
          <a:p>
            <a:pPr marL="0" indent="0">
              <a:buNone/>
            </a:pPr>
            <a:r>
              <a:rPr lang="de-DE" sz="3600" dirty="0" smtClean="0">
                <a:solidFill>
                  <a:srgbClr val="008000"/>
                </a:solidFill>
              </a:rPr>
              <a:t>Best F1 score on </a:t>
            </a:r>
            <a:r>
              <a:rPr lang="de-DE" sz="3600" dirty="0" err="1" smtClean="0">
                <a:solidFill>
                  <a:srgbClr val="008000"/>
                </a:solidFill>
              </a:rPr>
              <a:t>benchmark</a:t>
            </a:r>
            <a:r>
              <a:rPr lang="de-DE" sz="3600" dirty="0" smtClean="0">
                <a:solidFill>
                  <a:srgbClr val="008000"/>
                </a:solidFill>
              </a:rPr>
              <a:t> </a:t>
            </a:r>
            <a:r>
              <a:rPr lang="de-DE" sz="3600" dirty="0" err="1" smtClean="0">
                <a:solidFill>
                  <a:srgbClr val="008000"/>
                </a:solidFill>
              </a:rPr>
              <a:t>corpus</a:t>
            </a:r>
            <a:r>
              <a:rPr lang="de-DE" sz="3600" dirty="0" smtClean="0">
                <a:solidFill>
                  <a:srgbClr val="008000"/>
                </a:solidFill>
              </a:rPr>
              <a:t> DUC-07!</a:t>
            </a:r>
          </a:p>
          <a:p>
            <a:pPr marL="0" indent="0">
              <a:buNone/>
            </a:pPr>
            <a:r>
              <a:rPr lang="de-DE" sz="3200" dirty="0" smtClean="0">
                <a:solidFill>
                  <a:srgbClr val="008000"/>
                </a:solidFill>
              </a:rPr>
              <a:t>Can do </a:t>
            </a:r>
            <a:r>
              <a:rPr lang="de-DE" sz="3200" dirty="0" err="1" smtClean="0">
                <a:solidFill>
                  <a:srgbClr val="008000"/>
                </a:solidFill>
              </a:rPr>
              <a:t>even</a:t>
            </a:r>
            <a:r>
              <a:rPr lang="de-DE" sz="3200" dirty="0" smtClean="0">
                <a:solidFill>
                  <a:srgbClr val="008000"/>
                </a:solidFill>
              </a:rPr>
              <a:t> </a:t>
            </a:r>
            <a:r>
              <a:rPr lang="de-DE" sz="3200" dirty="0" err="1" smtClean="0">
                <a:solidFill>
                  <a:srgbClr val="008000"/>
                </a:solidFill>
              </a:rPr>
              <a:t>better</a:t>
            </a:r>
            <a:r>
              <a:rPr lang="de-DE" sz="3200" dirty="0" smtClean="0">
                <a:solidFill>
                  <a:srgbClr val="008000"/>
                </a:solidFill>
              </a:rPr>
              <a:t> </a:t>
            </a:r>
            <a:r>
              <a:rPr lang="de-DE" sz="3200" dirty="0" err="1" smtClean="0">
                <a:solidFill>
                  <a:srgbClr val="008000"/>
                </a:solidFill>
              </a:rPr>
              <a:t>using</a:t>
            </a:r>
            <a:r>
              <a:rPr lang="de-DE" sz="3200" dirty="0" smtClean="0">
                <a:solidFill>
                  <a:srgbClr val="008000"/>
                </a:solidFill>
              </a:rPr>
              <a:t> submodular </a:t>
            </a:r>
            <a:r>
              <a:rPr lang="de-DE" sz="3200" dirty="0" err="1" smtClean="0">
                <a:solidFill>
                  <a:srgbClr val="008000"/>
                </a:solidFill>
              </a:rPr>
              <a:t>structured</a:t>
            </a:r>
            <a:r>
              <a:rPr lang="de-DE" sz="3200" dirty="0" smtClean="0">
                <a:solidFill>
                  <a:srgbClr val="008000"/>
                </a:solidFill>
              </a:rPr>
              <a:t> </a:t>
            </a:r>
            <a:r>
              <a:rPr lang="de-DE" sz="3200" dirty="0" err="1" smtClean="0">
                <a:solidFill>
                  <a:srgbClr val="008000"/>
                </a:solidFill>
              </a:rPr>
              <a:t>prediction</a:t>
            </a:r>
            <a:r>
              <a:rPr lang="de-DE" sz="3200" dirty="0" smtClean="0">
                <a:solidFill>
                  <a:srgbClr val="008000"/>
                </a:solidFill>
              </a:rPr>
              <a:t>! [Lin &amp; </a:t>
            </a:r>
            <a:r>
              <a:rPr lang="de-DE" sz="3200" dirty="0" err="1" smtClean="0">
                <a:solidFill>
                  <a:srgbClr val="008000"/>
                </a:solidFill>
              </a:rPr>
              <a:t>Bilmes</a:t>
            </a:r>
            <a:r>
              <a:rPr lang="de-DE" sz="3200" dirty="0" smtClean="0">
                <a:solidFill>
                  <a:srgbClr val="008000"/>
                </a:solidFill>
              </a:rPr>
              <a:t> ‘12]</a:t>
            </a:r>
            <a:endParaRPr lang="de-DE" sz="3200" dirty="0">
              <a:solidFill>
                <a:srgbClr val="008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990600"/>
            <a:ext cx="9144000" cy="2852754"/>
          </a:xfrm>
          <a:prstGeom prst="rect">
            <a:avLst/>
          </a:prstGeom>
        </p:spPr>
      </p:pic>
      <p:sp>
        <p:nvSpPr>
          <p:cNvPr id="5" name="Abgerundetes Rechteck 4"/>
          <p:cNvSpPr/>
          <p:nvPr/>
        </p:nvSpPr>
        <p:spPr bwMode="auto">
          <a:xfrm>
            <a:off x="8001000" y="1828800"/>
            <a:ext cx="990600" cy="304800"/>
          </a:xfrm>
          <a:prstGeom prst="roundRect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154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Submodular Sensing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Problems</a:t>
            </a:r>
            <a:b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[with </a:t>
            </a:r>
            <a:r>
              <a:rPr lang="en-US" sz="2800" dirty="0" err="1" smtClean="0">
                <a:latin typeface="Calibri" charset="0"/>
                <a:ea typeface="ＭＳ Ｐゴシック" charset="0"/>
                <a:cs typeface="ＭＳ Ｐゴシック" charset="0"/>
              </a:rPr>
              <a:t>Guestrin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800" dirty="0" err="1" smtClean="0">
                <a:latin typeface="Calibri" charset="0"/>
                <a:ea typeface="ＭＳ Ｐゴシック" charset="0"/>
                <a:cs typeface="ＭＳ Ｐゴシック" charset="0"/>
              </a:rPr>
              <a:t>Leskovec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, Singh, </a:t>
            </a:r>
            <a:r>
              <a:rPr lang="en-US" sz="2800" dirty="0" err="1" smtClean="0">
                <a:latin typeface="Calibri" charset="0"/>
                <a:ea typeface="ＭＳ Ｐゴシック" charset="0"/>
                <a:cs typeface="ＭＳ Ｐゴシック" charset="0"/>
              </a:rPr>
              <a:t>Sukhatme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, …]</a:t>
            </a:r>
            <a:endParaRPr lang="en-US" sz="4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6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5562600"/>
            <a:ext cx="8915400" cy="14478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Can all be reduced to monotonic submodular maximization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1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2E53345C-D650-F342-8B2C-19690B30589C}" type="slidenum">
              <a:rPr lang="en-US" sz="1400"/>
              <a:pPr eaLnBrk="1" hangingPunct="1"/>
              <a:t>35</a:t>
            </a:fld>
            <a:endParaRPr lang="en-US" sz="1400"/>
          </a:p>
        </p:txBody>
      </p:sp>
      <p:grpSp>
        <p:nvGrpSpPr>
          <p:cNvPr id="26" name="Gruppierung 25"/>
          <p:cNvGrpSpPr/>
          <p:nvPr/>
        </p:nvGrpSpPr>
        <p:grpSpPr>
          <a:xfrm>
            <a:off x="931741" y="3330575"/>
            <a:ext cx="2660679" cy="2130691"/>
            <a:chOff x="-70423" y="3554428"/>
            <a:chExt cx="2970060" cy="2378446"/>
          </a:xfrm>
        </p:grpSpPr>
        <p:pic>
          <p:nvPicPr>
            <p:cNvPr id="27" name="Bild 2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3554428"/>
              <a:ext cx="1752600" cy="1627172"/>
            </a:xfrm>
            <a:prstGeom prst="rect">
              <a:avLst/>
            </a:prstGeom>
          </p:spPr>
        </p:pic>
        <p:sp>
          <p:nvSpPr>
            <p:cNvPr id="28" name="Text Box 16"/>
            <p:cNvSpPr txBox="1">
              <a:spLocks noChangeArrowheads="1"/>
            </p:cNvSpPr>
            <p:nvPr/>
          </p:nvSpPr>
          <p:spPr bwMode="auto">
            <a:xfrm>
              <a:off x="-70423" y="5073963"/>
              <a:ext cx="2970060" cy="858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dirty="0" smtClean="0"/>
                <a:t>Experiment design </a:t>
              </a:r>
              <a:br>
                <a:rPr lang="en-US" sz="2400" dirty="0" smtClean="0"/>
              </a:br>
              <a:r>
                <a:rPr lang="en-US" sz="2000" dirty="0" smtClean="0"/>
                <a:t>[NIPS ‘10, </a:t>
              </a:r>
              <a:r>
                <a:rPr lang="fr-FR" sz="2000" dirty="0" smtClean="0"/>
                <a:t>’</a:t>
              </a:r>
              <a:r>
                <a:rPr lang="en-US" sz="2000" dirty="0" smtClean="0"/>
                <a:t>11, PNAS’13]</a:t>
              </a:r>
              <a:endParaRPr lang="en-US" sz="2400" dirty="0"/>
            </a:p>
          </p:txBody>
        </p:sp>
      </p:grpSp>
      <p:grpSp>
        <p:nvGrpSpPr>
          <p:cNvPr id="29" name="Group 17"/>
          <p:cNvGrpSpPr>
            <a:grpSpLocks/>
          </p:cNvGrpSpPr>
          <p:nvPr/>
        </p:nvGrpSpPr>
        <p:grpSpPr bwMode="auto">
          <a:xfrm>
            <a:off x="4424399" y="3178176"/>
            <a:ext cx="3876603" cy="1953671"/>
            <a:chOff x="3388" y="1869"/>
            <a:chExt cx="2649" cy="1335"/>
          </a:xfrm>
        </p:grpSpPr>
        <p:grpSp>
          <p:nvGrpSpPr>
            <p:cNvPr id="30" name="Group 18"/>
            <p:cNvGrpSpPr>
              <a:grpSpLocks/>
            </p:cNvGrpSpPr>
            <p:nvPr/>
          </p:nvGrpSpPr>
          <p:grpSpPr bwMode="auto">
            <a:xfrm>
              <a:off x="3840" y="1869"/>
              <a:ext cx="1872" cy="834"/>
              <a:chOff x="4046" y="2745"/>
              <a:chExt cx="1282" cy="571"/>
            </a:xfrm>
          </p:grpSpPr>
          <p:pic>
            <p:nvPicPr>
              <p:cNvPr id="32" name="Picture 19"/>
              <p:cNvPicPr>
                <a:picLocks noChangeAspect="1" noChangeArrowheads="1"/>
              </p:cNvPicPr>
              <p:nvPr/>
            </p:nvPicPr>
            <p:blipFill>
              <a:blip r:embed="rId4" cstate="screen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90" y="3129"/>
                <a:ext cx="751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20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5" y="2991"/>
                <a:ext cx="571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21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6" y="2797"/>
                <a:ext cx="632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22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6" y="2745"/>
                <a:ext cx="602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23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3" y="2967"/>
                <a:ext cx="451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" name="Text Box 24"/>
            <p:cNvSpPr txBox="1">
              <a:spLocks noChangeArrowheads="1"/>
            </p:cNvSpPr>
            <p:nvPr/>
          </p:nvSpPr>
          <p:spPr bwMode="auto">
            <a:xfrm>
              <a:off x="3388" y="2678"/>
              <a:ext cx="2649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dirty="0" smtClean="0"/>
                <a:t>Recommending blogs &amp; news</a:t>
              </a:r>
              <a:br>
                <a:rPr lang="en-US" sz="2400" dirty="0" smtClean="0"/>
              </a:br>
              <a:r>
                <a:rPr lang="en-US" sz="2000" dirty="0" smtClean="0"/>
                <a:t>[KDD ‘07, </a:t>
              </a:r>
              <a:r>
                <a:rPr lang="fr-FR" sz="2000" dirty="0" smtClean="0"/>
                <a:t>’</a:t>
              </a:r>
              <a:r>
                <a:rPr lang="en-US" sz="2000" dirty="0" smtClean="0"/>
                <a:t>10]</a:t>
              </a:r>
              <a:endParaRPr lang="en-US" sz="2400" dirty="0"/>
            </a:p>
          </p:txBody>
        </p:sp>
      </p:grpSp>
      <p:grpSp>
        <p:nvGrpSpPr>
          <p:cNvPr id="37" name="Group 25"/>
          <p:cNvGrpSpPr>
            <a:grpSpLocks/>
          </p:cNvGrpSpPr>
          <p:nvPr/>
        </p:nvGrpSpPr>
        <p:grpSpPr bwMode="auto">
          <a:xfrm>
            <a:off x="4313649" y="892176"/>
            <a:ext cx="3728362" cy="2111150"/>
            <a:chOff x="1405" y="2064"/>
            <a:chExt cx="2506" cy="1419"/>
          </a:xfrm>
        </p:grpSpPr>
        <p:pic>
          <p:nvPicPr>
            <p:cNvPr id="38" name="Picture 26" descr="waternet-fine"/>
            <p:cNvPicPr>
              <a:picLocks noChangeAspect="1" noChangeArrowheads="1"/>
            </p:cNvPicPr>
            <p:nvPr/>
          </p:nvPicPr>
          <p:blipFill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279" t="8333" r="10976" b="11856"/>
            <a:stretch>
              <a:fillRect/>
            </a:stretch>
          </p:blipFill>
          <p:spPr bwMode="auto">
            <a:xfrm>
              <a:off x="1968" y="2064"/>
              <a:ext cx="1248" cy="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 Box 27"/>
            <p:cNvSpPr txBox="1">
              <a:spLocks noChangeArrowheads="1"/>
            </p:cNvSpPr>
            <p:nvPr/>
          </p:nvSpPr>
          <p:spPr bwMode="auto">
            <a:xfrm>
              <a:off x="1405" y="2966"/>
              <a:ext cx="2506" cy="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dirty="0"/>
                <a:t>Water distribution </a:t>
              </a:r>
              <a:r>
                <a:rPr lang="en-US" sz="2400" dirty="0" smtClean="0"/>
                <a:t>networks</a:t>
              </a:r>
              <a:br>
                <a:rPr lang="en-US" sz="2400" dirty="0" smtClean="0"/>
              </a:br>
              <a:r>
                <a:rPr lang="en-US" sz="2000" dirty="0" smtClean="0"/>
                <a:t>[J WRPM </a:t>
              </a:r>
              <a:r>
                <a:rPr lang="fr-FR" sz="2000" dirty="0" smtClean="0"/>
                <a:t>’</a:t>
              </a:r>
              <a:r>
                <a:rPr lang="en-US" sz="2000" dirty="0" smtClean="0"/>
                <a:t>08]</a:t>
              </a:r>
              <a:endParaRPr lang="en-US" sz="2400" dirty="0"/>
            </a:p>
          </p:txBody>
        </p:sp>
      </p:grpSp>
      <p:grpSp>
        <p:nvGrpSpPr>
          <p:cNvPr id="40" name="Gruppierung 39"/>
          <p:cNvGrpSpPr/>
          <p:nvPr/>
        </p:nvGrpSpPr>
        <p:grpSpPr>
          <a:xfrm>
            <a:off x="268780" y="1044576"/>
            <a:ext cx="3480440" cy="2199448"/>
            <a:chOff x="1720584" y="3048000"/>
            <a:chExt cx="3578758" cy="2261579"/>
          </a:xfrm>
        </p:grpSpPr>
        <p:sp>
          <p:nvSpPr>
            <p:cNvPr id="41" name="Text Box 9"/>
            <p:cNvSpPr txBox="1">
              <a:spLocks noChangeArrowheads="1"/>
            </p:cNvSpPr>
            <p:nvPr/>
          </p:nvSpPr>
          <p:spPr bwMode="auto">
            <a:xfrm>
              <a:off x="1720584" y="4518402"/>
              <a:ext cx="3578758" cy="791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dirty="0"/>
                <a:t>Environmental </a:t>
              </a:r>
              <a:r>
                <a:rPr lang="en-US" sz="2400" dirty="0" smtClean="0"/>
                <a:t>monitoring</a:t>
              </a:r>
              <a:br>
                <a:rPr lang="en-US" sz="2400" dirty="0" smtClean="0"/>
              </a:br>
              <a:r>
                <a:rPr lang="en-US" sz="2000" dirty="0" smtClean="0"/>
                <a:t>[UAI’05, JAIR </a:t>
              </a:r>
              <a:r>
                <a:rPr lang="fr-FR" sz="2000" dirty="0" smtClean="0"/>
                <a:t>’</a:t>
              </a:r>
              <a:r>
                <a:rPr lang="en-US" sz="2000" dirty="0" smtClean="0"/>
                <a:t>08, ICRA ‘10]</a:t>
              </a:r>
              <a:endParaRPr lang="en-US" sz="2400" dirty="0"/>
            </a:p>
          </p:txBody>
        </p:sp>
        <p:pic>
          <p:nvPicPr>
            <p:cNvPr id="42" name="Picture 2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3048000"/>
              <a:ext cx="2708275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6679161"/>
      </p:ext>
    </p:extLst>
  </p:cSld>
  <p:clrMapOvr>
    <a:masterClrMapping/>
  </p:clrMapOvr>
  <p:transition xmlns:p14="http://schemas.microsoft.com/office/powerpoint/2010/main" spd="slow" advTm="7653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More </a:t>
            </a:r>
            <a:r>
              <a:rPr lang="de-DE" dirty="0" err="1" smtClean="0"/>
              <a:t>complex</a:t>
            </a:r>
            <a:r>
              <a:rPr lang="de-DE" dirty="0" smtClean="0"/>
              <a:t> </a:t>
            </a:r>
            <a:r>
              <a:rPr lang="de-DE" dirty="0" err="1" smtClean="0"/>
              <a:t>constraints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So </a:t>
            </a:r>
            <a:r>
              <a:rPr lang="de-DE" dirty="0" err="1" smtClean="0"/>
              <a:t>far</a:t>
            </a:r>
            <a:r>
              <a:rPr lang="de-DE" dirty="0" smtClean="0"/>
              <a:t>: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Can </a:t>
            </a:r>
            <a:r>
              <a:rPr lang="de-DE" dirty="0" err="1" smtClean="0"/>
              <a:t>one</a:t>
            </a:r>
            <a:r>
              <a:rPr lang="de-DE" dirty="0" smtClean="0"/>
              <a:t> handle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complex</a:t>
            </a:r>
            <a:r>
              <a:rPr lang="de-DE" dirty="0" smtClean="0"/>
              <a:t> </a:t>
            </a:r>
            <a:r>
              <a:rPr lang="de-DE" dirty="0" err="1" smtClean="0"/>
              <a:t>constraints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5" name="Picture 4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8660" y="1143000"/>
            <a:ext cx="499654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351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BuildingMonitoring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3505200"/>
            <a:ext cx="3818734" cy="29742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143000"/>
            <a:ext cx="7467600" cy="5105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Ground set</a:t>
            </a:r>
            <a:endParaRPr lang="en-US" sz="2800" dirty="0" smtClean="0"/>
          </a:p>
          <a:p>
            <a:pPr>
              <a:buNone/>
            </a:pPr>
            <a:r>
              <a:rPr lang="en-US" dirty="0" smtClean="0"/>
              <a:t>Configuration:</a:t>
            </a: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Sensing quality model</a:t>
            </a:r>
          </a:p>
          <a:p>
            <a:pPr>
              <a:buNone/>
            </a:pPr>
            <a:r>
              <a:rPr lang="en-US" dirty="0" smtClean="0"/>
              <a:t>Configuration is feasible if no camera is pointed in two directions at once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32" name="Picture 31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2286762"/>
            <a:ext cx="1784223" cy="304038"/>
          </a:xfrm>
          <a:prstGeom prst="rect">
            <a:avLst/>
          </a:prstGeom>
        </p:spPr>
      </p:pic>
      <p:pic>
        <p:nvPicPr>
          <p:cNvPr id="77" name="Picture 76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1737" y="1752600"/>
            <a:ext cx="2332863" cy="364045"/>
          </a:xfrm>
          <a:prstGeom prst="rect">
            <a:avLst/>
          </a:prstGeom>
        </p:spPr>
      </p:pic>
      <p:sp>
        <p:nvSpPr>
          <p:cNvPr id="7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65E3480D-8867-4650-B634-31D61DE15060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26" name="TextBox 2"/>
          <p:cNvSpPr txBox="1"/>
          <p:nvPr/>
        </p:nvSpPr>
        <p:spPr>
          <a:xfrm>
            <a:off x="0" y="834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80FF"/>
                </a:solidFill>
              </a:rPr>
              <a:t>Example: Camera network</a:t>
            </a:r>
            <a:endParaRPr lang="en-US" sz="4800" dirty="0">
              <a:solidFill>
                <a:srgbClr val="0080FF"/>
              </a:solidFill>
            </a:endParaRPr>
          </a:p>
        </p:txBody>
      </p:sp>
      <p:grpSp>
        <p:nvGrpSpPr>
          <p:cNvPr id="12" name="Gruppierung 11"/>
          <p:cNvGrpSpPr/>
          <p:nvPr/>
        </p:nvGrpSpPr>
        <p:grpSpPr>
          <a:xfrm>
            <a:off x="5747447" y="4198227"/>
            <a:ext cx="990600" cy="457200"/>
            <a:chOff x="5747447" y="4198227"/>
            <a:chExt cx="990600" cy="457200"/>
          </a:xfrm>
        </p:grpSpPr>
        <p:sp>
          <p:nvSpPr>
            <p:cNvPr id="27" name="Trapez 26"/>
            <p:cNvSpPr/>
            <p:nvPr/>
          </p:nvSpPr>
          <p:spPr bwMode="auto">
            <a:xfrm rot="15593154">
              <a:off x="6014147" y="3931527"/>
              <a:ext cx="457200" cy="990600"/>
            </a:xfrm>
            <a:prstGeom prst="trapezoid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pic>
          <p:nvPicPr>
            <p:cNvPr id="7" name="Bild 6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1900" y="4248150"/>
              <a:ext cx="254000" cy="266700"/>
            </a:xfrm>
            <a:prstGeom prst="rect">
              <a:avLst/>
            </a:prstGeom>
          </p:spPr>
        </p:pic>
      </p:grpSp>
      <p:grpSp>
        <p:nvGrpSpPr>
          <p:cNvPr id="14" name="Gruppierung 13"/>
          <p:cNvGrpSpPr/>
          <p:nvPr/>
        </p:nvGrpSpPr>
        <p:grpSpPr>
          <a:xfrm>
            <a:off x="5749247" y="4585182"/>
            <a:ext cx="990600" cy="457200"/>
            <a:chOff x="5749247" y="4585182"/>
            <a:chExt cx="990600" cy="457200"/>
          </a:xfrm>
        </p:grpSpPr>
        <p:sp>
          <p:nvSpPr>
            <p:cNvPr id="2" name="Trapez 1"/>
            <p:cNvSpPr/>
            <p:nvPr/>
          </p:nvSpPr>
          <p:spPr bwMode="auto">
            <a:xfrm rot="17115364">
              <a:off x="6015947" y="4318482"/>
              <a:ext cx="457200" cy="990600"/>
            </a:xfrm>
            <a:prstGeom prst="trapezoid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pic>
          <p:nvPicPr>
            <p:cNvPr id="8" name="Bild 7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7450" y="4718050"/>
              <a:ext cx="241300" cy="266700"/>
            </a:xfrm>
            <a:prstGeom prst="rect">
              <a:avLst/>
            </a:prstGeom>
          </p:spPr>
        </p:pic>
      </p:grpSp>
      <p:grpSp>
        <p:nvGrpSpPr>
          <p:cNvPr id="16" name="Gruppierung 15"/>
          <p:cNvGrpSpPr/>
          <p:nvPr/>
        </p:nvGrpSpPr>
        <p:grpSpPr>
          <a:xfrm>
            <a:off x="7523199" y="4611822"/>
            <a:ext cx="457200" cy="990600"/>
            <a:chOff x="7523199" y="4611822"/>
            <a:chExt cx="457200" cy="990600"/>
          </a:xfrm>
        </p:grpSpPr>
        <p:sp>
          <p:nvSpPr>
            <p:cNvPr id="29" name="Trapez 28"/>
            <p:cNvSpPr/>
            <p:nvPr/>
          </p:nvSpPr>
          <p:spPr bwMode="auto">
            <a:xfrm rot="710708">
              <a:off x="7523199" y="4611822"/>
              <a:ext cx="457200" cy="990600"/>
            </a:xfrm>
            <a:prstGeom prst="trapezoid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pic>
          <p:nvPicPr>
            <p:cNvPr id="9" name="Bild 8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0800" y="4984750"/>
              <a:ext cx="254000" cy="266700"/>
            </a:xfrm>
            <a:prstGeom prst="rect">
              <a:avLst/>
            </a:prstGeom>
          </p:spPr>
        </p:pic>
      </p:grpSp>
      <p:grpSp>
        <p:nvGrpSpPr>
          <p:cNvPr id="15" name="Gruppierung 14"/>
          <p:cNvGrpSpPr/>
          <p:nvPr/>
        </p:nvGrpSpPr>
        <p:grpSpPr>
          <a:xfrm>
            <a:off x="6828540" y="4333684"/>
            <a:ext cx="990600" cy="457200"/>
            <a:chOff x="6828540" y="4333684"/>
            <a:chExt cx="990600" cy="457200"/>
          </a:xfrm>
        </p:grpSpPr>
        <p:sp>
          <p:nvSpPr>
            <p:cNvPr id="28" name="Trapez 27"/>
            <p:cNvSpPr/>
            <p:nvPr/>
          </p:nvSpPr>
          <p:spPr bwMode="auto">
            <a:xfrm rot="5685308">
              <a:off x="7095240" y="4066984"/>
              <a:ext cx="457200" cy="990600"/>
            </a:xfrm>
            <a:prstGeom prst="trapezoid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pic>
          <p:nvPicPr>
            <p:cNvPr id="10" name="Bild 9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3750" y="4438650"/>
              <a:ext cx="266700" cy="266700"/>
            </a:xfrm>
            <a:prstGeom prst="rect">
              <a:avLst/>
            </a:prstGeom>
          </p:spPr>
        </p:pic>
      </p:grpSp>
      <p:pic>
        <p:nvPicPr>
          <p:cNvPr id="11" name="Bild 10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850" y="1276350"/>
            <a:ext cx="3517900" cy="368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1916634"/>
      </p:ext>
    </p:extLst>
  </p:cSld>
  <p:clrMapOvr>
    <a:masterClrMapping/>
  </p:clrMapOvr>
  <p:transition xmlns:p14="http://schemas.microsoft.com/office/powerpoint/2010/main" advTm="5472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Matroid</a:t>
            </a:r>
            <a:r>
              <a:rPr lang="en-US" dirty="0" err="1"/>
              <a:t>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Abstract notion of feasibility: </a:t>
            </a:r>
            <a:r>
              <a:rPr lang="en-US" dirty="0" smtClean="0">
                <a:solidFill>
                  <a:srgbClr val="1589FF"/>
                </a:solidFill>
              </a:rPr>
              <a:t>independence</a:t>
            </a:r>
            <a:endParaRPr lang="en-US" dirty="0">
              <a:solidFill>
                <a:srgbClr val="1589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972696"/>
              </p:ext>
            </p:extLst>
          </p:nvPr>
        </p:nvGraphicFramePr>
        <p:xfrm>
          <a:off x="228600" y="1676400"/>
          <a:ext cx="8686800" cy="2589301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895600"/>
                <a:gridCol w="2895600"/>
                <a:gridCol w="2895600"/>
              </a:tblGrid>
              <a:tr h="519659">
                <a:tc gridSpan="3">
                  <a:txBody>
                    <a:bodyPr/>
                    <a:lstStyle/>
                    <a:p>
                      <a:r>
                        <a:rPr lang="en-US" sz="2400" b="0" dirty="0" smtClean="0"/>
                        <a:t>S is independent if …</a:t>
                      </a:r>
                    </a:p>
                    <a:p>
                      <a:endParaRPr lang="en-US" sz="1400" b="0" dirty="0"/>
                    </a:p>
                  </a:txBody>
                  <a:tcPr marL="252000" marR="25200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918741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l"/>
                      <a:endParaRPr lang="en-US" dirty="0" smtClean="0"/>
                    </a:p>
                    <a:p>
                      <a:pPr algn="l"/>
                      <a:endParaRPr lang="en-US" dirty="0" smtClean="0"/>
                    </a:p>
                    <a:p>
                      <a:pPr algn="l"/>
                      <a:endParaRPr lang="en-US" sz="800" dirty="0" smtClean="0"/>
                    </a:p>
                    <a:p>
                      <a:pPr algn="l"/>
                      <a:endParaRPr lang="en-US" sz="1800" i="0" dirty="0"/>
                    </a:p>
                  </a:txBody>
                  <a:tcPr marL="432000" marR="432000">
                    <a:solidFill>
                      <a:srgbClr val="BFBFB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sz="800" dirty="0" smtClean="0"/>
                    </a:p>
                    <a:p>
                      <a:endParaRPr lang="en-US" dirty="0"/>
                    </a:p>
                  </a:txBody>
                  <a:tcPr marL="252000" marR="252000"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    </a:t>
                      </a:r>
                    </a:p>
                  </a:txBody>
                  <a:tcPr marL="252000" marR="252000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38" name="Group 37"/>
          <p:cNvGrpSpPr/>
          <p:nvPr/>
        </p:nvGrpSpPr>
        <p:grpSpPr>
          <a:xfrm>
            <a:off x="3429000" y="2362200"/>
            <a:ext cx="2362200" cy="685800"/>
            <a:chOff x="3352800" y="2667000"/>
            <a:chExt cx="2438400" cy="762000"/>
          </a:xfrm>
        </p:grpSpPr>
        <p:sp>
          <p:nvSpPr>
            <p:cNvPr id="9" name="Rectangle 8"/>
            <p:cNvSpPr/>
            <p:nvPr/>
          </p:nvSpPr>
          <p:spPr bwMode="auto">
            <a:xfrm>
              <a:off x="3352800" y="2667000"/>
              <a:ext cx="2438400" cy="7620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4114800" y="2667000"/>
              <a:ext cx="0" cy="76200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4953000" y="2667000"/>
              <a:ext cx="0" cy="76200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Oval 14"/>
            <p:cNvSpPr/>
            <p:nvPr/>
          </p:nvSpPr>
          <p:spPr bwMode="auto">
            <a:xfrm>
              <a:off x="3505200" y="2819400"/>
              <a:ext cx="76200" cy="76200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4648200" y="2895600"/>
              <a:ext cx="76200" cy="76200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3733800" y="3124200"/>
              <a:ext cx="76200" cy="762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4343400" y="2971800"/>
              <a:ext cx="76200" cy="762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4419600" y="3200400"/>
              <a:ext cx="76200" cy="76200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5334000" y="2895600"/>
              <a:ext cx="76200" cy="76200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5562600" y="3200400"/>
              <a:ext cx="76200" cy="762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5181600" y="3124200"/>
              <a:ext cx="76200" cy="76200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76300" y="2743200"/>
            <a:ext cx="304800" cy="76200"/>
            <a:chOff x="914400" y="2971800"/>
            <a:chExt cx="304800" cy="76200"/>
          </a:xfrm>
        </p:grpSpPr>
        <p:sp>
          <p:nvSpPr>
            <p:cNvPr id="23" name="Oval 22"/>
            <p:cNvSpPr/>
            <p:nvPr/>
          </p:nvSpPr>
          <p:spPr bwMode="auto">
            <a:xfrm>
              <a:off x="1143000" y="2971800"/>
              <a:ext cx="76200" cy="762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914400" y="2971800"/>
              <a:ext cx="76200" cy="762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  <p:sp>
        <p:nvSpPr>
          <p:cNvPr id="25" name="Oval 24"/>
          <p:cNvSpPr/>
          <p:nvPr/>
        </p:nvSpPr>
        <p:spPr bwMode="auto">
          <a:xfrm>
            <a:off x="1828800" y="2743200"/>
            <a:ext cx="76200" cy="76200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1600200" y="2743200"/>
            <a:ext cx="76200" cy="76200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2057400" y="2743200"/>
            <a:ext cx="76200" cy="76200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762000" y="2590800"/>
            <a:ext cx="533400" cy="111600"/>
            <a:chOff x="762000" y="2819400"/>
            <a:chExt cx="533400" cy="111600"/>
          </a:xfrm>
        </p:grpSpPr>
        <p:cxnSp>
          <p:nvCxnSpPr>
            <p:cNvPr id="31" name="Straight Connector 30"/>
            <p:cNvCxnSpPr/>
            <p:nvPr/>
          </p:nvCxnSpPr>
          <p:spPr bwMode="auto">
            <a:xfrm>
              <a:off x="762000" y="2819400"/>
              <a:ext cx="533400" cy="0"/>
            </a:xfrm>
            <a:prstGeom prst="line">
              <a:avLst/>
            </a:prstGeom>
            <a:noFill/>
            <a:ln w="28575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762000" y="2819400"/>
              <a:ext cx="0" cy="11160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1295400" y="2819400"/>
              <a:ext cx="0" cy="11160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9" name="Group 68"/>
          <p:cNvGrpSpPr/>
          <p:nvPr/>
        </p:nvGrpSpPr>
        <p:grpSpPr>
          <a:xfrm>
            <a:off x="6934200" y="2438400"/>
            <a:ext cx="1295400" cy="609600"/>
            <a:chOff x="2133600" y="4572000"/>
            <a:chExt cx="1066800" cy="457200"/>
          </a:xfrm>
        </p:grpSpPr>
        <p:cxnSp>
          <p:nvCxnSpPr>
            <p:cNvPr id="49" name="Straight Connector 48"/>
            <p:cNvCxnSpPr>
              <a:stCxn id="40" idx="2"/>
              <a:endCxn id="41" idx="2"/>
            </p:cNvCxnSpPr>
            <p:nvPr/>
          </p:nvCxnSpPr>
          <p:spPr bwMode="auto">
            <a:xfrm>
              <a:off x="2133600" y="4610100"/>
              <a:ext cx="533400" cy="15240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>
              <a:stCxn id="39" idx="7"/>
              <a:endCxn id="41" idx="6"/>
            </p:cNvCxnSpPr>
            <p:nvPr/>
          </p:nvCxnSpPr>
          <p:spPr bwMode="auto">
            <a:xfrm flipV="1">
              <a:off x="2198641" y="4762500"/>
              <a:ext cx="544559" cy="201659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41" idx="5"/>
              <a:endCxn id="43" idx="1"/>
            </p:cNvCxnSpPr>
            <p:nvPr/>
          </p:nvCxnSpPr>
          <p:spPr bwMode="auto">
            <a:xfrm>
              <a:off x="2732041" y="4789441"/>
              <a:ext cx="403318" cy="174718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" name="Oval 38"/>
            <p:cNvSpPr/>
            <p:nvPr/>
          </p:nvSpPr>
          <p:spPr bwMode="auto">
            <a:xfrm>
              <a:off x="2133600" y="4953000"/>
              <a:ext cx="76200" cy="76200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2133600" y="4572000"/>
              <a:ext cx="76200" cy="76200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2667000" y="4724400"/>
              <a:ext cx="76200" cy="76200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3124200" y="4572000"/>
              <a:ext cx="76200" cy="76200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3124200" y="4953000"/>
              <a:ext cx="76200" cy="76200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cxnSp>
          <p:nvCxnSpPr>
            <p:cNvPr id="51" name="Straight Connector 50"/>
            <p:cNvCxnSpPr>
              <a:stCxn id="41" idx="7"/>
              <a:endCxn id="42" idx="2"/>
            </p:cNvCxnSpPr>
            <p:nvPr/>
          </p:nvCxnSpPr>
          <p:spPr bwMode="auto">
            <a:xfrm flipV="1">
              <a:off x="2732041" y="4610100"/>
              <a:ext cx="392159" cy="125459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>
              <a:off x="2170800" y="4637041"/>
              <a:ext cx="0" cy="327118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>
              <a:off x="2198641" y="4982400"/>
              <a:ext cx="936718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>
              <a:off x="3164400" y="4637041"/>
              <a:ext cx="0" cy="327118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1" name="Group 80"/>
          <p:cNvGrpSpPr/>
          <p:nvPr/>
        </p:nvGrpSpPr>
        <p:grpSpPr>
          <a:xfrm>
            <a:off x="874800" y="2628000"/>
            <a:ext cx="7278600" cy="337357"/>
            <a:chOff x="874800" y="2628000"/>
            <a:chExt cx="7278600" cy="337357"/>
          </a:xfrm>
        </p:grpSpPr>
        <p:sp>
          <p:nvSpPr>
            <p:cNvPr id="72" name="Oval 71"/>
            <p:cNvSpPr/>
            <p:nvPr/>
          </p:nvSpPr>
          <p:spPr bwMode="auto">
            <a:xfrm>
              <a:off x="874800" y="2743200"/>
              <a:ext cx="76200" cy="76200"/>
            </a:xfrm>
            <a:prstGeom prst="ellipse">
              <a:avLst/>
            </a:prstGeom>
            <a:solidFill>
              <a:srgbClr val="1589FF"/>
            </a:solidFill>
            <a:ln w="381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3798000" y="2772000"/>
              <a:ext cx="76200" cy="76200"/>
            </a:xfrm>
            <a:prstGeom prst="ellipse">
              <a:avLst/>
            </a:prstGeom>
            <a:solidFill>
              <a:srgbClr val="1589FF"/>
            </a:solidFill>
            <a:ln w="381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74" name="Oval 73"/>
            <p:cNvSpPr/>
            <p:nvPr/>
          </p:nvSpPr>
          <p:spPr bwMode="auto">
            <a:xfrm>
              <a:off x="4388400" y="2628000"/>
              <a:ext cx="76200" cy="76200"/>
            </a:xfrm>
            <a:prstGeom prst="ellipse">
              <a:avLst/>
            </a:prstGeom>
            <a:solidFill>
              <a:srgbClr val="1589FF"/>
            </a:solidFill>
            <a:ln w="381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cxnSp>
          <p:nvCxnSpPr>
            <p:cNvPr id="75" name="Straight Connector 74"/>
            <p:cNvCxnSpPr>
              <a:stCxn id="39" idx="7"/>
            </p:cNvCxnSpPr>
            <p:nvPr/>
          </p:nvCxnSpPr>
          <p:spPr bwMode="auto">
            <a:xfrm flipV="1">
              <a:off x="7013178" y="2728801"/>
              <a:ext cx="564822" cy="232478"/>
            </a:xfrm>
            <a:prstGeom prst="line">
              <a:avLst/>
            </a:prstGeom>
            <a:noFill/>
            <a:ln w="1905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 bwMode="auto">
            <a:xfrm>
              <a:off x="7663657" y="2732400"/>
              <a:ext cx="489743" cy="232957"/>
            </a:xfrm>
            <a:prstGeom prst="line">
              <a:avLst/>
            </a:prstGeom>
            <a:noFill/>
            <a:ln w="1905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3" name="TextBox 82"/>
          <p:cNvSpPr txBox="1"/>
          <p:nvPr/>
        </p:nvSpPr>
        <p:spPr>
          <a:xfrm>
            <a:off x="597211" y="3144560"/>
            <a:ext cx="176498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/>
              <a:t>… |S| ≤ k</a:t>
            </a:r>
          </a:p>
          <a:p>
            <a:pPr algn="l"/>
            <a:endParaRPr lang="en-US" sz="1800" dirty="0"/>
          </a:p>
          <a:p>
            <a:pPr algn="l"/>
            <a:endParaRPr lang="en-US" sz="800" dirty="0"/>
          </a:p>
          <a:p>
            <a:pPr algn="l"/>
            <a:r>
              <a:rPr lang="en-US" sz="1800" dirty="0">
                <a:solidFill>
                  <a:srgbClr val="0080FF"/>
                </a:solidFill>
              </a:rPr>
              <a:t>Uniform </a:t>
            </a:r>
            <a:r>
              <a:rPr lang="en-US" sz="1800" dirty="0" err="1" smtClean="0">
                <a:solidFill>
                  <a:srgbClr val="0080FF"/>
                </a:solidFill>
              </a:rPr>
              <a:t>matroid</a:t>
            </a:r>
            <a:endParaRPr lang="en-US" sz="1800" dirty="0">
              <a:solidFill>
                <a:srgbClr val="0080FF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200400" y="3191470"/>
            <a:ext cx="266699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… S contains at most one element from each </a:t>
            </a:r>
            <a:r>
              <a:rPr lang="en-US" sz="1800" dirty="0" smtClean="0"/>
              <a:t>square</a:t>
            </a:r>
            <a:endParaRPr lang="en-US" sz="1800" dirty="0"/>
          </a:p>
          <a:p>
            <a:endParaRPr lang="en-US" sz="800" dirty="0"/>
          </a:p>
          <a:p>
            <a:r>
              <a:rPr lang="en-US" sz="1800" dirty="0">
                <a:solidFill>
                  <a:srgbClr val="0080FF"/>
                </a:solidFill>
              </a:rPr>
              <a:t>Partition </a:t>
            </a:r>
            <a:r>
              <a:rPr lang="en-US" sz="1800" dirty="0" err="1" smtClean="0">
                <a:solidFill>
                  <a:srgbClr val="0080FF"/>
                </a:solidFill>
              </a:rPr>
              <a:t>matroid</a:t>
            </a:r>
            <a:endParaRPr lang="en-US" sz="1800" dirty="0">
              <a:solidFill>
                <a:srgbClr val="0080FF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381925" y="3144560"/>
            <a:ext cx="2304875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… S contains no cycles</a:t>
            </a:r>
          </a:p>
          <a:p>
            <a:endParaRPr lang="en-US" sz="1800" dirty="0" smtClean="0"/>
          </a:p>
          <a:p>
            <a:endParaRPr lang="en-US" sz="800" dirty="0"/>
          </a:p>
          <a:p>
            <a:r>
              <a:rPr lang="en-US" sz="1800" dirty="0">
                <a:solidFill>
                  <a:srgbClr val="0080FF"/>
                </a:solidFill>
              </a:rPr>
              <a:t>     Graphic </a:t>
            </a:r>
            <a:r>
              <a:rPr lang="en-US" sz="1800" dirty="0" err="1" smtClean="0">
                <a:solidFill>
                  <a:srgbClr val="0080FF"/>
                </a:solidFill>
              </a:rPr>
              <a:t>matroid</a:t>
            </a:r>
            <a:endParaRPr lang="en-US" sz="1800" dirty="0">
              <a:solidFill>
                <a:srgbClr val="0080FF"/>
              </a:solidFill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990600" y="4724400"/>
            <a:ext cx="7467600" cy="1831271"/>
            <a:chOff x="990600" y="4724400"/>
            <a:chExt cx="7467600" cy="1831271"/>
          </a:xfrm>
        </p:grpSpPr>
        <p:sp>
          <p:nvSpPr>
            <p:cNvPr id="87" name="TextBox 86"/>
            <p:cNvSpPr txBox="1"/>
            <p:nvPr/>
          </p:nvSpPr>
          <p:spPr>
            <a:xfrm>
              <a:off x="990600" y="4724400"/>
              <a:ext cx="7467600" cy="183127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457200" indent="-457200" algn="l">
                <a:buFont typeface="Arial"/>
                <a:buChar char="•"/>
              </a:pPr>
              <a:r>
                <a:rPr lang="en-US" sz="2400" dirty="0" smtClean="0">
                  <a:solidFill>
                    <a:schemeClr val="tx1"/>
                  </a:solidFill>
                </a:rPr>
                <a:t>S</a:t>
              </a:r>
              <a:r>
                <a:rPr lang="en-US" sz="2400" dirty="0" smtClean="0"/>
                <a:t> independent   </a:t>
              </a:r>
              <a:r>
                <a:rPr lang="en-US" sz="2400" dirty="0" smtClean="0">
                  <a:sym typeface="Wingdings"/>
                </a:rPr>
                <a:t>   </a:t>
              </a:r>
              <a:r>
                <a:rPr lang="en-US" sz="2400" i="1" dirty="0" smtClean="0">
                  <a:solidFill>
                    <a:srgbClr val="0080FF"/>
                  </a:solidFill>
                  <a:sym typeface="Wingdings"/>
                </a:rPr>
                <a:t>T</a:t>
              </a:r>
              <a:r>
                <a:rPr lang="en-US" sz="2400" i="1" dirty="0" smtClean="0">
                  <a:solidFill>
                    <a:schemeClr val="tx1"/>
                  </a:solidFill>
                  <a:sym typeface="Wingdings"/>
                </a:rPr>
                <a:t>     </a:t>
              </a:r>
              <a:r>
                <a:rPr lang="en-US" sz="2400" i="1" dirty="0" smtClean="0">
                  <a:solidFill>
                    <a:srgbClr val="FF0000"/>
                  </a:solidFill>
                  <a:sym typeface="Wingdings"/>
                </a:rPr>
                <a:t>S</a:t>
              </a:r>
              <a:r>
                <a:rPr lang="en-US" sz="2400" dirty="0" smtClean="0">
                  <a:sym typeface="Wingdings"/>
                </a:rPr>
                <a:t> also independent</a:t>
              </a:r>
              <a:br>
                <a:rPr lang="en-US" sz="2400" dirty="0" smtClean="0">
                  <a:sym typeface="Wingdings"/>
                </a:rPr>
              </a:br>
              <a:endParaRPr lang="en-US" sz="800" dirty="0" smtClean="0">
                <a:sym typeface="Wingdings"/>
              </a:endParaRPr>
            </a:p>
            <a:p>
              <a:pPr marL="457200" indent="-457200" algn="l">
                <a:buFont typeface="Arial"/>
                <a:buChar char="•"/>
              </a:pPr>
              <a:r>
                <a:rPr lang="en-US" sz="2400" dirty="0" smtClean="0">
                  <a:solidFill>
                    <a:schemeClr val="bg1"/>
                  </a:solidFill>
                  <a:sym typeface="Wingdings"/>
                </a:rPr>
                <a:t>Exchange property:  </a:t>
              </a:r>
              <a:r>
                <a:rPr lang="en-US" sz="2400" i="1" dirty="0" smtClean="0">
                  <a:solidFill>
                    <a:schemeClr val="bg1"/>
                  </a:solidFill>
                  <a:sym typeface="Wingdings"/>
                </a:rPr>
                <a:t>S, U </a:t>
              </a:r>
              <a:r>
                <a:rPr lang="en-US" sz="2400" dirty="0" smtClean="0">
                  <a:solidFill>
                    <a:schemeClr val="bg1"/>
                  </a:solidFill>
                  <a:sym typeface="Wingdings"/>
                </a:rPr>
                <a:t>independent, |</a:t>
              </a:r>
              <a:r>
                <a:rPr lang="en-US" sz="2400" i="1" dirty="0" smtClean="0">
                  <a:solidFill>
                    <a:schemeClr val="bg1"/>
                  </a:solidFill>
                  <a:sym typeface="Wingdings"/>
                </a:rPr>
                <a:t>S</a:t>
              </a:r>
              <a:r>
                <a:rPr lang="en-US" sz="2400" dirty="0" smtClean="0">
                  <a:solidFill>
                    <a:schemeClr val="bg1"/>
                  </a:solidFill>
                  <a:sym typeface="Wingdings"/>
                </a:rPr>
                <a:t>| &gt; |</a:t>
              </a:r>
              <a:r>
                <a:rPr lang="en-US" sz="2400" i="1" dirty="0" smtClean="0">
                  <a:solidFill>
                    <a:schemeClr val="bg1"/>
                  </a:solidFill>
                  <a:sym typeface="Wingdings"/>
                </a:rPr>
                <a:t>U</a:t>
              </a:r>
              <a:r>
                <a:rPr lang="en-US" sz="2400" dirty="0" smtClean="0">
                  <a:solidFill>
                    <a:schemeClr val="bg1"/>
                  </a:solidFill>
                  <a:sym typeface="Wingdings"/>
                </a:rPr>
                <a:t>|</a:t>
              </a:r>
              <a:br>
                <a:rPr lang="en-US" sz="2400" dirty="0" smtClean="0">
                  <a:solidFill>
                    <a:schemeClr val="bg1"/>
                  </a:solidFill>
                  <a:sym typeface="Wingdings"/>
                </a:rPr>
              </a:br>
              <a:r>
                <a:rPr lang="en-US" sz="2400" dirty="0" smtClean="0">
                  <a:solidFill>
                    <a:schemeClr val="bg1"/>
                  </a:solidFill>
                  <a:sym typeface="Wingdings"/>
                </a:rPr>
                <a:t> some             can be added to </a:t>
              </a:r>
              <a:r>
                <a:rPr lang="en-US" sz="2400" i="1" dirty="0" smtClean="0">
                  <a:solidFill>
                    <a:schemeClr val="bg1"/>
                  </a:solidFill>
                  <a:sym typeface="Wingdings"/>
                </a:rPr>
                <a:t>U</a:t>
              </a:r>
              <a:r>
                <a:rPr lang="en-US" sz="2400" dirty="0">
                  <a:solidFill>
                    <a:schemeClr val="bg1"/>
                  </a:solidFill>
                  <a:sym typeface="Wingdings"/>
                </a:rPr>
                <a:t>:             </a:t>
              </a:r>
              <a:r>
                <a:rPr lang="en-US" sz="2400" dirty="0" smtClean="0">
                  <a:solidFill>
                    <a:schemeClr val="bg1"/>
                  </a:solidFill>
                  <a:sym typeface="Wingdings"/>
                </a:rPr>
                <a:t>independent</a:t>
              </a:r>
              <a:endParaRPr lang="en-US" sz="2400" dirty="0">
                <a:solidFill>
                  <a:schemeClr val="bg1"/>
                </a:solidFill>
                <a:sym typeface="Wingdings"/>
              </a:endParaRPr>
            </a:p>
            <a:p>
              <a:pPr marL="457200" indent="-457200" algn="l">
                <a:buFont typeface="Arial"/>
                <a:buChar char="•"/>
              </a:pPr>
              <a:endParaRPr lang="en-US" sz="600" dirty="0" smtClean="0">
                <a:solidFill>
                  <a:schemeClr val="bg1"/>
                </a:solidFill>
                <a:sym typeface="Wingdings"/>
              </a:endParaRPr>
            </a:p>
            <a:p>
              <a:pPr marL="457200" indent="-457200" algn="l">
                <a:buFont typeface="Arial"/>
                <a:buChar char="•"/>
              </a:pPr>
              <a:r>
                <a:rPr lang="en-US" sz="2400" dirty="0" smtClean="0">
                  <a:solidFill>
                    <a:schemeClr val="bg1"/>
                  </a:solidFill>
                  <a:sym typeface="Wingdings"/>
                </a:rPr>
                <a:t>All maximal independent sets have the same size</a:t>
              </a:r>
            </a:p>
          </p:txBody>
        </p:sp>
        <p:pic>
          <p:nvPicPr>
            <p:cNvPr id="88" name="Picture 87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5300" y="4851400"/>
              <a:ext cx="190500" cy="25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7346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83" grpId="0"/>
      <p:bldP spid="85" grpId="0"/>
      <p:bldP spid="8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Matroids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Abstract notion of feasibility: </a:t>
            </a:r>
            <a:r>
              <a:rPr lang="en-US" dirty="0">
                <a:solidFill>
                  <a:srgbClr val="1589FF"/>
                </a:solidFill>
              </a:rPr>
              <a:t>independence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43587"/>
              </p:ext>
            </p:extLst>
          </p:nvPr>
        </p:nvGraphicFramePr>
        <p:xfrm>
          <a:off x="228600" y="1676400"/>
          <a:ext cx="8686800" cy="2589301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895600"/>
                <a:gridCol w="2895600"/>
                <a:gridCol w="2895600"/>
              </a:tblGrid>
              <a:tr h="519659">
                <a:tc gridSpan="3">
                  <a:txBody>
                    <a:bodyPr/>
                    <a:lstStyle/>
                    <a:p>
                      <a:r>
                        <a:rPr lang="en-US" sz="2400" b="0" dirty="0" smtClean="0"/>
                        <a:t>S is independent if …</a:t>
                      </a:r>
                    </a:p>
                    <a:p>
                      <a:endParaRPr lang="en-US" sz="1400" b="0" dirty="0"/>
                    </a:p>
                  </a:txBody>
                  <a:tcPr marL="252000" marR="25200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918741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l"/>
                      <a:r>
                        <a:rPr lang="en-US" dirty="0" smtClean="0"/>
                        <a:t>… |S| ≤ k   </a:t>
                      </a:r>
                    </a:p>
                    <a:p>
                      <a:pPr algn="l"/>
                      <a:endParaRPr lang="en-US" dirty="0" smtClean="0"/>
                    </a:p>
                    <a:p>
                      <a:pPr algn="l"/>
                      <a:endParaRPr lang="en-US" sz="800" dirty="0" smtClean="0"/>
                    </a:p>
                    <a:p>
                      <a:pPr algn="l"/>
                      <a:r>
                        <a:rPr lang="en-US" sz="1800" dirty="0" smtClean="0">
                          <a:solidFill>
                            <a:srgbClr val="0080FF"/>
                          </a:solidFill>
                        </a:rPr>
                        <a:t>Uniform </a:t>
                      </a:r>
                      <a:r>
                        <a:rPr lang="en-US" sz="1800" dirty="0" err="1" smtClean="0">
                          <a:solidFill>
                            <a:srgbClr val="0080FF"/>
                          </a:solidFill>
                        </a:rPr>
                        <a:t>matroid</a:t>
                      </a:r>
                      <a:endParaRPr lang="en-US" sz="1800" i="0" dirty="0">
                        <a:solidFill>
                          <a:srgbClr val="0080FF"/>
                        </a:solidFill>
                      </a:endParaRPr>
                    </a:p>
                  </a:txBody>
                  <a:tcPr marL="432000" marR="432000">
                    <a:solidFill>
                      <a:srgbClr val="BFBFB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… S contains at most one element from each group</a:t>
                      </a:r>
                    </a:p>
                    <a:p>
                      <a:endParaRPr lang="en-US" sz="800" dirty="0" smtClean="0"/>
                    </a:p>
                    <a:p>
                      <a:pPr algn="ctr"/>
                      <a:r>
                        <a:rPr lang="en-US" dirty="0" smtClean="0">
                          <a:solidFill>
                            <a:srgbClr val="0080FF"/>
                          </a:solidFill>
                        </a:rPr>
                        <a:t>Partition </a:t>
                      </a:r>
                      <a:r>
                        <a:rPr lang="en-US" dirty="0" err="1" smtClean="0">
                          <a:solidFill>
                            <a:srgbClr val="0080FF"/>
                          </a:solidFill>
                        </a:rPr>
                        <a:t>matroid</a:t>
                      </a:r>
                      <a:endParaRPr lang="en-US" dirty="0">
                        <a:solidFill>
                          <a:srgbClr val="0080FF"/>
                        </a:solidFill>
                      </a:endParaRPr>
                    </a:p>
                  </a:txBody>
                  <a:tcPr marL="252000" marR="252000"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     … S contains no cycles</a:t>
                      </a:r>
                    </a:p>
                    <a:p>
                      <a:endParaRPr lang="en-US" dirty="0" smtClean="0"/>
                    </a:p>
                    <a:p>
                      <a:endParaRPr lang="en-US" sz="800" dirty="0" smtClean="0"/>
                    </a:p>
                    <a:p>
                      <a:pPr algn="ctr"/>
                      <a:r>
                        <a:rPr lang="en-US" dirty="0" smtClean="0">
                          <a:solidFill>
                            <a:srgbClr val="0080FF"/>
                          </a:solidFill>
                        </a:rPr>
                        <a:t>     Graphic </a:t>
                      </a:r>
                      <a:r>
                        <a:rPr lang="en-US" dirty="0" err="1" smtClean="0">
                          <a:solidFill>
                            <a:srgbClr val="0080FF"/>
                          </a:solidFill>
                        </a:rPr>
                        <a:t>matroid</a:t>
                      </a:r>
                      <a:endParaRPr lang="en-US" dirty="0">
                        <a:solidFill>
                          <a:srgbClr val="0080FF"/>
                        </a:solidFill>
                      </a:endParaRPr>
                    </a:p>
                  </a:txBody>
                  <a:tcPr marL="252000" marR="252000">
                    <a:solidFill>
                      <a:srgbClr val="BFBFBF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grpSp>
        <p:nvGrpSpPr>
          <p:cNvPr id="38" name="Group 37"/>
          <p:cNvGrpSpPr/>
          <p:nvPr/>
        </p:nvGrpSpPr>
        <p:grpSpPr>
          <a:xfrm>
            <a:off x="3429000" y="2362200"/>
            <a:ext cx="2362200" cy="685800"/>
            <a:chOff x="3352800" y="2667000"/>
            <a:chExt cx="2438400" cy="762000"/>
          </a:xfrm>
        </p:grpSpPr>
        <p:sp>
          <p:nvSpPr>
            <p:cNvPr id="9" name="Rectangle 8"/>
            <p:cNvSpPr/>
            <p:nvPr/>
          </p:nvSpPr>
          <p:spPr bwMode="auto">
            <a:xfrm>
              <a:off x="3352800" y="2667000"/>
              <a:ext cx="2438400" cy="7620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4114800" y="2667000"/>
              <a:ext cx="0" cy="76200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4953000" y="2667000"/>
              <a:ext cx="0" cy="76200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Oval 14"/>
            <p:cNvSpPr/>
            <p:nvPr/>
          </p:nvSpPr>
          <p:spPr bwMode="auto">
            <a:xfrm>
              <a:off x="3505200" y="2819400"/>
              <a:ext cx="76200" cy="76200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4648200" y="2895600"/>
              <a:ext cx="76200" cy="76200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3733800" y="3124200"/>
              <a:ext cx="76200" cy="762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4343400" y="2971800"/>
              <a:ext cx="76200" cy="762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4419600" y="3200400"/>
              <a:ext cx="76200" cy="76200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5334000" y="2895600"/>
              <a:ext cx="76200" cy="76200"/>
            </a:xfrm>
            <a:prstGeom prst="ellipse">
              <a:avLst/>
            </a:prstGeom>
            <a:solidFill>
              <a:srgbClr val="008000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5562600" y="3200400"/>
              <a:ext cx="76200" cy="762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5181600" y="3124200"/>
              <a:ext cx="76200" cy="76200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76300" y="2743200"/>
            <a:ext cx="304800" cy="76200"/>
            <a:chOff x="914400" y="2971800"/>
            <a:chExt cx="304800" cy="76200"/>
          </a:xfrm>
        </p:grpSpPr>
        <p:sp>
          <p:nvSpPr>
            <p:cNvPr id="23" name="Oval 22"/>
            <p:cNvSpPr/>
            <p:nvPr/>
          </p:nvSpPr>
          <p:spPr bwMode="auto">
            <a:xfrm>
              <a:off x="1143000" y="2971800"/>
              <a:ext cx="76200" cy="762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914400" y="2971800"/>
              <a:ext cx="76200" cy="762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  <p:sp>
        <p:nvSpPr>
          <p:cNvPr id="25" name="Oval 24"/>
          <p:cNvSpPr/>
          <p:nvPr/>
        </p:nvSpPr>
        <p:spPr bwMode="auto">
          <a:xfrm>
            <a:off x="1828800" y="2743200"/>
            <a:ext cx="76200" cy="76200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1600200" y="2743200"/>
            <a:ext cx="76200" cy="76200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2057400" y="2743200"/>
            <a:ext cx="76200" cy="76200"/>
          </a:xfrm>
          <a:prstGeom prst="ellipse">
            <a:avLst/>
          </a:prstGeom>
          <a:solidFill>
            <a:srgbClr val="008000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762000" y="2590800"/>
            <a:ext cx="533400" cy="111600"/>
            <a:chOff x="762000" y="2819400"/>
            <a:chExt cx="533400" cy="111600"/>
          </a:xfrm>
        </p:grpSpPr>
        <p:cxnSp>
          <p:nvCxnSpPr>
            <p:cNvPr id="31" name="Straight Connector 30"/>
            <p:cNvCxnSpPr/>
            <p:nvPr/>
          </p:nvCxnSpPr>
          <p:spPr bwMode="auto">
            <a:xfrm>
              <a:off x="762000" y="2819400"/>
              <a:ext cx="533400" cy="0"/>
            </a:xfrm>
            <a:prstGeom prst="line">
              <a:avLst/>
            </a:prstGeom>
            <a:noFill/>
            <a:ln w="28575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762000" y="2819400"/>
              <a:ext cx="0" cy="11160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1295400" y="2819400"/>
              <a:ext cx="0" cy="11160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9" name="Group 68"/>
          <p:cNvGrpSpPr/>
          <p:nvPr/>
        </p:nvGrpSpPr>
        <p:grpSpPr>
          <a:xfrm>
            <a:off x="6934200" y="2438400"/>
            <a:ext cx="1295400" cy="609600"/>
            <a:chOff x="2133600" y="4572000"/>
            <a:chExt cx="1066800" cy="457200"/>
          </a:xfrm>
        </p:grpSpPr>
        <p:cxnSp>
          <p:nvCxnSpPr>
            <p:cNvPr id="49" name="Straight Connector 48"/>
            <p:cNvCxnSpPr>
              <a:stCxn id="40" idx="2"/>
              <a:endCxn id="41" idx="2"/>
            </p:cNvCxnSpPr>
            <p:nvPr/>
          </p:nvCxnSpPr>
          <p:spPr bwMode="auto">
            <a:xfrm>
              <a:off x="2133600" y="4610100"/>
              <a:ext cx="533400" cy="15240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>
              <a:stCxn id="39" idx="7"/>
              <a:endCxn id="41" idx="6"/>
            </p:cNvCxnSpPr>
            <p:nvPr/>
          </p:nvCxnSpPr>
          <p:spPr bwMode="auto">
            <a:xfrm flipV="1">
              <a:off x="2198641" y="4762500"/>
              <a:ext cx="544559" cy="201659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41" idx="5"/>
              <a:endCxn id="43" idx="1"/>
            </p:cNvCxnSpPr>
            <p:nvPr/>
          </p:nvCxnSpPr>
          <p:spPr bwMode="auto">
            <a:xfrm>
              <a:off x="2732041" y="4789441"/>
              <a:ext cx="403318" cy="174718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" name="Oval 38"/>
            <p:cNvSpPr/>
            <p:nvPr/>
          </p:nvSpPr>
          <p:spPr bwMode="auto">
            <a:xfrm>
              <a:off x="2133600" y="4953000"/>
              <a:ext cx="76200" cy="76200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2133600" y="4572000"/>
              <a:ext cx="76200" cy="76200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2667000" y="4724400"/>
              <a:ext cx="76200" cy="76200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3124200" y="4572000"/>
              <a:ext cx="76200" cy="76200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3124200" y="4953000"/>
              <a:ext cx="76200" cy="76200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cxnSp>
          <p:nvCxnSpPr>
            <p:cNvPr id="51" name="Straight Connector 50"/>
            <p:cNvCxnSpPr>
              <a:stCxn id="41" idx="7"/>
              <a:endCxn id="42" idx="2"/>
            </p:cNvCxnSpPr>
            <p:nvPr/>
          </p:nvCxnSpPr>
          <p:spPr bwMode="auto">
            <a:xfrm flipV="1">
              <a:off x="2732041" y="4610100"/>
              <a:ext cx="392159" cy="125459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>
              <a:off x="2170800" y="4637041"/>
              <a:ext cx="0" cy="327118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>
              <a:off x="2198641" y="4982400"/>
              <a:ext cx="936718" cy="0"/>
            </a:xfrm>
            <a:prstGeom prst="line">
              <a:avLst/>
            </a:prstGeom>
            <a:noFill/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>
              <a:off x="3164400" y="4637041"/>
              <a:ext cx="0" cy="327118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0" name="TextBox 69"/>
          <p:cNvSpPr txBox="1"/>
          <p:nvPr/>
        </p:nvSpPr>
        <p:spPr>
          <a:xfrm>
            <a:off x="990600" y="4724400"/>
            <a:ext cx="7467600" cy="183127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S</a:t>
            </a:r>
            <a:r>
              <a:rPr lang="en-US" sz="2400" dirty="0" smtClean="0"/>
              <a:t> independent   </a:t>
            </a:r>
            <a:r>
              <a:rPr lang="en-US" sz="2400" dirty="0" smtClean="0">
                <a:sym typeface="Wingdings"/>
              </a:rPr>
              <a:t>   </a:t>
            </a:r>
            <a:r>
              <a:rPr lang="en-US" sz="2400" i="1" dirty="0" smtClean="0">
                <a:solidFill>
                  <a:schemeClr val="tx1"/>
                </a:solidFill>
                <a:sym typeface="Wingdings"/>
              </a:rPr>
              <a:t>T     S</a:t>
            </a:r>
            <a:r>
              <a:rPr lang="en-US" sz="2400" dirty="0" smtClean="0">
                <a:sym typeface="Wingdings"/>
              </a:rPr>
              <a:t> also independent</a:t>
            </a:r>
            <a:br>
              <a:rPr lang="en-US" sz="2400" dirty="0" smtClean="0">
                <a:sym typeface="Wingdings"/>
              </a:rPr>
            </a:br>
            <a:endParaRPr lang="en-US" sz="800" dirty="0" smtClean="0">
              <a:sym typeface="Wingdings"/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ym typeface="Wingdings"/>
              </a:rPr>
              <a:t>Exchange property:  </a:t>
            </a:r>
            <a:r>
              <a:rPr lang="en-US" sz="2400" i="1" dirty="0" smtClean="0">
                <a:solidFill>
                  <a:srgbClr val="FF0000"/>
                </a:solidFill>
                <a:sym typeface="Wingdings"/>
              </a:rPr>
              <a:t>S</a:t>
            </a:r>
            <a:r>
              <a:rPr lang="en-US" sz="2400" i="1" dirty="0" smtClean="0">
                <a:sym typeface="Wingdings"/>
              </a:rPr>
              <a:t>, </a:t>
            </a:r>
            <a:r>
              <a:rPr lang="en-US" sz="2400" i="1" dirty="0" smtClean="0">
                <a:solidFill>
                  <a:srgbClr val="008000"/>
                </a:solidFill>
                <a:sym typeface="Wingdings"/>
              </a:rPr>
              <a:t>U</a:t>
            </a:r>
            <a:r>
              <a:rPr lang="en-US" sz="2400" i="1" dirty="0" smtClean="0">
                <a:sym typeface="Wingdings"/>
              </a:rPr>
              <a:t> </a:t>
            </a:r>
            <a:r>
              <a:rPr lang="en-US" sz="2400" dirty="0" smtClean="0">
                <a:sym typeface="Wingdings"/>
              </a:rPr>
              <a:t>independent, |</a:t>
            </a:r>
            <a:r>
              <a:rPr lang="en-US" sz="2400" i="1" dirty="0" smtClean="0">
                <a:sym typeface="Wingdings"/>
              </a:rPr>
              <a:t>S</a:t>
            </a:r>
            <a:r>
              <a:rPr lang="en-US" sz="2400" dirty="0" smtClean="0">
                <a:sym typeface="Wingdings"/>
              </a:rPr>
              <a:t>| &gt; |</a:t>
            </a:r>
            <a:r>
              <a:rPr lang="en-US" sz="2400" i="1" dirty="0" smtClean="0">
                <a:sym typeface="Wingdings"/>
              </a:rPr>
              <a:t>U</a:t>
            </a:r>
            <a:r>
              <a:rPr lang="en-US" sz="2400" dirty="0" smtClean="0">
                <a:sym typeface="Wingdings"/>
              </a:rPr>
              <a:t>|</a:t>
            </a:r>
            <a:br>
              <a:rPr lang="en-US" sz="2400" dirty="0" smtClean="0">
                <a:sym typeface="Wingdings"/>
              </a:rPr>
            </a:br>
            <a:r>
              <a:rPr lang="en-US" sz="2400" dirty="0" smtClean="0">
                <a:sym typeface="Wingdings"/>
              </a:rPr>
              <a:t> some             can be added to </a:t>
            </a:r>
            <a:r>
              <a:rPr lang="en-US" sz="2400" i="1" dirty="0" smtClean="0">
                <a:sym typeface="Wingdings"/>
              </a:rPr>
              <a:t>U</a:t>
            </a:r>
            <a:r>
              <a:rPr lang="en-US" sz="2400" dirty="0">
                <a:sym typeface="Wingdings"/>
              </a:rPr>
              <a:t>:             </a:t>
            </a:r>
            <a:r>
              <a:rPr lang="en-US" sz="2400" dirty="0" smtClean="0">
                <a:sym typeface="Wingdings"/>
              </a:rPr>
              <a:t>independent</a:t>
            </a:r>
            <a:endParaRPr lang="en-US" sz="2400" dirty="0">
              <a:sym typeface="Wingdings"/>
            </a:endParaRPr>
          </a:p>
          <a:p>
            <a:pPr marL="457200" indent="-457200" algn="l">
              <a:buFont typeface="Arial"/>
              <a:buChar char="•"/>
            </a:pPr>
            <a:endParaRPr lang="en-US" sz="600" dirty="0" smtClean="0">
              <a:sym typeface="Wingdings"/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ym typeface="Wingdings"/>
              </a:rPr>
              <a:t>All maximal independent sets have the same size</a:t>
            </a:r>
          </a:p>
        </p:txBody>
      </p:sp>
      <p:pic>
        <p:nvPicPr>
          <p:cNvPr id="71" name="Picture 7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300" y="4851400"/>
            <a:ext cx="190500" cy="254000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1600200" y="2590800"/>
            <a:ext cx="533400" cy="111600"/>
            <a:chOff x="762000" y="2819400"/>
            <a:chExt cx="533400" cy="111600"/>
          </a:xfrm>
        </p:grpSpPr>
        <p:cxnSp>
          <p:nvCxnSpPr>
            <p:cNvPr id="52" name="Straight Connector 51"/>
            <p:cNvCxnSpPr/>
            <p:nvPr/>
          </p:nvCxnSpPr>
          <p:spPr bwMode="auto">
            <a:xfrm>
              <a:off x="762000" y="2819400"/>
              <a:ext cx="533400" cy="0"/>
            </a:xfrm>
            <a:prstGeom prst="line">
              <a:avLst/>
            </a:prstGeom>
            <a:noFill/>
            <a:ln w="28575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>
              <a:off x="762000" y="2819400"/>
              <a:ext cx="0" cy="11160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>
              <a:off x="1295400" y="2819400"/>
              <a:ext cx="0" cy="11160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5" name="Group 44"/>
          <p:cNvGrpSpPr/>
          <p:nvPr/>
        </p:nvGrpSpPr>
        <p:grpSpPr>
          <a:xfrm>
            <a:off x="1098000" y="2286000"/>
            <a:ext cx="6482700" cy="914400"/>
            <a:chOff x="1098000" y="2286000"/>
            <a:chExt cx="6482700" cy="914400"/>
          </a:xfrm>
        </p:grpSpPr>
        <p:sp>
          <p:nvSpPr>
            <p:cNvPr id="57" name="Oval 56"/>
            <p:cNvSpPr>
              <a:spLocks noChangeAspect="1"/>
            </p:cNvSpPr>
            <p:nvPr/>
          </p:nvSpPr>
          <p:spPr bwMode="auto">
            <a:xfrm>
              <a:off x="1098000" y="2736000"/>
              <a:ext cx="100584" cy="100584"/>
            </a:xfrm>
            <a:prstGeom prst="ellipse">
              <a:avLst/>
            </a:prstGeom>
            <a:noFill/>
            <a:ln w="254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 bwMode="auto">
            <a:xfrm>
              <a:off x="3785616" y="2743200"/>
              <a:ext cx="100584" cy="100584"/>
            </a:xfrm>
            <a:prstGeom prst="ellipse">
              <a:avLst/>
            </a:prstGeom>
            <a:noFill/>
            <a:ln w="254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 bwMode="auto">
            <a:xfrm>
              <a:off x="7009200" y="2502000"/>
              <a:ext cx="571500" cy="177800"/>
            </a:xfrm>
            <a:prstGeom prst="line">
              <a:avLst/>
            </a:prstGeom>
            <a:noFill/>
            <a:ln w="2857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 flipV="1">
              <a:off x="1143000" y="2895600"/>
              <a:ext cx="0" cy="304800"/>
            </a:xfrm>
            <a:prstGeom prst="straightConnector1">
              <a:avLst/>
            </a:prstGeom>
            <a:noFill/>
            <a:ln w="2857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cxnSp>
          <p:nvCxnSpPr>
            <p:cNvPr id="64" name="Straight Arrow Connector 63"/>
            <p:cNvCxnSpPr/>
            <p:nvPr/>
          </p:nvCxnSpPr>
          <p:spPr bwMode="auto">
            <a:xfrm flipV="1">
              <a:off x="3352800" y="2819400"/>
              <a:ext cx="381000" cy="152400"/>
            </a:xfrm>
            <a:prstGeom prst="straightConnector1">
              <a:avLst/>
            </a:prstGeom>
            <a:noFill/>
            <a:ln w="2857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arrow" w="sm" len="med"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</p:spPr>
        </p:cxnSp>
        <p:cxnSp>
          <p:nvCxnSpPr>
            <p:cNvPr id="65" name="Straight Arrow Connector 64"/>
            <p:cNvCxnSpPr/>
            <p:nvPr/>
          </p:nvCxnSpPr>
          <p:spPr bwMode="auto">
            <a:xfrm flipH="1">
              <a:off x="7315200" y="2286000"/>
              <a:ext cx="228600" cy="228600"/>
            </a:xfrm>
            <a:prstGeom prst="straightConnector1">
              <a:avLst/>
            </a:prstGeom>
            <a:noFill/>
            <a:ln w="2857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</p:grpSp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933" y="5702300"/>
            <a:ext cx="711200" cy="241300"/>
          </a:xfrm>
          <a:prstGeom prst="rect">
            <a:avLst/>
          </a:prstGeom>
        </p:spPr>
      </p:pic>
      <p:pic>
        <p:nvPicPr>
          <p:cNvPr id="44" name="Picture 4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883" y="5715000"/>
            <a:ext cx="6985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69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ung 17"/>
          <p:cNvGrpSpPr/>
          <p:nvPr/>
        </p:nvGrpSpPr>
        <p:grpSpPr>
          <a:xfrm>
            <a:off x="1676400" y="1219200"/>
            <a:ext cx="5334000" cy="5334000"/>
            <a:chOff x="1752600" y="990600"/>
            <a:chExt cx="5334000" cy="5334000"/>
          </a:xfrm>
        </p:grpSpPr>
        <p:pic>
          <p:nvPicPr>
            <p:cNvPr id="15" name="Bild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2600" y="990600"/>
              <a:ext cx="5334000" cy="5334000"/>
            </a:xfrm>
            <a:prstGeom prst="rect">
              <a:avLst/>
            </a:prstGeom>
          </p:spPr>
        </p:pic>
        <p:sp>
          <p:nvSpPr>
            <p:cNvPr id="16" name="Rechteck 15"/>
            <p:cNvSpPr/>
            <p:nvPr/>
          </p:nvSpPr>
          <p:spPr bwMode="auto">
            <a:xfrm>
              <a:off x="3962400" y="1905000"/>
              <a:ext cx="914400" cy="8382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7" name="Rechteck 16"/>
            <p:cNvSpPr/>
            <p:nvPr/>
          </p:nvSpPr>
          <p:spPr bwMode="auto">
            <a:xfrm>
              <a:off x="3962400" y="4495800"/>
              <a:ext cx="914400" cy="838200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00025"/>
            <a:ext cx="9144000" cy="762000"/>
          </a:xfrm>
        </p:spPr>
        <p:txBody>
          <a:bodyPr/>
          <a:lstStyle/>
          <a:p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faces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submodular </a:t>
            </a:r>
            <a:r>
              <a:rPr lang="de-DE" dirty="0" err="1" smtClean="0"/>
              <a:t>functions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100" y="7010400"/>
            <a:ext cx="8305800" cy="5141913"/>
          </a:xfrm>
        </p:spPr>
        <p:txBody>
          <a:bodyPr/>
          <a:lstStyle/>
          <a:p>
            <a:r>
              <a:rPr lang="de-DE" dirty="0" err="1"/>
              <a:t>Convex</a:t>
            </a:r>
            <a:r>
              <a:rPr lang="de-DE" dirty="0"/>
              <a:t> </a:t>
            </a:r>
            <a:r>
              <a:rPr lang="de-DE" dirty="0" err="1"/>
              <a:t>aspects</a:t>
            </a:r>
            <a:endParaRPr lang="de-DE" dirty="0"/>
          </a:p>
          <a:p>
            <a:pPr lvl="1"/>
            <a:r>
              <a:rPr lang="de-DE" dirty="0" err="1" smtClean="0"/>
              <a:t>Useful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minimization</a:t>
            </a:r>
            <a:endParaRPr lang="de-DE" dirty="0" smtClean="0"/>
          </a:p>
          <a:p>
            <a:pPr lvl="1"/>
            <a:r>
              <a:rPr lang="de-DE" dirty="0" err="1" smtClean="0"/>
              <a:t>Convex</a:t>
            </a:r>
            <a:r>
              <a:rPr lang="de-DE" dirty="0" smtClean="0"/>
              <a:t> </a:t>
            </a:r>
            <a:r>
              <a:rPr lang="de-DE" dirty="0" err="1" smtClean="0"/>
              <a:t>extension</a:t>
            </a:r>
            <a:endParaRPr lang="de-DE" dirty="0" smtClean="0"/>
          </a:p>
          <a:p>
            <a:r>
              <a:rPr lang="de-DE" dirty="0" err="1" smtClean="0"/>
              <a:t>Concave</a:t>
            </a:r>
            <a:r>
              <a:rPr lang="de-DE" dirty="0" smtClean="0"/>
              <a:t> </a:t>
            </a:r>
            <a:r>
              <a:rPr lang="de-DE" dirty="0" err="1" smtClean="0"/>
              <a:t>aspects</a:t>
            </a:r>
            <a:endParaRPr lang="de-DE" dirty="0" smtClean="0"/>
          </a:p>
          <a:p>
            <a:pPr lvl="1"/>
            <a:r>
              <a:rPr lang="de-DE" dirty="0" err="1" smtClean="0"/>
              <a:t>Useful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maximization</a:t>
            </a:r>
            <a:endParaRPr lang="de-DE" dirty="0" smtClean="0"/>
          </a:p>
          <a:p>
            <a:pPr lvl="1"/>
            <a:r>
              <a:rPr lang="de-DE" dirty="0" smtClean="0"/>
              <a:t>Multilinear </a:t>
            </a:r>
            <a:r>
              <a:rPr lang="de-DE" dirty="0" err="1" smtClean="0"/>
              <a:t>extension</a:t>
            </a:r>
            <a:endParaRPr lang="de-DE" dirty="0" smtClean="0"/>
          </a:p>
          <a:p>
            <a:pPr lvl="1"/>
            <a:endParaRPr lang="de-DE" dirty="0"/>
          </a:p>
          <a:p>
            <a:r>
              <a:rPr lang="de-DE" dirty="0" smtClean="0"/>
              <a:t>Not </a:t>
            </a:r>
            <a:r>
              <a:rPr lang="de-DE" dirty="0" err="1" smtClean="0"/>
              <a:t>closed</a:t>
            </a:r>
            <a:r>
              <a:rPr lang="de-DE" dirty="0" smtClean="0"/>
              <a:t> </a:t>
            </a:r>
            <a:r>
              <a:rPr lang="de-DE" dirty="0" err="1" smtClean="0"/>
              <a:t>under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minimum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maximum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2041784" y="2438400"/>
            <a:ext cx="3292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 err="1" smtClean="0"/>
              <a:t>Convex</a:t>
            </a:r>
            <a:r>
              <a:rPr lang="de-DE" sz="3600" dirty="0" smtClean="0"/>
              <a:t> </a:t>
            </a:r>
            <a:r>
              <a:rPr lang="de-DE" sz="3600" dirty="0" err="1" smtClean="0"/>
              <a:t>aspects</a:t>
            </a:r>
            <a:endParaRPr lang="de-DE" sz="3600" dirty="0"/>
          </a:p>
        </p:txBody>
      </p:sp>
      <p:sp>
        <p:nvSpPr>
          <p:cNvPr id="9" name="Rechteck 8"/>
          <p:cNvSpPr/>
          <p:nvPr/>
        </p:nvSpPr>
        <p:spPr>
          <a:xfrm>
            <a:off x="2117984" y="3048000"/>
            <a:ext cx="305133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 smtClean="0">
                <a:sym typeface="Wingdings"/>
              </a:rPr>
              <a:t></a:t>
            </a:r>
            <a:r>
              <a:rPr lang="de-DE" sz="3200" dirty="0" err="1" smtClean="0"/>
              <a:t>minimization</a:t>
            </a:r>
            <a:r>
              <a:rPr lang="de-DE" sz="3200" dirty="0" smtClean="0"/>
              <a:t>!</a:t>
            </a:r>
            <a:endParaRPr lang="de-DE" sz="3200" dirty="0"/>
          </a:p>
        </p:txBody>
      </p:sp>
      <p:sp>
        <p:nvSpPr>
          <p:cNvPr id="10" name="Rechteck 9"/>
          <p:cNvSpPr/>
          <p:nvPr/>
        </p:nvSpPr>
        <p:spPr>
          <a:xfrm>
            <a:off x="3124200" y="4495800"/>
            <a:ext cx="3292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 err="1" smtClean="0">
                <a:solidFill>
                  <a:schemeClr val="bg1"/>
                </a:solidFill>
              </a:rPr>
              <a:t>Concave</a:t>
            </a:r>
            <a:r>
              <a:rPr lang="de-DE" sz="3600" dirty="0" smtClean="0">
                <a:solidFill>
                  <a:schemeClr val="bg1"/>
                </a:solidFill>
              </a:rPr>
              <a:t> </a:t>
            </a:r>
            <a:r>
              <a:rPr lang="de-DE" sz="3600" dirty="0" err="1" smtClean="0">
                <a:solidFill>
                  <a:schemeClr val="bg1"/>
                </a:solidFill>
              </a:rPr>
              <a:t>aspects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200400" y="5105400"/>
            <a:ext cx="305133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 smtClean="0">
                <a:solidFill>
                  <a:schemeClr val="bg1"/>
                </a:solidFill>
                <a:sym typeface="Wingdings"/>
              </a:rPr>
              <a:t></a:t>
            </a:r>
            <a:r>
              <a:rPr lang="de-DE" sz="3200" dirty="0" err="1" smtClean="0">
                <a:solidFill>
                  <a:schemeClr val="bg1"/>
                </a:solidFill>
              </a:rPr>
              <a:t>maximization</a:t>
            </a:r>
            <a:r>
              <a:rPr lang="de-DE" sz="3200" dirty="0" smtClean="0">
                <a:solidFill>
                  <a:schemeClr val="bg1"/>
                </a:solidFill>
              </a:rPr>
              <a:t>!</a:t>
            </a:r>
            <a:endParaRPr lang="de-DE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58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79"/>
    </mc:Choice>
    <mc:Fallback xmlns="">
      <p:transition xmlns:p14="http://schemas.microsoft.com/office/powerpoint/2010/main" spd="slow" advTm="7687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BuildingMonitoring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3505200"/>
            <a:ext cx="3818734" cy="29742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143000"/>
            <a:ext cx="7467600" cy="5105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Ground set</a:t>
            </a:r>
            <a:endParaRPr lang="en-US" sz="2800" dirty="0" smtClean="0"/>
          </a:p>
          <a:p>
            <a:pPr>
              <a:buNone/>
            </a:pPr>
            <a:r>
              <a:rPr lang="en-US" dirty="0" smtClean="0"/>
              <a:t>Configuration:</a:t>
            </a: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Sensing quality model</a:t>
            </a:r>
          </a:p>
          <a:p>
            <a:pPr>
              <a:buNone/>
            </a:pPr>
            <a:r>
              <a:rPr lang="en-US" dirty="0" smtClean="0"/>
              <a:t>Configuration is feasible if no camera is pointed in two directions at once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This is a partition </a:t>
            </a:r>
            <a:r>
              <a:rPr lang="en-US" dirty="0" err="1" smtClean="0"/>
              <a:t>matroid</a:t>
            </a:r>
            <a:r>
              <a:rPr lang="en-US" dirty="0" smtClean="0"/>
              <a:t>: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Independence:</a:t>
            </a:r>
          </a:p>
        </p:txBody>
      </p:sp>
      <p:pic>
        <p:nvPicPr>
          <p:cNvPr id="32" name="Picture 31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2286762"/>
            <a:ext cx="1784223" cy="304038"/>
          </a:xfrm>
          <a:prstGeom prst="rect">
            <a:avLst/>
          </a:prstGeom>
        </p:spPr>
      </p:pic>
      <p:pic>
        <p:nvPicPr>
          <p:cNvPr id="77" name="Picture 76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1737" y="1752600"/>
            <a:ext cx="2332863" cy="364045"/>
          </a:xfrm>
          <a:prstGeom prst="rect">
            <a:avLst/>
          </a:prstGeom>
        </p:spPr>
      </p:pic>
      <p:sp>
        <p:nvSpPr>
          <p:cNvPr id="7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65E3480D-8867-4650-B634-31D61DE15060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26" name="TextBox 2"/>
          <p:cNvSpPr txBox="1"/>
          <p:nvPr/>
        </p:nvSpPr>
        <p:spPr>
          <a:xfrm>
            <a:off x="0" y="834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80FF"/>
                </a:solidFill>
              </a:rPr>
              <a:t>Example: Camera network</a:t>
            </a:r>
            <a:endParaRPr lang="en-US" sz="4800" dirty="0">
              <a:solidFill>
                <a:srgbClr val="0080FF"/>
              </a:solidFill>
            </a:endParaRPr>
          </a:p>
        </p:txBody>
      </p:sp>
      <p:grpSp>
        <p:nvGrpSpPr>
          <p:cNvPr id="12" name="Gruppierung 11"/>
          <p:cNvGrpSpPr/>
          <p:nvPr/>
        </p:nvGrpSpPr>
        <p:grpSpPr>
          <a:xfrm>
            <a:off x="5747447" y="4198227"/>
            <a:ext cx="990600" cy="457200"/>
            <a:chOff x="5747447" y="4198227"/>
            <a:chExt cx="990600" cy="457200"/>
          </a:xfrm>
        </p:grpSpPr>
        <p:sp>
          <p:nvSpPr>
            <p:cNvPr id="27" name="Trapez 26"/>
            <p:cNvSpPr/>
            <p:nvPr/>
          </p:nvSpPr>
          <p:spPr bwMode="auto">
            <a:xfrm rot="15593154">
              <a:off x="6014147" y="3931527"/>
              <a:ext cx="457200" cy="990600"/>
            </a:xfrm>
            <a:prstGeom prst="trapezoid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pic>
          <p:nvPicPr>
            <p:cNvPr id="7" name="Bild 6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1900" y="4248150"/>
              <a:ext cx="254000" cy="266700"/>
            </a:xfrm>
            <a:prstGeom prst="rect">
              <a:avLst/>
            </a:prstGeom>
          </p:spPr>
        </p:pic>
      </p:grpSp>
      <p:grpSp>
        <p:nvGrpSpPr>
          <p:cNvPr id="14" name="Gruppierung 13"/>
          <p:cNvGrpSpPr/>
          <p:nvPr/>
        </p:nvGrpSpPr>
        <p:grpSpPr>
          <a:xfrm>
            <a:off x="5749247" y="4585182"/>
            <a:ext cx="990600" cy="457200"/>
            <a:chOff x="5749247" y="4585182"/>
            <a:chExt cx="990600" cy="457200"/>
          </a:xfrm>
        </p:grpSpPr>
        <p:sp>
          <p:nvSpPr>
            <p:cNvPr id="2" name="Trapez 1"/>
            <p:cNvSpPr/>
            <p:nvPr/>
          </p:nvSpPr>
          <p:spPr bwMode="auto">
            <a:xfrm rot="17115364">
              <a:off x="6015947" y="4318482"/>
              <a:ext cx="457200" cy="990600"/>
            </a:xfrm>
            <a:prstGeom prst="trapezoid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pic>
          <p:nvPicPr>
            <p:cNvPr id="8" name="Bild 7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7450" y="4718050"/>
              <a:ext cx="241300" cy="266700"/>
            </a:xfrm>
            <a:prstGeom prst="rect">
              <a:avLst/>
            </a:prstGeom>
          </p:spPr>
        </p:pic>
      </p:grpSp>
      <p:grpSp>
        <p:nvGrpSpPr>
          <p:cNvPr id="16" name="Gruppierung 15"/>
          <p:cNvGrpSpPr/>
          <p:nvPr/>
        </p:nvGrpSpPr>
        <p:grpSpPr>
          <a:xfrm>
            <a:off x="7523199" y="4611822"/>
            <a:ext cx="457200" cy="990600"/>
            <a:chOff x="7523199" y="4611822"/>
            <a:chExt cx="457200" cy="990600"/>
          </a:xfrm>
        </p:grpSpPr>
        <p:sp>
          <p:nvSpPr>
            <p:cNvPr id="29" name="Trapez 28"/>
            <p:cNvSpPr/>
            <p:nvPr/>
          </p:nvSpPr>
          <p:spPr bwMode="auto">
            <a:xfrm rot="710708">
              <a:off x="7523199" y="4611822"/>
              <a:ext cx="457200" cy="990600"/>
            </a:xfrm>
            <a:prstGeom prst="trapezoid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pic>
          <p:nvPicPr>
            <p:cNvPr id="9" name="Bild 8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0800" y="4984750"/>
              <a:ext cx="254000" cy="266700"/>
            </a:xfrm>
            <a:prstGeom prst="rect">
              <a:avLst/>
            </a:prstGeom>
          </p:spPr>
        </p:pic>
      </p:grpSp>
      <p:grpSp>
        <p:nvGrpSpPr>
          <p:cNvPr id="15" name="Gruppierung 14"/>
          <p:cNvGrpSpPr/>
          <p:nvPr/>
        </p:nvGrpSpPr>
        <p:grpSpPr>
          <a:xfrm>
            <a:off x="6828540" y="4333684"/>
            <a:ext cx="990600" cy="457200"/>
            <a:chOff x="6828540" y="4333684"/>
            <a:chExt cx="990600" cy="457200"/>
          </a:xfrm>
        </p:grpSpPr>
        <p:sp>
          <p:nvSpPr>
            <p:cNvPr id="28" name="Trapez 27"/>
            <p:cNvSpPr/>
            <p:nvPr/>
          </p:nvSpPr>
          <p:spPr bwMode="auto">
            <a:xfrm rot="5685308">
              <a:off x="7095240" y="4066984"/>
              <a:ext cx="457200" cy="990600"/>
            </a:xfrm>
            <a:prstGeom prst="trapezoid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pic>
          <p:nvPicPr>
            <p:cNvPr id="10" name="Bild 9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3750" y="4438650"/>
              <a:ext cx="266700" cy="266700"/>
            </a:xfrm>
            <a:prstGeom prst="rect">
              <a:avLst/>
            </a:prstGeom>
          </p:spPr>
        </p:pic>
      </p:grpSp>
      <p:pic>
        <p:nvPicPr>
          <p:cNvPr id="11" name="Bild 10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850" y="1276350"/>
            <a:ext cx="3517900" cy="368300"/>
          </a:xfrm>
          <a:prstGeom prst="rect">
            <a:avLst/>
          </a:prstGeom>
        </p:spPr>
      </p:pic>
      <p:pic>
        <p:nvPicPr>
          <p:cNvPr id="17" name="Bild 16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743450"/>
            <a:ext cx="4337050" cy="330117"/>
          </a:xfrm>
          <a:prstGeom prst="rect">
            <a:avLst/>
          </a:prstGeom>
        </p:spPr>
      </p:pic>
      <p:pic>
        <p:nvPicPr>
          <p:cNvPr id="19" name="Bild 18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50" y="5715000"/>
            <a:ext cx="1765300" cy="368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1935691"/>
      </p:ext>
    </p:extLst>
  </p:cSld>
  <p:clrMapOvr>
    <a:masterClrMapping/>
  </p:clrMapOvr>
  <p:transition xmlns:p14="http://schemas.microsoft.com/office/powerpoint/2010/main" advTm="5472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51C6DC7-00FE-274F-B139-209540D23465}" type="slidenum">
              <a:rPr lang="en-US" sz="1400"/>
              <a:pPr eaLnBrk="1" hangingPunct="1"/>
              <a:t>41</a:t>
            </a:fld>
            <a:endParaRPr lang="en-US" sz="1400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0025"/>
            <a:ext cx="8229600" cy="762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Calibri" charset="0"/>
                <a:ea typeface="ＭＳ Ｐゴシック" charset="0"/>
                <a:cs typeface="ＭＳ Ｐゴシック" charset="0"/>
              </a:rPr>
              <a:t>Greedy algorithm for </a:t>
            </a:r>
            <a:r>
              <a:rPr lang="en-US" sz="4000" dirty="0" err="1" smtClean="0">
                <a:latin typeface="Calibri" charset="0"/>
                <a:ea typeface="ＭＳ Ｐゴシック" charset="0"/>
                <a:cs typeface="ＭＳ Ｐゴシック" charset="0"/>
              </a:rPr>
              <a:t>matroids</a:t>
            </a:r>
            <a:r>
              <a:rPr lang="en-US" sz="4000" dirty="0" smtClean="0">
                <a:latin typeface="Calibri" charset="0"/>
                <a:ea typeface="ＭＳ Ｐゴシック" charset="0"/>
                <a:cs typeface="ＭＳ Ｐゴシック" charset="0"/>
              </a:rPr>
              <a:t>:</a:t>
            </a:r>
            <a:endParaRPr lang="en-US" sz="4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25411" name="Rectangle 3"/>
          <p:cNvSpPr>
            <a:spLocks noChangeArrowheads="1"/>
          </p:cNvSpPr>
          <p:nvPr/>
        </p:nvSpPr>
        <p:spPr bwMode="auto">
          <a:xfrm>
            <a:off x="152400" y="990600"/>
            <a:ext cx="8991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Blip>
                <a:blip r:embed="rId4"/>
              </a:buBlip>
            </a:pPr>
            <a:r>
              <a:rPr lang="en-US" dirty="0"/>
              <a:t>Given: finite set </a:t>
            </a:r>
            <a:r>
              <a:rPr lang="en-US" dirty="0" smtClean="0"/>
              <a:t>V</a:t>
            </a:r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Blip>
                <a:blip r:embed="rId4"/>
              </a:buBlip>
            </a:pPr>
            <a:r>
              <a:rPr lang="en-US" dirty="0" smtClean="0"/>
              <a:t>Want:       	           such that	</a:t>
            </a:r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endParaRPr lang="en-US" sz="1400" dirty="0">
              <a:solidFill>
                <a:schemeClr val="hlink"/>
              </a:solidFill>
            </a:endParaRPr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endParaRPr lang="en-US" dirty="0">
              <a:solidFill>
                <a:schemeClr val="hlink"/>
              </a:solidFill>
            </a:endParaRPr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r>
              <a:rPr lang="en-US" dirty="0"/>
              <a:t>	</a:t>
            </a:r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endParaRPr lang="en-US" dirty="0"/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endParaRPr lang="en-US" dirty="0"/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endParaRPr lang="en-US" dirty="0"/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Blip>
                <a:blip r:embed="rId4"/>
              </a:buBlip>
            </a:pPr>
            <a:endParaRPr lang="en-US" dirty="0"/>
          </a:p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Blip>
                <a:blip r:embed="rId4"/>
              </a:buBlip>
            </a:pPr>
            <a:endParaRPr lang="en-US" sz="200" dirty="0"/>
          </a:p>
          <a:p>
            <a:pPr algn="l">
              <a:spcBef>
                <a:spcPct val="20000"/>
              </a:spcBef>
              <a:buClr>
                <a:schemeClr val="folHlink"/>
              </a:buClr>
              <a:buSzPct val="70000"/>
            </a:pPr>
            <a:endParaRPr lang="en-US" sz="1600" dirty="0"/>
          </a:p>
        </p:txBody>
      </p:sp>
      <p:sp>
        <p:nvSpPr>
          <p:cNvPr id="1425413" name="Rectangle 5"/>
          <p:cNvSpPr>
            <a:spLocks noChangeArrowheads="1"/>
          </p:cNvSpPr>
          <p:nvPr/>
        </p:nvSpPr>
        <p:spPr bwMode="auto">
          <a:xfrm>
            <a:off x="1524000" y="1450975"/>
            <a:ext cx="3962400" cy="1320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25414" name="Rectangle 6"/>
          <p:cNvSpPr>
            <a:spLocks noChangeArrowheads="1"/>
          </p:cNvSpPr>
          <p:nvPr/>
        </p:nvSpPr>
        <p:spPr bwMode="auto">
          <a:xfrm>
            <a:off x="457200" y="3417888"/>
            <a:ext cx="4495800" cy="2960811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r>
              <a:rPr lang="en-US" u="sng" dirty="0"/>
              <a:t>Greedy algorithm:</a:t>
            </a:r>
          </a:p>
          <a:p>
            <a:pPr lvl="1" algn="l">
              <a:spcBef>
                <a:spcPct val="20000"/>
              </a:spcBef>
              <a:buClr>
                <a:schemeClr val="hlink"/>
              </a:buClr>
              <a:buSzPct val="65000"/>
              <a:buFont typeface="Wingdings" charset="0"/>
              <a:buNone/>
            </a:pPr>
            <a:r>
              <a:rPr lang="en-US" dirty="0"/>
              <a:t>Start with</a:t>
            </a:r>
            <a:endParaRPr lang="en-US" dirty="0">
              <a:latin typeface="cmsy10" charset="0"/>
            </a:endParaRPr>
          </a:p>
          <a:p>
            <a:pPr lvl="1" algn="l">
              <a:spcBef>
                <a:spcPct val="20000"/>
              </a:spcBef>
              <a:buClr>
                <a:schemeClr val="hlink"/>
              </a:buClr>
              <a:buSzPct val="65000"/>
              <a:buFont typeface="Wingdings" charset="0"/>
              <a:buNone/>
            </a:pPr>
            <a:r>
              <a:rPr lang="en-US" dirty="0" smtClean="0"/>
              <a:t>While</a:t>
            </a:r>
            <a:endParaRPr lang="en-US" dirty="0"/>
          </a:p>
          <a:p>
            <a:pPr lvl="2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0"/>
              <a:buNone/>
            </a:pPr>
            <a:endParaRPr lang="en-US" dirty="0"/>
          </a:p>
          <a:p>
            <a:pPr lvl="2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0"/>
              <a:buNone/>
            </a:pPr>
            <a:endParaRPr lang="en-US" sz="2000" dirty="0"/>
          </a:p>
          <a:p>
            <a:pPr lvl="2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0"/>
              <a:buNone/>
            </a:pPr>
            <a:endParaRPr lang="en-US" dirty="0"/>
          </a:p>
        </p:txBody>
      </p:sp>
      <p:pic>
        <p:nvPicPr>
          <p:cNvPr id="28701" name="Picture 2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4102100"/>
            <a:ext cx="9144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3175" y="5761037"/>
            <a:ext cx="19812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 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00" y="2101850"/>
            <a:ext cx="3581400" cy="622300"/>
          </a:xfrm>
          <a:prstGeom prst="rect">
            <a:avLst/>
          </a:prstGeom>
        </p:spPr>
      </p:pic>
      <p:pic>
        <p:nvPicPr>
          <p:cNvPr id="5" name="Bild 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550" y="4540250"/>
            <a:ext cx="2857500" cy="368300"/>
          </a:xfrm>
          <a:prstGeom prst="rect">
            <a:avLst/>
          </a:prstGeom>
        </p:spPr>
      </p:pic>
      <p:pic>
        <p:nvPicPr>
          <p:cNvPr id="66" name="Picture 32" descr="BuildingMonitoring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866" y="3200400"/>
            <a:ext cx="3818734" cy="2974296"/>
          </a:xfrm>
          <a:prstGeom prst="rect">
            <a:avLst/>
          </a:prstGeom>
        </p:spPr>
      </p:pic>
      <p:grpSp>
        <p:nvGrpSpPr>
          <p:cNvPr id="67" name="Gruppierung 66"/>
          <p:cNvGrpSpPr/>
          <p:nvPr/>
        </p:nvGrpSpPr>
        <p:grpSpPr>
          <a:xfrm rot="758887">
            <a:off x="6057836" y="4088095"/>
            <a:ext cx="990600" cy="457200"/>
            <a:chOff x="5747447" y="4198227"/>
            <a:chExt cx="990600" cy="457200"/>
          </a:xfrm>
        </p:grpSpPr>
        <p:sp>
          <p:nvSpPr>
            <p:cNvPr id="68" name="Trapez 67"/>
            <p:cNvSpPr/>
            <p:nvPr/>
          </p:nvSpPr>
          <p:spPr bwMode="auto">
            <a:xfrm rot="15593154">
              <a:off x="6014147" y="3931527"/>
              <a:ext cx="457200" cy="990600"/>
            </a:xfrm>
            <a:prstGeom prst="trapezoid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pic>
          <p:nvPicPr>
            <p:cNvPr id="69" name="Bild 68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1900" y="4248150"/>
              <a:ext cx="254000" cy="266700"/>
            </a:xfrm>
            <a:prstGeom prst="rect">
              <a:avLst/>
            </a:prstGeom>
          </p:spPr>
        </p:pic>
      </p:grpSp>
      <p:grpSp>
        <p:nvGrpSpPr>
          <p:cNvPr id="73" name="Gruppierung 72"/>
          <p:cNvGrpSpPr/>
          <p:nvPr/>
        </p:nvGrpSpPr>
        <p:grpSpPr>
          <a:xfrm>
            <a:off x="7895465" y="4307022"/>
            <a:ext cx="457200" cy="990600"/>
            <a:chOff x="7523199" y="4611822"/>
            <a:chExt cx="457200" cy="990600"/>
          </a:xfrm>
        </p:grpSpPr>
        <p:sp>
          <p:nvSpPr>
            <p:cNvPr id="74" name="Trapez 73"/>
            <p:cNvSpPr/>
            <p:nvPr/>
          </p:nvSpPr>
          <p:spPr bwMode="auto">
            <a:xfrm rot="710708">
              <a:off x="7523199" y="4611822"/>
              <a:ext cx="457200" cy="990600"/>
            </a:xfrm>
            <a:prstGeom prst="trapezoid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pic>
          <p:nvPicPr>
            <p:cNvPr id="75" name="Bild 74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0800" y="4984750"/>
              <a:ext cx="254000" cy="266700"/>
            </a:xfrm>
            <a:prstGeom prst="rect">
              <a:avLst/>
            </a:prstGeom>
          </p:spPr>
        </p:pic>
      </p:grpSp>
      <p:pic>
        <p:nvPicPr>
          <p:cNvPr id="7" name="Bild 6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900" y="5105400"/>
            <a:ext cx="3721100" cy="5242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05004"/>
      </p:ext>
    </p:extLst>
  </p:cSld>
  <p:clrMapOvr>
    <a:masterClrMapping/>
  </p:clrMapOvr>
  <p:transition xmlns:p14="http://schemas.microsoft.com/office/powerpoint/2010/main" spd="slow" advTm="571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00025"/>
            <a:ext cx="8534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Maximization over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matroids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2950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57300"/>
            <a:ext cx="8991600" cy="4914900"/>
          </a:xfrm>
          <a:noFill/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b="1" dirty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	Theorem</a:t>
            </a:r>
            <a:r>
              <a:rPr lang="en-US" dirty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 [</a:t>
            </a:r>
            <a:r>
              <a:rPr lang="en-US" dirty="0" err="1" smtClean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Nemhauser</a:t>
            </a:r>
            <a:r>
              <a:rPr lang="en-US" dirty="0" smtClean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, Fisher &amp; Wolsey </a:t>
            </a:r>
            <a:r>
              <a:rPr lang="fr-FR" altLang="ja-JP" dirty="0" smtClean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 smtClean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78]</a:t>
            </a:r>
            <a:endParaRPr lang="en-US" altLang="ja-JP" dirty="0">
              <a:solidFill>
                <a:srgbClr val="3366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dirty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 smtClean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For monotonic </a:t>
            </a:r>
            <a:r>
              <a:rPr lang="en-US" dirty="0" err="1" smtClean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submodular</a:t>
            </a:r>
            <a:r>
              <a:rPr lang="en-US" dirty="0" smtClean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 functions,</a:t>
            </a:r>
            <a:br>
              <a:rPr lang="en-US" dirty="0" smtClean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Greedy </a:t>
            </a:r>
            <a:r>
              <a:rPr lang="en-US" dirty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algorithm gives constant factor approximation</a:t>
            </a:r>
          </a:p>
          <a:p>
            <a:pPr eaLnBrk="1" hangingPunct="1">
              <a:buFont typeface="Wingdings" charset="0"/>
              <a:buNone/>
            </a:pPr>
            <a:r>
              <a:rPr lang="en-US" sz="3600" dirty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		F(</a:t>
            </a:r>
            <a:r>
              <a:rPr lang="en-US" sz="3600" dirty="0" err="1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3600" baseline="-25000" dirty="0" err="1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greedy</a:t>
            </a:r>
            <a:r>
              <a:rPr lang="en-US" sz="3600" dirty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) </a:t>
            </a:r>
            <a:r>
              <a:rPr lang="en-US" sz="3600" dirty="0">
                <a:solidFill>
                  <a:srgbClr val="336600"/>
                </a:solidFill>
                <a:latin typeface="cmsy10" charset="0"/>
                <a:ea typeface="ＭＳ Ｐゴシック" charset="0"/>
                <a:cs typeface="ＭＳ Ｐゴシック" charset="0"/>
              </a:rPr>
              <a:t>≥ </a:t>
            </a:r>
            <a:r>
              <a:rPr lang="en-US" sz="3600" dirty="0" smtClean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½  </a:t>
            </a:r>
            <a:r>
              <a:rPr lang="en-US" sz="3600" dirty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F(</a:t>
            </a:r>
            <a:r>
              <a:rPr lang="en-US" sz="3600" dirty="0" err="1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3600" baseline="-25000" dirty="0" err="1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opt</a:t>
            </a:r>
            <a:r>
              <a:rPr lang="en-US" sz="3600" dirty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0" indent="0" eaLnBrk="1" hangingPunct="1">
              <a:buNone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Greedy gives 1/(p+1) over intersection of p </a:t>
            </a:r>
            <a:r>
              <a:rPr lang="en-US" sz="2400" dirty="0" err="1" smtClean="0">
                <a:latin typeface="Calibri" charset="0"/>
                <a:ea typeface="ＭＳ Ｐゴシック" charset="0"/>
                <a:cs typeface="ＭＳ Ｐゴシック" charset="0"/>
              </a:rPr>
              <a:t>matroids</a:t>
            </a:r>
            <a:endParaRPr lang="en-US" sz="20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Can model </a:t>
            </a:r>
            <a:r>
              <a:rPr lang="en-US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matchings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 / rankings with p=2:</a:t>
            </a:r>
            <a:b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Each item can be assigned ≤ 1 rank, each rank can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take ≤ 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1 item</a:t>
            </a:r>
          </a:p>
          <a:p>
            <a:pPr eaLnBrk="1" hangingPunct="1"/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Can get also obtain (1-1/e) for arbitrary </a:t>
            </a:r>
            <a:r>
              <a:rPr lang="en-US" sz="2400" dirty="0" err="1" smtClean="0">
                <a:latin typeface="Calibri" charset="0"/>
                <a:ea typeface="ＭＳ Ｐゴシック" charset="0"/>
                <a:cs typeface="ＭＳ Ｐゴシック" charset="0"/>
              </a:rPr>
              <a:t>matroids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 [</a:t>
            </a:r>
            <a:r>
              <a:rPr lang="en-US" sz="2400" dirty="0" err="1" smtClean="0">
                <a:latin typeface="Calibri" charset="0"/>
                <a:ea typeface="ＭＳ Ｐゴシック" charset="0"/>
                <a:cs typeface="ＭＳ Ｐゴシック" charset="0"/>
              </a:rPr>
              <a:t>Vondrak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 et al ’08]</a:t>
            </a:r>
            <a:b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using continuous greedy algorithm</a:t>
            </a:r>
          </a:p>
          <a:p>
            <a:pPr eaLnBrk="1" hangingPunct="1"/>
            <a:endParaRPr lang="en-US" altLang="ja-JP" sz="24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None/>
            </a:pPr>
            <a:endParaRPr lang="en-US" altLang="ja-JP" sz="24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6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1E15541-F6E3-8849-ADF3-F013E257BDA0}" type="slidenum">
              <a:rPr lang="en-US" sz="1400"/>
              <a:pPr eaLnBrk="1" hangingPunct="1"/>
              <a:t>42</a:t>
            </a:fld>
            <a:endParaRPr lang="en-US" sz="1400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323850" y="1219200"/>
            <a:ext cx="8362950" cy="2209800"/>
          </a:xfrm>
          <a:prstGeom prst="rect">
            <a:avLst/>
          </a:prstGeom>
          <a:noFill/>
          <a:ln w="635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8126063"/>
      </p:ext>
    </p:extLst>
  </p:cSld>
  <p:clrMapOvr>
    <a:masterClrMapping/>
  </p:clrMapOvr>
  <p:transition xmlns:p14="http://schemas.microsoft.com/office/powerpoint/2010/main" spd="slow" advTm="2766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228600" y="200025"/>
            <a:ext cx="9601200" cy="762000"/>
          </a:xfrm>
        </p:spPr>
        <p:txBody>
          <a:bodyPr/>
          <a:lstStyle/>
          <a:p>
            <a:r>
              <a:rPr lang="de-DE" sz="4000" dirty="0" err="1" smtClean="0"/>
              <a:t>Maximization</a:t>
            </a:r>
            <a:r>
              <a:rPr lang="de-DE" sz="4000" dirty="0" smtClean="0"/>
              <a:t>: More </a:t>
            </a:r>
            <a:r>
              <a:rPr lang="de-DE" sz="4000" dirty="0" err="1" smtClean="0"/>
              <a:t>complex</a:t>
            </a:r>
            <a:r>
              <a:rPr lang="de-DE" sz="4000" dirty="0" smtClean="0"/>
              <a:t> </a:t>
            </a:r>
            <a:r>
              <a:rPr lang="de-DE" sz="4000" dirty="0" err="1" smtClean="0"/>
              <a:t>constraints</a:t>
            </a:r>
            <a:endParaRPr lang="de-DE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4500" y="954087"/>
            <a:ext cx="8851900" cy="5141913"/>
          </a:xfrm>
        </p:spPr>
        <p:txBody>
          <a:bodyPr/>
          <a:lstStyle/>
          <a:p>
            <a:r>
              <a:rPr lang="de-DE" dirty="0" err="1" smtClean="0"/>
              <a:t>Approximate</a:t>
            </a:r>
            <a:r>
              <a:rPr lang="de-DE" dirty="0" smtClean="0"/>
              <a:t> submodular </a:t>
            </a:r>
            <a:r>
              <a:rPr lang="de-DE" dirty="0" err="1" smtClean="0"/>
              <a:t>maximization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under</a:t>
            </a:r>
            <a:r>
              <a:rPr lang="de-DE" dirty="0" smtClean="0"/>
              <a:t> a </a:t>
            </a:r>
            <a:r>
              <a:rPr lang="de-DE" dirty="0" err="1" smtClean="0"/>
              <a:t>variety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constraints</a:t>
            </a:r>
            <a:r>
              <a:rPr lang="de-DE" dirty="0" smtClean="0"/>
              <a:t>:</a:t>
            </a:r>
          </a:p>
          <a:p>
            <a:pPr lvl="1"/>
            <a:r>
              <a:rPr lang="de-DE" dirty="0" smtClean="0"/>
              <a:t>(Multiple) </a:t>
            </a:r>
            <a:r>
              <a:rPr lang="de-DE" dirty="0" err="1"/>
              <a:t>m</a:t>
            </a:r>
            <a:r>
              <a:rPr lang="de-DE" dirty="0" err="1" smtClean="0"/>
              <a:t>atroid</a:t>
            </a:r>
            <a:r>
              <a:rPr lang="de-DE" dirty="0" smtClean="0"/>
              <a:t> </a:t>
            </a:r>
            <a:r>
              <a:rPr lang="de-DE" dirty="0" err="1" smtClean="0"/>
              <a:t>constraints</a:t>
            </a:r>
            <a:endParaRPr lang="de-DE" dirty="0" smtClean="0"/>
          </a:p>
          <a:p>
            <a:pPr lvl="1"/>
            <a:r>
              <a:rPr lang="de-DE" dirty="0" err="1" smtClean="0"/>
              <a:t>Knapsack</a:t>
            </a:r>
            <a:r>
              <a:rPr lang="de-DE" dirty="0" smtClean="0"/>
              <a:t> (non-</a:t>
            </a:r>
            <a:r>
              <a:rPr lang="de-DE" dirty="0" err="1" smtClean="0"/>
              <a:t>constant</a:t>
            </a:r>
            <a:r>
              <a:rPr lang="de-DE" dirty="0" smtClean="0"/>
              <a:t> </a:t>
            </a:r>
            <a:r>
              <a:rPr lang="de-DE" dirty="0" err="1" smtClean="0"/>
              <a:t>cost</a:t>
            </a:r>
            <a:r>
              <a:rPr lang="de-DE" dirty="0" smtClean="0"/>
              <a:t> </a:t>
            </a:r>
            <a:r>
              <a:rPr lang="de-DE" dirty="0" err="1" smtClean="0"/>
              <a:t>functions</a:t>
            </a:r>
            <a:r>
              <a:rPr lang="de-DE" dirty="0" smtClean="0"/>
              <a:t>)</a:t>
            </a:r>
            <a:endParaRPr lang="de-DE" dirty="0"/>
          </a:p>
          <a:p>
            <a:pPr lvl="1"/>
            <a:r>
              <a:rPr lang="de-DE" dirty="0" smtClean="0"/>
              <a:t>Multiple </a:t>
            </a:r>
            <a:r>
              <a:rPr lang="de-DE" dirty="0" err="1" smtClean="0"/>
              <a:t>matroid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knapsack</a:t>
            </a:r>
            <a:r>
              <a:rPr lang="de-DE" dirty="0" smtClean="0"/>
              <a:t> </a:t>
            </a:r>
            <a:r>
              <a:rPr lang="de-DE" dirty="0" err="1" smtClean="0"/>
              <a:t>constraints</a:t>
            </a:r>
            <a:endParaRPr lang="de-DE" dirty="0" smtClean="0"/>
          </a:p>
          <a:p>
            <a:pPr lvl="1"/>
            <a:r>
              <a:rPr lang="de-DE" dirty="0" smtClean="0"/>
              <a:t>Path </a:t>
            </a:r>
            <a:r>
              <a:rPr lang="de-DE" dirty="0" err="1" smtClean="0"/>
              <a:t>constraints</a:t>
            </a:r>
            <a:r>
              <a:rPr lang="de-DE" dirty="0" smtClean="0"/>
              <a:t> (Submodular </a:t>
            </a:r>
            <a:r>
              <a:rPr lang="de-DE" dirty="0" err="1" smtClean="0"/>
              <a:t>orienteering</a:t>
            </a:r>
            <a:r>
              <a:rPr lang="de-DE" dirty="0" smtClean="0"/>
              <a:t>)</a:t>
            </a:r>
          </a:p>
          <a:p>
            <a:pPr lvl="1"/>
            <a:r>
              <a:rPr lang="de-DE" dirty="0" err="1" smtClean="0"/>
              <a:t>Connectedness</a:t>
            </a:r>
            <a:r>
              <a:rPr lang="de-DE" dirty="0" smtClean="0"/>
              <a:t> (Submodular Steiner)</a:t>
            </a:r>
          </a:p>
          <a:p>
            <a:pPr lvl="1"/>
            <a:r>
              <a:rPr lang="de-DE" dirty="0" err="1" smtClean="0"/>
              <a:t>Robustness</a:t>
            </a:r>
            <a:r>
              <a:rPr lang="de-DE" dirty="0" smtClean="0"/>
              <a:t> (</a:t>
            </a:r>
            <a:r>
              <a:rPr lang="de-DE" dirty="0" err="1" smtClean="0"/>
              <a:t>minimax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...</a:t>
            </a:r>
            <a:endParaRPr lang="de-DE" dirty="0"/>
          </a:p>
          <a:p>
            <a:pPr lvl="1"/>
            <a:endParaRPr lang="de-DE" dirty="0" smtClean="0"/>
          </a:p>
          <a:p>
            <a:r>
              <a:rPr lang="de-DE" dirty="0" smtClean="0">
                <a:solidFill>
                  <a:srgbClr val="0080FF"/>
                </a:solidFill>
              </a:rPr>
              <a:t>Survey</a:t>
            </a:r>
            <a:r>
              <a:rPr lang="de-DE" dirty="0" smtClean="0"/>
              <a:t> on „Submodular </a:t>
            </a:r>
            <a:r>
              <a:rPr lang="de-DE" dirty="0" err="1" smtClean="0"/>
              <a:t>Function</a:t>
            </a:r>
            <a:r>
              <a:rPr lang="de-DE" dirty="0" smtClean="0"/>
              <a:t> </a:t>
            </a:r>
            <a:r>
              <a:rPr lang="de-DE" dirty="0" err="1" smtClean="0"/>
              <a:t>Maximization</a:t>
            </a:r>
            <a:r>
              <a:rPr lang="de-DE" dirty="0" smtClean="0"/>
              <a:t>“ </a:t>
            </a:r>
            <a:br>
              <a:rPr lang="de-DE" dirty="0" smtClean="0"/>
            </a:br>
            <a:r>
              <a:rPr lang="de-DE" sz="2400" dirty="0" smtClean="0"/>
              <a:t>[Krause &amp; </a:t>
            </a:r>
            <a:r>
              <a:rPr lang="de-DE" sz="2400" dirty="0" err="1" smtClean="0"/>
              <a:t>Golovin</a:t>
            </a:r>
            <a:r>
              <a:rPr lang="de-DE" sz="2400" dirty="0" smtClean="0"/>
              <a:t> ‘12] </a:t>
            </a:r>
            <a:r>
              <a:rPr lang="de-DE" dirty="0" smtClean="0"/>
              <a:t>on </a:t>
            </a:r>
            <a:r>
              <a:rPr lang="de-DE" dirty="0" err="1" smtClean="0">
                <a:solidFill>
                  <a:srgbClr val="0080FF"/>
                </a:solidFill>
              </a:rPr>
              <a:t>submodularity.org</a:t>
            </a:r>
            <a:endParaRPr lang="de-DE" dirty="0" smtClean="0">
              <a:solidFill>
                <a:srgbClr val="0080F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5" name="Geschweifte Klammer rechts 4"/>
          <p:cNvSpPr/>
          <p:nvPr/>
        </p:nvSpPr>
        <p:spPr bwMode="auto">
          <a:xfrm>
            <a:off x="6705600" y="1905000"/>
            <a:ext cx="228600" cy="838200"/>
          </a:xfrm>
          <a:prstGeom prst="rightBrace">
            <a:avLst/>
          </a:prstGeom>
          <a:noFill/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6" name="Geschweifte Klammer rechts 5"/>
          <p:cNvSpPr/>
          <p:nvPr/>
        </p:nvSpPr>
        <p:spPr bwMode="auto">
          <a:xfrm>
            <a:off x="6705600" y="2895600"/>
            <a:ext cx="228600" cy="1676400"/>
          </a:xfrm>
          <a:prstGeom prst="rightBrace">
            <a:avLst/>
          </a:prstGeom>
          <a:noFill/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098319" y="1828800"/>
            <a:ext cx="1740881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8000"/>
                </a:solidFill>
              </a:rPr>
              <a:t>Greedy</a:t>
            </a:r>
            <a:r>
              <a:rPr lang="de-DE" dirty="0">
                <a:solidFill>
                  <a:srgbClr val="008000"/>
                </a:solidFill>
              </a:rPr>
              <a:t/>
            </a:r>
            <a:br>
              <a:rPr lang="de-DE" dirty="0">
                <a:solidFill>
                  <a:srgbClr val="008000"/>
                </a:solidFill>
              </a:rPr>
            </a:br>
            <a:r>
              <a:rPr lang="de-DE" dirty="0" err="1" smtClean="0">
                <a:solidFill>
                  <a:srgbClr val="008000"/>
                </a:solidFill>
              </a:rPr>
              <a:t>works</a:t>
            </a:r>
            <a:r>
              <a:rPr lang="de-DE" dirty="0" smtClean="0">
                <a:solidFill>
                  <a:srgbClr val="008000"/>
                </a:solidFill>
              </a:rPr>
              <a:t> </a:t>
            </a:r>
            <a:r>
              <a:rPr lang="de-DE" dirty="0" err="1" smtClean="0">
                <a:solidFill>
                  <a:srgbClr val="008000"/>
                </a:solidFill>
              </a:rPr>
              <a:t>well</a:t>
            </a:r>
            <a:endParaRPr lang="de-DE" dirty="0">
              <a:solidFill>
                <a:srgbClr val="008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024736" y="3048000"/>
            <a:ext cx="186461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Need</a:t>
            </a:r>
            <a:r>
              <a:rPr lang="de-DE" dirty="0">
                <a:solidFill>
                  <a:srgbClr val="FF0000"/>
                </a:solidFill>
              </a:rPr>
              <a:t/>
            </a:r>
            <a:br>
              <a:rPr lang="de-DE" dirty="0">
                <a:solidFill>
                  <a:srgbClr val="FF0000"/>
                </a:solidFill>
              </a:rPr>
            </a:br>
            <a:r>
              <a:rPr lang="de-DE" dirty="0" smtClean="0">
                <a:solidFill>
                  <a:srgbClr val="FF0000"/>
                </a:solidFill>
              </a:rPr>
              <a:t>non-</a:t>
            </a:r>
            <a:r>
              <a:rPr lang="de-DE" dirty="0" err="1" smtClean="0">
                <a:solidFill>
                  <a:srgbClr val="FF0000"/>
                </a:solidFill>
              </a:rPr>
              <a:t>greedy</a:t>
            </a:r>
            <a:r>
              <a:rPr lang="de-DE" dirty="0" smtClean="0">
                <a:solidFill>
                  <a:srgbClr val="FF0000"/>
                </a:solidFill>
              </a:rPr>
              <a:t/>
            </a:r>
            <a:br>
              <a:rPr lang="de-DE" dirty="0" smtClean="0">
                <a:solidFill>
                  <a:srgbClr val="FF0000"/>
                </a:solidFill>
              </a:rPr>
            </a:br>
            <a:r>
              <a:rPr lang="de-DE" dirty="0" err="1" smtClean="0">
                <a:solidFill>
                  <a:srgbClr val="FF0000"/>
                </a:solidFill>
              </a:rPr>
              <a:t>algorithms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68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228600" y="200025"/>
            <a:ext cx="9601200" cy="762000"/>
          </a:xfrm>
        </p:spPr>
        <p:txBody>
          <a:bodyPr/>
          <a:lstStyle/>
          <a:p>
            <a:r>
              <a:rPr lang="de-DE" dirty="0" smtClean="0"/>
              <a:t>Key </a:t>
            </a:r>
            <a:r>
              <a:rPr lang="de-DE" dirty="0" err="1" smtClean="0"/>
              <a:t>intuition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approx</a:t>
            </a:r>
            <a:r>
              <a:rPr lang="de-DE" dirty="0" smtClean="0"/>
              <a:t>. </a:t>
            </a:r>
            <a:r>
              <a:rPr lang="de-DE" dirty="0" err="1" smtClean="0"/>
              <a:t>maximization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154487"/>
            <a:ext cx="8305800" cy="646113"/>
          </a:xfrm>
        </p:spPr>
        <p:txBody>
          <a:bodyPr/>
          <a:lstStyle/>
          <a:p>
            <a:r>
              <a:rPr lang="de-DE" dirty="0" smtClean="0"/>
              <a:t>E.g., all </a:t>
            </a:r>
            <a:r>
              <a:rPr lang="de-DE" dirty="0" err="1" smtClean="0">
                <a:solidFill>
                  <a:srgbClr val="0080FF"/>
                </a:solidFill>
              </a:rPr>
              <a:t>local</a:t>
            </a:r>
            <a:r>
              <a:rPr lang="de-DE" dirty="0" smtClean="0">
                <a:solidFill>
                  <a:srgbClr val="0080FF"/>
                </a:solidFill>
              </a:rPr>
              <a:t> </a:t>
            </a:r>
            <a:r>
              <a:rPr lang="de-DE" dirty="0" err="1" smtClean="0">
                <a:solidFill>
                  <a:srgbClr val="0080FF"/>
                </a:solidFill>
              </a:rPr>
              <a:t>maxima</a:t>
            </a:r>
            <a:r>
              <a:rPr lang="de-DE" dirty="0" smtClean="0">
                <a:solidFill>
                  <a:srgbClr val="0080FF"/>
                </a:solidFill>
              </a:rPr>
              <a:t> </a:t>
            </a:r>
            <a:r>
              <a:rPr lang="de-DE" dirty="0" err="1" smtClean="0"/>
              <a:t>under</a:t>
            </a:r>
            <a:r>
              <a:rPr lang="de-DE" dirty="0" smtClean="0"/>
              <a:t> </a:t>
            </a:r>
            <a:r>
              <a:rPr lang="de-DE" dirty="0" err="1" smtClean="0"/>
              <a:t>cardinality</a:t>
            </a:r>
            <a:r>
              <a:rPr lang="de-DE" dirty="0" smtClean="0"/>
              <a:t> </a:t>
            </a:r>
            <a:r>
              <a:rPr lang="de-DE" dirty="0" err="1" smtClean="0"/>
              <a:t>constraints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0080FF"/>
                </a:solidFill>
              </a:rPr>
              <a:t>within</a:t>
            </a:r>
            <a:r>
              <a:rPr lang="de-DE" dirty="0" smtClean="0">
                <a:solidFill>
                  <a:srgbClr val="0080FF"/>
                </a:solidFill>
              </a:rPr>
              <a:t> </a:t>
            </a:r>
            <a:r>
              <a:rPr lang="de-DE" dirty="0" err="1" smtClean="0">
                <a:solidFill>
                  <a:srgbClr val="0080FF"/>
                </a:solidFill>
              </a:rPr>
              <a:t>factor</a:t>
            </a:r>
            <a:r>
              <a:rPr lang="de-DE" dirty="0" smtClean="0">
                <a:solidFill>
                  <a:srgbClr val="0080FF"/>
                </a:solidFill>
              </a:rPr>
              <a:t> 2 </a:t>
            </a:r>
            <a:r>
              <a:rPr lang="de-DE" dirty="0" err="1" smtClean="0"/>
              <a:t>of</a:t>
            </a:r>
            <a:r>
              <a:rPr lang="de-DE" dirty="0" smtClean="0"/>
              <a:t> global </a:t>
            </a:r>
            <a:r>
              <a:rPr lang="de-DE" dirty="0" err="1" smtClean="0"/>
              <a:t>maximum</a:t>
            </a:r>
            <a:endParaRPr lang="de-DE" dirty="0" smtClean="0"/>
          </a:p>
          <a:p>
            <a:r>
              <a:rPr lang="de-DE" dirty="0" smtClean="0"/>
              <a:t>Key </a:t>
            </a:r>
            <a:r>
              <a:rPr lang="de-DE" dirty="0" err="1" smtClean="0"/>
              <a:t>insight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complex</a:t>
            </a:r>
            <a:r>
              <a:rPr lang="de-DE" dirty="0" smtClean="0"/>
              <a:t> </a:t>
            </a:r>
            <a:r>
              <a:rPr lang="de-DE" dirty="0" err="1" smtClean="0"/>
              <a:t>maximization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>
                <a:sym typeface="Wingdings"/>
              </a:rPr>
              <a:t> </a:t>
            </a:r>
            <a:r>
              <a:rPr lang="de-DE" dirty="0" err="1" smtClean="0">
                <a:sym typeface="Wingdings"/>
              </a:rPr>
              <a:t>Greedy</a:t>
            </a:r>
            <a:r>
              <a:rPr lang="de-DE" dirty="0" smtClean="0">
                <a:sym typeface="Wingdings"/>
              </a:rPr>
              <a:t>, </a:t>
            </a:r>
            <a:r>
              <a:rPr lang="de-DE" dirty="0" err="1" smtClean="0">
                <a:sym typeface="Wingdings"/>
              </a:rPr>
              <a:t>local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search</a:t>
            </a:r>
            <a:r>
              <a:rPr lang="de-DE" dirty="0" smtClean="0">
                <a:sym typeface="Wingdings"/>
              </a:rPr>
              <a:t>, </a:t>
            </a:r>
            <a:r>
              <a:rPr lang="de-DE" dirty="0" err="1" smtClean="0">
                <a:sym typeface="Wingdings"/>
              </a:rPr>
              <a:t>simulated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annealing</a:t>
            </a:r>
            <a:r>
              <a:rPr lang="de-DE" dirty="0">
                <a:sym typeface="Wingdings"/>
              </a:rPr>
              <a:t/>
            </a:r>
            <a:br>
              <a:rPr lang="de-DE" dirty="0">
                <a:sym typeface="Wingdings"/>
              </a:rPr>
            </a:br>
            <a:r>
              <a:rPr lang="de-DE" dirty="0">
                <a:sym typeface="Wingdings"/>
              </a:rPr>
              <a:t> </a:t>
            </a:r>
            <a:r>
              <a:rPr lang="de-DE" dirty="0" smtClean="0">
                <a:sym typeface="Wingdings"/>
              </a:rPr>
              <a:t>     </a:t>
            </a:r>
            <a:r>
              <a:rPr lang="de-DE" dirty="0" err="1" smtClean="0">
                <a:sym typeface="Wingdings"/>
              </a:rPr>
              <a:t>for</a:t>
            </a:r>
            <a:r>
              <a:rPr lang="de-DE" dirty="0" smtClean="0">
                <a:sym typeface="Wingdings"/>
              </a:rPr>
              <a:t> </a:t>
            </a:r>
            <a:r>
              <a:rPr lang="de-DE" dirty="0" smtClean="0"/>
              <a:t>(non-monotone, </a:t>
            </a:r>
            <a:r>
              <a:rPr lang="de-DE" dirty="0" err="1" smtClean="0"/>
              <a:t>constrained</a:t>
            </a:r>
            <a:r>
              <a:rPr lang="de-DE" dirty="0" smtClean="0"/>
              <a:t>, ...)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cxnSp>
        <p:nvCxnSpPr>
          <p:cNvPr id="7" name="Gerade Verbindung mit Pfeil 6"/>
          <p:cNvCxnSpPr/>
          <p:nvPr/>
        </p:nvCxnSpPr>
        <p:spPr bwMode="auto">
          <a:xfrm flipV="1">
            <a:off x="685800" y="1143000"/>
            <a:ext cx="0" cy="2895600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Gerade Verbindung mit Pfeil 7"/>
          <p:cNvCxnSpPr/>
          <p:nvPr/>
        </p:nvCxnSpPr>
        <p:spPr bwMode="auto">
          <a:xfrm>
            <a:off x="457200" y="3810000"/>
            <a:ext cx="3886200" cy="0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Freihandform 8"/>
          <p:cNvSpPr/>
          <p:nvPr/>
        </p:nvSpPr>
        <p:spPr>
          <a:xfrm>
            <a:off x="762000" y="1608874"/>
            <a:ext cx="3390900" cy="1769326"/>
          </a:xfrm>
          <a:custGeom>
            <a:avLst/>
            <a:gdLst>
              <a:gd name="connsiteX0" fmla="*/ 0 w 3365500"/>
              <a:gd name="connsiteY0" fmla="*/ 1035067 h 1610344"/>
              <a:gd name="connsiteX1" fmla="*/ 1346200 w 3365500"/>
              <a:gd name="connsiteY1" fmla="*/ 6367 h 1610344"/>
              <a:gd name="connsiteX2" fmla="*/ 3365500 w 3365500"/>
              <a:gd name="connsiteY2" fmla="*/ 1466867 h 1610344"/>
              <a:gd name="connsiteX0" fmla="*/ 0 w 3149600"/>
              <a:gd name="connsiteY0" fmla="*/ 1028707 h 1207687"/>
              <a:gd name="connsiteX1" fmla="*/ 1346200 w 3149600"/>
              <a:gd name="connsiteY1" fmla="*/ 7 h 1207687"/>
              <a:gd name="connsiteX2" fmla="*/ 3149600 w 3149600"/>
              <a:gd name="connsiteY2" fmla="*/ 1041407 h 1207687"/>
              <a:gd name="connsiteX0" fmla="*/ 0 w 3149600"/>
              <a:gd name="connsiteY0" fmla="*/ 1035793 h 1048493"/>
              <a:gd name="connsiteX1" fmla="*/ 1346200 w 3149600"/>
              <a:gd name="connsiteY1" fmla="*/ 7093 h 1048493"/>
              <a:gd name="connsiteX2" fmla="*/ 2159000 w 3149600"/>
              <a:gd name="connsiteY2" fmla="*/ 603994 h 1048493"/>
              <a:gd name="connsiteX3" fmla="*/ 3149600 w 3149600"/>
              <a:gd name="connsiteY3" fmla="*/ 1048493 h 1048493"/>
              <a:gd name="connsiteX0" fmla="*/ 0 w 3149600"/>
              <a:gd name="connsiteY0" fmla="*/ 1035793 h 1048493"/>
              <a:gd name="connsiteX1" fmla="*/ 1346200 w 3149600"/>
              <a:gd name="connsiteY1" fmla="*/ 7093 h 1048493"/>
              <a:gd name="connsiteX2" fmla="*/ 2159000 w 3149600"/>
              <a:gd name="connsiteY2" fmla="*/ 603994 h 1048493"/>
              <a:gd name="connsiteX3" fmla="*/ 2565400 w 3149600"/>
              <a:gd name="connsiteY3" fmla="*/ 807194 h 1048493"/>
              <a:gd name="connsiteX4" fmla="*/ 3149600 w 3149600"/>
              <a:gd name="connsiteY4" fmla="*/ 1048493 h 1048493"/>
              <a:gd name="connsiteX0" fmla="*/ 0 w 3149600"/>
              <a:gd name="connsiteY0" fmla="*/ 1028704 h 1042177"/>
              <a:gd name="connsiteX1" fmla="*/ 1346200 w 3149600"/>
              <a:gd name="connsiteY1" fmla="*/ 4 h 1042177"/>
              <a:gd name="connsiteX2" fmla="*/ 2095500 w 3149600"/>
              <a:gd name="connsiteY2" fmla="*/ 1016005 h 1042177"/>
              <a:gd name="connsiteX3" fmla="*/ 2565400 w 3149600"/>
              <a:gd name="connsiteY3" fmla="*/ 800105 h 1042177"/>
              <a:gd name="connsiteX4" fmla="*/ 3149600 w 3149600"/>
              <a:gd name="connsiteY4" fmla="*/ 1041404 h 1042177"/>
              <a:gd name="connsiteX0" fmla="*/ 0 w 3149600"/>
              <a:gd name="connsiteY0" fmla="*/ 1028704 h 1041404"/>
              <a:gd name="connsiteX1" fmla="*/ 1346200 w 3149600"/>
              <a:gd name="connsiteY1" fmla="*/ 4 h 1041404"/>
              <a:gd name="connsiteX2" fmla="*/ 2095500 w 3149600"/>
              <a:gd name="connsiteY2" fmla="*/ 1016005 h 1041404"/>
              <a:gd name="connsiteX3" fmla="*/ 2565400 w 3149600"/>
              <a:gd name="connsiteY3" fmla="*/ 698505 h 1041404"/>
              <a:gd name="connsiteX4" fmla="*/ 3149600 w 3149600"/>
              <a:gd name="connsiteY4" fmla="*/ 1041404 h 1041404"/>
              <a:gd name="connsiteX0" fmla="*/ 0 w 3378200"/>
              <a:gd name="connsiteY0" fmla="*/ 1028704 h 1765304"/>
              <a:gd name="connsiteX1" fmla="*/ 1346200 w 3378200"/>
              <a:gd name="connsiteY1" fmla="*/ 4 h 1765304"/>
              <a:gd name="connsiteX2" fmla="*/ 2095500 w 3378200"/>
              <a:gd name="connsiteY2" fmla="*/ 1016005 h 1765304"/>
              <a:gd name="connsiteX3" fmla="*/ 2565400 w 3378200"/>
              <a:gd name="connsiteY3" fmla="*/ 698505 h 1765304"/>
              <a:gd name="connsiteX4" fmla="*/ 3378200 w 3378200"/>
              <a:gd name="connsiteY4" fmla="*/ 1765304 h 1765304"/>
              <a:gd name="connsiteX0" fmla="*/ 0 w 3378200"/>
              <a:gd name="connsiteY0" fmla="*/ 1028704 h 1765304"/>
              <a:gd name="connsiteX1" fmla="*/ 1346200 w 3378200"/>
              <a:gd name="connsiteY1" fmla="*/ 4 h 1765304"/>
              <a:gd name="connsiteX2" fmla="*/ 2095500 w 3378200"/>
              <a:gd name="connsiteY2" fmla="*/ 1016005 h 1765304"/>
              <a:gd name="connsiteX3" fmla="*/ 2717800 w 3378200"/>
              <a:gd name="connsiteY3" fmla="*/ 609605 h 1765304"/>
              <a:gd name="connsiteX4" fmla="*/ 3378200 w 3378200"/>
              <a:gd name="connsiteY4" fmla="*/ 1765304 h 1765304"/>
              <a:gd name="connsiteX0" fmla="*/ 0 w 3390900"/>
              <a:gd name="connsiteY0" fmla="*/ 1451826 h 1769326"/>
              <a:gd name="connsiteX1" fmla="*/ 1358900 w 3390900"/>
              <a:gd name="connsiteY1" fmla="*/ 4026 h 1769326"/>
              <a:gd name="connsiteX2" fmla="*/ 2108200 w 3390900"/>
              <a:gd name="connsiteY2" fmla="*/ 1020027 h 1769326"/>
              <a:gd name="connsiteX3" fmla="*/ 2730500 w 3390900"/>
              <a:gd name="connsiteY3" fmla="*/ 613627 h 1769326"/>
              <a:gd name="connsiteX4" fmla="*/ 3390900 w 3390900"/>
              <a:gd name="connsiteY4" fmla="*/ 1769326 h 176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900" h="1769326">
                <a:moveTo>
                  <a:pt x="0" y="1451826"/>
                </a:moveTo>
                <a:cubicBezTo>
                  <a:pt x="392641" y="901492"/>
                  <a:pt x="1007533" y="75993"/>
                  <a:pt x="1358900" y="4026"/>
                </a:cubicBezTo>
                <a:cubicBezTo>
                  <a:pt x="1710267" y="-67941"/>
                  <a:pt x="1807633" y="846460"/>
                  <a:pt x="2108200" y="1020027"/>
                </a:cubicBezTo>
                <a:cubicBezTo>
                  <a:pt x="2311400" y="1153377"/>
                  <a:pt x="2565400" y="539544"/>
                  <a:pt x="2730500" y="613627"/>
                </a:cubicBezTo>
                <a:cubicBezTo>
                  <a:pt x="2895600" y="687710"/>
                  <a:pt x="3293533" y="1729110"/>
                  <a:pt x="3390900" y="1769326"/>
                </a:cubicBezTo>
              </a:path>
            </a:pathLst>
          </a:custGeom>
          <a:ln w="28575" cmpd="sng">
            <a:solidFill>
              <a:srgbClr val="0000FF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Calibri" charset="0"/>
            </a:endParaRPr>
          </a:p>
        </p:txBody>
      </p:sp>
      <p:sp>
        <p:nvSpPr>
          <p:cNvPr id="11" name="Pfeil nach oben und unten 10"/>
          <p:cNvSpPr/>
          <p:nvPr/>
        </p:nvSpPr>
        <p:spPr bwMode="auto">
          <a:xfrm>
            <a:off x="4038600" y="1600200"/>
            <a:ext cx="292100" cy="609600"/>
          </a:xfrm>
          <a:prstGeom prst="upDownArrow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641370" y="1282005"/>
            <a:ext cx="358823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 smtClean="0"/>
              <a:t>For</a:t>
            </a:r>
            <a:r>
              <a:rPr lang="de-DE" i="1" dirty="0" smtClean="0"/>
              <a:t> </a:t>
            </a:r>
            <a:r>
              <a:rPr lang="de-DE" i="1" dirty="0" err="1" smtClean="0"/>
              <a:t>submod</a:t>
            </a:r>
            <a:r>
              <a:rPr lang="de-DE" i="1" dirty="0" smtClean="0"/>
              <a:t>. </a:t>
            </a:r>
            <a:r>
              <a:rPr lang="de-DE" i="1" dirty="0" err="1" smtClean="0"/>
              <a:t>functions</a:t>
            </a:r>
            <a:r>
              <a:rPr lang="de-DE" i="1" dirty="0" smtClean="0"/>
              <a:t>,</a:t>
            </a:r>
            <a:br>
              <a:rPr lang="de-DE" i="1" dirty="0" smtClean="0"/>
            </a:br>
            <a:r>
              <a:rPr lang="de-DE" i="1" dirty="0" err="1" smtClean="0"/>
              <a:t>local</a:t>
            </a:r>
            <a:r>
              <a:rPr lang="de-DE" i="1" dirty="0" smtClean="0"/>
              <a:t> </a:t>
            </a:r>
            <a:r>
              <a:rPr lang="de-DE" i="1" dirty="0" err="1" smtClean="0"/>
              <a:t>maxima</a:t>
            </a:r>
            <a:r>
              <a:rPr lang="de-DE" i="1" dirty="0" smtClean="0"/>
              <a:t/>
            </a:r>
            <a:br>
              <a:rPr lang="de-DE" i="1" dirty="0" smtClean="0"/>
            </a:br>
            <a:r>
              <a:rPr lang="de-DE" i="1" dirty="0" err="1" smtClean="0"/>
              <a:t>can‘t</a:t>
            </a:r>
            <a:r>
              <a:rPr lang="de-DE" i="1" dirty="0" smtClean="0"/>
              <a:t> </a:t>
            </a:r>
            <a:r>
              <a:rPr lang="de-DE" i="1" dirty="0" err="1" smtClean="0"/>
              <a:t>be</a:t>
            </a:r>
            <a:r>
              <a:rPr lang="de-DE" i="1" dirty="0" smtClean="0"/>
              <a:t> </a:t>
            </a:r>
            <a:r>
              <a:rPr lang="de-DE" i="1" dirty="0" err="1" smtClean="0"/>
              <a:t>too</a:t>
            </a:r>
            <a:r>
              <a:rPr lang="de-DE" i="1" dirty="0" smtClean="0"/>
              <a:t> </a:t>
            </a:r>
            <a:r>
              <a:rPr lang="de-DE" i="1" dirty="0" err="1" smtClean="0"/>
              <a:t>bad</a:t>
            </a:r>
            <a:endParaRPr lang="de-DE" i="1" dirty="0"/>
          </a:p>
        </p:txBody>
      </p:sp>
      <p:cxnSp>
        <p:nvCxnSpPr>
          <p:cNvPr id="15" name="Gerade Verbindung 14"/>
          <p:cNvCxnSpPr>
            <a:endCxn id="11" idx="0"/>
          </p:cNvCxnSpPr>
          <p:nvPr/>
        </p:nvCxnSpPr>
        <p:spPr bwMode="auto">
          <a:xfrm>
            <a:off x="939800" y="1600200"/>
            <a:ext cx="3244850" cy="0"/>
          </a:xfrm>
          <a:prstGeom prst="line">
            <a:avLst/>
          </a:prstGeom>
          <a:noFill/>
          <a:ln w="63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Gerade Verbindung 15"/>
          <p:cNvCxnSpPr/>
          <p:nvPr/>
        </p:nvCxnSpPr>
        <p:spPr bwMode="auto">
          <a:xfrm>
            <a:off x="2895600" y="2209800"/>
            <a:ext cx="1244600" cy="0"/>
          </a:xfrm>
          <a:prstGeom prst="line">
            <a:avLst/>
          </a:prstGeom>
          <a:noFill/>
          <a:ln w="63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23201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00025"/>
            <a:ext cx="9144000" cy="762000"/>
          </a:xfrm>
        </p:spPr>
        <p:txBody>
          <a:bodyPr/>
          <a:lstStyle/>
          <a:p>
            <a:r>
              <a:rPr lang="de-DE" dirty="0" err="1" smtClean="0"/>
              <a:t>Two-faces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submodular </a:t>
            </a:r>
            <a:r>
              <a:rPr lang="de-DE" dirty="0" err="1" smtClean="0"/>
              <a:t>functions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100" y="7010400"/>
            <a:ext cx="8305800" cy="5141913"/>
          </a:xfrm>
        </p:spPr>
        <p:txBody>
          <a:bodyPr/>
          <a:lstStyle/>
          <a:p>
            <a:r>
              <a:rPr lang="de-DE" dirty="0" err="1"/>
              <a:t>Convex</a:t>
            </a:r>
            <a:r>
              <a:rPr lang="de-DE" dirty="0"/>
              <a:t> </a:t>
            </a:r>
            <a:r>
              <a:rPr lang="de-DE" dirty="0" err="1"/>
              <a:t>aspects</a:t>
            </a:r>
            <a:endParaRPr lang="de-DE" dirty="0"/>
          </a:p>
          <a:p>
            <a:pPr lvl="1"/>
            <a:r>
              <a:rPr lang="de-DE" dirty="0" err="1" smtClean="0"/>
              <a:t>Useful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minimization</a:t>
            </a:r>
            <a:endParaRPr lang="de-DE" dirty="0" smtClean="0"/>
          </a:p>
          <a:p>
            <a:pPr lvl="1"/>
            <a:r>
              <a:rPr lang="de-DE" dirty="0" err="1" smtClean="0"/>
              <a:t>Convex</a:t>
            </a:r>
            <a:r>
              <a:rPr lang="de-DE" dirty="0" smtClean="0"/>
              <a:t> </a:t>
            </a:r>
            <a:r>
              <a:rPr lang="de-DE" dirty="0" err="1" smtClean="0"/>
              <a:t>extension</a:t>
            </a:r>
            <a:endParaRPr lang="de-DE" dirty="0" smtClean="0"/>
          </a:p>
          <a:p>
            <a:r>
              <a:rPr lang="de-DE" dirty="0" err="1" smtClean="0"/>
              <a:t>Concave</a:t>
            </a:r>
            <a:r>
              <a:rPr lang="de-DE" dirty="0" smtClean="0"/>
              <a:t> </a:t>
            </a:r>
            <a:r>
              <a:rPr lang="de-DE" dirty="0" err="1" smtClean="0"/>
              <a:t>aspects</a:t>
            </a:r>
            <a:endParaRPr lang="de-DE" dirty="0" smtClean="0"/>
          </a:p>
          <a:p>
            <a:pPr lvl="1"/>
            <a:r>
              <a:rPr lang="de-DE" dirty="0" err="1" smtClean="0"/>
              <a:t>Useful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maximization</a:t>
            </a:r>
            <a:endParaRPr lang="de-DE" dirty="0" smtClean="0"/>
          </a:p>
          <a:p>
            <a:pPr lvl="1"/>
            <a:r>
              <a:rPr lang="de-DE" dirty="0" smtClean="0"/>
              <a:t>Multilinear </a:t>
            </a:r>
            <a:r>
              <a:rPr lang="de-DE" dirty="0" err="1" smtClean="0"/>
              <a:t>extension</a:t>
            </a:r>
            <a:endParaRPr lang="de-DE" dirty="0" smtClean="0"/>
          </a:p>
          <a:p>
            <a:pPr lvl="1"/>
            <a:endParaRPr lang="de-DE" dirty="0"/>
          </a:p>
          <a:p>
            <a:r>
              <a:rPr lang="de-DE" dirty="0" smtClean="0"/>
              <a:t>Not </a:t>
            </a:r>
            <a:r>
              <a:rPr lang="de-DE" dirty="0" err="1" smtClean="0"/>
              <a:t>closed</a:t>
            </a:r>
            <a:r>
              <a:rPr lang="de-DE" dirty="0" smtClean="0"/>
              <a:t> </a:t>
            </a:r>
            <a:r>
              <a:rPr lang="de-DE" dirty="0" err="1" smtClean="0"/>
              <a:t>under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minimum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maximum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grpSp>
        <p:nvGrpSpPr>
          <p:cNvPr id="5" name="Gruppierung 4"/>
          <p:cNvGrpSpPr/>
          <p:nvPr/>
        </p:nvGrpSpPr>
        <p:grpSpPr>
          <a:xfrm>
            <a:off x="3200400" y="2133600"/>
            <a:ext cx="3581400" cy="3581400"/>
            <a:chOff x="1676400" y="1219200"/>
            <a:chExt cx="5334000" cy="5334000"/>
          </a:xfrm>
        </p:grpSpPr>
        <p:grpSp>
          <p:nvGrpSpPr>
            <p:cNvPr id="18" name="Gruppierung 17"/>
            <p:cNvGrpSpPr/>
            <p:nvPr/>
          </p:nvGrpSpPr>
          <p:grpSpPr>
            <a:xfrm>
              <a:off x="1676400" y="1219200"/>
              <a:ext cx="5334000" cy="5334000"/>
              <a:chOff x="1752600" y="990600"/>
              <a:chExt cx="5334000" cy="5334000"/>
            </a:xfrm>
          </p:grpSpPr>
          <p:pic>
            <p:nvPicPr>
              <p:cNvPr id="15" name="Bild 1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52600" y="990600"/>
                <a:ext cx="5334000" cy="5334000"/>
              </a:xfrm>
              <a:prstGeom prst="rect">
                <a:avLst/>
              </a:prstGeom>
            </p:spPr>
          </p:pic>
          <p:sp>
            <p:nvSpPr>
              <p:cNvPr id="16" name="Rechteck 15"/>
              <p:cNvSpPr/>
              <p:nvPr/>
            </p:nvSpPr>
            <p:spPr bwMode="auto">
              <a:xfrm>
                <a:off x="3962400" y="1905000"/>
                <a:ext cx="914400" cy="838200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17" name="Rechteck 16"/>
              <p:cNvSpPr/>
              <p:nvPr/>
            </p:nvSpPr>
            <p:spPr bwMode="auto">
              <a:xfrm>
                <a:off x="3962400" y="4495800"/>
                <a:ext cx="914400" cy="838200"/>
              </a:xfrm>
              <a:prstGeom prst="rect">
                <a:avLst/>
              </a:prstGeom>
              <a:solidFill>
                <a:schemeClr val="tx1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</p:grpSp>
        <p:sp>
          <p:nvSpPr>
            <p:cNvPr id="6" name="Rechteck 5"/>
            <p:cNvSpPr/>
            <p:nvPr/>
          </p:nvSpPr>
          <p:spPr>
            <a:xfrm>
              <a:off x="2041784" y="2438400"/>
              <a:ext cx="3292216" cy="6875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2400" dirty="0" err="1" smtClean="0"/>
                <a:t>Convex</a:t>
              </a:r>
              <a:r>
                <a:rPr lang="de-DE" sz="2400" dirty="0" smtClean="0"/>
                <a:t> </a:t>
              </a:r>
              <a:r>
                <a:rPr lang="de-DE" sz="2400" dirty="0" err="1" smtClean="0"/>
                <a:t>aspects</a:t>
              </a:r>
              <a:endParaRPr lang="de-DE" sz="2400" dirty="0"/>
            </a:p>
          </p:txBody>
        </p:sp>
        <p:sp>
          <p:nvSpPr>
            <p:cNvPr id="9" name="Rechteck 8"/>
            <p:cNvSpPr/>
            <p:nvPr/>
          </p:nvSpPr>
          <p:spPr>
            <a:xfrm>
              <a:off x="2117984" y="3048001"/>
              <a:ext cx="3051339" cy="595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2000" dirty="0" smtClean="0">
                  <a:sym typeface="Wingdings"/>
                </a:rPr>
                <a:t></a:t>
              </a:r>
              <a:r>
                <a:rPr lang="de-DE" sz="2000" dirty="0" err="1" smtClean="0"/>
                <a:t>minimization</a:t>
              </a:r>
              <a:r>
                <a:rPr lang="de-DE" sz="2000" dirty="0" smtClean="0"/>
                <a:t>!</a:t>
              </a:r>
              <a:endParaRPr lang="de-DE" sz="2000" dirty="0"/>
            </a:p>
          </p:txBody>
        </p:sp>
        <p:sp>
          <p:nvSpPr>
            <p:cNvPr id="10" name="Rechteck 9"/>
            <p:cNvSpPr/>
            <p:nvPr/>
          </p:nvSpPr>
          <p:spPr>
            <a:xfrm>
              <a:off x="2984173" y="4495800"/>
              <a:ext cx="3572270" cy="6875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2400" dirty="0" err="1" smtClean="0">
                  <a:solidFill>
                    <a:schemeClr val="bg1"/>
                  </a:solidFill>
                </a:rPr>
                <a:t>Concave</a:t>
              </a:r>
              <a:r>
                <a:rPr lang="de-DE" sz="2400" dirty="0" smtClean="0">
                  <a:solidFill>
                    <a:schemeClr val="bg1"/>
                  </a:solidFill>
                </a:rPr>
                <a:t> </a:t>
              </a:r>
              <a:r>
                <a:rPr lang="de-DE" sz="2400" dirty="0" err="1" smtClean="0">
                  <a:solidFill>
                    <a:schemeClr val="bg1"/>
                  </a:solidFill>
                </a:rPr>
                <a:t>aspects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3200400" y="5105400"/>
              <a:ext cx="3051339" cy="595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2000" dirty="0" smtClean="0">
                  <a:solidFill>
                    <a:schemeClr val="bg1"/>
                  </a:solidFill>
                  <a:sym typeface="Wingdings"/>
                </a:rPr>
                <a:t></a:t>
              </a:r>
              <a:r>
                <a:rPr lang="de-DE" sz="2000" dirty="0" err="1" smtClean="0">
                  <a:solidFill>
                    <a:schemeClr val="bg1"/>
                  </a:solidFill>
                </a:rPr>
                <a:t>maximization</a:t>
              </a:r>
              <a:r>
                <a:rPr lang="de-DE" sz="2000" dirty="0" smtClean="0">
                  <a:solidFill>
                    <a:schemeClr val="bg1"/>
                  </a:solidFill>
                </a:rPr>
                <a:t>!</a:t>
              </a:r>
              <a:endParaRPr lang="de-DE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Oval 19"/>
          <p:cNvSpPr/>
          <p:nvPr/>
        </p:nvSpPr>
        <p:spPr bwMode="auto">
          <a:xfrm>
            <a:off x="2362200" y="33528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743200" y="3352800"/>
            <a:ext cx="152400" cy="1524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743200" y="47244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3048000" y="4495800"/>
            <a:ext cx="152400" cy="1524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25" name="Wolke 24"/>
          <p:cNvSpPr/>
          <p:nvPr/>
        </p:nvSpPr>
        <p:spPr bwMode="auto">
          <a:xfrm>
            <a:off x="457200" y="1003300"/>
            <a:ext cx="2743200" cy="1524000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26" name="TextBox 5"/>
          <p:cNvSpPr txBox="1"/>
          <p:nvPr/>
        </p:nvSpPr>
        <p:spPr>
          <a:xfrm>
            <a:off x="762000" y="1066800"/>
            <a:ext cx="1981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FF"/>
                </a:solidFill>
              </a:rPr>
              <a:t>Cuts, clustering,</a:t>
            </a:r>
            <a:br>
              <a:rPr lang="en-US" dirty="0" smtClean="0">
                <a:solidFill>
                  <a:srgbClr val="0080FF"/>
                </a:solidFill>
              </a:rPr>
            </a:br>
            <a:r>
              <a:rPr lang="en-US" dirty="0" smtClean="0">
                <a:solidFill>
                  <a:srgbClr val="0080FF"/>
                </a:solidFill>
              </a:rPr>
              <a:t>similarity</a:t>
            </a:r>
          </a:p>
          <a:p>
            <a:endParaRPr lang="en-US" dirty="0">
              <a:solidFill>
                <a:srgbClr val="0080FF"/>
              </a:solidFill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2971800" y="2286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3276600" y="2514600"/>
            <a:ext cx="152400" cy="1524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30" name="Wolke 29"/>
          <p:cNvSpPr/>
          <p:nvPr/>
        </p:nvSpPr>
        <p:spPr bwMode="auto">
          <a:xfrm>
            <a:off x="6629400" y="914400"/>
            <a:ext cx="2438400" cy="1524000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31" name="TextBox 5"/>
          <p:cNvSpPr txBox="1"/>
          <p:nvPr/>
        </p:nvSpPr>
        <p:spPr>
          <a:xfrm>
            <a:off x="6934200" y="1205805"/>
            <a:ext cx="1981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FF"/>
                </a:solidFill>
              </a:rPr>
              <a:t>Coverage,</a:t>
            </a:r>
            <a:br>
              <a:rPr lang="en-US" dirty="0" smtClean="0">
                <a:solidFill>
                  <a:srgbClr val="0080FF"/>
                </a:solidFill>
              </a:rPr>
            </a:br>
            <a:r>
              <a:rPr lang="en-US" dirty="0" smtClean="0">
                <a:solidFill>
                  <a:srgbClr val="0080FF"/>
                </a:solidFill>
              </a:rPr>
              <a:t>diversity</a:t>
            </a:r>
          </a:p>
          <a:p>
            <a:endParaRPr lang="en-US" dirty="0">
              <a:solidFill>
                <a:srgbClr val="0080FF"/>
              </a:solidFill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6248400" y="55626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6019800" y="5486400"/>
            <a:ext cx="152400" cy="1524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6400800" y="21336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6248400" y="2362200"/>
            <a:ext cx="152400" cy="1524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7086600" y="33528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6781800" y="3352800"/>
            <a:ext cx="152400" cy="1524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42" name="TextBox 3"/>
          <p:cNvSpPr txBox="1"/>
          <p:nvPr/>
        </p:nvSpPr>
        <p:spPr>
          <a:xfrm>
            <a:off x="841392" y="6187998"/>
            <a:ext cx="2130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</a:t>
            </a:r>
            <a:r>
              <a:rPr lang="en-US" sz="2000" dirty="0" smtClean="0"/>
              <a:t>tructured </a:t>
            </a:r>
            <a:r>
              <a:rPr lang="en-US" sz="2000" dirty="0" err="1" smtClean="0"/>
              <a:t>sparsity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regularization</a:t>
            </a:r>
            <a:endParaRPr lang="en-US" sz="2000" dirty="0"/>
          </a:p>
        </p:txBody>
      </p:sp>
      <p:grpSp>
        <p:nvGrpSpPr>
          <p:cNvPr id="43" name="Group 4"/>
          <p:cNvGrpSpPr/>
          <p:nvPr/>
        </p:nvGrpSpPr>
        <p:grpSpPr>
          <a:xfrm>
            <a:off x="304800" y="4419600"/>
            <a:ext cx="2260600" cy="1834518"/>
            <a:chOff x="7924800" y="1828800"/>
            <a:chExt cx="1143000" cy="914400"/>
          </a:xfrm>
        </p:grpSpPr>
        <p:grpSp>
          <p:nvGrpSpPr>
            <p:cNvPr id="44" name="Group 5"/>
            <p:cNvGrpSpPr/>
            <p:nvPr/>
          </p:nvGrpSpPr>
          <p:grpSpPr>
            <a:xfrm>
              <a:off x="8077200" y="1905000"/>
              <a:ext cx="914400" cy="762000"/>
              <a:chOff x="7871012" y="2133600"/>
              <a:chExt cx="1120588" cy="914400"/>
            </a:xfrm>
          </p:grpSpPr>
          <p:cxnSp>
            <p:nvCxnSpPr>
              <p:cNvPr id="46" name="Straight Arrow Connector 7"/>
              <p:cNvCxnSpPr/>
              <p:nvPr/>
            </p:nvCxnSpPr>
            <p:spPr bwMode="auto">
              <a:xfrm flipH="1" flipV="1">
                <a:off x="8453718" y="2590800"/>
                <a:ext cx="403412" cy="130629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A3A3E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7" name="Straight Arrow Connector 8"/>
              <p:cNvCxnSpPr>
                <a:stCxn id="74" idx="1"/>
                <a:endCxn id="84" idx="6"/>
              </p:cNvCxnSpPr>
              <p:nvPr/>
            </p:nvCxnSpPr>
            <p:spPr bwMode="auto">
              <a:xfrm flipH="1" flipV="1">
                <a:off x="8543365" y="2895600"/>
                <a:ext cx="313765" cy="87086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A3A3E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8" name="Straight Arrow Connector 9"/>
              <p:cNvCxnSpPr/>
              <p:nvPr/>
            </p:nvCxnSpPr>
            <p:spPr bwMode="auto">
              <a:xfrm flipH="1">
                <a:off x="8026402" y="2394857"/>
                <a:ext cx="1493" cy="130629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9" name="Straight Connector 10"/>
              <p:cNvCxnSpPr>
                <a:stCxn id="76" idx="1"/>
              </p:cNvCxnSpPr>
              <p:nvPr/>
            </p:nvCxnSpPr>
            <p:spPr bwMode="auto">
              <a:xfrm flipH="1">
                <a:off x="8027894" y="2329543"/>
                <a:ext cx="829235" cy="65314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11"/>
              <p:cNvCxnSpPr/>
              <p:nvPr/>
            </p:nvCxnSpPr>
            <p:spPr bwMode="auto">
              <a:xfrm>
                <a:off x="7915835" y="2677886"/>
                <a:ext cx="268941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Straight Connector 12"/>
              <p:cNvCxnSpPr/>
              <p:nvPr/>
            </p:nvCxnSpPr>
            <p:spPr bwMode="auto">
              <a:xfrm flipV="1">
                <a:off x="8184776" y="2460171"/>
                <a:ext cx="0" cy="217714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" name="Straight Connector 13"/>
              <p:cNvCxnSpPr>
                <a:endCxn id="66" idx="1"/>
              </p:cNvCxnSpPr>
              <p:nvPr/>
            </p:nvCxnSpPr>
            <p:spPr bwMode="auto">
              <a:xfrm>
                <a:off x="8184776" y="2460171"/>
                <a:ext cx="672353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" name="Straight Connector 14"/>
              <p:cNvCxnSpPr/>
              <p:nvPr/>
            </p:nvCxnSpPr>
            <p:spPr bwMode="auto">
              <a:xfrm>
                <a:off x="8117541" y="2699657"/>
                <a:ext cx="112059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" name="Straight Connector 15"/>
              <p:cNvCxnSpPr/>
              <p:nvPr/>
            </p:nvCxnSpPr>
            <p:spPr bwMode="auto">
              <a:xfrm flipV="1">
                <a:off x="8229600" y="2481943"/>
                <a:ext cx="0" cy="217714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" name="Straight Connector 16"/>
              <p:cNvCxnSpPr/>
              <p:nvPr/>
            </p:nvCxnSpPr>
            <p:spPr bwMode="auto">
              <a:xfrm>
                <a:off x="8229600" y="2481943"/>
                <a:ext cx="537882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" name="Straight Connector 17"/>
              <p:cNvCxnSpPr/>
              <p:nvPr/>
            </p:nvCxnSpPr>
            <p:spPr bwMode="auto">
              <a:xfrm>
                <a:off x="8767482" y="2481943"/>
                <a:ext cx="0" cy="108857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18"/>
              <p:cNvCxnSpPr>
                <a:endCxn id="67" idx="1"/>
              </p:cNvCxnSpPr>
              <p:nvPr/>
            </p:nvCxnSpPr>
            <p:spPr bwMode="auto">
              <a:xfrm>
                <a:off x="8767482" y="2590800"/>
                <a:ext cx="89647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" name="Straight Connector 19"/>
              <p:cNvCxnSpPr/>
              <p:nvPr/>
            </p:nvCxnSpPr>
            <p:spPr bwMode="auto">
              <a:xfrm>
                <a:off x="8319247" y="2743200"/>
                <a:ext cx="448235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20"/>
              <p:cNvCxnSpPr/>
              <p:nvPr/>
            </p:nvCxnSpPr>
            <p:spPr bwMode="auto">
              <a:xfrm>
                <a:off x="8767482" y="2743200"/>
                <a:ext cx="0" cy="108857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" name="Straight Connector 21"/>
              <p:cNvCxnSpPr>
                <a:endCxn id="69" idx="1"/>
              </p:cNvCxnSpPr>
              <p:nvPr/>
            </p:nvCxnSpPr>
            <p:spPr bwMode="auto">
              <a:xfrm>
                <a:off x="8767482" y="2852057"/>
                <a:ext cx="89647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1" name="Straight Connector 22"/>
              <p:cNvCxnSpPr>
                <a:stCxn id="81" idx="4"/>
              </p:cNvCxnSpPr>
              <p:nvPr/>
            </p:nvCxnSpPr>
            <p:spPr bwMode="auto">
              <a:xfrm>
                <a:off x="8027894" y="2634343"/>
                <a:ext cx="89647" cy="217714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2" name="Straight Connector 23"/>
              <p:cNvCxnSpPr>
                <a:stCxn id="83" idx="4"/>
              </p:cNvCxnSpPr>
              <p:nvPr/>
            </p:nvCxnSpPr>
            <p:spPr bwMode="auto">
              <a:xfrm flipH="1">
                <a:off x="8319247" y="2634343"/>
                <a:ext cx="89647" cy="217714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Straight Connector 24"/>
              <p:cNvCxnSpPr>
                <a:stCxn id="83" idx="4"/>
              </p:cNvCxnSpPr>
              <p:nvPr/>
            </p:nvCxnSpPr>
            <p:spPr bwMode="auto">
              <a:xfrm>
                <a:off x="8408894" y="2634343"/>
                <a:ext cx="89647" cy="217714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4" name="Rectangle 25"/>
              <p:cNvSpPr/>
              <p:nvPr/>
            </p:nvSpPr>
            <p:spPr bwMode="auto">
              <a:xfrm>
                <a:off x="8857129" y="2133600"/>
                <a:ext cx="134471" cy="130629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65" name="Rectangle 26"/>
              <p:cNvSpPr/>
              <p:nvPr/>
            </p:nvSpPr>
            <p:spPr bwMode="auto">
              <a:xfrm>
                <a:off x="8857129" y="2264229"/>
                <a:ext cx="134471" cy="130629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66" name="Rectangle 27"/>
              <p:cNvSpPr/>
              <p:nvPr/>
            </p:nvSpPr>
            <p:spPr bwMode="auto">
              <a:xfrm>
                <a:off x="8857129" y="2394857"/>
                <a:ext cx="134471" cy="130629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67" name="Rectangle 28"/>
              <p:cNvSpPr/>
              <p:nvPr/>
            </p:nvSpPr>
            <p:spPr bwMode="auto">
              <a:xfrm>
                <a:off x="8857129" y="2525486"/>
                <a:ext cx="134471" cy="130629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68" name="Rectangle 29"/>
              <p:cNvSpPr/>
              <p:nvPr/>
            </p:nvSpPr>
            <p:spPr bwMode="auto">
              <a:xfrm>
                <a:off x="8857129" y="2656114"/>
                <a:ext cx="134471" cy="130629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69" name="Rectangle 30"/>
              <p:cNvSpPr/>
              <p:nvPr/>
            </p:nvSpPr>
            <p:spPr bwMode="auto">
              <a:xfrm>
                <a:off x="8857129" y="2786743"/>
                <a:ext cx="134471" cy="130629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cxnSp>
            <p:nvCxnSpPr>
              <p:cNvPr id="70" name="Straight Arrow Connector 31"/>
              <p:cNvCxnSpPr>
                <a:stCxn id="64" idx="1"/>
              </p:cNvCxnSpPr>
              <p:nvPr/>
            </p:nvCxnSpPr>
            <p:spPr bwMode="auto">
              <a:xfrm flipH="1">
                <a:off x="8305800" y="2198915"/>
                <a:ext cx="551329" cy="87085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A3A3E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71" name="Straight Arrow Connector 32"/>
              <p:cNvCxnSpPr/>
              <p:nvPr/>
            </p:nvCxnSpPr>
            <p:spPr bwMode="auto">
              <a:xfrm>
                <a:off x="7915835" y="2677886"/>
                <a:ext cx="1492" cy="15240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A3A3E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72" name="Straight Arrow Connector 33"/>
              <p:cNvCxnSpPr/>
              <p:nvPr/>
            </p:nvCxnSpPr>
            <p:spPr bwMode="auto">
              <a:xfrm>
                <a:off x="8117541" y="2699657"/>
                <a:ext cx="0" cy="130629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A3A3E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73" name="Straight Arrow Connector 34"/>
              <p:cNvCxnSpPr/>
              <p:nvPr/>
            </p:nvCxnSpPr>
            <p:spPr bwMode="auto">
              <a:xfrm>
                <a:off x="8319247" y="2743200"/>
                <a:ext cx="0" cy="87086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A3A3E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74" name="Rectangle 35"/>
              <p:cNvSpPr/>
              <p:nvPr/>
            </p:nvSpPr>
            <p:spPr bwMode="auto">
              <a:xfrm>
                <a:off x="8857129" y="2917371"/>
                <a:ext cx="134471" cy="130629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75" name="Rectangle 36"/>
              <p:cNvSpPr/>
              <p:nvPr/>
            </p:nvSpPr>
            <p:spPr bwMode="auto">
              <a:xfrm>
                <a:off x="8857129" y="2133600"/>
                <a:ext cx="134471" cy="130629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76" name="Rectangle 37"/>
              <p:cNvSpPr/>
              <p:nvPr/>
            </p:nvSpPr>
            <p:spPr bwMode="auto">
              <a:xfrm>
                <a:off x="8857129" y="2264229"/>
                <a:ext cx="134471" cy="130629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77" name="Rectangle 38"/>
              <p:cNvSpPr/>
              <p:nvPr/>
            </p:nvSpPr>
            <p:spPr bwMode="auto">
              <a:xfrm>
                <a:off x="8857129" y="2394857"/>
                <a:ext cx="134471" cy="130629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78" name="Rectangle 39"/>
              <p:cNvSpPr/>
              <p:nvPr/>
            </p:nvSpPr>
            <p:spPr bwMode="auto">
              <a:xfrm>
                <a:off x="8857129" y="2525486"/>
                <a:ext cx="134471" cy="130629"/>
              </a:xfrm>
              <a:prstGeom prst="rect">
                <a:avLst/>
              </a:prstGeom>
              <a:solidFill>
                <a:srgbClr val="80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79" name="Rectangle 40"/>
              <p:cNvSpPr/>
              <p:nvPr/>
            </p:nvSpPr>
            <p:spPr bwMode="auto">
              <a:xfrm>
                <a:off x="8857129" y="2786743"/>
                <a:ext cx="134471" cy="130629"/>
              </a:xfrm>
              <a:prstGeom prst="rect">
                <a:avLst/>
              </a:prstGeom>
              <a:solidFill>
                <a:srgbClr val="80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80" name="Rectangle 41"/>
              <p:cNvSpPr/>
              <p:nvPr/>
            </p:nvSpPr>
            <p:spPr bwMode="auto">
              <a:xfrm>
                <a:off x="8857129" y="2917371"/>
                <a:ext cx="134471" cy="130629"/>
              </a:xfrm>
              <a:prstGeom prst="rect">
                <a:avLst/>
              </a:prstGeom>
              <a:solidFill>
                <a:srgbClr val="80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81" name="Oval 80"/>
              <p:cNvSpPr/>
              <p:nvPr/>
            </p:nvSpPr>
            <p:spPr bwMode="auto">
              <a:xfrm>
                <a:off x="7983071" y="2547262"/>
                <a:ext cx="89647" cy="87086"/>
              </a:xfrm>
              <a:prstGeom prst="ellipse">
                <a:avLst/>
              </a:prstGeom>
              <a:solidFill>
                <a:schemeClr val="tx2"/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82" name="Oval 81"/>
              <p:cNvSpPr/>
              <p:nvPr/>
            </p:nvSpPr>
            <p:spPr bwMode="auto">
              <a:xfrm>
                <a:off x="8067236" y="2852062"/>
                <a:ext cx="89647" cy="87086"/>
              </a:xfrm>
              <a:prstGeom prst="ellipse">
                <a:avLst/>
              </a:prstGeom>
              <a:solidFill>
                <a:schemeClr val="tx2"/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83" name="Oval 82"/>
              <p:cNvSpPr/>
              <p:nvPr/>
            </p:nvSpPr>
            <p:spPr bwMode="auto">
              <a:xfrm>
                <a:off x="8364071" y="2547262"/>
                <a:ext cx="89647" cy="87086"/>
              </a:xfrm>
              <a:prstGeom prst="ellipse">
                <a:avLst/>
              </a:prstGeom>
              <a:solidFill>
                <a:schemeClr val="tx2"/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84" name="Oval 83"/>
              <p:cNvSpPr/>
              <p:nvPr/>
            </p:nvSpPr>
            <p:spPr bwMode="auto">
              <a:xfrm>
                <a:off x="8453718" y="2852062"/>
                <a:ext cx="89647" cy="87086"/>
              </a:xfrm>
              <a:prstGeom prst="ellipse">
                <a:avLst/>
              </a:prstGeom>
              <a:solidFill>
                <a:schemeClr val="tx2"/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85" name="Oval 84"/>
              <p:cNvSpPr/>
              <p:nvPr/>
            </p:nvSpPr>
            <p:spPr bwMode="auto">
              <a:xfrm>
                <a:off x="8260477" y="2852062"/>
                <a:ext cx="89647" cy="87086"/>
              </a:xfrm>
              <a:prstGeom prst="ellipse">
                <a:avLst/>
              </a:prstGeom>
              <a:solidFill>
                <a:schemeClr val="tx2"/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cxnSp>
            <p:nvCxnSpPr>
              <p:cNvPr id="86" name="Straight Connector 47"/>
              <p:cNvCxnSpPr>
                <a:stCxn id="88" idx="4"/>
              </p:cNvCxnSpPr>
              <p:nvPr/>
            </p:nvCxnSpPr>
            <p:spPr bwMode="auto">
              <a:xfrm>
                <a:off x="8207188" y="2329543"/>
                <a:ext cx="179294" cy="217714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7" name="Straight Connector 48"/>
              <p:cNvCxnSpPr>
                <a:stCxn id="88" idx="4"/>
              </p:cNvCxnSpPr>
              <p:nvPr/>
            </p:nvCxnSpPr>
            <p:spPr bwMode="auto">
              <a:xfrm flipH="1">
                <a:off x="8050306" y="2329543"/>
                <a:ext cx="156882" cy="217714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8" name="Oval 87"/>
              <p:cNvSpPr/>
              <p:nvPr/>
            </p:nvSpPr>
            <p:spPr bwMode="auto">
              <a:xfrm>
                <a:off x="8162365" y="2242462"/>
                <a:ext cx="89647" cy="87086"/>
              </a:xfrm>
              <a:prstGeom prst="ellipse">
                <a:avLst/>
              </a:prstGeom>
              <a:solidFill>
                <a:schemeClr val="tx2"/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89" name="Oval 88"/>
              <p:cNvSpPr/>
              <p:nvPr/>
            </p:nvSpPr>
            <p:spPr bwMode="auto">
              <a:xfrm>
                <a:off x="8165348" y="2242462"/>
                <a:ext cx="89647" cy="87086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90" name="Oval 89"/>
              <p:cNvSpPr/>
              <p:nvPr/>
            </p:nvSpPr>
            <p:spPr bwMode="auto">
              <a:xfrm>
                <a:off x="7986054" y="2547252"/>
                <a:ext cx="89647" cy="87085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 bwMode="auto">
              <a:xfrm>
                <a:off x="7871012" y="2852062"/>
                <a:ext cx="89647" cy="87086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cxnSp>
            <p:nvCxnSpPr>
              <p:cNvPr id="92" name="Straight Connector 53"/>
              <p:cNvCxnSpPr/>
              <p:nvPr/>
            </p:nvCxnSpPr>
            <p:spPr bwMode="auto">
              <a:xfrm flipH="1">
                <a:off x="8050306" y="2329543"/>
                <a:ext cx="156882" cy="217714"/>
              </a:xfrm>
              <a:prstGeom prst="lin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3" name="Straight Connector 54"/>
              <p:cNvCxnSpPr/>
              <p:nvPr/>
            </p:nvCxnSpPr>
            <p:spPr bwMode="auto">
              <a:xfrm flipH="1">
                <a:off x="7915835" y="2634343"/>
                <a:ext cx="110567" cy="221048"/>
              </a:xfrm>
              <a:prstGeom prst="lin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4" name="Oval 93"/>
              <p:cNvSpPr/>
              <p:nvPr/>
            </p:nvSpPr>
            <p:spPr bwMode="auto">
              <a:xfrm>
                <a:off x="8064600" y="2852062"/>
                <a:ext cx="89647" cy="87086"/>
              </a:xfrm>
              <a:prstGeom prst="ellipse">
                <a:avLst/>
              </a:prstGeom>
              <a:solidFill>
                <a:srgbClr val="800000"/>
              </a:solidFill>
              <a:ln w="127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95" name="Oval 94"/>
              <p:cNvSpPr/>
              <p:nvPr/>
            </p:nvSpPr>
            <p:spPr bwMode="auto">
              <a:xfrm>
                <a:off x="8262600" y="2852062"/>
                <a:ext cx="89647" cy="87086"/>
              </a:xfrm>
              <a:prstGeom prst="ellipse">
                <a:avLst/>
              </a:prstGeom>
              <a:solidFill>
                <a:srgbClr val="800000"/>
              </a:solidFill>
              <a:ln w="127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  <p:sp>
            <p:nvSpPr>
              <p:cNvPr id="96" name="Oval 95"/>
              <p:cNvSpPr/>
              <p:nvPr/>
            </p:nvSpPr>
            <p:spPr bwMode="auto">
              <a:xfrm>
                <a:off x="8453718" y="2852062"/>
                <a:ext cx="89647" cy="87086"/>
              </a:xfrm>
              <a:prstGeom prst="ellipse">
                <a:avLst/>
              </a:prstGeom>
              <a:solidFill>
                <a:srgbClr val="800000"/>
              </a:solidFill>
              <a:ln w="127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endParaRPr>
              </a:p>
            </p:txBody>
          </p:sp>
        </p:grpSp>
        <p:sp>
          <p:nvSpPr>
            <p:cNvPr id="45" name="Rectangle 6"/>
            <p:cNvSpPr/>
            <p:nvPr/>
          </p:nvSpPr>
          <p:spPr bwMode="auto">
            <a:xfrm>
              <a:off x="7924800" y="1828800"/>
              <a:ext cx="1143000" cy="914400"/>
            </a:xfrm>
            <a:prstGeom prst="rect">
              <a:avLst/>
            </a:prstGeom>
            <a:no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  <p:pic>
        <p:nvPicPr>
          <p:cNvPr id="97" name="Picture 62" descr="mrf_notex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" y="2454245"/>
            <a:ext cx="2334429" cy="1549400"/>
          </a:xfrm>
          <a:prstGeom prst="rect">
            <a:avLst/>
          </a:prstGeom>
        </p:spPr>
      </p:pic>
      <p:sp>
        <p:nvSpPr>
          <p:cNvPr id="98" name="TextBox 63"/>
          <p:cNvSpPr txBox="1"/>
          <p:nvPr/>
        </p:nvSpPr>
        <p:spPr>
          <a:xfrm>
            <a:off x="319872" y="4095690"/>
            <a:ext cx="1730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MAP inference</a:t>
            </a:r>
            <a:endParaRPr lang="en-US" sz="2000" dirty="0"/>
          </a:p>
        </p:txBody>
      </p:sp>
      <p:sp>
        <p:nvSpPr>
          <p:cNvPr id="99" name="TextBox 63"/>
          <p:cNvSpPr txBox="1"/>
          <p:nvPr/>
        </p:nvSpPr>
        <p:spPr>
          <a:xfrm>
            <a:off x="7463849" y="4105245"/>
            <a:ext cx="1737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summarization</a:t>
            </a:r>
            <a:endParaRPr lang="en-US" sz="2000" dirty="0"/>
          </a:p>
        </p:txBody>
      </p:sp>
      <p:pic>
        <p:nvPicPr>
          <p:cNvPr id="100" name="Bild 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2667000"/>
            <a:ext cx="1600200" cy="1550063"/>
          </a:xfrm>
          <a:prstGeom prst="rect">
            <a:avLst/>
          </a:prstGeom>
        </p:spPr>
      </p:pic>
      <p:sp>
        <p:nvSpPr>
          <p:cNvPr id="101" name="TextBox 3"/>
          <p:cNvSpPr txBox="1"/>
          <p:nvPr/>
        </p:nvSpPr>
        <p:spPr>
          <a:xfrm>
            <a:off x="6781800" y="6380603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sensing</a:t>
            </a:r>
            <a:endParaRPr lang="en-US" sz="2000" dirty="0"/>
          </a:p>
        </p:txBody>
      </p:sp>
      <p:pic>
        <p:nvPicPr>
          <p:cNvPr id="102" name="Picture 26" descr="waternet-fine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79" t="8333" r="10976" b="11856"/>
          <a:stretch>
            <a:fillRect/>
          </a:stretch>
        </p:blipFill>
        <p:spPr bwMode="auto">
          <a:xfrm>
            <a:off x="6601458" y="4935097"/>
            <a:ext cx="2313942" cy="184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791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 </a:t>
            </a:r>
            <a:r>
              <a:rPr lang="de-DE" dirty="0" err="1" smtClean="0"/>
              <a:t>Optimization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24469"/>
              </p:ext>
            </p:extLst>
          </p:nvPr>
        </p:nvGraphicFramePr>
        <p:xfrm>
          <a:off x="228600" y="228600"/>
          <a:ext cx="8763000" cy="5776802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133600"/>
                <a:gridCol w="3352800"/>
                <a:gridCol w="3276600"/>
              </a:tblGrid>
              <a:tr h="473282">
                <a:tc>
                  <a:txBody>
                    <a:bodyPr/>
                    <a:lstStyle/>
                    <a:p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err="1" smtClean="0"/>
                        <a:t>Maximization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err="1" smtClean="0"/>
                        <a:t>Minimization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845801">
                <a:tc>
                  <a:txBody>
                    <a:bodyPr/>
                    <a:lstStyle/>
                    <a:p>
                      <a:r>
                        <a:rPr lang="de-DE" sz="2400" dirty="0" err="1" smtClean="0"/>
                        <a:t>Unconstrained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rgbClr val="FF0000"/>
                          </a:solidFill>
                        </a:rPr>
                        <a:t>NP</a:t>
                      </a:r>
                      <a:r>
                        <a:rPr lang="de-DE" sz="2400" baseline="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de-DE" sz="2400" baseline="0" dirty="0" err="1" smtClean="0">
                          <a:solidFill>
                            <a:srgbClr val="FF0000"/>
                          </a:solidFill>
                        </a:rPr>
                        <a:t>hard</a:t>
                      </a:r>
                      <a:r>
                        <a:rPr lang="de-DE" sz="2400" baseline="0" dirty="0" smtClean="0">
                          <a:solidFill>
                            <a:schemeClr val="tx1"/>
                          </a:solidFill>
                        </a:rPr>
                        <a:t>, but </a:t>
                      </a:r>
                      <a:br>
                        <a:rPr lang="de-DE" sz="2400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de-DE" sz="2400" baseline="0" dirty="0" smtClean="0">
                          <a:solidFill>
                            <a:srgbClr val="008000"/>
                          </a:solidFill>
                        </a:rPr>
                        <a:t>well-</a:t>
                      </a:r>
                      <a:r>
                        <a:rPr lang="de-DE" sz="2400" baseline="0" dirty="0" err="1" smtClean="0">
                          <a:solidFill>
                            <a:srgbClr val="008000"/>
                          </a:solidFill>
                        </a:rPr>
                        <a:t>approximable</a:t>
                      </a:r>
                      <a:r>
                        <a:rPr lang="de-DE" sz="2400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br>
                        <a:rPr lang="de-DE" sz="2400" baseline="0" dirty="0" smtClean="0">
                          <a:solidFill>
                            <a:srgbClr val="008000"/>
                          </a:solidFill>
                        </a:rPr>
                      </a:br>
                      <a:r>
                        <a:rPr lang="de-DE" sz="2400" baseline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de-DE" sz="2400" baseline="0" dirty="0" err="1" smtClean="0">
                          <a:solidFill>
                            <a:schemeClr val="tx1"/>
                          </a:solidFill>
                        </a:rPr>
                        <a:t>if</a:t>
                      </a:r>
                      <a:r>
                        <a:rPr lang="de-DE" sz="2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2400" baseline="0" dirty="0" err="1" smtClean="0">
                          <a:solidFill>
                            <a:schemeClr val="tx1"/>
                          </a:solidFill>
                        </a:rPr>
                        <a:t>nonnegative</a:t>
                      </a:r>
                      <a:r>
                        <a:rPr lang="de-DE" sz="24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err="1" smtClean="0">
                          <a:solidFill>
                            <a:srgbClr val="008000"/>
                          </a:solidFill>
                        </a:rPr>
                        <a:t>Polynomial</a:t>
                      </a:r>
                      <a:r>
                        <a:rPr lang="de-DE" sz="2400" dirty="0" smtClean="0">
                          <a:solidFill>
                            <a:srgbClr val="008000"/>
                          </a:solidFill>
                        </a:rPr>
                        <a:t> time!</a:t>
                      </a:r>
                    </a:p>
                    <a:p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Generally </a:t>
                      </a:r>
                      <a:r>
                        <a:rPr lang="de-DE" sz="2400" dirty="0" err="1" smtClean="0">
                          <a:solidFill>
                            <a:schemeClr val="tx1"/>
                          </a:solidFill>
                        </a:rPr>
                        <a:t>inefficent</a:t>
                      </a:r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 (n^6), but </a:t>
                      </a:r>
                      <a:r>
                        <a:rPr lang="de-DE" sz="2400" dirty="0" err="1" smtClean="0">
                          <a:solidFill>
                            <a:schemeClr val="tx1"/>
                          </a:solidFill>
                        </a:rPr>
                        <a:t>can</a:t>
                      </a:r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2400" dirty="0" err="1" smtClean="0">
                          <a:solidFill>
                            <a:schemeClr val="tx1"/>
                          </a:solidFill>
                        </a:rPr>
                        <a:t>exploit</a:t>
                      </a:r>
                      <a:r>
                        <a:rPr lang="de-DE" sz="2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2400" baseline="0" dirty="0" err="1" smtClean="0">
                          <a:solidFill>
                            <a:schemeClr val="tx1"/>
                          </a:solidFill>
                        </a:rPr>
                        <a:t>special</a:t>
                      </a:r>
                      <a:r>
                        <a:rPr lang="de-DE" sz="2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2400" baseline="0" dirty="0" err="1" smtClean="0">
                          <a:solidFill>
                            <a:schemeClr val="tx1"/>
                          </a:solidFill>
                        </a:rPr>
                        <a:t>cases</a:t>
                      </a:r>
                      <a:endParaRPr lang="de-DE" sz="24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de-DE" sz="2400" baseline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de-DE" sz="2400" baseline="0" dirty="0" err="1" smtClean="0">
                          <a:solidFill>
                            <a:schemeClr val="tx1"/>
                          </a:solidFill>
                        </a:rPr>
                        <a:t>cuts</a:t>
                      </a:r>
                      <a:r>
                        <a:rPr lang="de-DE" sz="2400" baseline="0" dirty="0" smtClean="0">
                          <a:solidFill>
                            <a:schemeClr val="tx1"/>
                          </a:solidFill>
                        </a:rPr>
                        <a:t>; </a:t>
                      </a:r>
                      <a:r>
                        <a:rPr lang="de-DE" sz="2400" baseline="0" dirty="0" err="1" smtClean="0">
                          <a:solidFill>
                            <a:schemeClr val="tx1"/>
                          </a:solidFill>
                        </a:rPr>
                        <a:t>symmetry</a:t>
                      </a:r>
                      <a:r>
                        <a:rPr lang="de-DE" sz="2400" baseline="0" dirty="0" smtClean="0">
                          <a:solidFill>
                            <a:schemeClr val="tx1"/>
                          </a:solidFill>
                        </a:rPr>
                        <a:t>; </a:t>
                      </a:r>
                      <a:r>
                        <a:rPr lang="de-DE" sz="2400" baseline="0" dirty="0" err="1" smtClean="0">
                          <a:solidFill>
                            <a:schemeClr val="tx1"/>
                          </a:solidFill>
                        </a:rPr>
                        <a:t>decomposable</a:t>
                      </a:r>
                      <a:r>
                        <a:rPr lang="de-DE" sz="2400" baseline="0" dirty="0" smtClean="0">
                          <a:solidFill>
                            <a:schemeClr val="tx1"/>
                          </a:solidFill>
                        </a:rPr>
                        <a:t>; ...)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987786">
                <a:tc>
                  <a:txBody>
                    <a:bodyPr/>
                    <a:lstStyle/>
                    <a:p>
                      <a:r>
                        <a:rPr lang="de-DE" sz="2400" dirty="0" err="1" smtClean="0"/>
                        <a:t>Constrained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rgbClr val="FF0000"/>
                          </a:solidFill>
                        </a:rPr>
                        <a:t>NP-</a:t>
                      </a:r>
                      <a:r>
                        <a:rPr lang="de-DE" sz="2400" dirty="0" err="1" smtClean="0">
                          <a:solidFill>
                            <a:srgbClr val="FF0000"/>
                          </a:solidFill>
                        </a:rPr>
                        <a:t>hard</a:t>
                      </a:r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 but </a:t>
                      </a:r>
                      <a:r>
                        <a:rPr lang="de-DE" sz="2400" dirty="0" smtClean="0">
                          <a:solidFill>
                            <a:srgbClr val="008000"/>
                          </a:solidFill>
                        </a:rPr>
                        <a:t>well-</a:t>
                      </a:r>
                      <a:r>
                        <a:rPr lang="de-DE" sz="2400" dirty="0" err="1" smtClean="0">
                          <a:solidFill>
                            <a:srgbClr val="008000"/>
                          </a:solidFill>
                        </a:rPr>
                        <a:t>approximable</a:t>
                      </a:r>
                      <a:endParaRPr lang="de-DE" sz="2400" dirty="0" smtClean="0">
                        <a:solidFill>
                          <a:srgbClr val="008000"/>
                        </a:solidFill>
                      </a:endParaRPr>
                    </a:p>
                    <a:p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„</a:t>
                      </a:r>
                      <a:r>
                        <a:rPr lang="de-DE" sz="2400" dirty="0" err="1" smtClean="0">
                          <a:solidFill>
                            <a:schemeClr val="tx1"/>
                          </a:solidFill>
                        </a:rPr>
                        <a:t>Greedy</a:t>
                      </a:r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-(</a:t>
                      </a:r>
                      <a:r>
                        <a:rPr lang="de-DE" sz="2400" dirty="0" err="1" smtClean="0">
                          <a:solidFill>
                            <a:schemeClr val="tx1"/>
                          </a:solidFill>
                        </a:rPr>
                        <a:t>like</a:t>
                      </a:r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)“ </a:t>
                      </a:r>
                      <a:r>
                        <a:rPr lang="de-DE" sz="2400" dirty="0" err="1" smtClean="0">
                          <a:solidFill>
                            <a:schemeClr val="tx1"/>
                          </a:solidFill>
                        </a:rPr>
                        <a:t>for</a:t>
                      </a:r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2400" dirty="0" err="1" smtClean="0">
                          <a:solidFill>
                            <a:schemeClr val="tx1"/>
                          </a:solidFill>
                        </a:rPr>
                        <a:t>cardinality</a:t>
                      </a:r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de-DE" sz="2400" dirty="0" err="1" smtClean="0">
                          <a:solidFill>
                            <a:schemeClr val="tx1"/>
                          </a:solidFill>
                        </a:rPr>
                        <a:t>matroid</a:t>
                      </a:r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2400" dirty="0" err="1" smtClean="0">
                          <a:solidFill>
                            <a:schemeClr val="tx1"/>
                          </a:solidFill>
                        </a:rPr>
                        <a:t>constraints</a:t>
                      </a:r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;</a:t>
                      </a:r>
                    </a:p>
                    <a:p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Non-</a:t>
                      </a:r>
                      <a:r>
                        <a:rPr lang="de-DE" sz="2400" dirty="0" err="1" smtClean="0">
                          <a:solidFill>
                            <a:schemeClr val="tx1"/>
                          </a:solidFill>
                        </a:rPr>
                        <a:t>greedy</a:t>
                      </a:r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2400" dirty="0" err="1" smtClean="0">
                          <a:solidFill>
                            <a:schemeClr val="tx1"/>
                          </a:solidFill>
                        </a:rPr>
                        <a:t>for</a:t>
                      </a:r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2400" dirty="0" err="1" smtClean="0">
                          <a:solidFill>
                            <a:schemeClr val="tx1"/>
                          </a:solidFill>
                        </a:rPr>
                        <a:t>more</a:t>
                      </a:r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2400" dirty="0" err="1" smtClean="0">
                          <a:solidFill>
                            <a:schemeClr val="tx1"/>
                          </a:solidFill>
                        </a:rPr>
                        <a:t>complex</a:t>
                      </a:r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 (e.g., </a:t>
                      </a:r>
                      <a:r>
                        <a:rPr lang="de-DE" sz="2400" dirty="0" err="1" smtClean="0">
                          <a:solidFill>
                            <a:schemeClr val="tx1"/>
                          </a:solidFill>
                        </a:rPr>
                        <a:t>connectivity</a:t>
                      </a:r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de-DE" sz="2400" dirty="0" err="1" smtClean="0">
                          <a:solidFill>
                            <a:schemeClr val="tx1"/>
                          </a:solidFill>
                        </a:rPr>
                        <a:t>constraints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rgbClr val="FF0000"/>
                          </a:solidFill>
                        </a:rPr>
                        <a:t>NP-</a:t>
                      </a:r>
                      <a:r>
                        <a:rPr lang="de-DE" sz="2400" dirty="0" err="1" smtClean="0">
                          <a:solidFill>
                            <a:srgbClr val="FF0000"/>
                          </a:solidFill>
                        </a:rPr>
                        <a:t>hard</a:t>
                      </a:r>
                      <a:r>
                        <a:rPr lang="de-DE" sz="2400" dirty="0" smtClean="0">
                          <a:solidFill>
                            <a:srgbClr val="FF0000"/>
                          </a:solidFill>
                        </a:rPr>
                        <a:t>; </a:t>
                      </a:r>
                      <a:r>
                        <a:rPr lang="de-DE" sz="2400" dirty="0" err="1" smtClean="0">
                          <a:solidFill>
                            <a:srgbClr val="FF0000"/>
                          </a:solidFill>
                        </a:rPr>
                        <a:t>hard</a:t>
                      </a:r>
                      <a:r>
                        <a:rPr lang="de-DE" sz="24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2400" dirty="0" err="1" smtClean="0">
                          <a:solidFill>
                            <a:srgbClr val="FF0000"/>
                          </a:solidFill>
                        </a:rPr>
                        <a:t>to</a:t>
                      </a:r>
                      <a:r>
                        <a:rPr lang="de-DE" sz="2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2400" dirty="0" err="1" smtClean="0">
                          <a:solidFill>
                            <a:srgbClr val="FF0000"/>
                          </a:solidFill>
                        </a:rPr>
                        <a:t>approximate</a:t>
                      </a:r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de-DE" sz="2400" baseline="0" dirty="0" smtClean="0">
                          <a:solidFill>
                            <a:schemeClr val="tx1"/>
                          </a:solidFill>
                        </a:rPr>
                        <a:t> still </a:t>
                      </a:r>
                      <a:r>
                        <a:rPr lang="de-DE" sz="2400" baseline="0" dirty="0" err="1" smtClean="0">
                          <a:solidFill>
                            <a:srgbClr val="008000"/>
                          </a:solidFill>
                        </a:rPr>
                        <a:t>useful</a:t>
                      </a:r>
                      <a:r>
                        <a:rPr lang="de-DE" sz="2400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de-DE" sz="2400" baseline="0" dirty="0" err="1" smtClean="0">
                          <a:solidFill>
                            <a:srgbClr val="008000"/>
                          </a:solidFill>
                        </a:rPr>
                        <a:t>algorithms</a:t>
                      </a:r>
                      <a:endParaRPr lang="de-DE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6771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00025"/>
            <a:ext cx="9144000" cy="762000"/>
          </a:xfrm>
        </p:spPr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do </a:t>
            </a:r>
            <a:r>
              <a:rPr lang="de-DE" dirty="0" err="1" smtClean="0"/>
              <a:t>with</a:t>
            </a:r>
            <a:r>
              <a:rPr lang="de-DE" dirty="0" smtClean="0"/>
              <a:t> submodular </a:t>
            </a:r>
            <a:r>
              <a:rPr lang="de-DE" dirty="0" err="1" smtClean="0"/>
              <a:t>functions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grpSp>
        <p:nvGrpSpPr>
          <p:cNvPr id="10" name="Gruppierung 9"/>
          <p:cNvGrpSpPr/>
          <p:nvPr/>
        </p:nvGrpSpPr>
        <p:grpSpPr>
          <a:xfrm>
            <a:off x="457201" y="1905000"/>
            <a:ext cx="8166651" cy="4419600"/>
            <a:chOff x="762001" y="1981200"/>
            <a:chExt cx="6476999" cy="3505200"/>
          </a:xfrm>
        </p:grpSpPr>
        <p:sp>
          <p:nvSpPr>
            <p:cNvPr id="5" name="Abgerundetes Rechteck 4"/>
            <p:cNvSpPr/>
            <p:nvPr/>
          </p:nvSpPr>
          <p:spPr bwMode="auto">
            <a:xfrm>
              <a:off x="762001" y="1981200"/>
              <a:ext cx="4713890" cy="3505200"/>
            </a:xfrm>
            <a:prstGeom prst="roundRect">
              <a:avLst/>
            </a:prstGeom>
            <a:solidFill>
              <a:srgbClr val="FFCF01">
                <a:alpha val="50000"/>
              </a:srgbClr>
            </a:solidFill>
            <a:ln w="6350" cmpd="sng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3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rPr>
                <a:t>Optimization</a:t>
              </a:r>
              <a:r>
                <a:rPr lang="de-DE" sz="3600" dirty="0" smtClean="0"/>
                <a:t>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e-DE" sz="3600" dirty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e-DE" sz="3600" dirty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6" name="Abgerundetes Rechteck 5"/>
            <p:cNvSpPr/>
            <p:nvPr/>
          </p:nvSpPr>
          <p:spPr bwMode="auto">
            <a:xfrm>
              <a:off x="914400" y="2514600"/>
              <a:ext cx="2514600" cy="1371600"/>
            </a:xfrm>
            <a:prstGeom prst="roundRect">
              <a:avLst/>
            </a:prstGeom>
            <a:solidFill>
              <a:srgbClr val="FF8000">
                <a:alpha val="50000"/>
              </a:srgb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3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rPr>
                <a:t>Minimization</a:t>
              </a:r>
              <a:endPara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7" name="Abgerundetes Rechteck 6"/>
            <p:cNvSpPr/>
            <p:nvPr/>
          </p:nvSpPr>
          <p:spPr bwMode="auto">
            <a:xfrm>
              <a:off x="914400" y="3962400"/>
              <a:ext cx="2514600" cy="1371600"/>
            </a:xfrm>
            <a:prstGeom prst="roundRect">
              <a:avLst/>
            </a:prstGeom>
            <a:solidFill>
              <a:srgbClr val="FF8000">
                <a:alpha val="50000"/>
              </a:srgb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3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rPr>
                <a:t>Maximization</a:t>
              </a:r>
              <a:endPara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8" name="Abgerundetes Rechteck 7"/>
            <p:cNvSpPr/>
            <p:nvPr/>
          </p:nvSpPr>
          <p:spPr bwMode="auto">
            <a:xfrm>
              <a:off x="3581400" y="2667000"/>
              <a:ext cx="3657600" cy="2743200"/>
            </a:xfrm>
            <a:prstGeom prst="roundRect">
              <a:avLst/>
            </a:prstGeom>
            <a:solidFill>
              <a:srgbClr val="66CCFF">
                <a:alpha val="50000"/>
              </a:srgb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3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                          Learning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e-DE" sz="3600" dirty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e-DE" sz="3600" dirty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9" name="Abgerundetes Rechteck 8"/>
            <p:cNvSpPr/>
            <p:nvPr/>
          </p:nvSpPr>
          <p:spPr bwMode="auto">
            <a:xfrm>
              <a:off x="3770587" y="3276600"/>
              <a:ext cx="1524000" cy="1905000"/>
            </a:xfrm>
            <a:prstGeom prst="roundRect">
              <a:avLst/>
            </a:prstGeom>
            <a:solidFill>
              <a:srgbClr val="008000">
                <a:alpha val="25000"/>
              </a:srgb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3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rPr>
                <a:t>Online/</a:t>
              </a:r>
              <a:br>
                <a:rPr kumimoji="0" lang="de-DE" sz="3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rPr>
              </a:br>
              <a:r>
                <a:rPr kumimoji="0" lang="de-DE" sz="3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rPr>
                <a:t>adaptive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3600" dirty="0" err="1" smtClean="0"/>
                <a:t>optim</a:t>
              </a:r>
              <a:r>
                <a:rPr lang="de-DE" sz="3600" dirty="0" smtClean="0"/>
                <a:t>.</a:t>
              </a:r>
              <a:endPara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2250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00025"/>
            <a:ext cx="9144000" cy="762000"/>
          </a:xfrm>
        </p:spPr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do </a:t>
            </a:r>
            <a:r>
              <a:rPr lang="de-DE" dirty="0" err="1" smtClean="0"/>
              <a:t>with</a:t>
            </a:r>
            <a:r>
              <a:rPr lang="de-DE" dirty="0" smtClean="0"/>
              <a:t> submodular </a:t>
            </a:r>
            <a:r>
              <a:rPr lang="de-DE" dirty="0" err="1" smtClean="0"/>
              <a:t>functions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5" name="Abgerundetes Rechteck 4"/>
          <p:cNvSpPr/>
          <p:nvPr/>
        </p:nvSpPr>
        <p:spPr bwMode="auto">
          <a:xfrm>
            <a:off x="457201" y="1905000"/>
            <a:ext cx="5943600" cy="4419600"/>
          </a:xfrm>
          <a:prstGeom prst="roundRect">
            <a:avLst/>
          </a:prstGeom>
          <a:solidFill>
            <a:srgbClr val="FFCF01">
              <a:alpha val="10000"/>
            </a:srgbClr>
          </a:solidFill>
          <a:ln w="6350" cmpd="sng"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normalizeH="0" baseline="0" dirty="0" err="1" smtClean="0">
                <a:ln>
                  <a:noFill/>
                </a:ln>
                <a:solidFill>
                  <a:srgbClr val="FFCF01">
                    <a:alpha val="20000"/>
                  </a:srgbClr>
                </a:solidFill>
                <a:effectLst/>
                <a:latin typeface="Calibri" charset="0"/>
              </a:rPr>
              <a:t>Optimization</a:t>
            </a:r>
            <a:r>
              <a:rPr lang="de-DE" sz="3600" dirty="0" smtClean="0">
                <a:solidFill>
                  <a:srgbClr val="FFCF01">
                    <a:alpha val="20000"/>
                  </a:srgbClr>
                </a:solidFill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36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36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6" name="Abgerundetes Rechteck 5"/>
          <p:cNvSpPr/>
          <p:nvPr/>
        </p:nvSpPr>
        <p:spPr bwMode="auto">
          <a:xfrm>
            <a:off x="649356" y="2577548"/>
            <a:ext cx="3170583" cy="1729409"/>
          </a:xfrm>
          <a:prstGeom prst="roundRect">
            <a:avLst/>
          </a:prstGeom>
          <a:solidFill>
            <a:srgbClr val="FFCF01">
              <a:alpha val="10000"/>
            </a:srgb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effectLst/>
                <a:latin typeface="Calibri" charset="0"/>
              </a:rPr>
              <a:t>Minimization</a:t>
            </a: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>
                  <a:alpha val="20000"/>
                </a:schemeClr>
              </a:solidFill>
              <a:effectLst/>
              <a:latin typeface="Calibri" charset="0"/>
            </a:endParaRPr>
          </a:p>
        </p:txBody>
      </p:sp>
      <p:sp>
        <p:nvSpPr>
          <p:cNvPr id="7" name="Abgerundetes Rechteck 6"/>
          <p:cNvSpPr/>
          <p:nvPr/>
        </p:nvSpPr>
        <p:spPr bwMode="auto">
          <a:xfrm>
            <a:off x="649356" y="4403035"/>
            <a:ext cx="3170583" cy="1729409"/>
          </a:xfrm>
          <a:prstGeom prst="roundRect">
            <a:avLst/>
          </a:prstGeom>
          <a:solidFill>
            <a:srgbClr val="FFCF01">
              <a:alpha val="10000"/>
            </a:srgb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effectLst/>
                <a:latin typeface="Calibri" charset="0"/>
              </a:rPr>
              <a:t>Maximization</a:t>
            </a: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>
                  <a:alpha val="20000"/>
                </a:schemeClr>
              </a:solidFill>
              <a:effectLst/>
              <a:latin typeface="Calibri" charset="0"/>
            </a:endParaRPr>
          </a:p>
        </p:txBody>
      </p:sp>
      <p:sp>
        <p:nvSpPr>
          <p:cNvPr id="8" name="Abgerundetes Rechteck 7"/>
          <p:cNvSpPr/>
          <p:nvPr/>
        </p:nvSpPr>
        <p:spPr bwMode="auto">
          <a:xfrm>
            <a:off x="4012095" y="2769704"/>
            <a:ext cx="4611757" cy="3458817"/>
          </a:xfrm>
          <a:prstGeom prst="roundRect">
            <a:avLst/>
          </a:prstGeom>
          <a:solidFill>
            <a:srgbClr val="66CCFF">
              <a:alpha val="50000"/>
            </a:srgb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                         </a:t>
            </a:r>
            <a:r>
              <a:rPr kumimoji="0" lang="de-DE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Learning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36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36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Abgerundetes Rechteck 8"/>
          <p:cNvSpPr/>
          <p:nvPr/>
        </p:nvSpPr>
        <p:spPr bwMode="auto">
          <a:xfrm>
            <a:off x="4250636" y="3538330"/>
            <a:ext cx="1921565" cy="2401957"/>
          </a:xfrm>
          <a:prstGeom prst="roundRect">
            <a:avLst/>
          </a:prstGeom>
          <a:solidFill>
            <a:srgbClr val="FFCF01">
              <a:alpha val="10000"/>
            </a:srgb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effectLst/>
                <a:latin typeface="Calibri" charset="0"/>
              </a:rPr>
              <a:t>Online/</a:t>
            </a:r>
            <a:b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effectLst/>
                <a:latin typeface="Calibri" charset="0"/>
              </a:rPr>
            </a:b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effectLst/>
                <a:latin typeface="Calibri" charset="0"/>
              </a:rPr>
              <a:t>adaptive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3600" dirty="0" err="1" smtClean="0">
                <a:solidFill>
                  <a:schemeClr val="tx1">
                    <a:alpha val="20000"/>
                  </a:schemeClr>
                </a:solidFill>
              </a:rPr>
              <a:t>optim</a:t>
            </a:r>
            <a:r>
              <a:rPr lang="de-DE" sz="3600" dirty="0" smtClean="0">
                <a:solidFill>
                  <a:schemeClr val="tx1">
                    <a:alpha val="20000"/>
                  </a:schemeClr>
                </a:solidFill>
              </a:rPr>
              <a:t>.</a:t>
            </a: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>
                  <a:alpha val="2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90570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OldSansBlack" pitchFamily="2" charset="0"/>
              </a:rPr>
              <a:t>Example 1: Valuation Functions</a:t>
            </a:r>
            <a:endParaRPr lang="en-US" dirty="0">
              <a:latin typeface="OldSansBlack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038600"/>
            <a:ext cx="8229600" cy="266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For combinatorial auctions, show bidders various subsets of items, see their bids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1905000" y="1499368"/>
            <a:ext cx="4629150" cy="10592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00202" y="2895600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1"/>
                </a:solidFill>
                <a:latin typeface="Abadi MT Condensed Light"/>
                <a:cs typeface="Abadi MT Condensed Light"/>
              </a:rPr>
              <a:t>= $ 88</a:t>
            </a:r>
            <a:endParaRPr lang="en-US" sz="4400" dirty="0">
              <a:solidFill>
                <a:schemeClr val="accent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75277" y="1789221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1"/>
                </a:solidFill>
                <a:latin typeface="Abadi MT Condensed Light"/>
                <a:cs typeface="Abadi MT Condensed Light"/>
              </a:rPr>
              <a:t>= $ 3</a:t>
            </a:r>
            <a:endParaRPr lang="en-US" sz="4400" dirty="0">
              <a:solidFill>
                <a:schemeClr val="accent1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0714" y="3740066"/>
            <a:ext cx="2136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Agency FB" pitchFamily="34" charset="0"/>
              </a:rPr>
              <a:t>And so on…</a:t>
            </a:r>
            <a:endParaRPr lang="en-US" sz="2400" dirty="0">
              <a:solidFill>
                <a:schemeClr val="accent1"/>
              </a:solidFill>
              <a:latin typeface="Agency FB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8158-4FD6-4DDD-BB2B-0416E0B4CBEA}" type="slidenum">
              <a:rPr lang="en-US" smtClean="0"/>
              <a:t>49</a:t>
            </a:fld>
            <a:endParaRPr lang="en-US" dirty="0"/>
          </a:p>
        </p:txBody>
      </p:sp>
      <p:pic>
        <p:nvPicPr>
          <p:cNvPr id="4098" name="Picture 2" descr="http://wiki.teamfortress.com/w/images/f/f4/Backpack_Sandvich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881549"/>
            <a:ext cx="2126770" cy="212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1914257" y="2651131"/>
            <a:ext cx="4629150" cy="10592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1" name="Picture 2" descr="http://wiki.teamfortress.com/w/images/f/f4/Backpack_Sandvich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8715" y="2056722"/>
            <a:ext cx="2126770" cy="212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Backpack_Stainless_Pot.png (512×512)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797123"/>
            <a:ext cx="2383654" cy="238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iki.teamfortress.com/w/images/8/8f/Backpack_Bill%27s_Hat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0673" y="2107606"/>
            <a:ext cx="2146342" cy="214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wiki.teamfortress.com/w/images/d/db/Backpack_Handyman%27s_Handle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1284241"/>
            <a:ext cx="1508327" cy="150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1066800" y="5257800"/>
            <a:ext cx="685800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Can we learn a bidder’s utility function from few bids</a:t>
            </a:r>
            <a:r>
              <a:rPr lang="en-US" sz="3600" dirty="0" smtClean="0">
                <a:solidFill>
                  <a:schemeClr val="tx1"/>
                </a:solidFill>
              </a:rPr>
              <a:t>?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41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Submodular maximization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60278" y="4749800"/>
            <a:ext cx="6297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2"/>
                </a:solidFill>
                <a:sym typeface="Wingdings"/>
              </a:rPr>
              <a:t>  </a:t>
            </a:r>
            <a:r>
              <a:rPr lang="en-US" sz="3600" dirty="0" err="1" smtClean="0">
                <a:solidFill>
                  <a:schemeClr val="bg2"/>
                </a:solidFill>
                <a:sym typeface="Wingdings"/>
              </a:rPr>
              <a:t>submodularity</a:t>
            </a:r>
            <a:r>
              <a:rPr lang="en-US" sz="3600" dirty="0" smtClean="0">
                <a:solidFill>
                  <a:schemeClr val="bg2"/>
                </a:solidFill>
                <a:sym typeface="Wingdings"/>
              </a:rPr>
              <a:t> and </a:t>
            </a:r>
            <a:r>
              <a:rPr lang="en-US" sz="3600" dirty="0" smtClean="0">
                <a:solidFill>
                  <a:srgbClr val="CC0000"/>
                </a:solidFill>
                <a:sym typeface="Wingdings"/>
              </a:rPr>
              <a:t>concavity</a:t>
            </a:r>
            <a:endParaRPr lang="en-US" sz="3600" dirty="0">
              <a:solidFill>
                <a:srgbClr val="CC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5</a:t>
            </a:fld>
            <a:endParaRPr lang="en-US"/>
          </a:p>
        </p:txBody>
      </p:sp>
      <p:sp>
        <p:nvSpPr>
          <p:cNvPr id="8" name="Oval 7"/>
          <p:cNvSpPr/>
          <p:nvPr/>
        </p:nvSpPr>
        <p:spPr bwMode="auto">
          <a:xfrm>
            <a:off x="2794000" y="2262869"/>
            <a:ext cx="3314700" cy="2652031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66000">
                <a:srgbClr val="FFFFFF">
                  <a:alpha val="9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pic>
        <p:nvPicPr>
          <p:cNvPr id="9" name="Bild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3429000"/>
            <a:ext cx="2108200" cy="78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379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7"/>
    </mc:Choice>
    <mc:Fallback xmlns="">
      <p:transition xmlns:p14="http://schemas.microsoft.com/office/powerpoint/2010/main" spd="slow" advTm="1391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 2: Graph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86200"/>
            <a:ext cx="8686800" cy="2239963"/>
          </a:xfrm>
        </p:spPr>
        <p:txBody>
          <a:bodyPr/>
          <a:lstStyle/>
          <a:p>
            <a:r>
              <a:rPr lang="en-US" dirty="0">
                <a:cs typeface="Miriam" pitchFamily="34" charset="-79"/>
              </a:rPr>
              <a:t>Want to track changes in a </a:t>
            </a:r>
            <a:r>
              <a:rPr lang="en-US" dirty="0" smtClean="0">
                <a:cs typeface="Miriam" pitchFamily="34" charset="-79"/>
              </a:rPr>
              <a:t>graph</a:t>
            </a:r>
            <a:endParaRPr lang="en-US" dirty="0">
              <a:cs typeface="Miriam" pitchFamily="34" charset="-79"/>
            </a:endParaRPr>
          </a:p>
          <a:p>
            <a:r>
              <a:rPr lang="en-US" dirty="0">
                <a:cs typeface="Miriam" pitchFamily="34" charset="-79"/>
              </a:rPr>
              <a:t>Instead of storing entire </a:t>
            </a:r>
            <a:r>
              <a:rPr lang="en-US" dirty="0" smtClean="0">
                <a:cs typeface="Miriam" pitchFamily="34" charset="-79"/>
              </a:rPr>
              <a:t>graph at each time step, store some measurements</a:t>
            </a:r>
          </a:p>
          <a:p>
            <a:r>
              <a:rPr lang="en-US" i="1" dirty="0" smtClean="0">
                <a:cs typeface="Miriam" pitchFamily="34" charset="-79"/>
              </a:rPr>
              <a:t>Hope: </a:t>
            </a:r>
            <a:r>
              <a:rPr lang="en-US" dirty="0" smtClean="0">
                <a:cs typeface="Miriam" pitchFamily="34" charset="-79"/>
              </a:rPr>
              <a:t># of measurements &lt;&lt; # of edge changes in graph</a:t>
            </a:r>
            <a:endParaRPr lang="en-US" dirty="0">
              <a:cs typeface="Miriam" pitchFamily="34" charset="-79"/>
            </a:endParaRPr>
          </a:p>
          <a:p>
            <a:endParaRPr lang="en-US" dirty="0">
              <a:cs typeface="Miriam" pitchFamily="34" charset="-79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8158-4FD6-4DDD-BB2B-0416E0B4CBEA}" type="slidenum">
              <a:rPr lang="en-US" smtClean="0"/>
              <a:t>50</a:t>
            </a:fld>
            <a:endParaRPr lang="en-US" dirty="0"/>
          </a:p>
        </p:txBody>
      </p:sp>
      <p:grpSp>
        <p:nvGrpSpPr>
          <p:cNvPr id="219" name="Gruppierung 218"/>
          <p:cNvGrpSpPr/>
          <p:nvPr/>
        </p:nvGrpSpPr>
        <p:grpSpPr>
          <a:xfrm>
            <a:off x="898735" y="1361891"/>
            <a:ext cx="7330865" cy="2209800"/>
            <a:chOff x="898735" y="1361891"/>
            <a:chExt cx="7330865" cy="2209800"/>
          </a:xfrm>
        </p:grpSpPr>
        <p:cxnSp>
          <p:nvCxnSpPr>
            <p:cNvPr id="220" name="Straight Arrow Connector 89"/>
            <p:cNvCxnSpPr/>
            <p:nvPr/>
          </p:nvCxnSpPr>
          <p:spPr>
            <a:xfrm>
              <a:off x="4419600" y="2484961"/>
              <a:ext cx="381000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21" name="Rounded Rectangle 65"/>
            <p:cNvSpPr/>
            <p:nvPr/>
          </p:nvSpPr>
          <p:spPr>
            <a:xfrm>
              <a:off x="898735" y="1361891"/>
              <a:ext cx="3352800" cy="2209800"/>
            </a:xfrm>
            <a:prstGeom prst="roundRect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Flowchart: Connector 7"/>
            <p:cNvSpPr/>
            <p:nvPr/>
          </p:nvSpPr>
          <p:spPr>
            <a:xfrm>
              <a:off x="1187870" y="1820061"/>
              <a:ext cx="152400" cy="152400"/>
            </a:xfrm>
            <a:prstGeom prst="flowChartConnector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B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23" name="Flowchart: Connector 8"/>
            <p:cNvSpPr/>
            <p:nvPr/>
          </p:nvSpPr>
          <p:spPr>
            <a:xfrm>
              <a:off x="1949870" y="1743861"/>
              <a:ext cx="152400" cy="152400"/>
            </a:xfrm>
            <a:prstGeom prst="flowChartConnector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C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24" name="Flowchart: Connector 9"/>
            <p:cNvSpPr/>
            <p:nvPr/>
          </p:nvSpPr>
          <p:spPr>
            <a:xfrm>
              <a:off x="1514988" y="2359982"/>
              <a:ext cx="152400" cy="152400"/>
            </a:xfrm>
            <a:prstGeom prst="flowChartConnector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H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25" name="Flowchart: Connector 10"/>
            <p:cNvSpPr/>
            <p:nvPr/>
          </p:nvSpPr>
          <p:spPr>
            <a:xfrm>
              <a:off x="2178470" y="2354879"/>
              <a:ext cx="152400" cy="152400"/>
            </a:xfrm>
            <a:prstGeom prst="flowChartConnector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I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26" name="Flowchart: Connector 11"/>
            <p:cNvSpPr/>
            <p:nvPr/>
          </p:nvSpPr>
          <p:spPr>
            <a:xfrm>
              <a:off x="2522083" y="2111794"/>
              <a:ext cx="152400" cy="152400"/>
            </a:xfrm>
            <a:prstGeom prst="flowChartConnector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G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27" name="Flowchart: Connector 12"/>
            <p:cNvSpPr/>
            <p:nvPr/>
          </p:nvSpPr>
          <p:spPr>
            <a:xfrm>
              <a:off x="2598283" y="1730794"/>
              <a:ext cx="152400" cy="152400"/>
            </a:xfrm>
            <a:prstGeom prst="flowChartConnector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D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28" name="Flowchart: Connector 13"/>
            <p:cNvSpPr/>
            <p:nvPr/>
          </p:nvSpPr>
          <p:spPr>
            <a:xfrm>
              <a:off x="3055483" y="2492794"/>
              <a:ext cx="152400" cy="152400"/>
            </a:xfrm>
            <a:prstGeom prst="flowChartConnector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J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29" name="Flowchart: Connector 14"/>
            <p:cNvSpPr/>
            <p:nvPr/>
          </p:nvSpPr>
          <p:spPr>
            <a:xfrm>
              <a:off x="3207883" y="1883194"/>
              <a:ext cx="152400" cy="152400"/>
            </a:xfrm>
            <a:prstGeom prst="flowChartConnector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F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cxnSp>
          <p:nvCxnSpPr>
            <p:cNvPr id="230" name="Straight Connector 15"/>
            <p:cNvCxnSpPr>
              <a:endCxn id="223" idx="2"/>
            </p:cNvCxnSpPr>
            <p:nvPr/>
          </p:nvCxnSpPr>
          <p:spPr>
            <a:xfrm flipV="1">
              <a:off x="1340270" y="1820061"/>
              <a:ext cx="609600" cy="76200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31" name="Straight Connector 16"/>
            <p:cNvCxnSpPr>
              <a:stCxn id="224" idx="7"/>
              <a:endCxn id="223" idx="3"/>
            </p:cNvCxnSpPr>
            <p:nvPr/>
          </p:nvCxnSpPr>
          <p:spPr>
            <a:xfrm flipV="1">
              <a:off x="1645070" y="1873943"/>
              <a:ext cx="327118" cy="508357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32" name="Straight Connector 17"/>
            <p:cNvCxnSpPr>
              <a:stCxn id="223" idx="5"/>
              <a:endCxn id="225" idx="1"/>
            </p:cNvCxnSpPr>
            <p:nvPr/>
          </p:nvCxnSpPr>
          <p:spPr>
            <a:xfrm>
              <a:off x="2079952" y="1873943"/>
              <a:ext cx="120836" cy="503254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33" name="Straight Connector 18"/>
            <p:cNvCxnSpPr>
              <a:stCxn id="229" idx="4"/>
              <a:endCxn id="228" idx="7"/>
            </p:cNvCxnSpPr>
            <p:nvPr/>
          </p:nvCxnSpPr>
          <p:spPr>
            <a:xfrm flipH="1">
              <a:off x="3185565" y="2035594"/>
              <a:ext cx="98518" cy="479518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34" name="Straight Connector 19"/>
            <p:cNvCxnSpPr>
              <a:stCxn id="225" idx="6"/>
              <a:endCxn id="226" idx="2"/>
            </p:cNvCxnSpPr>
            <p:nvPr/>
          </p:nvCxnSpPr>
          <p:spPr>
            <a:xfrm flipV="1">
              <a:off x="2330870" y="2187994"/>
              <a:ext cx="191213" cy="243085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35" name="Straight Connector 20"/>
            <p:cNvCxnSpPr>
              <a:stCxn id="226" idx="6"/>
              <a:endCxn id="229" idx="3"/>
            </p:cNvCxnSpPr>
            <p:nvPr/>
          </p:nvCxnSpPr>
          <p:spPr>
            <a:xfrm flipV="1">
              <a:off x="2674483" y="2013276"/>
              <a:ext cx="555718" cy="174718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236" name="Flowchart: Connector 21"/>
            <p:cNvSpPr/>
            <p:nvPr/>
          </p:nvSpPr>
          <p:spPr>
            <a:xfrm>
              <a:off x="1492670" y="1439061"/>
              <a:ext cx="152400" cy="152400"/>
            </a:xfrm>
            <a:prstGeom prst="flowChartConnector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A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cxnSp>
          <p:nvCxnSpPr>
            <p:cNvPr id="237" name="Straight Connector 22"/>
            <p:cNvCxnSpPr>
              <a:stCxn id="222" idx="0"/>
              <a:endCxn id="236" idx="3"/>
            </p:cNvCxnSpPr>
            <p:nvPr/>
          </p:nvCxnSpPr>
          <p:spPr>
            <a:xfrm flipV="1">
              <a:off x="1264070" y="1569143"/>
              <a:ext cx="250918" cy="250918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38" name="Straight Connector 23"/>
            <p:cNvCxnSpPr>
              <a:stCxn id="236" idx="6"/>
              <a:endCxn id="223" idx="0"/>
            </p:cNvCxnSpPr>
            <p:nvPr/>
          </p:nvCxnSpPr>
          <p:spPr>
            <a:xfrm>
              <a:off x="1645070" y="1515261"/>
              <a:ext cx="381000" cy="228600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239" name="Flowchart: Connector 24"/>
            <p:cNvSpPr/>
            <p:nvPr/>
          </p:nvSpPr>
          <p:spPr>
            <a:xfrm>
              <a:off x="3665083" y="1654594"/>
              <a:ext cx="152400" cy="152400"/>
            </a:xfrm>
            <a:prstGeom prst="flowChartConnector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E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40" name="Flowchart: Connector 25"/>
            <p:cNvSpPr/>
            <p:nvPr/>
          </p:nvSpPr>
          <p:spPr>
            <a:xfrm>
              <a:off x="3893683" y="2187994"/>
              <a:ext cx="152400" cy="152400"/>
            </a:xfrm>
            <a:prstGeom prst="flowChartConnector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K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cxnSp>
          <p:nvCxnSpPr>
            <p:cNvPr id="241" name="Straight Connector 26"/>
            <p:cNvCxnSpPr>
              <a:stCxn id="229" idx="7"/>
              <a:endCxn id="239" idx="3"/>
            </p:cNvCxnSpPr>
            <p:nvPr/>
          </p:nvCxnSpPr>
          <p:spPr>
            <a:xfrm flipV="1">
              <a:off x="3337965" y="1784676"/>
              <a:ext cx="349436" cy="120836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42" name="Straight Connector 27"/>
            <p:cNvCxnSpPr>
              <a:stCxn id="239" idx="5"/>
              <a:endCxn id="240" idx="0"/>
            </p:cNvCxnSpPr>
            <p:nvPr/>
          </p:nvCxnSpPr>
          <p:spPr>
            <a:xfrm>
              <a:off x="3795165" y="1784676"/>
              <a:ext cx="174718" cy="403318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43" name="Straight Connector 28"/>
            <p:cNvCxnSpPr>
              <a:stCxn id="223" idx="6"/>
              <a:endCxn id="227" idx="2"/>
            </p:cNvCxnSpPr>
            <p:nvPr/>
          </p:nvCxnSpPr>
          <p:spPr>
            <a:xfrm flipV="1">
              <a:off x="2102270" y="1806994"/>
              <a:ext cx="496013" cy="13067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244" name="Flowchart: Connector 41"/>
            <p:cNvSpPr/>
            <p:nvPr/>
          </p:nvSpPr>
          <p:spPr>
            <a:xfrm>
              <a:off x="2003752" y="2790326"/>
              <a:ext cx="152400" cy="152400"/>
            </a:xfrm>
            <a:prstGeom prst="flowChartConnector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L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45" name="Flowchart: Connector 42"/>
            <p:cNvSpPr/>
            <p:nvPr/>
          </p:nvSpPr>
          <p:spPr>
            <a:xfrm>
              <a:off x="2598283" y="2799943"/>
              <a:ext cx="152400" cy="152400"/>
            </a:xfrm>
            <a:prstGeom prst="flowChartConnector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M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46" name="Flowchart: Connector 43"/>
            <p:cNvSpPr/>
            <p:nvPr/>
          </p:nvSpPr>
          <p:spPr>
            <a:xfrm>
              <a:off x="3261765" y="2876143"/>
              <a:ext cx="152400" cy="152400"/>
            </a:xfrm>
            <a:prstGeom prst="flowChartConnector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N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47" name="Flowchart: Connector 44"/>
            <p:cNvSpPr/>
            <p:nvPr/>
          </p:nvSpPr>
          <p:spPr>
            <a:xfrm>
              <a:off x="1492670" y="3120280"/>
              <a:ext cx="152400" cy="152400"/>
            </a:xfrm>
            <a:prstGeom prst="flowChartConnector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O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48" name="Flowchart: Connector 45"/>
            <p:cNvSpPr/>
            <p:nvPr/>
          </p:nvSpPr>
          <p:spPr>
            <a:xfrm>
              <a:off x="2353787" y="3264542"/>
              <a:ext cx="152400" cy="152400"/>
            </a:xfrm>
            <a:prstGeom prst="flowChartConnector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P</a:t>
              </a:r>
            </a:p>
          </p:txBody>
        </p:sp>
        <p:cxnSp>
          <p:nvCxnSpPr>
            <p:cNvPr id="249" name="Straight Connector 49"/>
            <p:cNvCxnSpPr>
              <a:stCxn id="224" idx="5"/>
              <a:endCxn id="244" idx="1"/>
            </p:cNvCxnSpPr>
            <p:nvPr/>
          </p:nvCxnSpPr>
          <p:spPr>
            <a:xfrm>
              <a:off x="1645070" y="2490064"/>
              <a:ext cx="381000" cy="322580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50" name="Straight Connector 52"/>
            <p:cNvCxnSpPr>
              <a:stCxn id="245" idx="0"/>
              <a:endCxn id="226" idx="4"/>
            </p:cNvCxnSpPr>
            <p:nvPr/>
          </p:nvCxnSpPr>
          <p:spPr>
            <a:xfrm flipH="1" flipV="1">
              <a:off x="2598283" y="2264194"/>
              <a:ext cx="76200" cy="535749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51" name="Straight Connector 53"/>
            <p:cNvCxnSpPr>
              <a:stCxn id="248" idx="0"/>
              <a:endCxn id="245" idx="4"/>
            </p:cNvCxnSpPr>
            <p:nvPr/>
          </p:nvCxnSpPr>
          <p:spPr>
            <a:xfrm flipV="1">
              <a:off x="2429987" y="2952343"/>
              <a:ext cx="244496" cy="312199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52" name="Straight Connector 56"/>
            <p:cNvCxnSpPr>
              <a:stCxn id="247" idx="6"/>
              <a:endCxn id="244" idx="3"/>
            </p:cNvCxnSpPr>
            <p:nvPr/>
          </p:nvCxnSpPr>
          <p:spPr>
            <a:xfrm flipV="1">
              <a:off x="1645070" y="2920408"/>
              <a:ext cx="381000" cy="276072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53" name="Straight Connector 61"/>
            <p:cNvCxnSpPr>
              <a:stCxn id="245" idx="5"/>
              <a:endCxn id="246" idx="2"/>
            </p:cNvCxnSpPr>
            <p:nvPr/>
          </p:nvCxnSpPr>
          <p:spPr>
            <a:xfrm>
              <a:off x="2728365" y="2930025"/>
              <a:ext cx="533400" cy="22318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254" name="Rounded Rectangle 99"/>
            <p:cNvSpPr/>
            <p:nvPr/>
          </p:nvSpPr>
          <p:spPr>
            <a:xfrm>
              <a:off x="4876800" y="1361891"/>
              <a:ext cx="3352800" cy="2209800"/>
            </a:xfrm>
            <a:prstGeom prst="roundRect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5" name="Flowchart: Connector 100"/>
            <p:cNvSpPr/>
            <p:nvPr/>
          </p:nvSpPr>
          <p:spPr>
            <a:xfrm>
              <a:off x="5165935" y="1820061"/>
              <a:ext cx="152400" cy="152400"/>
            </a:xfrm>
            <a:prstGeom prst="flowChartConnector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B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56" name="Flowchart: Connector 101"/>
            <p:cNvSpPr/>
            <p:nvPr/>
          </p:nvSpPr>
          <p:spPr>
            <a:xfrm>
              <a:off x="5927935" y="1743861"/>
              <a:ext cx="152400" cy="152400"/>
            </a:xfrm>
            <a:prstGeom prst="flowChartConnector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C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57" name="Flowchart: Connector 102"/>
            <p:cNvSpPr/>
            <p:nvPr/>
          </p:nvSpPr>
          <p:spPr>
            <a:xfrm>
              <a:off x="5493053" y="2359982"/>
              <a:ext cx="152400" cy="152400"/>
            </a:xfrm>
            <a:prstGeom prst="flowChartConnector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H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58" name="Flowchart: Connector 103"/>
            <p:cNvSpPr/>
            <p:nvPr/>
          </p:nvSpPr>
          <p:spPr>
            <a:xfrm>
              <a:off x="6156535" y="2354879"/>
              <a:ext cx="152400" cy="152400"/>
            </a:xfrm>
            <a:prstGeom prst="flowChartConnector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I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59" name="Flowchart: Connector 104"/>
            <p:cNvSpPr/>
            <p:nvPr/>
          </p:nvSpPr>
          <p:spPr>
            <a:xfrm>
              <a:off x="6500148" y="2111794"/>
              <a:ext cx="152400" cy="152400"/>
            </a:xfrm>
            <a:prstGeom prst="flowChartConnector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G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60" name="Flowchart: Connector 105"/>
            <p:cNvSpPr/>
            <p:nvPr/>
          </p:nvSpPr>
          <p:spPr>
            <a:xfrm>
              <a:off x="6576348" y="1730794"/>
              <a:ext cx="152400" cy="152400"/>
            </a:xfrm>
            <a:prstGeom prst="flowChartConnector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D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61" name="Flowchart: Connector 106"/>
            <p:cNvSpPr/>
            <p:nvPr/>
          </p:nvSpPr>
          <p:spPr>
            <a:xfrm>
              <a:off x="7033548" y="2492794"/>
              <a:ext cx="152400" cy="152400"/>
            </a:xfrm>
            <a:prstGeom prst="flowChartConnector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J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62" name="Flowchart: Connector 107"/>
            <p:cNvSpPr/>
            <p:nvPr/>
          </p:nvSpPr>
          <p:spPr>
            <a:xfrm>
              <a:off x="7185948" y="1883194"/>
              <a:ext cx="152400" cy="152400"/>
            </a:xfrm>
            <a:prstGeom prst="flowChartConnector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F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cxnSp>
          <p:nvCxnSpPr>
            <p:cNvPr id="263" name="Straight Connector 108"/>
            <p:cNvCxnSpPr>
              <a:endCxn id="256" idx="2"/>
            </p:cNvCxnSpPr>
            <p:nvPr/>
          </p:nvCxnSpPr>
          <p:spPr>
            <a:xfrm flipV="1">
              <a:off x="5318335" y="1820061"/>
              <a:ext cx="609600" cy="76200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64" name="Straight Connector 109"/>
            <p:cNvCxnSpPr>
              <a:stCxn id="257" idx="7"/>
              <a:endCxn id="256" idx="3"/>
            </p:cNvCxnSpPr>
            <p:nvPr/>
          </p:nvCxnSpPr>
          <p:spPr>
            <a:xfrm flipV="1">
              <a:off x="5623135" y="1873943"/>
              <a:ext cx="327118" cy="508357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65" name="Straight Connector 110"/>
            <p:cNvCxnSpPr>
              <a:stCxn id="256" idx="5"/>
              <a:endCxn id="258" idx="1"/>
            </p:cNvCxnSpPr>
            <p:nvPr/>
          </p:nvCxnSpPr>
          <p:spPr>
            <a:xfrm>
              <a:off x="6058017" y="1873943"/>
              <a:ext cx="120836" cy="503254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66" name="Straight Connector 111"/>
            <p:cNvCxnSpPr>
              <a:stCxn id="262" idx="4"/>
              <a:endCxn id="261" idx="7"/>
            </p:cNvCxnSpPr>
            <p:nvPr/>
          </p:nvCxnSpPr>
          <p:spPr>
            <a:xfrm flipH="1">
              <a:off x="7163630" y="2035594"/>
              <a:ext cx="98518" cy="479518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67" name="Straight Connector 112"/>
            <p:cNvCxnSpPr>
              <a:stCxn id="258" idx="6"/>
              <a:endCxn id="259" idx="2"/>
            </p:cNvCxnSpPr>
            <p:nvPr/>
          </p:nvCxnSpPr>
          <p:spPr>
            <a:xfrm flipV="1">
              <a:off x="6308935" y="2187994"/>
              <a:ext cx="191213" cy="243085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68" name="Straight Connector 113"/>
            <p:cNvCxnSpPr>
              <a:stCxn id="259" idx="4"/>
              <a:endCxn id="278" idx="0"/>
            </p:cNvCxnSpPr>
            <p:nvPr/>
          </p:nvCxnSpPr>
          <p:spPr>
            <a:xfrm>
              <a:off x="6576348" y="2264194"/>
              <a:ext cx="76200" cy="535749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269" name="Flowchart: Connector 114"/>
            <p:cNvSpPr/>
            <p:nvPr/>
          </p:nvSpPr>
          <p:spPr>
            <a:xfrm>
              <a:off x="5470735" y="1439061"/>
              <a:ext cx="152400" cy="152400"/>
            </a:xfrm>
            <a:prstGeom prst="flowChartConnector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A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cxnSp>
          <p:nvCxnSpPr>
            <p:cNvPr id="270" name="Straight Connector 115"/>
            <p:cNvCxnSpPr>
              <a:stCxn id="255" idx="0"/>
              <a:endCxn id="269" idx="3"/>
            </p:cNvCxnSpPr>
            <p:nvPr/>
          </p:nvCxnSpPr>
          <p:spPr>
            <a:xfrm flipV="1">
              <a:off x="5242135" y="1569143"/>
              <a:ext cx="250918" cy="250918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71" name="Straight Connector 116"/>
            <p:cNvCxnSpPr>
              <a:stCxn id="269" idx="6"/>
              <a:endCxn id="256" idx="0"/>
            </p:cNvCxnSpPr>
            <p:nvPr/>
          </p:nvCxnSpPr>
          <p:spPr>
            <a:xfrm>
              <a:off x="5623135" y="1515261"/>
              <a:ext cx="381000" cy="228600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272" name="Flowchart: Connector 117"/>
            <p:cNvSpPr/>
            <p:nvPr/>
          </p:nvSpPr>
          <p:spPr>
            <a:xfrm>
              <a:off x="7643148" y="1654594"/>
              <a:ext cx="152400" cy="152400"/>
            </a:xfrm>
            <a:prstGeom prst="flowChartConnector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E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73" name="Flowchart: Connector 118"/>
            <p:cNvSpPr/>
            <p:nvPr/>
          </p:nvSpPr>
          <p:spPr>
            <a:xfrm>
              <a:off x="7871748" y="2187994"/>
              <a:ext cx="152400" cy="152400"/>
            </a:xfrm>
            <a:prstGeom prst="flowChartConnector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K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cxnSp>
          <p:nvCxnSpPr>
            <p:cNvPr id="274" name="Straight Connector 119"/>
            <p:cNvCxnSpPr>
              <a:stCxn id="262" idx="7"/>
              <a:endCxn id="272" idx="3"/>
            </p:cNvCxnSpPr>
            <p:nvPr/>
          </p:nvCxnSpPr>
          <p:spPr>
            <a:xfrm flipV="1">
              <a:off x="7316030" y="1784676"/>
              <a:ext cx="349436" cy="120836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75" name="Straight Connector 120"/>
            <p:cNvCxnSpPr>
              <a:stCxn id="272" idx="5"/>
              <a:endCxn id="273" idx="0"/>
            </p:cNvCxnSpPr>
            <p:nvPr/>
          </p:nvCxnSpPr>
          <p:spPr>
            <a:xfrm>
              <a:off x="7773230" y="1784676"/>
              <a:ext cx="174718" cy="403318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76" name="Straight Connector 121"/>
            <p:cNvCxnSpPr>
              <a:stCxn id="256" idx="6"/>
              <a:endCxn id="260" idx="2"/>
            </p:cNvCxnSpPr>
            <p:nvPr/>
          </p:nvCxnSpPr>
          <p:spPr>
            <a:xfrm flipV="1">
              <a:off x="6080335" y="1806994"/>
              <a:ext cx="496013" cy="13067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277" name="Flowchart: Connector 122"/>
            <p:cNvSpPr/>
            <p:nvPr/>
          </p:nvSpPr>
          <p:spPr>
            <a:xfrm>
              <a:off x="5981817" y="2790326"/>
              <a:ext cx="152400" cy="152400"/>
            </a:xfrm>
            <a:prstGeom prst="flowChartConnector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L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78" name="Flowchart: Connector 123"/>
            <p:cNvSpPr/>
            <p:nvPr/>
          </p:nvSpPr>
          <p:spPr>
            <a:xfrm>
              <a:off x="6576348" y="2799943"/>
              <a:ext cx="152400" cy="152400"/>
            </a:xfrm>
            <a:prstGeom prst="flowChartConnector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M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79" name="Flowchart: Connector 124"/>
            <p:cNvSpPr/>
            <p:nvPr/>
          </p:nvSpPr>
          <p:spPr>
            <a:xfrm>
              <a:off x="7239830" y="2876143"/>
              <a:ext cx="152400" cy="152400"/>
            </a:xfrm>
            <a:prstGeom prst="flowChartConnector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N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80" name="Flowchart: Connector 125"/>
            <p:cNvSpPr/>
            <p:nvPr/>
          </p:nvSpPr>
          <p:spPr>
            <a:xfrm>
              <a:off x="5470735" y="3120280"/>
              <a:ext cx="152400" cy="152400"/>
            </a:xfrm>
            <a:prstGeom prst="flowChartConnector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O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81" name="Flowchart: Connector 126"/>
            <p:cNvSpPr/>
            <p:nvPr/>
          </p:nvSpPr>
          <p:spPr>
            <a:xfrm>
              <a:off x="6331852" y="3264542"/>
              <a:ext cx="152400" cy="152400"/>
            </a:xfrm>
            <a:prstGeom prst="flowChartConnector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P</a:t>
              </a:r>
            </a:p>
          </p:txBody>
        </p:sp>
        <p:cxnSp>
          <p:nvCxnSpPr>
            <p:cNvPr id="282" name="Straight Connector 127"/>
            <p:cNvCxnSpPr>
              <a:stCxn id="258" idx="3"/>
              <a:endCxn id="277" idx="0"/>
            </p:cNvCxnSpPr>
            <p:nvPr/>
          </p:nvCxnSpPr>
          <p:spPr>
            <a:xfrm flipH="1">
              <a:off x="6058017" y="2484961"/>
              <a:ext cx="120836" cy="305365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83" name="Straight Connector 128"/>
            <p:cNvCxnSpPr>
              <a:stCxn id="278" idx="2"/>
              <a:endCxn id="277" idx="6"/>
            </p:cNvCxnSpPr>
            <p:nvPr/>
          </p:nvCxnSpPr>
          <p:spPr>
            <a:xfrm flipH="1" flipV="1">
              <a:off x="6134217" y="2866526"/>
              <a:ext cx="442131" cy="9617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84" name="Straight Connector 129"/>
            <p:cNvCxnSpPr>
              <a:stCxn id="281" idx="0"/>
              <a:endCxn id="278" idx="4"/>
            </p:cNvCxnSpPr>
            <p:nvPr/>
          </p:nvCxnSpPr>
          <p:spPr>
            <a:xfrm flipV="1">
              <a:off x="6408052" y="2952343"/>
              <a:ext cx="244496" cy="312199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85" name="Straight Connector 130"/>
            <p:cNvCxnSpPr>
              <a:stCxn id="280" idx="6"/>
              <a:endCxn id="277" idx="3"/>
            </p:cNvCxnSpPr>
            <p:nvPr/>
          </p:nvCxnSpPr>
          <p:spPr>
            <a:xfrm flipV="1">
              <a:off x="5623135" y="2920408"/>
              <a:ext cx="381000" cy="276072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86" name="Straight Connector 131"/>
            <p:cNvCxnSpPr>
              <a:stCxn id="278" idx="5"/>
              <a:endCxn id="279" idx="2"/>
            </p:cNvCxnSpPr>
            <p:nvPr/>
          </p:nvCxnSpPr>
          <p:spPr>
            <a:xfrm>
              <a:off x="6706430" y="2930025"/>
              <a:ext cx="533400" cy="22318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87" name="Straight Connector 136"/>
            <p:cNvCxnSpPr>
              <a:stCxn id="260" idx="6"/>
              <a:endCxn id="262" idx="2"/>
            </p:cNvCxnSpPr>
            <p:nvPr/>
          </p:nvCxnSpPr>
          <p:spPr>
            <a:xfrm>
              <a:off x="6728748" y="1806994"/>
              <a:ext cx="457200" cy="152400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88" name="Straight Connector 138"/>
            <p:cNvCxnSpPr>
              <a:stCxn id="228" idx="5"/>
              <a:endCxn id="246" idx="1"/>
            </p:cNvCxnSpPr>
            <p:nvPr/>
          </p:nvCxnSpPr>
          <p:spPr>
            <a:xfrm>
              <a:off x="3185565" y="2622876"/>
              <a:ext cx="98518" cy="275585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89" name="Straight Connector 139"/>
            <p:cNvCxnSpPr/>
            <p:nvPr/>
          </p:nvCxnSpPr>
          <p:spPr>
            <a:xfrm>
              <a:off x="7190571" y="2622876"/>
              <a:ext cx="98518" cy="275585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90" name="Straight Connector 145"/>
            <p:cNvCxnSpPr>
              <a:stCxn id="224" idx="6"/>
              <a:endCxn id="225" idx="2"/>
            </p:cNvCxnSpPr>
            <p:nvPr/>
          </p:nvCxnSpPr>
          <p:spPr>
            <a:xfrm flipV="1">
              <a:off x="1667388" y="2431079"/>
              <a:ext cx="511082" cy="5103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91" name="Straight Connector 147"/>
            <p:cNvCxnSpPr>
              <a:stCxn id="257" idx="6"/>
              <a:endCxn id="258" idx="2"/>
            </p:cNvCxnSpPr>
            <p:nvPr/>
          </p:nvCxnSpPr>
          <p:spPr>
            <a:xfrm flipV="1">
              <a:off x="5645453" y="2431079"/>
              <a:ext cx="511082" cy="5103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92" name="Straight Connector 151"/>
            <p:cNvCxnSpPr>
              <a:stCxn id="255" idx="4"/>
              <a:endCxn id="257" idx="1"/>
            </p:cNvCxnSpPr>
            <p:nvPr/>
          </p:nvCxnSpPr>
          <p:spPr>
            <a:xfrm>
              <a:off x="5242135" y="1972461"/>
              <a:ext cx="273236" cy="409839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93" name="Straight Connector 152"/>
            <p:cNvCxnSpPr>
              <a:stCxn id="222" idx="4"/>
              <a:endCxn id="224" idx="1"/>
            </p:cNvCxnSpPr>
            <p:nvPr/>
          </p:nvCxnSpPr>
          <p:spPr>
            <a:xfrm>
              <a:off x="1264070" y="1972461"/>
              <a:ext cx="273236" cy="409839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94" name="Straight Connector 156"/>
            <p:cNvCxnSpPr>
              <a:stCxn id="229" idx="6"/>
              <a:endCxn id="240" idx="1"/>
            </p:cNvCxnSpPr>
            <p:nvPr/>
          </p:nvCxnSpPr>
          <p:spPr>
            <a:xfrm>
              <a:off x="3360283" y="1959394"/>
              <a:ext cx="555718" cy="250918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95" name="Straight Connector 157"/>
            <p:cNvCxnSpPr>
              <a:stCxn id="262" idx="6"/>
              <a:endCxn id="273" idx="2"/>
            </p:cNvCxnSpPr>
            <p:nvPr/>
          </p:nvCxnSpPr>
          <p:spPr>
            <a:xfrm>
              <a:off x="7338348" y="1959394"/>
              <a:ext cx="533400" cy="304800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96" name="Straight Connector 161"/>
            <p:cNvCxnSpPr>
              <a:stCxn id="278" idx="6"/>
              <a:endCxn id="261" idx="3"/>
            </p:cNvCxnSpPr>
            <p:nvPr/>
          </p:nvCxnSpPr>
          <p:spPr>
            <a:xfrm flipV="1">
              <a:off x="6728748" y="2622876"/>
              <a:ext cx="327118" cy="253267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97" name="Straight Connector 164"/>
            <p:cNvCxnSpPr>
              <a:stCxn id="245" idx="6"/>
              <a:endCxn id="228" idx="3"/>
            </p:cNvCxnSpPr>
            <p:nvPr/>
          </p:nvCxnSpPr>
          <p:spPr>
            <a:xfrm flipV="1">
              <a:off x="2750683" y="2622876"/>
              <a:ext cx="327118" cy="253267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98" name="Straight Connector 169"/>
            <p:cNvCxnSpPr>
              <a:stCxn id="246" idx="7"/>
              <a:endCxn id="240" idx="3"/>
            </p:cNvCxnSpPr>
            <p:nvPr/>
          </p:nvCxnSpPr>
          <p:spPr>
            <a:xfrm flipV="1">
              <a:off x="3391847" y="2318076"/>
              <a:ext cx="524154" cy="580385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99" name="Straight Connector 172"/>
            <p:cNvCxnSpPr>
              <a:stCxn id="279" idx="7"/>
              <a:endCxn id="273" idx="3"/>
            </p:cNvCxnSpPr>
            <p:nvPr/>
          </p:nvCxnSpPr>
          <p:spPr>
            <a:xfrm flipV="1">
              <a:off x="7369912" y="2318076"/>
              <a:ext cx="524154" cy="580385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300" name="Straight Connector 178"/>
            <p:cNvCxnSpPr>
              <a:stCxn id="257" idx="5"/>
              <a:endCxn id="277" idx="1"/>
            </p:cNvCxnSpPr>
            <p:nvPr/>
          </p:nvCxnSpPr>
          <p:spPr>
            <a:xfrm>
              <a:off x="5623135" y="2490064"/>
              <a:ext cx="381000" cy="322580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301" name="Straight Connector 180"/>
            <p:cNvCxnSpPr>
              <a:stCxn id="244" idx="7"/>
              <a:endCxn id="225" idx="4"/>
            </p:cNvCxnSpPr>
            <p:nvPr/>
          </p:nvCxnSpPr>
          <p:spPr>
            <a:xfrm flipV="1">
              <a:off x="2133834" y="2507279"/>
              <a:ext cx="120836" cy="305365"/>
            </a:xfrm>
            <a:prstGeom prst="line">
              <a:avLst/>
            </a:prstGeom>
            <a:noFill/>
            <a:ln w="1905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60712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Random Graph Cut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95800"/>
            <a:ext cx="8229600" cy="1630363"/>
          </a:xfrm>
        </p:spPr>
        <p:txBody>
          <a:bodyPr>
            <a:normAutofit/>
          </a:bodyPr>
          <a:lstStyle/>
          <a:p>
            <a:r>
              <a:rPr lang="en-US" dirty="0" smtClean="0">
                <a:cs typeface="Miriam" pitchFamily="34" charset="-79"/>
              </a:rPr>
              <a:t>Choose a random partition of vertices</a:t>
            </a:r>
            <a:endParaRPr lang="en-US" dirty="0">
              <a:cs typeface="Miriam" pitchFamily="34" charset="-79"/>
            </a:endParaRPr>
          </a:p>
          <a:p>
            <a:r>
              <a:rPr lang="en-US" dirty="0" smtClean="0">
                <a:cs typeface="Miriam" pitchFamily="34" charset="-79"/>
              </a:rPr>
              <a:t>Count total # of edges across partition</a:t>
            </a:r>
            <a:endParaRPr lang="en-US" dirty="0">
              <a:cs typeface="Miriam" pitchFamily="34" charset="-79"/>
            </a:endParaRPr>
          </a:p>
          <a:p>
            <a:endParaRPr lang="en-US" dirty="0">
              <a:cs typeface="Miriam" pitchFamily="34" charset="-79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8158-4FD6-4DDD-BB2B-0416E0B4CBEA}" type="slidenum">
              <a:rPr lang="en-US" smtClean="0"/>
              <a:t>51</a:t>
            </a:fld>
            <a:endParaRPr lang="en-US" dirty="0"/>
          </a:p>
        </p:txBody>
      </p:sp>
      <p:grpSp>
        <p:nvGrpSpPr>
          <p:cNvPr id="688" name="Gruppierung 687"/>
          <p:cNvGrpSpPr/>
          <p:nvPr/>
        </p:nvGrpSpPr>
        <p:grpSpPr>
          <a:xfrm>
            <a:off x="898735" y="1357036"/>
            <a:ext cx="7337157" cy="2758856"/>
            <a:chOff x="898735" y="1357036"/>
            <a:chExt cx="7337157" cy="2758856"/>
          </a:xfrm>
        </p:grpSpPr>
        <p:cxnSp>
          <p:nvCxnSpPr>
            <p:cNvPr id="689" name="Straight Arrow Connector 141"/>
            <p:cNvCxnSpPr/>
            <p:nvPr/>
          </p:nvCxnSpPr>
          <p:spPr>
            <a:xfrm>
              <a:off x="4419600" y="2492794"/>
              <a:ext cx="381000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grpSp>
          <p:nvGrpSpPr>
            <p:cNvPr id="690" name="Group 30"/>
            <p:cNvGrpSpPr/>
            <p:nvPr/>
          </p:nvGrpSpPr>
          <p:grpSpPr>
            <a:xfrm>
              <a:off x="898735" y="1361891"/>
              <a:ext cx="3352800" cy="2209800"/>
              <a:chOff x="898735" y="1361891"/>
              <a:chExt cx="3352800" cy="2209800"/>
            </a:xfrm>
          </p:grpSpPr>
          <p:sp>
            <p:nvSpPr>
              <p:cNvPr id="737" name="Rounded Rectangle 65"/>
              <p:cNvSpPr/>
              <p:nvPr/>
            </p:nvSpPr>
            <p:spPr>
              <a:xfrm>
                <a:off x="898735" y="1361891"/>
                <a:ext cx="3352800" cy="2209800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BACC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38" name="Straight Connector 15"/>
              <p:cNvCxnSpPr>
                <a:endCxn id="769" idx="2"/>
              </p:cNvCxnSpPr>
              <p:nvPr/>
            </p:nvCxnSpPr>
            <p:spPr>
              <a:xfrm flipV="1">
                <a:off x="1340270" y="1820061"/>
                <a:ext cx="609600" cy="76200"/>
              </a:xfrm>
              <a:prstGeom prst="line">
                <a:avLst/>
              </a:prstGeom>
              <a:noFill/>
              <a:ln w="38100" cap="flat" cmpd="sng" algn="ctr">
                <a:solidFill>
                  <a:srgbClr val="8064A2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739" name="Straight Connector 16"/>
              <p:cNvCxnSpPr>
                <a:stCxn id="774" idx="7"/>
                <a:endCxn id="769" idx="3"/>
              </p:cNvCxnSpPr>
              <p:nvPr/>
            </p:nvCxnSpPr>
            <p:spPr>
              <a:xfrm flipV="1">
                <a:off x="1645070" y="1873943"/>
                <a:ext cx="327118" cy="508357"/>
              </a:xfrm>
              <a:prstGeom prst="line">
                <a:avLst/>
              </a:prstGeom>
              <a:noFill/>
              <a:ln w="3175" cap="flat" cmpd="sng" algn="ctr">
                <a:solidFill>
                  <a:srgbClr val="8064A2"/>
                </a:solidFill>
                <a:prstDash val="solid"/>
              </a:ln>
              <a:effectLst/>
            </p:spPr>
          </p:cxnSp>
          <p:cxnSp>
            <p:nvCxnSpPr>
              <p:cNvPr id="740" name="Straight Connector 17"/>
              <p:cNvCxnSpPr>
                <a:stCxn id="769" idx="5"/>
                <a:endCxn id="763" idx="1"/>
              </p:cNvCxnSpPr>
              <p:nvPr/>
            </p:nvCxnSpPr>
            <p:spPr>
              <a:xfrm>
                <a:off x="2079952" y="1873943"/>
                <a:ext cx="120836" cy="503254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</p:cxnSp>
          <p:cxnSp>
            <p:nvCxnSpPr>
              <p:cNvPr id="741" name="Straight Connector 18"/>
              <p:cNvCxnSpPr>
                <a:stCxn id="764" idx="4"/>
                <a:endCxn id="771" idx="7"/>
              </p:cNvCxnSpPr>
              <p:nvPr/>
            </p:nvCxnSpPr>
            <p:spPr>
              <a:xfrm flipH="1">
                <a:off x="3185565" y="2035594"/>
                <a:ext cx="98518" cy="479518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</p:cxnSp>
          <p:cxnSp>
            <p:nvCxnSpPr>
              <p:cNvPr id="742" name="Straight Connector 19"/>
              <p:cNvCxnSpPr>
                <a:stCxn id="763" idx="6"/>
                <a:endCxn id="775" idx="2"/>
              </p:cNvCxnSpPr>
              <p:nvPr/>
            </p:nvCxnSpPr>
            <p:spPr>
              <a:xfrm flipV="1">
                <a:off x="2330870" y="2187994"/>
                <a:ext cx="191213" cy="243085"/>
              </a:xfrm>
              <a:prstGeom prst="line">
                <a:avLst/>
              </a:prstGeom>
              <a:noFill/>
              <a:ln w="38100" cap="flat" cmpd="sng" algn="ctr">
                <a:solidFill>
                  <a:srgbClr val="8064A2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743" name="Straight Connector 20"/>
              <p:cNvCxnSpPr>
                <a:stCxn id="775" idx="6"/>
                <a:endCxn id="764" idx="3"/>
              </p:cNvCxnSpPr>
              <p:nvPr/>
            </p:nvCxnSpPr>
            <p:spPr>
              <a:xfrm flipV="1">
                <a:off x="2674483" y="2013276"/>
                <a:ext cx="555718" cy="174718"/>
              </a:xfrm>
              <a:prstGeom prst="line">
                <a:avLst/>
              </a:prstGeom>
              <a:noFill/>
              <a:ln w="38100" cap="flat" cmpd="sng" algn="ctr">
                <a:solidFill>
                  <a:srgbClr val="8064A2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744" name="Straight Connector 22"/>
              <p:cNvCxnSpPr>
                <a:stCxn id="766" idx="0"/>
                <a:endCxn id="772" idx="3"/>
              </p:cNvCxnSpPr>
              <p:nvPr/>
            </p:nvCxnSpPr>
            <p:spPr>
              <a:xfrm flipV="1">
                <a:off x="1264070" y="1569143"/>
                <a:ext cx="250918" cy="250918"/>
              </a:xfrm>
              <a:prstGeom prst="line">
                <a:avLst/>
              </a:prstGeom>
              <a:noFill/>
              <a:ln w="38100" cap="flat" cmpd="sng" algn="ctr">
                <a:solidFill>
                  <a:srgbClr val="8064A2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745" name="Straight Connector 23"/>
              <p:cNvCxnSpPr>
                <a:stCxn id="772" idx="6"/>
                <a:endCxn id="769" idx="0"/>
              </p:cNvCxnSpPr>
              <p:nvPr/>
            </p:nvCxnSpPr>
            <p:spPr>
              <a:xfrm>
                <a:off x="1645070" y="1515261"/>
                <a:ext cx="381000" cy="22860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</p:cxnSp>
          <p:cxnSp>
            <p:nvCxnSpPr>
              <p:cNvPr id="746" name="Straight Connector 26"/>
              <p:cNvCxnSpPr>
                <a:stCxn id="764" idx="7"/>
                <a:endCxn id="776" idx="3"/>
              </p:cNvCxnSpPr>
              <p:nvPr/>
            </p:nvCxnSpPr>
            <p:spPr>
              <a:xfrm flipV="1">
                <a:off x="3337965" y="1784676"/>
                <a:ext cx="349436" cy="120836"/>
              </a:xfrm>
              <a:prstGeom prst="line">
                <a:avLst/>
              </a:prstGeom>
              <a:noFill/>
              <a:ln w="38100" cap="flat" cmpd="sng" algn="ctr">
                <a:solidFill>
                  <a:srgbClr val="8064A2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747" name="Straight Connector 27"/>
              <p:cNvCxnSpPr>
                <a:stCxn id="776" idx="5"/>
                <a:endCxn id="777" idx="0"/>
              </p:cNvCxnSpPr>
              <p:nvPr/>
            </p:nvCxnSpPr>
            <p:spPr>
              <a:xfrm>
                <a:off x="3795165" y="1784676"/>
                <a:ext cx="174718" cy="403318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</p:cxnSp>
          <p:cxnSp>
            <p:nvCxnSpPr>
              <p:cNvPr id="748" name="Straight Connector 28"/>
              <p:cNvCxnSpPr>
                <a:stCxn id="769" idx="6"/>
                <a:endCxn id="770" idx="2"/>
              </p:cNvCxnSpPr>
              <p:nvPr/>
            </p:nvCxnSpPr>
            <p:spPr>
              <a:xfrm flipV="1">
                <a:off x="2102270" y="1806994"/>
                <a:ext cx="496013" cy="13067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</p:cxnSp>
          <p:grpSp>
            <p:nvGrpSpPr>
              <p:cNvPr id="749" name="Group 29"/>
              <p:cNvGrpSpPr/>
              <p:nvPr/>
            </p:nvGrpSpPr>
            <p:grpSpPr>
              <a:xfrm>
                <a:off x="1492670" y="1439061"/>
                <a:ext cx="2553413" cy="1833619"/>
                <a:chOff x="1492670" y="1439061"/>
                <a:chExt cx="2553413" cy="1833619"/>
              </a:xfrm>
              <a:solidFill>
                <a:srgbClr val="1F497D">
                  <a:lumMod val="60000"/>
                  <a:lumOff val="40000"/>
                </a:srgbClr>
              </a:solidFill>
            </p:grpSpPr>
            <p:sp>
              <p:nvSpPr>
                <p:cNvPr id="769" name="Flowchart: Connector 8"/>
                <p:cNvSpPr/>
                <p:nvPr/>
              </p:nvSpPr>
              <p:spPr>
                <a:xfrm>
                  <a:off x="1949870" y="1743861"/>
                  <a:ext cx="152400" cy="152400"/>
                </a:xfrm>
                <a:prstGeom prst="flowChartConnector">
                  <a:avLst/>
                </a:prstGeom>
                <a:grpFill/>
                <a:ln w="25400" cap="flat" cmpd="sng" algn="ctr">
                  <a:solidFill>
                    <a:srgbClr val="4F81B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TF2 Build" pitchFamily="2" charset="0"/>
                      <a:ea typeface="+mn-ea"/>
                      <a:cs typeface="+mn-cs"/>
                    </a:rPr>
                    <a:t>C</a:t>
                  </a: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F2 Build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70" name="Flowchart: Connector 12"/>
                <p:cNvSpPr/>
                <p:nvPr/>
              </p:nvSpPr>
              <p:spPr>
                <a:xfrm>
                  <a:off x="2598283" y="1730794"/>
                  <a:ext cx="152400" cy="152400"/>
                </a:xfrm>
                <a:prstGeom prst="flowChartConnector">
                  <a:avLst/>
                </a:prstGeom>
                <a:grpFill/>
                <a:ln w="25400" cap="flat" cmpd="sng" algn="ctr">
                  <a:solidFill>
                    <a:srgbClr val="4F81B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TF2 Build" pitchFamily="2" charset="0"/>
                      <a:ea typeface="+mn-ea"/>
                      <a:cs typeface="+mn-cs"/>
                    </a:rPr>
                    <a:t>D</a:t>
                  </a: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F2 Build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71" name="Flowchart: Connector 13"/>
                <p:cNvSpPr/>
                <p:nvPr/>
              </p:nvSpPr>
              <p:spPr>
                <a:xfrm>
                  <a:off x="3055483" y="2492794"/>
                  <a:ext cx="152400" cy="152400"/>
                </a:xfrm>
                <a:prstGeom prst="flowChartConnector">
                  <a:avLst/>
                </a:prstGeom>
                <a:grpFill/>
                <a:ln w="25400" cap="flat" cmpd="sng" algn="ctr">
                  <a:solidFill>
                    <a:srgbClr val="4F81B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TF2 Build" pitchFamily="2" charset="0"/>
                      <a:ea typeface="+mn-ea"/>
                      <a:cs typeface="+mn-cs"/>
                    </a:rPr>
                    <a:t>J</a:t>
                  </a: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F2 Build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72" name="Flowchart: Connector 21"/>
                <p:cNvSpPr/>
                <p:nvPr/>
              </p:nvSpPr>
              <p:spPr>
                <a:xfrm>
                  <a:off x="1492670" y="1439061"/>
                  <a:ext cx="152400" cy="152400"/>
                </a:xfrm>
                <a:prstGeom prst="flowChartConnector">
                  <a:avLst/>
                </a:prstGeom>
                <a:grpFill/>
                <a:ln w="25400" cap="flat" cmpd="sng" algn="ctr">
                  <a:solidFill>
                    <a:srgbClr val="4F81B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TF2 Build" pitchFamily="2" charset="0"/>
                      <a:ea typeface="+mn-ea"/>
                      <a:cs typeface="+mn-cs"/>
                    </a:rPr>
                    <a:t>A</a:t>
                  </a: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F2 Build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73" name="Flowchart: Connector 44"/>
                <p:cNvSpPr/>
                <p:nvPr/>
              </p:nvSpPr>
              <p:spPr>
                <a:xfrm>
                  <a:off x="1492670" y="3120280"/>
                  <a:ext cx="152400" cy="152400"/>
                </a:xfrm>
                <a:prstGeom prst="flowChartConnector">
                  <a:avLst/>
                </a:prstGeom>
                <a:grpFill/>
                <a:ln w="25400" cap="flat" cmpd="sng" algn="ctr">
                  <a:solidFill>
                    <a:srgbClr val="4F81B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TF2 Build" pitchFamily="2" charset="0"/>
                      <a:ea typeface="+mn-ea"/>
                      <a:cs typeface="+mn-cs"/>
                    </a:rPr>
                    <a:t>O</a:t>
                  </a: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F2 Build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74" name="Flowchart: Connector 9"/>
                <p:cNvSpPr/>
                <p:nvPr/>
              </p:nvSpPr>
              <p:spPr>
                <a:xfrm>
                  <a:off x="1514988" y="2359982"/>
                  <a:ext cx="152400" cy="152400"/>
                </a:xfrm>
                <a:prstGeom prst="flowChartConnector">
                  <a:avLst/>
                </a:prstGeom>
                <a:grpFill/>
                <a:ln w="25400" cap="flat" cmpd="sng" algn="ctr">
                  <a:solidFill>
                    <a:srgbClr val="4F81B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TF2 Build" pitchFamily="2" charset="0"/>
                      <a:ea typeface="+mn-ea"/>
                      <a:cs typeface="+mn-cs"/>
                    </a:rPr>
                    <a:t>H</a:t>
                  </a: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F2 Build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75" name="Flowchart: Connector 11"/>
                <p:cNvSpPr/>
                <p:nvPr/>
              </p:nvSpPr>
              <p:spPr>
                <a:xfrm>
                  <a:off x="2522083" y="2111794"/>
                  <a:ext cx="152400" cy="152400"/>
                </a:xfrm>
                <a:prstGeom prst="flowChartConnector">
                  <a:avLst/>
                </a:prstGeom>
                <a:grpFill/>
                <a:ln w="25400" cap="flat" cmpd="sng" algn="ctr">
                  <a:solidFill>
                    <a:srgbClr val="4F81B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TF2 Build" pitchFamily="2" charset="0"/>
                      <a:ea typeface="+mn-ea"/>
                      <a:cs typeface="+mn-cs"/>
                    </a:rPr>
                    <a:t>G</a:t>
                  </a: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F2 Build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76" name="Flowchart: Connector 24"/>
                <p:cNvSpPr/>
                <p:nvPr/>
              </p:nvSpPr>
              <p:spPr>
                <a:xfrm>
                  <a:off x="3665083" y="1654594"/>
                  <a:ext cx="152400" cy="152400"/>
                </a:xfrm>
                <a:prstGeom prst="flowChartConnector">
                  <a:avLst/>
                </a:prstGeom>
                <a:grpFill/>
                <a:ln w="25400" cap="flat" cmpd="sng" algn="ctr">
                  <a:solidFill>
                    <a:srgbClr val="4F81B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TF2 Build" pitchFamily="2" charset="0"/>
                      <a:ea typeface="+mn-ea"/>
                      <a:cs typeface="+mn-cs"/>
                    </a:rPr>
                    <a:t>E</a:t>
                  </a: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F2 Build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77" name="Flowchart: Connector 25"/>
                <p:cNvSpPr/>
                <p:nvPr/>
              </p:nvSpPr>
              <p:spPr>
                <a:xfrm>
                  <a:off x="3893683" y="2187994"/>
                  <a:ext cx="152400" cy="152400"/>
                </a:xfrm>
                <a:prstGeom prst="flowChartConnector">
                  <a:avLst/>
                </a:prstGeom>
                <a:grpFill/>
                <a:ln w="25400" cap="flat" cmpd="sng" algn="ctr">
                  <a:solidFill>
                    <a:srgbClr val="4F81B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TF2 Build" pitchFamily="2" charset="0"/>
                      <a:ea typeface="+mn-ea"/>
                      <a:cs typeface="+mn-cs"/>
                    </a:rPr>
                    <a:t>K</a:t>
                  </a: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F2 Build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78" name="Flowchart: Connector 42"/>
                <p:cNvSpPr/>
                <p:nvPr/>
              </p:nvSpPr>
              <p:spPr>
                <a:xfrm>
                  <a:off x="2598283" y="2799943"/>
                  <a:ext cx="152400" cy="152400"/>
                </a:xfrm>
                <a:prstGeom prst="flowChartConnector">
                  <a:avLst/>
                </a:prstGeom>
                <a:grpFill/>
                <a:ln w="25400" cap="flat" cmpd="sng" algn="ctr">
                  <a:solidFill>
                    <a:srgbClr val="4F81B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TF2 Build" pitchFamily="2" charset="0"/>
                      <a:ea typeface="+mn-ea"/>
                      <a:cs typeface="+mn-cs"/>
                    </a:rPr>
                    <a:t>M</a:t>
                  </a: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F2 Build" pitchFamily="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50" name="Group 5"/>
              <p:cNvGrpSpPr/>
              <p:nvPr/>
            </p:nvGrpSpPr>
            <p:grpSpPr>
              <a:xfrm>
                <a:off x="1187870" y="1820061"/>
                <a:ext cx="2226295" cy="1596881"/>
                <a:chOff x="1187870" y="1820061"/>
                <a:chExt cx="2226295" cy="1596881"/>
              </a:xfrm>
            </p:grpSpPr>
            <p:sp>
              <p:nvSpPr>
                <p:cNvPr id="763" name="Flowchart: Connector 10"/>
                <p:cNvSpPr/>
                <p:nvPr/>
              </p:nvSpPr>
              <p:spPr>
                <a:xfrm>
                  <a:off x="2178470" y="2354879"/>
                  <a:ext cx="152400" cy="152400"/>
                </a:xfrm>
                <a:prstGeom prst="flowChartConnector">
                  <a:avLst/>
                </a:prstGeom>
                <a:solidFill>
                  <a:srgbClr val="FF0000"/>
                </a:solidFill>
                <a:ln w="25400" cap="flat" cmpd="sng" algn="ctr">
                  <a:solidFill>
                    <a:srgbClr val="C0504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TF2 Build" pitchFamily="2" charset="0"/>
                      <a:ea typeface="+mn-ea"/>
                      <a:cs typeface="+mn-cs"/>
                    </a:rPr>
                    <a:t>I</a:t>
                  </a: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F2 Build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64" name="Flowchart: Connector 14"/>
                <p:cNvSpPr/>
                <p:nvPr/>
              </p:nvSpPr>
              <p:spPr>
                <a:xfrm>
                  <a:off x="3207883" y="1883194"/>
                  <a:ext cx="152400" cy="152400"/>
                </a:xfrm>
                <a:prstGeom prst="flowChartConnector">
                  <a:avLst/>
                </a:prstGeom>
                <a:solidFill>
                  <a:srgbClr val="FF0000"/>
                </a:solidFill>
                <a:ln w="25400" cap="flat" cmpd="sng" algn="ctr">
                  <a:solidFill>
                    <a:srgbClr val="C0504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TF2 Build" pitchFamily="2" charset="0"/>
                      <a:ea typeface="+mn-ea"/>
                      <a:cs typeface="+mn-cs"/>
                    </a:rPr>
                    <a:t>F</a:t>
                  </a: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F2 Build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65" name="Flowchart: Connector 43"/>
                <p:cNvSpPr/>
                <p:nvPr/>
              </p:nvSpPr>
              <p:spPr>
                <a:xfrm>
                  <a:off x="3261765" y="2876143"/>
                  <a:ext cx="152400" cy="152400"/>
                </a:xfrm>
                <a:prstGeom prst="flowChartConnector">
                  <a:avLst/>
                </a:prstGeom>
                <a:solidFill>
                  <a:srgbClr val="FF0000"/>
                </a:solidFill>
                <a:ln w="25400" cap="flat" cmpd="sng" algn="ctr">
                  <a:solidFill>
                    <a:srgbClr val="C0504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TF2 Build" pitchFamily="2" charset="0"/>
                      <a:ea typeface="+mn-ea"/>
                      <a:cs typeface="+mn-cs"/>
                    </a:rPr>
                    <a:t>N</a:t>
                  </a: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F2 Build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66" name="Flowchart: Connector 7"/>
                <p:cNvSpPr/>
                <p:nvPr/>
              </p:nvSpPr>
              <p:spPr>
                <a:xfrm>
                  <a:off x="1187870" y="1820061"/>
                  <a:ext cx="152400" cy="152400"/>
                </a:xfrm>
                <a:prstGeom prst="flowChartConnector">
                  <a:avLst/>
                </a:prstGeom>
                <a:solidFill>
                  <a:srgbClr val="FF0000"/>
                </a:solidFill>
                <a:ln w="25400" cap="flat" cmpd="sng" algn="ctr">
                  <a:solidFill>
                    <a:srgbClr val="C0504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TF2 Build" pitchFamily="2" charset="0"/>
                      <a:ea typeface="+mn-ea"/>
                      <a:cs typeface="+mn-cs"/>
                    </a:rPr>
                    <a:t>B</a:t>
                  </a: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F2 Build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67" name="Flowchart: Connector 41"/>
                <p:cNvSpPr/>
                <p:nvPr/>
              </p:nvSpPr>
              <p:spPr>
                <a:xfrm>
                  <a:off x="2003752" y="2790326"/>
                  <a:ext cx="152400" cy="152400"/>
                </a:xfrm>
                <a:prstGeom prst="flowChartConnector">
                  <a:avLst/>
                </a:prstGeom>
                <a:solidFill>
                  <a:srgbClr val="FF0000"/>
                </a:solidFill>
                <a:ln w="25400" cap="flat" cmpd="sng" algn="ctr">
                  <a:solidFill>
                    <a:srgbClr val="C0504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TF2 Build" pitchFamily="2" charset="0"/>
                      <a:ea typeface="+mn-ea"/>
                      <a:cs typeface="+mn-cs"/>
                    </a:rPr>
                    <a:t>L</a:t>
                  </a: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F2 Build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68" name="Flowchart: Connector 45"/>
                <p:cNvSpPr/>
                <p:nvPr/>
              </p:nvSpPr>
              <p:spPr>
                <a:xfrm>
                  <a:off x="2353787" y="3264542"/>
                  <a:ext cx="152400" cy="152400"/>
                </a:xfrm>
                <a:prstGeom prst="flowChartConnector">
                  <a:avLst/>
                </a:prstGeom>
                <a:solidFill>
                  <a:srgbClr val="FF0000"/>
                </a:solidFill>
                <a:ln w="25400" cap="flat" cmpd="sng" algn="ctr">
                  <a:solidFill>
                    <a:srgbClr val="C0504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TF2 Build" pitchFamily="2" charset="0"/>
                      <a:ea typeface="+mn-ea"/>
                      <a:cs typeface="+mn-cs"/>
                    </a:rPr>
                    <a:t>P</a:t>
                  </a:r>
                </a:p>
              </p:txBody>
            </p:sp>
          </p:grpSp>
          <p:cxnSp>
            <p:nvCxnSpPr>
              <p:cNvPr id="751" name="Straight Connector 49"/>
              <p:cNvCxnSpPr>
                <a:stCxn id="774" idx="5"/>
                <a:endCxn id="767" idx="1"/>
              </p:cNvCxnSpPr>
              <p:nvPr/>
            </p:nvCxnSpPr>
            <p:spPr>
              <a:xfrm>
                <a:off x="1645070" y="2490064"/>
                <a:ext cx="381000" cy="322580"/>
              </a:xfrm>
              <a:prstGeom prst="line">
                <a:avLst/>
              </a:prstGeom>
              <a:noFill/>
              <a:ln w="38100" cap="flat" cmpd="sng" algn="ctr">
                <a:solidFill>
                  <a:srgbClr val="8064A2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752" name="Straight Connector 52"/>
              <p:cNvCxnSpPr>
                <a:stCxn id="778" idx="0"/>
                <a:endCxn id="775" idx="4"/>
              </p:cNvCxnSpPr>
              <p:nvPr/>
            </p:nvCxnSpPr>
            <p:spPr>
              <a:xfrm flipH="1" flipV="1">
                <a:off x="2598283" y="2264194"/>
                <a:ext cx="76200" cy="535749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</p:cxnSp>
          <p:cxnSp>
            <p:nvCxnSpPr>
              <p:cNvPr id="753" name="Straight Connector 53"/>
              <p:cNvCxnSpPr>
                <a:stCxn id="768" idx="0"/>
                <a:endCxn id="778" idx="4"/>
              </p:cNvCxnSpPr>
              <p:nvPr/>
            </p:nvCxnSpPr>
            <p:spPr>
              <a:xfrm flipV="1">
                <a:off x="2429987" y="2952343"/>
                <a:ext cx="244496" cy="312199"/>
              </a:xfrm>
              <a:prstGeom prst="line">
                <a:avLst/>
              </a:prstGeom>
              <a:noFill/>
              <a:ln w="38100" cap="flat" cmpd="sng" algn="ctr">
                <a:solidFill>
                  <a:srgbClr val="8064A2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754" name="Straight Connector 56"/>
              <p:cNvCxnSpPr>
                <a:stCxn id="773" idx="6"/>
                <a:endCxn id="767" idx="3"/>
              </p:cNvCxnSpPr>
              <p:nvPr/>
            </p:nvCxnSpPr>
            <p:spPr>
              <a:xfrm flipV="1">
                <a:off x="1645070" y="2920408"/>
                <a:ext cx="381000" cy="276072"/>
              </a:xfrm>
              <a:prstGeom prst="line">
                <a:avLst/>
              </a:prstGeom>
              <a:noFill/>
              <a:ln w="38100" cap="flat" cmpd="sng" algn="ctr">
                <a:solidFill>
                  <a:srgbClr val="8064A2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755" name="Straight Connector 61"/>
              <p:cNvCxnSpPr>
                <a:stCxn id="778" idx="5"/>
                <a:endCxn id="765" idx="2"/>
              </p:cNvCxnSpPr>
              <p:nvPr/>
            </p:nvCxnSpPr>
            <p:spPr>
              <a:xfrm>
                <a:off x="2728365" y="2930025"/>
                <a:ext cx="533400" cy="22318"/>
              </a:xfrm>
              <a:prstGeom prst="line">
                <a:avLst/>
              </a:prstGeom>
              <a:noFill/>
              <a:ln w="38100" cap="flat" cmpd="sng" algn="ctr">
                <a:solidFill>
                  <a:srgbClr val="8064A2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756" name="Straight Connector 138"/>
              <p:cNvCxnSpPr>
                <a:stCxn id="771" idx="5"/>
                <a:endCxn id="765" idx="1"/>
              </p:cNvCxnSpPr>
              <p:nvPr/>
            </p:nvCxnSpPr>
            <p:spPr>
              <a:xfrm>
                <a:off x="3185565" y="2622876"/>
                <a:ext cx="98518" cy="275585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</p:cxnSp>
          <p:cxnSp>
            <p:nvCxnSpPr>
              <p:cNvPr id="757" name="Straight Connector 145"/>
              <p:cNvCxnSpPr>
                <a:stCxn id="774" idx="6"/>
                <a:endCxn id="763" idx="2"/>
              </p:cNvCxnSpPr>
              <p:nvPr/>
            </p:nvCxnSpPr>
            <p:spPr>
              <a:xfrm flipV="1">
                <a:off x="1667388" y="2431079"/>
                <a:ext cx="511082" cy="5103"/>
              </a:xfrm>
              <a:prstGeom prst="line">
                <a:avLst/>
              </a:prstGeom>
              <a:noFill/>
              <a:ln w="38100" cap="flat" cmpd="sng" algn="ctr">
                <a:solidFill>
                  <a:srgbClr val="8064A2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758" name="Straight Connector 152"/>
              <p:cNvCxnSpPr>
                <a:stCxn id="766" idx="4"/>
                <a:endCxn id="774" idx="1"/>
              </p:cNvCxnSpPr>
              <p:nvPr/>
            </p:nvCxnSpPr>
            <p:spPr>
              <a:xfrm>
                <a:off x="1264070" y="1972461"/>
                <a:ext cx="273236" cy="409839"/>
              </a:xfrm>
              <a:prstGeom prst="line">
                <a:avLst/>
              </a:prstGeom>
              <a:noFill/>
              <a:ln w="38100" cap="flat" cmpd="sng" algn="ctr">
                <a:solidFill>
                  <a:srgbClr val="8064A2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759" name="Straight Connector 156"/>
              <p:cNvCxnSpPr>
                <a:stCxn id="764" idx="6"/>
                <a:endCxn id="777" idx="1"/>
              </p:cNvCxnSpPr>
              <p:nvPr/>
            </p:nvCxnSpPr>
            <p:spPr>
              <a:xfrm>
                <a:off x="3360283" y="1959394"/>
                <a:ext cx="555718" cy="250918"/>
              </a:xfrm>
              <a:prstGeom prst="line">
                <a:avLst/>
              </a:prstGeom>
              <a:noFill/>
              <a:ln w="38100" cap="flat" cmpd="sng" algn="ctr">
                <a:solidFill>
                  <a:srgbClr val="8064A2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760" name="Straight Connector 164"/>
              <p:cNvCxnSpPr>
                <a:stCxn id="778" idx="6"/>
                <a:endCxn id="771" idx="3"/>
              </p:cNvCxnSpPr>
              <p:nvPr/>
            </p:nvCxnSpPr>
            <p:spPr>
              <a:xfrm flipV="1">
                <a:off x="2750683" y="2622876"/>
                <a:ext cx="327118" cy="253267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</p:cxnSp>
          <p:cxnSp>
            <p:nvCxnSpPr>
              <p:cNvPr id="761" name="Straight Connector 169"/>
              <p:cNvCxnSpPr>
                <a:stCxn id="765" idx="7"/>
                <a:endCxn id="777" idx="3"/>
              </p:cNvCxnSpPr>
              <p:nvPr/>
            </p:nvCxnSpPr>
            <p:spPr>
              <a:xfrm flipV="1">
                <a:off x="3391847" y="2318076"/>
                <a:ext cx="524154" cy="580385"/>
              </a:xfrm>
              <a:prstGeom prst="line">
                <a:avLst/>
              </a:prstGeom>
              <a:noFill/>
              <a:ln w="38100" cap="flat" cmpd="sng" algn="ctr">
                <a:solidFill>
                  <a:srgbClr val="8064A2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762" name="Straight Connector 180"/>
              <p:cNvCxnSpPr>
                <a:stCxn id="767" idx="7"/>
                <a:endCxn id="763" idx="4"/>
              </p:cNvCxnSpPr>
              <p:nvPr/>
            </p:nvCxnSpPr>
            <p:spPr>
              <a:xfrm flipV="1">
                <a:off x="2133834" y="2507279"/>
                <a:ext cx="120836" cy="305365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</p:cxnSp>
        </p:grpSp>
        <p:sp>
          <p:nvSpPr>
            <p:cNvPr id="691" name="Rounded Rectangle 89"/>
            <p:cNvSpPr/>
            <p:nvPr/>
          </p:nvSpPr>
          <p:spPr>
            <a:xfrm>
              <a:off x="4876800" y="1361891"/>
              <a:ext cx="3352800" cy="2209800"/>
            </a:xfrm>
            <a:prstGeom prst="roundRect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2" name="TextBox 35"/>
            <p:cNvSpPr txBox="1"/>
            <p:nvPr/>
          </p:nvSpPr>
          <p:spPr>
            <a:xfrm>
              <a:off x="898736" y="3591580"/>
              <a:ext cx="3352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Agency FB" pitchFamily="34" charset="0"/>
                </a:rPr>
                <a:t>Cut value = 13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Agency FB" pitchFamily="34" charset="0"/>
              </a:endParaRPr>
            </a:p>
          </p:txBody>
        </p:sp>
        <p:sp>
          <p:nvSpPr>
            <p:cNvPr id="693" name="TextBox 95"/>
            <p:cNvSpPr txBox="1"/>
            <p:nvPr/>
          </p:nvSpPr>
          <p:spPr>
            <a:xfrm>
              <a:off x="4883092" y="3592672"/>
              <a:ext cx="3352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Agency FB" pitchFamily="34" charset="0"/>
                </a:rPr>
                <a:t>Cut value = 14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Agency FB" pitchFamily="34" charset="0"/>
              </a:endParaRPr>
            </a:p>
          </p:txBody>
        </p:sp>
        <p:sp>
          <p:nvSpPr>
            <p:cNvPr id="694" name="Rounded Rectangle 100"/>
            <p:cNvSpPr/>
            <p:nvPr/>
          </p:nvSpPr>
          <p:spPr>
            <a:xfrm>
              <a:off x="4883092" y="1357036"/>
              <a:ext cx="3352800" cy="2209800"/>
            </a:xfrm>
            <a:prstGeom prst="roundRect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95" name="Straight Connector 101"/>
            <p:cNvCxnSpPr>
              <a:endCxn id="727" idx="2"/>
            </p:cNvCxnSpPr>
            <p:nvPr/>
          </p:nvCxnSpPr>
          <p:spPr>
            <a:xfrm flipV="1">
              <a:off x="5324627" y="1815206"/>
              <a:ext cx="609600" cy="76200"/>
            </a:xfrm>
            <a:prstGeom prst="line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696" name="Straight Connector 102"/>
            <p:cNvCxnSpPr>
              <a:stCxn id="732" idx="7"/>
              <a:endCxn id="727" idx="3"/>
            </p:cNvCxnSpPr>
            <p:nvPr/>
          </p:nvCxnSpPr>
          <p:spPr>
            <a:xfrm flipV="1">
              <a:off x="5629427" y="1869088"/>
              <a:ext cx="327118" cy="508357"/>
            </a:xfrm>
            <a:prstGeom prst="line">
              <a:avLst/>
            </a:prstGeom>
            <a:noFill/>
            <a:ln w="3175" cap="flat" cmpd="sng" algn="ctr">
              <a:solidFill>
                <a:srgbClr val="8064A2"/>
              </a:solidFill>
              <a:prstDash val="solid"/>
            </a:ln>
            <a:effectLst/>
          </p:spPr>
        </p:cxnSp>
        <p:cxnSp>
          <p:nvCxnSpPr>
            <p:cNvPr id="697" name="Straight Connector 103"/>
            <p:cNvCxnSpPr>
              <a:stCxn id="727" idx="5"/>
              <a:endCxn id="721" idx="1"/>
            </p:cNvCxnSpPr>
            <p:nvPr/>
          </p:nvCxnSpPr>
          <p:spPr>
            <a:xfrm>
              <a:off x="6064309" y="1869088"/>
              <a:ext cx="120836" cy="503254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</p:cxnSp>
        <p:cxnSp>
          <p:nvCxnSpPr>
            <p:cNvPr id="698" name="Straight Connector 104"/>
            <p:cNvCxnSpPr>
              <a:stCxn id="722" idx="4"/>
              <a:endCxn id="729" idx="7"/>
            </p:cNvCxnSpPr>
            <p:nvPr/>
          </p:nvCxnSpPr>
          <p:spPr>
            <a:xfrm flipH="1">
              <a:off x="7169922" y="2030739"/>
              <a:ext cx="98518" cy="479518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</p:cxnSp>
        <p:cxnSp>
          <p:nvCxnSpPr>
            <p:cNvPr id="699" name="Straight Connector 105"/>
            <p:cNvCxnSpPr>
              <a:stCxn id="721" idx="6"/>
              <a:endCxn id="733" idx="2"/>
            </p:cNvCxnSpPr>
            <p:nvPr/>
          </p:nvCxnSpPr>
          <p:spPr>
            <a:xfrm flipV="1">
              <a:off x="6315227" y="2183139"/>
              <a:ext cx="191213" cy="243085"/>
            </a:xfrm>
            <a:prstGeom prst="line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700" name="Straight Connector 106"/>
            <p:cNvCxnSpPr>
              <a:stCxn id="728" idx="6"/>
              <a:endCxn id="722" idx="2"/>
            </p:cNvCxnSpPr>
            <p:nvPr/>
          </p:nvCxnSpPr>
          <p:spPr>
            <a:xfrm>
              <a:off x="6735040" y="1802139"/>
              <a:ext cx="457200" cy="152400"/>
            </a:xfrm>
            <a:prstGeom prst="line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701" name="Straight Connector 107"/>
            <p:cNvCxnSpPr>
              <a:stCxn id="724" idx="0"/>
              <a:endCxn id="730" idx="3"/>
            </p:cNvCxnSpPr>
            <p:nvPr/>
          </p:nvCxnSpPr>
          <p:spPr>
            <a:xfrm flipV="1">
              <a:off x="5248427" y="1564288"/>
              <a:ext cx="250918" cy="250918"/>
            </a:xfrm>
            <a:prstGeom prst="line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702" name="Straight Connector 108"/>
            <p:cNvCxnSpPr>
              <a:stCxn id="730" idx="6"/>
              <a:endCxn id="727" idx="0"/>
            </p:cNvCxnSpPr>
            <p:nvPr/>
          </p:nvCxnSpPr>
          <p:spPr>
            <a:xfrm>
              <a:off x="5629427" y="1510406"/>
              <a:ext cx="381000" cy="22860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</p:cxnSp>
        <p:cxnSp>
          <p:nvCxnSpPr>
            <p:cNvPr id="703" name="Straight Connector 109"/>
            <p:cNvCxnSpPr>
              <a:stCxn id="722" idx="7"/>
              <a:endCxn id="734" idx="3"/>
            </p:cNvCxnSpPr>
            <p:nvPr/>
          </p:nvCxnSpPr>
          <p:spPr>
            <a:xfrm flipV="1">
              <a:off x="7322322" y="1779821"/>
              <a:ext cx="349436" cy="120836"/>
            </a:xfrm>
            <a:prstGeom prst="line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704" name="Straight Connector 110"/>
            <p:cNvCxnSpPr>
              <a:stCxn id="734" idx="5"/>
              <a:endCxn id="735" idx="0"/>
            </p:cNvCxnSpPr>
            <p:nvPr/>
          </p:nvCxnSpPr>
          <p:spPr>
            <a:xfrm>
              <a:off x="7779522" y="1779821"/>
              <a:ext cx="174718" cy="403318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</p:cxnSp>
        <p:cxnSp>
          <p:nvCxnSpPr>
            <p:cNvPr id="705" name="Straight Connector 111"/>
            <p:cNvCxnSpPr>
              <a:stCxn id="727" idx="6"/>
              <a:endCxn id="728" idx="2"/>
            </p:cNvCxnSpPr>
            <p:nvPr/>
          </p:nvCxnSpPr>
          <p:spPr>
            <a:xfrm flipV="1">
              <a:off x="6086627" y="1802139"/>
              <a:ext cx="496013" cy="13067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</p:cxnSp>
        <p:grpSp>
          <p:nvGrpSpPr>
            <p:cNvPr id="706" name="Group 112"/>
            <p:cNvGrpSpPr/>
            <p:nvPr/>
          </p:nvGrpSpPr>
          <p:grpSpPr>
            <a:xfrm>
              <a:off x="5477027" y="1434206"/>
              <a:ext cx="2553413" cy="1833619"/>
              <a:chOff x="1492670" y="1439061"/>
              <a:chExt cx="2553413" cy="1833619"/>
            </a:xfrm>
            <a:solidFill>
              <a:srgbClr val="1F497D">
                <a:lumMod val="60000"/>
                <a:lumOff val="40000"/>
              </a:srgbClr>
            </a:solidFill>
          </p:grpSpPr>
          <p:sp>
            <p:nvSpPr>
              <p:cNvPr id="727" name="Flowchart: Connector 136"/>
              <p:cNvSpPr/>
              <p:nvPr/>
            </p:nvSpPr>
            <p:spPr>
              <a:xfrm>
                <a:off x="1949870" y="1743861"/>
                <a:ext cx="152400" cy="152400"/>
              </a:xfrm>
              <a:prstGeom prst="flowChartConnector">
                <a:avLst/>
              </a:prstGeom>
              <a:grpFill/>
              <a:ln w="25400" cap="flat" cmpd="sng" algn="ctr">
                <a:solidFill>
                  <a:srgbClr val="4F81BD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F2 Build" pitchFamily="2" charset="0"/>
                    <a:ea typeface="+mn-ea"/>
                    <a:cs typeface="+mn-cs"/>
                  </a:rPr>
                  <a:t>C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28" name="Flowchart: Connector 139"/>
              <p:cNvSpPr/>
              <p:nvPr/>
            </p:nvSpPr>
            <p:spPr>
              <a:xfrm>
                <a:off x="2598283" y="1730794"/>
                <a:ext cx="152400" cy="152400"/>
              </a:xfrm>
              <a:prstGeom prst="flowChartConnector">
                <a:avLst/>
              </a:prstGeom>
              <a:grpFill/>
              <a:ln w="25400" cap="flat" cmpd="sng" algn="ctr">
                <a:solidFill>
                  <a:srgbClr val="4F81BD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F2 Build" pitchFamily="2" charset="0"/>
                    <a:ea typeface="+mn-ea"/>
                    <a:cs typeface="+mn-cs"/>
                  </a:rPr>
                  <a:t>D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29" name="Flowchart: Connector 147"/>
              <p:cNvSpPr/>
              <p:nvPr/>
            </p:nvSpPr>
            <p:spPr>
              <a:xfrm>
                <a:off x="3055483" y="2492794"/>
                <a:ext cx="152400" cy="152400"/>
              </a:xfrm>
              <a:prstGeom prst="flowChartConnector">
                <a:avLst/>
              </a:prstGeom>
              <a:grpFill/>
              <a:ln w="25400" cap="flat" cmpd="sng" algn="ctr">
                <a:solidFill>
                  <a:srgbClr val="4F81BD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F2 Build" pitchFamily="2" charset="0"/>
                    <a:ea typeface="+mn-ea"/>
                    <a:cs typeface="+mn-cs"/>
                  </a:rPr>
                  <a:t>J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30" name="Flowchart: Connector 151"/>
              <p:cNvSpPr/>
              <p:nvPr/>
            </p:nvSpPr>
            <p:spPr>
              <a:xfrm>
                <a:off x="1492670" y="1439061"/>
                <a:ext cx="152400" cy="152400"/>
              </a:xfrm>
              <a:prstGeom prst="flowChartConnector">
                <a:avLst/>
              </a:prstGeom>
              <a:grpFill/>
              <a:ln w="25400" cap="flat" cmpd="sng" algn="ctr">
                <a:solidFill>
                  <a:srgbClr val="4F81BD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F2 Build" pitchFamily="2" charset="0"/>
                    <a:ea typeface="+mn-ea"/>
                    <a:cs typeface="+mn-cs"/>
                  </a:rPr>
                  <a:t>A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31" name="Flowchart: Connector 157"/>
              <p:cNvSpPr/>
              <p:nvPr/>
            </p:nvSpPr>
            <p:spPr>
              <a:xfrm>
                <a:off x="1492670" y="3120280"/>
                <a:ext cx="152400" cy="152400"/>
              </a:xfrm>
              <a:prstGeom prst="flowChartConnector">
                <a:avLst/>
              </a:prstGeom>
              <a:grpFill/>
              <a:ln w="25400" cap="flat" cmpd="sng" algn="ctr">
                <a:solidFill>
                  <a:srgbClr val="4F81BD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F2 Build" pitchFamily="2" charset="0"/>
                    <a:ea typeface="+mn-ea"/>
                    <a:cs typeface="+mn-cs"/>
                  </a:rPr>
                  <a:t>O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32" name="Flowchart: Connector 161"/>
              <p:cNvSpPr/>
              <p:nvPr/>
            </p:nvSpPr>
            <p:spPr>
              <a:xfrm>
                <a:off x="1514988" y="2359982"/>
                <a:ext cx="152400" cy="152400"/>
              </a:xfrm>
              <a:prstGeom prst="flowChartConnector">
                <a:avLst/>
              </a:prstGeom>
              <a:grpFill/>
              <a:ln w="25400" cap="flat" cmpd="sng" algn="ctr">
                <a:solidFill>
                  <a:srgbClr val="4F81BD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F2 Build" pitchFamily="2" charset="0"/>
                    <a:ea typeface="+mn-ea"/>
                    <a:cs typeface="+mn-cs"/>
                  </a:rPr>
                  <a:t>H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33" name="Flowchart: Connector 172"/>
              <p:cNvSpPr/>
              <p:nvPr/>
            </p:nvSpPr>
            <p:spPr>
              <a:xfrm>
                <a:off x="2522083" y="2111794"/>
                <a:ext cx="152400" cy="152400"/>
              </a:xfrm>
              <a:prstGeom prst="flowChartConnector">
                <a:avLst/>
              </a:prstGeom>
              <a:grpFill/>
              <a:ln w="25400" cap="flat" cmpd="sng" algn="ctr">
                <a:solidFill>
                  <a:srgbClr val="4F81BD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F2 Build" pitchFamily="2" charset="0"/>
                    <a:ea typeface="+mn-ea"/>
                    <a:cs typeface="+mn-cs"/>
                  </a:rPr>
                  <a:t>G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34" name="Flowchart: Connector 178"/>
              <p:cNvSpPr/>
              <p:nvPr/>
            </p:nvSpPr>
            <p:spPr>
              <a:xfrm>
                <a:off x="3665083" y="1654594"/>
                <a:ext cx="152400" cy="152400"/>
              </a:xfrm>
              <a:prstGeom prst="flowChartConnector">
                <a:avLst/>
              </a:prstGeom>
              <a:grpFill/>
              <a:ln w="25400" cap="flat" cmpd="sng" algn="ctr">
                <a:solidFill>
                  <a:srgbClr val="4F81BD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F2 Build" pitchFamily="2" charset="0"/>
                    <a:ea typeface="+mn-ea"/>
                    <a:cs typeface="+mn-cs"/>
                  </a:rPr>
                  <a:t>E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35" name="Flowchart: Connector 182"/>
              <p:cNvSpPr/>
              <p:nvPr/>
            </p:nvSpPr>
            <p:spPr>
              <a:xfrm>
                <a:off x="3893683" y="2187994"/>
                <a:ext cx="152400" cy="152400"/>
              </a:xfrm>
              <a:prstGeom prst="flowChartConnector">
                <a:avLst/>
              </a:prstGeom>
              <a:grpFill/>
              <a:ln w="25400" cap="flat" cmpd="sng" algn="ctr">
                <a:solidFill>
                  <a:srgbClr val="4F81BD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F2 Build" pitchFamily="2" charset="0"/>
                    <a:ea typeface="+mn-ea"/>
                    <a:cs typeface="+mn-cs"/>
                  </a:rPr>
                  <a:t>K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36" name="Flowchart: Connector 183"/>
              <p:cNvSpPr/>
              <p:nvPr/>
            </p:nvSpPr>
            <p:spPr>
              <a:xfrm>
                <a:off x="2598283" y="2799943"/>
                <a:ext cx="152400" cy="152400"/>
              </a:xfrm>
              <a:prstGeom prst="flowChartConnector">
                <a:avLst/>
              </a:prstGeom>
              <a:grpFill/>
              <a:ln w="25400" cap="flat" cmpd="sng" algn="ctr">
                <a:solidFill>
                  <a:srgbClr val="4F81BD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F2 Build" pitchFamily="2" charset="0"/>
                    <a:ea typeface="+mn-ea"/>
                    <a:cs typeface="+mn-cs"/>
                  </a:rPr>
                  <a:t>M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07" name="Group 113"/>
            <p:cNvGrpSpPr/>
            <p:nvPr/>
          </p:nvGrpSpPr>
          <p:grpSpPr>
            <a:xfrm>
              <a:off x="5172227" y="1815206"/>
              <a:ext cx="2226295" cy="1596881"/>
              <a:chOff x="1187870" y="1820061"/>
              <a:chExt cx="2226295" cy="1596881"/>
            </a:xfrm>
          </p:grpSpPr>
          <p:sp>
            <p:nvSpPr>
              <p:cNvPr id="721" name="Flowchart: Connector 126"/>
              <p:cNvSpPr/>
              <p:nvPr/>
            </p:nvSpPr>
            <p:spPr>
              <a:xfrm>
                <a:off x="2178470" y="2354879"/>
                <a:ext cx="152400" cy="152400"/>
              </a:xfrm>
              <a:prstGeom prst="flowChartConnector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F2 Build" pitchFamily="2" charset="0"/>
                    <a:ea typeface="+mn-ea"/>
                    <a:cs typeface="+mn-cs"/>
                  </a:rPr>
                  <a:t>I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22" name="Flowchart: Connector 127"/>
              <p:cNvSpPr/>
              <p:nvPr/>
            </p:nvSpPr>
            <p:spPr>
              <a:xfrm>
                <a:off x="3207883" y="1883194"/>
                <a:ext cx="152400" cy="152400"/>
              </a:xfrm>
              <a:prstGeom prst="flowChartConnector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F2 Build" pitchFamily="2" charset="0"/>
                    <a:ea typeface="+mn-ea"/>
                    <a:cs typeface="+mn-cs"/>
                  </a:rPr>
                  <a:t>F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23" name="Flowchart: Connector 128"/>
              <p:cNvSpPr/>
              <p:nvPr/>
            </p:nvSpPr>
            <p:spPr>
              <a:xfrm>
                <a:off x="3261765" y="2876143"/>
                <a:ext cx="152400" cy="152400"/>
              </a:xfrm>
              <a:prstGeom prst="flowChartConnector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F2 Build" pitchFamily="2" charset="0"/>
                    <a:ea typeface="+mn-ea"/>
                    <a:cs typeface="+mn-cs"/>
                  </a:rPr>
                  <a:t>N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24" name="Flowchart: Connector 129"/>
              <p:cNvSpPr/>
              <p:nvPr/>
            </p:nvSpPr>
            <p:spPr>
              <a:xfrm>
                <a:off x="1187870" y="1820061"/>
                <a:ext cx="152400" cy="152400"/>
              </a:xfrm>
              <a:prstGeom prst="flowChartConnector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F2 Build" pitchFamily="2" charset="0"/>
                    <a:ea typeface="+mn-ea"/>
                    <a:cs typeface="+mn-cs"/>
                  </a:rPr>
                  <a:t>B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25" name="Flowchart: Connector 130"/>
              <p:cNvSpPr/>
              <p:nvPr/>
            </p:nvSpPr>
            <p:spPr>
              <a:xfrm>
                <a:off x="2003752" y="2790326"/>
                <a:ext cx="152400" cy="152400"/>
              </a:xfrm>
              <a:prstGeom prst="flowChartConnector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F2 Build" pitchFamily="2" charset="0"/>
                    <a:ea typeface="+mn-ea"/>
                    <a:cs typeface="+mn-cs"/>
                  </a:rPr>
                  <a:t>L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26" name="Flowchart: Connector 131"/>
              <p:cNvSpPr/>
              <p:nvPr/>
            </p:nvSpPr>
            <p:spPr>
              <a:xfrm>
                <a:off x="2353787" y="3264542"/>
                <a:ext cx="152400" cy="152400"/>
              </a:xfrm>
              <a:prstGeom prst="flowChartConnector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F2 Build" pitchFamily="2" charset="0"/>
                    <a:ea typeface="+mn-ea"/>
                    <a:cs typeface="+mn-cs"/>
                  </a:rPr>
                  <a:t>P</a:t>
                </a:r>
              </a:p>
            </p:txBody>
          </p:sp>
        </p:grpSp>
        <p:cxnSp>
          <p:nvCxnSpPr>
            <p:cNvPr id="708" name="Straight Connector 114"/>
            <p:cNvCxnSpPr>
              <a:stCxn id="732" idx="5"/>
              <a:endCxn id="725" idx="1"/>
            </p:cNvCxnSpPr>
            <p:nvPr/>
          </p:nvCxnSpPr>
          <p:spPr>
            <a:xfrm>
              <a:off x="5629427" y="2485209"/>
              <a:ext cx="381000" cy="322580"/>
            </a:xfrm>
            <a:prstGeom prst="line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709" name="Straight Connector 115"/>
            <p:cNvCxnSpPr>
              <a:stCxn id="736" idx="0"/>
              <a:endCxn id="733" idx="4"/>
            </p:cNvCxnSpPr>
            <p:nvPr/>
          </p:nvCxnSpPr>
          <p:spPr>
            <a:xfrm flipH="1" flipV="1">
              <a:off x="6582640" y="2259339"/>
              <a:ext cx="76200" cy="535749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</p:cxnSp>
        <p:cxnSp>
          <p:nvCxnSpPr>
            <p:cNvPr id="710" name="Straight Connector 116"/>
            <p:cNvCxnSpPr>
              <a:stCxn id="726" idx="0"/>
              <a:endCxn id="736" idx="4"/>
            </p:cNvCxnSpPr>
            <p:nvPr/>
          </p:nvCxnSpPr>
          <p:spPr>
            <a:xfrm flipV="1">
              <a:off x="6414344" y="2947488"/>
              <a:ext cx="244496" cy="312199"/>
            </a:xfrm>
            <a:prstGeom prst="line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711" name="Straight Connector 117"/>
            <p:cNvCxnSpPr>
              <a:stCxn id="731" idx="6"/>
              <a:endCxn id="725" idx="3"/>
            </p:cNvCxnSpPr>
            <p:nvPr/>
          </p:nvCxnSpPr>
          <p:spPr>
            <a:xfrm flipV="1">
              <a:off x="5629427" y="2915553"/>
              <a:ext cx="381000" cy="276072"/>
            </a:xfrm>
            <a:prstGeom prst="line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712" name="Straight Connector 118"/>
            <p:cNvCxnSpPr>
              <a:stCxn id="736" idx="5"/>
              <a:endCxn id="723" idx="2"/>
            </p:cNvCxnSpPr>
            <p:nvPr/>
          </p:nvCxnSpPr>
          <p:spPr>
            <a:xfrm>
              <a:off x="6712722" y="2925170"/>
              <a:ext cx="533400" cy="22318"/>
            </a:xfrm>
            <a:prstGeom prst="line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713" name="Straight Connector 119"/>
            <p:cNvCxnSpPr>
              <a:stCxn id="729" idx="5"/>
              <a:endCxn id="723" idx="1"/>
            </p:cNvCxnSpPr>
            <p:nvPr/>
          </p:nvCxnSpPr>
          <p:spPr>
            <a:xfrm>
              <a:off x="7169922" y="2618021"/>
              <a:ext cx="98518" cy="275585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</p:cxnSp>
        <p:cxnSp>
          <p:nvCxnSpPr>
            <p:cNvPr id="714" name="Straight Connector 120"/>
            <p:cNvCxnSpPr>
              <a:stCxn id="732" idx="6"/>
              <a:endCxn id="721" idx="2"/>
            </p:cNvCxnSpPr>
            <p:nvPr/>
          </p:nvCxnSpPr>
          <p:spPr>
            <a:xfrm flipV="1">
              <a:off x="5651745" y="2426224"/>
              <a:ext cx="511082" cy="5103"/>
            </a:xfrm>
            <a:prstGeom prst="line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715" name="Straight Connector 121"/>
            <p:cNvCxnSpPr>
              <a:stCxn id="724" idx="4"/>
              <a:endCxn id="732" idx="1"/>
            </p:cNvCxnSpPr>
            <p:nvPr/>
          </p:nvCxnSpPr>
          <p:spPr>
            <a:xfrm>
              <a:off x="5248427" y="1967606"/>
              <a:ext cx="273236" cy="409839"/>
            </a:xfrm>
            <a:prstGeom prst="line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716" name="Straight Connector 122"/>
            <p:cNvCxnSpPr>
              <a:stCxn id="722" idx="6"/>
              <a:endCxn id="735" idx="1"/>
            </p:cNvCxnSpPr>
            <p:nvPr/>
          </p:nvCxnSpPr>
          <p:spPr>
            <a:xfrm>
              <a:off x="7344640" y="1954539"/>
              <a:ext cx="555718" cy="250918"/>
            </a:xfrm>
            <a:prstGeom prst="line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717" name="Straight Connector 123"/>
            <p:cNvCxnSpPr>
              <a:stCxn id="736" idx="6"/>
              <a:endCxn id="729" idx="3"/>
            </p:cNvCxnSpPr>
            <p:nvPr/>
          </p:nvCxnSpPr>
          <p:spPr>
            <a:xfrm flipV="1">
              <a:off x="6735040" y="2618021"/>
              <a:ext cx="327118" cy="253267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</p:cxnSp>
        <p:cxnSp>
          <p:nvCxnSpPr>
            <p:cNvPr id="718" name="Straight Connector 124"/>
            <p:cNvCxnSpPr>
              <a:stCxn id="723" idx="7"/>
              <a:endCxn id="735" idx="3"/>
            </p:cNvCxnSpPr>
            <p:nvPr/>
          </p:nvCxnSpPr>
          <p:spPr>
            <a:xfrm flipV="1">
              <a:off x="7376204" y="2313221"/>
              <a:ext cx="524154" cy="580385"/>
            </a:xfrm>
            <a:prstGeom prst="line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719" name="Straight Connector 125"/>
            <p:cNvCxnSpPr>
              <a:stCxn id="725" idx="7"/>
              <a:endCxn id="721" idx="4"/>
            </p:cNvCxnSpPr>
            <p:nvPr/>
          </p:nvCxnSpPr>
          <p:spPr>
            <a:xfrm flipV="1">
              <a:off x="6118191" y="2502424"/>
              <a:ext cx="120836" cy="305365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</p:cxnSp>
        <p:cxnSp>
          <p:nvCxnSpPr>
            <p:cNvPr id="720" name="Straight Connector 184"/>
            <p:cNvCxnSpPr>
              <a:stCxn id="725" idx="6"/>
              <a:endCxn id="736" idx="2"/>
            </p:cNvCxnSpPr>
            <p:nvPr/>
          </p:nvCxnSpPr>
          <p:spPr>
            <a:xfrm>
              <a:off x="6140509" y="2861671"/>
              <a:ext cx="442131" cy="9617"/>
            </a:xfrm>
            <a:prstGeom prst="line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187697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Random Graph Cut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95800"/>
            <a:ext cx="8229600" cy="1630363"/>
          </a:xfrm>
        </p:spPr>
        <p:txBody>
          <a:bodyPr>
            <a:normAutofit/>
          </a:bodyPr>
          <a:lstStyle/>
          <a:p>
            <a:r>
              <a:rPr lang="en-US" dirty="0" smtClean="0">
                <a:cs typeface="Miriam" pitchFamily="34" charset="-79"/>
              </a:rPr>
              <a:t>Choose </a:t>
            </a:r>
            <a:r>
              <a:rPr lang="en-US" i="1" dirty="0" smtClean="0">
                <a:cs typeface="Miriam" pitchFamily="34" charset="-79"/>
              </a:rPr>
              <a:t>another</a:t>
            </a:r>
            <a:r>
              <a:rPr lang="en-US" dirty="0" smtClean="0">
                <a:cs typeface="Miriam" pitchFamily="34" charset="-79"/>
              </a:rPr>
              <a:t> random partition of vertices</a:t>
            </a:r>
            <a:endParaRPr lang="en-US" dirty="0">
              <a:cs typeface="Miriam" pitchFamily="34" charset="-79"/>
            </a:endParaRPr>
          </a:p>
          <a:p>
            <a:r>
              <a:rPr lang="en-US" dirty="0" smtClean="0">
                <a:cs typeface="Miriam" pitchFamily="34" charset="-79"/>
              </a:rPr>
              <a:t>Count total # of edges across partition</a:t>
            </a:r>
            <a:endParaRPr lang="en-US" dirty="0">
              <a:cs typeface="Miriam" pitchFamily="34" charset="-79"/>
            </a:endParaRPr>
          </a:p>
          <a:p>
            <a:endParaRPr lang="en-US" dirty="0">
              <a:cs typeface="Miriam" pitchFamily="34" charset="-79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8158-4FD6-4DDD-BB2B-0416E0B4CBEA}" type="slidenum">
              <a:rPr lang="en-US" smtClean="0"/>
              <a:t>52</a:t>
            </a:fld>
            <a:endParaRPr lang="en-US" dirty="0"/>
          </a:p>
        </p:txBody>
      </p:sp>
      <p:sp>
        <p:nvSpPr>
          <p:cNvPr id="230" name="Rounded Rectangle 65"/>
          <p:cNvSpPr/>
          <p:nvPr/>
        </p:nvSpPr>
        <p:spPr>
          <a:xfrm>
            <a:off x="898735" y="1361891"/>
            <a:ext cx="3352800" cy="2209800"/>
          </a:xfrm>
          <a:prstGeom prst="round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4BACC6">
                  <a:lumMod val="20000"/>
                  <a:lumOff val="8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1" name="Straight Connector 15"/>
          <p:cNvCxnSpPr>
            <a:endCxn id="243" idx="2"/>
          </p:cNvCxnSpPr>
          <p:nvPr/>
        </p:nvCxnSpPr>
        <p:spPr>
          <a:xfrm flipV="1">
            <a:off x="1340270" y="1820061"/>
            <a:ext cx="609600" cy="76200"/>
          </a:xfrm>
          <a:prstGeom prst="line">
            <a:avLst/>
          </a:prstGeom>
          <a:noFill/>
          <a:ln w="38100" cap="flat" cmpd="sng" algn="ctr">
            <a:solidFill>
              <a:srgbClr val="8064A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32" name="Straight Connector 16"/>
          <p:cNvCxnSpPr>
            <a:stCxn id="253" idx="7"/>
            <a:endCxn id="243" idx="3"/>
          </p:cNvCxnSpPr>
          <p:nvPr/>
        </p:nvCxnSpPr>
        <p:spPr>
          <a:xfrm flipV="1">
            <a:off x="1645070" y="1873943"/>
            <a:ext cx="327118" cy="508357"/>
          </a:xfrm>
          <a:prstGeom prst="line">
            <a:avLst/>
          </a:prstGeom>
          <a:noFill/>
          <a:ln w="38100" cap="flat" cmpd="sng" algn="ctr">
            <a:solidFill>
              <a:srgbClr val="8064A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33" name="Straight Connector 17"/>
          <p:cNvCxnSpPr>
            <a:stCxn id="243" idx="5"/>
            <a:endCxn id="244" idx="1"/>
          </p:cNvCxnSpPr>
          <p:nvPr/>
        </p:nvCxnSpPr>
        <p:spPr>
          <a:xfrm>
            <a:off x="2079952" y="1873943"/>
            <a:ext cx="120836" cy="503254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234" name="Straight Connector 18"/>
          <p:cNvCxnSpPr>
            <a:stCxn id="247" idx="4"/>
            <a:endCxn id="246" idx="7"/>
          </p:cNvCxnSpPr>
          <p:nvPr/>
        </p:nvCxnSpPr>
        <p:spPr>
          <a:xfrm flipH="1">
            <a:off x="3185565" y="2035594"/>
            <a:ext cx="98518" cy="479518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235" name="Straight Connector 19"/>
          <p:cNvCxnSpPr>
            <a:stCxn id="244" idx="6"/>
            <a:endCxn id="254" idx="2"/>
          </p:cNvCxnSpPr>
          <p:nvPr/>
        </p:nvCxnSpPr>
        <p:spPr>
          <a:xfrm flipV="1">
            <a:off x="2330870" y="2187994"/>
            <a:ext cx="191213" cy="243085"/>
          </a:xfrm>
          <a:prstGeom prst="line">
            <a:avLst/>
          </a:prstGeom>
          <a:noFill/>
          <a:ln w="38100" cap="flat" cmpd="sng" algn="ctr">
            <a:solidFill>
              <a:srgbClr val="8064A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36" name="Straight Connector 20"/>
          <p:cNvCxnSpPr>
            <a:stCxn id="254" idx="6"/>
            <a:endCxn id="247" idx="3"/>
          </p:cNvCxnSpPr>
          <p:nvPr/>
        </p:nvCxnSpPr>
        <p:spPr>
          <a:xfrm flipV="1">
            <a:off x="2674483" y="2013276"/>
            <a:ext cx="555718" cy="174718"/>
          </a:xfrm>
          <a:prstGeom prst="line">
            <a:avLst/>
          </a:prstGeom>
          <a:noFill/>
          <a:ln w="38100" cap="flat" cmpd="sng" algn="ctr">
            <a:solidFill>
              <a:srgbClr val="8064A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37" name="Straight Connector 22"/>
          <p:cNvCxnSpPr>
            <a:stCxn id="252" idx="0"/>
            <a:endCxn id="248" idx="3"/>
          </p:cNvCxnSpPr>
          <p:nvPr/>
        </p:nvCxnSpPr>
        <p:spPr>
          <a:xfrm flipV="1">
            <a:off x="1264070" y="1569143"/>
            <a:ext cx="250918" cy="250918"/>
          </a:xfrm>
          <a:prstGeom prst="line">
            <a:avLst/>
          </a:prstGeom>
          <a:noFill/>
          <a:ln w="38100" cap="flat" cmpd="sng" algn="ctr">
            <a:solidFill>
              <a:srgbClr val="8064A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38" name="Straight Connector 23"/>
          <p:cNvCxnSpPr>
            <a:stCxn id="248" idx="6"/>
            <a:endCxn id="243" idx="0"/>
          </p:cNvCxnSpPr>
          <p:nvPr/>
        </p:nvCxnSpPr>
        <p:spPr>
          <a:xfrm>
            <a:off x="1645070" y="1515261"/>
            <a:ext cx="381000" cy="228600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239" name="Straight Connector 26"/>
          <p:cNvCxnSpPr>
            <a:stCxn id="247" idx="7"/>
            <a:endCxn id="255" idx="3"/>
          </p:cNvCxnSpPr>
          <p:nvPr/>
        </p:nvCxnSpPr>
        <p:spPr>
          <a:xfrm flipV="1">
            <a:off x="3337965" y="1784676"/>
            <a:ext cx="349436" cy="120836"/>
          </a:xfrm>
          <a:prstGeom prst="line">
            <a:avLst/>
          </a:prstGeom>
          <a:noFill/>
          <a:ln w="38100" cap="flat" cmpd="sng" algn="ctr">
            <a:solidFill>
              <a:srgbClr val="8064A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40" name="Straight Connector 27"/>
          <p:cNvCxnSpPr>
            <a:stCxn id="255" idx="5"/>
            <a:endCxn id="256" idx="0"/>
          </p:cNvCxnSpPr>
          <p:nvPr/>
        </p:nvCxnSpPr>
        <p:spPr>
          <a:xfrm>
            <a:off x="3795165" y="1784676"/>
            <a:ext cx="174718" cy="403318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241" name="Straight Connector 28"/>
          <p:cNvCxnSpPr>
            <a:stCxn id="243" idx="6"/>
            <a:endCxn id="245" idx="2"/>
          </p:cNvCxnSpPr>
          <p:nvPr/>
        </p:nvCxnSpPr>
        <p:spPr>
          <a:xfrm flipV="1">
            <a:off x="2102270" y="1806994"/>
            <a:ext cx="496013" cy="13067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grpSp>
        <p:nvGrpSpPr>
          <p:cNvPr id="242" name="Group 4"/>
          <p:cNvGrpSpPr/>
          <p:nvPr/>
        </p:nvGrpSpPr>
        <p:grpSpPr>
          <a:xfrm>
            <a:off x="1492670" y="1439061"/>
            <a:ext cx="1921495" cy="1833619"/>
            <a:chOff x="1492670" y="1439061"/>
            <a:chExt cx="1921495" cy="1833619"/>
          </a:xfrm>
          <a:solidFill>
            <a:srgbClr val="FF0000"/>
          </a:solidFill>
        </p:grpSpPr>
        <p:sp>
          <p:nvSpPr>
            <p:cNvPr id="243" name="Flowchart: Connector 8"/>
            <p:cNvSpPr/>
            <p:nvPr/>
          </p:nvSpPr>
          <p:spPr>
            <a:xfrm>
              <a:off x="1949870" y="1743861"/>
              <a:ext cx="152400" cy="152400"/>
            </a:xfrm>
            <a:prstGeom prst="flowChartConnector">
              <a:avLst/>
            </a:prstGeom>
            <a:grpFill/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C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44" name="Flowchart: Connector 10"/>
            <p:cNvSpPr/>
            <p:nvPr/>
          </p:nvSpPr>
          <p:spPr>
            <a:xfrm>
              <a:off x="2178470" y="2354879"/>
              <a:ext cx="152400" cy="152400"/>
            </a:xfrm>
            <a:prstGeom prst="flowChartConnector">
              <a:avLst/>
            </a:prstGeom>
            <a:grpFill/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I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45" name="Flowchart: Connector 12"/>
            <p:cNvSpPr/>
            <p:nvPr/>
          </p:nvSpPr>
          <p:spPr>
            <a:xfrm>
              <a:off x="2598283" y="1730794"/>
              <a:ext cx="152400" cy="152400"/>
            </a:xfrm>
            <a:prstGeom prst="flowChartConnector">
              <a:avLst/>
            </a:prstGeom>
            <a:grpFill/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D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46" name="Flowchart: Connector 13"/>
            <p:cNvSpPr/>
            <p:nvPr/>
          </p:nvSpPr>
          <p:spPr>
            <a:xfrm>
              <a:off x="3055483" y="2492794"/>
              <a:ext cx="152400" cy="152400"/>
            </a:xfrm>
            <a:prstGeom prst="flowChartConnector">
              <a:avLst/>
            </a:prstGeom>
            <a:grpFill/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J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47" name="Flowchart: Connector 14"/>
            <p:cNvSpPr/>
            <p:nvPr/>
          </p:nvSpPr>
          <p:spPr>
            <a:xfrm>
              <a:off x="3207883" y="1883194"/>
              <a:ext cx="152400" cy="152400"/>
            </a:xfrm>
            <a:prstGeom prst="flowChartConnector">
              <a:avLst/>
            </a:prstGeom>
            <a:grpFill/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F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48" name="Flowchart: Connector 21"/>
            <p:cNvSpPr/>
            <p:nvPr/>
          </p:nvSpPr>
          <p:spPr>
            <a:xfrm>
              <a:off x="1492670" y="1439061"/>
              <a:ext cx="152400" cy="152400"/>
            </a:xfrm>
            <a:prstGeom prst="flowChartConnector">
              <a:avLst/>
            </a:prstGeom>
            <a:grpFill/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A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49" name="Flowchart: Connector 43"/>
            <p:cNvSpPr/>
            <p:nvPr/>
          </p:nvSpPr>
          <p:spPr>
            <a:xfrm>
              <a:off x="3261765" y="2876143"/>
              <a:ext cx="152400" cy="152400"/>
            </a:xfrm>
            <a:prstGeom prst="flowChartConnector">
              <a:avLst/>
            </a:prstGeom>
            <a:grpFill/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N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50" name="Flowchart: Connector 44"/>
            <p:cNvSpPr/>
            <p:nvPr/>
          </p:nvSpPr>
          <p:spPr>
            <a:xfrm>
              <a:off x="1492670" y="3120280"/>
              <a:ext cx="152400" cy="152400"/>
            </a:xfrm>
            <a:prstGeom prst="flowChartConnector">
              <a:avLst/>
            </a:prstGeom>
            <a:grpFill/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O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51" name="Group 3"/>
          <p:cNvGrpSpPr/>
          <p:nvPr/>
        </p:nvGrpSpPr>
        <p:grpSpPr>
          <a:xfrm>
            <a:off x="1187870" y="1654594"/>
            <a:ext cx="2858213" cy="1762348"/>
            <a:chOff x="1187870" y="1654594"/>
            <a:chExt cx="2858213" cy="1762348"/>
          </a:xfrm>
          <a:solidFill>
            <a:srgbClr val="4F81BD"/>
          </a:solidFill>
        </p:grpSpPr>
        <p:sp>
          <p:nvSpPr>
            <p:cNvPr id="252" name="Flowchart: Connector 7"/>
            <p:cNvSpPr/>
            <p:nvPr/>
          </p:nvSpPr>
          <p:spPr>
            <a:xfrm>
              <a:off x="1187870" y="1820061"/>
              <a:ext cx="152400" cy="152400"/>
            </a:xfrm>
            <a:prstGeom prst="flowChartConnector">
              <a:avLst/>
            </a:prstGeom>
            <a:grpFill/>
            <a:ln w="2540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B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53" name="Flowchart: Connector 9"/>
            <p:cNvSpPr/>
            <p:nvPr/>
          </p:nvSpPr>
          <p:spPr>
            <a:xfrm>
              <a:off x="1514988" y="2359982"/>
              <a:ext cx="152400" cy="152400"/>
            </a:xfrm>
            <a:prstGeom prst="flowChartConnector">
              <a:avLst/>
            </a:prstGeom>
            <a:grpFill/>
            <a:ln w="2540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H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54" name="Flowchart: Connector 11"/>
            <p:cNvSpPr/>
            <p:nvPr/>
          </p:nvSpPr>
          <p:spPr>
            <a:xfrm>
              <a:off x="2522083" y="2111794"/>
              <a:ext cx="152400" cy="152400"/>
            </a:xfrm>
            <a:prstGeom prst="flowChartConnector">
              <a:avLst/>
            </a:prstGeom>
            <a:grpFill/>
            <a:ln w="2540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G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55" name="Flowchart: Connector 24"/>
            <p:cNvSpPr/>
            <p:nvPr/>
          </p:nvSpPr>
          <p:spPr>
            <a:xfrm>
              <a:off x="3665083" y="1654594"/>
              <a:ext cx="152400" cy="152400"/>
            </a:xfrm>
            <a:prstGeom prst="flowChartConnector">
              <a:avLst/>
            </a:prstGeom>
            <a:grpFill/>
            <a:ln w="2540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E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56" name="Flowchart: Connector 25"/>
            <p:cNvSpPr/>
            <p:nvPr/>
          </p:nvSpPr>
          <p:spPr>
            <a:xfrm>
              <a:off x="3893683" y="2187994"/>
              <a:ext cx="152400" cy="152400"/>
            </a:xfrm>
            <a:prstGeom prst="flowChartConnector">
              <a:avLst/>
            </a:prstGeom>
            <a:grpFill/>
            <a:ln w="2540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K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57" name="Flowchart: Connector 41"/>
            <p:cNvSpPr/>
            <p:nvPr/>
          </p:nvSpPr>
          <p:spPr>
            <a:xfrm>
              <a:off x="2003752" y="2790326"/>
              <a:ext cx="152400" cy="152400"/>
            </a:xfrm>
            <a:prstGeom prst="flowChartConnector">
              <a:avLst/>
            </a:prstGeom>
            <a:grpFill/>
            <a:ln w="2540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L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58" name="Flowchart: Connector 42"/>
            <p:cNvSpPr/>
            <p:nvPr/>
          </p:nvSpPr>
          <p:spPr>
            <a:xfrm>
              <a:off x="2598283" y="2799943"/>
              <a:ext cx="152400" cy="152400"/>
            </a:xfrm>
            <a:prstGeom prst="flowChartConnector">
              <a:avLst/>
            </a:prstGeom>
            <a:grpFill/>
            <a:ln w="2540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M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59" name="Flowchart: Connector 45"/>
            <p:cNvSpPr/>
            <p:nvPr/>
          </p:nvSpPr>
          <p:spPr>
            <a:xfrm>
              <a:off x="2353787" y="3264542"/>
              <a:ext cx="152400" cy="152400"/>
            </a:xfrm>
            <a:prstGeom prst="flowChartConnector">
              <a:avLst/>
            </a:prstGeom>
            <a:grpFill/>
            <a:ln w="2540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P</a:t>
              </a:r>
            </a:p>
          </p:txBody>
        </p:sp>
      </p:grpSp>
      <p:cxnSp>
        <p:nvCxnSpPr>
          <p:cNvPr id="260" name="Straight Connector 49"/>
          <p:cNvCxnSpPr>
            <a:stCxn id="253" idx="5"/>
            <a:endCxn id="257" idx="1"/>
          </p:cNvCxnSpPr>
          <p:nvPr/>
        </p:nvCxnSpPr>
        <p:spPr>
          <a:xfrm>
            <a:off x="1645070" y="2490064"/>
            <a:ext cx="381000" cy="322580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261" name="Straight Connector 52"/>
          <p:cNvCxnSpPr>
            <a:stCxn id="258" idx="0"/>
            <a:endCxn id="254" idx="4"/>
          </p:cNvCxnSpPr>
          <p:nvPr/>
        </p:nvCxnSpPr>
        <p:spPr>
          <a:xfrm flipH="1" flipV="1">
            <a:off x="2598283" y="2264194"/>
            <a:ext cx="76200" cy="535749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262" name="Straight Connector 53"/>
          <p:cNvCxnSpPr>
            <a:stCxn id="259" idx="0"/>
            <a:endCxn id="258" idx="4"/>
          </p:cNvCxnSpPr>
          <p:nvPr/>
        </p:nvCxnSpPr>
        <p:spPr>
          <a:xfrm flipV="1">
            <a:off x="2429987" y="2952343"/>
            <a:ext cx="244496" cy="312199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263" name="Straight Connector 56"/>
          <p:cNvCxnSpPr>
            <a:stCxn id="250" idx="6"/>
            <a:endCxn id="257" idx="3"/>
          </p:cNvCxnSpPr>
          <p:nvPr/>
        </p:nvCxnSpPr>
        <p:spPr>
          <a:xfrm flipV="1">
            <a:off x="1645070" y="2920408"/>
            <a:ext cx="381000" cy="276072"/>
          </a:xfrm>
          <a:prstGeom prst="line">
            <a:avLst/>
          </a:prstGeom>
          <a:noFill/>
          <a:ln w="38100" cap="flat" cmpd="sng" algn="ctr">
            <a:solidFill>
              <a:srgbClr val="8064A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64" name="Straight Connector 61"/>
          <p:cNvCxnSpPr>
            <a:stCxn id="258" idx="5"/>
            <a:endCxn id="249" idx="2"/>
          </p:cNvCxnSpPr>
          <p:nvPr/>
        </p:nvCxnSpPr>
        <p:spPr>
          <a:xfrm>
            <a:off x="2728365" y="2930025"/>
            <a:ext cx="533400" cy="22318"/>
          </a:xfrm>
          <a:prstGeom prst="line">
            <a:avLst/>
          </a:prstGeom>
          <a:noFill/>
          <a:ln w="38100" cap="flat" cmpd="sng" algn="ctr">
            <a:solidFill>
              <a:srgbClr val="8064A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65" name="Straight Connector 138"/>
          <p:cNvCxnSpPr>
            <a:stCxn id="246" idx="5"/>
            <a:endCxn id="249" idx="1"/>
          </p:cNvCxnSpPr>
          <p:nvPr/>
        </p:nvCxnSpPr>
        <p:spPr>
          <a:xfrm>
            <a:off x="3185565" y="2622876"/>
            <a:ext cx="98518" cy="275585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266" name="Straight Arrow Connector 141"/>
          <p:cNvCxnSpPr/>
          <p:nvPr/>
        </p:nvCxnSpPr>
        <p:spPr>
          <a:xfrm>
            <a:off x="4419600" y="2492794"/>
            <a:ext cx="381000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67" name="Straight Connector 145"/>
          <p:cNvCxnSpPr>
            <a:stCxn id="253" idx="6"/>
            <a:endCxn id="244" idx="2"/>
          </p:cNvCxnSpPr>
          <p:nvPr/>
        </p:nvCxnSpPr>
        <p:spPr>
          <a:xfrm flipV="1">
            <a:off x="1667388" y="2431079"/>
            <a:ext cx="511082" cy="5103"/>
          </a:xfrm>
          <a:prstGeom prst="line">
            <a:avLst/>
          </a:prstGeom>
          <a:noFill/>
          <a:ln w="38100" cap="flat" cmpd="sng" algn="ctr">
            <a:solidFill>
              <a:srgbClr val="8064A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68" name="Straight Connector 152"/>
          <p:cNvCxnSpPr>
            <a:stCxn id="252" idx="4"/>
            <a:endCxn id="253" idx="1"/>
          </p:cNvCxnSpPr>
          <p:nvPr/>
        </p:nvCxnSpPr>
        <p:spPr>
          <a:xfrm>
            <a:off x="1264070" y="1972461"/>
            <a:ext cx="273236" cy="409839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269" name="Straight Connector 156"/>
          <p:cNvCxnSpPr>
            <a:stCxn id="247" idx="6"/>
            <a:endCxn id="256" idx="1"/>
          </p:cNvCxnSpPr>
          <p:nvPr/>
        </p:nvCxnSpPr>
        <p:spPr>
          <a:xfrm>
            <a:off x="3360283" y="1959394"/>
            <a:ext cx="555718" cy="250918"/>
          </a:xfrm>
          <a:prstGeom prst="line">
            <a:avLst/>
          </a:prstGeom>
          <a:noFill/>
          <a:ln w="38100" cap="flat" cmpd="sng" algn="ctr">
            <a:solidFill>
              <a:srgbClr val="8064A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70" name="Straight Connector 164"/>
          <p:cNvCxnSpPr>
            <a:stCxn id="258" idx="6"/>
            <a:endCxn id="246" idx="3"/>
          </p:cNvCxnSpPr>
          <p:nvPr/>
        </p:nvCxnSpPr>
        <p:spPr>
          <a:xfrm flipV="1">
            <a:off x="2750683" y="2622876"/>
            <a:ext cx="327118" cy="253267"/>
          </a:xfrm>
          <a:prstGeom prst="line">
            <a:avLst/>
          </a:prstGeom>
          <a:noFill/>
          <a:ln w="38100" cap="flat" cmpd="sng" algn="ctr">
            <a:solidFill>
              <a:srgbClr val="8064A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71" name="Straight Connector 169"/>
          <p:cNvCxnSpPr>
            <a:stCxn id="249" idx="7"/>
            <a:endCxn id="256" idx="3"/>
          </p:cNvCxnSpPr>
          <p:nvPr/>
        </p:nvCxnSpPr>
        <p:spPr>
          <a:xfrm flipV="1">
            <a:off x="3391847" y="2318076"/>
            <a:ext cx="524154" cy="580385"/>
          </a:xfrm>
          <a:prstGeom prst="line">
            <a:avLst/>
          </a:prstGeom>
          <a:noFill/>
          <a:ln w="38100" cap="flat" cmpd="sng" algn="ctr">
            <a:solidFill>
              <a:srgbClr val="8064A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72" name="Straight Connector 180"/>
          <p:cNvCxnSpPr>
            <a:stCxn id="257" idx="7"/>
            <a:endCxn id="244" idx="4"/>
          </p:cNvCxnSpPr>
          <p:nvPr/>
        </p:nvCxnSpPr>
        <p:spPr>
          <a:xfrm flipV="1">
            <a:off x="2133834" y="2507279"/>
            <a:ext cx="120836" cy="305365"/>
          </a:xfrm>
          <a:prstGeom prst="line">
            <a:avLst/>
          </a:prstGeom>
          <a:noFill/>
          <a:ln w="38100" cap="flat" cmpd="sng" algn="ctr">
            <a:solidFill>
              <a:srgbClr val="8064A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73" name="Rounded Rectangle 89"/>
          <p:cNvSpPr/>
          <p:nvPr/>
        </p:nvSpPr>
        <p:spPr>
          <a:xfrm>
            <a:off x="4876800" y="1361891"/>
            <a:ext cx="3352800" cy="2209800"/>
          </a:xfrm>
          <a:prstGeom prst="round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4BACC6">
                  <a:lumMod val="20000"/>
                  <a:lumOff val="8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74" name="Straight Connector 90"/>
          <p:cNvCxnSpPr>
            <a:endCxn id="285" idx="2"/>
          </p:cNvCxnSpPr>
          <p:nvPr/>
        </p:nvCxnSpPr>
        <p:spPr>
          <a:xfrm flipV="1">
            <a:off x="5318335" y="1820061"/>
            <a:ext cx="609600" cy="76200"/>
          </a:xfrm>
          <a:prstGeom prst="line">
            <a:avLst/>
          </a:prstGeom>
          <a:noFill/>
          <a:ln w="38100" cap="flat" cmpd="sng" algn="ctr">
            <a:solidFill>
              <a:srgbClr val="8064A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75" name="Straight Connector 91"/>
          <p:cNvCxnSpPr>
            <a:stCxn id="295" idx="7"/>
            <a:endCxn id="285" idx="3"/>
          </p:cNvCxnSpPr>
          <p:nvPr/>
        </p:nvCxnSpPr>
        <p:spPr>
          <a:xfrm flipV="1">
            <a:off x="5623135" y="1873943"/>
            <a:ext cx="327118" cy="508357"/>
          </a:xfrm>
          <a:prstGeom prst="line">
            <a:avLst/>
          </a:prstGeom>
          <a:noFill/>
          <a:ln w="38100" cap="flat" cmpd="sng" algn="ctr">
            <a:solidFill>
              <a:srgbClr val="8064A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76" name="Straight Connector 92"/>
          <p:cNvCxnSpPr>
            <a:stCxn id="285" idx="5"/>
            <a:endCxn id="286" idx="1"/>
          </p:cNvCxnSpPr>
          <p:nvPr/>
        </p:nvCxnSpPr>
        <p:spPr>
          <a:xfrm>
            <a:off x="6058017" y="1873943"/>
            <a:ext cx="120836" cy="503254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277" name="Straight Connector 93"/>
          <p:cNvCxnSpPr>
            <a:stCxn id="289" idx="4"/>
            <a:endCxn id="288" idx="7"/>
          </p:cNvCxnSpPr>
          <p:nvPr/>
        </p:nvCxnSpPr>
        <p:spPr>
          <a:xfrm flipH="1">
            <a:off x="7163630" y="2035594"/>
            <a:ext cx="98518" cy="479518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278" name="Straight Connector 94"/>
          <p:cNvCxnSpPr>
            <a:stCxn id="286" idx="6"/>
            <a:endCxn id="296" idx="2"/>
          </p:cNvCxnSpPr>
          <p:nvPr/>
        </p:nvCxnSpPr>
        <p:spPr>
          <a:xfrm flipV="1">
            <a:off x="6308935" y="2187994"/>
            <a:ext cx="191213" cy="243085"/>
          </a:xfrm>
          <a:prstGeom prst="line">
            <a:avLst/>
          </a:prstGeom>
          <a:noFill/>
          <a:ln w="38100" cap="flat" cmpd="sng" algn="ctr">
            <a:solidFill>
              <a:srgbClr val="8064A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79" name="Straight Connector 96"/>
          <p:cNvCxnSpPr>
            <a:stCxn id="294" idx="0"/>
            <a:endCxn id="290" idx="3"/>
          </p:cNvCxnSpPr>
          <p:nvPr/>
        </p:nvCxnSpPr>
        <p:spPr>
          <a:xfrm flipV="1">
            <a:off x="5242135" y="1569143"/>
            <a:ext cx="250918" cy="250918"/>
          </a:xfrm>
          <a:prstGeom prst="line">
            <a:avLst/>
          </a:prstGeom>
          <a:noFill/>
          <a:ln w="38100" cap="flat" cmpd="sng" algn="ctr">
            <a:solidFill>
              <a:srgbClr val="8064A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80" name="Straight Connector 97"/>
          <p:cNvCxnSpPr>
            <a:stCxn id="290" idx="6"/>
            <a:endCxn id="285" idx="0"/>
          </p:cNvCxnSpPr>
          <p:nvPr/>
        </p:nvCxnSpPr>
        <p:spPr>
          <a:xfrm>
            <a:off x="5623135" y="1515261"/>
            <a:ext cx="381000" cy="228600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281" name="Straight Connector 98"/>
          <p:cNvCxnSpPr>
            <a:stCxn id="289" idx="7"/>
            <a:endCxn id="297" idx="3"/>
          </p:cNvCxnSpPr>
          <p:nvPr/>
        </p:nvCxnSpPr>
        <p:spPr>
          <a:xfrm flipV="1">
            <a:off x="7316030" y="1784676"/>
            <a:ext cx="349436" cy="120836"/>
          </a:xfrm>
          <a:prstGeom prst="line">
            <a:avLst/>
          </a:prstGeom>
          <a:noFill/>
          <a:ln w="38100" cap="flat" cmpd="sng" algn="ctr">
            <a:solidFill>
              <a:srgbClr val="8064A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82" name="Straight Connector 132"/>
          <p:cNvCxnSpPr>
            <a:stCxn id="297" idx="5"/>
            <a:endCxn id="298" idx="0"/>
          </p:cNvCxnSpPr>
          <p:nvPr/>
        </p:nvCxnSpPr>
        <p:spPr>
          <a:xfrm>
            <a:off x="7773230" y="1784676"/>
            <a:ext cx="174718" cy="403318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283" name="Straight Connector 133"/>
          <p:cNvCxnSpPr>
            <a:stCxn id="285" idx="6"/>
            <a:endCxn id="287" idx="2"/>
          </p:cNvCxnSpPr>
          <p:nvPr/>
        </p:nvCxnSpPr>
        <p:spPr>
          <a:xfrm flipV="1">
            <a:off x="6080335" y="1806994"/>
            <a:ext cx="496013" cy="13067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grpSp>
        <p:nvGrpSpPr>
          <p:cNvPr id="284" name="Group 134"/>
          <p:cNvGrpSpPr/>
          <p:nvPr/>
        </p:nvGrpSpPr>
        <p:grpSpPr>
          <a:xfrm>
            <a:off x="5470735" y="1439061"/>
            <a:ext cx="1921495" cy="1833619"/>
            <a:chOff x="1492670" y="1439061"/>
            <a:chExt cx="1921495" cy="1833619"/>
          </a:xfrm>
          <a:solidFill>
            <a:srgbClr val="FF0000"/>
          </a:solidFill>
        </p:grpSpPr>
        <p:sp>
          <p:nvSpPr>
            <p:cNvPr id="285" name="Flowchart: Connector 135"/>
            <p:cNvSpPr/>
            <p:nvPr/>
          </p:nvSpPr>
          <p:spPr>
            <a:xfrm>
              <a:off x="1949870" y="1743861"/>
              <a:ext cx="152400" cy="152400"/>
            </a:xfrm>
            <a:prstGeom prst="flowChartConnector">
              <a:avLst/>
            </a:prstGeom>
            <a:grpFill/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C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86" name="Flowchart: Connector 137"/>
            <p:cNvSpPr/>
            <p:nvPr/>
          </p:nvSpPr>
          <p:spPr>
            <a:xfrm>
              <a:off x="2178470" y="2354879"/>
              <a:ext cx="152400" cy="152400"/>
            </a:xfrm>
            <a:prstGeom prst="flowChartConnector">
              <a:avLst/>
            </a:prstGeom>
            <a:grpFill/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I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87" name="Flowchart: Connector 140"/>
            <p:cNvSpPr/>
            <p:nvPr/>
          </p:nvSpPr>
          <p:spPr>
            <a:xfrm>
              <a:off x="2598283" y="1730794"/>
              <a:ext cx="152400" cy="152400"/>
            </a:xfrm>
            <a:prstGeom prst="flowChartConnector">
              <a:avLst/>
            </a:prstGeom>
            <a:grpFill/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D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88" name="Flowchart: Connector 142"/>
            <p:cNvSpPr/>
            <p:nvPr/>
          </p:nvSpPr>
          <p:spPr>
            <a:xfrm>
              <a:off x="3055483" y="2492794"/>
              <a:ext cx="152400" cy="152400"/>
            </a:xfrm>
            <a:prstGeom prst="flowChartConnector">
              <a:avLst/>
            </a:prstGeom>
            <a:grpFill/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J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89" name="Flowchart: Connector 143"/>
            <p:cNvSpPr/>
            <p:nvPr/>
          </p:nvSpPr>
          <p:spPr>
            <a:xfrm>
              <a:off x="3207883" y="1883194"/>
              <a:ext cx="152400" cy="152400"/>
            </a:xfrm>
            <a:prstGeom prst="flowChartConnector">
              <a:avLst/>
            </a:prstGeom>
            <a:grpFill/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F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90" name="Flowchart: Connector 144"/>
            <p:cNvSpPr/>
            <p:nvPr/>
          </p:nvSpPr>
          <p:spPr>
            <a:xfrm>
              <a:off x="1492670" y="1439061"/>
              <a:ext cx="152400" cy="152400"/>
            </a:xfrm>
            <a:prstGeom prst="flowChartConnector">
              <a:avLst/>
            </a:prstGeom>
            <a:grpFill/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A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91" name="Flowchart: Connector 146"/>
            <p:cNvSpPr/>
            <p:nvPr/>
          </p:nvSpPr>
          <p:spPr>
            <a:xfrm>
              <a:off x="3261765" y="2876143"/>
              <a:ext cx="152400" cy="152400"/>
            </a:xfrm>
            <a:prstGeom prst="flowChartConnector">
              <a:avLst/>
            </a:prstGeom>
            <a:grpFill/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N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92" name="Flowchart: Connector 148"/>
            <p:cNvSpPr/>
            <p:nvPr/>
          </p:nvSpPr>
          <p:spPr>
            <a:xfrm>
              <a:off x="1492670" y="3120280"/>
              <a:ext cx="152400" cy="152400"/>
            </a:xfrm>
            <a:prstGeom prst="flowChartConnector">
              <a:avLst/>
            </a:prstGeom>
            <a:grpFill/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O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93" name="Group 149"/>
          <p:cNvGrpSpPr/>
          <p:nvPr/>
        </p:nvGrpSpPr>
        <p:grpSpPr>
          <a:xfrm>
            <a:off x="5165935" y="1654594"/>
            <a:ext cx="2858213" cy="1762348"/>
            <a:chOff x="1187870" y="1654594"/>
            <a:chExt cx="2858213" cy="1762348"/>
          </a:xfrm>
          <a:solidFill>
            <a:srgbClr val="4F81BD"/>
          </a:solidFill>
        </p:grpSpPr>
        <p:sp>
          <p:nvSpPr>
            <p:cNvPr id="294" name="Flowchart: Connector 150"/>
            <p:cNvSpPr/>
            <p:nvPr/>
          </p:nvSpPr>
          <p:spPr>
            <a:xfrm>
              <a:off x="1187870" y="1820061"/>
              <a:ext cx="152400" cy="152400"/>
            </a:xfrm>
            <a:prstGeom prst="flowChartConnector">
              <a:avLst/>
            </a:prstGeom>
            <a:grpFill/>
            <a:ln w="2540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B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95" name="Flowchart: Connector 153"/>
            <p:cNvSpPr/>
            <p:nvPr/>
          </p:nvSpPr>
          <p:spPr>
            <a:xfrm>
              <a:off x="1514988" y="2359982"/>
              <a:ext cx="152400" cy="152400"/>
            </a:xfrm>
            <a:prstGeom prst="flowChartConnector">
              <a:avLst/>
            </a:prstGeom>
            <a:grpFill/>
            <a:ln w="2540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H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96" name="Flowchart: Connector 154"/>
            <p:cNvSpPr/>
            <p:nvPr/>
          </p:nvSpPr>
          <p:spPr>
            <a:xfrm>
              <a:off x="2522083" y="2111794"/>
              <a:ext cx="152400" cy="152400"/>
            </a:xfrm>
            <a:prstGeom prst="flowChartConnector">
              <a:avLst/>
            </a:prstGeom>
            <a:grpFill/>
            <a:ln w="2540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G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97" name="Flowchart: Connector 155"/>
            <p:cNvSpPr/>
            <p:nvPr/>
          </p:nvSpPr>
          <p:spPr>
            <a:xfrm>
              <a:off x="3665083" y="1654594"/>
              <a:ext cx="152400" cy="152400"/>
            </a:xfrm>
            <a:prstGeom prst="flowChartConnector">
              <a:avLst/>
            </a:prstGeom>
            <a:grpFill/>
            <a:ln w="2540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E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98" name="Flowchart: Connector 158"/>
            <p:cNvSpPr/>
            <p:nvPr/>
          </p:nvSpPr>
          <p:spPr>
            <a:xfrm>
              <a:off x="3893683" y="2187994"/>
              <a:ext cx="152400" cy="152400"/>
            </a:xfrm>
            <a:prstGeom prst="flowChartConnector">
              <a:avLst/>
            </a:prstGeom>
            <a:grpFill/>
            <a:ln w="2540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K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299" name="Flowchart: Connector 159"/>
            <p:cNvSpPr/>
            <p:nvPr/>
          </p:nvSpPr>
          <p:spPr>
            <a:xfrm>
              <a:off x="2003752" y="2790326"/>
              <a:ext cx="152400" cy="152400"/>
            </a:xfrm>
            <a:prstGeom prst="flowChartConnector">
              <a:avLst/>
            </a:prstGeom>
            <a:grpFill/>
            <a:ln w="2540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L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300" name="Flowchart: Connector 160"/>
            <p:cNvSpPr/>
            <p:nvPr/>
          </p:nvSpPr>
          <p:spPr>
            <a:xfrm>
              <a:off x="2598283" y="2799943"/>
              <a:ext cx="152400" cy="152400"/>
            </a:xfrm>
            <a:prstGeom prst="flowChartConnector">
              <a:avLst/>
            </a:prstGeom>
            <a:grpFill/>
            <a:ln w="2540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M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F2 Build" pitchFamily="2" charset="0"/>
                <a:ea typeface="+mn-ea"/>
                <a:cs typeface="+mn-cs"/>
              </a:endParaRPr>
            </a:p>
          </p:txBody>
        </p:sp>
        <p:sp>
          <p:nvSpPr>
            <p:cNvPr id="301" name="Flowchart: Connector 162"/>
            <p:cNvSpPr/>
            <p:nvPr/>
          </p:nvSpPr>
          <p:spPr>
            <a:xfrm>
              <a:off x="2353787" y="3264542"/>
              <a:ext cx="152400" cy="152400"/>
            </a:xfrm>
            <a:prstGeom prst="flowChartConnector">
              <a:avLst/>
            </a:prstGeom>
            <a:grpFill/>
            <a:ln w="2540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F2 Build" pitchFamily="2" charset="0"/>
                  <a:ea typeface="+mn-ea"/>
                  <a:cs typeface="+mn-cs"/>
                </a:rPr>
                <a:t>P</a:t>
              </a:r>
            </a:p>
          </p:txBody>
        </p:sp>
      </p:grpSp>
      <p:cxnSp>
        <p:nvCxnSpPr>
          <p:cNvPr id="302" name="Straight Connector 163"/>
          <p:cNvCxnSpPr>
            <a:stCxn id="295" idx="5"/>
            <a:endCxn id="299" idx="1"/>
          </p:cNvCxnSpPr>
          <p:nvPr/>
        </p:nvCxnSpPr>
        <p:spPr>
          <a:xfrm>
            <a:off x="5623135" y="2490064"/>
            <a:ext cx="381000" cy="322580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303" name="Straight Connector 165"/>
          <p:cNvCxnSpPr>
            <a:stCxn id="300" idx="0"/>
            <a:endCxn id="296" idx="4"/>
          </p:cNvCxnSpPr>
          <p:nvPr/>
        </p:nvCxnSpPr>
        <p:spPr>
          <a:xfrm flipH="1" flipV="1">
            <a:off x="6576348" y="2264194"/>
            <a:ext cx="76200" cy="535749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304" name="Straight Connector 166"/>
          <p:cNvCxnSpPr>
            <a:stCxn id="301" idx="0"/>
            <a:endCxn id="300" idx="4"/>
          </p:cNvCxnSpPr>
          <p:nvPr/>
        </p:nvCxnSpPr>
        <p:spPr>
          <a:xfrm flipV="1">
            <a:off x="6408052" y="2952343"/>
            <a:ext cx="244496" cy="312199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305" name="Straight Connector 167"/>
          <p:cNvCxnSpPr>
            <a:stCxn id="292" idx="6"/>
            <a:endCxn id="299" idx="3"/>
          </p:cNvCxnSpPr>
          <p:nvPr/>
        </p:nvCxnSpPr>
        <p:spPr>
          <a:xfrm flipV="1">
            <a:off x="5623135" y="2920408"/>
            <a:ext cx="381000" cy="276072"/>
          </a:xfrm>
          <a:prstGeom prst="line">
            <a:avLst/>
          </a:prstGeom>
          <a:noFill/>
          <a:ln w="38100" cap="flat" cmpd="sng" algn="ctr">
            <a:solidFill>
              <a:srgbClr val="8064A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06" name="Straight Connector 168"/>
          <p:cNvCxnSpPr>
            <a:stCxn id="300" idx="5"/>
            <a:endCxn id="291" idx="2"/>
          </p:cNvCxnSpPr>
          <p:nvPr/>
        </p:nvCxnSpPr>
        <p:spPr>
          <a:xfrm>
            <a:off x="6706430" y="2930025"/>
            <a:ext cx="533400" cy="22318"/>
          </a:xfrm>
          <a:prstGeom prst="line">
            <a:avLst/>
          </a:prstGeom>
          <a:noFill/>
          <a:ln w="38100" cap="flat" cmpd="sng" algn="ctr">
            <a:solidFill>
              <a:srgbClr val="8064A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07" name="Straight Connector 170"/>
          <p:cNvCxnSpPr>
            <a:stCxn id="288" idx="5"/>
            <a:endCxn id="291" idx="1"/>
          </p:cNvCxnSpPr>
          <p:nvPr/>
        </p:nvCxnSpPr>
        <p:spPr>
          <a:xfrm>
            <a:off x="7163630" y="2622876"/>
            <a:ext cx="98518" cy="275585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308" name="Straight Connector 171"/>
          <p:cNvCxnSpPr>
            <a:stCxn id="295" idx="6"/>
            <a:endCxn id="286" idx="2"/>
          </p:cNvCxnSpPr>
          <p:nvPr/>
        </p:nvCxnSpPr>
        <p:spPr>
          <a:xfrm flipV="1">
            <a:off x="5645453" y="2431079"/>
            <a:ext cx="511082" cy="5103"/>
          </a:xfrm>
          <a:prstGeom prst="line">
            <a:avLst/>
          </a:prstGeom>
          <a:noFill/>
          <a:ln w="38100" cap="flat" cmpd="sng" algn="ctr">
            <a:solidFill>
              <a:srgbClr val="8064A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09" name="Straight Connector 173"/>
          <p:cNvCxnSpPr>
            <a:stCxn id="294" idx="4"/>
            <a:endCxn id="295" idx="1"/>
          </p:cNvCxnSpPr>
          <p:nvPr/>
        </p:nvCxnSpPr>
        <p:spPr>
          <a:xfrm>
            <a:off x="5242135" y="1972461"/>
            <a:ext cx="273236" cy="409839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310" name="Straight Connector 174"/>
          <p:cNvCxnSpPr>
            <a:stCxn id="289" idx="6"/>
            <a:endCxn id="298" idx="1"/>
          </p:cNvCxnSpPr>
          <p:nvPr/>
        </p:nvCxnSpPr>
        <p:spPr>
          <a:xfrm>
            <a:off x="7338348" y="1959394"/>
            <a:ext cx="555718" cy="250918"/>
          </a:xfrm>
          <a:prstGeom prst="line">
            <a:avLst/>
          </a:prstGeom>
          <a:noFill/>
          <a:ln w="38100" cap="flat" cmpd="sng" algn="ctr">
            <a:solidFill>
              <a:srgbClr val="8064A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11" name="Straight Connector 175"/>
          <p:cNvCxnSpPr>
            <a:stCxn id="300" idx="6"/>
            <a:endCxn id="288" idx="3"/>
          </p:cNvCxnSpPr>
          <p:nvPr/>
        </p:nvCxnSpPr>
        <p:spPr>
          <a:xfrm flipV="1">
            <a:off x="6728748" y="2622876"/>
            <a:ext cx="327118" cy="253267"/>
          </a:xfrm>
          <a:prstGeom prst="line">
            <a:avLst/>
          </a:prstGeom>
          <a:noFill/>
          <a:ln w="38100" cap="flat" cmpd="sng" algn="ctr">
            <a:solidFill>
              <a:srgbClr val="8064A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12" name="Straight Connector 176"/>
          <p:cNvCxnSpPr>
            <a:stCxn id="291" idx="7"/>
            <a:endCxn id="298" idx="3"/>
          </p:cNvCxnSpPr>
          <p:nvPr/>
        </p:nvCxnSpPr>
        <p:spPr>
          <a:xfrm flipV="1">
            <a:off x="7369912" y="2318076"/>
            <a:ext cx="524154" cy="580385"/>
          </a:xfrm>
          <a:prstGeom prst="line">
            <a:avLst/>
          </a:prstGeom>
          <a:noFill/>
          <a:ln w="38100" cap="flat" cmpd="sng" algn="ctr">
            <a:solidFill>
              <a:srgbClr val="8064A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13" name="Straight Connector 177"/>
          <p:cNvCxnSpPr>
            <a:stCxn id="299" idx="7"/>
            <a:endCxn id="286" idx="4"/>
          </p:cNvCxnSpPr>
          <p:nvPr/>
        </p:nvCxnSpPr>
        <p:spPr>
          <a:xfrm flipV="1">
            <a:off x="6111899" y="2507279"/>
            <a:ext cx="120836" cy="305365"/>
          </a:xfrm>
          <a:prstGeom prst="line">
            <a:avLst/>
          </a:prstGeom>
          <a:noFill/>
          <a:ln w="38100" cap="flat" cmpd="sng" algn="ctr">
            <a:solidFill>
              <a:srgbClr val="8064A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14" name="Straight Connector 179"/>
          <p:cNvCxnSpPr>
            <a:endCxn id="289" idx="2"/>
          </p:cNvCxnSpPr>
          <p:nvPr/>
        </p:nvCxnSpPr>
        <p:spPr>
          <a:xfrm>
            <a:off x="6728748" y="1820061"/>
            <a:ext cx="457200" cy="139333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315" name="Straight Connector 181"/>
          <p:cNvCxnSpPr>
            <a:stCxn id="300" idx="2"/>
            <a:endCxn id="299" idx="6"/>
          </p:cNvCxnSpPr>
          <p:nvPr/>
        </p:nvCxnSpPr>
        <p:spPr>
          <a:xfrm flipH="1" flipV="1">
            <a:off x="6134217" y="2866526"/>
            <a:ext cx="442131" cy="9617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sp>
        <p:nvSpPr>
          <p:cNvPr id="316" name="TextBox 35"/>
          <p:cNvSpPr txBox="1"/>
          <p:nvPr/>
        </p:nvSpPr>
        <p:spPr>
          <a:xfrm>
            <a:off x="898735" y="3591580"/>
            <a:ext cx="3352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Agency FB" pitchFamily="34" charset="0"/>
              </a:rPr>
              <a:t>Cut value = 13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8064A2">
                  <a:lumMod val="75000"/>
                </a:srgbClr>
              </a:solidFill>
              <a:effectLst/>
              <a:uLnTx/>
              <a:uFillTx/>
              <a:latin typeface="Agency FB" pitchFamily="34" charset="0"/>
            </a:endParaRPr>
          </a:p>
        </p:txBody>
      </p:sp>
      <p:sp>
        <p:nvSpPr>
          <p:cNvPr id="317" name="TextBox 95"/>
          <p:cNvSpPr txBox="1"/>
          <p:nvPr/>
        </p:nvSpPr>
        <p:spPr>
          <a:xfrm>
            <a:off x="4876800" y="3591580"/>
            <a:ext cx="3352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Agency FB" pitchFamily="34" charset="0"/>
              </a:rPr>
              <a:t>Cut value = 12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8064A2">
                  <a:lumMod val="75000"/>
                </a:srgbClr>
              </a:solidFill>
              <a:effectLst/>
              <a:uLnTx/>
              <a:uFillTx/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04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Symmetric Graph Cut Function</a:t>
            </a:r>
            <a:endParaRPr lang="en-US" dirty="0"/>
          </a:p>
        </p:txBody>
      </p:sp>
      <p:sp>
        <p:nvSpPr>
          <p:cNvPr id="9" name="Flowchart: Connector 8"/>
          <p:cNvSpPr/>
          <p:nvPr/>
        </p:nvSpPr>
        <p:spPr>
          <a:xfrm>
            <a:off x="1905000" y="2243977"/>
            <a:ext cx="152400" cy="1524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 MT Condensed Light"/>
              <a:cs typeface="Abadi MT Condensed Light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2667000" y="2167777"/>
            <a:ext cx="152400" cy="1524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 MT Condensed Light"/>
              <a:cs typeface="Abadi MT Condensed Light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2286000" y="2853577"/>
            <a:ext cx="152400" cy="1524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 MT Condensed Light"/>
              <a:cs typeface="Abadi MT Condensed Ligh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24000" y="1710577"/>
            <a:ext cx="2209800" cy="1676400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 MT Condensed Light"/>
              <a:cs typeface="Abadi MT Condensed Ligh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114800" y="1710577"/>
            <a:ext cx="2743200" cy="1752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 MT Condensed Light"/>
              <a:cs typeface="Abadi MT Condensed Light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3048000" y="2548777"/>
            <a:ext cx="152400" cy="1524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 MT Condensed Light"/>
              <a:cs typeface="Abadi MT Condensed Light"/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4724400" y="2472577"/>
            <a:ext cx="152400" cy="15240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 MT Condensed Light"/>
              <a:cs typeface="Abadi MT Condensed Light"/>
            </a:endParaRPr>
          </a:p>
        </p:txBody>
      </p:sp>
      <p:sp>
        <p:nvSpPr>
          <p:cNvPr id="17" name="Flowchart: Connector 16"/>
          <p:cNvSpPr/>
          <p:nvPr/>
        </p:nvSpPr>
        <p:spPr>
          <a:xfrm>
            <a:off x="4800600" y="2091577"/>
            <a:ext cx="152400" cy="15240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 MT Condensed Light"/>
              <a:cs typeface="Abadi MT Condensed Light"/>
            </a:endParaRPr>
          </a:p>
        </p:txBody>
      </p:sp>
      <p:sp>
        <p:nvSpPr>
          <p:cNvPr id="19" name="Flowchart: Connector 18"/>
          <p:cNvSpPr/>
          <p:nvPr/>
        </p:nvSpPr>
        <p:spPr>
          <a:xfrm>
            <a:off x="5257800" y="2853577"/>
            <a:ext cx="152400" cy="15240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 MT Condensed Light"/>
              <a:cs typeface="Abadi MT Condensed Light"/>
            </a:endParaRPr>
          </a:p>
        </p:txBody>
      </p:sp>
      <p:sp>
        <p:nvSpPr>
          <p:cNvPr id="20" name="Flowchart: Connector 19"/>
          <p:cNvSpPr/>
          <p:nvPr/>
        </p:nvSpPr>
        <p:spPr>
          <a:xfrm>
            <a:off x="5410200" y="2243977"/>
            <a:ext cx="152400" cy="15240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 MT Condensed Light"/>
              <a:cs typeface="Abadi MT Condensed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400" y="2167777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badi MT Condensed Light"/>
                <a:cs typeface="Abadi MT Condensed Light"/>
              </a:rPr>
              <a:t>A</a:t>
            </a:r>
            <a:endParaRPr lang="en-US" sz="4400" dirty="0">
              <a:solidFill>
                <a:schemeClr val="tx2">
                  <a:lumMod val="60000"/>
                  <a:lumOff val="40000"/>
                </a:schemeClr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34200" y="2396377"/>
            <a:ext cx="106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Abadi MT Condensed Light"/>
                <a:cs typeface="Abadi MT Condensed Light"/>
              </a:rPr>
              <a:t>V\A</a:t>
            </a:r>
            <a:endParaRPr lang="en-US" sz="4400" dirty="0">
              <a:solidFill>
                <a:srgbClr val="FF0000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93520" y="3657600"/>
            <a:ext cx="5506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4"/>
                </a:solidFill>
                <a:latin typeface="Abadi MT Condensed Light"/>
                <a:cs typeface="Abadi MT Condensed Light"/>
              </a:rPr>
              <a:t>F(A) = sum of weights of edges between A and V\A</a:t>
            </a:r>
            <a:endParaRPr lang="en-US" sz="2400" b="1" dirty="0">
              <a:solidFill>
                <a:schemeClr val="accent4"/>
              </a:solidFill>
              <a:latin typeface="Abadi MT Condensed Light"/>
              <a:cs typeface="Abadi MT Condensed Light"/>
            </a:endParaRPr>
          </a:p>
        </p:txBody>
      </p:sp>
      <p:cxnSp>
        <p:nvCxnSpPr>
          <p:cNvPr id="25" name="Straight Connector 24"/>
          <p:cNvCxnSpPr>
            <a:endCxn id="10" idx="2"/>
          </p:cNvCxnSpPr>
          <p:nvPr/>
        </p:nvCxnSpPr>
        <p:spPr>
          <a:xfrm flipV="1">
            <a:off x="2057400" y="2243977"/>
            <a:ext cx="609600" cy="762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1" idx="7"/>
            <a:endCxn id="10" idx="3"/>
          </p:cNvCxnSpPr>
          <p:nvPr/>
        </p:nvCxnSpPr>
        <p:spPr>
          <a:xfrm rot="5400000" flipH="1" flipV="1">
            <a:off x="2263682" y="2450259"/>
            <a:ext cx="578036" cy="27323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0" idx="5"/>
            <a:endCxn id="14" idx="1"/>
          </p:cNvCxnSpPr>
          <p:nvPr/>
        </p:nvCxnSpPr>
        <p:spPr>
          <a:xfrm rot="16200000" flipH="1">
            <a:off x="2797082" y="2297859"/>
            <a:ext cx="273236" cy="27323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0" idx="4"/>
            <a:endCxn id="19" idx="7"/>
          </p:cNvCxnSpPr>
          <p:nvPr/>
        </p:nvCxnSpPr>
        <p:spPr>
          <a:xfrm rot="5400000">
            <a:off x="5197382" y="2586877"/>
            <a:ext cx="479518" cy="9851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4" idx="6"/>
            <a:endCxn id="15" idx="2"/>
          </p:cNvCxnSpPr>
          <p:nvPr/>
        </p:nvCxnSpPr>
        <p:spPr>
          <a:xfrm flipV="1">
            <a:off x="3200400" y="2548777"/>
            <a:ext cx="1524000" cy="762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 flipV="1">
            <a:off x="3620294" y="3271883"/>
            <a:ext cx="685800" cy="1588"/>
          </a:xfrm>
          <a:prstGeom prst="straightConnector1">
            <a:avLst/>
          </a:prstGeom>
          <a:ln w="38100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5" idx="6"/>
            <a:endCxn id="20" idx="3"/>
          </p:cNvCxnSpPr>
          <p:nvPr/>
        </p:nvCxnSpPr>
        <p:spPr>
          <a:xfrm flipV="1">
            <a:off x="4876800" y="2374059"/>
            <a:ext cx="555718" cy="17471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lowchart: Connector 31"/>
          <p:cNvSpPr/>
          <p:nvPr/>
        </p:nvSpPr>
        <p:spPr>
          <a:xfrm>
            <a:off x="2209800" y="1862977"/>
            <a:ext cx="152400" cy="1524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 MT Condensed Light"/>
              <a:cs typeface="Abadi MT Condensed Light"/>
            </a:endParaRPr>
          </a:p>
        </p:txBody>
      </p:sp>
      <p:cxnSp>
        <p:nvCxnSpPr>
          <p:cNvPr id="33" name="Straight Connector 32"/>
          <p:cNvCxnSpPr>
            <a:stCxn id="9" idx="0"/>
            <a:endCxn id="32" idx="3"/>
          </p:cNvCxnSpPr>
          <p:nvPr/>
        </p:nvCxnSpPr>
        <p:spPr>
          <a:xfrm rot="5400000" flipH="1" flipV="1">
            <a:off x="1981200" y="1993059"/>
            <a:ext cx="250918" cy="25091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32" idx="6"/>
            <a:endCxn id="10" idx="0"/>
          </p:cNvCxnSpPr>
          <p:nvPr/>
        </p:nvCxnSpPr>
        <p:spPr>
          <a:xfrm>
            <a:off x="2362200" y="1939177"/>
            <a:ext cx="381000" cy="2286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lowchart: Connector 34"/>
          <p:cNvSpPr/>
          <p:nvPr/>
        </p:nvSpPr>
        <p:spPr>
          <a:xfrm>
            <a:off x="5867400" y="2015377"/>
            <a:ext cx="152400" cy="15240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 MT Condensed Light"/>
              <a:cs typeface="Abadi MT Condensed Light"/>
            </a:endParaRPr>
          </a:p>
        </p:txBody>
      </p:sp>
      <p:sp>
        <p:nvSpPr>
          <p:cNvPr id="36" name="Flowchart: Connector 35"/>
          <p:cNvSpPr/>
          <p:nvPr/>
        </p:nvSpPr>
        <p:spPr>
          <a:xfrm>
            <a:off x="6096000" y="2548777"/>
            <a:ext cx="152400" cy="15240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 MT Condensed Light"/>
              <a:cs typeface="Abadi MT Condensed Light"/>
            </a:endParaRPr>
          </a:p>
        </p:txBody>
      </p:sp>
      <p:cxnSp>
        <p:nvCxnSpPr>
          <p:cNvPr id="37" name="Straight Connector 36"/>
          <p:cNvCxnSpPr>
            <a:stCxn id="20" idx="7"/>
            <a:endCxn id="35" idx="3"/>
          </p:cNvCxnSpPr>
          <p:nvPr/>
        </p:nvCxnSpPr>
        <p:spPr>
          <a:xfrm rot="5400000" flipH="1" flipV="1">
            <a:off x="5654582" y="2031159"/>
            <a:ext cx="120836" cy="34943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35" idx="5"/>
            <a:endCxn id="36" idx="0"/>
          </p:cNvCxnSpPr>
          <p:nvPr/>
        </p:nvCxnSpPr>
        <p:spPr>
          <a:xfrm rot="16200000" flipH="1">
            <a:off x="5883182" y="2259759"/>
            <a:ext cx="403318" cy="17471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10" idx="6"/>
            <a:endCxn id="17" idx="2"/>
          </p:cNvCxnSpPr>
          <p:nvPr/>
        </p:nvCxnSpPr>
        <p:spPr>
          <a:xfrm flipV="1">
            <a:off x="2819400" y="2167777"/>
            <a:ext cx="1981200" cy="762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0" name="Content Placeholder 2"/>
          <p:cNvSpPr txBox="1">
            <a:spLocks/>
          </p:cNvSpPr>
          <p:nvPr/>
        </p:nvSpPr>
        <p:spPr>
          <a:xfrm>
            <a:off x="228600" y="4267200"/>
            <a:ext cx="87630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baseline="0">
                <a:solidFill>
                  <a:schemeClr val="tx1"/>
                </a:solidFill>
                <a:latin typeface="GeosansLight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 baseline="0">
                <a:solidFill>
                  <a:schemeClr val="tx1"/>
                </a:solidFill>
                <a:latin typeface="Geosans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Geosans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Geosans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Geosans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Calibri"/>
                <a:cs typeface="Calibri"/>
              </a:rPr>
              <a:t>V = set of vertices</a:t>
            </a:r>
          </a:p>
          <a:p>
            <a:r>
              <a:rPr lang="en-US" dirty="0" smtClean="0">
                <a:latin typeface="Calibri"/>
                <a:cs typeface="Calibri"/>
              </a:rPr>
              <a:t>One-to-one correspondence of graphs and cut functions</a:t>
            </a: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8158-4FD6-4DDD-BB2B-0416E0B4CBEA}" type="slidenum">
              <a:rPr lang="en-US" smtClean="0">
                <a:latin typeface="Abadi MT Condensed Light"/>
                <a:cs typeface="Abadi MT Condensed Light"/>
              </a:rPr>
              <a:t>53</a:t>
            </a:fld>
            <a:endParaRPr lang="en-US" dirty="0">
              <a:latin typeface="Abadi MT Condensed Light"/>
              <a:cs typeface="Abadi MT Condensed Light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04800" y="5410200"/>
            <a:ext cx="8534400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Calibri"/>
                <a:cs typeface="Calibri"/>
              </a:rPr>
              <a:t>Can we learn a graph from the value of few cuts?</a:t>
            </a:r>
            <a:br>
              <a:rPr lang="en-US" sz="3200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[E.g., graph sketching, computational </a:t>
            </a:r>
            <a:r>
              <a:rPr lang="en-US" dirty="0" smtClean="0">
                <a:latin typeface="Calibri"/>
                <a:cs typeface="Calibri"/>
              </a:rPr>
              <a:t>biology, …]</a:t>
            </a:r>
            <a:endParaRPr lang="en-US" sz="3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069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9"/>
          <p:cNvSpPr/>
          <p:nvPr/>
        </p:nvSpPr>
        <p:spPr>
          <a:xfrm>
            <a:off x="304800" y="4191000"/>
            <a:ext cx="8001000" cy="1905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hteck 47"/>
          <p:cNvSpPr/>
          <p:nvPr/>
        </p:nvSpPr>
        <p:spPr bwMode="auto">
          <a:xfrm>
            <a:off x="381000" y="4267200"/>
            <a:ext cx="7391400" cy="1371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200025"/>
            <a:ext cx="9296400" cy="762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General Problem: Learning Set Functions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62400"/>
            <a:ext cx="8229600" cy="2163763"/>
          </a:xfrm>
        </p:spPr>
        <p:txBody>
          <a:bodyPr anchor="ctr" anchorCtr="0">
            <a:normAutofit/>
          </a:bodyPr>
          <a:lstStyle/>
          <a:p>
            <a:pPr marL="0" indent="0">
              <a:buNone/>
            </a:pPr>
            <a:r>
              <a:rPr lang="en-US" dirty="0" smtClean="0"/>
              <a:t>Can we learn F from few measurements / data?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8158-4FD6-4DDD-BB2B-0416E0B4CBEA}" type="slidenum">
              <a:rPr lang="en-US" smtClean="0">
                <a:latin typeface="Abadi MT Condensed Light"/>
                <a:cs typeface="Abadi MT Condensed Light"/>
              </a:rPr>
              <a:t>54</a:t>
            </a:fld>
            <a:endParaRPr lang="en-US" dirty="0">
              <a:latin typeface="Abadi MT Condensed Light"/>
              <a:cs typeface="Abadi MT Condensed Light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327" y="1908360"/>
            <a:ext cx="234086" cy="2316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1404" y="1729897"/>
            <a:ext cx="17293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/>
                <a:cs typeface="Calibri"/>
              </a:rPr>
              <a:t>Base Set</a:t>
            </a:r>
            <a:endParaRPr lang="en-US" sz="3200" dirty="0">
              <a:latin typeface="Calibri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7669" y="2322919"/>
            <a:ext cx="262700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/>
                <a:cs typeface="Calibri"/>
              </a:rPr>
              <a:t>Set functio</a:t>
            </a:r>
            <a:r>
              <a:rPr lang="en-US" sz="3200" dirty="0">
                <a:latin typeface="Calibri"/>
                <a:cs typeface="Calibri"/>
              </a:rPr>
              <a:t>n</a:t>
            </a:r>
          </a:p>
        </p:txBody>
      </p:sp>
      <p:grpSp>
        <p:nvGrpSpPr>
          <p:cNvPr id="8" name="Gruppierung 7"/>
          <p:cNvGrpSpPr/>
          <p:nvPr/>
        </p:nvGrpSpPr>
        <p:grpSpPr>
          <a:xfrm>
            <a:off x="5174226" y="2590800"/>
            <a:ext cx="3269226" cy="1371600"/>
            <a:chOff x="1600200" y="1710577"/>
            <a:chExt cx="5334000" cy="1752600"/>
          </a:xfrm>
        </p:grpSpPr>
        <p:sp>
          <p:nvSpPr>
            <p:cNvPr id="12" name="Flowchart: Connector 8"/>
            <p:cNvSpPr/>
            <p:nvPr/>
          </p:nvSpPr>
          <p:spPr>
            <a:xfrm>
              <a:off x="1981200" y="2243977"/>
              <a:ext cx="152400" cy="1524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badi MT Condensed Light"/>
                <a:cs typeface="Abadi MT Condensed Light"/>
              </a:endParaRPr>
            </a:p>
          </p:txBody>
        </p:sp>
        <p:sp>
          <p:nvSpPr>
            <p:cNvPr id="13" name="Flowchart: Connector 9"/>
            <p:cNvSpPr/>
            <p:nvPr/>
          </p:nvSpPr>
          <p:spPr>
            <a:xfrm>
              <a:off x="2743200" y="2167777"/>
              <a:ext cx="152400" cy="1524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badi MT Condensed Light"/>
                <a:cs typeface="Abadi MT Condensed Light"/>
              </a:endParaRPr>
            </a:p>
          </p:txBody>
        </p:sp>
        <p:sp>
          <p:nvSpPr>
            <p:cNvPr id="15" name="Flowchart: Connector 10"/>
            <p:cNvSpPr/>
            <p:nvPr/>
          </p:nvSpPr>
          <p:spPr>
            <a:xfrm>
              <a:off x="2362200" y="2853577"/>
              <a:ext cx="152400" cy="1524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badi MT Condensed Light"/>
                <a:cs typeface="Abadi MT Condensed Light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600200" y="1710577"/>
              <a:ext cx="2209800" cy="1676400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badi MT Condensed Light"/>
                <a:cs typeface="Abadi MT Condensed Light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191000" y="1710577"/>
              <a:ext cx="2743200" cy="1752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badi MT Condensed Light"/>
                <a:cs typeface="Abadi MT Condensed Light"/>
              </a:endParaRPr>
            </a:p>
          </p:txBody>
        </p:sp>
        <p:sp>
          <p:nvSpPr>
            <p:cNvPr id="19" name="Flowchart: Connector 13"/>
            <p:cNvSpPr/>
            <p:nvPr/>
          </p:nvSpPr>
          <p:spPr>
            <a:xfrm>
              <a:off x="3124200" y="2548777"/>
              <a:ext cx="152400" cy="1524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badi MT Condensed Light"/>
                <a:cs typeface="Abadi MT Condensed Light"/>
              </a:endParaRPr>
            </a:p>
          </p:txBody>
        </p:sp>
        <p:sp>
          <p:nvSpPr>
            <p:cNvPr id="20" name="Flowchart: Connector 14"/>
            <p:cNvSpPr/>
            <p:nvPr/>
          </p:nvSpPr>
          <p:spPr>
            <a:xfrm>
              <a:off x="4800600" y="2472577"/>
              <a:ext cx="152400" cy="1524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badi MT Condensed Light"/>
                <a:cs typeface="Abadi MT Condensed Light"/>
              </a:endParaRPr>
            </a:p>
          </p:txBody>
        </p:sp>
        <p:sp>
          <p:nvSpPr>
            <p:cNvPr id="23" name="Flowchart: Connector 16"/>
            <p:cNvSpPr/>
            <p:nvPr/>
          </p:nvSpPr>
          <p:spPr>
            <a:xfrm>
              <a:off x="4876800" y="2091577"/>
              <a:ext cx="152400" cy="1524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badi MT Condensed Light"/>
                <a:cs typeface="Abadi MT Condensed Light"/>
              </a:endParaRPr>
            </a:p>
          </p:txBody>
        </p:sp>
        <p:sp>
          <p:nvSpPr>
            <p:cNvPr id="24" name="Flowchart: Connector 18"/>
            <p:cNvSpPr/>
            <p:nvPr/>
          </p:nvSpPr>
          <p:spPr>
            <a:xfrm>
              <a:off x="5334000" y="2853577"/>
              <a:ext cx="152400" cy="1524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badi MT Condensed Light"/>
                <a:cs typeface="Abadi MT Condensed Light"/>
              </a:endParaRPr>
            </a:p>
          </p:txBody>
        </p:sp>
        <p:sp>
          <p:nvSpPr>
            <p:cNvPr id="25" name="Flowchart: Connector 19"/>
            <p:cNvSpPr/>
            <p:nvPr/>
          </p:nvSpPr>
          <p:spPr>
            <a:xfrm>
              <a:off x="5486400" y="2243977"/>
              <a:ext cx="152400" cy="1524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badi MT Condensed Light"/>
                <a:cs typeface="Abadi MT Condensed Light"/>
              </a:endParaRPr>
            </a:p>
          </p:txBody>
        </p:sp>
        <p:cxnSp>
          <p:nvCxnSpPr>
            <p:cNvPr id="28" name="Straight Connector 24"/>
            <p:cNvCxnSpPr>
              <a:endCxn id="13" idx="2"/>
            </p:cNvCxnSpPr>
            <p:nvPr/>
          </p:nvCxnSpPr>
          <p:spPr>
            <a:xfrm flipV="1">
              <a:off x="2133600" y="2243977"/>
              <a:ext cx="609600" cy="7620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5"/>
            <p:cNvCxnSpPr>
              <a:stCxn id="15" idx="7"/>
              <a:endCxn id="13" idx="3"/>
            </p:cNvCxnSpPr>
            <p:nvPr/>
          </p:nvCxnSpPr>
          <p:spPr>
            <a:xfrm rot="5400000" flipH="1" flipV="1">
              <a:off x="2339882" y="2450259"/>
              <a:ext cx="578036" cy="27323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6"/>
            <p:cNvCxnSpPr>
              <a:stCxn id="13" idx="5"/>
              <a:endCxn id="19" idx="1"/>
            </p:cNvCxnSpPr>
            <p:nvPr/>
          </p:nvCxnSpPr>
          <p:spPr>
            <a:xfrm rot="16200000" flipH="1">
              <a:off x="2873282" y="2297859"/>
              <a:ext cx="273236" cy="27323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27"/>
            <p:cNvCxnSpPr>
              <a:stCxn id="25" idx="4"/>
              <a:endCxn id="24" idx="7"/>
            </p:cNvCxnSpPr>
            <p:nvPr/>
          </p:nvCxnSpPr>
          <p:spPr>
            <a:xfrm rot="5400000">
              <a:off x="5273582" y="2586877"/>
              <a:ext cx="479518" cy="9851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28"/>
            <p:cNvCxnSpPr>
              <a:stCxn id="19" idx="6"/>
              <a:endCxn id="20" idx="2"/>
            </p:cNvCxnSpPr>
            <p:nvPr/>
          </p:nvCxnSpPr>
          <p:spPr>
            <a:xfrm flipV="1">
              <a:off x="3276600" y="2548777"/>
              <a:ext cx="1524000" cy="7620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Straight Connector 30"/>
            <p:cNvCxnSpPr>
              <a:stCxn id="20" idx="6"/>
              <a:endCxn id="25" idx="3"/>
            </p:cNvCxnSpPr>
            <p:nvPr/>
          </p:nvCxnSpPr>
          <p:spPr>
            <a:xfrm flipV="1">
              <a:off x="4953000" y="2374059"/>
              <a:ext cx="555718" cy="17471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lowchart: Connector 31"/>
            <p:cNvSpPr/>
            <p:nvPr/>
          </p:nvSpPr>
          <p:spPr>
            <a:xfrm>
              <a:off x="2286000" y="1862977"/>
              <a:ext cx="152400" cy="1524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badi MT Condensed Light"/>
                <a:cs typeface="Abadi MT Condensed Light"/>
              </a:endParaRPr>
            </a:p>
          </p:txBody>
        </p:sp>
        <p:cxnSp>
          <p:nvCxnSpPr>
            <p:cNvPr id="35" name="Straight Connector 32"/>
            <p:cNvCxnSpPr>
              <a:stCxn id="12" idx="0"/>
              <a:endCxn id="34" idx="3"/>
            </p:cNvCxnSpPr>
            <p:nvPr/>
          </p:nvCxnSpPr>
          <p:spPr>
            <a:xfrm rot="5400000" flipH="1" flipV="1">
              <a:off x="2057400" y="1993059"/>
              <a:ext cx="250918" cy="25091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3"/>
            <p:cNvCxnSpPr>
              <a:stCxn id="34" idx="6"/>
              <a:endCxn id="13" idx="0"/>
            </p:cNvCxnSpPr>
            <p:nvPr/>
          </p:nvCxnSpPr>
          <p:spPr>
            <a:xfrm>
              <a:off x="2438400" y="1939177"/>
              <a:ext cx="381000" cy="22860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Flowchart: Connector 34"/>
            <p:cNvSpPr/>
            <p:nvPr/>
          </p:nvSpPr>
          <p:spPr>
            <a:xfrm>
              <a:off x="5943600" y="2015377"/>
              <a:ext cx="152400" cy="1524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badi MT Condensed Light"/>
                <a:cs typeface="Abadi MT Condensed Light"/>
              </a:endParaRPr>
            </a:p>
          </p:txBody>
        </p:sp>
        <p:sp>
          <p:nvSpPr>
            <p:cNvPr id="38" name="Flowchart: Connector 35"/>
            <p:cNvSpPr/>
            <p:nvPr/>
          </p:nvSpPr>
          <p:spPr>
            <a:xfrm>
              <a:off x="6172200" y="2548777"/>
              <a:ext cx="152400" cy="1524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badi MT Condensed Light"/>
                <a:cs typeface="Abadi MT Condensed Light"/>
              </a:endParaRPr>
            </a:p>
          </p:txBody>
        </p:sp>
        <p:cxnSp>
          <p:nvCxnSpPr>
            <p:cNvPr id="39" name="Straight Connector 36"/>
            <p:cNvCxnSpPr>
              <a:stCxn id="25" idx="7"/>
              <a:endCxn id="37" idx="3"/>
            </p:cNvCxnSpPr>
            <p:nvPr/>
          </p:nvCxnSpPr>
          <p:spPr>
            <a:xfrm rot="5400000" flipH="1" flipV="1">
              <a:off x="5730782" y="2031159"/>
              <a:ext cx="120836" cy="34943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7"/>
            <p:cNvCxnSpPr>
              <a:stCxn id="37" idx="5"/>
              <a:endCxn id="38" idx="0"/>
            </p:cNvCxnSpPr>
            <p:nvPr/>
          </p:nvCxnSpPr>
          <p:spPr>
            <a:xfrm rot="16200000" flipH="1">
              <a:off x="5959382" y="2259759"/>
              <a:ext cx="403318" cy="17471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38"/>
            <p:cNvCxnSpPr>
              <a:stCxn id="13" idx="6"/>
              <a:endCxn id="23" idx="2"/>
            </p:cNvCxnSpPr>
            <p:nvPr/>
          </p:nvCxnSpPr>
          <p:spPr>
            <a:xfrm flipV="1">
              <a:off x="2895600" y="2167777"/>
              <a:ext cx="1981200" cy="7620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9" name="Gruppierung 8"/>
          <p:cNvGrpSpPr/>
          <p:nvPr/>
        </p:nvGrpSpPr>
        <p:grpSpPr>
          <a:xfrm>
            <a:off x="4757671" y="969145"/>
            <a:ext cx="3929129" cy="1774055"/>
            <a:chOff x="1600200" y="1350145"/>
            <a:chExt cx="5279254" cy="2383655"/>
          </a:xfrm>
        </p:grpSpPr>
        <p:sp>
          <p:nvSpPr>
            <p:cNvPr id="43" name="Rounded Rectangle 3"/>
            <p:cNvSpPr/>
            <p:nvPr/>
          </p:nvSpPr>
          <p:spPr>
            <a:xfrm>
              <a:off x="1905000" y="2052390"/>
              <a:ext cx="4629150" cy="105929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44" name="Picture 2" descr="http://wiki.teamfortress.com/w/images/f/f4/Backpack_Sandvich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434571"/>
              <a:ext cx="2126770" cy="2126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8" descr="Backpack_Stainless_Pot.png (512×512)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1350145"/>
              <a:ext cx="2383654" cy="2383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4" descr="http://wiki.teamfortress.com/w/images/d/db/Backpack_Handyman%27s_Handle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1837263"/>
              <a:ext cx="1508327" cy="1508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Bild 1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650" y="2413000"/>
            <a:ext cx="2044700" cy="381000"/>
          </a:xfrm>
          <a:prstGeom prst="rect">
            <a:avLst/>
          </a:prstGeom>
        </p:spPr>
      </p:pic>
      <p:pic>
        <p:nvPicPr>
          <p:cNvPr id="42" name="Bild 4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991100"/>
            <a:ext cx="57150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97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44E07-64F0-1E40-BDC6-65E25CE752AE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147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-504824" y="152400"/>
            <a:ext cx="10334624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cs typeface="+mj-cs"/>
              </a:rPr>
              <a:t>“Regressing” submodular functions</a:t>
            </a:r>
            <a:br>
              <a:rPr lang="en-US" sz="3600" dirty="0" smtClean="0">
                <a:cs typeface="+mj-cs"/>
              </a:rPr>
            </a:br>
            <a:r>
              <a:rPr lang="en-US" sz="2800" dirty="0" smtClean="0">
                <a:cs typeface="+mj-cs"/>
              </a:rPr>
              <a:t>[</a:t>
            </a:r>
            <a:r>
              <a:rPr lang="en-US" sz="2800" dirty="0" err="1" smtClean="0">
                <a:cs typeface="+mj-cs"/>
              </a:rPr>
              <a:t>Balcan</a:t>
            </a:r>
            <a:r>
              <a:rPr lang="en-US" sz="2800" dirty="0" smtClean="0">
                <a:cs typeface="+mj-cs"/>
              </a:rPr>
              <a:t>, Harvey STOC </a:t>
            </a:r>
            <a:r>
              <a:rPr lang="en-US" sz="2800" dirty="0" smtClean="0">
                <a:latin typeface="Arial"/>
                <a:cs typeface="+mj-cs"/>
              </a:rPr>
              <a:t>‘</a:t>
            </a:r>
            <a:r>
              <a:rPr lang="en-US" sz="2800" dirty="0" smtClean="0">
                <a:cs typeface="+mj-cs"/>
              </a:rPr>
              <a:t>11]</a:t>
            </a:r>
          </a:p>
        </p:txBody>
      </p:sp>
      <p:sp>
        <p:nvSpPr>
          <p:cNvPr id="147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686800" cy="4800600"/>
          </a:xfrm>
        </p:spPr>
        <p:txBody>
          <a:bodyPr/>
          <a:lstStyle/>
          <a:p>
            <a:pPr eaLnBrk="1" hangingPunct="1">
              <a:defRPr/>
            </a:pPr>
            <a:r>
              <a:rPr lang="en-US" i="1" dirty="0" smtClean="0">
                <a:cs typeface="+mn-cs"/>
              </a:rPr>
              <a:t>Sample </a:t>
            </a:r>
            <a:r>
              <a:rPr lang="en-US" dirty="0" smtClean="0">
                <a:cs typeface="+mn-cs"/>
              </a:rPr>
              <a:t>m sets A</a:t>
            </a:r>
            <a:r>
              <a:rPr lang="en-US" baseline="-25000" dirty="0" smtClean="0">
                <a:cs typeface="+mn-cs"/>
              </a:rPr>
              <a:t>1</a:t>
            </a:r>
            <a:r>
              <a:rPr lang="en-US" dirty="0" smtClean="0">
                <a:cs typeface="+mn-cs"/>
              </a:rPr>
              <a:t> … A</a:t>
            </a:r>
            <a:r>
              <a:rPr lang="en-US" baseline="-25000" dirty="0" smtClean="0">
                <a:cs typeface="+mn-cs"/>
              </a:rPr>
              <a:t>m</a:t>
            </a:r>
            <a:r>
              <a:rPr lang="en-US" dirty="0" smtClean="0">
                <a:cs typeface="+mn-cs"/>
              </a:rPr>
              <a:t>, from dist. D; see F(A</a:t>
            </a:r>
            <a:r>
              <a:rPr lang="en-US" baseline="-25000" dirty="0" smtClean="0">
                <a:cs typeface="+mn-cs"/>
              </a:rPr>
              <a:t>1</a:t>
            </a:r>
            <a:r>
              <a:rPr lang="en-US" dirty="0" smtClean="0">
                <a:cs typeface="+mn-cs"/>
              </a:rPr>
              <a:t>), …, F(A</a:t>
            </a:r>
            <a:r>
              <a:rPr lang="en-US" baseline="-25000" dirty="0" smtClean="0">
                <a:cs typeface="+mn-cs"/>
              </a:rPr>
              <a:t>m</a:t>
            </a:r>
            <a:r>
              <a:rPr lang="en-US" dirty="0" smtClean="0">
                <a:cs typeface="+mn-cs"/>
              </a:rPr>
              <a:t>)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From this, want to </a:t>
            </a:r>
            <a:r>
              <a:rPr lang="en-US" dirty="0" smtClean="0">
                <a:solidFill>
                  <a:srgbClr val="0080FF"/>
                </a:solidFill>
                <a:cs typeface="+mn-cs"/>
              </a:rPr>
              <a:t>generalize well 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    </a:t>
            </a:r>
            <a:r>
              <a:rPr lang="en-US" dirty="0" smtClean="0">
                <a:solidFill>
                  <a:srgbClr val="0080FF"/>
                </a:solidFill>
                <a:cs typeface="+mn-cs"/>
              </a:rPr>
              <a:t>   is (α,</a:t>
            </a:r>
            <a:r>
              <a:rPr lang="en-US" dirty="0" err="1" smtClean="0">
                <a:solidFill>
                  <a:srgbClr val="0080FF"/>
                </a:solidFill>
                <a:cs typeface="+mn-cs"/>
              </a:rPr>
              <a:t>ε,δ</a:t>
            </a:r>
            <a:r>
              <a:rPr lang="en-US" dirty="0" smtClean="0">
                <a:solidFill>
                  <a:srgbClr val="0080FF"/>
                </a:solidFill>
                <a:cs typeface="+mn-cs"/>
              </a:rPr>
              <a:t>)-PMAC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iff</a:t>
            </a:r>
            <a:r>
              <a:rPr lang="en-US" dirty="0" smtClean="0">
                <a:cs typeface="+mn-cs"/>
              </a:rPr>
              <a:t> with prob. 1-</a:t>
            </a:r>
            <a:r>
              <a:rPr lang="en-US" dirty="0"/>
              <a:t>δ</a:t>
            </a:r>
            <a:r>
              <a:rPr lang="en-US" dirty="0" smtClean="0">
                <a:cs typeface="+mn-cs"/>
              </a:rPr>
              <a:t> it holds that</a:t>
            </a:r>
            <a:br>
              <a:rPr lang="en-US" dirty="0" smtClean="0">
                <a:cs typeface="+mn-cs"/>
              </a:rPr>
            </a:br>
            <a:r>
              <a:rPr lang="en-US" sz="1800" dirty="0" smtClean="0">
                <a:cs typeface="+mn-cs"/>
              </a:rPr>
              <a:t/>
            </a:r>
            <a:br>
              <a:rPr lang="en-US" sz="1800" dirty="0" smtClean="0">
                <a:cs typeface="+mn-cs"/>
              </a:rPr>
            </a:br>
            <a:r>
              <a:rPr lang="en-US" sz="1800" dirty="0" smtClean="0">
                <a:cs typeface="+mn-cs"/>
              </a:rPr>
              <a:t>						</a:t>
            </a:r>
            <a:r>
              <a:rPr lang="en-US" sz="3200" dirty="0" smtClean="0">
                <a:solidFill>
                  <a:schemeClr val="folHlink"/>
                </a:solidFill>
                <a:latin typeface="Symbol" charset="0"/>
                <a:cs typeface="+mn-cs"/>
                <a:sym typeface="Symbol" charset="0"/>
              </a:rPr>
              <a:t>     </a:t>
            </a:r>
            <a:r>
              <a:rPr lang="en-US" sz="3200" dirty="0" smtClean="0">
                <a:solidFill>
                  <a:srgbClr val="0080FF"/>
                </a:solidFill>
                <a:cs typeface="+mn-cs"/>
              </a:rPr>
              <a:t/>
            </a:r>
            <a:br>
              <a:rPr lang="en-US" sz="3200" dirty="0" smtClean="0">
                <a:solidFill>
                  <a:srgbClr val="0080FF"/>
                </a:solidFill>
                <a:cs typeface="+mn-cs"/>
              </a:rPr>
            </a:br>
            <a:endParaRPr lang="en-US" sz="2000" dirty="0" smtClean="0">
              <a:solidFill>
                <a:srgbClr val="0080FF"/>
              </a:solidFill>
              <a:cs typeface="+mn-cs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en-US" dirty="0" smtClean="0">
                <a:cs typeface="+mn-cs"/>
              </a:rPr>
              <a:t>	</a:t>
            </a:r>
          </a:p>
          <a:p>
            <a:pPr eaLnBrk="1" hangingPunct="1">
              <a:buFont typeface="Wingdings" charset="0"/>
              <a:buNone/>
              <a:defRPr/>
            </a:pPr>
            <a:r>
              <a:rPr lang="en-US" b="1" dirty="0">
                <a:cs typeface="+mn-cs"/>
              </a:rPr>
              <a:t> </a:t>
            </a:r>
            <a:r>
              <a:rPr lang="en-US" b="1" dirty="0" smtClean="0">
                <a:cs typeface="+mn-cs"/>
              </a:rPr>
              <a:t>  Theorem</a:t>
            </a:r>
            <a:r>
              <a:rPr lang="en-US" dirty="0" smtClean="0">
                <a:cs typeface="+mn-cs"/>
              </a:rPr>
              <a:t>: 	cannot approximate better than</a:t>
            </a:r>
            <a:r>
              <a:rPr lang="en-US" dirty="0">
                <a:cs typeface="+mn-cs"/>
              </a:rPr>
              <a:t> </a:t>
            </a:r>
            <a:r>
              <a:rPr lang="en-US" dirty="0" smtClean="0">
                <a:cs typeface="+mn-cs"/>
              </a:rPr>
              <a:t/>
            </a:r>
            <a:br>
              <a:rPr lang="en-US" dirty="0" smtClean="0">
                <a:cs typeface="+mn-cs"/>
              </a:rPr>
            </a:br>
            <a:r>
              <a:rPr lang="en-US" sz="3600" dirty="0" smtClean="0">
                <a:solidFill>
                  <a:schemeClr val="hlink"/>
                </a:solidFill>
                <a:latin typeface="Symbol" charset="0"/>
                <a:cs typeface="+mn-cs"/>
                <a:sym typeface="Symbol" charset="0"/>
              </a:rPr>
              <a:t></a:t>
            </a:r>
            <a:r>
              <a:rPr lang="en-US" sz="3600" dirty="0" smtClean="0">
                <a:solidFill>
                  <a:schemeClr val="hlink"/>
                </a:solidFill>
                <a:cs typeface="+mn-cs"/>
              </a:rPr>
              <a:t> = n</a:t>
            </a:r>
            <a:r>
              <a:rPr lang="en-US" sz="3600" baseline="30000" dirty="0" smtClean="0">
                <a:solidFill>
                  <a:schemeClr val="hlink"/>
                </a:solidFill>
                <a:cs typeface="+mn-cs"/>
              </a:rPr>
              <a:t>1/3</a:t>
            </a:r>
            <a:r>
              <a:rPr lang="en-US" sz="3600" dirty="0" smtClean="0">
                <a:solidFill>
                  <a:schemeClr val="hlink"/>
                </a:solidFill>
                <a:cs typeface="+mn-cs"/>
              </a:rPr>
              <a:t> / log(n)</a:t>
            </a:r>
            <a:br>
              <a:rPr lang="en-US" sz="3600" dirty="0" smtClean="0">
                <a:solidFill>
                  <a:schemeClr val="hlink"/>
                </a:solidFill>
                <a:cs typeface="+mn-cs"/>
              </a:rPr>
            </a:br>
            <a:r>
              <a:rPr lang="en-US" dirty="0" smtClean="0">
                <a:cs typeface="+mn-cs"/>
              </a:rPr>
              <a:t>unless one looks at exponentially many samples </a:t>
            </a:r>
            <a:r>
              <a:rPr lang="en-US" dirty="0" smtClean="0"/>
              <a:t>A</a:t>
            </a:r>
            <a:r>
              <a:rPr lang="en-US" baseline="-25000" dirty="0" smtClean="0"/>
              <a:t>i</a:t>
            </a:r>
            <a:endParaRPr lang="en-US" dirty="0" smtClean="0">
              <a:cs typeface="+mn-cs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sz="1800" dirty="0">
              <a:cs typeface="+mn-cs"/>
            </a:endParaRPr>
          </a:p>
          <a:p>
            <a:pPr eaLnBrk="1" hangingPunct="1">
              <a:buNone/>
              <a:defRPr/>
            </a:pPr>
            <a:r>
              <a:rPr lang="en-US" dirty="0" smtClean="0">
                <a:cs typeface="+mn-cs"/>
              </a:rPr>
              <a:t>	But can efficiently obtain </a:t>
            </a:r>
            <a:r>
              <a:rPr lang="en-US" dirty="0">
                <a:solidFill>
                  <a:schemeClr val="hlink"/>
                </a:solidFill>
                <a:latin typeface="Symbol" charset="0"/>
                <a:sym typeface="Symbol" charset="0"/>
              </a:rPr>
              <a:t></a:t>
            </a:r>
            <a:r>
              <a:rPr lang="en-US" dirty="0">
                <a:solidFill>
                  <a:schemeClr val="hlink"/>
                </a:solidFill>
              </a:rPr>
              <a:t> = n</a:t>
            </a:r>
            <a:r>
              <a:rPr lang="en-US" baseline="30000" dirty="0" smtClean="0">
                <a:solidFill>
                  <a:schemeClr val="hlink"/>
                </a:solidFill>
              </a:rPr>
              <a:t>½</a:t>
            </a:r>
            <a:endParaRPr lang="en-US" dirty="0" smtClean="0">
              <a:cs typeface="+mn-cs"/>
            </a:endParaRPr>
          </a:p>
        </p:txBody>
      </p:sp>
      <p:sp>
        <p:nvSpPr>
          <p:cNvPr id="1471529" name="Rectangle 41"/>
          <p:cNvSpPr>
            <a:spLocks noChangeArrowheads="1"/>
          </p:cNvSpPr>
          <p:nvPr/>
        </p:nvSpPr>
        <p:spPr bwMode="auto">
          <a:xfrm>
            <a:off x="596900" y="4165600"/>
            <a:ext cx="8001000" cy="25146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cs typeface="+mn-cs"/>
            </a:endParaRPr>
          </a:p>
        </p:txBody>
      </p:sp>
      <p:sp>
        <p:nvSpPr>
          <p:cNvPr id="1471530" name="Rectangle 42"/>
          <p:cNvSpPr>
            <a:spLocks noChangeArrowheads="1"/>
          </p:cNvSpPr>
          <p:nvPr/>
        </p:nvSpPr>
        <p:spPr bwMode="auto">
          <a:xfrm>
            <a:off x="825500" y="2108200"/>
            <a:ext cx="7772400" cy="1371600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cs typeface="+mn-cs"/>
            </a:endParaRPr>
          </a:p>
        </p:txBody>
      </p:sp>
      <p:pic>
        <p:nvPicPr>
          <p:cNvPr id="3" name="Bild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00" y="2197100"/>
            <a:ext cx="266700" cy="342900"/>
          </a:xfrm>
          <a:prstGeom prst="rect">
            <a:avLst/>
          </a:prstGeom>
        </p:spPr>
      </p:pic>
      <p:pic>
        <p:nvPicPr>
          <p:cNvPr id="4" name="Bild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-609600"/>
            <a:ext cx="266700" cy="254000"/>
          </a:xfrm>
          <a:prstGeom prst="rect">
            <a:avLst/>
          </a:prstGeom>
        </p:spPr>
      </p:pic>
      <p:pic>
        <p:nvPicPr>
          <p:cNvPr id="5" name="Bild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450" y="2724150"/>
            <a:ext cx="61087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3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00"/>
    </mc:Choice>
    <mc:Fallback xmlns="">
      <p:transition xmlns:p14="http://schemas.microsoft.com/office/powerpoint/2010/main" spd="slow" advTm="376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152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44E07-64F0-1E40-BDC6-65E25CE752AE}" type="slidenum">
              <a:rPr lang="en-US"/>
              <a:pPr>
                <a:defRPr/>
              </a:pPr>
              <a:t>56</a:t>
            </a:fld>
            <a:endParaRPr lang="en-US"/>
          </a:p>
        </p:txBody>
      </p:sp>
      <p:sp>
        <p:nvSpPr>
          <p:cNvPr id="147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-504824" y="152400"/>
            <a:ext cx="10334624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cs typeface="+mj-cs"/>
              </a:rPr>
              <a:t>Approximating submodular functions</a:t>
            </a:r>
            <a:br>
              <a:rPr lang="en-US" sz="3600" dirty="0" smtClean="0">
                <a:cs typeface="+mj-cs"/>
              </a:rPr>
            </a:br>
            <a:r>
              <a:rPr lang="en-US" sz="2800" dirty="0" smtClean="0">
                <a:cs typeface="+mj-cs"/>
              </a:rPr>
              <a:t>[</a:t>
            </a:r>
            <a:r>
              <a:rPr lang="en-US" sz="2800" dirty="0" err="1" smtClean="0">
                <a:cs typeface="+mj-cs"/>
              </a:rPr>
              <a:t>Goemans</a:t>
            </a:r>
            <a:r>
              <a:rPr lang="en-US" sz="2800" dirty="0" smtClean="0">
                <a:cs typeface="+mj-cs"/>
              </a:rPr>
              <a:t>, Harvey, Kleinberg, </a:t>
            </a:r>
            <a:r>
              <a:rPr lang="en-US" sz="2800" dirty="0" err="1" smtClean="0">
                <a:cs typeface="+mj-cs"/>
              </a:rPr>
              <a:t>Mirrokni</a:t>
            </a:r>
            <a:r>
              <a:rPr lang="en-US" sz="2800" dirty="0" smtClean="0">
                <a:cs typeface="+mj-cs"/>
              </a:rPr>
              <a:t>, </a:t>
            </a:r>
            <a:r>
              <a:rPr lang="ja-JP" altLang="en-US" sz="2800" dirty="0" smtClean="0">
                <a:latin typeface="Arial"/>
                <a:cs typeface="+mj-cs"/>
              </a:rPr>
              <a:t>’</a:t>
            </a:r>
            <a:r>
              <a:rPr lang="en-US" sz="2800" dirty="0" smtClean="0">
                <a:cs typeface="+mj-cs"/>
              </a:rPr>
              <a:t>08]</a:t>
            </a:r>
          </a:p>
        </p:txBody>
      </p:sp>
      <p:sp>
        <p:nvSpPr>
          <p:cNvPr id="147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686800" cy="4800600"/>
          </a:xfrm>
        </p:spPr>
        <p:txBody>
          <a:bodyPr/>
          <a:lstStyle/>
          <a:p>
            <a:pPr eaLnBrk="1" hangingPunct="1">
              <a:defRPr/>
            </a:pPr>
            <a:r>
              <a:rPr lang="en-US" i="1" dirty="0" smtClean="0">
                <a:cs typeface="+mn-cs"/>
              </a:rPr>
              <a:t>Pick</a:t>
            </a:r>
            <a:r>
              <a:rPr lang="en-US" dirty="0" smtClean="0">
                <a:cs typeface="+mn-cs"/>
              </a:rPr>
              <a:t> m sets, A</a:t>
            </a:r>
            <a:r>
              <a:rPr lang="en-US" baseline="-25000" dirty="0" smtClean="0">
                <a:cs typeface="+mn-cs"/>
              </a:rPr>
              <a:t>1</a:t>
            </a:r>
            <a:r>
              <a:rPr lang="en-US" dirty="0" smtClean="0">
                <a:cs typeface="+mn-cs"/>
              </a:rPr>
              <a:t> … A</a:t>
            </a:r>
            <a:r>
              <a:rPr lang="en-US" baseline="-25000" dirty="0" smtClean="0">
                <a:cs typeface="+mn-cs"/>
              </a:rPr>
              <a:t>m</a:t>
            </a:r>
            <a:r>
              <a:rPr lang="en-US" dirty="0" smtClean="0">
                <a:cs typeface="+mn-cs"/>
              </a:rPr>
              <a:t>, get to see F(A</a:t>
            </a:r>
            <a:r>
              <a:rPr lang="en-US" baseline="-25000" dirty="0" smtClean="0">
                <a:cs typeface="+mn-cs"/>
              </a:rPr>
              <a:t>1</a:t>
            </a:r>
            <a:r>
              <a:rPr lang="en-US" dirty="0" smtClean="0">
                <a:cs typeface="+mn-cs"/>
              </a:rPr>
              <a:t>), …, F(A</a:t>
            </a:r>
            <a:r>
              <a:rPr lang="en-US" baseline="-25000" dirty="0" smtClean="0">
                <a:cs typeface="+mn-cs"/>
              </a:rPr>
              <a:t>m</a:t>
            </a:r>
            <a:r>
              <a:rPr lang="en-US" dirty="0" smtClean="0">
                <a:cs typeface="+mn-cs"/>
              </a:rPr>
              <a:t>)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From this, want to </a:t>
            </a:r>
            <a:r>
              <a:rPr lang="en-US" dirty="0" smtClean="0">
                <a:solidFill>
                  <a:srgbClr val="0080FF"/>
                </a:solidFill>
                <a:cs typeface="+mn-cs"/>
              </a:rPr>
              <a:t>approximate      </a:t>
            </a:r>
            <a:r>
              <a:rPr lang="en-US" dirty="0" smtClean="0">
                <a:cs typeface="+mn-cs"/>
              </a:rPr>
              <a:t>by      </a:t>
            </a:r>
            <a:r>
              <a:rPr lang="en-US" dirty="0" err="1" smtClean="0">
                <a:cs typeface="+mn-cs"/>
              </a:rPr>
              <a:t>s.t.</a:t>
            </a:r>
            <a:r>
              <a:rPr lang="en-US" dirty="0" smtClean="0">
                <a:cs typeface="+mn-cs"/>
              </a:rPr>
              <a:t> </a:t>
            </a:r>
            <a:br>
              <a:rPr lang="en-US" dirty="0" smtClean="0">
                <a:cs typeface="+mn-cs"/>
              </a:rPr>
            </a:br>
            <a:r>
              <a:rPr lang="en-US" sz="1800" dirty="0" smtClean="0">
                <a:cs typeface="+mn-cs"/>
              </a:rPr>
              <a:t/>
            </a:r>
            <a:br>
              <a:rPr lang="en-US" sz="1800" dirty="0" smtClean="0">
                <a:cs typeface="+mn-cs"/>
              </a:rPr>
            </a:br>
            <a:r>
              <a:rPr lang="en-US" sz="1800" dirty="0" smtClean="0">
                <a:cs typeface="+mn-cs"/>
              </a:rPr>
              <a:t>						</a:t>
            </a:r>
            <a:r>
              <a:rPr lang="en-US" sz="3200" dirty="0" smtClean="0">
                <a:solidFill>
                  <a:schemeClr val="folHlink"/>
                </a:solidFill>
                <a:latin typeface="Symbol" charset="0"/>
                <a:cs typeface="+mn-cs"/>
                <a:sym typeface="Symbol" charset="0"/>
              </a:rPr>
              <a:t>     </a:t>
            </a:r>
            <a:r>
              <a:rPr lang="en-US" sz="3200" dirty="0" smtClean="0">
                <a:solidFill>
                  <a:srgbClr val="0080FF"/>
                </a:solidFill>
                <a:cs typeface="+mn-cs"/>
              </a:rPr>
              <a:t>for all A</a:t>
            </a:r>
            <a:br>
              <a:rPr lang="en-US" sz="3200" dirty="0" smtClean="0">
                <a:solidFill>
                  <a:srgbClr val="0080FF"/>
                </a:solidFill>
                <a:cs typeface="+mn-cs"/>
              </a:rPr>
            </a:br>
            <a:endParaRPr lang="en-US" sz="2000" dirty="0" smtClean="0">
              <a:solidFill>
                <a:srgbClr val="0080FF"/>
              </a:solidFill>
              <a:cs typeface="+mn-cs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en-US" dirty="0" smtClean="0">
                <a:cs typeface="+mn-cs"/>
              </a:rPr>
              <a:t>	</a:t>
            </a:r>
            <a:r>
              <a:rPr lang="en-US" b="1" dirty="0" smtClean="0">
                <a:cs typeface="+mn-cs"/>
              </a:rPr>
              <a:t>Theorem</a:t>
            </a:r>
            <a:r>
              <a:rPr lang="en-US" dirty="0" smtClean="0">
                <a:cs typeface="+mn-cs"/>
              </a:rPr>
              <a:t>: Even if </a:t>
            </a:r>
          </a:p>
          <a:p>
            <a:pPr lvl="1" eaLnBrk="1" hangingPunct="1">
              <a:defRPr/>
            </a:pPr>
            <a:r>
              <a:rPr lang="en-US" dirty="0" smtClean="0"/>
              <a:t>F is monotonic</a:t>
            </a:r>
          </a:p>
          <a:p>
            <a:pPr lvl="1" eaLnBrk="1" hangingPunct="1">
              <a:defRPr/>
            </a:pPr>
            <a:r>
              <a:rPr lang="en-US" dirty="0" smtClean="0"/>
              <a:t>we can pick A</a:t>
            </a:r>
            <a:r>
              <a:rPr lang="en-US" baseline="-25000" dirty="0" smtClean="0"/>
              <a:t>i</a:t>
            </a:r>
            <a:r>
              <a:rPr lang="en-US" dirty="0" smtClean="0"/>
              <a:t> adaptively, </a:t>
            </a:r>
          </a:p>
          <a:p>
            <a:pPr eaLnBrk="1" hangingPunct="1">
              <a:buNone/>
              <a:defRPr/>
            </a:pPr>
            <a:r>
              <a:rPr lang="en-US" dirty="0" smtClean="0">
                <a:cs typeface="+mn-cs"/>
              </a:rPr>
              <a:t>	cannot approximate better than</a:t>
            </a:r>
            <a:r>
              <a:rPr lang="en-US" dirty="0">
                <a:cs typeface="+mn-cs"/>
              </a:rPr>
              <a:t> </a:t>
            </a:r>
            <a:r>
              <a:rPr lang="en-US" sz="3600" dirty="0" smtClean="0">
                <a:solidFill>
                  <a:schemeClr val="hlink"/>
                </a:solidFill>
                <a:latin typeface="Symbol" charset="0"/>
                <a:cs typeface="+mn-cs"/>
                <a:sym typeface="Symbol" charset="0"/>
              </a:rPr>
              <a:t></a:t>
            </a:r>
            <a:r>
              <a:rPr lang="en-US" sz="3600" dirty="0" smtClean="0">
                <a:solidFill>
                  <a:schemeClr val="hlink"/>
                </a:solidFill>
                <a:cs typeface="+mn-cs"/>
              </a:rPr>
              <a:t> = n</a:t>
            </a:r>
            <a:r>
              <a:rPr lang="en-US" sz="3600" baseline="30000" dirty="0" smtClean="0">
                <a:solidFill>
                  <a:schemeClr val="hlink"/>
                </a:solidFill>
                <a:cs typeface="+mn-cs"/>
              </a:rPr>
              <a:t>½</a:t>
            </a:r>
            <a:r>
              <a:rPr lang="en-US" sz="3600" dirty="0" smtClean="0">
                <a:solidFill>
                  <a:schemeClr val="hlink"/>
                </a:solidFill>
                <a:cs typeface="+mn-cs"/>
              </a:rPr>
              <a:t> / log(n)</a:t>
            </a:r>
            <a:br>
              <a:rPr lang="en-US" sz="3600" dirty="0" smtClean="0">
                <a:solidFill>
                  <a:schemeClr val="hlink"/>
                </a:solidFill>
                <a:cs typeface="+mn-cs"/>
              </a:rPr>
            </a:br>
            <a:r>
              <a:rPr lang="en-US" dirty="0" smtClean="0">
                <a:cs typeface="+mn-cs"/>
              </a:rPr>
              <a:t>unless one looks at exponentially many sets </a:t>
            </a:r>
            <a:r>
              <a:rPr lang="en-US" dirty="0" smtClean="0"/>
              <a:t>A</a:t>
            </a:r>
            <a:r>
              <a:rPr lang="en-US" baseline="-25000" dirty="0" smtClean="0"/>
              <a:t>i</a:t>
            </a:r>
            <a:endParaRPr lang="en-US" dirty="0" smtClean="0">
              <a:cs typeface="+mn-cs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sz="1800" dirty="0">
              <a:cs typeface="+mn-cs"/>
            </a:endParaRPr>
          </a:p>
          <a:p>
            <a:pPr eaLnBrk="1" hangingPunct="1">
              <a:buNone/>
              <a:defRPr/>
            </a:pPr>
            <a:r>
              <a:rPr lang="en-US" dirty="0" smtClean="0">
                <a:cs typeface="+mn-cs"/>
              </a:rPr>
              <a:t>	But can efficiently obtain </a:t>
            </a:r>
            <a:r>
              <a:rPr lang="en-US" dirty="0">
                <a:solidFill>
                  <a:schemeClr val="hlink"/>
                </a:solidFill>
                <a:latin typeface="Symbol" charset="0"/>
                <a:sym typeface="Symbol" charset="0"/>
              </a:rPr>
              <a:t></a:t>
            </a:r>
            <a:r>
              <a:rPr lang="en-US" dirty="0">
                <a:solidFill>
                  <a:schemeClr val="hlink"/>
                </a:solidFill>
              </a:rPr>
              <a:t> = n</a:t>
            </a:r>
            <a:r>
              <a:rPr lang="en-US" baseline="30000" dirty="0">
                <a:solidFill>
                  <a:schemeClr val="hlink"/>
                </a:solidFill>
              </a:rPr>
              <a:t>½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dirty="0" smtClean="0">
                <a:solidFill>
                  <a:schemeClr val="hlink"/>
                </a:solidFill>
              </a:rPr>
              <a:t>log</a:t>
            </a:r>
            <a:r>
              <a:rPr lang="en-US" dirty="0">
                <a:solidFill>
                  <a:schemeClr val="hlink"/>
                </a:solidFill>
              </a:rPr>
              <a:t>(n)</a:t>
            </a:r>
            <a:endParaRPr lang="en-US" dirty="0" smtClean="0">
              <a:cs typeface="+mn-cs"/>
            </a:endParaRPr>
          </a:p>
        </p:txBody>
      </p:sp>
      <p:sp>
        <p:nvSpPr>
          <p:cNvPr id="1471529" name="Rectangle 41"/>
          <p:cNvSpPr>
            <a:spLocks noChangeArrowheads="1"/>
          </p:cNvSpPr>
          <p:nvPr/>
        </p:nvSpPr>
        <p:spPr bwMode="auto">
          <a:xfrm>
            <a:off x="533400" y="3200400"/>
            <a:ext cx="8001000" cy="35052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cs typeface="+mn-cs"/>
            </a:endParaRPr>
          </a:p>
        </p:txBody>
      </p:sp>
      <p:sp>
        <p:nvSpPr>
          <p:cNvPr id="1471530" name="Rectangle 42"/>
          <p:cNvSpPr>
            <a:spLocks noChangeArrowheads="1"/>
          </p:cNvSpPr>
          <p:nvPr/>
        </p:nvSpPr>
        <p:spPr bwMode="auto">
          <a:xfrm>
            <a:off x="1600200" y="2133600"/>
            <a:ext cx="6934200" cy="838200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cs typeface="+mn-cs"/>
            </a:endParaRPr>
          </a:p>
        </p:txBody>
      </p:sp>
      <p:pic>
        <p:nvPicPr>
          <p:cNvPr id="2" name="Bild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650" y="2317750"/>
            <a:ext cx="4102100" cy="495300"/>
          </a:xfrm>
          <a:prstGeom prst="rect">
            <a:avLst/>
          </a:prstGeom>
        </p:spPr>
      </p:pic>
      <p:pic>
        <p:nvPicPr>
          <p:cNvPr id="3" name="Bild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2700" y="1663700"/>
            <a:ext cx="266700" cy="342900"/>
          </a:xfrm>
          <a:prstGeom prst="rect">
            <a:avLst/>
          </a:prstGeom>
        </p:spPr>
      </p:pic>
      <p:pic>
        <p:nvPicPr>
          <p:cNvPr id="4" name="Bild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750" y="1752600"/>
            <a:ext cx="2667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00"/>
    </mc:Choice>
    <mc:Fallback xmlns="">
      <p:transition xmlns:p14="http://schemas.microsoft.com/office/powerpoint/2010/main" spd="slow" advTm="376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152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learn</a:t>
            </a:r>
            <a:r>
              <a:rPr lang="de-DE" dirty="0" smtClean="0"/>
              <a:t> </a:t>
            </a:r>
            <a:r>
              <a:rPr lang="de-DE" dirty="0" err="1" smtClean="0"/>
              <a:t>effectively</a:t>
            </a:r>
            <a:r>
              <a:rPr lang="de-DE" dirty="0" smtClean="0"/>
              <a:t>, </a:t>
            </a:r>
            <a:r>
              <a:rPr lang="de-DE" dirty="0" err="1" smtClean="0"/>
              <a:t>need</a:t>
            </a:r>
            <a:r>
              <a:rPr lang="de-DE" dirty="0" smtClean="0"/>
              <a:t> additional </a:t>
            </a:r>
            <a:r>
              <a:rPr lang="de-DE" dirty="0" err="1" smtClean="0"/>
              <a:t>assumptions</a:t>
            </a:r>
            <a:r>
              <a:rPr lang="de-DE" dirty="0" smtClean="0"/>
              <a:t> </a:t>
            </a:r>
            <a:r>
              <a:rPr lang="de-DE" dirty="0" err="1" smtClean="0"/>
              <a:t>beyond</a:t>
            </a:r>
            <a:r>
              <a:rPr lang="de-DE" dirty="0" smtClean="0"/>
              <a:t> </a:t>
            </a:r>
            <a:r>
              <a:rPr lang="de-DE" dirty="0" err="1" smtClean="0"/>
              <a:t>submodularity</a:t>
            </a:r>
            <a:r>
              <a:rPr lang="de-DE" dirty="0" smtClean="0"/>
              <a:t>.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 err="1" smtClean="0"/>
              <a:t>Sparsity</a:t>
            </a:r>
            <a:r>
              <a:rPr lang="de-DE" dirty="0" smtClean="0"/>
              <a:t> in Fourier </a:t>
            </a:r>
            <a:r>
              <a:rPr lang="de-DE" dirty="0" err="1" smtClean="0"/>
              <a:t>domain</a:t>
            </a:r>
            <a:r>
              <a:rPr lang="de-DE" dirty="0"/>
              <a:t> </a:t>
            </a:r>
            <a:r>
              <a:rPr lang="de-DE" dirty="0" smtClean="0"/>
              <a:t>[</a:t>
            </a:r>
            <a:r>
              <a:rPr lang="de-DE" dirty="0" err="1" smtClean="0"/>
              <a:t>Stobbe</a:t>
            </a:r>
            <a:r>
              <a:rPr lang="de-DE" dirty="0" smtClean="0"/>
              <a:t> &amp; Krause </a:t>
            </a:r>
            <a:r>
              <a:rPr lang="fr-FR" dirty="0" smtClean="0"/>
              <a:t>’</a:t>
            </a:r>
            <a:r>
              <a:rPr lang="de-DE" dirty="0" smtClean="0"/>
              <a:t>12]</a:t>
            </a:r>
          </a:p>
          <a:p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lvl="1"/>
            <a:endParaRPr lang="de-DE" dirty="0" smtClean="0"/>
          </a:p>
          <a:p>
            <a:pPr lvl="1"/>
            <a:r>
              <a:rPr lang="de-DE" dirty="0" smtClean="0"/>
              <a:t>„Submodular“ </a:t>
            </a:r>
            <a:r>
              <a:rPr lang="de-DE" dirty="0" err="1" smtClean="0"/>
              <a:t>compressive</a:t>
            </a:r>
            <a:r>
              <a:rPr lang="de-DE" dirty="0" smtClean="0"/>
              <a:t> </a:t>
            </a:r>
            <a:r>
              <a:rPr lang="de-DE" dirty="0" err="1" smtClean="0"/>
              <a:t>sensing</a:t>
            </a:r>
            <a:endParaRPr lang="de-DE" dirty="0" smtClean="0"/>
          </a:p>
          <a:p>
            <a:pPr lvl="1"/>
            <a:r>
              <a:rPr lang="de-DE" dirty="0" smtClean="0"/>
              <a:t>Cuts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functions</a:t>
            </a:r>
            <a:r>
              <a:rPr lang="de-DE" dirty="0" smtClean="0"/>
              <a:t> </a:t>
            </a:r>
            <a:r>
              <a:rPr lang="de-DE" dirty="0" err="1" smtClean="0"/>
              <a:t>sparse</a:t>
            </a:r>
            <a:r>
              <a:rPr lang="de-DE" dirty="0" smtClean="0"/>
              <a:t> in Fourier </a:t>
            </a:r>
            <a:r>
              <a:rPr lang="de-DE" dirty="0" err="1" smtClean="0"/>
              <a:t>domain</a:t>
            </a:r>
            <a:r>
              <a:rPr lang="de-DE" dirty="0" smtClean="0"/>
              <a:t>!</a:t>
            </a:r>
          </a:p>
          <a:p>
            <a:r>
              <a:rPr lang="de-DE" dirty="0" smtClean="0"/>
              <a:t>Also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learn</a:t>
            </a:r>
            <a:r>
              <a:rPr lang="de-DE" dirty="0" smtClean="0"/>
              <a:t> XOS </a:t>
            </a:r>
            <a:r>
              <a:rPr lang="de-DE" dirty="0" err="1" smtClean="0"/>
              <a:t>valuations</a:t>
            </a:r>
            <a:r>
              <a:rPr lang="de-DE" dirty="0" smtClean="0"/>
              <a:t> [</a:t>
            </a:r>
            <a:r>
              <a:rPr lang="de-DE" dirty="0" err="1" smtClean="0"/>
              <a:t>Balcan</a:t>
            </a:r>
            <a:r>
              <a:rPr lang="de-DE" dirty="0" smtClean="0"/>
              <a:t> et al ‘12]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2539655" y="4114800"/>
            <a:ext cx="4470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Sparsity</a:t>
            </a:r>
            <a:r>
              <a:rPr lang="de-DE" dirty="0" smtClean="0"/>
              <a:t>: Most </a:t>
            </a:r>
            <a:r>
              <a:rPr lang="de-DE" dirty="0" err="1" smtClean="0"/>
              <a:t>coefficients</a:t>
            </a:r>
            <a:r>
              <a:rPr lang="de-DE" dirty="0" smtClean="0"/>
              <a:t> ≈0</a:t>
            </a:r>
            <a:endParaRPr lang="de-DE" dirty="0"/>
          </a:p>
        </p:txBody>
      </p:sp>
      <p:cxnSp>
        <p:nvCxnSpPr>
          <p:cNvPr id="8" name="Gerade Verbindung mit Pfeil 7"/>
          <p:cNvCxnSpPr/>
          <p:nvPr/>
        </p:nvCxnSpPr>
        <p:spPr bwMode="auto">
          <a:xfrm flipV="1">
            <a:off x="5181600" y="3581400"/>
            <a:ext cx="76200" cy="533400"/>
          </a:xfrm>
          <a:prstGeom prst="straightConnector1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" name="Bild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022600"/>
            <a:ext cx="49276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90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200025"/>
            <a:ext cx="9601200" cy="762000"/>
          </a:xfrm>
        </p:spPr>
        <p:txBody>
          <a:bodyPr/>
          <a:lstStyle/>
          <a:p>
            <a:r>
              <a:rPr lang="en-US" dirty="0" smtClean="0"/>
              <a:t>Results: Sketching Graph Evolution</a:t>
            </a:r>
            <a:br>
              <a:rPr lang="en-US" dirty="0" smtClean="0"/>
            </a:br>
            <a:r>
              <a:rPr lang="en-US" sz="2800" dirty="0" smtClean="0"/>
              <a:t>[</a:t>
            </a:r>
            <a:r>
              <a:rPr lang="en-US" sz="2800" dirty="0" err="1" smtClean="0"/>
              <a:t>Stobbe</a:t>
            </a:r>
            <a:r>
              <a:rPr lang="en-US" sz="2800" dirty="0" smtClean="0"/>
              <a:t> &amp; Krause ‘12]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640" y="5058187"/>
            <a:ext cx="8521760" cy="1161226"/>
          </a:xfrm>
        </p:spPr>
        <p:txBody>
          <a:bodyPr>
            <a:normAutofit/>
          </a:bodyPr>
          <a:lstStyle/>
          <a:p>
            <a:r>
              <a:rPr lang="en-US" dirty="0"/>
              <a:t>Autonomous Systems Graph (from </a:t>
            </a:r>
            <a:r>
              <a:rPr lang="en-US" dirty="0" smtClean="0"/>
              <a:t>SNAP)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For </a:t>
            </a:r>
            <a:r>
              <a:rPr lang="en-US" dirty="0">
                <a:solidFill>
                  <a:srgbClr val="008000"/>
                </a:solidFill>
              </a:rPr>
              <a:t>low error, </a:t>
            </a:r>
            <a:r>
              <a:rPr lang="en-US" dirty="0" smtClean="0">
                <a:solidFill>
                  <a:srgbClr val="008000"/>
                </a:solidFill>
              </a:rPr>
              <a:t> observing                 random cuts suffices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8158-4FD6-4DDD-BB2B-0416E0B4CBEA}" type="slidenum">
              <a:rPr lang="en-US" smtClean="0"/>
              <a:pPr/>
              <a:t>58</a:t>
            </a:fld>
            <a:endParaRPr lang="en-US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3736157" y="1328546"/>
            <a:ext cx="5012928" cy="3544784"/>
            <a:chOff x="562012" y="455858"/>
            <a:chExt cx="11138825" cy="8577970"/>
          </a:xfrm>
        </p:grpSpPr>
        <p:grpSp>
          <p:nvGrpSpPr>
            <p:cNvPr id="6" name="Group 5"/>
            <p:cNvGrpSpPr/>
            <p:nvPr/>
          </p:nvGrpSpPr>
          <p:grpSpPr>
            <a:xfrm>
              <a:off x="1585913" y="558800"/>
              <a:ext cx="9777374" cy="7765133"/>
              <a:chOff x="1585913" y="558800"/>
              <a:chExt cx="9777374" cy="7765133"/>
            </a:xfrm>
          </p:grpSpPr>
          <p:sp>
            <p:nvSpPr>
              <p:cNvPr id="233" name="Oval 79"/>
              <p:cNvSpPr>
                <a:spLocks noChangeArrowheads="1"/>
              </p:cNvSpPr>
              <p:nvPr/>
            </p:nvSpPr>
            <p:spPr bwMode="auto">
              <a:xfrm>
                <a:off x="1598613" y="647700"/>
                <a:ext cx="76200" cy="762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34" name="Line 80"/>
              <p:cNvSpPr>
                <a:spLocks noChangeShapeType="1"/>
              </p:cNvSpPr>
              <p:nvPr/>
            </p:nvSpPr>
            <p:spPr bwMode="auto">
              <a:xfrm>
                <a:off x="1624013" y="673100"/>
                <a:ext cx="76200" cy="0"/>
              </a:xfrm>
              <a:prstGeom prst="line">
                <a:avLst/>
              </a:prstGeom>
              <a:noFill/>
              <a:ln w="24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35" name="Line 81"/>
              <p:cNvSpPr>
                <a:spLocks noChangeShapeType="1"/>
              </p:cNvSpPr>
              <p:nvPr/>
            </p:nvSpPr>
            <p:spPr bwMode="auto">
              <a:xfrm>
                <a:off x="1624013" y="673100"/>
                <a:ext cx="76200" cy="0"/>
              </a:xfrm>
              <a:prstGeom prst="line">
                <a:avLst/>
              </a:prstGeom>
              <a:noFill/>
              <a:ln w="24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36" name="Line 82"/>
              <p:cNvSpPr>
                <a:spLocks noChangeShapeType="1"/>
              </p:cNvSpPr>
              <p:nvPr/>
            </p:nvSpPr>
            <p:spPr bwMode="auto">
              <a:xfrm>
                <a:off x="2500313" y="749300"/>
                <a:ext cx="0" cy="38100"/>
              </a:xfrm>
              <a:prstGeom prst="line">
                <a:avLst/>
              </a:prstGeom>
              <a:noFill/>
              <a:ln w="24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37" name="Line 83"/>
              <p:cNvSpPr>
                <a:spLocks noChangeShapeType="1"/>
              </p:cNvSpPr>
              <p:nvPr/>
            </p:nvSpPr>
            <p:spPr bwMode="auto">
              <a:xfrm>
                <a:off x="2411413" y="749300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38" name="Line 84"/>
              <p:cNvSpPr>
                <a:spLocks noChangeShapeType="1"/>
              </p:cNvSpPr>
              <p:nvPr/>
            </p:nvSpPr>
            <p:spPr bwMode="auto">
              <a:xfrm>
                <a:off x="2411413" y="787400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39" name="Line 85"/>
              <p:cNvSpPr>
                <a:spLocks noChangeShapeType="1"/>
              </p:cNvSpPr>
              <p:nvPr/>
            </p:nvSpPr>
            <p:spPr bwMode="auto">
              <a:xfrm>
                <a:off x="3387725" y="952500"/>
                <a:ext cx="0" cy="50800"/>
              </a:xfrm>
              <a:prstGeom prst="line">
                <a:avLst/>
              </a:prstGeom>
              <a:noFill/>
              <a:ln w="24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40" name="Line 86"/>
              <p:cNvSpPr>
                <a:spLocks noChangeShapeType="1"/>
              </p:cNvSpPr>
              <p:nvPr/>
            </p:nvSpPr>
            <p:spPr bwMode="auto">
              <a:xfrm>
                <a:off x="3298825" y="952500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41" name="Line 87"/>
              <p:cNvSpPr>
                <a:spLocks noChangeShapeType="1"/>
              </p:cNvSpPr>
              <p:nvPr/>
            </p:nvSpPr>
            <p:spPr bwMode="auto">
              <a:xfrm>
                <a:off x="3298825" y="1003300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42" name="Line 88"/>
              <p:cNvSpPr>
                <a:spLocks noChangeShapeType="1"/>
              </p:cNvSpPr>
              <p:nvPr/>
            </p:nvSpPr>
            <p:spPr bwMode="auto">
              <a:xfrm>
                <a:off x="4276725" y="1166813"/>
                <a:ext cx="0" cy="88900"/>
              </a:xfrm>
              <a:prstGeom prst="line">
                <a:avLst/>
              </a:prstGeom>
              <a:noFill/>
              <a:ln w="24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43" name="Line 89"/>
              <p:cNvSpPr>
                <a:spLocks noChangeShapeType="1"/>
              </p:cNvSpPr>
              <p:nvPr/>
            </p:nvSpPr>
            <p:spPr bwMode="auto">
              <a:xfrm>
                <a:off x="4187825" y="1166813"/>
                <a:ext cx="176213" cy="0"/>
              </a:xfrm>
              <a:prstGeom prst="line">
                <a:avLst/>
              </a:prstGeom>
              <a:noFill/>
              <a:ln w="24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44" name="Line 90"/>
              <p:cNvSpPr>
                <a:spLocks noChangeShapeType="1"/>
              </p:cNvSpPr>
              <p:nvPr/>
            </p:nvSpPr>
            <p:spPr bwMode="auto">
              <a:xfrm>
                <a:off x="4187825" y="1255713"/>
                <a:ext cx="176213" cy="0"/>
              </a:xfrm>
              <a:prstGeom prst="line">
                <a:avLst/>
              </a:prstGeom>
              <a:noFill/>
              <a:ln w="24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45" name="Line 91"/>
              <p:cNvSpPr>
                <a:spLocks noChangeShapeType="1"/>
              </p:cNvSpPr>
              <p:nvPr/>
            </p:nvSpPr>
            <p:spPr bwMode="auto">
              <a:xfrm>
                <a:off x="5164138" y="1395413"/>
                <a:ext cx="0" cy="139700"/>
              </a:xfrm>
              <a:prstGeom prst="line">
                <a:avLst/>
              </a:prstGeom>
              <a:noFill/>
              <a:ln w="24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46" name="Line 92"/>
              <p:cNvSpPr>
                <a:spLocks noChangeShapeType="1"/>
              </p:cNvSpPr>
              <p:nvPr/>
            </p:nvSpPr>
            <p:spPr bwMode="auto">
              <a:xfrm>
                <a:off x="5075238" y="1395413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47" name="Line 93"/>
              <p:cNvSpPr>
                <a:spLocks noChangeShapeType="1"/>
              </p:cNvSpPr>
              <p:nvPr/>
            </p:nvSpPr>
            <p:spPr bwMode="auto">
              <a:xfrm>
                <a:off x="5075238" y="1535113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48" name="Line 94"/>
              <p:cNvSpPr>
                <a:spLocks noChangeShapeType="1"/>
              </p:cNvSpPr>
              <p:nvPr/>
            </p:nvSpPr>
            <p:spPr bwMode="auto">
              <a:xfrm>
                <a:off x="6040438" y="1789113"/>
                <a:ext cx="0" cy="101600"/>
              </a:xfrm>
              <a:prstGeom prst="line">
                <a:avLst/>
              </a:prstGeom>
              <a:noFill/>
              <a:ln w="24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49" name="Line 95"/>
              <p:cNvSpPr>
                <a:spLocks noChangeShapeType="1"/>
              </p:cNvSpPr>
              <p:nvPr/>
            </p:nvSpPr>
            <p:spPr bwMode="auto">
              <a:xfrm>
                <a:off x="5951538" y="1789113"/>
                <a:ext cx="176213" cy="0"/>
              </a:xfrm>
              <a:prstGeom prst="line">
                <a:avLst/>
              </a:prstGeom>
              <a:noFill/>
              <a:ln w="24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50" name="Line 96"/>
              <p:cNvSpPr>
                <a:spLocks noChangeShapeType="1"/>
              </p:cNvSpPr>
              <p:nvPr/>
            </p:nvSpPr>
            <p:spPr bwMode="auto">
              <a:xfrm>
                <a:off x="5951538" y="1890713"/>
                <a:ext cx="176213" cy="0"/>
              </a:xfrm>
              <a:prstGeom prst="line">
                <a:avLst/>
              </a:prstGeom>
              <a:noFill/>
              <a:ln w="24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51" name="Line 97"/>
              <p:cNvSpPr>
                <a:spLocks noChangeShapeType="1"/>
              </p:cNvSpPr>
              <p:nvPr/>
            </p:nvSpPr>
            <p:spPr bwMode="auto">
              <a:xfrm>
                <a:off x="6927850" y="2132013"/>
                <a:ext cx="0" cy="127000"/>
              </a:xfrm>
              <a:prstGeom prst="line">
                <a:avLst/>
              </a:prstGeom>
              <a:noFill/>
              <a:ln w="24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52" name="Line 98"/>
              <p:cNvSpPr>
                <a:spLocks noChangeShapeType="1"/>
              </p:cNvSpPr>
              <p:nvPr/>
            </p:nvSpPr>
            <p:spPr bwMode="auto">
              <a:xfrm>
                <a:off x="6838950" y="2132013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53" name="Line 99"/>
              <p:cNvSpPr>
                <a:spLocks noChangeShapeType="1"/>
              </p:cNvSpPr>
              <p:nvPr/>
            </p:nvSpPr>
            <p:spPr bwMode="auto">
              <a:xfrm>
                <a:off x="6838950" y="2259013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54" name="Line 100"/>
              <p:cNvSpPr>
                <a:spLocks noChangeShapeType="1"/>
              </p:cNvSpPr>
              <p:nvPr/>
            </p:nvSpPr>
            <p:spPr bwMode="auto">
              <a:xfrm>
                <a:off x="7816850" y="2640013"/>
                <a:ext cx="0" cy="190500"/>
              </a:xfrm>
              <a:prstGeom prst="line">
                <a:avLst/>
              </a:prstGeom>
              <a:noFill/>
              <a:ln w="24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55" name="Line 101"/>
              <p:cNvSpPr>
                <a:spLocks noChangeShapeType="1"/>
              </p:cNvSpPr>
              <p:nvPr/>
            </p:nvSpPr>
            <p:spPr bwMode="auto">
              <a:xfrm>
                <a:off x="7727950" y="2640013"/>
                <a:ext cx="176213" cy="0"/>
              </a:xfrm>
              <a:prstGeom prst="line">
                <a:avLst/>
              </a:prstGeom>
              <a:noFill/>
              <a:ln w="24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56" name="Line 102"/>
              <p:cNvSpPr>
                <a:spLocks noChangeShapeType="1"/>
              </p:cNvSpPr>
              <p:nvPr/>
            </p:nvSpPr>
            <p:spPr bwMode="auto">
              <a:xfrm>
                <a:off x="7727950" y="2830513"/>
                <a:ext cx="176213" cy="0"/>
              </a:xfrm>
              <a:prstGeom prst="line">
                <a:avLst/>
              </a:prstGeom>
              <a:noFill/>
              <a:ln w="24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57" name="Line 103"/>
              <p:cNvSpPr>
                <a:spLocks noChangeShapeType="1"/>
              </p:cNvSpPr>
              <p:nvPr/>
            </p:nvSpPr>
            <p:spPr bwMode="auto">
              <a:xfrm>
                <a:off x="8704263" y="3451225"/>
                <a:ext cx="0" cy="330200"/>
              </a:xfrm>
              <a:prstGeom prst="line">
                <a:avLst/>
              </a:prstGeom>
              <a:noFill/>
              <a:ln w="24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58" name="Line 104"/>
              <p:cNvSpPr>
                <a:spLocks noChangeShapeType="1"/>
              </p:cNvSpPr>
              <p:nvPr/>
            </p:nvSpPr>
            <p:spPr bwMode="auto">
              <a:xfrm>
                <a:off x="8615363" y="3451225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59" name="Line 105"/>
              <p:cNvSpPr>
                <a:spLocks noChangeShapeType="1"/>
              </p:cNvSpPr>
              <p:nvPr/>
            </p:nvSpPr>
            <p:spPr bwMode="auto">
              <a:xfrm>
                <a:off x="8615363" y="3781425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60" name="Line 106"/>
              <p:cNvSpPr>
                <a:spLocks noChangeShapeType="1"/>
              </p:cNvSpPr>
              <p:nvPr/>
            </p:nvSpPr>
            <p:spPr bwMode="auto">
              <a:xfrm>
                <a:off x="9578975" y="6357938"/>
                <a:ext cx="0" cy="1104900"/>
              </a:xfrm>
              <a:prstGeom prst="line">
                <a:avLst/>
              </a:prstGeom>
              <a:noFill/>
              <a:ln w="24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61" name="Line 107"/>
              <p:cNvSpPr>
                <a:spLocks noChangeShapeType="1"/>
              </p:cNvSpPr>
              <p:nvPr/>
            </p:nvSpPr>
            <p:spPr bwMode="auto">
              <a:xfrm>
                <a:off x="9491663" y="6357938"/>
                <a:ext cx="176213" cy="0"/>
              </a:xfrm>
              <a:prstGeom prst="line">
                <a:avLst/>
              </a:prstGeom>
              <a:noFill/>
              <a:ln w="24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62" name="Line 108"/>
              <p:cNvSpPr>
                <a:spLocks noChangeShapeType="1"/>
              </p:cNvSpPr>
              <p:nvPr/>
            </p:nvSpPr>
            <p:spPr bwMode="auto">
              <a:xfrm>
                <a:off x="9491663" y="7462838"/>
                <a:ext cx="176213" cy="0"/>
              </a:xfrm>
              <a:prstGeom prst="line">
                <a:avLst/>
              </a:prstGeom>
              <a:noFill/>
              <a:ln w="24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63" name="Oval 109"/>
              <p:cNvSpPr>
                <a:spLocks noChangeArrowheads="1"/>
              </p:cNvSpPr>
              <p:nvPr/>
            </p:nvSpPr>
            <p:spPr bwMode="auto">
              <a:xfrm>
                <a:off x="10442575" y="7956550"/>
                <a:ext cx="76200" cy="762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64" name="Line 110"/>
              <p:cNvSpPr>
                <a:spLocks noChangeShapeType="1"/>
              </p:cNvSpPr>
              <p:nvPr/>
            </p:nvSpPr>
            <p:spPr bwMode="auto">
              <a:xfrm>
                <a:off x="10379075" y="7981950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65" name="Line 111"/>
              <p:cNvSpPr>
                <a:spLocks noChangeShapeType="1"/>
              </p:cNvSpPr>
              <p:nvPr/>
            </p:nvSpPr>
            <p:spPr bwMode="auto">
              <a:xfrm>
                <a:off x="10379075" y="7981950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66" name="Freeform 112"/>
              <p:cNvSpPr>
                <a:spLocks/>
              </p:cNvSpPr>
              <p:nvPr/>
            </p:nvSpPr>
            <p:spPr bwMode="auto">
              <a:xfrm>
                <a:off x="1624013" y="673100"/>
                <a:ext cx="8843963" cy="7308850"/>
              </a:xfrm>
              <a:custGeom>
                <a:avLst/>
                <a:gdLst>
                  <a:gd name="T0" fmla="*/ 0 w 5571"/>
                  <a:gd name="T1" fmla="*/ 0 h 4604"/>
                  <a:gd name="T2" fmla="*/ 552 w 5571"/>
                  <a:gd name="T3" fmla="*/ 56 h 4604"/>
                  <a:gd name="T4" fmla="*/ 1111 w 5571"/>
                  <a:gd name="T5" fmla="*/ 192 h 4604"/>
                  <a:gd name="T6" fmla="*/ 1671 w 5571"/>
                  <a:gd name="T7" fmla="*/ 335 h 4604"/>
                  <a:gd name="T8" fmla="*/ 2230 w 5571"/>
                  <a:gd name="T9" fmla="*/ 503 h 4604"/>
                  <a:gd name="T10" fmla="*/ 2782 w 5571"/>
                  <a:gd name="T11" fmla="*/ 735 h 4604"/>
                  <a:gd name="T12" fmla="*/ 3341 w 5571"/>
                  <a:gd name="T13" fmla="*/ 959 h 4604"/>
                  <a:gd name="T14" fmla="*/ 3901 w 5571"/>
                  <a:gd name="T15" fmla="*/ 1303 h 4604"/>
                  <a:gd name="T16" fmla="*/ 4460 w 5571"/>
                  <a:gd name="T17" fmla="*/ 1854 h 4604"/>
                  <a:gd name="T18" fmla="*/ 5011 w 5571"/>
                  <a:gd name="T19" fmla="*/ 3933 h 4604"/>
                  <a:gd name="T20" fmla="*/ 5571 w 5571"/>
                  <a:gd name="T21" fmla="*/ 4604 h 4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571" h="4604">
                    <a:moveTo>
                      <a:pt x="0" y="0"/>
                    </a:moveTo>
                    <a:lnTo>
                      <a:pt x="552" y="56"/>
                    </a:lnTo>
                    <a:lnTo>
                      <a:pt x="1111" y="192"/>
                    </a:lnTo>
                    <a:lnTo>
                      <a:pt x="1671" y="335"/>
                    </a:lnTo>
                    <a:lnTo>
                      <a:pt x="2230" y="503"/>
                    </a:lnTo>
                    <a:lnTo>
                      <a:pt x="2782" y="735"/>
                    </a:lnTo>
                    <a:lnTo>
                      <a:pt x="3341" y="959"/>
                    </a:lnTo>
                    <a:lnTo>
                      <a:pt x="3901" y="1303"/>
                    </a:lnTo>
                    <a:lnTo>
                      <a:pt x="4460" y="1854"/>
                    </a:lnTo>
                    <a:lnTo>
                      <a:pt x="5011" y="3933"/>
                    </a:lnTo>
                    <a:lnTo>
                      <a:pt x="5571" y="4604"/>
                    </a:lnTo>
                  </a:path>
                </a:pathLst>
              </a:custGeom>
              <a:noFill/>
              <a:ln w="19050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67" name="Rectangle 113"/>
              <p:cNvSpPr>
                <a:spLocks noChangeArrowheads="1"/>
              </p:cNvSpPr>
              <p:nvPr/>
            </p:nvSpPr>
            <p:spPr bwMode="auto">
              <a:xfrm>
                <a:off x="1585913" y="7880351"/>
                <a:ext cx="82513" cy="443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 </a:t>
                </a: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268" name="Rectangle 114"/>
              <p:cNvSpPr>
                <a:spLocks noChangeArrowheads="1"/>
              </p:cNvSpPr>
              <p:nvPr/>
            </p:nvSpPr>
            <p:spPr bwMode="auto">
              <a:xfrm>
                <a:off x="11280774" y="558800"/>
                <a:ext cx="82513" cy="443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 </a:t>
                </a: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585913" y="558800"/>
              <a:ext cx="9777374" cy="7765133"/>
              <a:chOff x="1585913" y="558800"/>
              <a:chExt cx="9777374" cy="7765133"/>
            </a:xfrm>
          </p:grpSpPr>
          <p:sp>
            <p:nvSpPr>
              <p:cNvPr id="197" name="Oval 120"/>
              <p:cNvSpPr>
                <a:spLocks noChangeArrowheads="1"/>
              </p:cNvSpPr>
              <p:nvPr/>
            </p:nvSpPr>
            <p:spPr bwMode="auto">
              <a:xfrm>
                <a:off x="1598613" y="647700"/>
                <a:ext cx="76200" cy="762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98" name="Line 121"/>
              <p:cNvSpPr>
                <a:spLocks noChangeShapeType="1"/>
              </p:cNvSpPr>
              <p:nvPr/>
            </p:nvSpPr>
            <p:spPr bwMode="auto">
              <a:xfrm>
                <a:off x="1624013" y="673100"/>
                <a:ext cx="76200" cy="0"/>
              </a:xfrm>
              <a:prstGeom prst="line">
                <a:avLst/>
              </a:prstGeom>
              <a:noFill/>
              <a:ln w="24" cap="flat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99" name="Line 122"/>
              <p:cNvSpPr>
                <a:spLocks noChangeShapeType="1"/>
              </p:cNvSpPr>
              <p:nvPr/>
            </p:nvSpPr>
            <p:spPr bwMode="auto">
              <a:xfrm>
                <a:off x="1624013" y="673100"/>
                <a:ext cx="76200" cy="0"/>
              </a:xfrm>
              <a:prstGeom prst="line">
                <a:avLst/>
              </a:prstGeom>
              <a:noFill/>
              <a:ln w="24" cap="flat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00" name="Line 123"/>
              <p:cNvSpPr>
                <a:spLocks noChangeShapeType="1"/>
              </p:cNvSpPr>
              <p:nvPr/>
            </p:nvSpPr>
            <p:spPr bwMode="auto">
              <a:xfrm>
                <a:off x="2500313" y="850900"/>
                <a:ext cx="0" cy="50800"/>
              </a:xfrm>
              <a:prstGeom prst="line">
                <a:avLst/>
              </a:prstGeom>
              <a:noFill/>
              <a:ln w="24" cap="flat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01" name="Line 124"/>
              <p:cNvSpPr>
                <a:spLocks noChangeShapeType="1"/>
              </p:cNvSpPr>
              <p:nvPr/>
            </p:nvSpPr>
            <p:spPr bwMode="auto">
              <a:xfrm>
                <a:off x="2411413" y="850900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02" name="Line 125"/>
              <p:cNvSpPr>
                <a:spLocks noChangeShapeType="1"/>
              </p:cNvSpPr>
              <p:nvPr/>
            </p:nvSpPr>
            <p:spPr bwMode="auto">
              <a:xfrm>
                <a:off x="2411413" y="901700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03" name="Line 126"/>
              <p:cNvSpPr>
                <a:spLocks noChangeShapeType="1"/>
              </p:cNvSpPr>
              <p:nvPr/>
            </p:nvSpPr>
            <p:spPr bwMode="auto">
              <a:xfrm>
                <a:off x="3387725" y="1116013"/>
                <a:ext cx="0" cy="101600"/>
              </a:xfrm>
              <a:prstGeom prst="line">
                <a:avLst/>
              </a:prstGeom>
              <a:noFill/>
              <a:ln w="24" cap="flat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04" name="Line 127"/>
              <p:cNvSpPr>
                <a:spLocks noChangeShapeType="1"/>
              </p:cNvSpPr>
              <p:nvPr/>
            </p:nvSpPr>
            <p:spPr bwMode="auto">
              <a:xfrm>
                <a:off x="3298825" y="1116013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05" name="Line 128"/>
              <p:cNvSpPr>
                <a:spLocks noChangeShapeType="1"/>
              </p:cNvSpPr>
              <p:nvPr/>
            </p:nvSpPr>
            <p:spPr bwMode="auto">
              <a:xfrm>
                <a:off x="3298825" y="1217613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06" name="Line 129"/>
              <p:cNvSpPr>
                <a:spLocks noChangeShapeType="1"/>
              </p:cNvSpPr>
              <p:nvPr/>
            </p:nvSpPr>
            <p:spPr bwMode="auto">
              <a:xfrm>
                <a:off x="4276725" y="1535113"/>
                <a:ext cx="0" cy="190500"/>
              </a:xfrm>
              <a:prstGeom prst="line">
                <a:avLst/>
              </a:prstGeom>
              <a:noFill/>
              <a:ln w="24" cap="flat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07" name="Line 130"/>
              <p:cNvSpPr>
                <a:spLocks noChangeShapeType="1"/>
              </p:cNvSpPr>
              <p:nvPr/>
            </p:nvSpPr>
            <p:spPr bwMode="auto">
              <a:xfrm>
                <a:off x="4187825" y="1535113"/>
                <a:ext cx="176213" cy="0"/>
              </a:xfrm>
              <a:prstGeom prst="line">
                <a:avLst/>
              </a:prstGeom>
              <a:noFill/>
              <a:ln w="24" cap="flat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08" name="Line 131"/>
              <p:cNvSpPr>
                <a:spLocks noChangeShapeType="1"/>
              </p:cNvSpPr>
              <p:nvPr/>
            </p:nvSpPr>
            <p:spPr bwMode="auto">
              <a:xfrm>
                <a:off x="4187825" y="1725613"/>
                <a:ext cx="176213" cy="0"/>
              </a:xfrm>
              <a:prstGeom prst="line">
                <a:avLst/>
              </a:prstGeom>
              <a:noFill/>
              <a:ln w="24" cap="flat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09" name="Line 132"/>
              <p:cNvSpPr>
                <a:spLocks noChangeShapeType="1"/>
              </p:cNvSpPr>
              <p:nvPr/>
            </p:nvSpPr>
            <p:spPr bwMode="auto">
              <a:xfrm>
                <a:off x="5164138" y="2017713"/>
                <a:ext cx="0" cy="165100"/>
              </a:xfrm>
              <a:prstGeom prst="line">
                <a:avLst/>
              </a:prstGeom>
              <a:noFill/>
              <a:ln w="24" cap="flat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10" name="Line 133"/>
              <p:cNvSpPr>
                <a:spLocks noChangeShapeType="1"/>
              </p:cNvSpPr>
              <p:nvPr/>
            </p:nvSpPr>
            <p:spPr bwMode="auto">
              <a:xfrm>
                <a:off x="5075238" y="2017713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11" name="Line 134"/>
              <p:cNvSpPr>
                <a:spLocks noChangeShapeType="1"/>
              </p:cNvSpPr>
              <p:nvPr/>
            </p:nvSpPr>
            <p:spPr bwMode="auto">
              <a:xfrm>
                <a:off x="5075238" y="2182813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12" name="Line 135"/>
              <p:cNvSpPr>
                <a:spLocks noChangeShapeType="1"/>
              </p:cNvSpPr>
              <p:nvPr/>
            </p:nvSpPr>
            <p:spPr bwMode="auto">
              <a:xfrm>
                <a:off x="6040438" y="3249613"/>
                <a:ext cx="0" cy="557213"/>
              </a:xfrm>
              <a:prstGeom prst="line">
                <a:avLst/>
              </a:prstGeom>
              <a:noFill/>
              <a:ln w="24" cap="flat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13" name="Line 136"/>
              <p:cNvSpPr>
                <a:spLocks noChangeShapeType="1"/>
              </p:cNvSpPr>
              <p:nvPr/>
            </p:nvSpPr>
            <p:spPr bwMode="auto">
              <a:xfrm>
                <a:off x="5951538" y="3249613"/>
                <a:ext cx="176213" cy="0"/>
              </a:xfrm>
              <a:prstGeom prst="line">
                <a:avLst/>
              </a:prstGeom>
              <a:noFill/>
              <a:ln w="24" cap="flat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14" name="Line 137"/>
              <p:cNvSpPr>
                <a:spLocks noChangeShapeType="1"/>
              </p:cNvSpPr>
              <p:nvPr/>
            </p:nvSpPr>
            <p:spPr bwMode="auto">
              <a:xfrm>
                <a:off x="5951538" y="3806825"/>
                <a:ext cx="176213" cy="0"/>
              </a:xfrm>
              <a:prstGeom prst="line">
                <a:avLst/>
              </a:prstGeom>
              <a:noFill/>
              <a:ln w="24" cap="flat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15" name="Oval 138"/>
              <p:cNvSpPr>
                <a:spLocks noChangeArrowheads="1"/>
              </p:cNvSpPr>
              <p:nvPr/>
            </p:nvSpPr>
            <p:spPr bwMode="auto">
              <a:xfrm>
                <a:off x="6902450" y="7956550"/>
                <a:ext cx="76200" cy="762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16" name="Line 139"/>
              <p:cNvSpPr>
                <a:spLocks noChangeShapeType="1"/>
              </p:cNvSpPr>
              <p:nvPr/>
            </p:nvSpPr>
            <p:spPr bwMode="auto">
              <a:xfrm>
                <a:off x="6838950" y="7981950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17" name="Line 140"/>
              <p:cNvSpPr>
                <a:spLocks noChangeShapeType="1"/>
              </p:cNvSpPr>
              <p:nvPr/>
            </p:nvSpPr>
            <p:spPr bwMode="auto">
              <a:xfrm>
                <a:off x="6838950" y="7981950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18" name="Oval 141"/>
              <p:cNvSpPr>
                <a:spLocks noChangeArrowheads="1"/>
              </p:cNvSpPr>
              <p:nvPr/>
            </p:nvSpPr>
            <p:spPr bwMode="auto">
              <a:xfrm>
                <a:off x="7791450" y="7956550"/>
                <a:ext cx="74613" cy="762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19" name="Line 142"/>
              <p:cNvSpPr>
                <a:spLocks noChangeShapeType="1"/>
              </p:cNvSpPr>
              <p:nvPr/>
            </p:nvSpPr>
            <p:spPr bwMode="auto">
              <a:xfrm>
                <a:off x="7727950" y="7981950"/>
                <a:ext cx="176213" cy="0"/>
              </a:xfrm>
              <a:prstGeom prst="line">
                <a:avLst/>
              </a:prstGeom>
              <a:noFill/>
              <a:ln w="24" cap="flat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20" name="Line 143"/>
              <p:cNvSpPr>
                <a:spLocks noChangeShapeType="1"/>
              </p:cNvSpPr>
              <p:nvPr/>
            </p:nvSpPr>
            <p:spPr bwMode="auto">
              <a:xfrm>
                <a:off x="7727950" y="7981950"/>
                <a:ext cx="176213" cy="0"/>
              </a:xfrm>
              <a:prstGeom prst="line">
                <a:avLst/>
              </a:prstGeom>
              <a:noFill/>
              <a:ln w="24" cap="flat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21" name="Oval 144"/>
              <p:cNvSpPr>
                <a:spLocks noChangeArrowheads="1"/>
              </p:cNvSpPr>
              <p:nvPr/>
            </p:nvSpPr>
            <p:spPr bwMode="auto">
              <a:xfrm>
                <a:off x="8678863" y="7956550"/>
                <a:ext cx="76200" cy="762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22" name="Line 145"/>
              <p:cNvSpPr>
                <a:spLocks noChangeShapeType="1"/>
              </p:cNvSpPr>
              <p:nvPr/>
            </p:nvSpPr>
            <p:spPr bwMode="auto">
              <a:xfrm>
                <a:off x="8615363" y="7981950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23" name="Line 146"/>
              <p:cNvSpPr>
                <a:spLocks noChangeShapeType="1"/>
              </p:cNvSpPr>
              <p:nvPr/>
            </p:nvSpPr>
            <p:spPr bwMode="auto">
              <a:xfrm>
                <a:off x="8615363" y="7981950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24" name="Oval 147"/>
              <p:cNvSpPr>
                <a:spLocks noChangeArrowheads="1"/>
              </p:cNvSpPr>
              <p:nvPr/>
            </p:nvSpPr>
            <p:spPr bwMode="auto">
              <a:xfrm>
                <a:off x="9555163" y="7956550"/>
                <a:ext cx="74613" cy="762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25" name="Line 148"/>
              <p:cNvSpPr>
                <a:spLocks noChangeShapeType="1"/>
              </p:cNvSpPr>
              <p:nvPr/>
            </p:nvSpPr>
            <p:spPr bwMode="auto">
              <a:xfrm>
                <a:off x="9491663" y="7981950"/>
                <a:ext cx="176213" cy="0"/>
              </a:xfrm>
              <a:prstGeom prst="line">
                <a:avLst/>
              </a:prstGeom>
              <a:noFill/>
              <a:ln w="24" cap="flat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26" name="Line 149"/>
              <p:cNvSpPr>
                <a:spLocks noChangeShapeType="1"/>
              </p:cNvSpPr>
              <p:nvPr/>
            </p:nvSpPr>
            <p:spPr bwMode="auto">
              <a:xfrm>
                <a:off x="9491663" y="7981950"/>
                <a:ext cx="176213" cy="0"/>
              </a:xfrm>
              <a:prstGeom prst="line">
                <a:avLst/>
              </a:prstGeom>
              <a:noFill/>
              <a:ln w="24" cap="flat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27" name="Oval 150"/>
              <p:cNvSpPr>
                <a:spLocks noChangeArrowheads="1"/>
              </p:cNvSpPr>
              <p:nvPr/>
            </p:nvSpPr>
            <p:spPr bwMode="auto">
              <a:xfrm>
                <a:off x="10442575" y="7956550"/>
                <a:ext cx="76200" cy="762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28" name="Line 151"/>
              <p:cNvSpPr>
                <a:spLocks noChangeShapeType="1"/>
              </p:cNvSpPr>
              <p:nvPr/>
            </p:nvSpPr>
            <p:spPr bwMode="auto">
              <a:xfrm>
                <a:off x="10379075" y="7981950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29" name="Line 152"/>
              <p:cNvSpPr>
                <a:spLocks noChangeShapeType="1"/>
              </p:cNvSpPr>
              <p:nvPr/>
            </p:nvSpPr>
            <p:spPr bwMode="auto">
              <a:xfrm>
                <a:off x="10379075" y="7981950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30" name="Freeform 153"/>
              <p:cNvSpPr>
                <a:spLocks/>
              </p:cNvSpPr>
              <p:nvPr/>
            </p:nvSpPr>
            <p:spPr bwMode="auto">
              <a:xfrm>
                <a:off x="1624013" y="673100"/>
                <a:ext cx="8843963" cy="7308850"/>
              </a:xfrm>
              <a:custGeom>
                <a:avLst/>
                <a:gdLst>
                  <a:gd name="T0" fmla="*/ 0 w 5571"/>
                  <a:gd name="T1" fmla="*/ 0 h 4604"/>
                  <a:gd name="T2" fmla="*/ 552 w 5571"/>
                  <a:gd name="T3" fmla="*/ 128 h 4604"/>
                  <a:gd name="T4" fmla="*/ 1111 w 5571"/>
                  <a:gd name="T5" fmla="*/ 311 h 4604"/>
                  <a:gd name="T6" fmla="*/ 1671 w 5571"/>
                  <a:gd name="T7" fmla="*/ 607 h 4604"/>
                  <a:gd name="T8" fmla="*/ 2230 w 5571"/>
                  <a:gd name="T9" fmla="*/ 895 h 4604"/>
                  <a:gd name="T10" fmla="*/ 2782 w 5571"/>
                  <a:gd name="T11" fmla="*/ 1798 h 4604"/>
                  <a:gd name="T12" fmla="*/ 3341 w 5571"/>
                  <a:gd name="T13" fmla="*/ 4604 h 4604"/>
                  <a:gd name="T14" fmla="*/ 3901 w 5571"/>
                  <a:gd name="T15" fmla="*/ 4604 h 4604"/>
                  <a:gd name="T16" fmla="*/ 4460 w 5571"/>
                  <a:gd name="T17" fmla="*/ 4604 h 4604"/>
                  <a:gd name="T18" fmla="*/ 5011 w 5571"/>
                  <a:gd name="T19" fmla="*/ 4604 h 4604"/>
                  <a:gd name="T20" fmla="*/ 5571 w 5571"/>
                  <a:gd name="T21" fmla="*/ 4604 h 4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571" h="4604">
                    <a:moveTo>
                      <a:pt x="0" y="0"/>
                    </a:moveTo>
                    <a:lnTo>
                      <a:pt x="552" y="128"/>
                    </a:lnTo>
                    <a:lnTo>
                      <a:pt x="1111" y="311"/>
                    </a:lnTo>
                    <a:lnTo>
                      <a:pt x="1671" y="607"/>
                    </a:lnTo>
                    <a:lnTo>
                      <a:pt x="2230" y="895"/>
                    </a:lnTo>
                    <a:lnTo>
                      <a:pt x="2782" y="1798"/>
                    </a:lnTo>
                    <a:lnTo>
                      <a:pt x="3341" y="4604"/>
                    </a:lnTo>
                    <a:lnTo>
                      <a:pt x="3901" y="4604"/>
                    </a:lnTo>
                    <a:lnTo>
                      <a:pt x="4460" y="4604"/>
                    </a:lnTo>
                    <a:lnTo>
                      <a:pt x="5011" y="4604"/>
                    </a:lnTo>
                    <a:lnTo>
                      <a:pt x="5571" y="4604"/>
                    </a:lnTo>
                  </a:path>
                </a:pathLst>
              </a:custGeom>
              <a:noFill/>
              <a:ln w="19050" cap="flat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31" name="Rectangle 154"/>
              <p:cNvSpPr>
                <a:spLocks noChangeArrowheads="1"/>
              </p:cNvSpPr>
              <p:nvPr/>
            </p:nvSpPr>
            <p:spPr bwMode="auto">
              <a:xfrm>
                <a:off x="1585913" y="7880351"/>
                <a:ext cx="82513" cy="443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 </a:t>
                </a: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232" name="Rectangle 155"/>
              <p:cNvSpPr>
                <a:spLocks noChangeArrowheads="1"/>
              </p:cNvSpPr>
              <p:nvPr/>
            </p:nvSpPr>
            <p:spPr bwMode="auto">
              <a:xfrm>
                <a:off x="11280774" y="558800"/>
                <a:ext cx="82513" cy="443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 </a:t>
                </a: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1585913" y="558800"/>
              <a:ext cx="9777374" cy="7765133"/>
              <a:chOff x="1585913" y="558800"/>
              <a:chExt cx="9777374" cy="7765133"/>
            </a:xfrm>
          </p:grpSpPr>
          <p:sp>
            <p:nvSpPr>
              <p:cNvPr id="161" name="Oval 161"/>
              <p:cNvSpPr>
                <a:spLocks noChangeArrowheads="1"/>
              </p:cNvSpPr>
              <p:nvPr/>
            </p:nvSpPr>
            <p:spPr bwMode="auto">
              <a:xfrm>
                <a:off x="1598613" y="6477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62" name="Line 162"/>
              <p:cNvSpPr>
                <a:spLocks noChangeShapeType="1"/>
              </p:cNvSpPr>
              <p:nvPr/>
            </p:nvSpPr>
            <p:spPr bwMode="auto">
              <a:xfrm>
                <a:off x="1624013" y="673100"/>
                <a:ext cx="76200" cy="0"/>
              </a:xfrm>
              <a:prstGeom prst="line">
                <a:avLst/>
              </a:prstGeom>
              <a:noFill/>
              <a:ln w="24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63" name="Line 163"/>
              <p:cNvSpPr>
                <a:spLocks noChangeShapeType="1"/>
              </p:cNvSpPr>
              <p:nvPr/>
            </p:nvSpPr>
            <p:spPr bwMode="auto">
              <a:xfrm>
                <a:off x="1624013" y="673100"/>
                <a:ext cx="76200" cy="0"/>
              </a:xfrm>
              <a:prstGeom prst="line">
                <a:avLst/>
              </a:prstGeom>
              <a:noFill/>
              <a:ln w="24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64" name="Line 164"/>
              <p:cNvSpPr>
                <a:spLocks noChangeShapeType="1"/>
              </p:cNvSpPr>
              <p:nvPr/>
            </p:nvSpPr>
            <p:spPr bwMode="auto">
              <a:xfrm>
                <a:off x="2500313" y="977900"/>
                <a:ext cx="0" cy="150813"/>
              </a:xfrm>
              <a:prstGeom prst="line">
                <a:avLst/>
              </a:prstGeom>
              <a:noFill/>
              <a:ln w="24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65" name="Line 165"/>
              <p:cNvSpPr>
                <a:spLocks noChangeShapeType="1"/>
              </p:cNvSpPr>
              <p:nvPr/>
            </p:nvSpPr>
            <p:spPr bwMode="auto">
              <a:xfrm>
                <a:off x="2411413" y="977900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66" name="Line 166"/>
              <p:cNvSpPr>
                <a:spLocks noChangeShapeType="1"/>
              </p:cNvSpPr>
              <p:nvPr/>
            </p:nvSpPr>
            <p:spPr bwMode="auto">
              <a:xfrm>
                <a:off x="2411413" y="1128713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67" name="Line 167"/>
              <p:cNvSpPr>
                <a:spLocks noChangeShapeType="1"/>
              </p:cNvSpPr>
              <p:nvPr/>
            </p:nvSpPr>
            <p:spPr bwMode="auto">
              <a:xfrm>
                <a:off x="3387725" y="1319213"/>
                <a:ext cx="0" cy="177800"/>
              </a:xfrm>
              <a:prstGeom prst="line">
                <a:avLst/>
              </a:prstGeom>
              <a:noFill/>
              <a:ln w="24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68" name="Line 168"/>
              <p:cNvSpPr>
                <a:spLocks noChangeShapeType="1"/>
              </p:cNvSpPr>
              <p:nvPr/>
            </p:nvSpPr>
            <p:spPr bwMode="auto">
              <a:xfrm>
                <a:off x="3298825" y="1319213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69" name="Line 169"/>
              <p:cNvSpPr>
                <a:spLocks noChangeShapeType="1"/>
              </p:cNvSpPr>
              <p:nvPr/>
            </p:nvSpPr>
            <p:spPr bwMode="auto">
              <a:xfrm>
                <a:off x="3298825" y="1497013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70" name="Line 170"/>
              <p:cNvSpPr>
                <a:spLocks noChangeShapeType="1"/>
              </p:cNvSpPr>
              <p:nvPr/>
            </p:nvSpPr>
            <p:spPr bwMode="auto">
              <a:xfrm>
                <a:off x="4276725" y="4124325"/>
                <a:ext cx="0" cy="1687513"/>
              </a:xfrm>
              <a:prstGeom prst="line">
                <a:avLst/>
              </a:prstGeom>
              <a:noFill/>
              <a:ln w="24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71" name="Line 171"/>
              <p:cNvSpPr>
                <a:spLocks noChangeShapeType="1"/>
              </p:cNvSpPr>
              <p:nvPr/>
            </p:nvSpPr>
            <p:spPr bwMode="auto">
              <a:xfrm>
                <a:off x="4187825" y="4124325"/>
                <a:ext cx="176213" cy="0"/>
              </a:xfrm>
              <a:prstGeom prst="line">
                <a:avLst/>
              </a:prstGeom>
              <a:noFill/>
              <a:ln w="24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72" name="Line 172"/>
              <p:cNvSpPr>
                <a:spLocks noChangeShapeType="1"/>
              </p:cNvSpPr>
              <p:nvPr/>
            </p:nvSpPr>
            <p:spPr bwMode="auto">
              <a:xfrm>
                <a:off x="4187825" y="5811838"/>
                <a:ext cx="176213" cy="0"/>
              </a:xfrm>
              <a:prstGeom prst="line">
                <a:avLst/>
              </a:prstGeom>
              <a:noFill/>
              <a:ln w="24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73" name="Oval 173"/>
              <p:cNvSpPr>
                <a:spLocks noChangeArrowheads="1"/>
              </p:cNvSpPr>
              <p:nvPr/>
            </p:nvSpPr>
            <p:spPr bwMode="auto">
              <a:xfrm>
                <a:off x="5138738" y="795655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74" name="Line 174"/>
              <p:cNvSpPr>
                <a:spLocks noChangeShapeType="1"/>
              </p:cNvSpPr>
              <p:nvPr/>
            </p:nvSpPr>
            <p:spPr bwMode="auto">
              <a:xfrm>
                <a:off x="5075238" y="7981950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75" name="Line 175"/>
              <p:cNvSpPr>
                <a:spLocks noChangeShapeType="1"/>
              </p:cNvSpPr>
              <p:nvPr/>
            </p:nvSpPr>
            <p:spPr bwMode="auto">
              <a:xfrm>
                <a:off x="5075238" y="7981950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76" name="Oval 176"/>
              <p:cNvSpPr>
                <a:spLocks noChangeArrowheads="1"/>
              </p:cNvSpPr>
              <p:nvPr/>
            </p:nvSpPr>
            <p:spPr bwMode="auto">
              <a:xfrm>
                <a:off x="6015038" y="795655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77" name="Line 177"/>
              <p:cNvSpPr>
                <a:spLocks noChangeShapeType="1"/>
              </p:cNvSpPr>
              <p:nvPr/>
            </p:nvSpPr>
            <p:spPr bwMode="auto">
              <a:xfrm>
                <a:off x="5951538" y="7981950"/>
                <a:ext cx="176213" cy="0"/>
              </a:xfrm>
              <a:prstGeom prst="line">
                <a:avLst/>
              </a:prstGeom>
              <a:noFill/>
              <a:ln w="24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78" name="Line 178"/>
              <p:cNvSpPr>
                <a:spLocks noChangeShapeType="1"/>
              </p:cNvSpPr>
              <p:nvPr/>
            </p:nvSpPr>
            <p:spPr bwMode="auto">
              <a:xfrm>
                <a:off x="5951538" y="7981950"/>
                <a:ext cx="176213" cy="0"/>
              </a:xfrm>
              <a:prstGeom prst="line">
                <a:avLst/>
              </a:prstGeom>
              <a:noFill/>
              <a:ln w="24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79" name="Oval 179"/>
              <p:cNvSpPr>
                <a:spLocks noChangeArrowheads="1"/>
              </p:cNvSpPr>
              <p:nvPr/>
            </p:nvSpPr>
            <p:spPr bwMode="auto">
              <a:xfrm>
                <a:off x="6902450" y="795655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80" name="Line 180"/>
              <p:cNvSpPr>
                <a:spLocks noChangeShapeType="1"/>
              </p:cNvSpPr>
              <p:nvPr/>
            </p:nvSpPr>
            <p:spPr bwMode="auto">
              <a:xfrm>
                <a:off x="6838950" y="7981950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81" name="Line 181"/>
              <p:cNvSpPr>
                <a:spLocks noChangeShapeType="1"/>
              </p:cNvSpPr>
              <p:nvPr/>
            </p:nvSpPr>
            <p:spPr bwMode="auto">
              <a:xfrm>
                <a:off x="6838950" y="7981950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82" name="Oval 182"/>
              <p:cNvSpPr>
                <a:spLocks noChangeArrowheads="1"/>
              </p:cNvSpPr>
              <p:nvPr/>
            </p:nvSpPr>
            <p:spPr bwMode="auto">
              <a:xfrm>
                <a:off x="7791450" y="7956550"/>
                <a:ext cx="74613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83" name="Line 183"/>
              <p:cNvSpPr>
                <a:spLocks noChangeShapeType="1"/>
              </p:cNvSpPr>
              <p:nvPr/>
            </p:nvSpPr>
            <p:spPr bwMode="auto">
              <a:xfrm>
                <a:off x="7727950" y="7981950"/>
                <a:ext cx="176213" cy="0"/>
              </a:xfrm>
              <a:prstGeom prst="line">
                <a:avLst/>
              </a:prstGeom>
              <a:noFill/>
              <a:ln w="24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84" name="Line 184"/>
              <p:cNvSpPr>
                <a:spLocks noChangeShapeType="1"/>
              </p:cNvSpPr>
              <p:nvPr/>
            </p:nvSpPr>
            <p:spPr bwMode="auto">
              <a:xfrm>
                <a:off x="7727950" y="7981950"/>
                <a:ext cx="176213" cy="0"/>
              </a:xfrm>
              <a:prstGeom prst="line">
                <a:avLst/>
              </a:prstGeom>
              <a:noFill/>
              <a:ln w="24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85" name="Oval 185"/>
              <p:cNvSpPr>
                <a:spLocks noChangeArrowheads="1"/>
              </p:cNvSpPr>
              <p:nvPr/>
            </p:nvSpPr>
            <p:spPr bwMode="auto">
              <a:xfrm>
                <a:off x="8678863" y="795655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86" name="Line 186"/>
              <p:cNvSpPr>
                <a:spLocks noChangeShapeType="1"/>
              </p:cNvSpPr>
              <p:nvPr/>
            </p:nvSpPr>
            <p:spPr bwMode="auto">
              <a:xfrm>
                <a:off x="8615363" y="7981950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87" name="Line 187"/>
              <p:cNvSpPr>
                <a:spLocks noChangeShapeType="1"/>
              </p:cNvSpPr>
              <p:nvPr/>
            </p:nvSpPr>
            <p:spPr bwMode="auto">
              <a:xfrm>
                <a:off x="8615363" y="7981950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88" name="Oval 188"/>
              <p:cNvSpPr>
                <a:spLocks noChangeArrowheads="1"/>
              </p:cNvSpPr>
              <p:nvPr/>
            </p:nvSpPr>
            <p:spPr bwMode="auto">
              <a:xfrm>
                <a:off x="9555163" y="7956550"/>
                <a:ext cx="74613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89" name="Line 189"/>
              <p:cNvSpPr>
                <a:spLocks noChangeShapeType="1"/>
              </p:cNvSpPr>
              <p:nvPr/>
            </p:nvSpPr>
            <p:spPr bwMode="auto">
              <a:xfrm>
                <a:off x="9491663" y="7981950"/>
                <a:ext cx="176213" cy="0"/>
              </a:xfrm>
              <a:prstGeom prst="line">
                <a:avLst/>
              </a:prstGeom>
              <a:noFill/>
              <a:ln w="24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90" name="Line 190"/>
              <p:cNvSpPr>
                <a:spLocks noChangeShapeType="1"/>
              </p:cNvSpPr>
              <p:nvPr/>
            </p:nvSpPr>
            <p:spPr bwMode="auto">
              <a:xfrm>
                <a:off x="9491663" y="7981950"/>
                <a:ext cx="176213" cy="0"/>
              </a:xfrm>
              <a:prstGeom prst="line">
                <a:avLst/>
              </a:prstGeom>
              <a:noFill/>
              <a:ln w="24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91" name="Oval 191"/>
              <p:cNvSpPr>
                <a:spLocks noChangeArrowheads="1"/>
              </p:cNvSpPr>
              <p:nvPr/>
            </p:nvSpPr>
            <p:spPr bwMode="auto">
              <a:xfrm>
                <a:off x="10442575" y="795655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92" name="Line 192"/>
              <p:cNvSpPr>
                <a:spLocks noChangeShapeType="1"/>
              </p:cNvSpPr>
              <p:nvPr/>
            </p:nvSpPr>
            <p:spPr bwMode="auto">
              <a:xfrm>
                <a:off x="10379075" y="7981950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93" name="Line 193"/>
              <p:cNvSpPr>
                <a:spLocks noChangeShapeType="1"/>
              </p:cNvSpPr>
              <p:nvPr/>
            </p:nvSpPr>
            <p:spPr bwMode="auto">
              <a:xfrm>
                <a:off x="10379075" y="7981950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94" name="Freeform 194"/>
              <p:cNvSpPr>
                <a:spLocks/>
              </p:cNvSpPr>
              <p:nvPr/>
            </p:nvSpPr>
            <p:spPr bwMode="auto">
              <a:xfrm>
                <a:off x="1624013" y="673100"/>
                <a:ext cx="8843963" cy="7308850"/>
              </a:xfrm>
              <a:custGeom>
                <a:avLst/>
                <a:gdLst>
                  <a:gd name="T0" fmla="*/ 0 w 5571"/>
                  <a:gd name="T1" fmla="*/ 0 h 4604"/>
                  <a:gd name="T2" fmla="*/ 552 w 5571"/>
                  <a:gd name="T3" fmla="*/ 240 h 4604"/>
                  <a:gd name="T4" fmla="*/ 1111 w 5571"/>
                  <a:gd name="T5" fmla="*/ 463 h 4604"/>
                  <a:gd name="T6" fmla="*/ 1671 w 5571"/>
                  <a:gd name="T7" fmla="*/ 2710 h 4604"/>
                  <a:gd name="T8" fmla="*/ 2230 w 5571"/>
                  <a:gd name="T9" fmla="*/ 4604 h 4604"/>
                  <a:gd name="T10" fmla="*/ 2782 w 5571"/>
                  <a:gd name="T11" fmla="*/ 4604 h 4604"/>
                  <a:gd name="T12" fmla="*/ 3341 w 5571"/>
                  <a:gd name="T13" fmla="*/ 4604 h 4604"/>
                  <a:gd name="T14" fmla="*/ 3901 w 5571"/>
                  <a:gd name="T15" fmla="*/ 4604 h 4604"/>
                  <a:gd name="T16" fmla="*/ 4460 w 5571"/>
                  <a:gd name="T17" fmla="*/ 4604 h 4604"/>
                  <a:gd name="T18" fmla="*/ 5011 w 5571"/>
                  <a:gd name="T19" fmla="*/ 4604 h 4604"/>
                  <a:gd name="T20" fmla="*/ 5571 w 5571"/>
                  <a:gd name="T21" fmla="*/ 4604 h 4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571" h="4604">
                    <a:moveTo>
                      <a:pt x="0" y="0"/>
                    </a:moveTo>
                    <a:lnTo>
                      <a:pt x="552" y="240"/>
                    </a:lnTo>
                    <a:lnTo>
                      <a:pt x="1111" y="463"/>
                    </a:lnTo>
                    <a:lnTo>
                      <a:pt x="1671" y="2710"/>
                    </a:lnTo>
                    <a:lnTo>
                      <a:pt x="2230" y="4604"/>
                    </a:lnTo>
                    <a:lnTo>
                      <a:pt x="2782" y="4604"/>
                    </a:lnTo>
                    <a:lnTo>
                      <a:pt x="3341" y="4604"/>
                    </a:lnTo>
                    <a:lnTo>
                      <a:pt x="3901" y="4604"/>
                    </a:lnTo>
                    <a:lnTo>
                      <a:pt x="4460" y="4604"/>
                    </a:lnTo>
                    <a:lnTo>
                      <a:pt x="5011" y="4604"/>
                    </a:lnTo>
                    <a:lnTo>
                      <a:pt x="5571" y="4604"/>
                    </a:ln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95" name="Rectangle 195"/>
              <p:cNvSpPr>
                <a:spLocks noChangeArrowheads="1"/>
              </p:cNvSpPr>
              <p:nvPr/>
            </p:nvSpPr>
            <p:spPr bwMode="auto">
              <a:xfrm>
                <a:off x="1585913" y="7880351"/>
                <a:ext cx="82513" cy="443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 </a:t>
                </a: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196" name="Rectangle 196"/>
              <p:cNvSpPr>
                <a:spLocks noChangeArrowheads="1"/>
              </p:cNvSpPr>
              <p:nvPr/>
            </p:nvSpPr>
            <p:spPr bwMode="auto">
              <a:xfrm>
                <a:off x="11280774" y="558800"/>
                <a:ext cx="82513" cy="443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 </a:t>
                </a: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585913" y="558800"/>
              <a:ext cx="9777374" cy="7765133"/>
              <a:chOff x="1585913" y="558800"/>
              <a:chExt cx="9777374" cy="7765133"/>
            </a:xfrm>
          </p:grpSpPr>
          <p:sp>
            <p:nvSpPr>
              <p:cNvPr id="125" name="Oval 202"/>
              <p:cNvSpPr>
                <a:spLocks noChangeArrowheads="1"/>
              </p:cNvSpPr>
              <p:nvPr/>
            </p:nvSpPr>
            <p:spPr bwMode="auto">
              <a:xfrm>
                <a:off x="1598613" y="647700"/>
                <a:ext cx="76200" cy="76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26" name="Line 203"/>
              <p:cNvSpPr>
                <a:spLocks noChangeShapeType="1"/>
              </p:cNvSpPr>
              <p:nvPr/>
            </p:nvSpPr>
            <p:spPr bwMode="auto">
              <a:xfrm>
                <a:off x="1624013" y="673100"/>
                <a:ext cx="76200" cy="0"/>
              </a:xfrm>
              <a:prstGeom prst="line">
                <a:avLst/>
              </a:prstGeom>
              <a:noFill/>
              <a:ln w="24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27" name="Line 204"/>
              <p:cNvSpPr>
                <a:spLocks noChangeShapeType="1"/>
              </p:cNvSpPr>
              <p:nvPr/>
            </p:nvSpPr>
            <p:spPr bwMode="auto">
              <a:xfrm>
                <a:off x="1624013" y="673100"/>
                <a:ext cx="76200" cy="0"/>
              </a:xfrm>
              <a:prstGeom prst="line">
                <a:avLst/>
              </a:prstGeom>
              <a:noFill/>
              <a:ln w="24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28" name="Line 205"/>
              <p:cNvSpPr>
                <a:spLocks noChangeShapeType="1"/>
              </p:cNvSpPr>
              <p:nvPr/>
            </p:nvSpPr>
            <p:spPr bwMode="auto">
              <a:xfrm>
                <a:off x="2500313" y="749300"/>
                <a:ext cx="0" cy="50800"/>
              </a:xfrm>
              <a:prstGeom prst="line">
                <a:avLst/>
              </a:prstGeom>
              <a:noFill/>
              <a:ln w="24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29" name="Line 206"/>
              <p:cNvSpPr>
                <a:spLocks noChangeShapeType="1"/>
              </p:cNvSpPr>
              <p:nvPr/>
            </p:nvSpPr>
            <p:spPr bwMode="auto">
              <a:xfrm>
                <a:off x="2411413" y="749300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30" name="Line 207"/>
              <p:cNvSpPr>
                <a:spLocks noChangeShapeType="1"/>
              </p:cNvSpPr>
              <p:nvPr/>
            </p:nvSpPr>
            <p:spPr bwMode="auto">
              <a:xfrm>
                <a:off x="2411413" y="800100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31" name="Line 208"/>
              <p:cNvSpPr>
                <a:spLocks noChangeShapeType="1"/>
              </p:cNvSpPr>
              <p:nvPr/>
            </p:nvSpPr>
            <p:spPr bwMode="auto">
              <a:xfrm>
                <a:off x="3387725" y="952500"/>
                <a:ext cx="0" cy="88900"/>
              </a:xfrm>
              <a:prstGeom prst="line">
                <a:avLst/>
              </a:prstGeom>
              <a:noFill/>
              <a:ln w="24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32" name="Line 209"/>
              <p:cNvSpPr>
                <a:spLocks noChangeShapeType="1"/>
              </p:cNvSpPr>
              <p:nvPr/>
            </p:nvSpPr>
            <p:spPr bwMode="auto">
              <a:xfrm>
                <a:off x="3298825" y="952500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33" name="Line 210"/>
              <p:cNvSpPr>
                <a:spLocks noChangeShapeType="1"/>
              </p:cNvSpPr>
              <p:nvPr/>
            </p:nvSpPr>
            <p:spPr bwMode="auto">
              <a:xfrm>
                <a:off x="3298825" y="1041400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34" name="Line 211"/>
              <p:cNvSpPr>
                <a:spLocks noChangeShapeType="1"/>
              </p:cNvSpPr>
              <p:nvPr/>
            </p:nvSpPr>
            <p:spPr bwMode="auto">
              <a:xfrm>
                <a:off x="4276725" y="1255713"/>
                <a:ext cx="0" cy="152400"/>
              </a:xfrm>
              <a:prstGeom prst="line">
                <a:avLst/>
              </a:prstGeom>
              <a:noFill/>
              <a:ln w="24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35" name="Line 212"/>
              <p:cNvSpPr>
                <a:spLocks noChangeShapeType="1"/>
              </p:cNvSpPr>
              <p:nvPr/>
            </p:nvSpPr>
            <p:spPr bwMode="auto">
              <a:xfrm>
                <a:off x="4187825" y="1255713"/>
                <a:ext cx="176213" cy="0"/>
              </a:xfrm>
              <a:prstGeom prst="line">
                <a:avLst/>
              </a:prstGeom>
              <a:noFill/>
              <a:ln w="24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36" name="Line 213"/>
              <p:cNvSpPr>
                <a:spLocks noChangeShapeType="1"/>
              </p:cNvSpPr>
              <p:nvPr/>
            </p:nvSpPr>
            <p:spPr bwMode="auto">
              <a:xfrm>
                <a:off x="4187825" y="1408113"/>
                <a:ext cx="176213" cy="0"/>
              </a:xfrm>
              <a:prstGeom prst="line">
                <a:avLst/>
              </a:prstGeom>
              <a:noFill/>
              <a:ln w="24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37" name="Line 214"/>
              <p:cNvSpPr>
                <a:spLocks noChangeShapeType="1"/>
              </p:cNvSpPr>
              <p:nvPr/>
            </p:nvSpPr>
            <p:spPr bwMode="auto">
              <a:xfrm>
                <a:off x="5164138" y="1763713"/>
                <a:ext cx="0" cy="139700"/>
              </a:xfrm>
              <a:prstGeom prst="line">
                <a:avLst/>
              </a:prstGeom>
              <a:noFill/>
              <a:ln w="24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38" name="Line 215"/>
              <p:cNvSpPr>
                <a:spLocks noChangeShapeType="1"/>
              </p:cNvSpPr>
              <p:nvPr/>
            </p:nvSpPr>
            <p:spPr bwMode="auto">
              <a:xfrm>
                <a:off x="5075238" y="1763713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39" name="Line 216"/>
              <p:cNvSpPr>
                <a:spLocks noChangeShapeType="1"/>
              </p:cNvSpPr>
              <p:nvPr/>
            </p:nvSpPr>
            <p:spPr bwMode="auto">
              <a:xfrm>
                <a:off x="5075238" y="1903413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40" name="Line 217"/>
              <p:cNvSpPr>
                <a:spLocks noChangeShapeType="1"/>
              </p:cNvSpPr>
              <p:nvPr/>
            </p:nvSpPr>
            <p:spPr bwMode="auto">
              <a:xfrm>
                <a:off x="6040438" y="2271713"/>
                <a:ext cx="0" cy="152400"/>
              </a:xfrm>
              <a:prstGeom prst="line">
                <a:avLst/>
              </a:prstGeom>
              <a:noFill/>
              <a:ln w="24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41" name="Line 218"/>
              <p:cNvSpPr>
                <a:spLocks noChangeShapeType="1"/>
              </p:cNvSpPr>
              <p:nvPr/>
            </p:nvSpPr>
            <p:spPr bwMode="auto">
              <a:xfrm>
                <a:off x="5951538" y="2271713"/>
                <a:ext cx="176213" cy="0"/>
              </a:xfrm>
              <a:prstGeom prst="line">
                <a:avLst/>
              </a:prstGeom>
              <a:noFill/>
              <a:ln w="24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42" name="Line 219"/>
              <p:cNvSpPr>
                <a:spLocks noChangeShapeType="1"/>
              </p:cNvSpPr>
              <p:nvPr/>
            </p:nvSpPr>
            <p:spPr bwMode="auto">
              <a:xfrm>
                <a:off x="5951538" y="2424113"/>
                <a:ext cx="176213" cy="0"/>
              </a:xfrm>
              <a:prstGeom prst="line">
                <a:avLst/>
              </a:prstGeom>
              <a:noFill/>
              <a:ln w="24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43" name="Line 220"/>
              <p:cNvSpPr>
                <a:spLocks noChangeShapeType="1"/>
              </p:cNvSpPr>
              <p:nvPr/>
            </p:nvSpPr>
            <p:spPr bwMode="auto">
              <a:xfrm>
                <a:off x="6927850" y="3160713"/>
                <a:ext cx="0" cy="328613"/>
              </a:xfrm>
              <a:prstGeom prst="line">
                <a:avLst/>
              </a:prstGeom>
              <a:noFill/>
              <a:ln w="24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44" name="Line 221"/>
              <p:cNvSpPr>
                <a:spLocks noChangeShapeType="1"/>
              </p:cNvSpPr>
              <p:nvPr/>
            </p:nvSpPr>
            <p:spPr bwMode="auto">
              <a:xfrm>
                <a:off x="6838950" y="3160713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45" name="Line 222"/>
              <p:cNvSpPr>
                <a:spLocks noChangeShapeType="1"/>
              </p:cNvSpPr>
              <p:nvPr/>
            </p:nvSpPr>
            <p:spPr bwMode="auto">
              <a:xfrm>
                <a:off x="6838950" y="3489325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46" name="Line 223"/>
              <p:cNvSpPr>
                <a:spLocks noChangeShapeType="1"/>
              </p:cNvSpPr>
              <p:nvPr/>
            </p:nvSpPr>
            <p:spPr bwMode="auto">
              <a:xfrm>
                <a:off x="7816850" y="7170738"/>
                <a:ext cx="0" cy="811213"/>
              </a:xfrm>
              <a:prstGeom prst="line">
                <a:avLst/>
              </a:prstGeom>
              <a:noFill/>
              <a:ln w="24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47" name="Line 224"/>
              <p:cNvSpPr>
                <a:spLocks noChangeShapeType="1"/>
              </p:cNvSpPr>
              <p:nvPr/>
            </p:nvSpPr>
            <p:spPr bwMode="auto">
              <a:xfrm>
                <a:off x="7727950" y="7170738"/>
                <a:ext cx="176213" cy="0"/>
              </a:xfrm>
              <a:prstGeom prst="line">
                <a:avLst/>
              </a:prstGeom>
              <a:noFill/>
              <a:ln w="24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48" name="Line 225"/>
              <p:cNvSpPr>
                <a:spLocks noChangeShapeType="1"/>
              </p:cNvSpPr>
              <p:nvPr/>
            </p:nvSpPr>
            <p:spPr bwMode="auto">
              <a:xfrm>
                <a:off x="7727950" y="7981950"/>
                <a:ext cx="176213" cy="0"/>
              </a:xfrm>
              <a:prstGeom prst="line">
                <a:avLst/>
              </a:prstGeom>
              <a:noFill/>
              <a:ln w="24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49" name="Oval 226"/>
              <p:cNvSpPr>
                <a:spLocks noChangeArrowheads="1"/>
              </p:cNvSpPr>
              <p:nvPr/>
            </p:nvSpPr>
            <p:spPr bwMode="auto">
              <a:xfrm>
                <a:off x="8678863" y="7956550"/>
                <a:ext cx="76200" cy="76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50" name="Line 227"/>
              <p:cNvSpPr>
                <a:spLocks noChangeShapeType="1"/>
              </p:cNvSpPr>
              <p:nvPr/>
            </p:nvSpPr>
            <p:spPr bwMode="auto">
              <a:xfrm>
                <a:off x="8615363" y="7981950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51" name="Line 228"/>
              <p:cNvSpPr>
                <a:spLocks noChangeShapeType="1"/>
              </p:cNvSpPr>
              <p:nvPr/>
            </p:nvSpPr>
            <p:spPr bwMode="auto">
              <a:xfrm>
                <a:off x="8615363" y="7981950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52" name="Oval 229"/>
              <p:cNvSpPr>
                <a:spLocks noChangeArrowheads="1"/>
              </p:cNvSpPr>
              <p:nvPr/>
            </p:nvSpPr>
            <p:spPr bwMode="auto">
              <a:xfrm>
                <a:off x="9555163" y="7956550"/>
                <a:ext cx="74613" cy="76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53" name="Line 230"/>
              <p:cNvSpPr>
                <a:spLocks noChangeShapeType="1"/>
              </p:cNvSpPr>
              <p:nvPr/>
            </p:nvSpPr>
            <p:spPr bwMode="auto">
              <a:xfrm>
                <a:off x="9491663" y="7981950"/>
                <a:ext cx="176213" cy="0"/>
              </a:xfrm>
              <a:prstGeom prst="line">
                <a:avLst/>
              </a:prstGeom>
              <a:noFill/>
              <a:ln w="24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54" name="Line 231"/>
              <p:cNvSpPr>
                <a:spLocks noChangeShapeType="1"/>
              </p:cNvSpPr>
              <p:nvPr/>
            </p:nvSpPr>
            <p:spPr bwMode="auto">
              <a:xfrm>
                <a:off x="9491663" y="7981950"/>
                <a:ext cx="176213" cy="0"/>
              </a:xfrm>
              <a:prstGeom prst="line">
                <a:avLst/>
              </a:prstGeom>
              <a:noFill/>
              <a:ln w="24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55" name="Oval 232"/>
              <p:cNvSpPr>
                <a:spLocks noChangeArrowheads="1"/>
              </p:cNvSpPr>
              <p:nvPr/>
            </p:nvSpPr>
            <p:spPr bwMode="auto">
              <a:xfrm>
                <a:off x="10442575" y="7956550"/>
                <a:ext cx="76200" cy="76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56" name="Line 233"/>
              <p:cNvSpPr>
                <a:spLocks noChangeShapeType="1"/>
              </p:cNvSpPr>
              <p:nvPr/>
            </p:nvSpPr>
            <p:spPr bwMode="auto">
              <a:xfrm>
                <a:off x="10379075" y="7981950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57" name="Line 234"/>
              <p:cNvSpPr>
                <a:spLocks noChangeShapeType="1"/>
              </p:cNvSpPr>
              <p:nvPr/>
            </p:nvSpPr>
            <p:spPr bwMode="auto">
              <a:xfrm>
                <a:off x="10379075" y="7981950"/>
                <a:ext cx="177800" cy="0"/>
              </a:xfrm>
              <a:prstGeom prst="line">
                <a:avLst/>
              </a:prstGeom>
              <a:noFill/>
              <a:ln w="24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58" name="Freeform 235"/>
              <p:cNvSpPr>
                <a:spLocks/>
              </p:cNvSpPr>
              <p:nvPr/>
            </p:nvSpPr>
            <p:spPr bwMode="auto">
              <a:xfrm>
                <a:off x="1624013" y="673100"/>
                <a:ext cx="8843963" cy="7308850"/>
              </a:xfrm>
              <a:custGeom>
                <a:avLst/>
                <a:gdLst>
                  <a:gd name="T0" fmla="*/ 0 w 5571"/>
                  <a:gd name="T1" fmla="*/ 0 h 4604"/>
                  <a:gd name="T2" fmla="*/ 552 w 5571"/>
                  <a:gd name="T3" fmla="*/ 64 h 4604"/>
                  <a:gd name="T4" fmla="*/ 1111 w 5571"/>
                  <a:gd name="T5" fmla="*/ 208 h 4604"/>
                  <a:gd name="T6" fmla="*/ 1671 w 5571"/>
                  <a:gd name="T7" fmla="*/ 415 h 4604"/>
                  <a:gd name="T8" fmla="*/ 2230 w 5571"/>
                  <a:gd name="T9" fmla="*/ 727 h 4604"/>
                  <a:gd name="T10" fmla="*/ 2782 w 5571"/>
                  <a:gd name="T11" fmla="*/ 1055 h 4604"/>
                  <a:gd name="T12" fmla="*/ 3341 w 5571"/>
                  <a:gd name="T13" fmla="*/ 1670 h 4604"/>
                  <a:gd name="T14" fmla="*/ 3901 w 5571"/>
                  <a:gd name="T15" fmla="*/ 4349 h 4604"/>
                  <a:gd name="T16" fmla="*/ 4460 w 5571"/>
                  <a:gd name="T17" fmla="*/ 4604 h 4604"/>
                  <a:gd name="T18" fmla="*/ 5011 w 5571"/>
                  <a:gd name="T19" fmla="*/ 4604 h 4604"/>
                  <a:gd name="T20" fmla="*/ 5571 w 5571"/>
                  <a:gd name="T21" fmla="*/ 4604 h 4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571" h="4604">
                    <a:moveTo>
                      <a:pt x="0" y="0"/>
                    </a:moveTo>
                    <a:lnTo>
                      <a:pt x="552" y="64"/>
                    </a:lnTo>
                    <a:lnTo>
                      <a:pt x="1111" y="208"/>
                    </a:lnTo>
                    <a:lnTo>
                      <a:pt x="1671" y="415"/>
                    </a:lnTo>
                    <a:lnTo>
                      <a:pt x="2230" y="727"/>
                    </a:lnTo>
                    <a:lnTo>
                      <a:pt x="2782" y="1055"/>
                    </a:lnTo>
                    <a:lnTo>
                      <a:pt x="3341" y="1670"/>
                    </a:lnTo>
                    <a:lnTo>
                      <a:pt x="3901" y="4349"/>
                    </a:lnTo>
                    <a:lnTo>
                      <a:pt x="4460" y="4604"/>
                    </a:lnTo>
                    <a:lnTo>
                      <a:pt x="5011" y="4604"/>
                    </a:lnTo>
                    <a:lnTo>
                      <a:pt x="5571" y="4604"/>
                    </a:ln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59" name="Rectangle 236"/>
              <p:cNvSpPr>
                <a:spLocks noChangeArrowheads="1"/>
              </p:cNvSpPr>
              <p:nvPr/>
            </p:nvSpPr>
            <p:spPr bwMode="auto">
              <a:xfrm>
                <a:off x="1585913" y="7880351"/>
                <a:ext cx="82513" cy="443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 </a:t>
                </a: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160" name="Rectangle 237"/>
              <p:cNvSpPr>
                <a:spLocks noChangeArrowheads="1"/>
              </p:cNvSpPr>
              <p:nvPr/>
            </p:nvSpPr>
            <p:spPr bwMode="auto">
              <a:xfrm>
                <a:off x="11280774" y="558800"/>
                <a:ext cx="82513" cy="443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 </a:t>
                </a: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</p:grpSp>
        <p:sp>
          <p:nvSpPr>
            <p:cNvPr id="10" name="Rectangle 243"/>
            <p:cNvSpPr>
              <a:spLocks noChangeArrowheads="1"/>
            </p:cNvSpPr>
            <p:nvPr/>
          </p:nvSpPr>
          <p:spPr bwMode="auto">
            <a:xfrm rot="16200000">
              <a:off x="-770846" y="4008477"/>
              <a:ext cx="3214913" cy="549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25400" tIns="25400" rIns="25400" bIns="25400" numCol="1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Reconstruction error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11" name="Rectangle 251"/>
            <p:cNvSpPr>
              <a:spLocks noChangeArrowheads="1"/>
            </p:cNvSpPr>
            <p:nvPr/>
          </p:nvSpPr>
          <p:spPr bwMode="auto">
            <a:xfrm>
              <a:off x="4265443" y="8388348"/>
              <a:ext cx="4379292" cy="645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25400" tIns="25400" rIns="25400" bIns="2540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Number of</a:t>
              </a:r>
              <a:r>
                <a:rPr kumimoji="0" lang="en-US" sz="1400" b="0" i="0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 measurements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585913" y="558800"/>
              <a:ext cx="9777374" cy="7765133"/>
              <a:chOff x="1585913" y="558800"/>
              <a:chExt cx="9777374" cy="7765133"/>
            </a:xfrm>
          </p:grpSpPr>
          <p:sp>
            <p:nvSpPr>
              <p:cNvPr id="114" name="Rectangle 259"/>
              <p:cNvSpPr>
                <a:spLocks noChangeArrowheads="1"/>
              </p:cNvSpPr>
              <p:nvPr/>
            </p:nvSpPr>
            <p:spPr bwMode="auto">
              <a:xfrm>
                <a:off x="1585913" y="7880351"/>
                <a:ext cx="82513" cy="443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 </a:t>
                </a: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115" name="Rectangle 260"/>
              <p:cNvSpPr>
                <a:spLocks noChangeArrowheads="1"/>
              </p:cNvSpPr>
              <p:nvPr/>
            </p:nvSpPr>
            <p:spPr bwMode="auto">
              <a:xfrm>
                <a:off x="11280774" y="558800"/>
                <a:ext cx="82513" cy="443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 </a:t>
                </a: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116" name="Line 261"/>
              <p:cNvSpPr>
                <a:spLocks noChangeShapeType="1"/>
              </p:cNvSpPr>
              <p:nvPr/>
            </p:nvSpPr>
            <p:spPr bwMode="auto">
              <a:xfrm>
                <a:off x="5762626" y="3373683"/>
                <a:ext cx="1012826" cy="45854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17" name="Freeform 262"/>
              <p:cNvSpPr>
                <a:spLocks/>
              </p:cNvSpPr>
              <p:nvPr/>
            </p:nvSpPr>
            <p:spPr bwMode="auto">
              <a:xfrm>
                <a:off x="6737350" y="3730625"/>
                <a:ext cx="165100" cy="152400"/>
              </a:xfrm>
              <a:custGeom>
                <a:avLst/>
                <a:gdLst>
                  <a:gd name="T0" fmla="*/ 0 w 104"/>
                  <a:gd name="T1" fmla="*/ 0 h 96"/>
                  <a:gd name="T2" fmla="*/ 104 w 104"/>
                  <a:gd name="T3" fmla="*/ 96 h 96"/>
                  <a:gd name="T4" fmla="*/ 24 w 104"/>
                  <a:gd name="T5" fmla="*/ 64 h 96"/>
                  <a:gd name="T6" fmla="*/ 0 w 104"/>
                  <a:gd name="T7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4" h="96">
                    <a:moveTo>
                      <a:pt x="0" y="0"/>
                    </a:moveTo>
                    <a:lnTo>
                      <a:pt x="104" y="96"/>
                    </a:lnTo>
                    <a:lnTo>
                      <a:pt x="24" y="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18" name="Freeform 263"/>
              <p:cNvSpPr>
                <a:spLocks/>
              </p:cNvSpPr>
              <p:nvPr/>
            </p:nvSpPr>
            <p:spPr bwMode="auto">
              <a:xfrm>
                <a:off x="6737350" y="3730625"/>
                <a:ext cx="165100" cy="152400"/>
              </a:xfrm>
              <a:custGeom>
                <a:avLst/>
                <a:gdLst>
                  <a:gd name="T0" fmla="*/ 0 w 104"/>
                  <a:gd name="T1" fmla="*/ 0 h 96"/>
                  <a:gd name="T2" fmla="*/ 104 w 104"/>
                  <a:gd name="T3" fmla="*/ 96 h 96"/>
                  <a:gd name="T4" fmla="*/ 24 w 104"/>
                  <a:gd name="T5" fmla="*/ 64 h 96"/>
                  <a:gd name="T6" fmla="*/ 0 w 104"/>
                  <a:gd name="T7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4" h="96">
                    <a:moveTo>
                      <a:pt x="0" y="0"/>
                    </a:moveTo>
                    <a:lnTo>
                      <a:pt x="104" y="96"/>
                    </a:lnTo>
                    <a:lnTo>
                      <a:pt x="24" y="6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19" name="Freeform 264"/>
              <p:cNvSpPr>
                <a:spLocks/>
              </p:cNvSpPr>
              <p:nvPr/>
            </p:nvSpPr>
            <p:spPr bwMode="auto">
              <a:xfrm>
                <a:off x="6673850" y="3832225"/>
                <a:ext cx="228600" cy="50800"/>
              </a:xfrm>
              <a:custGeom>
                <a:avLst/>
                <a:gdLst>
                  <a:gd name="T0" fmla="*/ 144 w 144"/>
                  <a:gd name="T1" fmla="*/ 32 h 32"/>
                  <a:gd name="T2" fmla="*/ 0 w 144"/>
                  <a:gd name="T3" fmla="*/ 24 h 32"/>
                  <a:gd name="T4" fmla="*/ 64 w 144"/>
                  <a:gd name="T5" fmla="*/ 0 h 32"/>
                  <a:gd name="T6" fmla="*/ 144 w 144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" h="32">
                    <a:moveTo>
                      <a:pt x="144" y="32"/>
                    </a:moveTo>
                    <a:lnTo>
                      <a:pt x="0" y="24"/>
                    </a:lnTo>
                    <a:lnTo>
                      <a:pt x="64" y="0"/>
                    </a:lnTo>
                    <a:lnTo>
                      <a:pt x="144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20" name="Freeform 265"/>
              <p:cNvSpPr>
                <a:spLocks/>
              </p:cNvSpPr>
              <p:nvPr/>
            </p:nvSpPr>
            <p:spPr bwMode="auto">
              <a:xfrm>
                <a:off x="6673850" y="3832225"/>
                <a:ext cx="228600" cy="50800"/>
              </a:xfrm>
              <a:custGeom>
                <a:avLst/>
                <a:gdLst>
                  <a:gd name="T0" fmla="*/ 144 w 144"/>
                  <a:gd name="T1" fmla="*/ 32 h 32"/>
                  <a:gd name="T2" fmla="*/ 0 w 144"/>
                  <a:gd name="T3" fmla="*/ 24 h 32"/>
                  <a:gd name="T4" fmla="*/ 64 w 144"/>
                  <a:gd name="T5" fmla="*/ 0 h 32"/>
                  <a:gd name="T6" fmla="*/ 144 w 144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" h="32">
                    <a:moveTo>
                      <a:pt x="144" y="32"/>
                    </a:moveTo>
                    <a:lnTo>
                      <a:pt x="0" y="24"/>
                    </a:lnTo>
                    <a:lnTo>
                      <a:pt x="64" y="0"/>
                    </a:lnTo>
                    <a:lnTo>
                      <a:pt x="144" y="3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21" name="Rectangle 266"/>
              <p:cNvSpPr>
                <a:spLocks noChangeArrowheads="1"/>
              </p:cNvSpPr>
              <p:nvPr/>
            </p:nvSpPr>
            <p:spPr bwMode="auto">
              <a:xfrm>
                <a:off x="4440238" y="2614613"/>
                <a:ext cx="936935" cy="443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Week </a:t>
                </a: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122" name="Rectangle 267"/>
              <p:cNvSpPr>
                <a:spLocks noChangeArrowheads="1"/>
              </p:cNvSpPr>
              <p:nvPr/>
            </p:nvSpPr>
            <p:spPr bwMode="auto">
              <a:xfrm>
                <a:off x="4503738" y="3021014"/>
                <a:ext cx="853631" cy="443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7 to 9</a:t>
                </a: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123" name="Rectangle 268"/>
              <p:cNvSpPr>
                <a:spLocks noChangeArrowheads="1"/>
              </p:cNvSpPr>
              <p:nvPr/>
            </p:nvSpPr>
            <p:spPr bwMode="auto">
              <a:xfrm>
                <a:off x="4452938" y="3425823"/>
                <a:ext cx="207931" cy="443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l-GR" sz="1400" dirty="0">
                    <a:solidFill>
                      <a:srgbClr val="000000"/>
                    </a:solidFill>
                    <a:latin typeface="+mj-lt"/>
                    <a:cs typeface="Times New Roman"/>
                  </a:rPr>
                  <a:t>Δ</a:t>
                </a:r>
                <a:endParaRPr lang="en-US" sz="1400" dirty="0"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124" name="Rectangle 269"/>
              <p:cNvSpPr>
                <a:spLocks noChangeArrowheads="1"/>
              </p:cNvSpPr>
              <p:nvPr/>
            </p:nvSpPr>
            <p:spPr bwMode="auto">
              <a:xfrm>
                <a:off x="4656139" y="3425825"/>
                <a:ext cx="749205" cy="443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=161</a:t>
                </a: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585913" y="558800"/>
              <a:ext cx="9777374" cy="7765133"/>
              <a:chOff x="1585913" y="558800"/>
              <a:chExt cx="9777374" cy="7765133"/>
            </a:xfrm>
          </p:grpSpPr>
          <p:sp>
            <p:nvSpPr>
              <p:cNvPr id="103" name="Rectangle 275"/>
              <p:cNvSpPr>
                <a:spLocks noChangeArrowheads="1"/>
              </p:cNvSpPr>
              <p:nvPr/>
            </p:nvSpPr>
            <p:spPr bwMode="auto">
              <a:xfrm>
                <a:off x="1585913" y="7880351"/>
                <a:ext cx="82513" cy="443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 </a:t>
                </a: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104" name="Rectangle 276"/>
              <p:cNvSpPr>
                <a:spLocks noChangeArrowheads="1"/>
              </p:cNvSpPr>
              <p:nvPr/>
            </p:nvSpPr>
            <p:spPr bwMode="auto">
              <a:xfrm>
                <a:off x="11280774" y="558800"/>
                <a:ext cx="82513" cy="443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 </a:t>
                </a: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105" name="Line 277"/>
              <p:cNvSpPr>
                <a:spLocks noChangeShapeType="1"/>
              </p:cNvSpPr>
              <p:nvPr/>
            </p:nvSpPr>
            <p:spPr bwMode="auto">
              <a:xfrm flipH="1">
                <a:off x="8869363" y="3262313"/>
                <a:ext cx="747713" cy="2778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06" name="Freeform 278"/>
              <p:cNvSpPr>
                <a:spLocks/>
              </p:cNvSpPr>
              <p:nvPr/>
            </p:nvSpPr>
            <p:spPr bwMode="auto">
              <a:xfrm>
                <a:off x="8742363" y="3540125"/>
                <a:ext cx="215900" cy="50800"/>
              </a:xfrm>
              <a:custGeom>
                <a:avLst/>
                <a:gdLst>
                  <a:gd name="T0" fmla="*/ 136 w 136"/>
                  <a:gd name="T1" fmla="*/ 32 h 32"/>
                  <a:gd name="T2" fmla="*/ 0 w 136"/>
                  <a:gd name="T3" fmla="*/ 32 h 32"/>
                  <a:gd name="T4" fmla="*/ 80 w 136"/>
                  <a:gd name="T5" fmla="*/ 0 h 32"/>
                  <a:gd name="T6" fmla="*/ 136 w 136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6" h="32">
                    <a:moveTo>
                      <a:pt x="136" y="32"/>
                    </a:moveTo>
                    <a:lnTo>
                      <a:pt x="0" y="32"/>
                    </a:lnTo>
                    <a:lnTo>
                      <a:pt x="80" y="0"/>
                    </a:lnTo>
                    <a:lnTo>
                      <a:pt x="136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07" name="Freeform 279"/>
              <p:cNvSpPr>
                <a:spLocks/>
              </p:cNvSpPr>
              <p:nvPr/>
            </p:nvSpPr>
            <p:spPr bwMode="auto">
              <a:xfrm>
                <a:off x="8742363" y="3540125"/>
                <a:ext cx="215900" cy="50800"/>
              </a:xfrm>
              <a:custGeom>
                <a:avLst/>
                <a:gdLst>
                  <a:gd name="T0" fmla="*/ 136 w 136"/>
                  <a:gd name="T1" fmla="*/ 32 h 32"/>
                  <a:gd name="T2" fmla="*/ 0 w 136"/>
                  <a:gd name="T3" fmla="*/ 32 h 32"/>
                  <a:gd name="T4" fmla="*/ 80 w 136"/>
                  <a:gd name="T5" fmla="*/ 0 h 32"/>
                  <a:gd name="T6" fmla="*/ 136 w 136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6" h="32">
                    <a:moveTo>
                      <a:pt x="136" y="32"/>
                    </a:moveTo>
                    <a:lnTo>
                      <a:pt x="0" y="32"/>
                    </a:lnTo>
                    <a:lnTo>
                      <a:pt x="80" y="0"/>
                    </a:lnTo>
                    <a:lnTo>
                      <a:pt x="136" y="3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08" name="Freeform 280"/>
              <p:cNvSpPr>
                <a:spLocks/>
              </p:cNvSpPr>
              <p:nvPr/>
            </p:nvSpPr>
            <p:spPr bwMode="auto">
              <a:xfrm>
                <a:off x="8742363" y="3438525"/>
                <a:ext cx="165100" cy="152400"/>
              </a:xfrm>
              <a:custGeom>
                <a:avLst/>
                <a:gdLst>
                  <a:gd name="T0" fmla="*/ 0 w 104"/>
                  <a:gd name="T1" fmla="*/ 96 h 96"/>
                  <a:gd name="T2" fmla="*/ 104 w 104"/>
                  <a:gd name="T3" fmla="*/ 0 h 96"/>
                  <a:gd name="T4" fmla="*/ 80 w 104"/>
                  <a:gd name="T5" fmla="*/ 64 h 96"/>
                  <a:gd name="T6" fmla="*/ 0 w 104"/>
                  <a:gd name="T7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4" h="96">
                    <a:moveTo>
                      <a:pt x="0" y="96"/>
                    </a:moveTo>
                    <a:lnTo>
                      <a:pt x="104" y="0"/>
                    </a:lnTo>
                    <a:lnTo>
                      <a:pt x="80" y="64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09" name="Freeform 281"/>
              <p:cNvSpPr>
                <a:spLocks/>
              </p:cNvSpPr>
              <p:nvPr/>
            </p:nvSpPr>
            <p:spPr bwMode="auto">
              <a:xfrm>
                <a:off x="8742363" y="3438525"/>
                <a:ext cx="165100" cy="152400"/>
              </a:xfrm>
              <a:custGeom>
                <a:avLst/>
                <a:gdLst>
                  <a:gd name="T0" fmla="*/ 0 w 104"/>
                  <a:gd name="T1" fmla="*/ 96 h 96"/>
                  <a:gd name="T2" fmla="*/ 104 w 104"/>
                  <a:gd name="T3" fmla="*/ 0 h 96"/>
                  <a:gd name="T4" fmla="*/ 80 w 104"/>
                  <a:gd name="T5" fmla="*/ 64 h 96"/>
                  <a:gd name="T6" fmla="*/ 0 w 104"/>
                  <a:gd name="T7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4" h="96">
                    <a:moveTo>
                      <a:pt x="0" y="96"/>
                    </a:moveTo>
                    <a:lnTo>
                      <a:pt x="104" y="0"/>
                    </a:lnTo>
                    <a:lnTo>
                      <a:pt x="80" y="64"/>
                    </a:lnTo>
                    <a:lnTo>
                      <a:pt x="0" y="9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110" name="Rectangle 282"/>
              <p:cNvSpPr>
                <a:spLocks noChangeArrowheads="1"/>
              </p:cNvSpPr>
              <p:nvPr/>
            </p:nvSpPr>
            <p:spPr bwMode="auto">
              <a:xfrm>
                <a:off x="9629775" y="2652714"/>
                <a:ext cx="854422" cy="443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Week</a:t>
                </a: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111" name="Rectangle 283"/>
              <p:cNvSpPr>
                <a:spLocks noChangeArrowheads="1"/>
              </p:cNvSpPr>
              <p:nvPr/>
            </p:nvSpPr>
            <p:spPr bwMode="auto">
              <a:xfrm>
                <a:off x="9642477" y="3059112"/>
                <a:ext cx="853631" cy="443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1 to 3</a:t>
                </a: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112" name="Rectangle 284"/>
              <p:cNvSpPr>
                <a:spLocks noChangeArrowheads="1"/>
              </p:cNvSpPr>
              <p:nvPr/>
            </p:nvSpPr>
            <p:spPr bwMode="auto">
              <a:xfrm>
                <a:off x="9591673" y="3463927"/>
                <a:ext cx="207931" cy="443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l-GR" sz="1400" dirty="0">
                    <a:solidFill>
                      <a:srgbClr val="000000"/>
                    </a:solidFill>
                    <a:latin typeface="+mj-lt"/>
                    <a:cs typeface="Times New Roman"/>
                  </a:rPr>
                  <a:t>Δ</a:t>
                </a:r>
                <a:endParaRPr lang="en-US" sz="1400" dirty="0"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113" name="Rectangle 285"/>
              <p:cNvSpPr>
                <a:spLocks noChangeArrowheads="1"/>
              </p:cNvSpPr>
              <p:nvPr/>
            </p:nvSpPr>
            <p:spPr bwMode="auto">
              <a:xfrm>
                <a:off x="9794876" y="3463927"/>
                <a:ext cx="749205" cy="443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=245</a:t>
                </a: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1585913" y="558800"/>
              <a:ext cx="9777374" cy="7765133"/>
              <a:chOff x="1585913" y="558800"/>
              <a:chExt cx="9777374" cy="7765133"/>
            </a:xfrm>
          </p:grpSpPr>
          <p:sp>
            <p:nvSpPr>
              <p:cNvPr id="92" name="Rectangle 291"/>
              <p:cNvSpPr>
                <a:spLocks noChangeArrowheads="1"/>
              </p:cNvSpPr>
              <p:nvPr/>
            </p:nvSpPr>
            <p:spPr bwMode="auto">
              <a:xfrm>
                <a:off x="1585913" y="7880351"/>
                <a:ext cx="82513" cy="443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 </a:t>
                </a: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93" name="Rectangle 292"/>
              <p:cNvSpPr>
                <a:spLocks noChangeArrowheads="1"/>
              </p:cNvSpPr>
              <p:nvPr/>
            </p:nvSpPr>
            <p:spPr bwMode="auto">
              <a:xfrm>
                <a:off x="11280774" y="558800"/>
                <a:ext cx="82513" cy="443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 </a:t>
                </a: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94" name="Line 293"/>
              <p:cNvSpPr>
                <a:spLocks noChangeShapeType="1"/>
              </p:cNvSpPr>
              <p:nvPr/>
            </p:nvSpPr>
            <p:spPr bwMode="auto">
              <a:xfrm flipV="1">
                <a:off x="3897991" y="6561136"/>
                <a:ext cx="631145" cy="13970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95" name="Freeform 294"/>
              <p:cNvSpPr>
                <a:spLocks/>
              </p:cNvSpPr>
              <p:nvPr/>
            </p:nvSpPr>
            <p:spPr bwMode="auto">
              <a:xfrm>
                <a:off x="4440238" y="6523038"/>
                <a:ext cx="215900" cy="38100"/>
              </a:xfrm>
              <a:custGeom>
                <a:avLst/>
                <a:gdLst>
                  <a:gd name="T0" fmla="*/ 0 w 136"/>
                  <a:gd name="T1" fmla="*/ 0 h 24"/>
                  <a:gd name="T2" fmla="*/ 136 w 136"/>
                  <a:gd name="T3" fmla="*/ 0 h 24"/>
                  <a:gd name="T4" fmla="*/ 56 w 136"/>
                  <a:gd name="T5" fmla="*/ 24 h 24"/>
                  <a:gd name="T6" fmla="*/ 0 w 13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6" h="24">
                    <a:moveTo>
                      <a:pt x="0" y="0"/>
                    </a:moveTo>
                    <a:lnTo>
                      <a:pt x="136" y="0"/>
                    </a:lnTo>
                    <a:lnTo>
                      <a:pt x="56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96" name="Freeform 295"/>
              <p:cNvSpPr>
                <a:spLocks/>
              </p:cNvSpPr>
              <p:nvPr/>
            </p:nvSpPr>
            <p:spPr bwMode="auto">
              <a:xfrm>
                <a:off x="4440238" y="6523038"/>
                <a:ext cx="215900" cy="38100"/>
              </a:xfrm>
              <a:custGeom>
                <a:avLst/>
                <a:gdLst>
                  <a:gd name="T0" fmla="*/ 0 w 136"/>
                  <a:gd name="T1" fmla="*/ 0 h 24"/>
                  <a:gd name="T2" fmla="*/ 136 w 136"/>
                  <a:gd name="T3" fmla="*/ 0 h 24"/>
                  <a:gd name="T4" fmla="*/ 56 w 136"/>
                  <a:gd name="T5" fmla="*/ 24 h 24"/>
                  <a:gd name="T6" fmla="*/ 0 w 13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6" h="24">
                    <a:moveTo>
                      <a:pt x="0" y="0"/>
                    </a:moveTo>
                    <a:lnTo>
                      <a:pt x="136" y="0"/>
                    </a:lnTo>
                    <a:lnTo>
                      <a:pt x="56" y="2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97" name="Freeform 296"/>
              <p:cNvSpPr>
                <a:spLocks/>
              </p:cNvSpPr>
              <p:nvPr/>
            </p:nvSpPr>
            <p:spPr bwMode="auto">
              <a:xfrm>
                <a:off x="4491038" y="6523038"/>
                <a:ext cx="165100" cy="139700"/>
              </a:xfrm>
              <a:custGeom>
                <a:avLst/>
                <a:gdLst>
                  <a:gd name="T0" fmla="*/ 104 w 104"/>
                  <a:gd name="T1" fmla="*/ 0 h 88"/>
                  <a:gd name="T2" fmla="*/ 0 w 104"/>
                  <a:gd name="T3" fmla="*/ 88 h 88"/>
                  <a:gd name="T4" fmla="*/ 24 w 104"/>
                  <a:gd name="T5" fmla="*/ 24 h 88"/>
                  <a:gd name="T6" fmla="*/ 104 w 104"/>
                  <a:gd name="T7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4" h="88">
                    <a:moveTo>
                      <a:pt x="104" y="0"/>
                    </a:moveTo>
                    <a:lnTo>
                      <a:pt x="0" y="88"/>
                    </a:lnTo>
                    <a:lnTo>
                      <a:pt x="24" y="24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98" name="Freeform 297"/>
              <p:cNvSpPr>
                <a:spLocks/>
              </p:cNvSpPr>
              <p:nvPr/>
            </p:nvSpPr>
            <p:spPr bwMode="auto">
              <a:xfrm>
                <a:off x="4491038" y="6523038"/>
                <a:ext cx="165100" cy="139700"/>
              </a:xfrm>
              <a:custGeom>
                <a:avLst/>
                <a:gdLst>
                  <a:gd name="T0" fmla="*/ 104 w 104"/>
                  <a:gd name="T1" fmla="*/ 0 h 88"/>
                  <a:gd name="T2" fmla="*/ 0 w 104"/>
                  <a:gd name="T3" fmla="*/ 88 h 88"/>
                  <a:gd name="T4" fmla="*/ 24 w 104"/>
                  <a:gd name="T5" fmla="*/ 24 h 88"/>
                  <a:gd name="T6" fmla="*/ 104 w 104"/>
                  <a:gd name="T7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4" h="88">
                    <a:moveTo>
                      <a:pt x="104" y="0"/>
                    </a:moveTo>
                    <a:lnTo>
                      <a:pt x="0" y="88"/>
                    </a:lnTo>
                    <a:lnTo>
                      <a:pt x="24" y="24"/>
                    </a:lnTo>
                    <a:lnTo>
                      <a:pt x="10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99" name="Rectangle 298"/>
              <p:cNvSpPr>
                <a:spLocks noChangeArrowheads="1"/>
              </p:cNvSpPr>
              <p:nvPr/>
            </p:nvSpPr>
            <p:spPr bwMode="auto">
              <a:xfrm>
                <a:off x="2790825" y="6294439"/>
                <a:ext cx="854422" cy="443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Week</a:t>
                </a: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100" name="Rectangle 299"/>
              <p:cNvSpPr>
                <a:spLocks noChangeArrowheads="1"/>
              </p:cNvSpPr>
              <p:nvPr/>
            </p:nvSpPr>
            <p:spPr bwMode="auto">
              <a:xfrm>
                <a:off x="2803527" y="6700837"/>
                <a:ext cx="853631" cy="443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5 to 7</a:t>
                </a: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101" name="Rectangle 300"/>
              <p:cNvSpPr>
                <a:spLocks noChangeArrowheads="1"/>
              </p:cNvSpPr>
              <p:nvPr/>
            </p:nvSpPr>
            <p:spPr bwMode="auto">
              <a:xfrm>
                <a:off x="2854325" y="7107238"/>
                <a:ext cx="207931" cy="443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l-GR" sz="1400" dirty="0">
                    <a:solidFill>
                      <a:srgbClr val="000000"/>
                    </a:solidFill>
                    <a:latin typeface="+mj-lt"/>
                    <a:cs typeface="Times New Roman"/>
                  </a:rPr>
                  <a:t>Δ</a:t>
                </a:r>
                <a:endParaRPr lang="en-US" sz="1400" dirty="0"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102" name="Rectangle 301"/>
              <p:cNvSpPr>
                <a:spLocks noChangeArrowheads="1"/>
              </p:cNvSpPr>
              <p:nvPr/>
            </p:nvSpPr>
            <p:spPr bwMode="auto">
              <a:xfrm>
                <a:off x="3057526" y="7107238"/>
                <a:ext cx="561077" cy="443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=62</a:t>
                </a: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1585913" y="558800"/>
              <a:ext cx="9777374" cy="7765133"/>
              <a:chOff x="1585913" y="558800"/>
              <a:chExt cx="9777374" cy="7765133"/>
            </a:xfrm>
          </p:grpSpPr>
          <p:sp>
            <p:nvSpPr>
              <p:cNvPr id="81" name="Rectangle 307"/>
              <p:cNvSpPr>
                <a:spLocks noChangeArrowheads="1"/>
              </p:cNvSpPr>
              <p:nvPr/>
            </p:nvSpPr>
            <p:spPr bwMode="auto">
              <a:xfrm>
                <a:off x="1585913" y="7880351"/>
                <a:ext cx="82513" cy="443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 </a:t>
                </a: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82" name="Rectangle 308"/>
              <p:cNvSpPr>
                <a:spLocks noChangeArrowheads="1"/>
              </p:cNvSpPr>
              <p:nvPr/>
            </p:nvSpPr>
            <p:spPr bwMode="auto">
              <a:xfrm>
                <a:off x="11280774" y="558800"/>
                <a:ext cx="82513" cy="443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 </a:t>
                </a: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83" name="Line 309"/>
              <p:cNvSpPr>
                <a:spLocks noChangeShapeType="1"/>
              </p:cNvSpPr>
              <p:nvPr/>
            </p:nvSpPr>
            <p:spPr bwMode="auto">
              <a:xfrm flipV="1">
                <a:off x="3679825" y="4441823"/>
                <a:ext cx="2411414" cy="1201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84" name="Freeform 310"/>
              <p:cNvSpPr>
                <a:spLocks/>
              </p:cNvSpPr>
              <p:nvPr/>
            </p:nvSpPr>
            <p:spPr bwMode="auto">
              <a:xfrm>
                <a:off x="6015038" y="4365625"/>
                <a:ext cx="214313" cy="76200"/>
              </a:xfrm>
              <a:custGeom>
                <a:avLst/>
                <a:gdLst>
                  <a:gd name="T0" fmla="*/ 0 w 135"/>
                  <a:gd name="T1" fmla="*/ 0 h 48"/>
                  <a:gd name="T2" fmla="*/ 135 w 135"/>
                  <a:gd name="T3" fmla="*/ 40 h 48"/>
                  <a:gd name="T4" fmla="*/ 48 w 135"/>
                  <a:gd name="T5" fmla="*/ 48 h 48"/>
                  <a:gd name="T6" fmla="*/ 0 w 135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5" h="48">
                    <a:moveTo>
                      <a:pt x="0" y="0"/>
                    </a:moveTo>
                    <a:lnTo>
                      <a:pt x="135" y="40"/>
                    </a:lnTo>
                    <a:lnTo>
                      <a:pt x="48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85" name="Freeform 311"/>
              <p:cNvSpPr>
                <a:spLocks/>
              </p:cNvSpPr>
              <p:nvPr/>
            </p:nvSpPr>
            <p:spPr bwMode="auto">
              <a:xfrm>
                <a:off x="6015038" y="4365625"/>
                <a:ext cx="214313" cy="76200"/>
              </a:xfrm>
              <a:custGeom>
                <a:avLst/>
                <a:gdLst>
                  <a:gd name="T0" fmla="*/ 0 w 135"/>
                  <a:gd name="T1" fmla="*/ 0 h 48"/>
                  <a:gd name="T2" fmla="*/ 135 w 135"/>
                  <a:gd name="T3" fmla="*/ 40 h 48"/>
                  <a:gd name="T4" fmla="*/ 48 w 135"/>
                  <a:gd name="T5" fmla="*/ 48 h 48"/>
                  <a:gd name="T6" fmla="*/ 0 w 135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5" h="48">
                    <a:moveTo>
                      <a:pt x="0" y="0"/>
                    </a:moveTo>
                    <a:lnTo>
                      <a:pt x="135" y="40"/>
                    </a:lnTo>
                    <a:lnTo>
                      <a:pt x="48" y="48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86" name="Freeform 312"/>
              <p:cNvSpPr>
                <a:spLocks/>
              </p:cNvSpPr>
              <p:nvPr/>
            </p:nvSpPr>
            <p:spPr bwMode="auto">
              <a:xfrm>
                <a:off x="6027738" y="4429125"/>
                <a:ext cx="201613" cy="88900"/>
              </a:xfrm>
              <a:custGeom>
                <a:avLst/>
                <a:gdLst>
                  <a:gd name="T0" fmla="*/ 127 w 127"/>
                  <a:gd name="T1" fmla="*/ 0 h 56"/>
                  <a:gd name="T2" fmla="*/ 0 w 127"/>
                  <a:gd name="T3" fmla="*/ 56 h 56"/>
                  <a:gd name="T4" fmla="*/ 40 w 127"/>
                  <a:gd name="T5" fmla="*/ 8 h 56"/>
                  <a:gd name="T6" fmla="*/ 127 w 127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7" h="56">
                    <a:moveTo>
                      <a:pt x="127" y="0"/>
                    </a:moveTo>
                    <a:lnTo>
                      <a:pt x="0" y="56"/>
                    </a:lnTo>
                    <a:lnTo>
                      <a:pt x="40" y="8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87" name="Freeform 313"/>
              <p:cNvSpPr>
                <a:spLocks/>
              </p:cNvSpPr>
              <p:nvPr/>
            </p:nvSpPr>
            <p:spPr bwMode="auto">
              <a:xfrm>
                <a:off x="6027738" y="4429125"/>
                <a:ext cx="201613" cy="88900"/>
              </a:xfrm>
              <a:custGeom>
                <a:avLst/>
                <a:gdLst>
                  <a:gd name="T0" fmla="*/ 127 w 127"/>
                  <a:gd name="T1" fmla="*/ 0 h 56"/>
                  <a:gd name="T2" fmla="*/ 0 w 127"/>
                  <a:gd name="T3" fmla="*/ 56 h 56"/>
                  <a:gd name="T4" fmla="*/ 40 w 127"/>
                  <a:gd name="T5" fmla="*/ 8 h 56"/>
                  <a:gd name="T6" fmla="*/ 127 w 127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7" h="56">
                    <a:moveTo>
                      <a:pt x="127" y="0"/>
                    </a:moveTo>
                    <a:lnTo>
                      <a:pt x="0" y="56"/>
                    </a:lnTo>
                    <a:lnTo>
                      <a:pt x="40" y="8"/>
                    </a:lnTo>
                    <a:lnTo>
                      <a:pt x="12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88" name="Rectangle 314"/>
              <p:cNvSpPr>
                <a:spLocks noChangeArrowheads="1"/>
              </p:cNvSpPr>
              <p:nvPr/>
            </p:nvSpPr>
            <p:spPr bwMode="auto">
              <a:xfrm>
                <a:off x="2701925" y="3933825"/>
                <a:ext cx="854422" cy="443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Week</a:t>
                </a: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89" name="Rectangle 315"/>
              <p:cNvSpPr>
                <a:spLocks noChangeArrowheads="1"/>
              </p:cNvSpPr>
              <p:nvPr/>
            </p:nvSpPr>
            <p:spPr bwMode="auto">
              <a:xfrm>
                <a:off x="2714625" y="4340225"/>
                <a:ext cx="853631" cy="443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3 to 5</a:t>
                </a: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90" name="Rectangle 316"/>
              <p:cNvSpPr>
                <a:spLocks noChangeArrowheads="1"/>
              </p:cNvSpPr>
              <p:nvPr/>
            </p:nvSpPr>
            <p:spPr bwMode="auto">
              <a:xfrm>
                <a:off x="2663825" y="4746625"/>
                <a:ext cx="207931" cy="443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l-GR" sz="1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Times New Roman"/>
                  </a:rPr>
                  <a:t>Δ</a:t>
                </a:r>
                <a:endPara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91" name="Rectangle 317"/>
              <p:cNvSpPr>
                <a:spLocks noChangeArrowheads="1"/>
              </p:cNvSpPr>
              <p:nvPr/>
            </p:nvSpPr>
            <p:spPr bwMode="auto">
              <a:xfrm>
                <a:off x="2867024" y="4746625"/>
                <a:ext cx="749205" cy="443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=122</a:t>
                </a:r>
                <a:endPara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</p:grpSp>
        <p:sp>
          <p:nvSpPr>
            <p:cNvPr id="16" name="Line 323"/>
            <p:cNvSpPr>
              <a:spLocks noChangeShapeType="1"/>
            </p:cNvSpPr>
            <p:nvPr/>
          </p:nvSpPr>
          <p:spPr bwMode="auto">
            <a:xfrm>
              <a:off x="1624013" y="673100"/>
              <a:ext cx="968533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17" name="Freeform 324"/>
            <p:cNvSpPr>
              <a:spLocks/>
            </p:cNvSpPr>
            <p:nvPr/>
          </p:nvSpPr>
          <p:spPr bwMode="auto">
            <a:xfrm>
              <a:off x="1624013" y="673100"/>
              <a:ext cx="9685338" cy="7308850"/>
            </a:xfrm>
            <a:custGeom>
              <a:avLst/>
              <a:gdLst>
                <a:gd name="T0" fmla="*/ 0 w 763"/>
                <a:gd name="T1" fmla="*/ 576 h 576"/>
                <a:gd name="T2" fmla="*/ 763 w 763"/>
                <a:gd name="T3" fmla="*/ 576 h 576"/>
                <a:gd name="T4" fmla="*/ 763 w 763"/>
                <a:gd name="T5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3" h="576">
                  <a:moveTo>
                    <a:pt x="0" y="576"/>
                  </a:moveTo>
                  <a:lnTo>
                    <a:pt x="763" y="576"/>
                  </a:lnTo>
                  <a:lnTo>
                    <a:pt x="76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18" name="Line 325"/>
            <p:cNvSpPr>
              <a:spLocks noChangeShapeType="1"/>
            </p:cNvSpPr>
            <p:nvPr/>
          </p:nvSpPr>
          <p:spPr bwMode="auto">
            <a:xfrm flipV="1">
              <a:off x="1624013" y="673100"/>
              <a:ext cx="0" cy="73088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19" name="Line 326"/>
            <p:cNvSpPr>
              <a:spLocks noChangeShapeType="1"/>
            </p:cNvSpPr>
            <p:nvPr/>
          </p:nvSpPr>
          <p:spPr bwMode="auto">
            <a:xfrm>
              <a:off x="1624013" y="7981950"/>
              <a:ext cx="968533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0" name="Line 327"/>
            <p:cNvSpPr>
              <a:spLocks noChangeShapeType="1"/>
            </p:cNvSpPr>
            <p:nvPr/>
          </p:nvSpPr>
          <p:spPr bwMode="auto">
            <a:xfrm flipV="1">
              <a:off x="1624013" y="673100"/>
              <a:ext cx="0" cy="73088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1" name="Line 328"/>
            <p:cNvSpPr>
              <a:spLocks noChangeShapeType="1"/>
            </p:cNvSpPr>
            <p:nvPr/>
          </p:nvSpPr>
          <p:spPr bwMode="auto">
            <a:xfrm flipV="1">
              <a:off x="1624013" y="7880350"/>
              <a:ext cx="0" cy="1016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2" name="Line 329"/>
            <p:cNvSpPr>
              <a:spLocks noChangeShapeType="1"/>
            </p:cNvSpPr>
            <p:nvPr/>
          </p:nvSpPr>
          <p:spPr bwMode="auto">
            <a:xfrm>
              <a:off x="1624013" y="673100"/>
              <a:ext cx="0" cy="889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3" name="Rectangle 330"/>
            <p:cNvSpPr>
              <a:spLocks noChangeArrowheads="1"/>
            </p:cNvSpPr>
            <p:nvPr/>
          </p:nvSpPr>
          <p:spPr bwMode="auto">
            <a:xfrm>
              <a:off x="1538814" y="8032750"/>
              <a:ext cx="188128" cy="44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</a:t>
              </a: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24" name="Line 331"/>
            <p:cNvSpPr>
              <a:spLocks noChangeShapeType="1"/>
            </p:cNvSpPr>
            <p:nvPr/>
          </p:nvSpPr>
          <p:spPr bwMode="auto">
            <a:xfrm flipV="1">
              <a:off x="3008313" y="7880350"/>
              <a:ext cx="0" cy="1016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5" name="Line 332"/>
            <p:cNvSpPr>
              <a:spLocks noChangeShapeType="1"/>
            </p:cNvSpPr>
            <p:nvPr/>
          </p:nvSpPr>
          <p:spPr bwMode="auto">
            <a:xfrm>
              <a:off x="3008313" y="673100"/>
              <a:ext cx="0" cy="889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6" name="Rectangle 333"/>
            <p:cNvSpPr>
              <a:spLocks noChangeArrowheads="1"/>
            </p:cNvSpPr>
            <p:nvPr/>
          </p:nvSpPr>
          <p:spPr bwMode="auto">
            <a:xfrm>
              <a:off x="2735267" y="8032750"/>
              <a:ext cx="564377" cy="44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200</a:t>
              </a: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27" name="Line 334"/>
            <p:cNvSpPr>
              <a:spLocks noChangeShapeType="1"/>
            </p:cNvSpPr>
            <p:nvPr/>
          </p:nvSpPr>
          <p:spPr bwMode="auto">
            <a:xfrm flipV="1">
              <a:off x="4392613" y="7880350"/>
              <a:ext cx="0" cy="1016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8" name="Line 335"/>
            <p:cNvSpPr>
              <a:spLocks noChangeShapeType="1"/>
            </p:cNvSpPr>
            <p:nvPr/>
          </p:nvSpPr>
          <p:spPr bwMode="auto">
            <a:xfrm>
              <a:off x="4392613" y="673100"/>
              <a:ext cx="0" cy="889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9" name="Rectangle 336"/>
            <p:cNvSpPr>
              <a:spLocks noChangeArrowheads="1"/>
            </p:cNvSpPr>
            <p:nvPr/>
          </p:nvSpPr>
          <p:spPr bwMode="auto">
            <a:xfrm>
              <a:off x="4119565" y="8032750"/>
              <a:ext cx="564377" cy="44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400</a:t>
              </a: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30" name="Line 337"/>
            <p:cNvSpPr>
              <a:spLocks noChangeShapeType="1"/>
            </p:cNvSpPr>
            <p:nvPr/>
          </p:nvSpPr>
          <p:spPr bwMode="auto">
            <a:xfrm flipV="1">
              <a:off x="5762625" y="7880350"/>
              <a:ext cx="0" cy="1016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1" name="Line 338"/>
            <p:cNvSpPr>
              <a:spLocks noChangeShapeType="1"/>
            </p:cNvSpPr>
            <p:nvPr/>
          </p:nvSpPr>
          <p:spPr bwMode="auto">
            <a:xfrm>
              <a:off x="5762625" y="673100"/>
              <a:ext cx="0" cy="889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2" name="Rectangle 339"/>
            <p:cNvSpPr>
              <a:spLocks noChangeArrowheads="1"/>
            </p:cNvSpPr>
            <p:nvPr/>
          </p:nvSpPr>
          <p:spPr bwMode="auto">
            <a:xfrm>
              <a:off x="5489578" y="8032750"/>
              <a:ext cx="564377" cy="44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600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33" name="Line 340"/>
            <p:cNvSpPr>
              <a:spLocks noChangeShapeType="1"/>
            </p:cNvSpPr>
            <p:nvPr/>
          </p:nvSpPr>
          <p:spPr bwMode="auto">
            <a:xfrm flipV="1">
              <a:off x="7159625" y="7880350"/>
              <a:ext cx="0" cy="1016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4" name="Line 341"/>
            <p:cNvSpPr>
              <a:spLocks noChangeShapeType="1"/>
            </p:cNvSpPr>
            <p:nvPr/>
          </p:nvSpPr>
          <p:spPr bwMode="auto">
            <a:xfrm>
              <a:off x="7159625" y="673100"/>
              <a:ext cx="0" cy="889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5" name="Rectangle 342"/>
            <p:cNvSpPr>
              <a:spLocks noChangeArrowheads="1"/>
            </p:cNvSpPr>
            <p:nvPr/>
          </p:nvSpPr>
          <p:spPr bwMode="auto">
            <a:xfrm>
              <a:off x="6886580" y="8032750"/>
              <a:ext cx="564377" cy="44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800</a:t>
              </a: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36" name="Line 343"/>
            <p:cNvSpPr>
              <a:spLocks noChangeShapeType="1"/>
            </p:cNvSpPr>
            <p:nvPr/>
          </p:nvSpPr>
          <p:spPr bwMode="auto">
            <a:xfrm flipV="1">
              <a:off x="8529638" y="7880350"/>
              <a:ext cx="0" cy="1016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7" name="Line 344"/>
            <p:cNvSpPr>
              <a:spLocks noChangeShapeType="1"/>
            </p:cNvSpPr>
            <p:nvPr/>
          </p:nvSpPr>
          <p:spPr bwMode="auto">
            <a:xfrm>
              <a:off x="8529638" y="673100"/>
              <a:ext cx="0" cy="889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8" name="Rectangle 345"/>
            <p:cNvSpPr>
              <a:spLocks noChangeArrowheads="1"/>
            </p:cNvSpPr>
            <p:nvPr/>
          </p:nvSpPr>
          <p:spPr bwMode="auto">
            <a:xfrm>
              <a:off x="8157462" y="8032750"/>
              <a:ext cx="777194" cy="44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1000</a:t>
              </a: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39" name="Line 346"/>
            <p:cNvSpPr>
              <a:spLocks noChangeShapeType="1"/>
            </p:cNvSpPr>
            <p:nvPr/>
          </p:nvSpPr>
          <p:spPr bwMode="auto">
            <a:xfrm flipV="1">
              <a:off x="9913938" y="7880350"/>
              <a:ext cx="0" cy="1016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0" name="Line 347"/>
            <p:cNvSpPr>
              <a:spLocks noChangeShapeType="1"/>
            </p:cNvSpPr>
            <p:nvPr/>
          </p:nvSpPr>
          <p:spPr bwMode="auto">
            <a:xfrm>
              <a:off x="9913938" y="673100"/>
              <a:ext cx="0" cy="889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1" name="Rectangle 348"/>
            <p:cNvSpPr>
              <a:spLocks noChangeArrowheads="1"/>
            </p:cNvSpPr>
            <p:nvPr/>
          </p:nvSpPr>
          <p:spPr bwMode="auto">
            <a:xfrm>
              <a:off x="9556550" y="8032750"/>
              <a:ext cx="747622" cy="44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1200</a:t>
              </a: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42" name="Line 349"/>
            <p:cNvSpPr>
              <a:spLocks noChangeShapeType="1"/>
            </p:cNvSpPr>
            <p:nvPr/>
          </p:nvSpPr>
          <p:spPr bwMode="auto">
            <a:xfrm flipV="1">
              <a:off x="11309350" y="7880350"/>
              <a:ext cx="0" cy="1016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3" name="Line 350"/>
            <p:cNvSpPr>
              <a:spLocks noChangeShapeType="1"/>
            </p:cNvSpPr>
            <p:nvPr/>
          </p:nvSpPr>
          <p:spPr bwMode="auto">
            <a:xfrm>
              <a:off x="11309350" y="673100"/>
              <a:ext cx="0" cy="889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4" name="Rectangle 351"/>
            <p:cNvSpPr>
              <a:spLocks noChangeArrowheads="1"/>
            </p:cNvSpPr>
            <p:nvPr/>
          </p:nvSpPr>
          <p:spPr bwMode="auto">
            <a:xfrm>
              <a:off x="10950708" y="8032750"/>
              <a:ext cx="750129" cy="44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1400</a:t>
              </a: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45" name="Line 352"/>
            <p:cNvSpPr>
              <a:spLocks noChangeShapeType="1"/>
            </p:cNvSpPr>
            <p:nvPr/>
          </p:nvSpPr>
          <p:spPr bwMode="auto">
            <a:xfrm>
              <a:off x="1624013" y="7981950"/>
              <a:ext cx="1016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6" name="Line 353"/>
            <p:cNvSpPr>
              <a:spLocks noChangeShapeType="1"/>
            </p:cNvSpPr>
            <p:nvPr/>
          </p:nvSpPr>
          <p:spPr bwMode="auto">
            <a:xfrm flipH="1">
              <a:off x="11195050" y="7981950"/>
              <a:ext cx="1143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7" name="Rectangle 354"/>
            <p:cNvSpPr>
              <a:spLocks noChangeArrowheads="1"/>
            </p:cNvSpPr>
            <p:nvPr/>
          </p:nvSpPr>
          <p:spPr bwMode="auto">
            <a:xfrm>
              <a:off x="1388534" y="7766295"/>
              <a:ext cx="188126" cy="44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</a:t>
              </a: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48" name="Line 355"/>
            <p:cNvSpPr>
              <a:spLocks noChangeShapeType="1"/>
            </p:cNvSpPr>
            <p:nvPr/>
          </p:nvSpPr>
          <p:spPr bwMode="auto">
            <a:xfrm>
              <a:off x="1624013" y="7246938"/>
              <a:ext cx="1016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9" name="Line 356"/>
            <p:cNvSpPr>
              <a:spLocks noChangeShapeType="1"/>
            </p:cNvSpPr>
            <p:nvPr/>
          </p:nvSpPr>
          <p:spPr bwMode="auto">
            <a:xfrm flipH="1">
              <a:off x="11195050" y="7246938"/>
              <a:ext cx="1143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0" name="Rectangle 357"/>
            <p:cNvSpPr>
              <a:spLocks noChangeArrowheads="1"/>
            </p:cNvSpPr>
            <p:nvPr/>
          </p:nvSpPr>
          <p:spPr bwMode="auto">
            <a:xfrm>
              <a:off x="1117135" y="7042396"/>
              <a:ext cx="468664" cy="44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0.1</a:t>
              </a: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51" name="Line 358"/>
            <p:cNvSpPr>
              <a:spLocks noChangeShapeType="1"/>
            </p:cNvSpPr>
            <p:nvPr/>
          </p:nvSpPr>
          <p:spPr bwMode="auto">
            <a:xfrm>
              <a:off x="1624013" y="6510338"/>
              <a:ext cx="1016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2" name="Line 359"/>
            <p:cNvSpPr>
              <a:spLocks noChangeShapeType="1"/>
            </p:cNvSpPr>
            <p:nvPr/>
          </p:nvSpPr>
          <p:spPr bwMode="auto">
            <a:xfrm flipH="1">
              <a:off x="11195050" y="6510338"/>
              <a:ext cx="1143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3" name="Rectangle 360"/>
            <p:cNvSpPr>
              <a:spLocks noChangeArrowheads="1"/>
            </p:cNvSpPr>
            <p:nvPr/>
          </p:nvSpPr>
          <p:spPr bwMode="auto">
            <a:xfrm>
              <a:off x="1117137" y="6305794"/>
              <a:ext cx="468664" cy="44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0.2</a:t>
              </a: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54" name="Line 361"/>
            <p:cNvSpPr>
              <a:spLocks noChangeShapeType="1"/>
            </p:cNvSpPr>
            <p:nvPr/>
          </p:nvSpPr>
          <p:spPr bwMode="auto">
            <a:xfrm>
              <a:off x="1624013" y="5773738"/>
              <a:ext cx="1016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5" name="Line 362"/>
            <p:cNvSpPr>
              <a:spLocks noChangeShapeType="1"/>
            </p:cNvSpPr>
            <p:nvPr/>
          </p:nvSpPr>
          <p:spPr bwMode="auto">
            <a:xfrm flipH="1">
              <a:off x="11195050" y="5773738"/>
              <a:ext cx="1143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6" name="Rectangle 363"/>
            <p:cNvSpPr>
              <a:spLocks noChangeArrowheads="1"/>
            </p:cNvSpPr>
            <p:nvPr/>
          </p:nvSpPr>
          <p:spPr bwMode="auto">
            <a:xfrm>
              <a:off x="1117137" y="5570784"/>
              <a:ext cx="468664" cy="44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0.3</a:t>
              </a: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57" name="Line 364"/>
            <p:cNvSpPr>
              <a:spLocks noChangeShapeType="1"/>
            </p:cNvSpPr>
            <p:nvPr/>
          </p:nvSpPr>
          <p:spPr bwMode="auto">
            <a:xfrm>
              <a:off x="1624013" y="5051425"/>
              <a:ext cx="1016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8" name="Line 365"/>
            <p:cNvSpPr>
              <a:spLocks noChangeShapeType="1"/>
            </p:cNvSpPr>
            <p:nvPr/>
          </p:nvSpPr>
          <p:spPr bwMode="auto">
            <a:xfrm flipH="1">
              <a:off x="11195050" y="5051425"/>
              <a:ext cx="1143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9" name="Rectangle 366"/>
            <p:cNvSpPr>
              <a:spLocks noChangeArrowheads="1"/>
            </p:cNvSpPr>
            <p:nvPr/>
          </p:nvSpPr>
          <p:spPr bwMode="auto">
            <a:xfrm>
              <a:off x="1117137" y="4846885"/>
              <a:ext cx="468664" cy="44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0.4</a:t>
              </a: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60" name="Line 367"/>
            <p:cNvSpPr>
              <a:spLocks noChangeShapeType="1"/>
            </p:cNvSpPr>
            <p:nvPr/>
          </p:nvSpPr>
          <p:spPr bwMode="auto">
            <a:xfrm>
              <a:off x="1624013" y="4314825"/>
              <a:ext cx="1016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61" name="Line 368"/>
            <p:cNvSpPr>
              <a:spLocks noChangeShapeType="1"/>
            </p:cNvSpPr>
            <p:nvPr/>
          </p:nvSpPr>
          <p:spPr bwMode="auto">
            <a:xfrm flipH="1">
              <a:off x="11195050" y="4314825"/>
              <a:ext cx="1143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62" name="Rectangle 369"/>
            <p:cNvSpPr>
              <a:spLocks noChangeArrowheads="1"/>
            </p:cNvSpPr>
            <p:nvPr/>
          </p:nvSpPr>
          <p:spPr bwMode="auto">
            <a:xfrm>
              <a:off x="1117137" y="4110283"/>
              <a:ext cx="468664" cy="44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0.5</a:t>
              </a: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63" name="Line 370"/>
            <p:cNvSpPr>
              <a:spLocks noChangeShapeType="1"/>
            </p:cNvSpPr>
            <p:nvPr/>
          </p:nvSpPr>
          <p:spPr bwMode="auto">
            <a:xfrm>
              <a:off x="1624013" y="3578225"/>
              <a:ext cx="1016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64" name="Line 371"/>
            <p:cNvSpPr>
              <a:spLocks noChangeShapeType="1"/>
            </p:cNvSpPr>
            <p:nvPr/>
          </p:nvSpPr>
          <p:spPr bwMode="auto">
            <a:xfrm flipH="1">
              <a:off x="11195050" y="3578225"/>
              <a:ext cx="1143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65" name="Rectangle 372"/>
            <p:cNvSpPr>
              <a:spLocks noChangeArrowheads="1"/>
            </p:cNvSpPr>
            <p:nvPr/>
          </p:nvSpPr>
          <p:spPr bwMode="auto">
            <a:xfrm>
              <a:off x="1117137" y="3373683"/>
              <a:ext cx="468664" cy="44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0.6</a:t>
              </a: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66" name="Line 373"/>
            <p:cNvSpPr>
              <a:spLocks noChangeShapeType="1"/>
            </p:cNvSpPr>
            <p:nvPr/>
          </p:nvSpPr>
          <p:spPr bwMode="auto">
            <a:xfrm>
              <a:off x="1624013" y="2868613"/>
              <a:ext cx="1016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67" name="Line 374"/>
            <p:cNvSpPr>
              <a:spLocks noChangeShapeType="1"/>
            </p:cNvSpPr>
            <p:nvPr/>
          </p:nvSpPr>
          <p:spPr bwMode="auto">
            <a:xfrm flipH="1">
              <a:off x="11195050" y="2868613"/>
              <a:ext cx="1143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68" name="Rectangle 375"/>
            <p:cNvSpPr>
              <a:spLocks noChangeArrowheads="1"/>
            </p:cNvSpPr>
            <p:nvPr/>
          </p:nvSpPr>
          <p:spPr bwMode="auto">
            <a:xfrm>
              <a:off x="1117137" y="2651371"/>
              <a:ext cx="468664" cy="44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0.7</a:t>
              </a: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69" name="Line 376"/>
            <p:cNvSpPr>
              <a:spLocks noChangeShapeType="1"/>
            </p:cNvSpPr>
            <p:nvPr/>
          </p:nvSpPr>
          <p:spPr bwMode="auto">
            <a:xfrm>
              <a:off x="1624013" y="2132013"/>
              <a:ext cx="1016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70" name="Line 377"/>
            <p:cNvSpPr>
              <a:spLocks noChangeShapeType="1"/>
            </p:cNvSpPr>
            <p:nvPr/>
          </p:nvSpPr>
          <p:spPr bwMode="auto">
            <a:xfrm flipH="1">
              <a:off x="11195050" y="2132013"/>
              <a:ext cx="1143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71" name="Rectangle 378"/>
            <p:cNvSpPr>
              <a:spLocks noChangeArrowheads="1"/>
            </p:cNvSpPr>
            <p:nvPr/>
          </p:nvSpPr>
          <p:spPr bwMode="auto">
            <a:xfrm>
              <a:off x="1117137" y="1914769"/>
              <a:ext cx="468664" cy="44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0.8</a:t>
              </a: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72" name="Line 379"/>
            <p:cNvSpPr>
              <a:spLocks noChangeShapeType="1"/>
            </p:cNvSpPr>
            <p:nvPr/>
          </p:nvSpPr>
          <p:spPr bwMode="auto">
            <a:xfrm>
              <a:off x="1624013" y="1395413"/>
              <a:ext cx="1016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73" name="Line 380"/>
            <p:cNvSpPr>
              <a:spLocks noChangeShapeType="1"/>
            </p:cNvSpPr>
            <p:nvPr/>
          </p:nvSpPr>
          <p:spPr bwMode="auto">
            <a:xfrm flipH="1">
              <a:off x="11195050" y="1395413"/>
              <a:ext cx="1143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74" name="Rectangle 381"/>
            <p:cNvSpPr>
              <a:spLocks noChangeArrowheads="1"/>
            </p:cNvSpPr>
            <p:nvPr/>
          </p:nvSpPr>
          <p:spPr bwMode="auto">
            <a:xfrm>
              <a:off x="1117137" y="1178171"/>
              <a:ext cx="468664" cy="44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0.9</a:t>
              </a: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75" name="Line 382"/>
            <p:cNvSpPr>
              <a:spLocks noChangeShapeType="1"/>
            </p:cNvSpPr>
            <p:nvPr/>
          </p:nvSpPr>
          <p:spPr bwMode="auto">
            <a:xfrm>
              <a:off x="1624013" y="673100"/>
              <a:ext cx="1016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76" name="Line 383"/>
            <p:cNvSpPr>
              <a:spLocks noChangeShapeType="1"/>
            </p:cNvSpPr>
            <p:nvPr/>
          </p:nvSpPr>
          <p:spPr bwMode="auto">
            <a:xfrm flipH="1">
              <a:off x="11195050" y="673100"/>
              <a:ext cx="1143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77" name="Rectangle 384"/>
            <p:cNvSpPr>
              <a:spLocks noChangeArrowheads="1"/>
            </p:cNvSpPr>
            <p:nvPr/>
          </p:nvSpPr>
          <p:spPr bwMode="auto">
            <a:xfrm>
              <a:off x="1388534" y="455858"/>
              <a:ext cx="188126" cy="44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1</a:t>
              </a: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78" name="Line 385"/>
            <p:cNvSpPr>
              <a:spLocks noChangeShapeType="1"/>
            </p:cNvSpPr>
            <p:nvPr/>
          </p:nvSpPr>
          <p:spPr bwMode="auto">
            <a:xfrm>
              <a:off x="1624013" y="673100"/>
              <a:ext cx="968533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79" name="Freeform 386"/>
            <p:cNvSpPr>
              <a:spLocks/>
            </p:cNvSpPr>
            <p:nvPr/>
          </p:nvSpPr>
          <p:spPr bwMode="auto">
            <a:xfrm>
              <a:off x="1624013" y="673100"/>
              <a:ext cx="9685338" cy="7308850"/>
            </a:xfrm>
            <a:custGeom>
              <a:avLst/>
              <a:gdLst>
                <a:gd name="T0" fmla="*/ 0 w 763"/>
                <a:gd name="T1" fmla="*/ 576 h 576"/>
                <a:gd name="T2" fmla="*/ 763 w 763"/>
                <a:gd name="T3" fmla="*/ 576 h 576"/>
                <a:gd name="T4" fmla="*/ 763 w 763"/>
                <a:gd name="T5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3" h="576">
                  <a:moveTo>
                    <a:pt x="0" y="576"/>
                  </a:moveTo>
                  <a:lnTo>
                    <a:pt x="763" y="576"/>
                  </a:lnTo>
                  <a:lnTo>
                    <a:pt x="76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80" name="Line 387"/>
            <p:cNvSpPr>
              <a:spLocks noChangeShapeType="1"/>
            </p:cNvSpPr>
            <p:nvPr/>
          </p:nvSpPr>
          <p:spPr bwMode="auto">
            <a:xfrm flipV="1">
              <a:off x="1624013" y="673100"/>
              <a:ext cx="0" cy="73088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</p:grpSp>
      <p:sp>
        <p:nvSpPr>
          <p:cNvPr id="269" name="Content Placeholder 2"/>
          <p:cNvSpPr txBox="1">
            <a:spLocks/>
          </p:cNvSpPr>
          <p:nvPr/>
        </p:nvSpPr>
        <p:spPr>
          <a:xfrm>
            <a:off x="601786" y="1389407"/>
            <a:ext cx="2827214" cy="3425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baseline="0">
                <a:solidFill>
                  <a:schemeClr val="tx1"/>
                </a:solidFill>
                <a:latin typeface="GeosansLight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 baseline="0">
                <a:solidFill>
                  <a:schemeClr val="tx1"/>
                </a:solidFill>
                <a:latin typeface="Geosans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Geosans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Geosans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Geosans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71" name="Content Placeholder 2"/>
          <p:cNvSpPr txBox="1">
            <a:spLocks/>
          </p:cNvSpPr>
          <p:nvPr/>
        </p:nvSpPr>
        <p:spPr>
          <a:xfrm>
            <a:off x="304801" y="1265368"/>
            <a:ext cx="3245844" cy="3687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baseline="0">
                <a:solidFill>
                  <a:schemeClr val="tx1"/>
                </a:solidFill>
                <a:latin typeface="GeosansLight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 baseline="0">
                <a:solidFill>
                  <a:schemeClr val="tx1"/>
                </a:solidFill>
                <a:latin typeface="Geosans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Geosans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Geosans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Geosans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Calibri"/>
                <a:cs typeface="Calibri"/>
              </a:rPr>
              <a:t>Tracking evolution of 128-vertex </a:t>
            </a:r>
            <a:r>
              <a:rPr lang="en-US" sz="2800" dirty="0" err="1" smtClean="0">
                <a:latin typeface="Calibri"/>
                <a:cs typeface="Calibri"/>
              </a:rPr>
              <a:t>subgraph</a:t>
            </a:r>
            <a:r>
              <a:rPr lang="en-US" sz="2800" dirty="0" smtClean="0">
                <a:latin typeface="Calibri"/>
                <a:cs typeface="Calibri"/>
              </a:rPr>
              <a:t> using random cuts</a:t>
            </a:r>
          </a:p>
          <a:p>
            <a:r>
              <a:rPr lang="en-US" sz="2800" dirty="0" smtClean="0">
                <a:latin typeface="Calibri"/>
                <a:cs typeface="Calibri"/>
              </a:rPr>
              <a:t>Δ = number of differences between graphs </a:t>
            </a: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272" name="Picture 27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8498" y="5759501"/>
            <a:ext cx="1124102" cy="2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2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00025"/>
            <a:ext cx="9144000" cy="762000"/>
          </a:xfrm>
        </p:spPr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do </a:t>
            </a:r>
            <a:r>
              <a:rPr lang="de-DE" dirty="0" err="1" smtClean="0"/>
              <a:t>with</a:t>
            </a:r>
            <a:r>
              <a:rPr lang="de-DE" dirty="0" smtClean="0"/>
              <a:t> submodular </a:t>
            </a:r>
            <a:r>
              <a:rPr lang="de-DE" dirty="0" err="1" smtClean="0"/>
              <a:t>functions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5" name="Abgerundetes Rechteck 4"/>
          <p:cNvSpPr/>
          <p:nvPr/>
        </p:nvSpPr>
        <p:spPr bwMode="auto">
          <a:xfrm>
            <a:off x="457201" y="1905000"/>
            <a:ext cx="5943600" cy="4419600"/>
          </a:xfrm>
          <a:prstGeom prst="roundRect">
            <a:avLst/>
          </a:prstGeom>
          <a:solidFill>
            <a:srgbClr val="FFCF01">
              <a:alpha val="10000"/>
            </a:srgbClr>
          </a:solidFill>
          <a:ln w="6350" cmpd="sng"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effectLst/>
                <a:latin typeface="Calibri" charset="0"/>
              </a:rPr>
              <a:t>Optimization</a:t>
            </a:r>
            <a:r>
              <a:rPr lang="de-DE" sz="3600" dirty="0" smtClean="0">
                <a:solidFill>
                  <a:schemeClr val="tx1">
                    <a:alpha val="20000"/>
                  </a:schemeClr>
                </a:solidFill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36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36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6" name="Abgerundetes Rechteck 5"/>
          <p:cNvSpPr/>
          <p:nvPr/>
        </p:nvSpPr>
        <p:spPr bwMode="auto">
          <a:xfrm>
            <a:off x="649356" y="2577548"/>
            <a:ext cx="3170583" cy="1729409"/>
          </a:xfrm>
          <a:prstGeom prst="roundRect">
            <a:avLst/>
          </a:prstGeom>
          <a:solidFill>
            <a:srgbClr val="FFCF01">
              <a:alpha val="10000"/>
            </a:srgb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effectLst/>
                <a:latin typeface="Calibri" charset="0"/>
              </a:rPr>
              <a:t>Minimization</a:t>
            </a: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>
                  <a:alpha val="20000"/>
                </a:schemeClr>
              </a:solidFill>
              <a:effectLst/>
              <a:latin typeface="Calibri" charset="0"/>
            </a:endParaRPr>
          </a:p>
        </p:txBody>
      </p:sp>
      <p:sp>
        <p:nvSpPr>
          <p:cNvPr id="7" name="Abgerundetes Rechteck 6"/>
          <p:cNvSpPr/>
          <p:nvPr/>
        </p:nvSpPr>
        <p:spPr bwMode="auto">
          <a:xfrm>
            <a:off x="649356" y="4403035"/>
            <a:ext cx="3170583" cy="1729409"/>
          </a:xfrm>
          <a:prstGeom prst="roundRect">
            <a:avLst/>
          </a:prstGeom>
          <a:solidFill>
            <a:srgbClr val="FFCF01">
              <a:alpha val="10000"/>
            </a:srgb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effectLst/>
                <a:latin typeface="Calibri" charset="0"/>
              </a:rPr>
              <a:t>Maximization</a:t>
            </a: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>
                  <a:alpha val="20000"/>
                </a:schemeClr>
              </a:solidFill>
              <a:effectLst/>
              <a:latin typeface="Calibri" charset="0"/>
            </a:endParaRPr>
          </a:p>
        </p:txBody>
      </p:sp>
      <p:sp>
        <p:nvSpPr>
          <p:cNvPr id="8" name="Abgerundetes Rechteck 7"/>
          <p:cNvSpPr/>
          <p:nvPr/>
        </p:nvSpPr>
        <p:spPr bwMode="auto">
          <a:xfrm>
            <a:off x="4012095" y="2769704"/>
            <a:ext cx="4611757" cy="3458817"/>
          </a:xfrm>
          <a:prstGeom prst="roundRect">
            <a:avLst/>
          </a:prstGeom>
          <a:solidFill>
            <a:srgbClr val="66CCFF">
              <a:alpha val="40000"/>
            </a:srgb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                         </a:t>
            </a: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effectLst/>
              </a:rPr>
              <a:t>Learning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36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36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Abgerundetes Rechteck 8"/>
          <p:cNvSpPr/>
          <p:nvPr/>
        </p:nvSpPr>
        <p:spPr bwMode="auto">
          <a:xfrm>
            <a:off x="4250636" y="3538330"/>
            <a:ext cx="1921565" cy="2401957"/>
          </a:xfrm>
          <a:prstGeom prst="roundRect">
            <a:avLst/>
          </a:prstGeom>
          <a:solidFill>
            <a:srgbClr val="008000">
              <a:alpha val="25000"/>
            </a:srgb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Online/</a:t>
            </a:r>
            <a:br>
              <a:rPr kumimoji="0" lang="de-DE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de-DE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adaptive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3600" b="1" dirty="0" err="1" smtClean="0"/>
              <a:t>optim</a:t>
            </a:r>
            <a:r>
              <a:rPr lang="de-DE" sz="3600" b="1" dirty="0" smtClean="0"/>
              <a:t>.</a:t>
            </a:r>
            <a:endParaRPr kumimoji="0" lang="de-DE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7153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Concave aspects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90"/>
                </a:solidFill>
              </a:rPr>
              <a:t>s</a:t>
            </a:r>
            <a:r>
              <a:rPr lang="en-US" dirty="0" err="1" smtClean="0">
                <a:solidFill>
                  <a:srgbClr val="000090"/>
                </a:solidFill>
              </a:rPr>
              <a:t>ubmodularity</a:t>
            </a:r>
            <a:r>
              <a:rPr lang="en-US" dirty="0" smtClean="0">
                <a:solidFill>
                  <a:srgbClr val="000090"/>
                </a:solidFill>
              </a:rPr>
              <a:t>: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sz="1400" dirty="0" smtClean="0"/>
          </a:p>
          <a:p>
            <a:r>
              <a:rPr lang="en-US" dirty="0" smtClean="0">
                <a:solidFill>
                  <a:srgbClr val="000090"/>
                </a:solidFill>
              </a:rPr>
              <a:t>concavity: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2228850"/>
            <a:ext cx="6438900" cy="3683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22" y="1790700"/>
            <a:ext cx="2387600" cy="3683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18" y="3600450"/>
            <a:ext cx="2108200" cy="3175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685800" y="4927600"/>
            <a:ext cx="3644900" cy="1387982"/>
            <a:chOff x="660400" y="4991100"/>
            <a:chExt cx="3644900" cy="1387982"/>
          </a:xfrm>
        </p:grpSpPr>
        <p:sp>
          <p:nvSpPr>
            <p:cNvPr id="25" name="Line 4"/>
            <p:cNvSpPr>
              <a:spLocks noChangeShapeType="1"/>
            </p:cNvSpPr>
            <p:nvPr/>
          </p:nvSpPr>
          <p:spPr bwMode="auto">
            <a:xfrm flipV="1">
              <a:off x="927100" y="4991100"/>
              <a:ext cx="9429" cy="13879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5"/>
            <p:cNvSpPr>
              <a:spLocks noChangeShapeType="1"/>
            </p:cNvSpPr>
            <p:nvPr/>
          </p:nvSpPr>
          <p:spPr bwMode="auto">
            <a:xfrm>
              <a:off x="660400" y="6260376"/>
              <a:ext cx="36449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927100" y="5195315"/>
              <a:ext cx="3107796" cy="1065061"/>
            </a:xfrm>
            <a:custGeom>
              <a:avLst/>
              <a:gdLst>
                <a:gd name="T0" fmla="*/ 0 w 3356"/>
                <a:gd name="T1" fmla="*/ 1292 h 1292"/>
                <a:gd name="T2" fmla="*/ 624 w 3356"/>
                <a:gd name="T3" fmla="*/ 44 h 1292"/>
                <a:gd name="T4" fmla="*/ 3356 w 3356"/>
                <a:gd name="T5" fmla="*/ 1029 h 1292"/>
                <a:gd name="T6" fmla="*/ 0 60000 65536"/>
                <a:gd name="T7" fmla="*/ 0 60000 65536"/>
                <a:gd name="T8" fmla="*/ 0 60000 65536"/>
                <a:gd name="T9" fmla="*/ 0 w 3356"/>
                <a:gd name="T10" fmla="*/ 0 h 1292"/>
                <a:gd name="T11" fmla="*/ 3356 w 3356"/>
                <a:gd name="T12" fmla="*/ 1292 h 12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56" h="1292">
                  <a:moveTo>
                    <a:pt x="0" y="1292"/>
                  </a:moveTo>
                  <a:cubicBezTo>
                    <a:pt x="52" y="824"/>
                    <a:pt x="65" y="88"/>
                    <a:pt x="624" y="44"/>
                  </a:cubicBezTo>
                  <a:cubicBezTo>
                    <a:pt x="1183" y="0"/>
                    <a:pt x="2787" y="824"/>
                    <a:pt x="3356" y="1029"/>
                  </a:cubicBezTo>
                </a:path>
              </a:pathLst>
            </a:custGeom>
            <a:noFill/>
            <a:ln w="38100" cap="flat" cmpd="sng">
              <a:solidFill>
                <a:schemeClr val="folHlink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623331" y="5299139"/>
            <a:ext cx="1481492" cy="1101661"/>
            <a:chOff x="3661431" y="5464239"/>
            <a:chExt cx="1481492" cy="1101661"/>
          </a:xfrm>
        </p:grpSpPr>
        <p:sp>
          <p:nvSpPr>
            <p:cNvPr id="27" name="Text Box 6"/>
            <p:cNvSpPr txBox="1">
              <a:spLocks noChangeArrowheads="1"/>
            </p:cNvSpPr>
            <p:nvPr/>
          </p:nvSpPr>
          <p:spPr bwMode="auto">
            <a:xfrm>
              <a:off x="3725731" y="6328487"/>
              <a:ext cx="349117" cy="23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dirty="0">
                  <a:latin typeface="Tahoma" charset="0"/>
                </a:rPr>
                <a:t>|A|</a:t>
              </a:r>
            </a:p>
          </p:txBody>
        </p:sp>
        <p:sp>
          <p:nvSpPr>
            <p:cNvPr id="29" name="Text Box 8"/>
            <p:cNvSpPr txBox="1">
              <a:spLocks noChangeArrowheads="1"/>
            </p:cNvSpPr>
            <p:nvPr/>
          </p:nvSpPr>
          <p:spPr bwMode="auto">
            <a:xfrm>
              <a:off x="3661431" y="5464239"/>
              <a:ext cx="1481492" cy="258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dirty="0" smtClean="0">
                  <a:latin typeface="Tahoma" charset="0"/>
                </a:rPr>
                <a:t>F(A) “intuitively”</a:t>
              </a:r>
              <a:endParaRPr lang="en-US" sz="2000" dirty="0">
                <a:latin typeface="Tahoma" charset="0"/>
              </a:endParaRPr>
            </a:p>
          </p:txBody>
        </p:sp>
      </p:grpSp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0" y="3975100"/>
            <a:ext cx="6946900" cy="7366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788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05"/>
    </mc:Choice>
    <mc:Fallback xmlns="">
      <p:transition xmlns:p14="http://schemas.microsoft.com/office/powerpoint/2010/main" spd="slow" advTm="6070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Learning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optimize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3600" dirty="0" smtClean="0"/>
              <a:t> </a:t>
            </a:r>
            <a:r>
              <a:rPr lang="de-DE" sz="3600" dirty="0" err="1" smtClean="0"/>
              <a:t>Have</a:t>
            </a:r>
            <a:r>
              <a:rPr lang="de-DE" sz="3600" dirty="0" smtClean="0"/>
              <a:t> </a:t>
            </a:r>
            <a:r>
              <a:rPr lang="de-DE" sz="3600" dirty="0" err="1" smtClean="0"/>
              <a:t>seen</a:t>
            </a:r>
            <a:r>
              <a:rPr lang="de-DE" sz="3600" dirty="0" smtClean="0"/>
              <a:t> </a:t>
            </a:r>
            <a:r>
              <a:rPr lang="de-DE" sz="3600" dirty="0" err="1" smtClean="0"/>
              <a:t>how</a:t>
            </a:r>
            <a:r>
              <a:rPr lang="de-DE" sz="3600" dirty="0" smtClean="0"/>
              <a:t> </a:t>
            </a:r>
            <a:r>
              <a:rPr lang="de-DE" sz="3600" dirty="0" err="1" smtClean="0"/>
              <a:t>to</a:t>
            </a:r>
            <a:r>
              <a:rPr lang="de-DE" sz="3600" dirty="0" smtClean="0"/>
              <a:t> </a:t>
            </a:r>
          </a:p>
          <a:p>
            <a:pPr lvl="1"/>
            <a:r>
              <a:rPr lang="de-DE" sz="3200" dirty="0" smtClean="0">
                <a:solidFill>
                  <a:srgbClr val="0080FF"/>
                </a:solidFill>
              </a:rPr>
              <a:t> </a:t>
            </a:r>
            <a:r>
              <a:rPr lang="de-DE" sz="3200" dirty="0" err="1" smtClean="0">
                <a:solidFill>
                  <a:srgbClr val="0080FF"/>
                </a:solidFill>
              </a:rPr>
              <a:t>optimize</a:t>
            </a:r>
            <a:r>
              <a:rPr lang="de-DE" sz="3200" dirty="0" smtClean="0">
                <a:solidFill>
                  <a:srgbClr val="0080FF"/>
                </a:solidFill>
              </a:rPr>
              <a:t> </a:t>
            </a:r>
            <a:r>
              <a:rPr lang="de-DE" sz="3200" dirty="0" smtClean="0"/>
              <a:t>submodular </a:t>
            </a:r>
            <a:r>
              <a:rPr lang="de-DE" sz="3200" dirty="0" err="1" smtClean="0"/>
              <a:t>functions</a:t>
            </a:r>
            <a:endParaRPr lang="de-DE" sz="3200" dirty="0" smtClean="0"/>
          </a:p>
          <a:p>
            <a:pPr lvl="1"/>
            <a:r>
              <a:rPr lang="de-DE" sz="3200" dirty="0" smtClean="0">
                <a:solidFill>
                  <a:srgbClr val="0080FF"/>
                </a:solidFill>
              </a:rPr>
              <a:t> </a:t>
            </a:r>
            <a:r>
              <a:rPr lang="de-DE" sz="3200" dirty="0" err="1" smtClean="0">
                <a:solidFill>
                  <a:srgbClr val="0080FF"/>
                </a:solidFill>
              </a:rPr>
              <a:t>learn</a:t>
            </a:r>
            <a:r>
              <a:rPr lang="de-DE" sz="3200" dirty="0" smtClean="0">
                <a:solidFill>
                  <a:srgbClr val="0080FF"/>
                </a:solidFill>
              </a:rPr>
              <a:t> </a:t>
            </a:r>
            <a:r>
              <a:rPr lang="de-DE" sz="3200" dirty="0" smtClean="0"/>
              <a:t>submodular </a:t>
            </a:r>
            <a:r>
              <a:rPr lang="de-DE" sz="3200" dirty="0" err="1"/>
              <a:t>functions</a:t>
            </a:r>
            <a:endParaRPr lang="de-DE" sz="3200" dirty="0"/>
          </a:p>
          <a:p>
            <a:endParaRPr lang="de-DE" sz="3600" dirty="0" smtClean="0"/>
          </a:p>
          <a:p>
            <a:endParaRPr lang="de-DE" sz="3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990600" y="3581400"/>
            <a:ext cx="655320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DE" sz="3600" dirty="0" err="1"/>
              <a:t>What</a:t>
            </a:r>
            <a:r>
              <a:rPr lang="de-DE" sz="3600" dirty="0"/>
              <a:t> </a:t>
            </a:r>
            <a:r>
              <a:rPr lang="de-DE" sz="3600" dirty="0" err="1"/>
              <a:t>if</a:t>
            </a:r>
            <a:r>
              <a:rPr lang="de-DE" sz="3600" dirty="0"/>
              <a:t> </a:t>
            </a:r>
            <a:r>
              <a:rPr lang="de-DE" sz="3600" dirty="0" err="1"/>
              <a:t>we</a:t>
            </a:r>
            <a:r>
              <a:rPr lang="de-DE" sz="3600" dirty="0"/>
              <a:t> </a:t>
            </a:r>
            <a:r>
              <a:rPr lang="de-DE" sz="3600" dirty="0" err="1"/>
              <a:t>only</a:t>
            </a:r>
            <a:r>
              <a:rPr lang="de-DE" sz="3600" dirty="0"/>
              <a:t> </a:t>
            </a:r>
            <a:r>
              <a:rPr lang="de-DE" sz="3600" dirty="0" err="1"/>
              <a:t>want</a:t>
            </a:r>
            <a:r>
              <a:rPr lang="de-DE" sz="3600" dirty="0"/>
              <a:t> </a:t>
            </a:r>
            <a:r>
              <a:rPr lang="de-DE" sz="3600" dirty="0" err="1"/>
              <a:t>to</a:t>
            </a:r>
            <a:r>
              <a:rPr lang="de-DE" sz="3600" dirty="0"/>
              <a:t> </a:t>
            </a: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err="1" smtClean="0"/>
              <a:t>learn</a:t>
            </a:r>
            <a:r>
              <a:rPr lang="de-DE" sz="3600" dirty="0" smtClean="0"/>
              <a:t> </a:t>
            </a:r>
            <a:r>
              <a:rPr lang="de-DE" sz="3600" i="1" dirty="0" err="1" smtClean="0"/>
              <a:t>enough</a:t>
            </a:r>
            <a:r>
              <a:rPr lang="de-DE" sz="3600" dirty="0" smtClean="0"/>
              <a:t> </a:t>
            </a:r>
            <a:r>
              <a:rPr lang="de-DE" sz="3600" dirty="0" err="1"/>
              <a:t>to</a:t>
            </a:r>
            <a:r>
              <a:rPr lang="de-DE" sz="3600" dirty="0"/>
              <a:t> </a:t>
            </a:r>
            <a:r>
              <a:rPr lang="de-DE" sz="3600" dirty="0" err="1" smtClean="0"/>
              <a:t>optimize</a:t>
            </a:r>
            <a:r>
              <a:rPr lang="de-DE" sz="3600" dirty="0" smtClean="0"/>
              <a:t>?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273200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 bwMode="auto">
          <a:xfrm>
            <a:off x="381000" y="1447800"/>
            <a:ext cx="8458200" cy="1981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00025"/>
            <a:ext cx="9144000" cy="762000"/>
          </a:xfrm>
        </p:spPr>
        <p:txBody>
          <a:bodyPr/>
          <a:lstStyle/>
          <a:p>
            <a:r>
              <a:rPr lang="de-DE" sz="4000" dirty="0" smtClean="0"/>
              <a:t>Learning </a:t>
            </a:r>
            <a:r>
              <a:rPr lang="de-DE" sz="4000" dirty="0" err="1" smtClean="0"/>
              <a:t>to</a:t>
            </a:r>
            <a:r>
              <a:rPr lang="de-DE" sz="4000" dirty="0" smtClean="0"/>
              <a:t> </a:t>
            </a:r>
            <a:r>
              <a:rPr lang="de-DE" sz="4000" dirty="0" err="1" smtClean="0"/>
              <a:t>optimize</a:t>
            </a:r>
            <a:r>
              <a:rPr lang="de-DE" sz="4000" dirty="0" smtClean="0"/>
              <a:t> submodular </a:t>
            </a:r>
            <a:r>
              <a:rPr lang="de-DE" sz="4000" dirty="0" err="1" smtClean="0"/>
              <a:t>functions</a:t>
            </a:r>
            <a:endParaRPr lang="de-DE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>
              <a:solidFill>
                <a:srgbClr val="0080FF"/>
              </a:solidFill>
            </a:endParaRPr>
          </a:p>
          <a:p>
            <a:r>
              <a:rPr lang="de-DE" dirty="0" smtClean="0">
                <a:solidFill>
                  <a:srgbClr val="0080FF"/>
                </a:solidFill>
              </a:rPr>
              <a:t>Online </a:t>
            </a:r>
            <a:r>
              <a:rPr lang="de-DE" dirty="0">
                <a:solidFill>
                  <a:srgbClr val="0080FF"/>
                </a:solidFill>
              </a:rPr>
              <a:t>submodular </a:t>
            </a:r>
            <a:r>
              <a:rPr lang="de-DE" dirty="0" err="1">
                <a:solidFill>
                  <a:srgbClr val="0080FF"/>
                </a:solidFill>
              </a:rPr>
              <a:t>optimization</a:t>
            </a:r>
            <a:endParaRPr lang="de-DE" dirty="0">
              <a:solidFill>
                <a:srgbClr val="0080FF"/>
              </a:solidFill>
            </a:endParaRPr>
          </a:p>
          <a:p>
            <a:pPr lvl="1"/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pick a </a:t>
            </a:r>
            <a:r>
              <a:rPr lang="de-DE" dirty="0" err="1"/>
              <a:t>sequence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sets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maximize</a:t>
            </a:r>
            <a:r>
              <a:rPr lang="de-DE" dirty="0"/>
              <a:t> a </a:t>
            </a:r>
            <a:r>
              <a:rPr lang="de-DE" dirty="0" err="1"/>
              <a:t>sequence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(</a:t>
            </a:r>
            <a:r>
              <a:rPr lang="de-DE" dirty="0" err="1"/>
              <a:t>unknown</a:t>
            </a:r>
            <a:r>
              <a:rPr lang="de-DE" dirty="0"/>
              <a:t>) submodular </a:t>
            </a:r>
            <a:r>
              <a:rPr lang="de-DE" dirty="0" err="1"/>
              <a:t>functions</a:t>
            </a:r>
            <a:endParaRPr lang="de-DE" dirty="0"/>
          </a:p>
          <a:p>
            <a:pPr lvl="1"/>
            <a:r>
              <a:rPr lang="de-DE" i="1" dirty="0" err="1"/>
              <a:t>Application</a:t>
            </a:r>
            <a:r>
              <a:rPr lang="de-DE" dirty="0"/>
              <a:t>: Making diverse </a:t>
            </a:r>
            <a:r>
              <a:rPr lang="de-DE" dirty="0" err="1"/>
              <a:t>recommendations</a:t>
            </a:r>
            <a:endParaRPr lang="de-DE" dirty="0"/>
          </a:p>
          <a:p>
            <a:pPr lvl="1"/>
            <a:endParaRPr lang="de-DE" dirty="0"/>
          </a:p>
          <a:p>
            <a:r>
              <a:rPr lang="de-DE" dirty="0">
                <a:solidFill>
                  <a:srgbClr val="0080FF"/>
                </a:solidFill>
              </a:rPr>
              <a:t>Adaptive submodular </a:t>
            </a:r>
            <a:r>
              <a:rPr lang="de-DE" dirty="0" err="1">
                <a:solidFill>
                  <a:srgbClr val="0080FF"/>
                </a:solidFill>
              </a:rPr>
              <a:t>optimization</a:t>
            </a:r>
            <a:endParaRPr lang="de-DE" dirty="0">
              <a:solidFill>
                <a:srgbClr val="0080FF"/>
              </a:solidFill>
            </a:endParaRPr>
          </a:p>
          <a:p>
            <a:pPr lvl="1"/>
            <a:r>
              <a:rPr lang="de-DE" dirty="0" err="1"/>
              <a:t>Gradually</a:t>
            </a:r>
            <a:r>
              <a:rPr lang="de-DE" dirty="0"/>
              <a:t> </a:t>
            </a:r>
            <a:r>
              <a:rPr lang="de-DE" dirty="0" err="1"/>
              <a:t>build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a </a:t>
            </a:r>
            <a:r>
              <a:rPr lang="de-DE" dirty="0" err="1"/>
              <a:t>set</a:t>
            </a:r>
            <a:r>
              <a:rPr lang="de-DE" dirty="0"/>
              <a:t>, </a:t>
            </a:r>
            <a:r>
              <a:rPr lang="de-DE" dirty="0" err="1"/>
              <a:t>taking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account</a:t>
            </a:r>
            <a:r>
              <a:rPr lang="de-DE" dirty="0"/>
              <a:t> </a:t>
            </a:r>
            <a:r>
              <a:rPr lang="de-DE" dirty="0" err="1"/>
              <a:t>feedback</a:t>
            </a:r>
            <a:endParaRPr lang="de-DE" dirty="0"/>
          </a:p>
          <a:p>
            <a:pPr lvl="1"/>
            <a:r>
              <a:rPr lang="de-DE" i="1" dirty="0" err="1"/>
              <a:t>Application</a:t>
            </a:r>
            <a:r>
              <a:rPr lang="de-DE" dirty="0"/>
              <a:t>: Experimental design / </a:t>
            </a:r>
            <a:r>
              <a:rPr lang="de-DE" dirty="0" err="1"/>
              <a:t>Active</a:t>
            </a:r>
            <a:r>
              <a:rPr lang="de-DE" dirty="0"/>
              <a:t> </a:t>
            </a:r>
            <a:r>
              <a:rPr lang="de-DE" dirty="0" err="1"/>
              <a:t>learning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52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News </a:t>
            </a:r>
            <a:r>
              <a:rPr lang="de-DE" dirty="0" err="1" smtClean="0"/>
              <a:t>recommendation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0" r="48571" b="17928"/>
          <a:stretch/>
        </p:blipFill>
        <p:spPr bwMode="auto">
          <a:xfrm>
            <a:off x="511629" y="2271361"/>
            <a:ext cx="6270171" cy="385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8" r="41077" b="64793"/>
          <a:stretch/>
        </p:blipFill>
        <p:spPr bwMode="auto">
          <a:xfrm>
            <a:off x="512379" y="1143000"/>
            <a:ext cx="7183821" cy="86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560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0025"/>
            <a:ext cx="91440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Application: Diverse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600" dirty="0" smtClean="0">
              <a:solidFill>
                <a:srgbClr val="FF0000"/>
              </a:solidFill>
              <a:sym typeface="Wingdings" charset="2"/>
            </a:endParaRPr>
          </a:p>
          <a:p>
            <a:pPr marL="0" indent="0">
              <a:buNone/>
            </a:pPr>
            <a:endParaRPr lang="en-US" sz="1600" dirty="0" smtClean="0">
              <a:solidFill>
                <a:srgbClr val="FF0000"/>
              </a:solidFill>
              <a:sym typeface="Wingdings" charset="2"/>
            </a:endParaRPr>
          </a:p>
          <a:p>
            <a:pPr marL="0" indent="0">
              <a:buNone/>
            </a:pPr>
            <a:endParaRPr lang="en-US" b="1" dirty="0" smtClean="0">
              <a:solidFill>
                <a:srgbClr val="FF0000"/>
              </a:solidFill>
              <a:latin typeface="Calibri" charset="0"/>
            </a:endParaRPr>
          </a:p>
          <a:p>
            <a:endParaRPr lang="en-US" sz="1600" dirty="0" smtClean="0">
              <a:solidFill>
                <a:srgbClr val="336600"/>
              </a:solidFill>
              <a:sym typeface="Wingdings" charset="2"/>
            </a:endParaRPr>
          </a:p>
          <a:p>
            <a:endParaRPr lang="en-US" sz="1050" dirty="0" smtClean="0">
              <a:solidFill>
                <a:srgbClr val="336600"/>
              </a:solidFill>
              <a:sym typeface="Wingdings" charset="2"/>
            </a:endParaRPr>
          </a:p>
          <a:p>
            <a:endParaRPr lang="en-US" sz="1050" dirty="0" smtClean="0">
              <a:solidFill>
                <a:srgbClr val="336600"/>
              </a:solidFill>
              <a:sym typeface="Wingdings" charset="2"/>
            </a:endParaRPr>
          </a:p>
          <a:p>
            <a:pPr marL="0" indent="0">
              <a:buNone/>
            </a:pPr>
            <a:endParaRPr lang="en-US" sz="1600" dirty="0">
              <a:solidFill>
                <a:srgbClr val="336600"/>
              </a:solidFill>
              <a:sym typeface="Wingdings" charset="2"/>
            </a:endParaRPr>
          </a:p>
          <a:p>
            <a:pPr marL="0" indent="0">
              <a:buNone/>
            </a:pPr>
            <a:endParaRPr lang="en-US" sz="1600" dirty="0" smtClean="0">
              <a:solidFill>
                <a:srgbClr val="336600"/>
              </a:solidFill>
              <a:sym typeface="Wingdings" charset="2"/>
            </a:endParaRPr>
          </a:p>
          <a:p>
            <a:pPr marL="0" indent="0">
              <a:buNone/>
            </a:pPr>
            <a:endParaRPr lang="en-US" sz="1600" dirty="0">
              <a:solidFill>
                <a:srgbClr val="336600"/>
              </a:solidFill>
              <a:sym typeface="Wingdings" charset="2"/>
            </a:endParaRPr>
          </a:p>
          <a:p>
            <a:pPr marL="0" indent="0">
              <a:buNone/>
            </a:pPr>
            <a:endParaRPr lang="en-US" sz="1600" dirty="0">
              <a:solidFill>
                <a:srgbClr val="336600"/>
              </a:solidFill>
              <a:sym typeface="Wingdings" charset="2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01925" y="1309413"/>
            <a:ext cx="7761076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“Google to DOJ: Let us prove to users that NSA isn't snooping on them</a:t>
            </a:r>
            <a:r>
              <a:rPr lang="en-US" sz="2000" dirty="0" smtClean="0"/>
              <a:t>”</a:t>
            </a:r>
            <a:endParaRPr lang="en-US" sz="2000" dirty="0"/>
          </a:p>
          <a:p>
            <a:pPr algn="l"/>
            <a:r>
              <a:rPr lang="en-US" sz="2000" dirty="0" smtClean="0"/>
              <a:t>“US </a:t>
            </a:r>
            <a:r>
              <a:rPr lang="en-US" sz="2000" dirty="0"/>
              <a:t>tech firms push for </a:t>
            </a:r>
            <a:r>
              <a:rPr lang="en-US" sz="2000" dirty="0" err="1"/>
              <a:t>govt</a:t>
            </a:r>
            <a:r>
              <a:rPr lang="en-US" sz="2000" dirty="0"/>
              <a:t> transparency on </a:t>
            </a:r>
            <a:r>
              <a:rPr lang="en-US" sz="2000" dirty="0" err="1" smtClean="0"/>
              <a:t>securityReuters</a:t>
            </a:r>
            <a:r>
              <a:rPr lang="en-US" sz="2000" dirty="0" smtClean="0"/>
              <a:t>”</a:t>
            </a:r>
            <a:endParaRPr lang="en-US" sz="2000" dirty="0"/>
          </a:p>
          <a:p>
            <a:pPr algn="l"/>
            <a:r>
              <a:rPr lang="en-US" sz="2000" dirty="0" smtClean="0"/>
              <a:t>“Internet </a:t>
            </a:r>
            <a:r>
              <a:rPr lang="en-US" sz="2000" dirty="0"/>
              <a:t>Companies Call For More Disclosure of </a:t>
            </a:r>
            <a:r>
              <a:rPr lang="en-US" sz="2000" dirty="0" smtClean="0"/>
              <a:t>Surveillance”</a:t>
            </a:r>
            <a:endParaRPr lang="en-US" sz="2000" dirty="0"/>
          </a:p>
          <a:p>
            <a:pPr algn="l"/>
            <a:r>
              <a:rPr lang="en-US" sz="2000" dirty="0" smtClean="0"/>
              <a:t>“NSA </a:t>
            </a:r>
            <a:r>
              <a:rPr lang="en-US" sz="2000" dirty="0"/>
              <a:t>scandal: Twitter and Microsoft join calls to disclose data </a:t>
            </a:r>
            <a:r>
              <a:rPr lang="en-US" sz="2000" dirty="0" smtClean="0"/>
              <a:t>requests”</a:t>
            </a:r>
          </a:p>
          <a:p>
            <a:pPr algn="l"/>
            <a:r>
              <a:rPr lang="en-US" sz="2000" dirty="0" smtClean="0"/>
              <a:t>“NSA </a:t>
            </a:r>
            <a:r>
              <a:rPr lang="en-US" sz="2000" dirty="0"/>
              <a:t>Secrecy Prompts a </a:t>
            </a:r>
            <a:r>
              <a:rPr lang="en-US" sz="2000" dirty="0" smtClean="0"/>
              <a:t>Pushback”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001923" y="3795791"/>
            <a:ext cx="7761078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“Google to DOJ: Let us prove to users that NSA isn't snooping on them”</a:t>
            </a:r>
          </a:p>
          <a:p>
            <a:pPr algn="l"/>
            <a:r>
              <a:rPr lang="en-US" sz="2000" dirty="0"/>
              <a:t>“Storms Capable of Producing </a:t>
            </a:r>
            <a:r>
              <a:rPr lang="en-US" sz="2000" dirty="0" err="1"/>
              <a:t>Derecho</a:t>
            </a:r>
            <a:r>
              <a:rPr lang="en-US" sz="2000" dirty="0"/>
              <a:t> Possible in Midwest Today”</a:t>
            </a:r>
          </a:p>
          <a:p>
            <a:pPr algn="l"/>
            <a:r>
              <a:rPr lang="en-US" sz="2000" dirty="0"/>
              <a:t>“Ohio kidnap suspect pleads not guilty”</a:t>
            </a:r>
          </a:p>
          <a:p>
            <a:pPr algn="l"/>
            <a:r>
              <a:rPr lang="en-US" sz="2000" dirty="0"/>
              <a:t>“Five takeaways from Spurs-Heat in Game 3 of the NBA Finals”</a:t>
            </a:r>
          </a:p>
          <a:p>
            <a:pPr algn="l"/>
            <a:r>
              <a:rPr lang="en-US" sz="2000" dirty="0"/>
              <a:t>“Samsung Unveils Galaxy S4 Zoom With 16MP Camera</a:t>
            </a:r>
            <a:r>
              <a:rPr lang="en-US" sz="2000" dirty="0" smtClean="0"/>
              <a:t>”</a:t>
            </a:r>
            <a:endParaRPr lang="en-US" sz="2000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429000"/>
            <a:ext cx="765689" cy="99060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V="1">
            <a:off x="148711" y="1219200"/>
            <a:ext cx="765689" cy="9906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93286" y="5943600"/>
            <a:ext cx="8898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80FF"/>
                </a:solidFill>
              </a:rPr>
              <a:t>Prefer</a:t>
            </a:r>
            <a:r>
              <a:rPr lang="de-DE" dirty="0" smtClean="0">
                <a:solidFill>
                  <a:srgbClr val="0080FF"/>
                </a:solidFill>
              </a:rPr>
              <a:t> </a:t>
            </a:r>
            <a:r>
              <a:rPr lang="de-DE" dirty="0" err="1" smtClean="0">
                <a:solidFill>
                  <a:srgbClr val="0080FF"/>
                </a:solidFill>
              </a:rPr>
              <a:t>recommendations</a:t>
            </a:r>
            <a:r>
              <a:rPr lang="de-DE" dirty="0" smtClean="0">
                <a:solidFill>
                  <a:srgbClr val="0080FF"/>
                </a:solidFill>
              </a:rPr>
              <a:t> </a:t>
            </a:r>
            <a:r>
              <a:rPr lang="de-DE" dirty="0" err="1" smtClean="0">
                <a:solidFill>
                  <a:srgbClr val="0080FF"/>
                </a:solidFill>
              </a:rPr>
              <a:t>that</a:t>
            </a:r>
            <a:r>
              <a:rPr lang="de-DE" dirty="0" smtClean="0">
                <a:solidFill>
                  <a:srgbClr val="0080FF"/>
                </a:solidFill>
              </a:rPr>
              <a:t> </a:t>
            </a:r>
            <a:r>
              <a:rPr lang="de-DE" dirty="0" err="1" smtClean="0">
                <a:solidFill>
                  <a:srgbClr val="0080FF"/>
                </a:solidFill>
              </a:rPr>
              <a:t>are</a:t>
            </a:r>
            <a:r>
              <a:rPr lang="de-DE" dirty="0" smtClean="0">
                <a:solidFill>
                  <a:srgbClr val="0080FF"/>
                </a:solidFill>
              </a:rPr>
              <a:t> </a:t>
            </a:r>
            <a:r>
              <a:rPr lang="de-DE" dirty="0" err="1" smtClean="0">
                <a:solidFill>
                  <a:srgbClr val="0080FF"/>
                </a:solidFill>
              </a:rPr>
              <a:t>both</a:t>
            </a:r>
            <a:r>
              <a:rPr lang="de-DE" dirty="0" smtClean="0">
                <a:solidFill>
                  <a:srgbClr val="0080FF"/>
                </a:solidFill>
              </a:rPr>
              <a:t> </a:t>
            </a:r>
            <a:r>
              <a:rPr lang="de-DE" i="1" dirty="0" smtClean="0">
                <a:solidFill>
                  <a:srgbClr val="0080FF"/>
                </a:solidFill>
              </a:rPr>
              <a:t>relevant </a:t>
            </a:r>
            <a:r>
              <a:rPr lang="de-DE" dirty="0" err="1" smtClean="0">
                <a:solidFill>
                  <a:srgbClr val="0080FF"/>
                </a:solidFill>
              </a:rPr>
              <a:t>and</a:t>
            </a:r>
            <a:r>
              <a:rPr lang="de-DE" dirty="0" smtClean="0">
                <a:solidFill>
                  <a:srgbClr val="0080FF"/>
                </a:solidFill>
              </a:rPr>
              <a:t> </a:t>
            </a:r>
            <a:r>
              <a:rPr lang="de-DE" i="1" dirty="0" smtClean="0">
                <a:solidFill>
                  <a:srgbClr val="0080FF"/>
                </a:solidFill>
              </a:rPr>
              <a:t>diverse</a:t>
            </a:r>
            <a:endParaRPr lang="de-DE" i="1" dirty="0">
              <a:solidFill>
                <a:srgbClr val="008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537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Simple </a:t>
            </a:r>
            <a:r>
              <a:rPr lang="de-DE" dirty="0" err="1" smtClean="0"/>
              <a:t>model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8600" y="954087"/>
            <a:ext cx="9067800" cy="5141913"/>
          </a:xfrm>
        </p:spPr>
        <p:txBody>
          <a:bodyPr/>
          <a:lstStyle/>
          <a:p>
            <a:r>
              <a:rPr lang="de-DE" dirty="0" err="1" smtClean="0"/>
              <a:t>We‘re</a:t>
            </a:r>
            <a:r>
              <a:rPr lang="de-DE" dirty="0" smtClean="0"/>
              <a:t> </a:t>
            </a:r>
            <a:r>
              <a:rPr lang="de-DE" dirty="0" err="1" smtClean="0"/>
              <a:t>given</a:t>
            </a:r>
            <a:r>
              <a:rPr lang="de-DE" dirty="0" smtClean="0"/>
              <a:t> a </a:t>
            </a:r>
            <a:r>
              <a:rPr lang="de-DE" dirty="0" err="1" smtClean="0"/>
              <a:t>set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articles</a:t>
            </a:r>
            <a:endParaRPr lang="de-DE" dirty="0" smtClean="0"/>
          </a:p>
          <a:p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 smtClean="0"/>
              <a:t>round</a:t>
            </a:r>
            <a:r>
              <a:rPr lang="de-DE" dirty="0" smtClean="0"/>
              <a:t>:</a:t>
            </a:r>
          </a:p>
          <a:p>
            <a:pPr lvl="1"/>
            <a:r>
              <a:rPr lang="de-DE" dirty="0"/>
              <a:t>A</a:t>
            </a:r>
            <a:r>
              <a:rPr lang="de-DE" dirty="0" smtClean="0"/>
              <a:t> </a:t>
            </a:r>
            <a:r>
              <a:rPr lang="de-DE" dirty="0" err="1" smtClean="0"/>
              <a:t>user</a:t>
            </a:r>
            <a:r>
              <a:rPr lang="de-DE" dirty="0" smtClean="0"/>
              <a:t> </a:t>
            </a:r>
            <a:r>
              <a:rPr lang="de-DE" dirty="0" err="1" smtClean="0"/>
              <a:t>appears</a:t>
            </a:r>
            <a:r>
              <a:rPr lang="de-DE" dirty="0" smtClean="0"/>
              <a:t>, </a:t>
            </a:r>
            <a:r>
              <a:rPr lang="de-DE" dirty="0" err="1" smtClean="0"/>
              <a:t>interested</a:t>
            </a:r>
            <a:r>
              <a:rPr lang="de-DE" dirty="0" smtClean="0"/>
              <a:t> in a </a:t>
            </a:r>
            <a:r>
              <a:rPr lang="de-DE" dirty="0" err="1" smtClean="0"/>
              <a:t>subset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articles</a:t>
            </a:r>
            <a:endParaRPr lang="de-DE" dirty="0" smtClean="0"/>
          </a:p>
          <a:p>
            <a:pPr lvl="1"/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recommend</a:t>
            </a:r>
            <a:r>
              <a:rPr lang="de-DE" dirty="0" smtClean="0"/>
              <a:t> a </a:t>
            </a:r>
            <a:r>
              <a:rPr lang="de-DE" dirty="0" err="1" smtClean="0"/>
              <a:t>set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articles</a:t>
            </a:r>
            <a:endParaRPr lang="de-DE" dirty="0" smtClean="0"/>
          </a:p>
          <a:p>
            <a:pPr lvl="1"/>
            <a:r>
              <a:rPr lang="de-DE" dirty="0" smtClean="0"/>
              <a:t>The </a:t>
            </a:r>
            <a:r>
              <a:rPr lang="de-DE" dirty="0" err="1" smtClean="0"/>
              <a:t>user</a:t>
            </a:r>
            <a:r>
              <a:rPr lang="de-DE" dirty="0" smtClean="0"/>
              <a:t> </a:t>
            </a:r>
            <a:r>
              <a:rPr lang="de-DE" dirty="0" err="1" smtClean="0"/>
              <a:t>clicks</a:t>
            </a:r>
            <a:r>
              <a:rPr lang="de-DE" dirty="0" smtClean="0"/>
              <a:t> on </a:t>
            </a:r>
            <a:r>
              <a:rPr lang="de-DE" dirty="0" err="1" smtClean="0"/>
              <a:t>any</a:t>
            </a:r>
            <a:r>
              <a:rPr lang="de-DE" dirty="0" smtClean="0"/>
              <a:t> </a:t>
            </a:r>
            <a:r>
              <a:rPr lang="de-DE" dirty="0" err="1" smtClean="0"/>
              <a:t>displayed</a:t>
            </a:r>
            <a:r>
              <a:rPr lang="de-DE" dirty="0" smtClean="0"/>
              <a:t> </a:t>
            </a:r>
            <a:r>
              <a:rPr lang="de-DE" dirty="0" err="1" smtClean="0"/>
              <a:t>article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she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interested</a:t>
            </a:r>
            <a:r>
              <a:rPr lang="de-DE" dirty="0" smtClean="0"/>
              <a:t> in</a:t>
            </a:r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r>
              <a:rPr lang="de-DE" b="1" dirty="0" smtClean="0"/>
              <a:t>Goal</a:t>
            </a:r>
            <a:r>
              <a:rPr lang="de-DE" dirty="0" smtClean="0"/>
              <a:t>: </a:t>
            </a:r>
            <a:r>
              <a:rPr lang="de-DE" dirty="0" err="1" smtClean="0"/>
              <a:t>Maximize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total #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clicks</a:t>
            </a:r>
            <a:endParaRPr lang="de-DE" dirty="0" smtClean="0"/>
          </a:p>
          <a:p>
            <a:r>
              <a:rPr lang="de-DE" b="1" dirty="0" smtClean="0"/>
              <a:t>Challenge</a:t>
            </a:r>
            <a:r>
              <a:rPr lang="de-DE" dirty="0" smtClean="0"/>
              <a:t>: </a:t>
            </a:r>
          </a:p>
          <a:p>
            <a:pPr lvl="1"/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don‘t</a:t>
            </a:r>
            <a:r>
              <a:rPr lang="de-DE" dirty="0" smtClean="0"/>
              <a:t> </a:t>
            </a:r>
            <a:r>
              <a:rPr lang="de-DE" dirty="0" err="1" smtClean="0"/>
              <a:t>know</a:t>
            </a:r>
            <a:r>
              <a:rPr lang="de-DE" dirty="0" smtClean="0"/>
              <a:t>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articles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user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interested</a:t>
            </a:r>
            <a:r>
              <a:rPr lang="de-DE" dirty="0" smtClean="0"/>
              <a:t> in!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0C7E2B-37ED-5245-9EBA-EDFAEAB419F6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6" name="Bild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1181100"/>
            <a:ext cx="228600" cy="228600"/>
          </a:xfrm>
          <a:prstGeom prst="rect">
            <a:avLst/>
          </a:prstGeom>
        </p:spPr>
      </p:pic>
      <p:pic>
        <p:nvPicPr>
          <p:cNvPr id="7" name="Bild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450" y="2133600"/>
            <a:ext cx="266700" cy="279400"/>
          </a:xfrm>
          <a:prstGeom prst="rect">
            <a:avLst/>
          </a:prstGeom>
        </p:spPr>
      </p:pic>
      <p:pic>
        <p:nvPicPr>
          <p:cNvPr id="9" name="Bild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3473450"/>
            <a:ext cx="4424680" cy="412750"/>
          </a:xfrm>
          <a:prstGeom prst="rect">
            <a:avLst/>
          </a:prstGeom>
        </p:spPr>
      </p:pic>
      <p:pic>
        <p:nvPicPr>
          <p:cNvPr id="10" name="Bild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100" y="2565400"/>
            <a:ext cx="304800" cy="279400"/>
          </a:xfrm>
          <a:prstGeom prst="rect">
            <a:avLst/>
          </a:prstGeom>
        </p:spPr>
      </p:pic>
      <p:pic>
        <p:nvPicPr>
          <p:cNvPr id="11" name="Bild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50" y="4311650"/>
            <a:ext cx="13335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64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FE5C-7D9B-CF40-BD22-946BB60EB292}" type="slidenum">
              <a:rPr lang="en-US"/>
              <a:pPr/>
              <a:t>65</a:t>
            </a:fld>
            <a:endParaRPr lang="en-US"/>
          </a:p>
        </p:txBody>
      </p:sp>
      <p:sp>
        <p:nvSpPr>
          <p:cNvPr id="15124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23825"/>
            <a:ext cx="7896225" cy="762000"/>
          </a:xfrm>
        </p:spPr>
        <p:txBody>
          <a:bodyPr/>
          <a:lstStyle/>
          <a:p>
            <a:r>
              <a:rPr lang="en-US" sz="3200" dirty="0"/>
              <a:t>Online maximization of </a:t>
            </a:r>
            <a:r>
              <a:rPr lang="en-US" sz="3200" dirty="0" err="1"/>
              <a:t>submodular</a:t>
            </a:r>
            <a:r>
              <a:rPr lang="en-US" sz="3200" dirty="0"/>
              <a:t> </a:t>
            </a:r>
            <a:r>
              <a:rPr lang="en-US" sz="3200" dirty="0" smtClean="0"/>
              <a:t>functions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800" dirty="0" smtClean="0"/>
              <a:t>[Streeter</a:t>
            </a:r>
            <a:r>
              <a:rPr lang="en-US" sz="2800" dirty="0"/>
              <a:t>, </a:t>
            </a:r>
            <a:r>
              <a:rPr lang="en-US" sz="2800" dirty="0" err="1"/>
              <a:t>Golovin</a:t>
            </a:r>
            <a:r>
              <a:rPr lang="en-US" sz="2800" dirty="0"/>
              <a:t> NIPS </a:t>
            </a:r>
            <a:r>
              <a:rPr lang="ja-JP" altLang="en-US" sz="2800" dirty="0"/>
              <a:t>‘</a:t>
            </a:r>
            <a:r>
              <a:rPr lang="en-US" sz="2800" dirty="0" smtClean="0"/>
              <a:t>08]</a:t>
            </a:r>
            <a:endParaRPr lang="en-US" sz="2800" dirty="0"/>
          </a:p>
        </p:txBody>
      </p:sp>
      <p:sp>
        <p:nvSpPr>
          <p:cNvPr id="1461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695700"/>
            <a:ext cx="8686800" cy="2819400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 dirty="0"/>
              <a:t>	</a:t>
            </a:r>
            <a:r>
              <a:rPr lang="en-US" sz="2400" b="1" dirty="0" smtClean="0"/>
              <a:t>Goal</a:t>
            </a:r>
            <a:r>
              <a:rPr lang="en-US" sz="2400" dirty="0" smtClean="0"/>
              <a:t>: Want to choose </a:t>
            </a:r>
            <a:r>
              <a:rPr lang="en-US" sz="2400" dirty="0"/>
              <a:t>A</a:t>
            </a:r>
            <a:r>
              <a:rPr lang="en-US" sz="2400" baseline="-25000" dirty="0"/>
              <a:t>1</a:t>
            </a:r>
            <a:r>
              <a:rPr lang="en-US" sz="2400" dirty="0"/>
              <a:t>,…A</a:t>
            </a:r>
            <a:r>
              <a:rPr lang="en-US" sz="2400" baseline="-25000" dirty="0"/>
              <a:t>t</a:t>
            </a:r>
            <a:r>
              <a:rPr lang="en-US" sz="2400" dirty="0"/>
              <a:t>  </a:t>
            </a:r>
            <a:r>
              <a:rPr lang="en-US" sz="2400" dirty="0" err="1"/>
              <a:t>s.t</a:t>
            </a:r>
            <a:r>
              <a:rPr lang="en-US" sz="2400" dirty="0" err="1" smtClean="0"/>
              <a:t>.</a:t>
            </a:r>
            <a:r>
              <a:rPr lang="en-US" sz="2400" dirty="0" smtClean="0"/>
              <a:t> the regret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	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 dirty="0"/>
              <a:t>	</a:t>
            </a:r>
            <a:br>
              <a:rPr lang="en-US" sz="2400" dirty="0"/>
            </a:br>
            <a:r>
              <a:rPr lang="en-US" sz="2400" dirty="0" smtClean="0"/>
              <a:t>grows </a:t>
            </a:r>
            <a:r>
              <a:rPr lang="en-US" sz="2400" dirty="0" err="1" smtClean="0"/>
              <a:t>sublinearly</a:t>
            </a:r>
            <a:r>
              <a:rPr lang="en-US" sz="2400" dirty="0" smtClean="0"/>
              <a:t>, i.e., </a:t>
            </a:r>
            <a:r>
              <a:rPr lang="en-US" sz="2400" dirty="0">
                <a:latin typeface="cmsy10" charset="0"/>
              </a:rPr>
              <a:t/>
            </a:r>
            <a:br>
              <a:rPr lang="en-US" sz="2400" dirty="0">
                <a:latin typeface="cmsy10" charset="0"/>
              </a:rPr>
            </a:br>
            <a:endParaRPr lang="en-US" sz="2400" dirty="0" smtClean="0">
              <a:latin typeface="cmsy10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 dirty="0">
                <a:latin typeface="cmsy10" charset="0"/>
              </a:rPr>
              <a:t>	</a:t>
            </a:r>
            <a:r>
              <a:rPr lang="en-US" b="1" dirty="0" smtClean="0">
                <a:solidFill>
                  <a:srgbClr val="008000"/>
                </a:solidFill>
              </a:rPr>
              <a:t>For k=1, many good algorithms known! </a:t>
            </a:r>
            <a:r>
              <a:rPr lang="en-US" b="1" dirty="0" smtClean="0">
                <a:solidFill>
                  <a:srgbClr val="008000"/>
                </a:solidFill>
                <a:sym typeface="Wingdings"/>
              </a:rPr>
              <a:t> 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b="1" dirty="0">
                <a:solidFill>
                  <a:srgbClr val="FF0000"/>
                </a:solidFill>
                <a:sym typeface="Wingdings"/>
              </a:rPr>
              <a:t>	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But what if k&gt;1?</a:t>
            </a:r>
            <a:endParaRPr lang="en-US" b="1" dirty="0">
              <a:solidFill>
                <a:srgbClr val="FF0000"/>
              </a:solidFill>
              <a:latin typeface="cmsy10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sz="2400" dirty="0">
              <a:solidFill>
                <a:srgbClr val="008300"/>
              </a:solidFill>
              <a:latin typeface="cmsy10" charset="0"/>
            </a:endParaRPr>
          </a:p>
        </p:txBody>
      </p:sp>
      <p:sp>
        <p:nvSpPr>
          <p:cNvPr id="1512453" name="Text Box 4"/>
          <p:cNvSpPr txBox="1">
            <a:spLocks noChangeArrowheads="1"/>
          </p:cNvSpPr>
          <p:nvPr/>
        </p:nvSpPr>
        <p:spPr bwMode="auto">
          <a:xfrm>
            <a:off x="1970088" y="1012825"/>
            <a:ext cx="463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>
                <a:latin typeface="Calibri" charset="0"/>
              </a:rPr>
              <a:t>A</a:t>
            </a:r>
            <a:r>
              <a:rPr lang="en-US" baseline="-25000">
                <a:latin typeface="Calibri" charset="0"/>
              </a:rPr>
              <a:t>1</a:t>
            </a:r>
          </a:p>
        </p:txBody>
      </p:sp>
      <p:sp>
        <p:nvSpPr>
          <p:cNvPr id="1461253" name="Text Box 5"/>
          <p:cNvSpPr txBox="1">
            <a:spLocks noChangeArrowheads="1"/>
          </p:cNvSpPr>
          <p:nvPr/>
        </p:nvSpPr>
        <p:spPr bwMode="auto">
          <a:xfrm>
            <a:off x="2868613" y="1008063"/>
            <a:ext cx="463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>
                <a:latin typeface="Calibri" charset="0"/>
              </a:rPr>
              <a:t>A</a:t>
            </a:r>
            <a:r>
              <a:rPr lang="en-US" baseline="-25000">
                <a:latin typeface="Calibri" charset="0"/>
              </a:rPr>
              <a:t>2</a:t>
            </a:r>
          </a:p>
        </p:txBody>
      </p:sp>
      <p:sp>
        <p:nvSpPr>
          <p:cNvPr id="1512455" name="Text Box 8"/>
          <p:cNvSpPr txBox="1">
            <a:spLocks noChangeArrowheads="1"/>
          </p:cNvSpPr>
          <p:nvPr/>
        </p:nvSpPr>
        <p:spPr bwMode="auto">
          <a:xfrm>
            <a:off x="365125" y="1012825"/>
            <a:ext cx="1238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</a:rPr>
              <a:t>Pick sets</a:t>
            </a:r>
          </a:p>
        </p:txBody>
      </p:sp>
      <p:sp>
        <p:nvSpPr>
          <p:cNvPr id="1512456" name="Text Box 12"/>
          <p:cNvSpPr txBox="1">
            <a:spLocks noChangeArrowheads="1"/>
          </p:cNvSpPr>
          <p:nvPr/>
        </p:nvSpPr>
        <p:spPr bwMode="auto">
          <a:xfrm>
            <a:off x="342900" y="1812925"/>
            <a:ext cx="582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</a:rPr>
              <a:t>SFs</a:t>
            </a:r>
          </a:p>
        </p:txBody>
      </p:sp>
      <p:sp>
        <p:nvSpPr>
          <p:cNvPr id="1512457" name="Text Box 17"/>
          <p:cNvSpPr txBox="1">
            <a:spLocks noChangeArrowheads="1"/>
          </p:cNvSpPr>
          <p:nvPr/>
        </p:nvSpPr>
        <p:spPr bwMode="auto">
          <a:xfrm>
            <a:off x="342900" y="2503488"/>
            <a:ext cx="1131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</a:rPr>
              <a:t>Reward</a:t>
            </a: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2133600" y="1495425"/>
            <a:ext cx="452438" cy="774700"/>
            <a:chOff x="1344" y="1104"/>
            <a:chExt cx="285" cy="488"/>
          </a:xfrm>
        </p:grpSpPr>
        <p:sp>
          <p:nvSpPr>
            <p:cNvPr id="1512459" name="Text Box 9"/>
            <p:cNvSpPr txBox="1">
              <a:spLocks noChangeArrowheads="1"/>
            </p:cNvSpPr>
            <p:nvPr/>
          </p:nvSpPr>
          <p:spPr bwMode="auto">
            <a:xfrm>
              <a:off x="1360" y="1304"/>
              <a:ext cx="2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>
                  <a:latin typeface="Calibri" charset="0"/>
                </a:rPr>
                <a:t>F</a:t>
              </a:r>
              <a:r>
                <a:rPr lang="en-US" baseline="-25000">
                  <a:latin typeface="Calibri" charset="0"/>
                </a:rPr>
                <a:t>1</a:t>
              </a:r>
            </a:p>
          </p:txBody>
        </p:sp>
        <p:sp>
          <p:nvSpPr>
            <p:cNvPr id="1512460" name="Line 19"/>
            <p:cNvSpPr>
              <a:spLocks noChangeShapeType="1"/>
            </p:cNvSpPr>
            <p:nvPr/>
          </p:nvSpPr>
          <p:spPr bwMode="auto">
            <a:xfrm>
              <a:off x="1344" y="1104"/>
              <a:ext cx="48" cy="19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1736725" y="2257425"/>
            <a:ext cx="1252538" cy="703263"/>
            <a:chOff x="1094" y="1584"/>
            <a:chExt cx="789" cy="443"/>
          </a:xfrm>
        </p:grpSpPr>
        <p:sp>
          <p:nvSpPr>
            <p:cNvPr id="1512462" name="Text Box 14"/>
            <p:cNvSpPr txBox="1">
              <a:spLocks noChangeArrowheads="1"/>
            </p:cNvSpPr>
            <p:nvPr/>
          </p:nvSpPr>
          <p:spPr bwMode="auto">
            <a:xfrm>
              <a:off x="1094" y="1739"/>
              <a:ext cx="78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>
                  <a:latin typeface="Calibri" charset="0"/>
                </a:rPr>
                <a:t>r</a:t>
              </a:r>
              <a:r>
                <a:rPr lang="en-US" baseline="-25000">
                  <a:latin typeface="Calibri" charset="0"/>
                </a:rPr>
                <a:t>1</a:t>
              </a:r>
              <a:r>
                <a:rPr lang="en-US">
                  <a:latin typeface="Calibri" charset="0"/>
                </a:rPr>
                <a:t>=F</a:t>
              </a:r>
              <a:r>
                <a:rPr lang="en-US" baseline="-25000">
                  <a:latin typeface="Calibri" charset="0"/>
                </a:rPr>
                <a:t>1</a:t>
              </a:r>
              <a:r>
                <a:rPr lang="en-US">
                  <a:latin typeface="Calibri" charset="0"/>
                </a:rPr>
                <a:t>(A</a:t>
              </a:r>
              <a:r>
                <a:rPr lang="en-US" baseline="-25000">
                  <a:latin typeface="Calibri" charset="0"/>
                </a:rPr>
                <a:t>1</a:t>
              </a:r>
              <a:r>
                <a:rPr lang="en-US">
                  <a:latin typeface="Calibri" charset="0"/>
                </a:rPr>
                <a:t>)</a:t>
              </a:r>
            </a:p>
          </p:txBody>
        </p:sp>
        <p:sp>
          <p:nvSpPr>
            <p:cNvPr id="1512463" name="Line 20"/>
            <p:cNvSpPr>
              <a:spLocks noChangeShapeType="1"/>
            </p:cNvSpPr>
            <p:nvPr/>
          </p:nvSpPr>
          <p:spPr bwMode="auto">
            <a:xfrm>
              <a:off x="1440" y="1584"/>
              <a:ext cx="48" cy="19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61279" name="Text Box 31"/>
          <p:cNvSpPr txBox="1">
            <a:spLocks noChangeArrowheads="1"/>
          </p:cNvSpPr>
          <p:nvPr/>
        </p:nvSpPr>
        <p:spPr bwMode="auto">
          <a:xfrm>
            <a:off x="6283325" y="2457450"/>
            <a:ext cx="2471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</a:rPr>
              <a:t>Total:</a:t>
            </a:r>
            <a:r>
              <a:rPr lang="en-US">
                <a:latin typeface="Tahoma" charset="0"/>
              </a:rPr>
              <a:t> </a:t>
            </a:r>
            <a:r>
              <a:rPr lang="en-US">
                <a:latin typeface="Symbol" charset="0"/>
                <a:sym typeface="Symbol" charset="0"/>
              </a:rPr>
              <a:t></a:t>
            </a:r>
            <a:r>
              <a:rPr lang="en-US" baseline="-25000">
                <a:latin typeface="Calibri" charset="0"/>
                <a:sym typeface="Symbol" charset="0"/>
              </a:rPr>
              <a:t>t</a:t>
            </a:r>
            <a:r>
              <a:rPr lang="en-US">
                <a:latin typeface="Calibri" charset="0"/>
              </a:rPr>
              <a:t> r</a:t>
            </a:r>
            <a:r>
              <a:rPr lang="en-US" baseline="-25000">
                <a:latin typeface="Calibri" charset="0"/>
              </a:rPr>
              <a:t>t</a:t>
            </a:r>
            <a:r>
              <a:rPr lang="en-US">
                <a:latin typeface="Calibri" charset="0"/>
              </a:rPr>
              <a:t> </a:t>
            </a:r>
            <a:r>
              <a:rPr lang="en-US">
                <a:latin typeface="Calibri" charset="0"/>
                <a:sym typeface="Wingdings" charset="0"/>
              </a:rPr>
              <a:t> max</a:t>
            </a:r>
            <a:endParaRPr lang="en-US">
              <a:latin typeface="Calibri" charset="0"/>
            </a:endParaRPr>
          </a:p>
        </p:txBody>
      </p: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3048000" y="1495425"/>
            <a:ext cx="461963" cy="779463"/>
            <a:chOff x="1920" y="942"/>
            <a:chExt cx="291" cy="491"/>
          </a:xfrm>
        </p:grpSpPr>
        <p:sp>
          <p:nvSpPr>
            <p:cNvPr id="1512466" name="Text Box 13"/>
            <p:cNvSpPr txBox="1">
              <a:spLocks noChangeArrowheads="1"/>
            </p:cNvSpPr>
            <p:nvPr/>
          </p:nvSpPr>
          <p:spPr bwMode="auto">
            <a:xfrm>
              <a:off x="1942" y="1145"/>
              <a:ext cx="2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>
                  <a:latin typeface="Calibri" charset="0"/>
                </a:rPr>
                <a:t>F</a:t>
              </a:r>
              <a:r>
                <a:rPr lang="en-US" baseline="-25000">
                  <a:latin typeface="Calibri" charset="0"/>
                </a:rPr>
                <a:t>2</a:t>
              </a:r>
            </a:p>
          </p:txBody>
        </p:sp>
        <p:sp>
          <p:nvSpPr>
            <p:cNvPr id="1512467" name="Line 33"/>
            <p:cNvSpPr>
              <a:spLocks noChangeShapeType="1"/>
            </p:cNvSpPr>
            <p:nvPr/>
          </p:nvSpPr>
          <p:spPr bwMode="auto">
            <a:xfrm>
              <a:off x="1920" y="942"/>
              <a:ext cx="48" cy="19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6"/>
          <p:cNvGrpSpPr>
            <a:grpSpLocks/>
          </p:cNvGrpSpPr>
          <p:nvPr/>
        </p:nvGrpSpPr>
        <p:grpSpPr bwMode="auto">
          <a:xfrm>
            <a:off x="3192463" y="2257425"/>
            <a:ext cx="393700" cy="708025"/>
            <a:chOff x="2011" y="1422"/>
            <a:chExt cx="248" cy="446"/>
          </a:xfrm>
        </p:grpSpPr>
        <p:sp>
          <p:nvSpPr>
            <p:cNvPr id="1512469" name="Text Box 18"/>
            <p:cNvSpPr txBox="1">
              <a:spLocks noChangeArrowheads="1"/>
            </p:cNvSpPr>
            <p:nvPr/>
          </p:nvSpPr>
          <p:spPr bwMode="auto">
            <a:xfrm>
              <a:off x="2011" y="1580"/>
              <a:ext cx="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>
                  <a:latin typeface="Calibri" charset="0"/>
                </a:rPr>
                <a:t>r</a:t>
              </a:r>
              <a:r>
                <a:rPr lang="en-US" baseline="-25000">
                  <a:latin typeface="Calibri" charset="0"/>
                </a:rPr>
                <a:t>2</a:t>
              </a:r>
            </a:p>
          </p:txBody>
        </p:sp>
        <p:sp>
          <p:nvSpPr>
            <p:cNvPr id="1512470" name="Line 34"/>
            <p:cNvSpPr>
              <a:spLocks noChangeShapeType="1"/>
            </p:cNvSpPr>
            <p:nvPr/>
          </p:nvSpPr>
          <p:spPr bwMode="auto">
            <a:xfrm>
              <a:off x="2016" y="1422"/>
              <a:ext cx="48" cy="19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3803650" y="1017588"/>
            <a:ext cx="692150" cy="1947862"/>
            <a:chOff x="2396" y="641"/>
            <a:chExt cx="436" cy="1227"/>
          </a:xfrm>
        </p:grpSpPr>
        <p:sp>
          <p:nvSpPr>
            <p:cNvPr id="1512472" name="Text Box 6"/>
            <p:cNvSpPr txBox="1">
              <a:spLocks noChangeArrowheads="1"/>
            </p:cNvSpPr>
            <p:nvPr/>
          </p:nvSpPr>
          <p:spPr bwMode="auto">
            <a:xfrm>
              <a:off x="2396" y="641"/>
              <a:ext cx="2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>
                  <a:latin typeface="Calibri" charset="0"/>
                </a:rPr>
                <a:t>A</a:t>
              </a:r>
              <a:r>
                <a:rPr lang="en-US" baseline="-25000">
                  <a:latin typeface="Calibri" charset="0"/>
                </a:rPr>
                <a:t>3</a:t>
              </a:r>
            </a:p>
          </p:txBody>
        </p:sp>
        <p:sp>
          <p:nvSpPr>
            <p:cNvPr id="1512473" name="Text Box 10"/>
            <p:cNvSpPr txBox="1">
              <a:spLocks noChangeArrowheads="1"/>
            </p:cNvSpPr>
            <p:nvPr/>
          </p:nvSpPr>
          <p:spPr bwMode="auto">
            <a:xfrm>
              <a:off x="2515" y="1145"/>
              <a:ext cx="2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>
                  <a:latin typeface="Calibri" charset="0"/>
                </a:rPr>
                <a:t>F</a:t>
              </a:r>
              <a:r>
                <a:rPr lang="en-US" baseline="-25000">
                  <a:latin typeface="Calibri" charset="0"/>
                </a:rPr>
                <a:t>3</a:t>
              </a:r>
            </a:p>
          </p:txBody>
        </p:sp>
        <p:sp>
          <p:nvSpPr>
            <p:cNvPr id="1512474" name="Text Box 15"/>
            <p:cNvSpPr txBox="1">
              <a:spLocks noChangeArrowheads="1"/>
            </p:cNvSpPr>
            <p:nvPr/>
          </p:nvSpPr>
          <p:spPr bwMode="auto">
            <a:xfrm>
              <a:off x="2584" y="1580"/>
              <a:ext cx="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>
                  <a:latin typeface="Calibri" charset="0"/>
                </a:rPr>
                <a:t>r</a:t>
              </a:r>
              <a:r>
                <a:rPr lang="en-US" baseline="-25000">
                  <a:latin typeface="Calibri" charset="0"/>
                </a:rPr>
                <a:t>3</a:t>
              </a:r>
            </a:p>
          </p:txBody>
        </p:sp>
        <p:sp>
          <p:nvSpPr>
            <p:cNvPr id="1512475" name="Line 35"/>
            <p:cNvSpPr>
              <a:spLocks noChangeShapeType="1"/>
            </p:cNvSpPr>
            <p:nvPr/>
          </p:nvSpPr>
          <p:spPr bwMode="auto">
            <a:xfrm>
              <a:off x="2544" y="942"/>
              <a:ext cx="48" cy="19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476" name="Line 36"/>
            <p:cNvSpPr>
              <a:spLocks noChangeShapeType="1"/>
            </p:cNvSpPr>
            <p:nvPr/>
          </p:nvSpPr>
          <p:spPr bwMode="auto">
            <a:xfrm>
              <a:off x="2640" y="1422"/>
              <a:ext cx="48" cy="19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48"/>
          <p:cNvGrpSpPr>
            <a:grpSpLocks/>
          </p:cNvGrpSpPr>
          <p:nvPr/>
        </p:nvGrpSpPr>
        <p:grpSpPr bwMode="auto">
          <a:xfrm>
            <a:off x="4557713" y="1017588"/>
            <a:ext cx="1385887" cy="1947862"/>
            <a:chOff x="2871" y="641"/>
            <a:chExt cx="873" cy="1227"/>
          </a:xfrm>
        </p:grpSpPr>
        <p:sp>
          <p:nvSpPr>
            <p:cNvPr id="1512478" name="Text Box 7"/>
            <p:cNvSpPr txBox="1">
              <a:spLocks noChangeArrowheads="1"/>
            </p:cNvSpPr>
            <p:nvPr/>
          </p:nvSpPr>
          <p:spPr bwMode="auto">
            <a:xfrm>
              <a:off x="3311" y="641"/>
              <a:ext cx="28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>
                  <a:latin typeface="Calibri" charset="0"/>
                </a:rPr>
                <a:t>A</a:t>
              </a:r>
              <a:r>
                <a:rPr lang="en-US" baseline="-25000">
                  <a:latin typeface="Calibri" charset="0"/>
                </a:rPr>
                <a:t>T</a:t>
              </a:r>
            </a:p>
          </p:txBody>
        </p:sp>
        <p:sp>
          <p:nvSpPr>
            <p:cNvPr id="1512479" name="Text Box 11"/>
            <p:cNvSpPr txBox="1">
              <a:spLocks noChangeArrowheads="1"/>
            </p:cNvSpPr>
            <p:nvPr/>
          </p:nvSpPr>
          <p:spPr bwMode="auto">
            <a:xfrm>
              <a:off x="3430" y="1145"/>
              <a:ext cx="26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>
                  <a:latin typeface="Calibri" charset="0"/>
                </a:rPr>
                <a:t>F</a:t>
              </a:r>
              <a:r>
                <a:rPr lang="en-US" baseline="-25000">
                  <a:latin typeface="Calibri" charset="0"/>
                </a:rPr>
                <a:t>T</a:t>
              </a:r>
            </a:p>
          </p:txBody>
        </p:sp>
        <p:sp>
          <p:nvSpPr>
            <p:cNvPr id="1512480" name="Text Box 16"/>
            <p:cNvSpPr txBox="1">
              <a:spLocks noChangeArrowheads="1"/>
            </p:cNvSpPr>
            <p:nvPr/>
          </p:nvSpPr>
          <p:spPr bwMode="auto">
            <a:xfrm>
              <a:off x="3499" y="1580"/>
              <a:ext cx="24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>
                  <a:latin typeface="Calibri" charset="0"/>
                </a:rPr>
                <a:t>r</a:t>
              </a:r>
              <a:r>
                <a:rPr lang="en-US" baseline="-25000">
                  <a:latin typeface="Calibri" charset="0"/>
                </a:rPr>
                <a:t>T</a:t>
              </a:r>
            </a:p>
          </p:txBody>
        </p:sp>
        <p:sp>
          <p:nvSpPr>
            <p:cNvPr id="1512481" name="Text Box 28"/>
            <p:cNvSpPr txBox="1">
              <a:spLocks noChangeArrowheads="1"/>
            </p:cNvSpPr>
            <p:nvPr/>
          </p:nvSpPr>
          <p:spPr bwMode="auto">
            <a:xfrm>
              <a:off x="2871" y="647"/>
              <a:ext cx="24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>
                  <a:latin typeface="Calibri" charset="0"/>
                </a:rPr>
                <a:t>…</a:t>
              </a:r>
              <a:endParaRPr lang="en-US" baseline="-25000">
                <a:latin typeface="Calibri" charset="0"/>
              </a:endParaRPr>
            </a:p>
          </p:txBody>
        </p:sp>
        <p:sp>
          <p:nvSpPr>
            <p:cNvPr id="1512482" name="Text Box 29"/>
            <p:cNvSpPr txBox="1">
              <a:spLocks noChangeArrowheads="1"/>
            </p:cNvSpPr>
            <p:nvPr/>
          </p:nvSpPr>
          <p:spPr bwMode="auto">
            <a:xfrm>
              <a:off x="2981" y="1145"/>
              <a:ext cx="24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>
                  <a:latin typeface="Calibri" charset="0"/>
                </a:rPr>
                <a:t>…</a:t>
              </a:r>
              <a:endParaRPr lang="en-US" baseline="-25000">
                <a:latin typeface="Calibri" charset="0"/>
              </a:endParaRPr>
            </a:p>
          </p:txBody>
        </p:sp>
        <p:sp>
          <p:nvSpPr>
            <p:cNvPr id="1512483" name="Text Box 30"/>
            <p:cNvSpPr txBox="1">
              <a:spLocks noChangeArrowheads="1"/>
            </p:cNvSpPr>
            <p:nvPr/>
          </p:nvSpPr>
          <p:spPr bwMode="auto">
            <a:xfrm>
              <a:off x="3029" y="1577"/>
              <a:ext cx="24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>
                  <a:latin typeface="Calibri" charset="0"/>
                </a:rPr>
                <a:t>…</a:t>
              </a:r>
              <a:endParaRPr lang="en-US" baseline="-25000">
                <a:latin typeface="Calibri" charset="0"/>
              </a:endParaRPr>
            </a:p>
          </p:txBody>
        </p:sp>
        <p:sp>
          <p:nvSpPr>
            <p:cNvPr id="1512484" name="Line 37"/>
            <p:cNvSpPr>
              <a:spLocks noChangeShapeType="1"/>
            </p:cNvSpPr>
            <p:nvPr/>
          </p:nvSpPr>
          <p:spPr bwMode="auto">
            <a:xfrm>
              <a:off x="3456" y="942"/>
              <a:ext cx="48" cy="19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485" name="Line 38"/>
            <p:cNvSpPr>
              <a:spLocks noChangeShapeType="1"/>
            </p:cNvSpPr>
            <p:nvPr/>
          </p:nvSpPr>
          <p:spPr bwMode="auto">
            <a:xfrm>
              <a:off x="3552" y="1422"/>
              <a:ext cx="48" cy="19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12487" name="Line 43"/>
          <p:cNvSpPr>
            <a:spLocks noChangeShapeType="1"/>
          </p:cNvSpPr>
          <p:nvPr/>
        </p:nvSpPr>
        <p:spPr bwMode="auto">
          <a:xfrm>
            <a:off x="1905000" y="3124200"/>
            <a:ext cx="472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2488" name="Text Box 44"/>
          <p:cNvSpPr txBox="1">
            <a:spLocks noChangeArrowheads="1"/>
          </p:cNvSpPr>
          <p:nvPr/>
        </p:nvSpPr>
        <p:spPr bwMode="auto">
          <a:xfrm>
            <a:off x="6669088" y="2946400"/>
            <a:ext cx="798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>
                <a:latin typeface="Calibri" charset="0"/>
              </a:rPr>
              <a:t>Time</a:t>
            </a:r>
          </a:p>
        </p:txBody>
      </p:sp>
      <p:grpSp>
        <p:nvGrpSpPr>
          <p:cNvPr id="12" name="Gruppierung 11"/>
          <p:cNvGrpSpPr/>
          <p:nvPr/>
        </p:nvGrpSpPr>
        <p:grpSpPr>
          <a:xfrm>
            <a:off x="5867400" y="1027093"/>
            <a:ext cx="3200400" cy="1019195"/>
            <a:chOff x="5867400" y="1027093"/>
            <a:chExt cx="3200400" cy="1019195"/>
          </a:xfrm>
        </p:grpSpPr>
        <p:sp>
          <p:nvSpPr>
            <p:cNvPr id="8" name="Textfeld 7"/>
            <p:cNvSpPr txBox="1"/>
            <p:nvPr/>
          </p:nvSpPr>
          <p:spPr>
            <a:xfrm>
              <a:off x="6616488" y="1027093"/>
              <a:ext cx="245131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Observe</a:t>
              </a:r>
              <a:r>
                <a:rPr lang="de-DE" dirty="0" smtClean="0"/>
                <a:t> </a:t>
              </a:r>
              <a:r>
                <a:rPr lang="de-DE" i="1" dirty="0" err="1" smtClean="0"/>
                <a:t>either</a:t>
              </a:r>
              <a:endParaRPr lang="de-DE" i="1" dirty="0" smtClean="0"/>
            </a:p>
            <a:p>
              <a:r>
                <a:rPr lang="de-DE" dirty="0" err="1" smtClean="0">
                  <a:solidFill>
                    <a:srgbClr val="0080FF"/>
                  </a:solidFill>
                </a:rPr>
                <a:t>F</a:t>
              </a:r>
              <a:r>
                <a:rPr lang="de-DE" baseline="-25000" dirty="0" err="1" smtClean="0">
                  <a:solidFill>
                    <a:srgbClr val="0080FF"/>
                  </a:solidFill>
                </a:rPr>
                <a:t>t</a:t>
              </a:r>
              <a:r>
                <a:rPr lang="de-DE" dirty="0" smtClean="0"/>
                <a:t>, </a:t>
              </a:r>
              <a:r>
                <a:rPr lang="de-DE" dirty="0" err="1" smtClean="0"/>
                <a:t>or</a:t>
              </a:r>
              <a:r>
                <a:rPr lang="de-DE" dirty="0" smtClean="0"/>
                <a:t> </a:t>
              </a:r>
              <a:r>
                <a:rPr lang="de-DE" dirty="0" err="1" smtClean="0"/>
                <a:t>only</a:t>
              </a:r>
              <a:r>
                <a:rPr lang="de-DE" dirty="0" smtClean="0"/>
                <a:t> </a:t>
              </a:r>
              <a:r>
                <a:rPr lang="de-DE" dirty="0" err="1" smtClean="0">
                  <a:solidFill>
                    <a:srgbClr val="0080FF"/>
                  </a:solidFill>
                </a:rPr>
                <a:t>F</a:t>
              </a:r>
              <a:r>
                <a:rPr lang="de-DE" baseline="-25000" dirty="0" err="1" smtClean="0">
                  <a:solidFill>
                    <a:srgbClr val="0080FF"/>
                  </a:solidFill>
                </a:rPr>
                <a:t>t</a:t>
              </a:r>
              <a:r>
                <a:rPr lang="de-DE" dirty="0" smtClean="0">
                  <a:solidFill>
                    <a:srgbClr val="0080FF"/>
                  </a:solidFill>
                </a:rPr>
                <a:t>(</a:t>
              </a:r>
              <a:r>
                <a:rPr lang="de-DE" dirty="0" err="1" smtClean="0">
                  <a:solidFill>
                    <a:srgbClr val="0080FF"/>
                  </a:solidFill>
                </a:rPr>
                <a:t>A</a:t>
              </a:r>
              <a:r>
                <a:rPr lang="de-DE" baseline="-25000" dirty="0" err="1" smtClean="0">
                  <a:solidFill>
                    <a:srgbClr val="0080FF"/>
                  </a:solidFill>
                </a:rPr>
                <a:t>t</a:t>
              </a:r>
              <a:r>
                <a:rPr lang="de-DE" dirty="0" smtClean="0">
                  <a:solidFill>
                    <a:srgbClr val="0080FF"/>
                  </a:solidFill>
                </a:rPr>
                <a:t>)</a:t>
              </a:r>
            </a:p>
          </p:txBody>
        </p:sp>
        <p:cxnSp>
          <p:nvCxnSpPr>
            <p:cNvPr id="10" name="Gerade Verbindung mit Pfeil 9"/>
            <p:cNvCxnSpPr>
              <a:stCxn id="8" idx="1"/>
              <a:endCxn id="1512479" idx="3"/>
            </p:cNvCxnSpPr>
            <p:nvPr/>
          </p:nvCxnSpPr>
          <p:spPr bwMode="auto">
            <a:xfrm flipH="1">
              <a:off x="5867400" y="1504147"/>
              <a:ext cx="749088" cy="542141"/>
            </a:xfrm>
            <a:prstGeom prst="straightConnector1">
              <a:avLst/>
            </a:prstGeom>
            <a:noFill/>
            <a:ln w="381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1" name="Bild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152900"/>
            <a:ext cx="4648200" cy="913845"/>
          </a:xfrm>
          <a:prstGeom prst="rect">
            <a:avLst/>
          </a:prstGeom>
        </p:spPr>
      </p:pic>
      <p:pic>
        <p:nvPicPr>
          <p:cNvPr id="13" name="Bild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5181600"/>
            <a:ext cx="1638300" cy="368300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 bwMode="auto">
          <a:xfrm>
            <a:off x="533400" y="3619500"/>
            <a:ext cx="6096000" cy="19812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041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81"/>
    </mc:Choice>
    <mc:Fallback xmlns="">
      <p:transition xmlns:p14="http://schemas.microsoft.com/office/powerpoint/2010/main" spd="slow" advTm="6718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1251" grpId="0" build="p"/>
      <p:bldP spid="1461253" grpId="0"/>
      <p:bldP spid="1461279" grpId="0"/>
      <p:bldP spid="1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Greedy Algorithm</a:t>
            </a:r>
            <a:br>
              <a:rPr lang="en-US" dirty="0" smtClean="0"/>
            </a:br>
            <a:r>
              <a:rPr lang="en-US" sz="2800" dirty="0"/>
              <a:t>[Streeter &amp; </a:t>
            </a:r>
            <a:r>
              <a:rPr lang="en-US" sz="2800" dirty="0" err="1"/>
              <a:t>Golovin</a:t>
            </a:r>
            <a:r>
              <a:rPr lang="en-US" sz="2800" dirty="0"/>
              <a:t>, NIPS `08]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686800" cy="1142999"/>
          </a:xfrm>
        </p:spPr>
        <p:txBody>
          <a:bodyPr/>
          <a:lstStyle/>
          <a:p>
            <a:pPr marL="0" indent="0">
              <a:buNone/>
            </a:pPr>
            <a:r>
              <a:rPr lang="en-US" sz="2600" dirty="0" smtClean="0"/>
              <a:t>Replace each stage of greedy algorithm with a </a:t>
            </a:r>
            <a:br>
              <a:rPr lang="en-US" sz="2600" dirty="0" smtClean="0"/>
            </a:br>
            <a:r>
              <a:rPr lang="en-US" sz="2600" dirty="0" smtClean="0"/>
              <a:t>multi-armed bandit algorithm.</a:t>
            </a:r>
            <a:endParaRPr lang="en-US" sz="2600" dirty="0"/>
          </a:p>
        </p:txBody>
      </p:sp>
      <p:grpSp>
        <p:nvGrpSpPr>
          <p:cNvPr id="49" name="Group 48"/>
          <p:cNvGrpSpPr/>
          <p:nvPr/>
        </p:nvGrpSpPr>
        <p:grpSpPr>
          <a:xfrm>
            <a:off x="1721422" y="3571875"/>
            <a:ext cx="6050978" cy="842403"/>
            <a:chOff x="1721422" y="3886200"/>
            <a:chExt cx="6050978" cy="842403"/>
          </a:xfrm>
        </p:grpSpPr>
        <p:grpSp>
          <p:nvGrpSpPr>
            <p:cNvPr id="25" name="Group 24"/>
            <p:cNvGrpSpPr/>
            <p:nvPr/>
          </p:nvGrpSpPr>
          <p:grpSpPr>
            <a:xfrm rot="10800000">
              <a:off x="1752600" y="3886200"/>
              <a:ext cx="5791200" cy="381000"/>
              <a:chOff x="1828800" y="3733800"/>
              <a:chExt cx="5791200" cy="457200"/>
            </a:xfrm>
          </p:grpSpPr>
          <p:sp>
            <p:nvSpPr>
              <p:cNvPr id="21" name="Up Arrow 20"/>
              <p:cNvSpPr/>
              <p:nvPr/>
            </p:nvSpPr>
            <p:spPr bwMode="auto">
              <a:xfrm>
                <a:off x="1828800" y="3733800"/>
                <a:ext cx="304800" cy="457200"/>
              </a:xfrm>
              <a:prstGeom prst="upArrow">
                <a:avLst/>
              </a:prstGeom>
              <a:solidFill>
                <a:schemeClr val="accent3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45720" tIns="45720" rIns="4572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1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Lucida Sans Unicode" pitchFamily="34" charset="0"/>
                </a:endParaRPr>
              </a:p>
            </p:txBody>
          </p:sp>
          <p:sp>
            <p:nvSpPr>
              <p:cNvPr id="22" name="Up Arrow 21"/>
              <p:cNvSpPr/>
              <p:nvPr/>
            </p:nvSpPr>
            <p:spPr bwMode="auto">
              <a:xfrm>
                <a:off x="4067628" y="3733800"/>
                <a:ext cx="304800" cy="457200"/>
              </a:xfrm>
              <a:prstGeom prst="upArrow">
                <a:avLst/>
              </a:prstGeom>
              <a:solidFill>
                <a:schemeClr val="accent3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45720" tIns="45720" rIns="4572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1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Lucida Sans Unicode" pitchFamily="34" charset="0"/>
                </a:endParaRPr>
              </a:p>
            </p:txBody>
          </p:sp>
          <p:sp>
            <p:nvSpPr>
              <p:cNvPr id="23" name="Up Arrow 22"/>
              <p:cNvSpPr/>
              <p:nvPr/>
            </p:nvSpPr>
            <p:spPr bwMode="auto">
              <a:xfrm>
                <a:off x="5638800" y="3733800"/>
                <a:ext cx="304800" cy="457200"/>
              </a:xfrm>
              <a:prstGeom prst="upArrow">
                <a:avLst/>
              </a:prstGeom>
              <a:solidFill>
                <a:schemeClr val="accent3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45720" tIns="45720" rIns="4572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1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Lucida Sans Unicode" pitchFamily="34" charset="0"/>
                </a:endParaRPr>
              </a:p>
            </p:txBody>
          </p:sp>
          <p:sp>
            <p:nvSpPr>
              <p:cNvPr id="24" name="Up Arrow 23"/>
              <p:cNvSpPr/>
              <p:nvPr/>
            </p:nvSpPr>
            <p:spPr bwMode="auto">
              <a:xfrm>
                <a:off x="7315200" y="3733800"/>
                <a:ext cx="304800" cy="457200"/>
              </a:xfrm>
              <a:prstGeom prst="upArrow">
                <a:avLst/>
              </a:prstGeom>
              <a:solidFill>
                <a:schemeClr val="accent3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45720" tIns="45720" rIns="4572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1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Lucida Sans Unicode" pitchFamily="34" charset="0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1721422" y="4143828"/>
              <a:ext cx="5645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a</a:t>
              </a:r>
              <a:r>
                <a:rPr lang="en-US" sz="3200" baseline="-25000" dirty="0" smtClean="0"/>
                <a:t>1</a:t>
              </a:r>
              <a:endParaRPr lang="en-US" sz="3200" baseline="-25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21622" y="4143828"/>
              <a:ext cx="5645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a</a:t>
              </a:r>
              <a:r>
                <a:rPr lang="en-US" sz="3200" baseline="-25000" dirty="0" smtClean="0"/>
                <a:t>2</a:t>
              </a:r>
              <a:endParaRPr lang="en-US" sz="3200" baseline="-25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878280" y="4143828"/>
              <a:ext cx="5645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a</a:t>
              </a:r>
              <a:r>
                <a:rPr lang="en-US" sz="3200" baseline="-25000" dirty="0" smtClean="0"/>
                <a:t>3</a:t>
              </a:r>
              <a:endParaRPr lang="en-US" sz="3200" baseline="-250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207822" y="4143828"/>
              <a:ext cx="5645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 smtClean="0"/>
                <a:t>a</a:t>
              </a:r>
              <a:r>
                <a:rPr lang="en-US" sz="3200" baseline="-25000" dirty="0" err="1" smtClean="0"/>
                <a:t>k</a:t>
              </a:r>
              <a:endParaRPr lang="en-US" sz="3200" baseline="-250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4902" y="3724275"/>
            <a:ext cx="8474100" cy="838200"/>
            <a:chOff x="228600" y="2971800"/>
            <a:chExt cx="7025537" cy="838200"/>
          </a:xfrm>
        </p:grpSpPr>
        <p:sp>
          <p:nvSpPr>
            <p:cNvPr id="32" name="TextBox 31"/>
            <p:cNvSpPr txBox="1"/>
            <p:nvPr/>
          </p:nvSpPr>
          <p:spPr>
            <a:xfrm>
              <a:off x="319557" y="3081250"/>
              <a:ext cx="693458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C00000"/>
                  </a:solidFill>
                </a:rPr>
                <a:t>Select</a:t>
              </a:r>
              <a:r>
                <a:rPr lang="en-US" sz="3200" dirty="0" smtClean="0"/>
                <a:t>  {     ,                 ,                ,    … ,                }     .</a:t>
              </a:r>
              <a:endParaRPr lang="en-US" sz="3200" dirty="0"/>
            </a:p>
          </p:txBody>
        </p:sp>
        <p:sp>
          <p:nvSpPr>
            <p:cNvPr id="31" name="Rounded Rectangle 30"/>
            <p:cNvSpPr/>
            <p:nvPr/>
          </p:nvSpPr>
          <p:spPr bwMode="auto">
            <a:xfrm>
              <a:off x="228600" y="2971800"/>
              <a:ext cx="6696483" cy="838200"/>
            </a:xfrm>
            <a:prstGeom prst="roundRec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45720" tIns="45720" rIns="4572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7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Lucida Sans Unicode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28600" y="4714875"/>
            <a:ext cx="8077200" cy="1143000"/>
            <a:chOff x="228600" y="5029200"/>
            <a:chExt cx="8458200" cy="1143000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90800" y="5162550"/>
              <a:ext cx="567381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47" name="Group 46"/>
            <p:cNvGrpSpPr/>
            <p:nvPr/>
          </p:nvGrpSpPr>
          <p:grpSpPr>
            <a:xfrm>
              <a:off x="228600" y="5029200"/>
              <a:ext cx="8458200" cy="1143000"/>
              <a:chOff x="304800" y="2590800"/>
              <a:chExt cx="8458200" cy="1143000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699000" y="2667000"/>
                <a:ext cx="7518167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800" dirty="0" smtClean="0">
                    <a:solidFill>
                      <a:srgbClr val="C00000"/>
                    </a:solidFill>
                  </a:rPr>
                  <a:t>Feedback to       for action </a:t>
                </a:r>
                <a:r>
                  <a:rPr lang="en-US" sz="2800" b="1" dirty="0" err="1" smtClean="0">
                    <a:solidFill>
                      <a:srgbClr val="002060"/>
                    </a:solidFill>
                  </a:rPr>
                  <a:t>a</a:t>
                </a:r>
                <a:r>
                  <a:rPr lang="en-US" sz="2800" b="1" baseline="-25000" dirty="0" err="1" smtClean="0">
                    <a:solidFill>
                      <a:srgbClr val="002060"/>
                    </a:solidFill>
                  </a:rPr>
                  <a:t>j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 is (unbiased est. of)  </a:t>
                </a:r>
              </a:p>
              <a:p>
                <a:r>
                  <a:rPr lang="en-US" sz="2800" dirty="0" smtClean="0">
                    <a:solidFill>
                      <a:srgbClr val="C00000"/>
                    </a:solidFill>
                  </a:rPr>
                  <a:t>   F</a:t>
                </a:r>
                <a:r>
                  <a:rPr lang="en-US" sz="2800" baseline="-25000" dirty="0" smtClean="0">
                    <a:solidFill>
                      <a:srgbClr val="C00000"/>
                    </a:solidFill>
                  </a:rPr>
                  <a:t>t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({</a:t>
                </a:r>
                <a:r>
                  <a:rPr lang="en-US" sz="2800" b="1" dirty="0" smtClean="0">
                    <a:solidFill>
                      <a:srgbClr val="C00000"/>
                    </a:solidFill>
                  </a:rPr>
                  <a:t>a</a:t>
                </a:r>
                <a:r>
                  <a:rPr lang="en-US" sz="2800" b="1" baseline="-25000" dirty="0" smtClean="0">
                    <a:solidFill>
                      <a:srgbClr val="C00000"/>
                    </a:solidFill>
                  </a:rPr>
                  <a:t>1</a:t>
                </a:r>
                <a:r>
                  <a:rPr lang="en-US" sz="2800" b="1" dirty="0" smtClean="0">
                    <a:solidFill>
                      <a:srgbClr val="C00000"/>
                    </a:solidFill>
                  </a:rPr>
                  <a:t>, a</a:t>
                </a:r>
                <a:r>
                  <a:rPr lang="en-US" sz="2800" b="1" baseline="-25000" dirty="0" smtClean="0">
                    <a:solidFill>
                      <a:srgbClr val="C00000"/>
                    </a:solidFill>
                  </a:rPr>
                  <a:t>2</a:t>
                </a:r>
                <a:r>
                  <a:rPr lang="en-US" sz="2800" b="1" dirty="0" smtClean="0">
                    <a:solidFill>
                      <a:srgbClr val="C00000"/>
                    </a:solidFill>
                  </a:rPr>
                  <a:t>, …, a</a:t>
                </a:r>
                <a:r>
                  <a:rPr lang="en-US" sz="2800" b="1" baseline="-25000" dirty="0" smtClean="0">
                    <a:solidFill>
                      <a:srgbClr val="C00000"/>
                    </a:solidFill>
                  </a:rPr>
                  <a:t>j-1</a:t>
                </a:r>
                <a:r>
                  <a:rPr lang="en-US" sz="2800" b="1" dirty="0" smtClean="0">
                    <a:solidFill>
                      <a:srgbClr val="C00000"/>
                    </a:solidFill>
                  </a:rPr>
                  <a:t>, </a:t>
                </a:r>
                <a:r>
                  <a:rPr lang="en-US" sz="2800" b="1" dirty="0" smtClean="0">
                    <a:solidFill>
                      <a:srgbClr val="002060"/>
                    </a:solidFill>
                  </a:rPr>
                  <a:t>a</a:t>
                </a:r>
                <a:r>
                  <a:rPr lang="en-US" sz="2800" b="1" baseline="-25000" dirty="0" smtClean="0">
                    <a:solidFill>
                      <a:srgbClr val="002060"/>
                    </a:solidFill>
                  </a:rPr>
                  <a:t>j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}) – F</a:t>
                </a:r>
                <a:r>
                  <a:rPr lang="en-US" sz="2800" baseline="-25000" dirty="0" smtClean="0">
                    <a:solidFill>
                      <a:srgbClr val="C00000"/>
                    </a:solidFill>
                  </a:rPr>
                  <a:t>t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({</a:t>
                </a:r>
                <a:r>
                  <a:rPr lang="en-US" sz="2800" b="1" dirty="0" smtClean="0">
                    <a:solidFill>
                      <a:srgbClr val="C00000"/>
                    </a:solidFill>
                  </a:rPr>
                  <a:t>a</a:t>
                </a:r>
                <a:r>
                  <a:rPr lang="en-US" sz="2800" b="1" baseline="-25000" dirty="0" smtClean="0">
                    <a:solidFill>
                      <a:srgbClr val="C00000"/>
                    </a:solidFill>
                  </a:rPr>
                  <a:t>1</a:t>
                </a:r>
                <a:r>
                  <a:rPr lang="en-US" sz="2800" b="1" dirty="0" smtClean="0">
                    <a:solidFill>
                      <a:srgbClr val="C00000"/>
                    </a:solidFill>
                  </a:rPr>
                  <a:t>, a</a:t>
                </a:r>
                <a:r>
                  <a:rPr lang="en-US" sz="2800" b="1" baseline="-25000" dirty="0" smtClean="0">
                    <a:solidFill>
                      <a:srgbClr val="C00000"/>
                    </a:solidFill>
                  </a:rPr>
                  <a:t>2</a:t>
                </a:r>
                <a:r>
                  <a:rPr lang="en-US" sz="2800" b="1" dirty="0" smtClean="0">
                    <a:solidFill>
                      <a:srgbClr val="C00000"/>
                    </a:solidFill>
                  </a:rPr>
                  <a:t>, …, a</a:t>
                </a:r>
                <a:r>
                  <a:rPr lang="en-US" sz="2800" b="1" baseline="-25000" dirty="0" smtClean="0">
                    <a:solidFill>
                      <a:srgbClr val="C00000"/>
                    </a:solidFill>
                  </a:rPr>
                  <a:t>j-1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})  </a:t>
                </a:r>
                <a:endParaRPr lang="en-US" sz="2800" dirty="0"/>
              </a:p>
            </p:txBody>
          </p:sp>
          <p:sp>
            <p:nvSpPr>
              <p:cNvPr id="39" name="Rounded Rectangle 38"/>
              <p:cNvSpPr/>
              <p:nvPr/>
            </p:nvSpPr>
            <p:spPr bwMode="auto">
              <a:xfrm>
                <a:off x="304800" y="2590800"/>
                <a:ext cx="8458200" cy="11430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45720" tIns="45720" rIns="4572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1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Lucida Sans Unicode" pitchFamily="34" charset="0"/>
                </a:endParaRP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1295400" y="2362200"/>
            <a:ext cx="6858000" cy="1133475"/>
            <a:chOff x="1295400" y="5114925"/>
            <a:chExt cx="6858000" cy="1133475"/>
          </a:xfrm>
        </p:grpSpPr>
        <p:grpSp>
          <p:nvGrpSpPr>
            <p:cNvPr id="43" name="Group 42"/>
            <p:cNvGrpSpPr/>
            <p:nvPr/>
          </p:nvGrpSpPr>
          <p:grpSpPr>
            <a:xfrm>
              <a:off x="6848167" y="5124450"/>
              <a:ext cx="1305233" cy="1123950"/>
              <a:chOff x="6221361" y="4733925"/>
              <a:chExt cx="1305233" cy="1123950"/>
            </a:xfrm>
          </p:grpSpPr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27535" r="17652" b="52800"/>
              <a:stretch>
                <a:fillRect/>
              </a:stretch>
            </p:blipFill>
            <p:spPr bwMode="auto">
              <a:xfrm>
                <a:off x="6221361" y="4733925"/>
                <a:ext cx="1305233" cy="112395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19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83582" t="14894" r="2772" b="17021"/>
              <a:stretch>
                <a:fillRect/>
              </a:stretch>
            </p:blipFill>
            <p:spPr bwMode="auto">
              <a:xfrm>
                <a:off x="6553200" y="4991100"/>
                <a:ext cx="609600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6038850" y="5514975"/>
              <a:ext cx="590550" cy="133350"/>
              <a:chOff x="6477000" y="3200400"/>
              <a:chExt cx="590550" cy="133350"/>
            </a:xfrm>
          </p:grpSpPr>
          <p:sp>
            <p:nvSpPr>
              <p:cNvPr id="12" name="Oval 11"/>
              <p:cNvSpPr/>
              <p:nvPr/>
            </p:nvSpPr>
            <p:spPr bwMode="auto">
              <a:xfrm>
                <a:off x="6477000" y="3200400"/>
                <a:ext cx="133350" cy="13335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45720" tIns="45720" rIns="4572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1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Lucida Sans Unicode" pitchFamily="34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6705600" y="3200400"/>
                <a:ext cx="133350" cy="13335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45720" tIns="45720" rIns="4572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1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Lucida Sans Unicode" pitchFamily="34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6934200" y="3200400"/>
                <a:ext cx="133350" cy="13335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45720" tIns="45720" rIns="4572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1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Lucida Sans Unicode" pitchFamily="34" charset="0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1295400" y="5114925"/>
              <a:ext cx="1305233" cy="1123950"/>
              <a:chOff x="1219200" y="4724400"/>
              <a:chExt cx="1305233" cy="1123950"/>
            </a:xfrm>
          </p:grpSpPr>
          <p:pic>
            <p:nvPicPr>
              <p:cNvPr id="41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27535" r="17652" b="52800"/>
              <a:stretch>
                <a:fillRect/>
              </a:stretch>
            </p:blipFill>
            <p:spPr bwMode="auto">
              <a:xfrm>
                <a:off x="1219200" y="4724400"/>
                <a:ext cx="1305233" cy="112395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5124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5722" t="14894" r="82337" b="17021"/>
              <a:stretch>
                <a:fillRect/>
              </a:stretch>
            </p:blipFill>
            <p:spPr bwMode="auto">
              <a:xfrm>
                <a:off x="1665706" y="4981575"/>
                <a:ext cx="533400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45" name="Group 44"/>
            <p:cNvGrpSpPr/>
            <p:nvPr/>
          </p:nvGrpSpPr>
          <p:grpSpPr>
            <a:xfrm>
              <a:off x="2928783" y="5114925"/>
              <a:ext cx="1305233" cy="1123950"/>
              <a:chOff x="2504767" y="4724400"/>
              <a:chExt cx="1305233" cy="1123950"/>
            </a:xfrm>
          </p:grpSpPr>
          <p:pic>
            <p:nvPicPr>
              <p:cNvPr id="42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27535" r="17652" b="52800"/>
              <a:stretch>
                <a:fillRect/>
              </a:stretch>
            </p:blipFill>
            <p:spPr bwMode="auto">
              <a:xfrm>
                <a:off x="2504767" y="4724400"/>
                <a:ext cx="1305233" cy="112395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23881" t="14894" r="63573" b="17021"/>
              <a:stretch>
                <a:fillRect/>
              </a:stretch>
            </p:blipFill>
            <p:spPr bwMode="auto">
              <a:xfrm>
                <a:off x="2944761" y="4981575"/>
                <a:ext cx="560439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44" name="Group 43"/>
            <p:cNvGrpSpPr/>
            <p:nvPr/>
          </p:nvGrpSpPr>
          <p:grpSpPr>
            <a:xfrm>
              <a:off x="4562167" y="5124450"/>
              <a:ext cx="1305233" cy="1123950"/>
              <a:chOff x="3886200" y="4733925"/>
              <a:chExt cx="1305233" cy="1123950"/>
            </a:xfrm>
          </p:grpSpPr>
          <p:pic>
            <p:nvPicPr>
              <p:cNvPr id="40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27535" r="17652" b="52800"/>
              <a:stretch>
                <a:fillRect/>
              </a:stretch>
            </p:blipFill>
            <p:spPr bwMode="auto">
              <a:xfrm>
                <a:off x="3886200" y="4733925"/>
                <a:ext cx="1305233" cy="112395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41543" t="14894" r="44810" b="17021"/>
              <a:stretch>
                <a:fillRect/>
              </a:stretch>
            </p:blipFill>
            <p:spPr bwMode="auto">
              <a:xfrm>
                <a:off x="4191000" y="4991100"/>
                <a:ext cx="609600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99667083"/>
      </p:ext>
    </p:extLst>
  </p:cSld>
  <p:clrMapOvr>
    <a:masterClrMapping/>
  </p:clrMapOvr>
  <p:transition xmlns:p14="http://schemas.microsoft.com/office/powerpoint/2010/main" advTm="6977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81324"/>
            <a:ext cx="8077200" cy="1076276"/>
          </a:xfrm>
          <a:prstGeom prst="rect">
            <a:avLst/>
          </a:prstGeom>
        </p:spPr>
      </p:pic>
      <p:sp>
        <p:nvSpPr>
          <p:cNvPr id="4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FE5C-7D9B-CF40-BD22-946BB60EB292}" type="slidenum">
              <a:rPr lang="en-US"/>
              <a:pPr/>
              <a:t>67</a:t>
            </a:fld>
            <a:endParaRPr lang="en-US"/>
          </a:p>
        </p:txBody>
      </p:sp>
      <p:sp>
        <p:nvSpPr>
          <p:cNvPr id="15124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23825"/>
            <a:ext cx="7896225" cy="762000"/>
          </a:xfrm>
        </p:spPr>
        <p:txBody>
          <a:bodyPr/>
          <a:lstStyle/>
          <a:p>
            <a:r>
              <a:rPr lang="en-US" sz="3200" dirty="0"/>
              <a:t>Online maximization of </a:t>
            </a:r>
            <a:r>
              <a:rPr lang="en-US" sz="3200" dirty="0" err="1"/>
              <a:t>submodular</a:t>
            </a:r>
            <a:r>
              <a:rPr lang="en-US" sz="3200" dirty="0"/>
              <a:t> </a:t>
            </a:r>
            <a:r>
              <a:rPr lang="en-US" sz="3200" dirty="0" smtClean="0"/>
              <a:t>functions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800" dirty="0" smtClean="0"/>
              <a:t>[Streeter</a:t>
            </a:r>
            <a:r>
              <a:rPr lang="en-US" sz="2800" dirty="0"/>
              <a:t>, </a:t>
            </a:r>
            <a:r>
              <a:rPr lang="en-US" sz="2800" dirty="0" err="1"/>
              <a:t>Golovin</a:t>
            </a:r>
            <a:r>
              <a:rPr lang="en-US" sz="2800" dirty="0"/>
              <a:t> NIPS </a:t>
            </a:r>
            <a:r>
              <a:rPr lang="ja-JP" altLang="en-US" sz="2800" dirty="0"/>
              <a:t>‘</a:t>
            </a:r>
            <a:r>
              <a:rPr lang="en-US" sz="2800" dirty="0" smtClean="0"/>
              <a:t>08]</a:t>
            </a:r>
            <a:endParaRPr lang="en-US" sz="2800" dirty="0"/>
          </a:p>
        </p:txBody>
      </p:sp>
      <p:sp>
        <p:nvSpPr>
          <p:cNvPr id="1461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295400"/>
            <a:ext cx="8686800" cy="3048000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 dirty="0"/>
              <a:t>	</a:t>
            </a:r>
            <a:r>
              <a:rPr lang="en-US" sz="2400" b="1" dirty="0"/>
              <a:t>Theorem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Online greedy algorithm chooses </a:t>
            </a:r>
            <a:r>
              <a:rPr lang="en-US" sz="2400" dirty="0"/>
              <a:t>A</a:t>
            </a:r>
            <a:r>
              <a:rPr lang="en-US" sz="2400" baseline="-25000" dirty="0"/>
              <a:t>1</a:t>
            </a:r>
            <a:r>
              <a:rPr lang="en-US" sz="2400" dirty="0"/>
              <a:t>,</a:t>
            </a:r>
            <a:r>
              <a:rPr lang="en-US" sz="2400" dirty="0" smtClean="0"/>
              <a:t>…,A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  </a:t>
            </a:r>
            <a:r>
              <a:rPr lang="en-US" sz="2400" dirty="0" err="1"/>
              <a:t>s.t</a:t>
            </a:r>
            <a:r>
              <a:rPr lang="en-US" sz="2400" dirty="0" err="1" smtClean="0"/>
              <a:t>.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for </a:t>
            </a:r>
            <a:r>
              <a:rPr lang="en-US" sz="2400" dirty="0"/>
              <a:t>any sequence </a:t>
            </a:r>
            <a:r>
              <a:rPr lang="en-US" sz="2400" dirty="0" smtClean="0"/>
              <a:t>F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,…,F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 </a:t>
            </a:r>
            <a:r>
              <a:rPr lang="en-US" sz="2400" dirty="0">
                <a:latin typeface="cmsy10" charset="0"/>
              </a:rPr>
              <a:t/>
            </a:r>
            <a:br>
              <a:rPr lang="en-US" sz="2400" dirty="0">
                <a:latin typeface="cmsy10" charset="0"/>
              </a:rPr>
            </a:br>
            <a:r>
              <a:rPr lang="en-US" sz="2400" dirty="0">
                <a:latin typeface="cmsy10" charset="0"/>
              </a:rPr>
              <a:t/>
            </a:r>
            <a:br>
              <a:rPr lang="en-US" sz="2400" dirty="0">
                <a:latin typeface="cmsy10" charset="0"/>
              </a:rPr>
            </a:br>
            <a:endParaRPr lang="en-US" sz="2400" dirty="0">
              <a:solidFill>
                <a:srgbClr val="008300"/>
              </a:solidFill>
              <a:latin typeface="cmsy10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sz="2400" dirty="0" smtClean="0">
              <a:solidFill>
                <a:srgbClr val="008300"/>
              </a:solidFill>
              <a:latin typeface="cmsy10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sz="2400" dirty="0">
              <a:solidFill>
                <a:srgbClr val="008300"/>
              </a:solidFill>
              <a:latin typeface="cmsy10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sz="2400" dirty="0" smtClean="0">
              <a:solidFill>
                <a:srgbClr val="008300"/>
              </a:solidFill>
              <a:latin typeface="cmsy10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sz="2400" dirty="0">
              <a:solidFill>
                <a:srgbClr val="008300"/>
              </a:solidFill>
              <a:latin typeface="cmsy10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sz="2400" dirty="0" smtClean="0">
              <a:solidFill>
                <a:srgbClr val="008300"/>
              </a:solidFill>
              <a:latin typeface="cmsy10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dirty="0" smtClean="0">
                <a:solidFill>
                  <a:srgbClr val="008300"/>
                </a:solidFill>
              </a:rPr>
              <a:t>Can </a:t>
            </a:r>
            <a:r>
              <a:rPr lang="en-US" dirty="0">
                <a:solidFill>
                  <a:srgbClr val="008300"/>
                </a:solidFill>
              </a:rPr>
              <a:t>get </a:t>
            </a:r>
            <a:r>
              <a:rPr lang="ja-JP" altLang="en-US" dirty="0">
                <a:solidFill>
                  <a:srgbClr val="008300"/>
                </a:solidFill>
              </a:rPr>
              <a:t>‘</a:t>
            </a:r>
            <a:r>
              <a:rPr lang="en-US" dirty="0">
                <a:solidFill>
                  <a:srgbClr val="008300"/>
                </a:solidFill>
              </a:rPr>
              <a:t>no-regret</a:t>
            </a:r>
            <a:r>
              <a:rPr lang="ja-JP" altLang="en-US" dirty="0">
                <a:solidFill>
                  <a:srgbClr val="008300"/>
                </a:solidFill>
              </a:rPr>
              <a:t>’</a:t>
            </a:r>
            <a:r>
              <a:rPr lang="en-US" dirty="0">
                <a:solidFill>
                  <a:srgbClr val="008300"/>
                </a:solidFill>
              </a:rPr>
              <a:t> over </a:t>
            </a:r>
            <a:r>
              <a:rPr lang="en-US" dirty="0" smtClean="0">
                <a:solidFill>
                  <a:srgbClr val="008300"/>
                </a:solidFill>
              </a:rPr>
              <a:t>greedy algorithm in hindsight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dirty="0" smtClean="0">
                <a:solidFill>
                  <a:srgbClr val="008300"/>
                </a:solidFill>
                <a:latin typeface="Calibri"/>
                <a:cs typeface="Calibri"/>
              </a:rPr>
              <a:t>I.e., can learn ``enough’’ about F to optimize greedily!</a:t>
            </a:r>
            <a:endParaRPr lang="en-US" dirty="0">
              <a:solidFill>
                <a:srgbClr val="008300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sz="2400" dirty="0">
              <a:solidFill>
                <a:srgbClr val="008300"/>
              </a:solidFill>
              <a:latin typeface="cmsy10" charset="0"/>
            </a:endParaRPr>
          </a:p>
        </p:txBody>
      </p:sp>
      <p:sp>
        <p:nvSpPr>
          <p:cNvPr id="1461287" name="Rectangle 39"/>
          <p:cNvSpPr>
            <a:spLocks noChangeArrowheads="1"/>
          </p:cNvSpPr>
          <p:nvPr/>
        </p:nvSpPr>
        <p:spPr bwMode="auto">
          <a:xfrm>
            <a:off x="533400" y="1219200"/>
            <a:ext cx="8305800" cy="2895600"/>
          </a:xfrm>
          <a:prstGeom prst="rect">
            <a:avLst/>
          </a:prstGeom>
          <a:noFill/>
          <a:ln w="38100">
            <a:solidFill>
              <a:srgbClr val="008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r"/>
            <a:endParaRPr lang="en-US" sz="2400"/>
          </a:p>
        </p:txBody>
      </p:sp>
      <p:sp>
        <p:nvSpPr>
          <p:cNvPr id="14" name="Rechteck 13"/>
          <p:cNvSpPr/>
          <p:nvPr/>
        </p:nvSpPr>
        <p:spPr bwMode="auto">
          <a:xfrm>
            <a:off x="2743200" y="2743200"/>
            <a:ext cx="1524000" cy="609600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6629400" y="2794000"/>
            <a:ext cx="2057400" cy="685800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648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81"/>
    </mc:Choice>
    <mc:Fallback xmlns="">
      <p:transition xmlns:p14="http://schemas.microsoft.com/office/powerpoint/2010/main" spd="slow" advTm="6718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1251" grpId="0" build="p"/>
      <p:bldP spid="14" grpId="0" animBg="1"/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" y="200025"/>
            <a:ext cx="8991600" cy="762000"/>
          </a:xfrm>
        </p:spPr>
        <p:txBody>
          <a:bodyPr/>
          <a:lstStyle/>
          <a:p>
            <a:r>
              <a:rPr lang="de-DE" dirty="0" err="1" smtClean="0"/>
              <a:t>Stochastic</a:t>
            </a:r>
            <a:r>
              <a:rPr lang="de-DE" dirty="0" smtClean="0"/>
              <a:t> linear submodular </a:t>
            </a:r>
            <a:r>
              <a:rPr lang="de-DE" dirty="0" err="1" smtClean="0"/>
              <a:t>bandits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en-US" sz="2800" dirty="0"/>
              <a:t>[</a:t>
            </a:r>
            <a:r>
              <a:rPr lang="en-US" sz="2800" dirty="0" err="1"/>
              <a:t>Yue</a:t>
            </a:r>
            <a:r>
              <a:rPr lang="en-US" sz="2800" dirty="0"/>
              <a:t> &amp; </a:t>
            </a:r>
            <a:r>
              <a:rPr lang="en-US" sz="2800" dirty="0" err="1"/>
              <a:t>Guestrin</a:t>
            </a:r>
            <a:r>
              <a:rPr lang="en-US" sz="2800" dirty="0"/>
              <a:t> ‘11]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8600" y="990600"/>
            <a:ext cx="8991600" cy="5141913"/>
          </a:xfrm>
        </p:spPr>
        <p:txBody>
          <a:bodyPr/>
          <a:lstStyle/>
          <a:p>
            <a:r>
              <a:rPr lang="de-DE" dirty="0" smtClean="0"/>
              <a:t>Basic submodular </a:t>
            </a:r>
            <a:r>
              <a:rPr lang="de-DE" dirty="0" err="1" smtClean="0"/>
              <a:t>bandit</a:t>
            </a:r>
            <a:r>
              <a:rPr lang="de-DE" dirty="0" smtClean="0"/>
              <a:t> </a:t>
            </a:r>
            <a:r>
              <a:rPr lang="de-DE" dirty="0" err="1" smtClean="0"/>
              <a:t>algorithm</a:t>
            </a:r>
            <a:r>
              <a:rPr lang="de-DE" dirty="0" smtClean="0"/>
              <a:t>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slow</a:t>
            </a:r>
            <a:r>
              <a:rPr lang="de-DE" dirty="0" smtClean="0"/>
              <a:t> </a:t>
            </a:r>
            <a:r>
              <a:rPr lang="de-DE" dirty="0" err="1" smtClean="0"/>
              <a:t>convergence</a:t>
            </a:r>
            <a:endParaRPr lang="de-DE" dirty="0" smtClean="0"/>
          </a:p>
          <a:p>
            <a:r>
              <a:rPr lang="de-DE" dirty="0" smtClean="0"/>
              <a:t>Can do </a:t>
            </a:r>
            <a:r>
              <a:rPr lang="de-DE" dirty="0" err="1" smtClean="0"/>
              <a:t>better</a:t>
            </a:r>
            <a:r>
              <a:rPr lang="de-DE" dirty="0" smtClean="0"/>
              <a:t> </a:t>
            </a:r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make</a:t>
            </a:r>
            <a:r>
              <a:rPr lang="de-DE" dirty="0" smtClean="0"/>
              <a:t> </a:t>
            </a:r>
            <a:r>
              <a:rPr lang="de-DE" dirty="0" err="1" smtClean="0"/>
              <a:t>stronger</a:t>
            </a:r>
            <a:r>
              <a:rPr lang="de-DE" dirty="0" smtClean="0"/>
              <a:t> </a:t>
            </a:r>
            <a:r>
              <a:rPr lang="de-DE" dirty="0" err="1" smtClean="0"/>
              <a:t>assumptions</a:t>
            </a:r>
            <a:endParaRPr lang="de-DE" dirty="0" smtClean="0"/>
          </a:p>
          <a:p>
            <a:pPr lvl="1"/>
            <a:r>
              <a:rPr lang="de-DE" dirty="0" smtClean="0"/>
              <a:t>Submodular </a:t>
            </a:r>
            <a:r>
              <a:rPr lang="de-DE" dirty="0" err="1" smtClean="0"/>
              <a:t>function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3366FF"/>
                </a:solidFill>
              </a:rPr>
              <a:t>linear </a:t>
            </a:r>
            <a:r>
              <a:rPr lang="de-DE" dirty="0" err="1" smtClean="0">
                <a:solidFill>
                  <a:srgbClr val="3366FF"/>
                </a:solidFill>
              </a:rPr>
              <a:t>combination</a:t>
            </a:r>
            <a:r>
              <a:rPr lang="de-DE" dirty="0" smtClean="0">
                <a:solidFill>
                  <a:srgbClr val="3366FF"/>
                </a:solidFill>
              </a:rPr>
              <a:t> </a:t>
            </a:r>
            <a:r>
              <a:rPr lang="de-DE" dirty="0" err="1" smtClean="0"/>
              <a:t>of</a:t>
            </a:r>
            <a:r>
              <a:rPr lang="de-DE" dirty="0" smtClean="0"/>
              <a:t> m SFs</a:t>
            </a:r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/>
          </a:p>
          <a:p>
            <a:pPr lvl="1"/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evaluate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(</a:t>
            </a:r>
            <a:r>
              <a:rPr lang="de-DE" dirty="0" err="1" smtClean="0"/>
              <a:t>stochastic</a:t>
            </a:r>
            <a:r>
              <a:rPr lang="de-DE" dirty="0" smtClean="0"/>
              <a:t>) </a:t>
            </a:r>
            <a:r>
              <a:rPr lang="de-DE" dirty="0" err="1" smtClean="0"/>
              <a:t>noise</a:t>
            </a:r>
            <a:r>
              <a:rPr lang="de-DE" dirty="0" smtClean="0"/>
              <a:t>*</a:t>
            </a:r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marL="0" indent="0">
              <a:buNone/>
            </a:pPr>
            <a:r>
              <a:rPr lang="de-DE" sz="3200" b="1" dirty="0" smtClean="0">
                <a:solidFill>
                  <a:srgbClr val="008000"/>
                </a:solidFill>
                <a:sym typeface="Wingdings"/>
              </a:rPr>
              <a:t> </a:t>
            </a:r>
            <a:r>
              <a:rPr lang="de-DE" sz="3200" b="1" dirty="0" err="1" smtClean="0">
                <a:solidFill>
                  <a:srgbClr val="008000"/>
                </a:solidFill>
                <a:sym typeface="Wingdings"/>
              </a:rPr>
              <a:t>LSBGreedy</a:t>
            </a:r>
            <a:r>
              <a:rPr lang="de-DE" sz="3200" b="1" dirty="0" smtClean="0">
                <a:solidFill>
                  <a:srgbClr val="008000"/>
                </a:solidFill>
                <a:sym typeface="Wingdings"/>
              </a:rPr>
              <a:t> </a:t>
            </a:r>
            <a:r>
              <a:rPr lang="de-DE" sz="3200" b="1" dirty="0" err="1" smtClean="0">
                <a:solidFill>
                  <a:srgbClr val="008000"/>
                </a:solidFill>
                <a:sym typeface="Wingdings"/>
              </a:rPr>
              <a:t>algorithm</a:t>
            </a:r>
            <a:endParaRPr lang="de-DE" sz="3200" b="1" dirty="0" smtClean="0">
              <a:solidFill>
                <a:srgbClr val="008000"/>
              </a:solidFill>
              <a:sym typeface="Wingding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0C7E2B-37ED-5245-9EBA-EDFAEAB419F6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5" name="Bild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479" y="2590800"/>
            <a:ext cx="3467100" cy="1117600"/>
          </a:xfrm>
          <a:prstGeom prst="rect">
            <a:avLst/>
          </a:prstGeom>
        </p:spPr>
      </p:pic>
      <p:pic>
        <p:nvPicPr>
          <p:cNvPr id="6" name="Bild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384" y="4490407"/>
            <a:ext cx="3797300" cy="41910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4419600" y="6324600"/>
            <a:ext cx="42446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 smtClean="0"/>
              <a:t>*</a:t>
            </a:r>
            <a:r>
              <a:rPr lang="de-DE" sz="2400" dirty="0" err="1" smtClean="0"/>
              <a:t>some</a:t>
            </a:r>
            <a:r>
              <a:rPr lang="de-DE" sz="2400" dirty="0" smtClean="0"/>
              <a:t> </a:t>
            </a:r>
            <a:r>
              <a:rPr lang="de-DE" sz="2400" dirty="0" err="1" smtClean="0"/>
              <a:t>independence</a:t>
            </a:r>
            <a:r>
              <a:rPr lang="de-DE" sz="2400" dirty="0" smtClean="0"/>
              <a:t> </a:t>
            </a:r>
            <a:r>
              <a:rPr lang="de-DE" sz="2400" dirty="0" err="1" smtClean="0"/>
              <a:t>conditions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800433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User Study </a:t>
            </a:r>
            <a:r>
              <a:rPr lang="en-US" sz="3600" dirty="0" smtClean="0"/>
              <a:t>[</a:t>
            </a:r>
            <a:r>
              <a:rPr lang="en-US" sz="3600" dirty="0" err="1" smtClean="0"/>
              <a:t>Yue</a:t>
            </a:r>
            <a:r>
              <a:rPr lang="en-US" sz="3600" dirty="0" smtClean="0"/>
              <a:t> &amp; </a:t>
            </a:r>
            <a:r>
              <a:rPr lang="en-US" sz="3600" dirty="0" err="1" smtClean="0"/>
              <a:t>Guestrin</a:t>
            </a:r>
            <a:r>
              <a:rPr lang="en-US" sz="3600" dirty="0" smtClean="0"/>
              <a:t> ’11]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8229600" cy="5562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Real data: &gt;10k articles</a:t>
            </a:r>
            <a:endParaRPr lang="en-US" sz="1600" dirty="0"/>
          </a:p>
          <a:p>
            <a:r>
              <a:rPr lang="en-US" sz="2400" dirty="0" smtClean="0"/>
              <a:t>T=10 days,</a:t>
            </a:r>
            <a:r>
              <a:rPr lang="en-US" sz="2400" dirty="0"/>
              <a:t> </a:t>
            </a:r>
            <a:r>
              <a:rPr lang="en-US" sz="2400" dirty="0" smtClean="0"/>
              <a:t>rec.  10 articles per day</a:t>
            </a:r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sz="2400" dirty="0" smtClean="0"/>
              <a:t>27 users rate articles, aim to maximize #likes </a:t>
            </a:r>
          </a:p>
          <a:p>
            <a:endParaRPr lang="en-US" sz="1600" dirty="0"/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err="1" smtClean="0"/>
              <a:t>LSBGreedy</a:t>
            </a:r>
            <a:r>
              <a:rPr lang="en-US" sz="2400" dirty="0" smtClean="0"/>
              <a:t> outperforms baselines that fail to …</a:t>
            </a:r>
          </a:p>
          <a:p>
            <a:pPr lvl="1"/>
            <a:r>
              <a:rPr lang="en-US" sz="2000" dirty="0" smtClean="0"/>
              <a:t>adapt weights (no personalization)</a:t>
            </a:r>
          </a:p>
          <a:p>
            <a:pPr lvl="1"/>
            <a:r>
              <a:rPr lang="en-US" sz="2000" dirty="0" smtClean="0"/>
              <a:t>address the exploration—exploitation tradeoff</a:t>
            </a:r>
          </a:p>
          <a:p>
            <a:pPr lvl="1"/>
            <a:r>
              <a:rPr lang="en-US" sz="2000" dirty="0" smtClean="0"/>
              <a:t>model diversity explicitly</a:t>
            </a:r>
          </a:p>
          <a:p>
            <a:pPr lvl="1"/>
            <a:endParaRPr lang="en-US" sz="2000" dirty="0"/>
          </a:p>
        </p:txBody>
      </p:sp>
      <p:sp>
        <p:nvSpPr>
          <p:cNvPr id="5" name="TextBox 5"/>
          <p:cNvSpPr txBox="1"/>
          <p:nvPr/>
        </p:nvSpPr>
        <p:spPr>
          <a:xfrm>
            <a:off x="152400" y="3048000"/>
            <a:ext cx="8763000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“Google to DOJ: Let us prove to users that NSA isn't snooping on them”</a:t>
            </a:r>
          </a:p>
          <a:p>
            <a:pPr algn="l"/>
            <a:r>
              <a:rPr lang="en-US" sz="2000" dirty="0"/>
              <a:t>“Storms Capable of Producing </a:t>
            </a:r>
            <a:r>
              <a:rPr lang="en-US" sz="2000" dirty="0" err="1"/>
              <a:t>Derecho</a:t>
            </a:r>
            <a:r>
              <a:rPr lang="en-US" sz="2000" dirty="0"/>
              <a:t> Possible in Midwest Today”</a:t>
            </a:r>
          </a:p>
          <a:p>
            <a:pPr algn="l"/>
            <a:r>
              <a:rPr lang="en-US" sz="2000" dirty="0"/>
              <a:t>“Ohio kidnap suspect pleads not guilty”</a:t>
            </a:r>
          </a:p>
          <a:p>
            <a:pPr algn="l"/>
            <a:r>
              <a:rPr lang="en-US" sz="2000" dirty="0" smtClean="0"/>
              <a:t>“Five </a:t>
            </a:r>
            <a:r>
              <a:rPr lang="en-US" sz="2000" dirty="0"/>
              <a:t>takeaways from Spurs-Heat in Game 3 of the NBA Finals”</a:t>
            </a:r>
          </a:p>
          <a:p>
            <a:pPr algn="l"/>
            <a:r>
              <a:rPr lang="en-US" sz="2000" dirty="0"/>
              <a:t>“Samsung Unveils Galaxy S4 Zoom With 16MP Camera</a:t>
            </a:r>
            <a:r>
              <a:rPr lang="en-US" sz="2000" dirty="0" smtClean="0"/>
              <a:t>”</a:t>
            </a:r>
            <a:endParaRPr lang="en-US" sz="2000" dirty="0"/>
          </a:p>
        </p:txBody>
      </p:sp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7848600" y="2971800"/>
            <a:ext cx="381992" cy="400050"/>
            <a:chOff x="1637" y="1248"/>
            <a:chExt cx="1162" cy="1218"/>
          </a:xfrm>
        </p:grpSpPr>
        <p:sp>
          <p:nvSpPr>
            <p:cNvPr id="10" name="AutoShape 21"/>
            <p:cNvSpPr>
              <a:spLocks noChangeAspect="1" noChangeArrowheads="1" noTextEdit="1"/>
            </p:cNvSpPr>
            <p:nvPr/>
          </p:nvSpPr>
          <p:spPr bwMode="auto">
            <a:xfrm>
              <a:off x="1637" y="1248"/>
              <a:ext cx="1162" cy="1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auto">
            <a:xfrm>
              <a:off x="1667" y="1282"/>
              <a:ext cx="1096" cy="1154"/>
            </a:xfrm>
            <a:custGeom>
              <a:avLst/>
              <a:gdLst>
                <a:gd name="T0" fmla="*/ 1096 w 1096"/>
                <a:gd name="T1" fmla="*/ 28 h 1154"/>
                <a:gd name="T2" fmla="*/ 900 w 1096"/>
                <a:gd name="T3" fmla="*/ 258 h 1154"/>
                <a:gd name="T4" fmla="*/ 714 w 1096"/>
                <a:gd name="T5" fmla="*/ 498 h 1154"/>
                <a:gd name="T6" fmla="*/ 628 w 1096"/>
                <a:gd name="T7" fmla="*/ 622 h 1154"/>
                <a:gd name="T8" fmla="*/ 464 w 1096"/>
                <a:gd name="T9" fmla="*/ 870 h 1154"/>
                <a:gd name="T10" fmla="*/ 386 w 1096"/>
                <a:gd name="T11" fmla="*/ 998 h 1154"/>
                <a:gd name="T12" fmla="*/ 360 w 1096"/>
                <a:gd name="T13" fmla="*/ 1050 h 1154"/>
                <a:gd name="T14" fmla="*/ 330 w 1096"/>
                <a:gd name="T15" fmla="*/ 1096 h 1154"/>
                <a:gd name="T16" fmla="*/ 298 w 1096"/>
                <a:gd name="T17" fmla="*/ 1128 h 1154"/>
                <a:gd name="T18" fmla="*/ 258 w 1096"/>
                <a:gd name="T19" fmla="*/ 1148 h 1154"/>
                <a:gd name="T20" fmla="*/ 214 w 1096"/>
                <a:gd name="T21" fmla="*/ 1154 h 1154"/>
                <a:gd name="T22" fmla="*/ 194 w 1096"/>
                <a:gd name="T23" fmla="*/ 1152 h 1154"/>
                <a:gd name="T24" fmla="*/ 162 w 1096"/>
                <a:gd name="T25" fmla="*/ 1146 h 1154"/>
                <a:gd name="T26" fmla="*/ 148 w 1096"/>
                <a:gd name="T27" fmla="*/ 1142 h 1154"/>
                <a:gd name="T28" fmla="*/ 122 w 1096"/>
                <a:gd name="T29" fmla="*/ 1126 h 1154"/>
                <a:gd name="T30" fmla="*/ 100 w 1096"/>
                <a:gd name="T31" fmla="*/ 1100 h 1154"/>
                <a:gd name="T32" fmla="*/ 90 w 1096"/>
                <a:gd name="T33" fmla="*/ 1088 h 1154"/>
                <a:gd name="T34" fmla="*/ 66 w 1096"/>
                <a:gd name="T35" fmla="*/ 1034 h 1154"/>
                <a:gd name="T36" fmla="*/ 48 w 1096"/>
                <a:gd name="T37" fmla="*/ 984 h 1154"/>
                <a:gd name="T38" fmla="*/ 28 w 1096"/>
                <a:gd name="T39" fmla="*/ 916 h 1154"/>
                <a:gd name="T40" fmla="*/ 26 w 1096"/>
                <a:gd name="T41" fmla="*/ 904 h 1154"/>
                <a:gd name="T42" fmla="*/ 2 w 1096"/>
                <a:gd name="T43" fmla="*/ 810 h 1154"/>
                <a:gd name="T44" fmla="*/ 0 w 1096"/>
                <a:gd name="T45" fmla="*/ 794 h 1154"/>
                <a:gd name="T46" fmla="*/ 4 w 1096"/>
                <a:gd name="T47" fmla="*/ 772 h 1154"/>
                <a:gd name="T48" fmla="*/ 14 w 1096"/>
                <a:gd name="T49" fmla="*/ 750 h 1154"/>
                <a:gd name="T50" fmla="*/ 30 w 1096"/>
                <a:gd name="T51" fmla="*/ 730 h 1154"/>
                <a:gd name="T52" fmla="*/ 54 w 1096"/>
                <a:gd name="T53" fmla="*/ 712 h 1154"/>
                <a:gd name="T54" fmla="*/ 80 w 1096"/>
                <a:gd name="T55" fmla="*/ 696 h 1154"/>
                <a:gd name="T56" fmla="*/ 132 w 1096"/>
                <a:gd name="T57" fmla="*/ 676 h 1154"/>
                <a:gd name="T58" fmla="*/ 156 w 1096"/>
                <a:gd name="T59" fmla="*/ 674 h 1154"/>
                <a:gd name="T60" fmla="*/ 172 w 1096"/>
                <a:gd name="T61" fmla="*/ 676 h 1154"/>
                <a:gd name="T62" fmla="*/ 184 w 1096"/>
                <a:gd name="T63" fmla="*/ 684 h 1154"/>
                <a:gd name="T64" fmla="*/ 188 w 1096"/>
                <a:gd name="T65" fmla="*/ 690 h 1154"/>
                <a:gd name="T66" fmla="*/ 208 w 1096"/>
                <a:gd name="T67" fmla="*/ 726 h 1154"/>
                <a:gd name="T68" fmla="*/ 226 w 1096"/>
                <a:gd name="T69" fmla="*/ 780 h 1154"/>
                <a:gd name="T70" fmla="*/ 240 w 1096"/>
                <a:gd name="T71" fmla="*/ 812 h 1154"/>
                <a:gd name="T72" fmla="*/ 256 w 1096"/>
                <a:gd name="T73" fmla="*/ 844 h 1154"/>
                <a:gd name="T74" fmla="*/ 268 w 1096"/>
                <a:gd name="T75" fmla="*/ 854 h 1154"/>
                <a:gd name="T76" fmla="*/ 272 w 1096"/>
                <a:gd name="T77" fmla="*/ 856 h 1154"/>
                <a:gd name="T78" fmla="*/ 286 w 1096"/>
                <a:gd name="T79" fmla="*/ 844 h 1154"/>
                <a:gd name="T80" fmla="*/ 348 w 1096"/>
                <a:gd name="T81" fmla="*/ 758 h 1154"/>
                <a:gd name="T82" fmla="*/ 396 w 1096"/>
                <a:gd name="T83" fmla="*/ 682 h 1154"/>
                <a:gd name="T84" fmla="*/ 574 w 1096"/>
                <a:gd name="T85" fmla="*/ 406 h 1154"/>
                <a:gd name="T86" fmla="*/ 668 w 1096"/>
                <a:gd name="T87" fmla="*/ 272 h 1154"/>
                <a:gd name="T88" fmla="*/ 734 w 1096"/>
                <a:gd name="T89" fmla="*/ 180 h 1154"/>
                <a:gd name="T90" fmla="*/ 760 w 1096"/>
                <a:gd name="T91" fmla="*/ 146 h 1154"/>
                <a:gd name="T92" fmla="*/ 810 w 1096"/>
                <a:gd name="T93" fmla="*/ 94 h 1154"/>
                <a:gd name="T94" fmla="*/ 834 w 1096"/>
                <a:gd name="T95" fmla="*/ 74 h 1154"/>
                <a:gd name="T96" fmla="*/ 878 w 1096"/>
                <a:gd name="T97" fmla="*/ 46 h 1154"/>
                <a:gd name="T98" fmla="*/ 932 w 1096"/>
                <a:gd name="T99" fmla="*/ 24 h 1154"/>
                <a:gd name="T100" fmla="*/ 964 w 1096"/>
                <a:gd name="T101" fmla="*/ 16 h 1154"/>
                <a:gd name="T102" fmla="*/ 1042 w 1096"/>
                <a:gd name="T103" fmla="*/ 4 h 1154"/>
                <a:gd name="T104" fmla="*/ 1096 w 1096"/>
                <a:gd name="T105" fmla="*/ 28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96" h="1154">
                  <a:moveTo>
                    <a:pt x="1096" y="28"/>
                  </a:moveTo>
                  <a:lnTo>
                    <a:pt x="1096" y="28"/>
                  </a:lnTo>
                  <a:lnTo>
                    <a:pt x="996" y="142"/>
                  </a:lnTo>
                  <a:lnTo>
                    <a:pt x="900" y="258"/>
                  </a:lnTo>
                  <a:lnTo>
                    <a:pt x="806" y="378"/>
                  </a:lnTo>
                  <a:lnTo>
                    <a:pt x="714" y="498"/>
                  </a:lnTo>
                  <a:lnTo>
                    <a:pt x="714" y="498"/>
                  </a:lnTo>
                  <a:lnTo>
                    <a:pt x="628" y="622"/>
                  </a:lnTo>
                  <a:lnTo>
                    <a:pt x="544" y="746"/>
                  </a:lnTo>
                  <a:lnTo>
                    <a:pt x="464" y="870"/>
                  </a:lnTo>
                  <a:lnTo>
                    <a:pt x="386" y="998"/>
                  </a:lnTo>
                  <a:lnTo>
                    <a:pt x="386" y="998"/>
                  </a:lnTo>
                  <a:lnTo>
                    <a:pt x="360" y="1050"/>
                  </a:lnTo>
                  <a:lnTo>
                    <a:pt x="360" y="1050"/>
                  </a:lnTo>
                  <a:lnTo>
                    <a:pt x="346" y="1076"/>
                  </a:lnTo>
                  <a:lnTo>
                    <a:pt x="330" y="1096"/>
                  </a:lnTo>
                  <a:lnTo>
                    <a:pt x="314" y="1114"/>
                  </a:lnTo>
                  <a:lnTo>
                    <a:pt x="298" y="1128"/>
                  </a:lnTo>
                  <a:lnTo>
                    <a:pt x="278" y="1140"/>
                  </a:lnTo>
                  <a:lnTo>
                    <a:pt x="258" y="1148"/>
                  </a:lnTo>
                  <a:lnTo>
                    <a:pt x="236" y="1152"/>
                  </a:lnTo>
                  <a:lnTo>
                    <a:pt x="214" y="1154"/>
                  </a:lnTo>
                  <a:lnTo>
                    <a:pt x="214" y="1154"/>
                  </a:lnTo>
                  <a:lnTo>
                    <a:pt x="194" y="1152"/>
                  </a:lnTo>
                  <a:lnTo>
                    <a:pt x="176" y="1150"/>
                  </a:lnTo>
                  <a:lnTo>
                    <a:pt x="162" y="1146"/>
                  </a:lnTo>
                  <a:lnTo>
                    <a:pt x="148" y="1142"/>
                  </a:lnTo>
                  <a:lnTo>
                    <a:pt x="148" y="1142"/>
                  </a:lnTo>
                  <a:lnTo>
                    <a:pt x="134" y="1134"/>
                  </a:lnTo>
                  <a:lnTo>
                    <a:pt x="122" y="1126"/>
                  </a:lnTo>
                  <a:lnTo>
                    <a:pt x="110" y="1114"/>
                  </a:lnTo>
                  <a:lnTo>
                    <a:pt x="100" y="1100"/>
                  </a:lnTo>
                  <a:lnTo>
                    <a:pt x="100" y="1100"/>
                  </a:lnTo>
                  <a:lnTo>
                    <a:pt x="90" y="1088"/>
                  </a:lnTo>
                  <a:lnTo>
                    <a:pt x="82" y="1072"/>
                  </a:lnTo>
                  <a:lnTo>
                    <a:pt x="66" y="1034"/>
                  </a:lnTo>
                  <a:lnTo>
                    <a:pt x="66" y="1034"/>
                  </a:lnTo>
                  <a:lnTo>
                    <a:pt x="48" y="984"/>
                  </a:lnTo>
                  <a:lnTo>
                    <a:pt x="28" y="916"/>
                  </a:lnTo>
                  <a:lnTo>
                    <a:pt x="28" y="916"/>
                  </a:lnTo>
                  <a:lnTo>
                    <a:pt x="26" y="904"/>
                  </a:lnTo>
                  <a:lnTo>
                    <a:pt x="26" y="904"/>
                  </a:lnTo>
                  <a:lnTo>
                    <a:pt x="8" y="832"/>
                  </a:lnTo>
                  <a:lnTo>
                    <a:pt x="2" y="810"/>
                  </a:lnTo>
                  <a:lnTo>
                    <a:pt x="0" y="794"/>
                  </a:lnTo>
                  <a:lnTo>
                    <a:pt x="0" y="794"/>
                  </a:lnTo>
                  <a:lnTo>
                    <a:pt x="2" y="782"/>
                  </a:lnTo>
                  <a:lnTo>
                    <a:pt x="4" y="772"/>
                  </a:lnTo>
                  <a:lnTo>
                    <a:pt x="8" y="762"/>
                  </a:lnTo>
                  <a:lnTo>
                    <a:pt x="14" y="750"/>
                  </a:lnTo>
                  <a:lnTo>
                    <a:pt x="22" y="740"/>
                  </a:lnTo>
                  <a:lnTo>
                    <a:pt x="30" y="730"/>
                  </a:lnTo>
                  <a:lnTo>
                    <a:pt x="40" y="722"/>
                  </a:lnTo>
                  <a:lnTo>
                    <a:pt x="54" y="712"/>
                  </a:lnTo>
                  <a:lnTo>
                    <a:pt x="54" y="712"/>
                  </a:lnTo>
                  <a:lnTo>
                    <a:pt x="80" y="696"/>
                  </a:lnTo>
                  <a:lnTo>
                    <a:pt x="106" y="684"/>
                  </a:lnTo>
                  <a:lnTo>
                    <a:pt x="132" y="676"/>
                  </a:lnTo>
                  <a:lnTo>
                    <a:pt x="156" y="674"/>
                  </a:lnTo>
                  <a:lnTo>
                    <a:pt x="156" y="674"/>
                  </a:lnTo>
                  <a:lnTo>
                    <a:pt x="164" y="674"/>
                  </a:lnTo>
                  <a:lnTo>
                    <a:pt x="172" y="676"/>
                  </a:lnTo>
                  <a:lnTo>
                    <a:pt x="178" y="680"/>
                  </a:lnTo>
                  <a:lnTo>
                    <a:pt x="184" y="684"/>
                  </a:lnTo>
                  <a:lnTo>
                    <a:pt x="184" y="684"/>
                  </a:lnTo>
                  <a:lnTo>
                    <a:pt x="188" y="690"/>
                  </a:lnTo>
                  <a:lnTo>
                    <a:pt x="194" y="700"/>
                  </a:lnTo>
                  <a:lnTo>
                    <a:pt x="208" y="726"/>
                  </a:lnTo>
                  <a:lnTo>
                    <a:pt x="208" y="726"/>
                  </a:lnTo>
                  <a:lnTo>
                    <a:pt x="226" y="780"/>
                  </a:lnTo>
                  <a:lnTo>
                    <a:pt x="226" y="780"/>
                  </a:lnTo>
                  <a:lnTo>
                    <a:pt x="240" y="812"/>
                  </a:lnTo>
                  <a:lnTo>
                    <a:pt x="252" y="836"/>
                  </a:lnTo>
                  <a:lnTo>
                    <a:pt x="256" y="844"/>
                  </a:lnTo>
                  <a:lnTo>
                    <a:pt x="262" y="850"/>
                  </a:lnTo>
                  <a:lnTo>
                    <a:pt x="268" y="854"/>
                  </a:lnTo>
                  <a:lnTo>
                    <a:pt x="272" y="856"/>
                  </a:lnTo>
                  <a:lnTo>
                    <a:pt x="272" y="856"/>
                  </a:lnTo>
                  <a:lnTo>
                    <a:pt x="278" y="852"/>
                  </a:lnTo>
                  <a:lnTo>
                    <a:pt x="286" y="844"/>
                  </a:lnTo>
                  <a:lnTo>
                    <a:pt x="310" y="812"/>
                  </a:lnTo>
                  <a:lnTo>
                    <a:pt x="348" y="758"/>
                  </a:lnTo>
                  <a:lnTo>
                    <a:pt x="396" y="682"/>
                  </a:lnTo>
                  <a:lnTo>
                    <a:pt x="396" y="682"/>
                  </a:lnTo>
                  <a:lnTo>
                    <a:pt x="492" y="532"/>
                  </a:lnTo>
                  <a:lnTo>
                    <a:pt x="574" y="406"/>
                  </a:lnTo>
                  <a:lnTo>
                    <a:pt x="574" y="406"/>
                  </a:lnTo>
                  <a:lnTo>
                    <a:pt x="668" y="272"/>
                  </a:lnTo>
                  <a:lnTo>
                    <a:pt x="704" y="220"/>
                  </a:lnTo>
                  <a:lnTo>
                    <a:pt x="734" y="180"/>
                  </a:lnTo>
                  <a:lnTo>
                    <a:pt x="734" y="180"/>
                  </a:lnTo>
                  <a:lnTo>
                    <a:pt x="760" y="146"/>
                  </a:lnTo>
                  <a:lnTo>
                    <a:pt x="786" y="118"/>
                  </a:lnTo>
                  <a:lnTo>
                    <a:pt x="810" y="94"/>
                  </a:lnTo>
                  <a:lnTo>
                    <a:pt x="834" y="74"/>
                  </a:lnTo>
                  <a:lnTo>
                    <a:pt x="834" y="74"/>
                  </a:lnTo>
                  <a:lnTo>
                    <a:pt x="854" y="58"/>
                  </a:lnTo>
                  <a:lnTo>
                    <a:pt x="878" y="46"/>
                  </a:lnTo>
                  <a:lnTo>
                    <a:pt x="904" y="34"/>
                  </a:lnTo>
                  <a:lnTo>
                    <a:pt x="932" y="24"/>
                  </a:lnTo>
                  <a:lnTo>
                    <a:pt x="932" y="24"/>
                  </a:lnTo>
                  <a:lnTo>
                    <a:pt x="964" y="16"/>
                  </a:lnTo>
                  <a:lnTo>
                    <a:pt x="1000" y="8"/>
                  </a:lnTo>
                  <a:lnTo>
                    <a:pt x="1042" y="4"/>
                  </a:lnTo>
                  <a:lnTo>
                    <a:pt x="1086" y="0"/>
                  </a:lnTo>
                  <a:lnTo>
                    <a:pt x="1096" y="28"/>
                  </a:lnTo>
                  <a:close/>
                </a:path>
              </a:pathLst>
            </a:custGeom>
            <a:solidFill>
              <a:srgbClr val="DF1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auto">
            <a:xfrm>
              <a:off x="1641" y="1252"/>
              <a:ext cx="1154" cy="1210"/>
            </a:xfrm>
            <a:custGeom>
              <a:avLst/>
              <a:gdLst>
                <a:gd name="T0" fmla="*/ 1110 w 1154"/>
                <a:gd name="T1" fmla="*/ 2 h 1210"/>
                <a:gd name="T2" fmla="*/ 1064 w 1154"/>
                <a:gd name="T3" fmla="*/ 6 h 1210"/>
                <a:gd name="T4" fmla="*/ 984 w 1154"/>
                <a:gd name="T5" fmla="*/ 18 h 1210"/>
                <a:gd name="T6" fmla="*/ 950 w 1154"/>
                <a:gd name="T7" fmla="*/ 28 h 1210"/>
                <a:gd name="T8" fmla="*/ 890 w 1154"/>
                <a:gd name="T9" fmla="*/ 52 h 1210"/>
                <a:gd name="T10" fmla="*/ 842 w 1154"/>
                <a:gd name="T11" fmla="*/ 82 h 1210"/>
                <a:gd name="T12" fmla="*/ 818 w 1154"/>
                <a:gd name="T13" fmla="*/ 104 h 1210"/>
                <a:gd name="T14" fmla="*/ 766 w 1154"/>
                <a:gd name="T15" fmla="*/ 158 h 1210"/>
                <a:gd name="T16" fmla="*/ 738 w 1154"/>
                <a:gd name="T17" fmla="*/ 192 h 1210"/>
                <a:gd name="T18" fmla="*/ 670 w 1154"/>
                <a:gd name="T19" fmla="*/ 286 h 1210"/>
                <a:gd name="T20" fmla="*/ 578 w 1154"/>
                <a:gd name="T21" fmla="*/ 420 h 1210"/>
                <a:gd name="T22" fmla="*/ 398 w 1154"/>
                <a:gd name="T23" fmla="*/ 698 h 1210"/>
                <a:gd name="T24" fmla="*/ 332 w 1154"/>
                <a:gd name="T25" fmla="*/ 800 h 1210"/>
                <a:gd name="T26" fmla="*/ 298 w 1154"/>
                <a:gd name="T27" fmla="*/ 848 h 1210"/>
                <a:gd name="T28" fmla="*/ 278 w 1154"/>
                <a:gd name="T29" fmla="*/ 800 h 1210"/>
                <a:gd name="T30" fmla="*/ 258 w 1154"/>
                <a:gd name="T31" fmla="*/ 746 h 1210"/>
                <a:gd name="T32" fmla="*/ 244 w 1154"/>
                <a:gd name="T33" fmla="*/ 714 h 1210"/>
                <a:gd name="T34" fmla="*/ 228 w 1154"/>
                <a:gd name="T35" fmla="*/ 694 h 1210"/>
                <a:gd name="T36" fmla="*/ 218 w 1154"/>
                <a:gd name="T37" fmla="*/ 686 h 1210"/>
                <a:gd name="T38" fmla="*/ 196 w 1154"/>
                <a:gd name="T39" fmla="*/ 678 h 1210"/>
                <a:gd name="T40" fmla="*/ 182 w 1154"/>
                <a:gd name="T41" fmla="*/ 676 h 1210"/>
                <a:gd name="T42" fmla="*/ 152 w 1154"/>
                <a:gd name="T43" fmla="*/ 680 h 1210"/>
                <a:gd name="T44" fmla="*/ 122 w 1154"/>
                <a:gd name="T45" fmla="*/ 688 h 1210"/>
                <a:gd name="T46" fmla="*/ 94 w 1154"/>
                <a:gd name="T47" fmla="*/ 700 h 1210"/>
                <a:gd name="T48" fmla="*/ 64 w 1154"/>
                <a:gd name="T49" fmla="*/ 720 h 1210"/>
                <a:gd name="T50" fmla="*/ 36 w 1154"/>
                <a:gd name="T51" fmla="*/ 742 h 1210"/>
                <a:gd name="T52" fmla="*/ 16 w 1154"/>
                <a:gd name="T53" fmla="*/ 768 h 1210"/>
                <a:gd name="T54" fmla="*/ 4 w 1154"/>
                <a:gd name="T55" fmla="*/ 796 h 1210"/>
                <a:gd name="T56" fmla="*/ 0 w 1154"/>
                <a:gd name="T57" fmla="*/ 824 h 1210"/>
                <a:gd name="T58" fmla="*/ 0 w 1154"/>
                <a:gd name="T59" fmla="*/ 836 h 1210"/>
                <a:gd name="T60" fmla="*/ 12 w 1154"/>
                <a:gd name="T61" fmla="*/ 890 h 1210"/>
                <a:gd name="T62" fmla="*/ 24 w 1154"/>
                <a:gd name="T63" fmla="*/ 940 h 1210"/>
                <a:gd name="T64" fmla="*/ 28 w 1154"/>
                <a:gd name="T65" fmla="*/ 952 h 1210"/>
                <a:gd name="T66" fmla="*/ 48 w 1154"/>
                <a:gd name="T67" fmla="*/ 1022 h 1210"/>
                <a:gd name="T68" fmla="*/ 66 w 1154"/>
                <a:gd name="T69" fmla="*/ 1074 h 1210"/>
                <a:gd name="T70" fmla="*/ 94 w 1154"/>
                <a:gd name="T71" fmla="*/ 1132 h 1210"/>
                <a:gd name="T72" fmla="*/ 102 w 1154"/>
                <a:gd name="T73" fmla="*/ 1146 h 1210"/>
                <a:gd name="T74" fmla="*/ 132 w 1154"/>
                <a:gd name="T75" fmla="*/ 1176 h 1210"/>
                <a:gd name="T76" fmla="*/ 162 w 1154"/>
                <a:gd name="T77" fmla="*/ 1196 h 1210"/>
                <a:gd name="T78" fmla="*/ 178 w 1154"/>
                <a:gd name="T79" fmla="*/ 1202 h 1210"/>
                <a:gd name="T80" fmla="*/ 218 w 1154"/>
                <a:gd name="T81" fmla="*/ 1210 h 1210"/>
                <a:gd name="T82" fmla="*/ 240 w 1154"/>
                <a:gd name="T83" fmla="*/ 1210 h 1210"/>
                <a:gd name="T84" fmla="*/ 292 w 1154"/>
                <a:gd name="T85" fmla="*/ 1204 h 1210"/>
                <a:gd name="T86" fmla="*/ 338 w 1154"/>
                <a:gd name="T87" fmla="*/ 1182 h 1210"/>
                <a:gd name="T88" fmla="*/ 378 w 1154"/>
                <a:gd name="T89" fmla="*/ 1144 h 1210"/>
                <a:gd name="T90" fmla="*/ 410 w 1154"/>
                <a:gd name="T91" fmla="*/ 1094 h 1210"/>
                <a:gd name="T92" fmla="*/ 436 w 1154"/>
                <a:gd name="T93" fmla="*/ 1042 h 1210"/>
                <a:gd name="T94" fmla="*/ 512 w 1154"/>
                <a:gd name="T95" fmla="*/ 916 h 1210"/>
                <a:gd name="T96" fmla="*/ 676 w 1154"/>
                <a:gd name="T97" fmla="*/ 666 h 1210"/>
                <a:gd name="T98" fmla="*/ 762 w 1154"/>
                <a:gd name="T99" fmla="*/ 544 h 1210"/>
                <a:gd name="T100" fmla="*/ 946 w 1154"/>
                <a:gd name="T101" fmla="*/ 306 h 1210"/>
                <a:gd name="T102" fmla="*/ 1144 w 1154"/>
                <a:gd name="T103" fmla="*/ 76 h 1210"/>
                <a:gd name="T104" fmla="*/ 1130 w 1154"/>
                <a:gd name="T105" fmla="*/ 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54" h="1210">
                  <a:moveTo>
                    <a:pt x="1130" y="0"/>
                  </a:moveTo>
                  <a:lnTo>
                    <a:pt x="1110" y="2"/>
                  </a:lnTo>
                  <a:lnTo>
                    <a:pt x="1110" y="2"/>
                  </a:lnTo>
                  <a:lnTo>
                    <a:pt x="1064" y="6"/>
                  </a:lnTo>
                  <a:lnTo>
                    <a:pt x="1022" y="12"/>
                  </a:lnTo>
                  <a:lnTo>
                    <a:pt x="984" y="18"/>
                  </a:lnTo>
                  <a:lnTo>
                    <a:pt x="950" y="28"/>
                  </a:lnTo>
                  <a:lnTo>
                    <a:pt x="950" y="28"/>
                  </a:lnTo>
                  <a:lnTo>
                    <a:pt x="918" y="38"/>
                  </a:lnTo>
                  <a:lnTo>
                    <a:pt x="890" y="52"/>
                  </a:lnTo>
                  <a:lnTo>
                    <a:pt x="864" y="66"/>
                  </a:lnTo>
                  <a:lnTo>
                    <a:pt x="842" y="82"/>
                  </a:lnTo>
                  <a:lnTo>
                    <a:pt x="842" y="82"/>
                  </a:lnTo>
                  <a:lnTo>
                    <a:pt x="818" y="104"/>
                  </a:lnTo>
                  <a:lnTo>
                    <a:pt x="792" y="130"/>
                  </a:lnTo>
                  <a:lnTo>
                    <a:pt x="766" y="158"/>
                  </a:lnTo>
                  <a:lnTo>
                    <a:pt x="738" y="192"/>
                  </a:lnTo>
                  <a:lnTo>
                    <a:pt x="738" y="192"/>
                  </a:lnTo>
                  <a:lnTo>
                    <a:pt x="708" y="234"/>
                  </a:lnTo>
                  <a:lnTo>
                    <a:pt x="670" y="286"/>
                  </a:lnTo>
                  <a:lnTo>
                    <a:pt x="578" y="420"/>
                  </a:lnTo>
                  <a:lnTo>
                    <a:pt x="578" y="420"/>
                  </a:lnTo>
                  <a:lnTo>
                    <a:pt x="496" y="546"/>
                  </a:lnTo>
                  <a:lnTo>
                    <a:pt x="398" y="698"/>
                  </a:lnTo>
                  <a:lnTo>
                    <a:pt x="398" y="698"/>
                  </a:lnTo>
                  <a:lnTo>
                    <a:pt x="332" y="800"/>
                  </a:lnTo>
                  <a:lnTo>
                    <a:pt x="298" y="848"/>
                  </a:lnTo>
                  <a:lnTo>
                    <a:pt x="298" y="848"/>
                  </a:lnTo>
                  <a:lnTo>
                    <a:pt x="290" y="830"/>
                  </a:lnTo>
                  <a:lnTo>
                    <a:pt x="278" y="800"/>
                  </a:lnTo>
                  <a:lnTo>
                    <a:pt x="278" y="800"/>
                  </a:lnTo>
                  <a:lnTo>
                    <a:pt x="258" y="746"/>
                  </a:lnTo>
                  <a:lnTo>
                    <a:pt x="258" y="746"/>
                  </a:lnTo>
                  <a:lnTo>
                    <a:pt x="244" y="714"/>
                  </a:lnTo>
                  <a:lnTo>
                    <a:pt x="236" y="702"/>
                  </a:lnTo>
                  <a:lnTo>
                    <a:pt x="228" y="694"/>
                  </a:lnTo>
                  <a:lnTo>
                    <a:pt x="228" y="694"/>
                  </a:lnTo>
                  <a:lnTo>
                    <a:pt x="218" y="686"/>
                  </a:lnTo>
                  <a:lnTo>
                    <a:pt x="208" y="682"/>
                  </a:lnTo>
                  <a:lnTo>
                    <a:pt x="196" y="678"/>
                  </a:lnTo>
                  <a:lnTo>
                    <a:pt x="182" y="676"/>
                  </a:lnTo>
                  <a:lnTo>
                    <a:pt x="182" y="676"/>
                  </a:lnTo>
                  <a:lnTo>
                    <a:pt x="168" y="678"/>
                  </a:lnTo>
                  <a:lnTo>
                    <a:pt x="152" y="680"/>
                  </a:lnTo>
                  <a:lnTo>
                    <a:pt x="138" y="682"/>
                  </a:lnTo>
                  <a:lnTo>
                    <a:pt x="122" y="688"/>
                  </a:lnTo>
                  <a:lnTo>
                    <a:pt x="108" y="694"/>
                  </a:lnTo>
                  <a:lnTo>
                    <a:pt x="94" y="700"/>
                  </a:lnTo>
                  <a:lnTo>
                    <a:pt x="64" y="720"/>
                  </a:lnTo>
                  <a:lnTo>
                    <a:pt x="64" y="720"/>
                  </a:lnTo>
                  <a:lnTo>
                    <a:pt x="48" y="730"/>
                  </a:lnTo>
                  <a:lnTo>
                    <a:pt x="36" y="742"/>
                  </a:lnTo>
                  <a:lnTo>
                    <a:pt x="24" y="756"/>
                  </a:lnTo>
                  <a:lnTo>
                    <a:pt x="16" y="768"/>
                  </a:lnTo>
                  <a:lnTo>
                    <a:pt x="8" y="782"/>
                  </a:lnTo>
                  <a:lnTo>
                    <a:pt x="4" y="796"/>
                  </a:lnTo>
                  <a:lnTo>
                    <a:pt x="0" y="810"/>
                  </a:lnTo>
                  <a:lnTo>
                    <a:pt x="0" y="824"/>
                  </a:lnTo>
                  <a:lnTo>
                    <a:pt x="0" y="824"/>
                  </a:lnTo>
                  <a:lnTo>
                    <a:pt x="0" y="836"/>
                  </a:lnTo>
                  <a:lnTo>
                    <a:pt x="4" y="856"/>
                  </a:lnTo>
                  <a:lnTo>
                    <a:pt x="12" y="890"/>
                  </a:lnTo>
                  <a:lnTo>
                    <a:pt x="24" y="940"/>
                  </a:lnTo>
                  <a:lnTo>
                    <a:pt x="24" y="940"/>
                  </a:lnTo>
                  <a:lnTo>
                    <a:pt x="28" y="954"/>
                  </a:lnTo>
                  <a:lnTo>
                    <a:pt x="28" y="952"/>
                  </a:lnTo>
                  <a:lnTo>
                    <a:pt x="28" y="952"/>
                  </a:lnTo>
                  <a:lnTo>
                    <a:pt x="48" y="1022"/>
                  </a:lnTo>
                  <a:lnTo>
                    <a:pt x="66" y="1074"/>
                  </a:lnTo>
                  <a:lnTo>
                    <a:pt x="66" y="1074"/>
                  </a:lnTo>
                  <a:lnTo>
                    <a:pt x="84" y="1114"/>
                  </a:lnTo>
                  <a:lnTo>
                    <a:pt x="94" y="1132"/>
                  </a:lnTo>
                  <a:lnTo>
                    <a:pt x="102" y="1146"/>
                  </a:lnTo>
                  <a:lnTo>
                    <a:pt x="102" y="1146"/>
                  </a:lnTo>
                  <a:lnTo>
                    <a:pt x="116" y="1164"/>
                  </a:lnTo>
                  <a:lnTo>
                    <a:pt x="132" y="1176"/>
                  </a:lnTo>
                  <a:lnTo>
                    <a:pt x="146" y="1188"/>
                  </a:lnTo>
                  <a:lnTo>
                    <a:pt x="162" y="1196"/>
                  </a:lnTo>
                  <a:lnTo>
                    <a:pt x="162" y="1196"/>
                  </a:lnTo>
                  <a:lnTo>
                    <a:pt x="178" y="1202"/>
                  </a:lnTo>
                  <a:lnTo>
                    <a:pt x="198" y="1208"/>
                  </a:lnTo>
                  <a:lnTo>
                    <a:pt x="218" y="1210"/>
                  </a:lnTo>
                  <a:lnTo>
                    <a:pt x="240" y="1210"/>
                  </a:lnTo>
                  <a:lnTo>
                    <a:pt x="240" y="1210"/>
                  </a:lnTo>
                  <a:lnTo>
                    <a:pt x="266" y="1210"/>
                  </a:lnTo>
                  <a:lnTo>
                    <a:pt x="292" y="1204"/>
                  </a:lnTo>
                  <a:lnTo>
                    <a:pt x="316" y="1194"/>
                  </a:lnTo>
                  <a:lnTo>
                    <a:pt x="338" y="1182"/>
                  </a:lnTo>
                  <a:lnTo>
                    <a:pt x="358" y="1164"/>
                  </a:lnTo>
                  <a:lnTo>
                    <a:pt x="378" y="1144"/>
                  </a:lnTo>
                  <a:lnTo>
                    <a:pt x="394" y="1120"/>
                  </a:lnTo>
                  <a:lnTo>
                    <a:pt x="410" y="1094"/>
                  </a:lnTo>
                  <a:lnTo>
                    <a:pt x="410" y="1094"/>
                  </a:lnTo>
                  <a:lnTo>
                    <a:pt x="436" y="1042"/>
                  </a:lnTo>
                  <a:lnTo>
                    <a:pt x="436" y="1042"/>
                  </a:lnTo>
                  <a:lnTo>
                    <a:pt x="512" y="916"/>
                  </a:lnTo>
                  <a:lnTo>
                    <a:pt x="592" y="790"/>
                  </a:lnTo>
                  <a:lnTo>
                    <a:pt x="676" y="666"/>
                  </a:lnTo>
                  <a:lnTo>
                    <a:pt x="762" y="544"/>
                  </a:lnTo>
                  <a:lnTo>
                    <a:pt x="762" y="544"/>
                  </a:lnTo>
                  <a:lnTo>
                    <a:pt x="852" y="424"/>
                  </a:lnTo>
                  <a:lnTo>
                    <a:pt x="946" y="306"/>
                  </a:lnTo>
                  <a:lnTo>
                    <a:pt x="1044" y="190"/>
                  </a:lnTo>
                  <a:lnTo>
                    <a:pt x="1144" y="76"/>
                  </a:lnTo>
                  <a:lnTo>
                    <a:pt x="1154" y="62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auto">
            <a:xfrm>
              <a:off x="1667" y="1282"/>
              <a:ext cx="1096" cy="1154"/>
            </a:xfrm>
            <a:custGeom>
              <a:avLst/>
              <a:gdLst>
                <a:gd name="T0" fmla="*/ 1096 w 1096"/>
                <a:gd name="T1" fmla="*/ 28 h 1154"/>
                <a:gd name="T2" fmla="*/ 900 w 1096"/>
                <a:gd name="T3" fmla="*/ 258 h 1154"/>
                <a:gd name="T4" fmla="*/ 714 w 1096"/>
                <a:gd name="T5" fmla="*/ 498 h 1154"/>
                <a:gd name="T6" fmla="*/ 628 w 1096"/>
                <a:gd name="T7" fmla="*/ 622 h 1154"/>
                <a:gd name="T8" fmla="*/ 464 w 1096"/>
                <a:gd name="T9" fmla="*/ 870 h 1154"/>
                <a:gd name="T10" fmla="*/ 386 w 1096"/>
                <a:gd name="T11" fmla="*/ 998 h 1154"/>
                <a:gd name="T12" fmla="*/ 360 w 1096"/>
                <a:gd name="T13" fmla="*/ 1050 h 1154"/>
                <a:gd name="T14" fmla="*/ 330 w 1096"/>
                <a:gd name="T15" fmla="*/ 1096 h 1154"/>
                <a:gd name="T16" fmla="*/ 298 w 1096"/>
                <a:gd name="T17" fmla="*/ 1128 h 1154"/>
                <a:gd name="T18" fmla="*/ 258 w 1096"/>
                <a:gd name="T19" fmla="*/ 1148 h 1154"/>
                <a:gd name="T20" fmla="*/ 214 w 1096"/>
                <a:gd name="T21" fmla="*/ 1154 h 1154"/>
                <a:gd name="T22" fmla="*/ 194 w 1096"/>
                <a:gd name="T23" fmla="*/ 1152 h 1154"/>
                <a:gd name="T24" fmla="*/ 162 w 1096"/>
                <a:gd name="T25" fmla="*/ 1146 h 1154"/>
                <a:gd name="T26" fmla="*/ 148 w 1096"/>
                <a:gd name="T27" fmla="*/ 1142 h 1154"/>
                <a:gd name="T28" fmla="*/ 122 w 1096"/>
                <a:gd name="T29" fmla="*/ 1126 h 1154"/>
                <a:gd name="T30" fmla="*/ 100 w 1096"/>
                <a:gd name="T31" fmla="*/ 1100 h 1154"/>
                <a:gd name="T32" fmla="*/ 90 w 1096"/>
                <a:gd name="T33" fmla="*/ 1088 h 1154"/>
                <a:gd name="T34" fmla="*/ 66 w 1096"/>
                <a:gd name="T35" fmla="*/ 1034 h 1154"/>
                <a:gd name="T36" fmla="*/ 48 w 1096"/>
                <a:gd name="T37" fmla="*/ 984 h 1154"/>
                <a:gd name="T38" fmla="*/ 28 w 1096"/>
                <a:gd name="T39" fmla="*/ 916 h 1154"/>
                <a:gd name="T40" fmla="*/ 26 w 1096"/>
                <a:gd name="T41" fmla="*/ 904 h 1154"/>
                <a:gd name="T42" fmla="*/ 2 w 1096"/>
                <a:gd name="T43" fmla="*/ 810 h 1154"/>
                <a:gd name="T44" fmla="*/ 0 w 1096"/>
                <a:gd name="T45" fmla="*/ 794 h 1154"/>
                <a:gd name="T46" fmla="*/ 4 w 1096"/>
                <a:gd name="T47" fmla="*/ 772 h 1154"/>
                <a:gd name="T48" fmla="*/ 14 w 1096"/>
                <a:gd name="T49" fmla="*/ 750 h 1154"/>
                <a:gd name="T50" fmla="*/ 30 w 1096"/>
                <a:gd name="T51" fmla="*/ 730 h 1154"/>
                <a:gd name="T52" fmla="*/ 54 w 1096"/>
                <a:gd name="T53" fmla="*/ 712 h 1154"/>
                <a:gd name="T54" fmla="*/ 80 w 1096"/>
                <a:gd name="T55" fmla="*/ 696 h 1154"/>
                <a:gd name="T56" fmla="*/ 132 w 1096"/>
                <a:gd name="T57" fmla="*/ 676 h 1154"/>
                <a:gd name="T58" fmla="*/ 156 w 1096"/>
                <a:gd name="T59" fmla="*/ 674 h 1154"/>
                <a:gd name="T60" fmla="*/ 172 w 1096"/>
                <a:gd name="T61" fmla="*/ 676 h 1154"/>
                <a:gd name="T62" fmla="*/ 184 w 1096"/>
                <a:gd name="T63" fmla="*/ 684 h 1154"/>
                <a:gd name="T64" fmla="*/ 188 w 1096"/>
                <a:gd name="T65" fmla="*/ 690 h 1154"/>
                <a:gd name="T66" fmla="*/ 208 w 1096"/>
                <a:gd name="T67" fmla="*/ 726 h 1154"/>
                <a:gd name="T68" fmla="*/ 226 w 1096"/>
                <a:gd name="T69" fmla="*/ 780 h 1154"/>
                <a:gd name="T70" fmla="*/ 240 w 1096"/>
                <a:gd name="T71" fmla="*/ 812 h 1154"/>
                <a:gd name="T72" fmla="*/ 256 w 1096"/>
                <a:gd name="T73" fmla="*/ 844 h 1154"/>
                <a:gd name="T74" fmla="*/ 268 w 1096"/>
                <a:gd name="T75" fmla="*/ 854 h 1154"/>
                <a:gd name="T76" fmla="*/ 272 w 1096"/>
                <a:gd name="T77" fmla="*/ 856 h 1154"/>
                <a:gd name="T78" fmla="*/ 286 w 1096"/>
                <a:gd name="T79" fmla="*/ 844 h 1154"/>
                <a:gd name="T80" fmla="*/ 348 w 1096"/>
                <a:gd name="T81" fmla="*/ 758 h 1154"/>
                <a:gd name="T82" fmla="*/ 396 w 1096"/>
                <a:gd name="T83" fmla="*/ 682 h 1154"/>
                <a:gd name="T84" fmla="*/ 574 w 1096"/>
                <a:gd name="T85" fmla="*/ 406 h 1154"/>
                <a:gd name="T86" fmla="*/ 668 w 1096"/>
                <a:gd name="T87" fmla="*/ 272 h 1154"/>
                <a:gd name="T88" fmla="*/ 734 w 1096"/>
                <a:gd name="T89" fmla="*/ 180 h 1154"/>
                <a:gd name="T90" fmla="*/ 760 w 1096"/>
                <a:gd name="T91" fmla="*/ 146 h 1154"/>
                <a:gd name="T92" fmla="*/ 810 w 1096"/>
                <a:gd name="T93" fmla="*/ 94 h 1154"/>
                <a:gd name="T94" fmla="*/ 834 w 1096"/>
                <a:gd name="T95" fmla="*/ 74 h 1154"/>
                <a:gd name="T96" fmla="*/ 878 w 1096"/>
                <a:gd name="T97" fmla="*/ 46 h 1154"/>
                <a:gd name="T98" fmla="*/ 932 w 1096"/>
                <a:gd name="T99" fmla="*/ 24 h 1154"/>
                <a:gd name="T100" fmla="*/ 964 w 1096"/>
                <a:gd name="T101" fmla="*/ 16 h 1154"/>
                <a:gd name="T102" fmla="*/ 1042 w 1096"/>
                <a:gd name="T103" fmla="*/ 4 h 1154"/>
                <a:gd name="T104" fmla="*/ 1096 w 1096"/>
                <a:gd name="T105" fmla="*/ 28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96" h="1154">
                  <a:moveTo>
                    <a:pt x="1096" y="28"/>
                  </a:moveTo>
                  <a:lnTo>
                    <a:pt x="1096" y="28"/>
                  </a:lnTo>
                  <a:lnTo>
                    <a:pt x="996" y="142"/>
                  </a:lnTo>
                  <a:lnTo>
                    <a:pt x="900" y="258"/>
                  </a:lnTo>
                  <a:lnTo>
                    <a:pt x="806" y="378"/>
                  </a:lnTo>
                  <a:lnTo>
                    <a:pt x="714" y="498"/>
                  </a:lnTo>
                  <a:lnTo>
                    <a:pt x="714" y="498"/>
                  </a:lnTo>
                  <a:lnTo>
                    <a:pt x="628" y="622"/>
                  </a:lnTo>
                  <a:lnTo>
                    <a:pt x="544" y="746"/>
                  </a:lnTo>
                  <a:lnTo>
                    <a:pt x="464" y="870"/>
                  </a:lnTo>
                  <a:lnTo>
                    <a:pt x="386" y="998"/>
                  </a:lnTo>
                  <a:lnTo>
                    <a:pt x="386" y="998"/>
                  </a:lnTo>
                  <a:lnTo>
                    <a:pt x="360" y="1050"/>
                  </a:lnTo>
                  <a:lnTo>
                    <a:pt x="360" y="1050"/>
                  </a:lnTo>
                  <a:lnTo>
                    <a:pt x="346" y="1076"/>
                  </a:lnTo>
                  <a:lnTo>
                    <a:pt x="330" y="1096"/>
                  </a:lnTo>
                  <a:lnTo>
                    <a:pt x="314" y="1114"/>
                  </a:lnTo>
                  <a:lnTo>
                    <a:pt x="298" y="1128"/>
                  </a:lnTo>
                  <a:lnTo>
                    <a:pt x="278" y="1140"/>
                  </a:lnTo>
                  <a:lnTo>
                    <a:pt x="258" y="1148"/>
                  </a:lnTo>
                  <a:lnTo>
                    <a:pt x="236" y="1152"/>
                  </a:lnTo>
                  <a:lnTo>
                    <a:pt x="214" y="1154"/>
                  </a:lnTo>
                  <a:lnTo>
                    <a:pt x="214" y="1154"/>
                  </a:lnTo>
                  <a:lnTo>
                    <a:pt x="194" y="1152"/>
                  </a:lnTo>
                  <a:lnTo>
                    <a:pt x="176" y="1150"/>
                  </a:lnTo>
                  <a:lnTo>
                    <a:pt x="162" y="1146"/>
                  </a:lnTo>
                  <a:lnTo>
                    <a:pt x="148" y="1142"/>
                  </a:lnTo>
                  <a:lnTo>
                    <a:pt x="148" y="1142"/>
                  </a:lnTo>
                  <a:lnTo>
                    <a:pt x="134" y="1134"/>
                  </a:lnTo>
                  <a:lnTo>
                    <a:pt x="122" y="1126"/>
                  </a:lnTo>
                  <a:lnTo>
                    <a:pt x="110" y="1114"/>
                  </a:lnTo>
                  <a:lnTo>
                    <a:pt x="100" y="1100"/>
                  </a:lnTo>
                  <a:lnTo>
                    <a:pt x="100" y="1100"/>
                  </a:lnTo>
                  <a:lnTo>
                    <a:pt x="90" y="1088"/>
                  </a:lnTo>
                  <a:lnTo>
                    <a:pt x="82" y="1072"/>
                  </a:lnTo>
                  <a:lnTo>
                    <a:pt x="66" y="1034"/>
                  </a:lnTo>
                  <a:lnTo>
                    <a:pt x="66" y="1034"/>
                  </a:lnTo>
                  <a:lnTo>
                    <a:pt x="48" y="984"/>
                  </a:lnTo>
                  <a:lnTo>
                    <a:pt x="28" y="916"/>
                  </a:lnTo>
                  <a:lnTo>
                    <a:pt x="28" y="916"/>
                  </a:lnTo>
                  <a:lnTo>
                    <a:pt x="26" y="904"/>
                  </a:lnTo>
                  <a:lnTo>
                    <a:pt x="26" y="904"/>
                  </a:lnTo>
                  <a:lnTo>
                    <a:pt x="8" y="832"/>
                  </a:lnTo>
                  <a:lnTo>
                    <a:pt x="2" y="810"/>
                  </a:lnTo>
                  <a:lnTo>
                    <a:pt x="0" y="794"/>
                  </a:lnTo>
                  <a:lnTo>
                    <a:pt x="0" y="794"/>
                  </a:lnTo>
                  <a:lnTo>
                    <a:pt x="2" y="782"/>
                  </a:lnTo>
                  <a:lnTo>
                    <a:pt x="4" y="772"/>
                  </a:lnTo>
                  <a:lnTo>
                    <a:pt x="8" y="762"/>
                  </a:lnTo>
                  <a:lnTo>
                    <a:pt x="14" y="750"/>
                  </a:lnTo>
                  <a:lnTo>
                    <a:pt x="22" y="740"/>
                  </a:lnTo>
                  <a:lnTo>
                    <a:pt x="30" y="730"/>
                  </a:lnTo>
                  <a:lnTo>
                    <a:pt x="40" y="722"/>
                  </a:lnTo>
                  <a:lnTo>
                    <a:pt x="54" y="712"/>
                  </a:lnTo>
                  <a:lnTo>
                    <a:pt x="54" y="712"/>
                  </a:lnTo>
                  <a:lnTo>
                    <a:pt x="80" y="696"/>
                  </a:lnTo>
                  <a:lnTo>
                    <a:pt x="106" y="684"/>
                  </a:lnTo>
                  <a:lnTo>
                    <a:pt x="132" y="676"/>
                  </a:lnTo>
                  <a:lnTo>
                    <a:pt x="156" y="674"/>
                  </a:lnTo>
                  <a:lnTo>
                    <a:pt x="156" y="674"/>
                  </a:lnTo>
                  <a:lnTo>
                    <a:pt x="164" y="674"/>
                  </a:lnTo>
                  <a:lnTo>
                    <a:pt x="172" y="676"/>
                  </a:lnTo>
                  <a:lnTo>
                    <a:pt x="178" y="680"/>
                  </a:lnTo>
                  <a:lnTo>
                    <a:pt x="184" y="684"/>
                  </a:lnTo>
                  <a:lnTo>
                    <a:pt x="184" y="684"/>
                  </a:lnTo>
                  <a:lnTo>
                    <a:pt x="188" y="690"/>
                  </a:lnTo>
                  <a:lnTo>
                    <a:pt x="194" y="700"/>
                  </a:lnTo>
                  <a:lnTo>
                    <a:pt x="208" y="726"/>
                  </a:lnTo>
                  <a:lnTo>
                    <a:pt x="208" y="726"/>
                  </a:lnTo>
                  <a:lnTo>
                    <a:pt x="226" y="780"/>
                  </a:lnTo>
                  <a:lnTo>
                    <a:pt x="226" y="780"/>
                  </a:lnTo>
                  <a:lnTo>
                    <a:pt x="240" y="812"/>
                  </a:lnTo>
                  <a:lnTo>
                    <a:pt x="252" y="836"/>
                  </a:lnTo>
                  <a:lnTo>
                    <a:pt x="256" y="844"/>
                  </a:lnTo>
                  <a:lnTo>
                    <a:pt x="262" y="850"/>
                  </a:lnTo>
                  <a:lnTo>
                    <a:pt x="268" y="854"/>
                  </a:lnTo>
                  <a:lnTo>
                    <a:pt x="272" y="856"/>
                  </a:lnTo>
                  <a:lnTo>
                    <a:pt x="272" y="856"/>
                  </a:lnTo>
                  <a:lnTo>
                    <a:pt x="278" y="852"/>
                  </a:lnTo>
                  <a:lnTo>
                    <a:pt x="286" y="844"/>
                  </a:lnTo>
                  <a:lnTo>
                    <a:pt x="310" y="812"/>
                  </a:lnTo>
                  <a:lnTo>
                    <a:pt x="348" y="758"/>
                  </a:lnTo>
                  <a:lnTo>
                    <a:pt x="396" y="682"/>
                  </a:lnTo>
                  <a:lnTo>
                    <a:pt x="396" y="682"/>
                  </a:lnTo>
                  <a:lnTo>
                    <a:pt x="492" y="532"/>
                  </a:lnTo>
                  <a:lnTo>
                    <a:pt x="574" y="406"/>
                  </a:lnTo>
                  <a:lnTo>
                    <a:pt x="574" y="406"/>
                  </a:lnTo>
                  <a:lnTo>
                    <a:pt x="668" y="272"/>
                  </a:lnTo>
                  <a:lnTo>
                    <a:pt x="704" y="220"/>
                  </a:lnTo>
                  <a:lnTo>
                    <a:pt x="734" y="180"/>
                  </a:lnTo>
                  <a:lnTo>
                    <a:pt x="734" y="180"/>
                  </a:lnTo>
                  <a:lnTo>
                    <a:pt x="760" y="146"/>
                  </a:lnTo>
                  <a:lnTo>
                    <a:pt x="786" y="118"/>
                  </a:lnTo>
                  <a:lnTo>
                    <a:pt x="810" y="94"/>
                  </a:lnTo>
                  <a:lnTo>
                    <a:pt x="834" y="74"/>
                  </a:lnTo>
                  <a:lnTo>
                    <a:pt x="834" y="74"/>
                  </a:lnTo>
                  <a:lnTo>
                    <a:pt x="854" y="58"/>
                  </a:lnTo>
                  <a:lnTo>
                    <a:pt x="878" y="46"/>
                  </a:lnTo>
                  <a:lnTo>
                    <a:pt x="904" y="34"/>
                  </a:lnTo>
                  <a:lnTo>
                    <a:pt x="932" y="24"/>
                  </a:lnTo>
                  <a:lnTo>
                    <a:pt x="932" y="24"/>
                  </a:lnTo>
                  <a:lnTo>
                    <a:pt x="964" y="16"/>
                  </a:lnTo>
                  <a:lnTo>
                    <a:pt x="1000" y="8"/>
                  </a:lnTo>
                  <a:lnTo>
                    <a:pt x="1042" y="4"/>
                  </a:lnTo>
                  <a:lnTo>
                    <a:pt x="1086" y="0"/>
                  </a:lnTo>
                  <a:lnTo>
                    <a:pt x="1096" y="2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auto">
            <a:xfrm>
              <a:off x="1695" y="1312"/>
              <a:ext cx="1030" cy="1096"/>
            </a:xfrm>
            <a:custGeom>
              <a:avLst/>
              <a:gdLst>
                <a:gd name="T0" fmla="*/ 664 w 1030"/>
                <a:gd name="T1" fmla="*/ 452 h 1096"/>
                <a:gd name="T2" fmla="*/ 492 w 1030"/>
                <a:gd name="T3" fmla="*/ 700 h 1096"/>
                <a:gd name="T4" fmla="*/ 334 w 1030"/>
                <a:gd name="T5" fmla="*/ 954 h 1096"/>
                <a:gd name="T6" fmla="*/ 306 w 1030"/>
                <a:gd name="T7" fmla="*/ 1008 h 1096"/>
                <a:gd name="T8" fmla="*/ 294 w 1030"/>
                <a:gd name="T9" fmla="*/ 1030 h 1096"/>
                <a:gd name="T10" fmla="*/ 270 w 1030"/>
                <a:gd name="T11" fmla="*/ 1062 h 1096"/>
                <a:gd name="T12" fmla="*/ 238 w 1030"/>
                <a:gd name="T13" fmla="*/ 1084 h 1096"/>
                <a:gd name="T14" fmla="*/ 204 w 1030"/>
                <a:gd name="T15" fmla="*/ 1094 h 1096"/>
                <a:gd name="T16" fmla="*/ 186 w 1030"/>
                <a:gd name="T17" fmla="*/ 1096 h 1096"/>
                <a:gd name="T18" fmla="*/ 154 w 1030"/>
                <a:gd name="T19" fmla="*/ 1094 h 1096"/>
                <a:gd name="T20" fmla="*/ 130 w 1030"/>
                <a:gd name="T21" fmla="*/ 1086 h 1096"/>
                <a:gd name="T22" fmla="*/ 122 w 1030"/>
                <a:gd name="T23" fmla="*/ 1082 h 1096"/>
                <a:gd name="T24" fmla="*/ 102 w 1030"/>
                <a:gd name="T25" fmla="*/ 1064 h 1096"/>
                <a:gd name="T26" fmla="*/ 94 w 1030"/>
                <a:gd name="T27" fmla="*/ 1054 h 1096"/>
                <a:gd name="T28" fmla="*/ 64 w 1030"/>
                <a:gd name="T29" fmla="*/ 994 h 1096"/>
                <a:gd name="T30" fmla="*/ 46 w 1030"/>
                <a:gd name="T31" fmla="*/ 946 h 1096"/>
                <a:gd name="T32" fmla="*/ 26 w 1030"/>
                <a:gd name="T33" fmla="*/ 876 h 1096"/>
                <a:gd name="T34" fmla="*/ 24 w 1030"/>
                <a:gd name="T35" fmla="*/ 866 h 1096"/>
                <a:gd name="T36" fmla="*/ 12 w 1030"/>
                <a:gd name="T37" fmla="*/ 820 h 1096"/>
                <a:gd name="T38" fmla="*/ 2 w 1030"/>
                <a:gd name="T39" fmla="*/ 772 h 1096"/>
                <a:gd name="T40" fmla="*/ 0 w 1030"/>
                <a:gd name="T41" fmla="*/ 764 h 1096"/>
                <a:gd name="T42" fmla="*/ 2 w 1030"/>
                <a:gd name="T43" fmla="*/ 748 h 1096"/>
                <a:gd name="T44" fmla="*/ 24 w 1030"/>
                <a:gd name="T45" fmla="*/ 718 h 1096"/>
                <a:gd name="T46" fmla="*/ 42 w 1030"/>
                <a:gd name="T47" fmla="*/ 704 h 1096"/>
                <a:gd name="T48" fmla="*/ 86 w 1030"/>
                <a:gd name="T49" fmla="*/ 680 h 1096"/>
                <a:gd name="T50" fmla="*/ 128 w 1030"/>
                <a:gd name="T51" fmla="*/ 672 h 1096"/>
                <a:gd name="T52" fmla="*/ 134 w 1030"/>
                <a:gd name="T53" fmla="*/ 672 h 1096"/>
                <a:gd name="T54" fmla="*/ 136 w 1030"/>
                <a:gd name="T55" fmla="*/ 674 h 1096"/>
                <a:gd name="T56" fmla="*/ 154 w 1030"/>
                <a:gd name="T57" fmla="*/ 706 h 1096"/>
                <a:gd name="T58" fmla="*/ 172 w 1030"/>
                <a:gd name="T59" fmla="*/ 758 h 1096"/>
                <a:gd name="T60" fmla="*/ 188 w 1030"/>
                <a:gd name="T61" fmla="*/ 798 h 1096"/>
                <a:gd name="T62" fmla="*/ 204 w 1030"/>
                <a:gd name="T63" fmla="*/ 828 h 1096"/>
                <a:gd name="T64" fmla="*/ 222 w 1030"/>
                <a:gd name="T65" fmla="*/ 846 h 1096"/>
                <a:gd name="T66" fmla="*/ 244 w 1030"/>
                <a:gd name="T67" fmla="*/ 852 h 1096"/>
                <a:gd name="T68" fmla="*/ 250 w 1030"/>
                <a:gd name="T69" fmla="*/ 852 h 1096"/>
                <a:gd name="T70" fmla="*/ 268 w 1030"/>
                <a:gd name="T71" fmla="*/ 842 h 1096"/>
                <a:gd name="T72" fmla="*/ 298 w 1030"/>
                <a:gd name="T73" fmla="*/ 808 h 1096"/>
                <a:gd name="T74" fmla="*/ 352 w 1030"/>
                <a:gd name="T75" fmla="*/ 728 h 1096"/>
                <a:gd name="T76" fmla="*/ 392 w 1030"/>
                <a:gd name="T77" fmla="*/ 668 h 1096"/>
                <a:gd name="T78" fmla="*/ 570 w 1030"/>
                <a:gd name="T79" fmla="*/ 392 h 1096"/>
                <a:gd name="T80" fmla="*/ 662 w 1030"/>
                <a:gd name="T81" fmla="*/ 258 h 1096"/>
                <a:gd name="T82" fmla="*/ 728 w 1030"/>
                <a:gd name="T83" fmla="*/ 166 h 1096"/>
                <a:gd name="T84" fmla="*/ 754 w 1030"/>
                <a:gd name="T85" fmla="*/ 136 h 1096"/>
                <a:gd name="T86" fmla="*/ 800 w 1030"/>
                <a:gd name="T87" fmla="*/ 84 h 1096"/>
                <a:gd name="T88" fmla="*/ 822 w 1030"/>
                <a:gd name="T89" fmla="*/ 64 h 1096"/>
                <a:gd name="T90" fmla="*/ 862 w 1030"/>
                <a:gd name="T91" fmla="*/ 40 h 1096"/>
                <a:gd name="T92" fmla="*/ 912 w 1030"/>
                <a:gd name="T93" fmla="*/ 20 h 1096"/>
                <a:gd name="T94" fmla="*/ 938 w 1030"/>
                <a:gd name="T95" fmla="*/ 14 h 1096"/>
                <a:gd name="T96" fmla="*/ 996 w 1030"/>
                <a:gd name="T97" fmla="*/ 4 h 1096"/>
                <a:gd name="T98" fmla="*/ 1030 w 1030"/>
                <a:gd name="T99" fmla="*/ 0 h 1096"/>
                <a:gd name="T100" fmla="*/ 842 w 1030"/>
                <a:gd name="T101" fmla="*/ 222 h 1096"/>
                <a:gd name="T102" fmla="*/ 664 w 1030"/>
                <a:gd name="T103" fmla="*/ 452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30" h="1096">
                  <a:moveTo>
                    <a:pt x="664" y="452"/>
                  </a:moveTo>
                  <a:lnTo>
                    <a:pt x="664" y="452"/>
                  </a:lnTo>
                  <a:lnTo>
                    <a:pt x="576" y="576"/>
                  </a:lnTo>
                  <a:lnTo>
                    <a:pt x="492" y="700"/>
                  </a:lnTo>
                  <a:lnTo>
                    <a:pt x="412" y="826"/>
                  </a:lnTo>
                  <a:lnTo>
                    <a:pt x="334" y="954"/>
                  </a:lnTo>
                  <a:lnTo>
                    <a:pt x="334" y="954"/>
                  </a:lnTo>
                  <a:lnTo>
                    <a:pt x="306" y="1008"/>
                  </a:lnTo>
                  <a:lnTo>
                    <a:pt x="306" y="1008"/>
                  </a:lnTo>
                  <a:lnTo>
                    <a:pt x="294" y="1030"/>
                  </a:lnTo>
                  <a:lnTo>
                    <a:pt x="282" y="1048"/>
                  </a:lnTo>
                  <a:lnTo>
                    <a:pt x="270" y="1062"/>
                  </a:lnTo>
                  <a:lnTo>
                    <a:pt x="254" y="1074"/>
                  </a:lnTo>
                  <a:lnTo>
                    <a:pt x="238" y="1084"/>
                  </a:lnTo>
                  <a:lnTo>
                    <a:pt x="222" y="1090"/>
                  </a:lnTo>
                  <a:lnTo>
                    <a:pt x="204" y="1094"/>
                  </a:lnTo>
                  <a:lnTo>
                    <a:pt x="186" y="1096"/>
                  </a:lnTo>
                  <a:lnTo>
                    <a:pt x="186" y="1096"/>
                  </a:lnTo>
                  <a:lnTo>
                    <a:pt x="170" y="1096"/>
                  </a:lnTo>
                  <a:lnTo>
                    <a:pt x="154" y="1094"/>
                  </a:lnTo>
                  <a:lnTo>
                    <a:pt x="142" y="1090"/>
                  </a:lnTo>
                  <a:lnTo>
                    <a:pt x="130" y="1086"/>
                  </a:lnTo>
                  <a:lnTo>
                    <a:pt x="130" y="1086"/>
                  </a:lnTo>
                  <a:lnTo>
                    <a:pt x="122" y="1082"/>
                  </a:lnTo>
                  <a:lnTo>
                    <a:pt x="112" y="1074"/>
                  </a:lnTo>
                  <a:lnTo>
                    <a:pt x="102" y="1064"/>
                  </a:lnTo>
                  <a:lnTo>
                    <a:pt x="94" y="1054"/>
                  </a:lnTo>
                  <a:lnTo>
                    <a:pt x="94" y="1054"/>
                  </a:lnTo>
                  <a:lnTo>
                    <a:pt x="78" y="1028"/>
                  </a:lnTo>
                  <a:lnTo>
                    <a:pt x="64" y="994"/>
                  </a:lnTo>
                  <a:lnTo>
                    <a:pt x="64" y="994"/>
                  </a:lnTo>
                  <a:lnTo>
                    <a:pt x="46" y="946"/>
                  </a:lnTo>
                  <a:lnTo>
                    <a:pt x="28" y="878"/>
                  </a:lnTo>
                  <a:lnTo>
                    <a:pt x="26" y="876"/>
                  </a:lnTo>
                  <a:lnTo>
                    <a:pt x="24" y="868"/>
                  </a:lnTo>
                  <a:lnTo>
                    <a:pt x="24" y="866"/>
                  </a:lnTo>
                  <a:lnTo>
                    <a:pt x="24" y="866"/>
                  </a:lnTo>
                  <a:lnTo>
                    <a:pt x="12" y="820"/>
                  </a:lnTo>
                  <a:lnTo>
                    <a:pt x="4" y="788"/>
                  </a:lnTo>
                  <a:lnTo>
                    <a:pt x="2" y="772"/>
                  </a:lnTo>
                  <a:lnTo>
                    <a:pt x="0" y="764"/>
                  </a:lnTo>
                  <a:lnTo>
                    <a:pt x="0" y="764"/>
                  </a:lnTo>
                  <a:lnTo>
                    <a:pt x="2" y="756"/>
                  </a:lnTo>
                  <a:lnTo>
                    <a:pt x="2" y="748"/>
                  </a:lnTo>
                  <a:lnTo>
                    <a:pt x="10" y="734"/>
                  </a:lnTo>
                  <a:lnTo>
                    <a:pt x="24" y="718"/>
                  </a:lnTo>
                  <a:lnTo>
                    <a:pt x="42" y="704"/>
                  </a:lnTo>
                  <a:lnTo>
                    <a:pt x="42" y="704"/>
                  </a:lnTo>
                  <a:lnTo>
                    <a:pt x="64" y="690"/>
                  </a:lnTo>
                  <a:lnTo>
                    <a:pt x="86" y="680"/>
                  </a:lnTo>
                  <a:lnTo>
                    <a:pt x="108" y="674"/>
                  </a:lnTo>
                  <a:lnTo>
                    <a:pt x="128" y="672"/>
                  </a:lnTo>
                  <a:lnTo>
                    <a:pt x="128" y="672"/>
                  </a:lnTo>
                  <a:lnTo>
                    <a:pt x="134" y="672"/>
                  </a:lnTo>
                  <a:lnTo>
                    <a:pt x="136" y="674"/>
                  </a:lnTo>
                  <a:lnTo>
                    <a:pt x="136" y="674"/>
                  </a:lnTo>
                  <a:lnTo>
                    <a:pt x="142" y="680"/>
                  </a:lnTo>
                  <a:lnTo>
                    <a:pt x="154" y="706"/>
                  </a:lnTo>
                  <a:lnTo>
                    <a:pt x="154" y="706"/>
                  </a:lnTo>
                  <a:lnTo>
                    <a:pt x="172" y="758"/>
                  </a:lnTo>
                  <a:lnTo>
                    <a:pt x="172" y="758"/>
                  </a:lnTo>
                  <a:lnTo>
                    <a:pt x="188" y="798"/>
                  </a:lnTo>
                  <a:lnTo>
                    <a:pt x="196" y="814"/>
                  </a:lnTo>
                  <a:lnTo>
                    <a:pt x="204" y="828"/>
                  </a:lnTo>
                  <a:lnTo>
                    <a:pt x="212" y="838"/>
                  </a:lnTo>
                  <a:lnTo>
                    <a:pt x="222" y="846"/>
                  </a:lnTo>
                  <a:lnTo>
                    <a:pt x="232" y="852"/>
                  </a:lnTo>
                  <a:lnTo>
                    <a:pt x="244" y="852"/>
                  </a:lnTo>
                  <a:lnTo>
                    <a:pt x="244" y="852"/>
                  </a:lnTo>
                  <a:lnTo>
                    <a:pt x="250" y="852"/>
                  </a:lnTo>
                  <a:lnTo>
                    <a:pt x="258" y="850"/>
                  </a:lnTo>
                  <a:lnTo>
                    <a:pt x="268" y="842"/>
                  </a:lnTo>
                  <a:lnTo>
                    <a:pt x="280" y="830"/>
                  </a:lnTo>
                  <a:lnTo>
                    <a:pt x="298" y="808"/>
                  </a:lnTo>
                  <a:lnTo>
                    <a:pt x="322" y="774"/>
                  </a:lnTo>
                  <a:lnTo>
                    <a:pt x="352" y="728"/>
                  </a:lnTo>
                  <a:lnTo>
                    <a:pt x="392" y="668"/>
                  </a:lnTo>
                  <a:lnTo>
                    <a:pt x="392" y="668"/>
                  </a:lnTo>
                  <a:lnTo>
                    <a:pt x="488" y="516"/>
                  </a:lnTo>
                  <a:lnTo>
                    <a:pt x="570" y="392"/>
                  </a:lnTo>
                  <a:lnTo>
                    <a:pt x="570" y="392"/>
                  </a:lnTo>
                  <a:lnTo>
                    <a:pt x="662" y="258"/>
                  </a:lnTo>
                  <a:lnTo>
                    <a:pt x="698" y="206"/>
                  </a:lnTo>
                  <a:lnTo>
                    <a:pt x="728" y="166"/>
                  </a:lnTo>
                  <a:lnTo>
                    <a:pt x="728" y="166"/>
                  </a:lnTo>
                  <a:lnTo>
                    <a:pt x="754" y="136"/>
                  </a:lnTo>
                  <a:lnTo>
                    <a:pt x="778" y="108"/>
                  </a:lnTo>
                  <a:lnTo>
                    <a:pt x="800" y="84"/>
                  </a:lnTo>
                  <a:lnTo>
                    <a:pt x="822" y="64"/>
                  </a:lnTo>
                  <a:lnTo>
                    <a:pt x="822" y="64"/>
                  </a:lnTo>
                  <a:lnTo>
                    <a:pt x="840" y="52"/>
                  </a:lnTo>
                  <a:lnTo>
                    <a:pt x="862" y="40"/>
                  </a:lnTo>
                  <a:lnTo>
                    <a:pt x="886" y="30"/>
                  </a:lnTo>
                  <a:lnTo>
                    <a:pt x="912" y="20"/>
                  </a:lnTo>
                  <a:lnTo>
                    <a:pt x="912" y="20"/>
                  </a:lnTo>
                  <a:lnTo>
                    <a:pt x="938" y="14"/>
                  </a:lnTo>
                  <a:lnTo>
                    <a:pt x="966" y="8"/>
                  </a:lnTo>
                  <a:lnTo>
                    <a:pt x="996" y="4"/>
                  </a:lnTo>
                  <a:lnTo>
                    <a:pt x="1030" y="0"/>
                  </a:lnTo>
                  <a:lnTo>
                    <a:pt x="1030" y="0"/>
                  </a:lnTo>
                  <a:lnTo>
                    <a:pt x="934" y="110"/>
                  </a:lnTo>
                  <a:lnTo>
                    <a:pt x="842" y="222"/>
                  </a:lnTo>
                  <a:lnTo>
                    <a:pt x="752" y="336"/>
                  </a:lnTo>
                  <a:lnTo>
                    <a:pt x="664" y="452"/>
                  </a:lnTo>
                  <a:lnTo>
                    <a:pt x="664" y="452"/>
                  </a:lnTo>
                  <a:close/>
                </a:path>
              </a:pathLst>
            </a:cu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15" name="Picture 27" descr="MCj0432537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20"/>
          <p:cNvGrpSpPr>
            <a:grpSpLocks/>
          </p:cNvGrpSpPr>
          <p:nvPr/>
        </p:nvGrpSpPr>
        <p:grpSpPr bwMode="auto">
          <a:xfrm>
            <a:off x="7315200" y="3333750"/>
            <a:ext cx="381992" cy="400050"/>
            <a:chOff x="1637" y="1248"/>
            <a:chExt cx="1162" cy="1218"/>
          </a:xfrm>
        </p:grpSpPr>
        <p:sp>
          <p:nvSpPr>
            <p:cNvPr id="17" name="AutoShape 21"/>
            <p:cNvSpPr>
              <a:spLocks noChangeAspect="1" noChangeArrowheads="1" noTextEdit="1"/>
            </p:cNvSpPr>
            <p:nvPr/>
          </p:nvSpPr>
          <p:spPr bwMode="auto">
            <a:xfrm>
              <a:off x="1637" y="1248"/>
              <a:ext cx="1162" cy="1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auto">
            <a:xfrm>
              <a:off x="1667" y="1282"/>
              <a:ext cx="1096" cy="1154"/>
            </a:xfrm>
            <a:custGeom>
              <a:avLst/>
              <a:gdLst>
                <a:gd name="T0" fmla="*/ 1096 w 1096"/>
                <a:gd name="T1" fmla="*/ 28 h 1154"/>
                <a:gd name="T2" fmla="*/ 900 w 1096"/>
                <a:gd name="T3" fmla="*/ 258 h 1154"/>
                <a:gd name="T4" fmla="*/ 714 w 1096"/>
                <a:gd name="T5" fmla="*/ 498 h 1154"/>
                <a:gd name="T6" fmla="*/ 628 w 1096"/>
                <a:gd name="T7" fmla="*/ 622 h 1154"/>
                <a:gd name="T8" fmla="*/ 464 w 1096"/>
                <a:gd name="T9" fmla="*/ 870 h 1154"/>
                <a:gd name="T10" fmla="*/ 386 w 1096"/>
                <a:gd name="T11" fmla="*/ 998 h 1154"/>
                <a:gd name="T12" fmla="*/ 360 w 1096"/>
                <a:gd name="T13" fmla="*/ 1050 h 1154"/>
                <a:gd name="T14" fmla="*/ 330 w 1096"/>
                <a:gd name="T15" fmla="*/ 1096 h 1154"/>
                <a:gd name="T16" fmla="*/ 298 w 1096"/>
                <a:gd name="T17" fmla="*/ 1128 h 1154"/>
                <a:gd name="T18" fmla="*/ 258 w 1096"/>
                <a:gd name="T19" fmla="*/ 1148 h 1154"/>
                <a:gd name="T20" fmla="*/ 214 w 1096"/>
                <a:gd name="T21" fmla="*/ 1154 h 1154"/>
                <a:gd name="T22" fmla="*/ 194 w 1096"/>
                <a:gd name="T23" fmla="*/ 1152 h 1154"/>
                <a:gd name="T24" fmla="*/ 162 w 1096"/>
                <a:gd name="T25" fmla="*/ 1146 h 1154"/>
                <a:gd name="T26" fmla="*/ 148 w 1096"/>
                <a:gd name="T27" fmla="*/ 1142 h 1154"/>
                <a:gd name="T28" fmla="*/ 122 w 1096"/>
                <a:gd name="T29" fmla="*/ 1126 h 1154"/>
                <a:gd name="T30" fmla="*/ 100 w 1096"/>
                <a:gd name="T31" fmla="*/ 1100 h 1154"/>
                <a:gd name="T32" fmla="*/ 90 w 1096"/>
                <a:gd name="T33" fmla="*/ 1088 h 1154"/>
                <a:gd name="T34" fmla="*/ 66 w 1096"/>
                <a:gd name="T35" fmla="*/ 1034 h 1154"/>
                <a:gd name="T36" fmla="*/ 48 w 1096"/>
                <a:gd name="T37" fmla="*/ 984 h 1154"/>
                <a:gd name="T38" fmla="*/ 28 w 1096"/>
                <a:gd name="T39" fmla="*/ 916 h 1154"/>
                <a:gd name="T40" fmla="*/ 26 w 1096"/>
                <a:gd name="T41" fmla="*/ 904 h 1154"/>
                <a:gd name="T42" fmla="*/ 2 w 1096"/>
                <a:gd name="T43" fmla="*/ 810 h 1154"/>
                <a:gd name="T44" fmla="*/ 0 w 1096"/>
                <a:gd name="T45" fmla="*/ 794 h 1154"/>
                <a:gd name="T46" fmla="*/ 4 w 1096"/>
                <a:gd name="T47" fmla="*/ 772 h 1154"/>
                <a:gd name="T48" fmla="*/ 14 w 1096"/>
                <a:gd name="T49" fmla="*/ 750 h 1154"/>
                <a:gd name="T50" fmla="*/ 30 w 1096"/>
                <a:gd name="T51" fmla="*/ 730 h 1154"/>
                <a:gd name="T52" fmla="*/ 54 w 1096"/>
                <a:gd name="T53" fmla="*/ 712 h 1154"/>
                <a:gd name="T54" fmla="*/ 80 w 1096"/>
                <a:gd name="T55" fmla="*/ 696 h 1154"/>
                <a:gd name="T56" fmla="*/ 132 w 1096"/>
                <a:gd name="T57" fmla="*/ 676 h 1154"/>
                <a:gd name="T58" fmla="*/ 156 w 1096"/>
                <a:gd name="T59" fmla="*/ 674 h 1154"/>
                <a:gd name="T60" fmla="*/ 172 w 1096"/>
                <a:gd name="T61" fmla="*/ 676 h 1154"/>
                <a:gd name="T62" fmla="*/ 184 w 1096"/>
                <a:gd name="T63" fmla="*/ 684 h 1154"/>
                <a:gd name="T64" fmla="*/ 188 w 1096"/>
                <a:gd name="T65" fmla="*/ 690 h 1154"/>
                <a:gd name="T66" fmla="*/ 208 w 1096"/>
                <a:gd name="T67" fmla="*/ 726 h 1154"/>
                <a:gd name="T68" fmla="*/ 226 w 1096"/>
                <a:gd name="T69" fmla="*/ 780 h 1154"/>
                <a:gd name="T70" fmla="*/ 240 w 1096"/>
                <a:gd name="T71" fmla="*/ 812 h 1154"/>
                <a:gd name="T72" fmla="*/ 256 w 1096"/>
                <a:gd name="T73" fmla="*/ 844 h 1154"/>
                <a:gd name="T74" fmla="*/ 268 w 1096"/>
                <a:gd name="T75" fmla="*/ 854 h 1154"/>
                <a:gd name="T76" fmla="*/ 272 w 1096"/>
                <a:gd name="T77" fmla="*/ 856 h 1154"/>
                <a:gd name="T78" fmla="*/ 286 w 1096"/>
                <a:gd name="T79" fmla="*/ 844 h 1154"/>
                <a:gd name="T80" fmla="*/ 348 w 1096"/>
                <a:gd name="T81" fmla="*/ 758 h 1154"/>
                <a:gd name="T82" fmla="*/ 396 w 1096"/>
                <a:gd name="T83" fmla="*/ 682 h 1154"/>
                <a:gd name="T84" fmla="*/ 574 w 1096"/>
                <a:gd name="T85" fmla="*/ 406 h 1154"/>
                <a:gd name="T86" fmla="*/ 668 w 1096"/>
                <a:gd name="T87" fmla="*/ 272 h 1154"/>
                <a:gd name="T88" fmla="*/ 734 w 1096"/>
                <a:gd name="T89" fmla="*/ 180 h 1154"/>
                <a:gd name="T90" fmla="*/ 760 w 1096"/>
                <a:gd name="T91" fmla="*/ 146 h 1154"/>
                <a:gd name="T92" fmla="*/ 810 w 1096"/>
                <a:gd name="T93" fmla="*/ 94 h 1154"/>
                <a:gd name="T94" fmla="*/ 834 w 1096"/>
                <a:gd name="T95" fmla="*/ 74 h 1154"/>
                <a:gd name="T96" fmla="*/ 878 w 1096"/>
                <a:gd name="T97" fmla="*/ 46 h 1154"/>
                <a:gd name="T98" fmla="*/ 932 w 1096"/>
                <a:gd name="T99" fmla="*/ 24 h 1154"/>
                <a:gd name="T100" fmla="*/ 964 w 1096"/>
                <a:gd name="T101" fmla="*/ 16 h 1154"/>
                <a:gd name="T102" fmla="*/ 1042 w 1096"/>
                <a:gd name="T103" fmla="*/ 4 h 1154"/>
                <a:gd name="T104" fmla="*/ 1096 w 1096"/>
                <a:gd name="T105" fmla="*/ 28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96" h="1154">
                  <a:moveTo>
                    <a:pt x="1096" y="28"/>
                  </a:moveTo>
                  <a:lnTo>
                    <a:pt x="1096" y="28"/>
                  </a:lnTo>
                  <a:lnTo>
                    <a:pt x="996" y="142"/>
                  </a:lnTo>
                  <a:lnTo>
                    <a:pt x="900" y="258"/>
                  </a:lnTo>
                  <a:lnTo>
                    <a:pt x="806" y="378"/>
                  </a:lnTo>
                  <a:lnTo>
                    <a:pt x="714" y="498"/>
                  </a:lnTo>
                  <a:lnTo>
                    <a:pt x="714" y="498"/>
                  </a:lnTo>
                  <a:lnTo>
                    <a:pt x="628" y="622"/>
                  </a:lnTo>
                  <a:lnTo>
                    <a:pt x="544" y="746"/>
                  </a:lnTo>
                  <a:lnTo>
                    <a:pt x="464" y="870"/>
                  </a:lnTo>
                  <a:lnTo>
                    <a:pt x="386" y="998"/>
                  </a:lnTo>
                  <a:lnTo>
                    <a:pt x="386" y="998"/>
                  </a:lnTo>
                  <a:lnTo>
                    <a:pt x="360" y="1050"/>
                  </a:lnTo>
                  <a:lnTo>
                    <a:pt x="360" y="1050"/>
                  </a:lnTo>
                  <a:lnTo>
                    <a:pt x="346" y="1076"/>
                  </a:lnTo>
                  <a:lnTo>
                    <a:pt x="330" y="1096"/>
                  </a:lnTo>
                  <a:lnTo>
                    <a:pt x="314" y="1114"/>
                  </a:lnTo>
                  <a:lnTo>
                    <a:pt x="298" y="1128"/>
                  </a:lnTo>
                  <a:lnTo>
                    <a:pt x="278" y="1140"/>
                  </a:lnTo>
                  <a:lnTo>
                    <a:pt x="258" y="1148"/>
                  </a:lnTo>
                  <a:lnTo>
                    <a:pt x="236" y="1152"/>
                  </a:lnTo>
                  <a:lnTo>
                    <a:pt x="214" y="1154"/>
                  </a:lnTo>
                  <a:lnTo>
                    <a:pt x="214" y="1154"/>
                  </a:lnTo>
                  <a:lnTo>
                    <a:pt x="194" y="1152"/>
                  </a:lnTo>
                  <a:lnTo>
                    <a:pt x="176" y="1150"/>
                  </a:lnTo>
                  <a:lnTo>
                    <a:pt x="162" y="1146"/>
                  </a:lnTo>
                  <a:lnTo>
                    <a:pt x="148" y="1142"/>
                  </a:lnTo>
                  <a:lnTo>
                    <a:pt x="148" y="1142"/>
                  </a:lnTo>
                  <a:lnTo>
                    <a:pt x="134" y="1134"/>
                  </a:lnTo>
                  <a:lnTo>
                    <a:pt x="122" y="1126"/>
                  </a:lnTo>
                  <a:lnTo>
                    <a:pt x="110" y="1114"/>
                  </a:lnTo>
                  <a:lnTo>
                    <a:pt x="100" y="1100"/>
                  </a:lnTo>
                  <a:lnTo>
                    <a:pt x="100" y="1100"/>
                  </a:lnTo>
                  <a:lnTo>
                    <a:pt x="90" y="1088"/>
                  </a:lnTo>
                  <a:lnTo>
                    <a:pt x="82" y="1072"/>
                  </a:lnTo>
                  <a:lnTo>
                    <a:pt x="66" y="1034"/>
                  </a:lnTo>
                  <a:lnTo>
                    <a:pt x="66" y="1034"/>
                  </a:lnTo>
                  <a:lnTo>
                    <a:pt x="48" y="984"/>
                  </a:lnTo>
                  <a:lnTo>
                    <a:pt x="28" y="916"/>
                  </a:lnTo>
                  <a:lnTo>
                    <a:pt x="28" y="916"/>
                  </a:lnTo>
                  <a:lnTo>
                    <a:pt x="26" y="904"/>
                  </a:lnTo>
                  <a:lnTo>
                    <a:pt x="26" y="904"/>
                  </a:lnTo>
                  <a:lnTo>
                    <a:pt x="8" y="832"/>
                  </a:lnTo>
                  <a:lnTo>
                    <a:pt x="2" y="810"/>
                  </a:lnTo>
                  <a:lnTo>
                    <a:pt x="0" y="794"/>
                  </a:lnTo>
                  <a:lnTo>
                    <a:pt x="0" y="794"/>
                  </a:lnTo>
                  <a:lnTo>
                    <a:pt x="2" y="782"/>
                  </a:lnTo>
                  <a:lnTo>
                    <a:pt x="4" y="772"/>
                  </a:lnTo>
                  <a:lnTo>
                    <a:pt x="8" y="762"/>
                  </a:lnTo>
                  <a:lnTo>
                    <a:pt x="14" y="750"/>
                  </a:lnTo>
                  <a:lnTo>
                    <a:pt x="22" y="740"/>
                  </a:lnTo>
                  <a:lnTo>
                    <a:pt x="30" y="730"/>
                  </a:lnTo>
                  <a:lnTo>
                    <a:pt x="40" y="722"/>
                  </a:lnTo>
                  <a:lnTo>
                    <a:pt x="54" y="712"/>
                  </a:lnTo>
                  <a:lnTo>
                    <a:pt x="54" y="712"/>
                  </a:lnTo>
                  <a:lnTo>
                    <a:pt x="80" y="696"/>
                  </a:lnTo>
                  <a:lnTo>
                    <a:pt x="106" y="684"/>
                  </a:lnTo>
                  <a:lnTo>
                    <a:pt x="132" y="676"/>
                  </a:lnTo>
                  <a:lnTo>
                    <a:pt x="156" y="674"/>
                  </a:lnTo>
                  <a:lnTo>
                    <a:pt x="156" y="674"/>
                  </a:lnTo>
                  <a:lnTo>
                    <a:pt x="164" y="674"/>
                  </a:lnTo>
                  <a:lnTo>
                    <a:pt x="172" y="676"/>
                  </a:lnTo>
                  <a:lnTo>
                    <a:pt x="178" y="680"/>
                  </a:lnTo>
                  <a:lnTo>
                    <a:pt x="184" y="684"/>
                  </a:lnTo>
                  <a:lnTo>
                    <a:pt x="184" y="684"/>
                  </a:lnTo>
                  <a:lnTo>
                    <a:pt x="188" y="690"/>
                  </a:lnTo>
                  <a:lnTo>
                    <a:pt x="194" y="700"/>
                  </a:lnTo>
                  <a:lnTo>
                    <a:pt x="208" y="726"/>
                  </a:lnTo>
                  <a:lnTo>
                    <a:pt x="208" y="726"/>
                  </a:lnTo>
                  <a:lnTo>
                    <a:pt x="226" y="780"/>
                  </a:lnTo>
                  <a:lnTo>
                    <a:pt x="226" y="780"/>
                  </a:lnTo>
                  <a:lnTo>
                    <a:pt x="240" y="812"/>
                  </a:lnTo>
                  <a:lnTo>
                    <a:pt x="252" y="836"/>
                  </a:lnTo>
                  <a:lnTo>
                    <a:pt x="256" y="844"/>
                  </a:lnTo>
                  <a:lnTo>
                    <a:pt x="262" y="850"/>
                  </a:lnTo>
                  <a:lnTo>
                    <a:pt x="268" y="854"/>
                  </a:lnTo>
                  <a:lnTo>
                    <a:pt x="272" y="856"/>
                  </a:lnTo>
                  <a:lnTo>
                    <a:pt x="272" y="856"/>
                  </a:lnTo>
                  <a:lnTo>
                    <a:pt x="278" y="852"/>
                  </a:lnTo>
                  <a:lnTo>
                    <a:pt x="286" y="844"/>
                  </a:lnTo>
                  <a:lnTo>
                    <a:pt x="310" y="812"/>
                  </a:lnTo>
                  <a:lnTo>
                    <a:pt x="348" y="758"/>
                  </a:lnTo>
                  <a:lnTo>
                    <a:pt x="396" y="682"/>
                  </a:lnTo>
                  <a:lnTo>
                    <a:pt x="396" y="682"/>
                  </a:lnTo>
                  <a:lnTo>
                    <a:pt x="492" y="532"/>
                  </a:lnTo>
                  <a:lnTo>
                    <a:pt x="574" y="406"/>
                  </a:lnTo>
                  <a:lnTo>
                    <a:pt x="574" y="406"/>
                  </a:lnTo>
                  <a:lnTo>
                    <a:pt x="668" y="272"/>
                  </a:lnTo>
                  <a:lnTo>
                    <a:pt x="704" y="220"/>
                  </a:lnTo>
                  <a:lnTo>
                    <a:pt x="734" y="180"/>
                  </a:lnTo>
                  <a:lnTo>
                    <a:pt x="734" y="180"/>
                  </a:lnTo>
                  <a:lnTo>
                    <a:pt x="760" y="146"/>
                  </a:lnTo>
                  <a:lnTo>
                    <a:pt x="786" y="118"/>
                  </a:lnTo>
                  <a:lnTo>
                    <a:pt x="810" y="94"/>
                  </a:lnTo>
                  <a:lnTo>
                    <a:pt x="834" y="74"/>
                  </a:lnTo>
                  <a:lnTo>
                    <a:pt x="834" y="74"/>
                  </a:lnTo>
                  <a:lnTo>
                    <a:pt x="854" y="58"/>
                  </a:lnTo>
                  <a:lnTo>
                    <a:pt x="878" y="46"/>
                  </a:lnTo>
                  <a:lnTo>
                    <a:pt x="904" y="34"/>
                  </a:lnTo>
                  <a:lnTo>
                    <a:pt x="932" y="24"/>
                  </a:lnTo>
                  <a:lnTo>
                    <a:pt x="932" y="24"/>
                  </a:lnTo>
                  <a:lnTo>
                    <a:pt x="964" y="16"/>
                  </a:lnTo>
                  <a:lnTo>
                    <a:pt x="1000" y="8"/>
                  </a:lnTo>
                  <a:lnTo>
                    <a:pt x="1042" y="4"/>
                  </a:lnTo>
                  <a:lnTo>
                    <a:pt x="1086" y="0"/>
                  </a:lnTo>
                  <a:lnTo>
                    <a:pt x="1096" y="28"/>
                  </a:lnTo>
                  <a:close/>
                </a:path>
              </a:pathLst>
            </a:custGeom>
            <a:solidFill>
              <a:srgbClr val="DF1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auto">
            <a:xfrm>
              <a:off x="1641" y="1252"/>
              <a:ext cx="1154" cy="1210"/>
            </a:xfrm>
            <a:custGeom>
              <a:avLst/>
              <a:gdLst>
                <a:gd name="T0" fmla="*/ 1110 w 1154"/>
                <a:gd name="T1" fmla="*/ 2 h 1210"/>
                <a:gd name="T2" fmla="*/ 1064 w 1154"/>
                <a:gd name="T3" fmla="*/ 6 h 1210"/>
                <a:gd name="T4" fmla="*/ 984 w 1154"/>
                <a:gd name="T5" fmla="*/ 18 h 1210"/>
                <a:gd name="T6" fmla="*/ 950 w 1154"/>
                <a:gd name="T7" fmla="*/ 28 h 1210"/>
                <a:gd name="T8" fmla="*/ 890 w 1154"/>
                <a:gd name="T9" fmla="*/ 52 h 1210"/>
                <a:gd name="T10" fmla="*/ 842 w 1154"/>
                <a:gd name="T11" fmla="*/ 82 h 1210"/>
                <a:gd name="T12" fmla="*/ 818 w 1154"/>
                <a:gd name="T13" fmla="*/ 104 h 1210"/>
                <a:gd name="T14" fmla="*/ 766 w 1154"/>
                <a:gd name="T15" fmla="*/ 158 h 1210"/>
                <a:gd name="T16" fmla="*/ 738 w 1154"/>
                <a:gd name="T17" fmla="*/ 192 h 1210"/>
                <a:gd name="T18" fmla="*/ 670 w 1154"/>
                <a:gd name="T19" fmla="*/ 286 h 1210"/>
                <a:gd name="T20" fmla="*/ 578 w 1154"/>
                <a:gd name="T21" fmla="*/ 420 h 1210"/>
                <a:gd name="T22" fmla="*/ 398 w 1154"/>
                <a:gd name="T23" fmla="*/ 698 h 1210"/>
                <a:gd name="T24" fmla="*/ 332 w 1154"/>
                <a:gd name="T25" fmla="*/ 800 h 1210"/>
                <a:gd name="T26" fmla="*/ 298 w 1154"/>
                <a:gd name="T27" fmla="*/ 848 h 1210"/>
                <a:gd name="T28" fmla="*/ 278 w 1154"/>
                <a:gd name="T29" fmla="*/ 800 h 1210"/>
                <a:gd name="T30" fmla="*/ 258 w 1154"/>
                <a:gd name="T31" fmla="*/ 746 h 1210"/>
                <a:gd name="T32" fmla="*/ 244 w 1154"/>
                <a:gd name="T33" fmla="*/ 714 h 1210"/>
                <a:gd name="T34" fmla="*/ 228 w 1154"/>
                <a:gd name="T35" fmla="*/ 694 h 1210"/>
                <a:gd name="T36" fmla="*/ 218 w 1154"/>
                <a:gd name="T37" fmla="*/ 686 h 1210"/>
                <a:gd name="T38" fmla="*/ 196 w 1154"/>
                <a:gd name="T39" fmla="*/ 678 h 1210"/>
                <a:gd name="T40" fmla="*/ 182 w 1154"/>
                <a:gd name="T41" fmla="*/ 676 h 1210"/>
                <a:gd name="T42" fmla="*/ 152 w 1154"/>
                <a:gd name="T43" fmla="*/ 680 h 1210"/>
                <a:gd name="T44" fmla="*/ 122 w 1154"/>
                <a:gd name="T45" fmla="*/ 688 h 1210"/>
                <a:gd name="T46" fmla="*/ 94 w 1154"/>
                <a:gd name="T47" fmla="*/ 700 h 1210"/>
                <a:gd name="T48" fmla="*/ 64 w 1154"/>
                <a:gd name="T49" fmla="*/ 720 h 1210"/>
                <a:gd name="T50" fmla="*/ 36 w 1154"/>
                <a:gd name="T51" fmla="*/ 742 h 1210"/>
                <a:gd name="T52" fmla="*/ 16 w 1154"/>
                <a:gd name="T53" fmla="*/ 768 h 1210"/>
                <a:gd name="T54" fmla="*/ 4 w 1154"/>
                <a:gd name="T55" fmla="*/ 796 h 1210"/>
                <a:gd name="T56" fmla="*/ 0 w 1154"/>
                <a:gd name="T57" fmla="*/ 824 h 1210"/>
                <a:gd name="T58" fmla="*/ 0 w 1154"/>
                <a:gd name="T59" fmla="*/ 836 h 1210"/>
                <a:gd name="T60" fmla="*/ 12 w 1154"/>
                <a:gd name="T61" fmla="*/ 890 h 1210"/>
                <a:gd name="T62" fmla="*/ 24 w 1154"/>
                <a:gd name="T63" fmla="*/ 940 h 1210"/>
                <a:gd name="T64" fmla="*/ 28 w 1154"/>
                <a:gd name="T65" fmla="*/ 952 h 1210"/>
                <a:gd name="T66" fmla="*/ 48 w 1154"/>
                <a:gd name="T67" fmla="*/ 1022 h 1210"/>
                <a:gd name="T68" fmla="*/ 66 w 1154"/>
                <a:gd name="T69" fmla="*/ 1074 h 1210"/>
                <a:gd name="T70" fmla="*/ 94 w 1154"/>
                <a:gd name="T71" fmla="*/ 1132 h 1210"/>
                <a:gd name="T72" fmla="*/ 102 w 1154"/>
                <a:gd name="T73" fmla="*/ 1146 h 1210"/>
                <a:gd name="T74" fmla="*/ 132 w 1154"/>
                <a:gd name="T75" fmla="*/ 1176 h 1210"/>
                <a:gd name="T76" fmla="*/ 162 w 1154"/>
                <a:gd name="T77" fmla="*/ 1196 h 1210"/>
                <a:gd name="T78" fmla="*/ 178 w 1154"/>
                <a:gd name="T79" fmla="*/ 1202 h 1210"/>
                <a:gd name="T80" fmla="*/ 218 w 1154"/>
                <a:gd name="T81" fmla="*/ 1210 h 1210"/>
                <a:gd name="T82" fmla="*/ 240 w 1154"/>
                <a:gd name="T83" fmla="*/ 1210 h 1210"/>
                <a:gd name="T84" fmla="*/ 292 w 1154"/>
                <a:gd name="T85" fmla="*/ 1204 h 1210"/>
                <a:gd name="T86" fmla="*/ 338 w 1154"/>
                <a:gd name="T87" fmla="*/ 1182 h 1210"/>
                <a:gd name="T88" fmla="*/ 378 w 1154"/>
                <a:gd name="T89" fmla="*/ 1144 h 1210"/>
                <a:gd name="T90" fmla="*/ 410 w 1154"/>
                <a:gd name="T91" fmla="*/ 1094 h 1210"/>
                <a:gd name="T92" fmla="*/ 436 w 1154"/>
                <a:gd name="T93" fmla="*/ 1042 h 1210"/>
                <a:gd name="T94" fmla="*/ 512 w 1154"/>
                <a:gd name="T95" fmla="*/ 916 h 1210"/>
                <a:gd name="T96" fmla="*/ 676 w 1154"/>
                <a:gd name="T97" fmla="*/ 666 h 1210"/>
                <a:gd name="T98" fmla="*/ 762 w 1154"/>
                <a:gd name="T99" fmla="*/ 544 h 1210"/>
                <a:gd name="T100" fmla="*/ 946 w 1154"/>
                <a:gd name="T101" fmla="*/ 306 h 1210"/>
                <a:gd name="T102" fmla="*/ 1144 w 1154"/>
                <a:gd name="T103" fmla="*/ 76 h 1210"/>
                <a:gd name="T104" fmla="*/ 1130 w 1154"/>
                <a:gd name="T105" fmla="*/ 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54" h="1210">
                  <a:moveTo>
                    <a:pt x="1130" y="0"/>
                  </a:moveTo>
                  <a:lnTo>
                    <a:pt x="1110" y="2"/>
                  </a:lnTo>
                  <a:lnTo>
                    <a:pt x="1110" y="2"/>
                  </a:lnTo>
                  <a:lnTo>
                    <a:pt x="1064" y="6"/>
                  </a:lnTo>
                  <a:lnTo>
                    <a:pt x="1022" y="12"/>
                  </a:lnTo>
                  <a:lnTo>
                    <a:pt x="984" y="18"/>
                  </a:lnTo>
                  <a:lnTo>
                    <a:pt x="950" y="28"/>
                  </a:lnTo>
                  <a:lnTo>
                    <a:pt x="950" y="28"/>
                  </a:lnTo>
                  <a:lnTo>
                    <a:pt x="918" y="38"/>
                  </a:lnTo>
                  <a:lnTo>
                    <a:pt x="890" y="52"/>
                  </a:lnTo>
                  <a:lnTo>
                    <a:pt x="864" y="66"/>
                  </a:lnTo>
                  <a:lnTo>
                    <a:pt x="842" y="82"/>
                  </a:lnTo>
                  <a:lnTo>
                    <a:pt x="842" y="82"/>
                  </a:lnTo>
                  <a:lnTo>
                    <a:pt x="818" y="104"/>
                  </a:lnTo>
                  <a:lnTo>
                    <a:pt x="792" y="130"/>
                  </a:lnTo>
                  <a:lnTo>
                    <a:pt x="766" y="158"/>
                  </a:lnTo>
                  <a:lnTo>
                    <a:pt x="738" y="192"/>
                  </a:lnTo>
                  <a:lnTo>
                    <a:pt x="738" y="192"/>
                  </a:lnTo>
                  <a:lnTo>
                    <a:pt x="708" y="234"/>
                  </a:lnTo>
                  <a:lnTo>
                    <a:pt x="670" y="286"/>
                  </a:lnTo>
                  <a:lnTo>
                    <a:pt x="578" y="420"/>
                  </a:lnTo>
                  <a:lnTo>
                    <a:pt x="578" y="420"/>
                  </a:lnTo>
                  <a:lnTo>
                    <a:pt x="496" y="546"/>
                  </a:lnTo>
                  <a:lnTo>
                    <a:pt x="398" y="698"/>
                  </a:lnTo>
                  <a:lnTo>
                    <a:pt x="398" y="698"/>
                  </a:lnTo>
                  <a:lnTo>
                    <a:pt x="332" y="800"/>
                  </a:lnTo>
                  <a:lnTo>
                    <a:pt x="298" y="848"/>
                  </a:lnTo>
                  <a:lnTo>
                    <a:pt x="298" y="848"/>
                  </a:lnTo>
                  <a:lnTo>
                    <a:pt x="290" y="830"/>
                  </a:lnTo>
                  <a:lnTo>
                    <a:pt x="278" y="800"/>
                  </a:lnTo>
                  <a:lnTo>
                    <a:pt x="278" y="800"/>
                  </a:lnTo>
                  <a:lnTo>
                    <a:pt x="258" y="746"/>
                  </a:lnTo>
                  <a:lnTo>
                    <a:pt x="258" y="746"/>
                  </a:lnTo>
                  <a:lnTo>
                    <a:pt x="244" y="714"/>
                  </a:lnTo>
                  <a:lnTo>
                    <a:pt x="236" y="702"/>
                  </a:lnTo>
                  <a:lnTo>
                    <a:pt x="228" y="694"/>
                  </a:lnTo>
                  <a:lnTo>
                    <a:pt x="228" y="694"/>
                  </a:lnTo>
                  <a:lnTo>
                    <a:pt x="218" y="686"/>
                  </a:lnTo>
                  <a:lnTo>
                    <a:pt x="208" y="682"/>
                  </a:lnTo>
                  <a:lnTo>
                    <a:pt x="196" y="678"/>
                  </a:lnTo>
                  <a:lnTo>
                    <a:pt x="182" y="676"/>
                  </a:lnTo>
                  <a:lnTo>
                    <a:pt x="182" y="676"/>
                  </a:lnTo>
                  <a:lnTo>
                    <a:pt x="168" y="678"/>
                  </a:lnTo>
                  <a:lnTo>
                    <a:pt x="152" y="680"/>
                  </a:lnTo>
                  <a:lnTo>
                    <a:pt x="138" y="682"/>
                  </a:lnTo>
                  <a:lnTo>
                    <a:pt x="122" y="688"/>
                  </a:lnTo>
                  <a:lnTo>
                    <a:pt x="108" y="694"/>
                  </a:lnTo>
                  <a:lnTo>
                    <a:pt x="94" y="700"/>
                  </a:lnTo>
                  <a:lnTo>
                    <a:pt x="64" y="720"/>
                  </a:lnTo>
                  <a:lnTo>
                    <a:pt x="64" y="720"/>
                  </a:lnTo>
                  <a:lnTo>
                    <a:pt x="48" y="730"/>
                  </a:lnTo>
                  <a:lnTo>
                    <a:pt x="36" y="742"/>
                  </a:lnTo>
                  <a:lnTo>
                    <a:pt x="24" y="756"/>
                  </a:lnTo>
                  <a:lnTo>
                    <a:pt x="16" y="768"/>
                  </a:lnTo>
                  <a:lnTo>
                    <a:pt x="8" y="782"/>
                  </a:lnTo>
                  <a:lnTo>
                    <a:pt x="4" y="796"/>
                  </a:lnTo>
                  <a:lnTo>
                    <a:pt x="0" y="810"/>
                  </a:lnTo>
                  <a:lnTo>
                    <a:pt x="0" y="824"/>
                  </a:lnTo>
                  <a:lnTo>
                    <a:pt x="0" y="824"/>
                  </a:lnTo>
                  <a:lnTo>
                    <a:pt x="0" y="836"/>
                  </a:lnTo>
                  <a:lnTo>
                    <a:pt x="4" y="856"/>
                  </a:lnTo>
                  <a:lnTo>
                    <a:pt x="12" y="890"/>
                  </a:lnTo>
                  <a:lnTo>
                    <a:pt x="24" y="940"/>
                  </a:lnTo>
                  <a:lnTo>
                    <a:pt x="24" y="940"/>
                  </a:lnTo>
                  <a:lnTo>
                    <a:pt x="28" y="954"/>
                  </a:lnTo>
                  <a:lnTo>
                    <a:pt x="28" y="952"/>
                  </a:lnTo>
                  <a:lnTo>
                    <a:pt x="28" y="952"/>
                  </a:lnTo>
                  <a:lnTo>
                    <a:pt x="48" y="1022"/>
                  </a:lnTo>
                  <a:lnTo>
                    <a:pt x="66" y="1074"/>
                  </a:lnTo>
                  <a:lnTo>
                    <a:pt x="66" y="1074"/>
                  </a:lnTo>
                  <a:lnTo>
                    <a:pt x="84" y="1114"/>
                  </a:lnTo>
                  <a:lnTo>
                    <a:pt x="94" y="1132"/>
                  </a:lnTo>
                  <a:lnTo>
                    <a:pt x="102" y="1146"/>
                  </a:lnTo>
                  <a:lnTo>
                    <a:pt x="102" y="1146"/>
                  </a:lnTo>
                  <a:lnTo>
                    <a:pt x="116" y="1164"/>
                  </a:lnTo>
                  <a:lnTo>
                    <a:pt x="132" y="1176"/>
                  </a:lnTo>
                  <a:lnTo>
                    <a:pt x="146" y="1188"/>
                  </a:lnTo>
                  <a:lnTo>
                    <a:pt x="162" y="1196"/>
                  </a:lnTo>
                  <a:lnTo>
                    <a:pt x="162" y="1196"/>
                  </a:lnTo>
                  <a:lnTo>
                    <a:pt x="178" y="1202"/>
                  </a:lnTo>
                  <a:lnTo>
                    <a:pt x="198" y="1208"/>
                  </a:lnTo>
                  <a:lnTo>
                    <a:pt x="218" y="1210"/>
                  </a:lnTo>
                  <a:lnTo>
                    <a:pt x="240" y="1210"/>
                  </a:lnTo>
                  <a:lnTo>
                    <a:pt x="240" y="1210"/>
                  </a:lnTo>
                  <a:lnTo>
                    <a:pt x="266" y="1210"/>
                  </a:lnTo>
                  <a:lnTo>
                    <a:pt x="292" y="1204"/>
                  </a:lnTo>
                  <a:lnTo>
                    <a:pt x="316" y="1194"/>
                  </a:lnTo>
                  <a:lnTo>
                    <a:pt x="338" y="1182"/>
                  </a:lnTo>
                  <a:lnTo>
                    <a:pt x="358" y="1164"/>
                  </a:lnTo>
                  <a:lnTo>
                    <a:pt x="378" y="1144"/>
                  </a:lnTo>
                  <a:lnTo>
                    <a:pt x="394" y="1120"/>
                  </a:lnTo>
                  <a:lnTo>
                    <a:pt x="410" y="1094"/>
                  </a:lnTo>
                  <a:lnTo>
                    <a:pt x="410" y="1094"/>
                  </a:lnTo>
                  <a:lnTo>
                    <a:pt x="436" y="1042"/>
                  </a:lnTo>
                  <a:lnTo>
                    <a:pt x="436" y="1042"/>
                  </a:lnTo>
                  <a:lnTo>
                    <a:pt x="512" y="916"/>
                  </a:lnTo>
                  <a:lnTo>
                    <a:pt x="592" y="790"/>
                  </a:lnTo>
                  <a:lnTo>
                    <a:pt x="676" y="666"/>
                  </a:lnTo>
                  <a:lnTo>
                    <a:pt x="762" y="544"/>
                  </a:lnTo>
                  <a:lnTo>
                    <a:pt x="762" y="544"/>
                  </a:lnTo>
                  <a:lnTo>
                    <a:pt x="852" y="424"/>
                  </a:lnTo>
                  <a:lnTo>
                    <a:pt x="946" y="306"/>
                  </a:lnTo>
                  <a:lnTo>
                    <a:pt x="1044" y="190"/>
                  </a:lnTo>
                  <a:lnTo>
                    <a:pt x="1144" y="76"/>
                  </a:lnTo>
                  <a:lnTo>
                    <a:pt x="1154" y="62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auto">
            <a:xfrm>
              <a:off x="1667" y="1282"/>
              <a:ext cx="1096" cy="1154"/>
            </a:xfrm>
            <a:custGeom>
              <a:avLst/>
              <a:gdLst>
                <a:gd name="T0" fmla="*/ 1096 w 1096"/>
                <a:gd name="T1" fmla="*/ 28 h 1154"/>
                <a:gd name="T2" fmla="*/ 900 w 1096"/>
                <a:gd name="T3" fmla="*/ 258 h 1154"/>
                <a:gd name="T4" fmla="*/ 714 w 1096"/>
                <a:gd name="T5" fmla="*/ 498 h 1154"/>
                <a:gd name="T6" fmla="*/ 628 w 1096"/>
                <a:gd name="T7" fmla="*/ 622 h 1154"/>
                <a:gd name="T8" fmla="*/ 464 w 1096"/>
                <a:gd name="T9" fmla="*/ 870 h 1154"/>
                <a:gd name="T10" fmla="*/ 386 w 1096"/>
                <a:gd name="T11" fmla="*/ 998 h 1154"/>
                <a:gd name="T12" fmla="*/ 360 w 1096"/>
                <a:gd name="T13" fmla="*/ 1050 h 1154"/>
                <a:gd name="T14" fmla="*/ 330 w 1096"/>
                <a:gd name="T15" fmla="*/ 1096 h 1154"/>
                <a:gd name="T16" fmla="*/ 298 w 1096"/>
                <a:gd name="T17" fmla="*/ 1128 h 1154"/>
                <a:gd name="T18" fmla="*/ 258 w 1096"/>
                <a:gd name="T19" fmla="*/ 1148 h 1154"/>
                <a:gd name="T20" fmla="*/ 214 w 1096"/>
                <a:gd name="T21" fmla="*/ 1154 h 1154"/>
                <a:gd name="T22" fmla="*/ 194 w 1096"/>
                <a:gd name="T23" fmla="*/ 1152 h 1154"/>
                <a:gd name="T24" fmla="*/ 162 w 1096"/>
                <a:gd name="T25" fmla="*/ 1146 h 1154"/>
                <a:gd name="T26" fmla="*/ 148 w 1096"/>
                <a:gd name="T27" fmla="*/ 1142 h 1154"/>
                <a:gd name="T28" fmla="*/ 122 w 1096"/>
                <a:gd name="T29" fmla="*/ 1126 h 1154"/>
                <a:gd name="T30" fmla="*/ 100 w 1096"/>
                <a:gd name="T31" fmla="*/ 1100 h 1154"/>
                <a:gd name="T32" fmla="*/ 90 w 1096"/>
                <a:gd name="T33" fmla="*/ 1088 h 1154"/>
                <a:gd name="T34" fmla="*/ 66 w 1096"/>
                <a:gd name="T35" fmla="*/ 1034 h 1154"/>
                <a:gd name="T36" fmla="*/ 48 w 1096"/>
                <a:gd name="T37" fmla="*/ 984 h 1154"/>
                <a:gd name="T38" fmla="*/ 28 w 1096"/>
                <a:gd name="T39" fmla="*/ 916 h 1154"/>
                <a:gd name="T40" fmla="*/ 26 w 1096"/>
                <a:gd name="T41" fmla="*/ 904 h 1154"/>
                <a:gd name="T42" fmla="*/ 2 w 1096"/>
                <a:gd name="T43" fmla="*/ 810 h 1154"/>
                <a:gd name="T44" fmla="*/ 0 w 1096"/>
                <a:gd name="T45" fmla="*/ 794 h 1154"/>
                <a:gd name="T46" fmla="*/ 4 w 1096"/>
                <a:gd name="T47" fmla="*/ 772 h 1154"/>
                <a:gd name="T48" fmla="*/ 14 w 1096"/>
                <a:gd name="T49" fmla="*/ 750 h 1154"/>
                <a:gd name="T50" fmla="*/ 30 w 1096"/>
                <a:gd name="T51" fmla="*/ 730 h 1154"/>
                <a:gd name="T52" fmla="*/ 54 w 1096"/>
                <a:gd name="T53" fmla="*/ 712 h 1154"/>
                <a:gd name="T54" fmla="*/ 80 w 1096"/>
                <a:gd name="T55" fmla="*/ 696 h 1154"/>
                <a:gd name="T56" fmla="*/ 132 w 1096"/>
                <a:gd name="T57" fmla="*/ 676 h 1154"/>
                <a:gd name="T58" fmla="*/ 156 w 1096"/>
                <a:gd name="T59" fmla="*/ 674 h 1154"/>
                <a:gd name="T60" fmla="*/ 172 w 1096"/>
                <a:gd name="T61" fmla="*/ 676 h 1154"/>
                <a:gd name="T62" fmla="*/ 184 w 1096"/>
                <a:gd name="T63" fmla="*/ 684 h 1154"/>
                <a:gd name="T64" fmla="*/ 188 w 1096"/>
                <a:gd name="T65" fmla="*/ 690 h 1154"/>
                <a:gd name="T66" fmla="*/ 208 w 1096"/>
                <a:gd name="T67" fmla="*/ 726 h 1154"/>
                <a:gd name="T68" fmla="*/ 226 w 1096"/>
                <a:gd name="T69" fmla="*/ 780 h 1154"/>
                <a:gd name="T70" fmla="*/ 240 w 1096"/>
                <a:gd name="T71" fmla="*/ 812 h 1154"/>
                <a:gd name="T72" fmla="*/ 256 w 1096"/>
                <a:gd name="T73" fmla="*/ 844 h 1154"/>
                <a:gd name="T74" fmla="*/ 268 w 1096"/>
                <a:gd name="T75" fmla="*/ 854 h 1154"/>
                <a:gd name="T76" fmla="*/ 272 w 1096"/>
                <a:gd name="T77" fmla="*/ 856 h 1154"/>
                <a:gd name="T78" fmla="*/ 286 w 1096"/>
                <a:gd name="T79" fmla="*/ 844 h 1154"/>
                <a:gd name="T80" fmla="*/ 348 w 1096"/>
                <a:gd name="T81" fmla="*/ 758 h 1154"/>
                <a:gd name="T82" fmla="*/ 396 w 1096"/>
                <a:gd name="T83" fmla="*/ 682 h 1154"/>
                <a:gd name="T84" fmla="*/ 574 w 1096"/>
                <a:gd name="T85" fmla="*/ 406 h 1154"/>
                <a:gd name="T86" fmla="*/ 668 w 1096"/>
                <a:gd name="T87" fmla="*/ 272 h 1154"/>
                <a:gd name="T88" fmla="*/ 734 w 1096"/>
                <a:gd name="T89" fmla="*/ 180 h 1154"/>
                <a:gd name="T90" fmla="*/ 760 w 1096"/>
                <a:gd name="T91" fmla="*/ 146 h 1154"/>
                <a:gd name="T92" fmla="*/ 810 w 1096"/>
                <a:gd name="T93" fmla="*/ 94 h 1154"/>
                <a:gd name="T94" fmla="*/ 834 w 1096"/>
                <a:gd name="T95" fmla="*/ 74 h 1154"/>
                <a:gd name="T96" fmla="*/ 878 w 1096"/>
                <a:gd name="T97" fmla="*/ 46 h 1154"/>
                <a:gd name="T98" fmla="*/ 932 w 1096"/>
                <a:gd name="T99" fmla="*/ 24 h 1154"/>
                <a:gd name="T100" fmla="*/ 964 w 1096"/>
                <a:gd name="T101" fmla="*/ 16 h 1154"/>
                <a:gd name="T102" fmla="*/ 1042 w 1096"/>
                <a:gd name="T103" fmla="*/ 4 h 1154"/>
                <a:gd name="T104" fmla="*/ 1096 w 1096"/>
                <a:gd name="T105" fmla="*/ 28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96" h="1154">
                  <a:moveTo>
                    <a:pt x="1096" y="28"/>
                  </a:moveTo>
                  <a:lnTo>
                    <a:pt x="1096" y="28"/>
                  </a:lnTo>
                  <a:lnTo>
                    <a:pt x="996" y="142"/>
                  </a:lnTo>
                  <a:lnTo>
                    <a:pt x="900" y="258"/>
                  </a:lnTo>
                  <a:lnTo>
                    <a:pt x="806" y="378"/>
                  </a:lnTo>
                  <a:lnTo>
                    <a:pt x="714" y="498"/>
                  </a:lnTo>
                  <a:lnTo>
                    <a:pt x="714" y="498"/>
                  </a:lnTo>
                  <a:lnTo>
                    <a:pt x="628" y="622"/>
                  </a:lnTo>
                  <a:lnTo>
                    <a:pt x="544" y="746"/>
                  </a:lnTo>
                  <a:lnTo>
                    <a:pt x="464" y="870"/>
                  </a:lnTo>
                  <a:lnTo>
                    <a:pt x="386" y="998"/>
                  </a:lnTo>
                  <a:lnTo>
                    <a:pt x="386" y="998"/>
                  </a:lnTo>
                  <a:lnTo>
                    <a:pt x="360" y="1050"/>
                  </a:lnTo>
                  <a:lnTo>
                    <a:pt x="360" y="1050"/>
                  </a:lnTo>
                  <a:lnTo>
                    <a:pt x="346" y="1076"/>
                  </a:lnTo>
                  <a:lnTo>
                    <a:pt x="330" y="1096"/>
                  </a:lnTo>
                  <a:lnTo>
                    <a:pt x="314" y="1114"/>
                  </a:lnTo>
                  <a:lnTo>
                    <a:pt x="298" y="1128"/>
                  </a:lnTo>
                  <a:lnTo>
                    <a:pt x="278" y="1140"/>
                  </a:lnTo>
                  <a:lnTo>
                    <a:pt x="258" y="1148"/>
                  </a:lnTo>
                  <a:lnTo>
                    <a:pt x="236" y="1152"/>
                  </a:lnTo>
                  <a:lnTo>
                    <a:pt x="214" y="1154"/>
                  </a:lnTo>
                  <a:lnTo>
                    <a:pt x="214" y="1154"/>
                  </a:lnTo>
                  <a:lnTo>
                    <a:pt x="194" y="1152"/>
                  </a:lnTo>
                  <a:lnTo>
                    <a:pt x="176" y="1150"/>
                  </a:lnTo>
                  <a:lnTo>
                    <a:pt x="162" y="1146"/>
                  </a:lnTo>
                  <a:lnTo>
                    <a:pt x="148" y="1142"/>
                  </a:lnTo>
                  <a:lnTo>
                    <a:pt x="148" y="1142"/>
                  </a:lnTo>
                  <a:lnTo>
                    <a:pt x="134" y="1134"/>
                  </a:lnTo>
                  <a:lnTo>
                    <a:pt x="122" y="1126"/>
                  </a:lnTo>
                  <a:lnTo>
                    <a:pt x="110" y="1114"/>
                  </a:lnTo>
                  <a:lnTo>
                    <a:pt x="100" y="1100"/>
                  </a:lnTo>
                  <a:lnTo>
                    <a:pt x="100" y="1100"/>
                  </a:lnTo>
                  <a:lnTo>
                    <a:pt x="90" y="1088"/>
                  </a:lnTo>
                  <a:lnTo>
                    <a:pt x="82" y="1072"/>
                  </a:lnTo>
                  <a:lnTo>
                    <a:pt x="66" y="1034"/>
                  </a:lnTo>
                  <a:lnTo>
                    <a:pt x="66" y="1034"/>
                  </a:lnTo>
                  <a:lnTo>
                    <a:pt x="48" y="984"/>
                  </a:lnTo>
                  <a:lnTo>
                    <a:pt x="28" y="916"/>
                  </a:lnTo>
                  <a:lnTo>
                    <a:pt x="28" y="916"/>
                  </a:lnTo>
                  <a:lnTo>
                    <a:pt x="26" y="904"/>
                  </a:lnTo>
                  <a:lnTo>
                    <a:pt x="26" y="904"/>
                  </a:lnTo>
                  <a:lnTo>
                    <a:pt x="8" y="832"/>
                  </a:lnTo>
                  <a:lnTo>
                    <a:pt x="2" y="810"/>
                  </a:lnTo>
                  <a:lnTo>
                    <a:pt x="0" y="794"/>
                  </a:lnTo>
                  <a:lnTo>
                    <a:pt x="0" y="794"/>
                  </a:lnTo>
                  <a:lnTo>
                    <a:pt x="2" y="782"/>
                  </a:lnTo>
                  <a:lnTo>
                    <a:pt x="4" y="772"/>
                  </a:lnTo>
                  <a:lnTo>
                    <a:pt x="8" y="762"/>
                  </a:lnTo>
                  <a:lnTo>
                    <a:pt x="14" y="750"/>
                  </a:lnTo>
                  <a:lnTo>
                    <a:pt x="22" y="740"/>
                  </a:lnTo>
                  <a:lnTo>
                    <a:pt x="30" y="730"/>
                  </a:lnTo>
                  <a:lnTo>
                    <a:pt x="40" y="722"/>
                  </a:lnTo>
                  <a:lnTo>
                    <a:pt x="54" y="712"/>
                  </a:lnTo>
                  <a:lnTo>
                    <a:pt x="54" y="712"/>
                  </a:lnTo>
                  <a:lnTo>
                    <a:pt x="80" y="696"/>
                  </a:lnTo>
                  <a:lnTo>
                    <a:pt x="106" y="684"/>
                  </a:lnTo>
                  <a:lnTo>
                    <a:pt x="132" y="676"/>
                  </a:lnTo>
                  <a:lnTo>
                    <a:pt x="156" y="674"/>
                  </a:lnTo>
                  <a:lnTo>
                    <a:pt x="156" y="674"/>
                  </a:lnTo>
                  <a:lnTo>
                    <a:pt x="164" y="674"/>
                  </a:lnTo>
                  <a:lnTo>
                    <a:pt x="172" y="676"/>
                  </a:lnTo>
                  <a:lnTo>
                    <a:pt x="178" y="680"/>
                  </a:lnTo>
                  <a:lnTo>
                    <a:pt x="184" y="684"/>
                  </a:lnTo>
                  <a:lnTo>
                    <a:pt x="184" y="684"/>
                  </a:lnTo>
                  <a:lnTo>
                    <a:pt x="188" y="690"/>
                  </a:lnTo>
                  <a:lnTo>
                    <a:pt x="194" y="700"/>
                  </a:lnTo>
                  <a:lnTo>
                    <a:pt x="208" y="726"/>
                  </a:lnTo>
                  <a:lnTo>
                    <a:pt x="208" y="726"/>
                  </a:lnTo>
                  <a:lnTo>
                    <a:pt x="226" y="780"/>
                  </a:lnTo>
                  <a:lnTo>
                    <a:pt x="226" y="780"/>
                  </a:lnTo>
                  <a:lnTo>
                    <a:pt x="240" y="812"/>
                  </a:lnTo>
                  <a:lnTo>
                    <a:pt x="252" y="836"/>
                  </a:lnTo>
                  <a:lnTo>
                    <a:pt x="256" y="844"/>
                  </a:lnTo>
                  <a:lnTo>
                    <a:pt x="262" y="850"/>
                  </a:lnTo>
                  <a:lnTo>
                    <a:pt x="268" y="854"/>
                  </a:lnTo>
                  <a:lnTo>
                    <a:pt x="272" y="856"/>
                  </a:lnTo>
                  <a:lnTo>
                    <a:pt x="272" y="856"/>
                  </a:lnTo>
                  <a:lnTo>
                    <a:pt x="278" y="852"/>
                  </a:lnTo>
                  <a:lnTo>
                    <a:pt x="286" y="844"/>
                  </a:lnTo>
                  <a:lnTo>
                    <a:pt x="310" y="812"/>
                  </a:lnTo>
                  <a:lnTo>
                    <a:pt x="348" y="758"/>
                  </a:lnTo>
                  <a:lnTo>
                    <a:pt x="396" y="682"/>
                  </a:lnTo>
                  <a:lnTo>
                    <a:pt x="396" y="682"/>
                  </a:lnTo>
                  <a:lnTo>
                    <a:pt x="492" y="532"/>
                  </a:lnTo>
                  <a:lnTo>
                    <a:pt x="574" y="406"/>
                  </a:lnTo>
                  <a:lnTo>
                    <a:pt x="574" y="406"/>
                  </a:lnTo>
                  <a:lnTo>
                    <a:pt x="668" y="272"/>
                  </a:lnTo>
                  <a:lnTo>
                    <a:pt x="704" y="220"/>
                  </a:lnTo>
                  <a:lnTo>
                    <a:pt x="734" y="180"/>
                  </a:lnTo>
                  <a:lnTo>
                    <a:pt x="734" y="180"/>
                  </a:lnTo>
                  <a:lnTo>
                    <a:pt x="760" y="146"/>
                  </a:lnTo>
                  <a:lnTo>
                    <a:pt x="786" y="118"/>
                  </a:lnTo>
                  <a:lnTo>
                    <a:pt x="810" y="94"/>
                  </a:lnTo>
                  <a:lnTo>
                    <a:pt x="834" y="74"/>
                  </a:lnTo>
                  <a:lnTo>
                    <a:pt x="834" y="74"/>
                  </a:lnTo>
                  <a:lnTo>
                    <a:pt x="854" y="58"/>
                  </a:lnTo>
                  <a:lnTo>
                    <a:pt x="878" y="46"/>
                  </a:lnTo>
                  <a:lnTo>
                    <a:pt x="904" y="34"/>
                  </a:lnTo>
                  <a:lnTo>
                    <a:pt x="932" y="24"/>
                  </a:lnTo>
                  <a:lnTo>
                    <a:pt x="932" y="24"/>
                  </a:lnTo>
                  <a:lnTo>
                    <a:pt x="964" y="16"/>
                  </a:lnTo>
                  <a:lnTo>
                    <a:pt x="1000" y="8"/>
                  </a:lnTo>
                  <a:lnTo>
                    <a:pt x="1042" y="4"/>
                  </a:lnTo>
                  <a:lnTo>
                    <a:pt x="1086" y="0"/>
                  </a:lnTo>
                  <a:lnTo>
                    <a:pt x="1096" y="2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auto">
            <a:xfrm>
              <a:off x="1695" y="1312"/>
              <a:ext cx="1030" cy="1096"/>
            </a:xfrm>
            <a:custGeom>
              <a:avLst/>
              <a:gdLst>
                <a:gd name="T0" fmla="*/ 664 w 1030"/>
                <a:gd name="T1" fmla="*/ 452 h 1096"/>
                <a:gd name="T2" fmla="*/ 492 w 1030"/>
                <a:gd name="T3" fmla="*/ 700 h 1096"/>
                <a:gd name="T4" fmla="*/ 334 w 1030"/>
                <a:gd name="T5" fmla="*/ 954 h 1096"/>
                <a:gd name="T6" fmla="*/ 306 w 1030"/>
                <a:gd name="T7" fmla="*/ 1008 h 1096"/>
                <a:gd name="T8" fmla="*/ 294 w 1030"/>
                <a:gd name="T9" fmla="*/ 1030 h 1096"/>
                <a:gd name="T10" fmla="*/ 270 w 1030"/>
                <a:gd name="T11" fmla="*/ 1062 h 1096"/>
                <a:gd name="T12" fmla="*/ 238 w 1030"/>
                <a:gd name="T13" fmla="*/ 1084 h 1096"/>
                <a:gd name="T14" fmla="*/ 204 w 1030"/>
                <a:gd name="T15" fmla="*/ 1094 h 1096"/>
                <a:gd name="T16" fmla="*/ 186 w 1030"/>
                <a:gd name="T17" fmla="*/ 1096 h 1096"/>
                <a:gd name="T18" fmla="*/ 154 w 1030"/>
                <a:gd name="T19" fmla="*/ 1094 h 1096"/>
                <a:gd name="T20" fmla="*/ 130 w 1030"/>
                <a:gd name="T21" fmla="*/ 1086 h 1096"/>
                <a:gd name="T22" fmla="*/ 122 w 1030"/>
                <a:gd name="T23" fmla="*/ 1082 h 1096"/>
                <a:gd name="T24" fmla="*/ 102 w 1030"/>
                <a:gd name="T25" fmla="*/ 1064 h 1096"/>
                <a:gd name="T26" fmla="*/ 94 w 1030"/>
                <a:gd name="T27" fmla="*/ 1054 h 1096"/>
                <a:gd name="T28" fmla="*/ 64 w 1030"/>
                <a:gd name="T29" fmla="*/ 994 h 1096"/>
                <a:gd name="T30" fmla="*/ 46 w 1030"/>
                <a:gd name="T31" fmla="*/ 946 h 1096"/>
                <a:gd name="T32" fmla="*/ 26 w 1030"/>
                <a:gd name="T33" fmla="*/ 876 h 1096"/>
                <a:gd name="T34" fmla="*/ 24 w 1030"/>
                <a:gd name="T35" fmla="*/ 866 h 1096"/>
                <a:gd name="T36" fmla="*/ 12 w 1030"/>
                <a:gd name="T37" fmla="*/ 820 h 1096"/>
                <a:gd name="T38" fmla="*/ 2 w 1030"/>
                <a:gd name="T39" fmla="*/ 772 h 1096"/>
                <a:gd name="T40" fmla="*/ 0 w 1030"/>
                <a:gd name="T41" fmla="*/ 764 h 1096"/>
                <a:gd name="T42" fmla="*/ 2 w 1030"/>
                <a:gd name="T43" fmla="*/ 748 h 1096"/>
                <a:gd name="T44" fmla="*/ 24 w 1030"/>
                <a:gd name="T45" fmla="*/ 718 h 1096"/>
                <a:gd name="T46" fmla="*/ 42 w 1030"/>
                <a:gd name="T47" fmla="*/ 704 h 1096"/>
                <a:gd name="T48" fmla="*/ 86 w 1030"/>
                <a:gd name="T49" fmla="*/ 680 h 1096"/>
                <a:gd name="T50" fmla="*/ 128 w 1030"/>
                <a:gd name="T51" fmla="*/ 672 h 1096"/>
                <a:gd name="T52" fmla="*/ 134 w 1030"/>
                <a:gd name="T53" fmla="*/ 672 h 1096"/>
                <a:gd name="T54" fmla="*/ 136 w 1030"/>
                <a:gd name="T55" fmla="*/ 674 h 1096"/>
                <a:gd name="T56" fmla="*/ 154 w 1030"/>
                <a:gd name="T57" fmla="*/ 706 h 1096"/>
                <a:gd name="T58" fmla="*/ 172 w 1030"/>
                <a:gd name="T59" fmla="*/ 758 h 1096"/>
                <a:gd name="T60" fmla="*/ 188 w 1030"/>
                <a:gd name="T61" fmla="*/ 798 h 1096"/>
                <a:gd name="T62" fmla="*/ 204 w 1030"/>
                <a:gd name="T63" fmla="*/ 828 h 1096"/>
                <a:gd name="T64" fmla="*/ 222 w 1030"/>
                <a:gd name="T65" fmla="*/ 846 h 1096"/>
                <a:gd name="T66" fmla="*/ 244 w 1030"/>
                <a:gd name="T67" fmla="*/ 852 h 1096"/>
                <a:gd name="T68" fmla="*/ 250 w 1030"/>
                <a:gd name="T69" fmla="*/ 852 h 1096"/>
                <a:gd name="T70" fmla="*/ 268 w 1030"/>
                <a:gd name="T71" fmla="*/ 842 h 1096"/>
                <a:gd name="T72" fmla="*/ 298 w 1030"/>
                <a:gd name="T73" fmla="*/ 808 h 1096"/>
                <a:gd name="T74" fmla="*/ 352 w 1030"/>
                <a:gd name="T75" fmla="*/ 728 h 1096"/>
                <a:gd name="T76" fmla="*/ 392 w 1030"/>
                <a:gd name="T77" fmla="*/ 668 h 1096"/>
                <a:gd name="T78" fmla="*/ 570 w 1030"/>
                <a:gd name="T79" fmla="*/ 392 h 1096"/>
                <a:gd name="T80" fmla="*/ 662 w 1030"/>
                <a:gd name="T81" fmla="*/ 258 h 1096"/>
                <a:gd name="T82" fmla="*/ 728 w 1030"/>
                <a:gd name="T83" fmla="*/ 166 h 1096"/>
                <a:gd name="T84" fmla="*/ 754 w 1030"/>
                <a:gd name="T85" fmla="*/ 136 h 1096"/>
                <a:gd name="T86" fmla="*/ 800 w 1030"/>
                <a:gd name="T87" fmla="*/ 84 h 1096"/>
                <a:gd name="T88" fmla="*/ 822 w 1030"/>
                <a:gd name="T89" fmla="*/ 64 h 1096"/>
                <a:gd name="T90" fmla="*/ 862 w 1030"/>
                <a:gd name="T91" fmla="*/ 40 h 1096"/>
                <a:gd name="T92" fmla="*/ 912 w 1030"/>
                <a:gd name="T93" fmla="*/ 20 h 1096"/>
                <a:gd name="T94" fmla="*/ 938 w 1030"/>
                <a:gd name="T95" fmla="*/ 14 h 1096"/>
                <a:gd name="T96" fmla="*/ 996 w 1030"/>
                <a:gd name="T97" fmla="*/ 4 h 1096"/>
                <a:gd name="T98" fmla="*/ 1030 w 1030"/>
                <a:gd name="T99" fmla="*/ 0 h 1096"/>
                <a:gd name="T100" fmla="*/ 842 w 1030"/>
                <a:gd name="T101" fmla="*/ 222 h 1096"/>
                <a:gd name="T102" fmla="*/ 664 w 1030"/>
                <a:gd name="T103" fmla="*/ 452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30" h="1096">
                  <a:moveTo>
                    <a:pt x="664" y="452"/>
                  </a:moveTo>
                  <a:lnTo>
                    <a:pt x="664" y="452"/>
                  </a:lnTo>
                  <a:lnTo>
                    <a:pt x="576" y="576"/>
                  </a:lnTo>
                  <a:lnTo>
                    <a:pt x="492" y="700"/>
                  </a:lnTo>
                  <a:lnTo>
                    <a:pt x="412" y="826"/>
                  </a:lnTo>
                  <a:lnTo>
                    <a:pt x="334" y="954"/>
                  </a:lnTo>
                  <a:lnTo>
                    <a:pt x="334" y="954"/>
                  </a:lnTo>
                  <a:lnTo>
                    <a:pt x="306" y="1008"/>
                  </a:lnTo>
                  <a:lnTo>
                    <a:pt x="306" y="1008"/>
                  </a:lnTo>
                  <a:lnTo>
                    <a:pt x="294" y="1030"/>
                  </a:lnTo>
                  <a:lnTo>
                    <a:pt x="282" y="1048"/>
                  </a:lnTo>
                  <a:lnTo>
                    <a:pt x="270" y="1062"/>
                  </a:lnTo>
                  <a:lnTo>
                    <a:pt x="254" y="1074"/>
                  </a:lnTo>
                  <a:lnTo>
                    <a:pt x="238" y="1084"/>
                  </a:lnTo>
                  <a:lnTo>
                    <a:pt x="222" y="1090"/>
                  </a:lnTo>
                  <a:lnTo>
                    <a:pt x="204" y="1094"/>
                  </a:lnTo>
                  <a:lnTo>
                    <a:pt x="186" y="1096"/>
                  </a:lnTo>
                  <a:lnTo>
                    <a:pt x="186" y="1096"/>
                  </a:lnTo>
                  <a:lnTo>
                    <a:pt x="170" y="1096"/>
                  </a:lnTo>
                  <a:lnTo>
                    <a:pt x="154" y="1094"/>
                  </a:lnTo>
                  <a:lnTo>
                    <a:pt x="142" y="1090"/>
                  </a:lnTo>
                  <a:lnTo>
                    <a:pt x="130" y="1086"/>
                  </a:lnTo>
                  <a:lnTo>
                    <a:pt x="130" y="1086"/>
                  </a:lnTo>
                  <a:lnTo>
                    <a:pt x="122" y="1082"/>
                  </a:lnTo>
                  <a:lnTo>
                    <a:pt x="112" y="1074"/>
                  </a:lnTo>
                  <a:lnTo>
                    <a:pt x="102" y="1064"/>
                  </a:lnTo>
                  <a:lnTo>
                    <a:pt x="94" y="1054"/>
                  </a:lnTo>
                  <a:lnTo>
                    <a:pt x="94" y="1054"/>
                  </a:lnTo>
                  <a:lnTo>
                    <a:pt x="78" y="1028"/>
                  </a:lnTo>
                  <a:lnTo>
                    <a:pt x="64" y="994"/>
                  </a:lnTo>
                  <a:lnTo>
                    <a:pt x="64" y="994"/>
                  </a:lnTo>
                  <a:lnTo>
                    <a:pt x="46" y="946"/>
                  </a:lnTo>
                  <a:lnTo>
                    <a:pt x="28" y="878"/>
                  </a:lnTo>
                  <a:lnTo>
                    <a:pt x="26" y="876"/>
                  </a:lnTo>
                  <a:lnTo>
                    <a:pt x="24" y="868"/>
                  </a:lnTo>
                  <a:lnTo>
                    <a:pt x="24" y="866"/>
                  </a:lnTo>
                  <a:lnTo>
                    <a:pt x="24" y="866"/>
                  </a:lnTo>
                  <a:lnTo>
                    <a:pt x="12" y="820"/>
                  </a:lnTo>
                  <a:lnTo>
                    <a:pt x="4" y="788"/>
                  </a:lnTo>
                  <a:lnTo>
                    <a:pt x="2" y="772"/>
                  </a:lnTo>
                  <a:lnTo>
                    <a:pt x="0" y="764"/>
                  </a:lnTo>
                  <a:lnTo>
                    <a:pt x="0" y="764"/>
                  </a:lnTo>
                  <a:lnTo>
                    <a:pt x="2" y="756"/>
                  </a:lnTo>
                  <a:lnTo>
                    <a:pt x="2" y="748"/>
                  </a:lnTo>
                  <a:lnTo>
                    <a:pt x="10" y="734"/>
                  </a:lnTo>
                  <a:lnTo>
                    <a:pt x="24" y="718"/>
                  </a:lnTo>
                  <a:lnTo>
                    <a:pt x="42" y="704"/>
                  </a:lnTo>
                  <a:lnTo>
                    <a:pt x="42" y="704"/>
                  </a:lnTo>
                  <a:lnTo>
                    <a:pt x="64" y="690"/>
                  </a:lnTo>
                  <a:lnTo>
                    <a:pt x="86" y="680"/>
                  </a:lnTo>
                  <a:lnTo>
                    <a:pt x="108" y="674"/>
                  </a:lnTo>
                  <a:lnTo>
                    <a:pt x="128" y="672"/>
                  </a:lnTo>
                  <a:lnTo>
                    <a:pt x="128" y="672"/>
                  </a:lnTo>
                  <a:lnTo>
                    <a:pt x="134" y="672"/>
                  </a:lnTo>
                  <a:lnTo>
                    <a:pt x="136" y="674"/>
                  </a:lnTo>
                  <a:lnTo>
                    <a:pt x="136" y="674"/>
                  </a:lnTo>
                  <a:lnTo>
                    <a:pt x="142" y="680"/>
                  </a:lnTo>
                  <a:lnTo>
                    <a:pt x="154" y="706"/>
                  </a:lnTo>
                  <a:lnTo>
                    <a:pt x="154" y="706"/>
                  </a:lnTo>
                  <a:lnTo>
                    <a:pt x="172" y="758"/>
                  </a:lnTo>
                  <a:lnTo>
                    <a:pt x="172" y="758"/>
                  </a:lnTo>
                  <a:lnTo>
                    <a:pt x="188" y="798"/>
                  </a:lnTo>
                  <a:lnTo>
                    <a:pt x="196" y="814"/>
                  </a:lnTo>
                  <a:lnTo>
                    <a:pt x="204" y="828"/>
                  </a:lnTo>
                  <a:lnTo>
                    <a:pt x="212" y="838"/>
                  </a:lnTo>
                  <a:lnTo>
                    <a:pt x="222" y="846"/>
                  </a:lnTo>
                  <a:lnTo>
                    <a:pt x="232" y="852"/>
                  </a:lnTo>
                  <a:lnTo>
                    <a:pt x="244" y="852"/>
                  </a:lnTo>
                  <a:lnTo>
                    <a:pt x="244" y="852"/>
                  </a:lnTo>
                  <a:lnTo>
                    <a:pt x="250" y="852"/>
                  </a:lnTo>
                  <a:lnTo>
                    <a:pt x="258" y="850"/>
                  </a:lnTo>
                  <a:lnTo>
                    <a:pt x="268" y="842"/>
                  </a:lnTo>
                  <a:lnTo>
                    <a:pt x="280" y="830"/>
                  </a:lnTo>
                  <a:lnTo>
                    <a:pt x="298" y="808"/>
                  </a:lnTo>
                  <a:lnTo>
                    <a:pt x="322" y="774"/>
                  </a:lnTo>
                  <a:lnTo>
                    <a:pt x="352" y="728"/>
                  </a:lnTo>
                  <a:lnTo>
                    <a:pt x="392" y="668"/>
                  </a:lnTo>
                  <a:lnTo>
                    <a:pt x="392" y="668"/>
                  </a:lnTo>
                  <a:lnTo>
                    <a:pt x="488" y="516"/>
                  </a:lnTo>
                  <a:lnTo>
                    <a:pt x="570" y="392"/>
                  </a:lnTo>
                  <a:lnTo>
                    <a:pt x="570" y="392"/>
                  </a:lnTo>
                  <a:lnTo>
                    <a:pt x="662" y="258"/>
                  </a:lnTo>
                  <a:lnTo>
                    <a:pt x="698" y="206"/>
                  </a:lnTo>
                  <a:lnTo>
                    <a:pt x="728" y="166"/>
                  </a:lnTo>
                  <a:lnTo>
                    <a:pt x="728" y="166"/>
                  </a:lnTo>
                  <a:lnTo>
                    <a:pt x="754" y="136"/>
                  </a:lnTo>
                  <a:lnTo>
                    <a:pt x="778" y="108"/>
                  </a:lnTo>
                  <a:lnTo>
                    <a:pt x="800" y="84"/>
                  </a:lnTo>
                  <a:lnTo>
                    <a:pt x="822" y="64"/>
                  </a:lnTo>
                  <a:lnTo>
                    <a:pt x="822" y="64"/>
                  </a:lnTo>
                  <a:lnTo>
                    <a:pt x="840" y="52"/>
                  </a:lnTo>
                  <a:lnTo>
                    <a:pt x="862" y="40"/>
                  </a:lnTo>
                  <a:lnTo>
                    <a:pt x="886" y="30"/>
                  </a:lnTo>
                  <a:lnTo>
                    <a:pt x="912" y="20"/>
                  </a:lnTo>
                  <a:lnTo>
                    <a:pt x="912" y="20"/>
                  </a:lnTo>
                  <a:lnTo>
                    <a:pt x="938" y="14"/>
                  </a:lnTo>
                  <a:lnTo>
                    <a:pt x="966" y="8"/>
                  </a:lnTo>
                  <a:lnTo>
                    <a:pt x="996" y="4"/>
                  </a:lnTo>
                  <a:lnTo>
                    <a:pt x="1030" y="0"/>
                  </a:lnTo>
                  <a:lnTo>
                    <a:pt x="1030" y="0"/>
                  </a:lnTo>
                  <a:lnTo>
                    <a:pt x="934" y="110"/>
                  </a:lnTo>
                  <a:lnTo>
                    <a:pt x="842" y="222"/>
                  </a:lnTo>
                  <a:lnTo>
                    <a:pt x="752" y="336"/>
                  </a:lnTo>
                  <a:lnTo>
                    <a:pt x="664" y="452"/>
                  </a:lnTo>
                  <a:lnTo>
                    <a:pt x="664" y="452"/>
                  </a:lnTo>
                  <a:close/>
                </a:path>
              </a:pathLst>
            </a:cu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2" name="Group 20"/>
          <p:cNvGrpSpPr>
            <a:grpSpLocks/>
          </p:cNvGrpSpPr>
          <p:nvPr/>
        </p:nvGrpSpPr>
        <p:grpSpPr bwMode="auto">
          <a:xfrm>
            <a:off x="6858000" y="3886200"/>
            <a:ext cx="381992" cy="400050"/>
            <a:chOff x="1637" y="1248"/>
            <a:chExt cx="1162" cy="1218"/>
          </a:xfrm>
        </p:grpSpPr>
        <p:sp>
          <p:nvSpPr>
            <p:cNvPr id="23" name="AutoShape 21"/>
            <p:cNvSpPr>
              <a:spLocks noChangeAspect="1" noChangeArrowheads="1" noTextEdit="1"/>
            </p:cNvSpPr>
            <p:nvPr/>
          </p:nvSpPr>
          <p:spPr bwMode="auto">
            <a:xfrm>
              <a:off x="1637" y="1248"/>
              <a:ext cx="1162" cy="1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1667" y="1282"/>
              <a:ext cx="1096" cy="1154"/>
            </a:xfrm>
            <a:custGeom>
              <a:avLst/>
              <a:gdLst>
                <a:gd name="T0" fmla="*/ 1096 w 1096"/>
                <a:gd name="T1" fmla="*/ 28 h 1154"/>
                <a:gd name="T2" fmla="*/ 900 w 1096"/>
                <a:gd name="T3" fmla="*/ 258 h 1154"/>
                <a:gd name="T4" fmla="*/ 714 w 1096"/>
                <a:gd name="T5" fmla="*/ 498 h 1154"/>
                <a:gd name="T6" fmla="*/ 628 w 1096"/>
                <a:gd name="T7" fmla="*/ 622 h 1154"/>
                <a:gd name="T8" fmla="*/ 464 w 1096"/>
                <a:gd name="T9" fmla="*/ 870 h 1154"/>
                <a:gd name="T10" fmla="*/ 386 w 1096"/>
                <a:gd name="T11" fmla="*/ 998 h 1154"/>
                <a:gd name="T12" fmla="*/ 360 w 1096"/>
                <a:gd name="T13" fmla="*/ 1050 h 1154"/>
                <a:gd name="T14" fmla="*/ 330 w 1096"/>
                <a:gd name="T15" fmla="*/ 1096 h 1154"/>
                <a:gd name="T16" fmla="*/ 298 w 1096"/>
                <a:gd name="T17" fmla="*/ 1128 h 1154"/>
                <a:gd name="T18" fmla="*/ 258 w 1096"/>
                <a:gd name="T19" fmla="*/ 1148 h 1154"/>
                <a:gd name="T20" fmla="*/ 214 w 1096"/>
                <a:gd name="T21" fmla="*/ 1154 h 1154"/>
                <a:gd name="T22" fmla="*/ 194 w 1096"/>
                <a:gd name="T23" fmla="*/ 1152 h 1154"/>
                <a:gd name="T24" fmla="*/ 162 w 1096"/>
                <a:gd name="T25" fmla="*/ 1146 h 1154"/>
                <a:gd name="T26" fmla="*/ 148 w 1096"/>
                <a:gd name="T27" fmla="*/ 1142 h 1154"/>
                <a:gd name="T28" fmla="*/ 122 w 1096"/>
                <a:gd name="T29" fmla="*/ 1126 h 1154"/>
                <a:gd name="T30" fmla="*/ 100 w 1096"/>
                <a:gd name="T31" fmla="*/ 1100 h 1154"/>
                <a:gd name="T32" fmla="*/ 90 w 1096"/>
                <a:gd name="T33" fmla="*/ 1088 h 1154"/>
                <a:gd name="T34" fmla="*/ 66 w 1096"/>
                <a:gd name="T35" fmla="*/ 1034 h 1154"/>
                <a:gd name="T36" fmla="*/ 48 w 1096"/>
                <a:gd name="T37" fmla="*/ 984 h 1154"/>
                <a:gd name="T38" fmla="*/ 28 w 1096"/>
                <a:gd name="T39" fmla="*/ 916 h 1154"/>
                <a:gd name="T40" fmla="*/ 26 w 1096"/>
                <a:gd name="T41" fmla="*/ 904 h 1154"/>
                <a:gd name="T42" fmla="*/ 2 w 1096"/>
                <a:gd name="T43" fmla="*/ 810 h 1154"/>
                <a:gd name="T44" fmla="*/ 0 w 1096"/>
                <a:gd name="T45" fmla="*/ 794 h 1154"/>
                <a:gd name="T46" fmla="*/ 4 w 1096"/>
                <a:gd name="T47" fmla="*/ 772 h 1154"/>
                <a:gd name="T48" fmla="*/ 14 w 1096"/>
                <a:gd name="T49" fmla="*/ 750 h 1154"/>
                <a:gd name="T50" fmla="*/ 30 w 1096"/>
                <a:gd name="T51" fmla="*/ 730 h 1154"/>
                <a:gd name="T52" fmla="*/ 54 w 1096"/>
                <a:gd name="T53" fmla="*/ 712 h 1154"/>
                <a:gd name="T54" fmla="*/ 80 w 1096"/>
                <a:gd name="T55" fmla="*/ 696 h 1154"/>
                <a:gd name="T56" fmla="*/ 132 w 1096"/>
                <a:gd name="T57" fmla="*/ 676 h 1154"/>
                <a:gd name="T58" fmla="*/ 156 w 1096"/>
                <a:gd name="T59" fmla="*/ 674 h 1154"/>
                <a:gd name="T60" fmla="*/ 172 w 1096"/>
                <a:gd name="T61" fmla="*/ 676 h 1154"/>
                <a:gd name="T62" fmla="*/ 184 w 1096"/>
                <a:gd name="T63" fmla="*/ 684 h 1154"/>
                <a:gd name="T64" fmla="*/ 188 w 1096"/>
                <a:gd name="T65" fmla="*/ 690 h 1154"/>
                <a:gd name="T66" fmla="*/ 208 w 1096"/>
                <a:gd name="T67" fmla="*/ 726 h 1154"/>
                <a:gd name="T68" fmla="*/ 226 w 1096"/>
                <a:gd name="T69" fmla="*/ 780 h 1154"/>
                <a:gd name="T70" fmla="*/ 240 w 1096"/>
                <a:gd name="T71" fmla="*/ 812 h 1154"/>
                <a:gd name="T72" fmla="*/ 256 w 1096"/>
                <a:gd name="T73" fmla="*/ 844 h 1154"/>
                <a:gd name="T74" fmla="*/ 268 w 1096"/>
                <a:gd name="T75" fmla="*/ 854 h 1154"/>
                <a:gd name="T76" fmla="*/ 272 w 1096"/>
                <a:gd name="T77" fmla="*/ 856 h 1154"/>
                <a:gd name="T78" fmla="*/ 286 w 1096"/>
                <a:gd name="T79" fmla="*/ 844 h 1154"/>
                <a:gd name="T80" fmla="*/ 348 w 1096"/>
                <a:gd name="T81" fmla="*/ 758 h 1154"/>
                <a:gd name="T82" fmla="*/ 396 w 1096"/>
                <a:gd name="T83" fmla="*/ 682 h 1154"/>
                <a:gd name="T84" fmla="*/ 574 w 1096"/>
                <a:gd name="T85" fmla="*/ 406 h 1154"/>
                <a:gd name="T86" fmla="*/ 668 w 1096"/>
                <a:gd name="T87" fmla="*/ 272 h 1154"/>
                <a:gd name="T88" fmla="*/ 734 w 1096"/>
                <a:gd name="T89" fmla="*/ 180 h 1154"/>
                <a:gd name="T90" fmla="*/ 760 w 1096"/>
                <a:gd name="T91" fmla="*/ 146 h 1154"/>
                <a:gd name="T92" fmla="*/ 810 w 1096"/>
                <a:gd name="T93" fmla="*/ 94 h 1154"/>
                <a:gd name="T94" fmla="*/ 834 w 1096"/>
                <a:gd name="T95" fmla="*/ 74 h 1154"/>
                <a:gd name="T96" fmla="*/ 878 w 1096"/>
                <a:gd name="T97" fmla="*/ 46 h 1154"/>
                <a:gd name="T98" fmla="*/ 932 w 1096"/>
                <a:gd name="T99" fmla="*/ 24 h 1154"/>
                <a:gd name="T100" fmla="*/ 964 w 1096"/>
                <a:gd name="T101" fmla="*/ 16 h 1154"/>
                <a:gd name="T102" fmla="*/ 1042 w 1096"/>
                <a:gd name="T103" fmla="*/ 4 h 1154"/>
                <a:gd name="T104" fmla="*/ 1096 w 1096"/>
                <a:gd name="T105" fmla="*/ 28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96" h="1154">
                  <a:moveTo>
                    <a:pt x="1096" y="28"/>
                  </a:moveTo>
                  <a:lnTo>
                    <a:pt x="1096" y="28"/>
                  </a:lnTo>
                  <a:lnTo>
                    <a:pt x="996" y="142"/>
                  </a:lnTo>
                  <a:lnTo>
                    <a:pt x="900" y="258"/>
                  </a:lnTo>
                  <a:lnTo>
                    <a:pt x="806" y="378"/>
                  </a:lnTo>
                  <a:lnTo>
                    <a:pt x="714" y="498"/>
                  </a:lnTo>
                  <a:lnTo>
                    <a:pt x="714" y="498"/>
                  </a:lnTo>
                  <a:lnTo>
                    <a:pt x="628" y="622"/>
                  </a:lnTo>
                  <a:lnTo>
                    <a:pt x="544" y="746"/>
                  </a:lnTo>
                  <a:lnTo>
                    <a:pt x="464" y="870"/>
                  </a:lnTo>
                  <a:lnTo>
                    <a:pt x="386" y="998"/>
                  </a:lnTo>
                  <a:lnTo>
                    <a:pt x="386" y="998"/>
                  </a:lnTo>
                  <a:lnTo>
                    <a:pt x="360" y="1050"/>
                  </a:lnTo>
                  <a:lnTo>
                    <a:pt x="360" y="1050"/>
                  </a:lnTo>
                  <a:lnTo>
                    <a:pt x="346" y="1076"/>
                  </a:lnTo>
                  <a:lnTo>
                    <a:pt x="330" y="1096"/>
                  </a:lnTo>
                  <a:lnTo>
                    <a:pt x="314" y="1114"/>
                  </a:lnTo>
                  <a:lnTo>
                    <a:pt x="298" y="1128"/>
                  </a:lnTo>
                  <a:lnTo>
                    <a:pt x="278" y="1140"/>
                  </a:lnTo>
                  <a:lnTo>
                    <a:pt x="258" y="1148"/>
                  </a:lnTo>
                  <a:lnTo>
                    <a:pt x="236" y="1152"/>
                  </a:lnTo>
                  <a:lnTo>
                    <a:pt x="214" y="1154"/>
                  </a:lnTo>
                  <a:lnTo>
                    <a:pt x="214" y="1154"/>
                  </a:lnTo>
                  <a:lnTo>
                    <a:pt x="194" y="1152"/>
                  </a:lnTo>
                  <a:lnTo>
                    <a:pt x="176" y="1150"/>
                  </a:lnTo>
                  <a:lnTo>
                    <a:pt x="162" y="1146"/>
                  </a:lnTo>
                  <a:lnTo>
                    <a:pt x="148" y="1142"/>
                  </a:lnTo>
                  <a:lnTo>
                    <a:pt x="148" y="1142"/>
                  </a:lnTo>
                  <a:lnTo>
                    <a:pt x="134" y="1134"/>
                  </a:lnTo>
                  <a:lnTo>
                    <a:pt x="122" y="1126"/>
                  </a:lnTo>
                  <a:lnTo>
                    <a:pt x="110" y="1114"/>
                  </a:lnTo>
                  <a:lnTo>
                    <a:pt x="100" y="1100"/>
                  </a:lnTo>
                  <a:lnTo>
                    <a:pt x="100" y="1100"/>
                  </a:lnTo>
                  <a:lnTo>
                    <a:pt x="90" y="1088"/>
                  </a:lnTo>
                  <a:lnTo>
                    <a:pt x="82" y="1072"/>
                  </a:lnTo>
                  <a:lnTo>
                    <a:pt x="66" y="1034"/>
                  </a:lnTo>
                  <a:lnTo>
                    <a:pt x="66" y="1034"/>
                  </a:lnTo>
                  <a:lnTo>
                    <a:pt x="48" y="984"/>
                  </a:lnTo>
                  <a:lnTo>
                    <a:pt x="28" y="916"/>
                  </a:lnTo>
                  <a:lnTo>
                    <a:pt x="28" y="916"/>
                  </a:lnTo>
                  <a:lnTo>
                    <a:pt x="26" y="904"/>
                  </a:lnTo>
                  <a:lnTo>
                    <a:pt x="26" y="904"/>
                  </a:lnTo>
                  <a:lnTo>
                    <a:pt x="8" y="832"/>
                  </a:lnTo>
                  <a:lnTo>
                    <a:pt x="2" y="810"/>
                  </a:lnTo>
                  <a:lnTo>
                    <a:pt x="0" y="794"/>
                  </a:lnTo>
                  <a:lnTo>
                    <a:pt x="0" y="794"/>
                  </a:lnTo>
                  <a:lnTo>
                    <a:pt x="2" y="782"/>
                  </a:lnTo>
                  <a:lnTo>
                    <a:pt x="4" y="772"/>
                  </a:lnTo>
                  <a:lnTo>
                    <a:pt x="8" y="762"/>
                  </a:lnTo>
                  <a:lnTo>
                    <a:pt x="14" y="750"/>
                  </a:lnTo>
                  <a:lnTo>
                    <a:pt x="22" y="740"/>
                  </a:lnTo>
                  <a:lnTo>
                    <a:pt x="30" y="730"/>
                  </a:lnTo>
                  <a:lnTo>
                    <a:pt x="40" y="722"/>
                  </a:lnTo>
                  <a:lnTo>
                    <a:pt x="54" y="712"/>
                  </a:lnTo>
                  <a:lnTo>
                    <a:pt x="54" y="712"/>
                  </a:lnTo>
                  <a:lnTo>
                    <a:pt x="80" y="696"/>
                  </a:lnTo>
                  <a:lnTo>
                    <a:pt x="106" y="684"/>
                  </a:lnTo>
                  <a:lnTo>
                    <a:pt x="132" y="676"/>
                  </a:lnTo>
                  <a:lnTo>
                    <a:pt x="156" y="674"/>
                  </a:lnTo>
                  <a:lnTo>
                    <a:pt x="156" y="674"/>
                  </a:lnTo>
                  <a:lnTo>
                    <a:pt x="164" y="674"/>
                  </a:lnTo>
                  <a:lnTo>
                    <a:pt x="172" y="676"/>
                  </a:lnTo>
                  <a:lnTo>
                    <a:pt x="178" y="680"/>
                  </a:lnTo>
                  <a:lnTo>
                    <a:pt x="184" y="684"/>
                  </a:lnTo>
                  <a:lnTo>
                    <a:pt x="184" y="684"/>
                  </a:lnTo>
                  <a:lnTo>
                    <a:pt x="188" y="690"/>
                  </a:lnTo>
                  <a:lnTo>
                    <a:pt x="194" y="700"/>
                  </a:lnTo>
                  <a:lnTo>
                    <a:pt x="208" y="726"/>
                  </a:lnTo>
                  <a:lnTo>
                    <a:pt x="208" y="726"/>
                  </a:lnTo>
                  <a:lnTo>
                    <a:pt x="226" y="780"/>
                  </a:lnTo>
                  <a:lnTo>
                    <a:pt x="226" y="780"/>
                  </a:lnTo>
                  <a:lnTo>
                    <a:pt x="240" y="812"/>
                  </a:lnTo>
                  <a:lnTo>
                    <a:pt x="252" y="836"/>
                  </a:lnTo>
                  <a:lnTo>
                    <a:pt x="256" y="844"/>
                  </a:lnTo>
                  <a:lnTo>
                    <a:pt x="262" y="850"/>
                  </a:lnTo>
                  <a:lnTo>
                    <a:pt x="268" y="854"/>
                  </a:lnTo>
                  <a:lnTo>
                    <a:pt x="272" y="856"/>
                  </a:lnTo>
                  <a:lnTo>
                    <a:pt x="272" y="856"/>
                  </a:lnTo>
                  <a:lnTo>
                    <a:pt x="278" y="852"/>
                  </a:lnTo>
                  <a:lnTo>
                    <a:pt x="286" y="844"/>
                  </a:lnTo>
                  <a:lnTo>
                    <a:pt x="310" y="812"/>
                  </a:lnTo>
                  <a:lnTo>
                    <a:pt x="348" y="758"/>
                  </a:lnTo>
                  <a:lnTo>
                    <a:pt x="396" y="682"/>
                  </a:lnTo>
                  <a:lnTo>
                    <a:pt x="396" y="682"/>
                  </a:lnTo>
                  <a:lnTo>
                    <a:pt x="492" y="532"/>
                  </a:lnTo>
                  <a:lnTo>
                    <a:pt x="574" y="406"/>
                  </a:lnTo>
                  <a:lnTo>
                    <a:pt x="574" y="406"/>
                  </a:lnTo>
                  <a:lnTo>
                    <a:pt x="668" y="272"/>
                  </a:lnTo>
                  <a:lnTo>
                    <a:pt x="704" y="220"/>
                  </a:lnTo>
                  <a:lnTo>
                    <a:pt x="734" y="180"/>
                  </a:lnTo>
                  <a:lnTo>
                    <a:pt x="734" y="180"/>
                  </a:lnTo>
                  <a:lnTo>
                    <a:pt x="760" y="146"/>
                  </a:lnTo>
                  <a:lnTo>
                    <a:pt x="786" y="118"/>
                  </a:lnTo>
                  <a:lnTo>
                    <a:pt x="810" y="94"/>
                  </a:lnTo>
                  <a:lnTo>
                    <a:pt x="834" y="74"/>
                  </a:lnTo>
                  <a:lnTo>
                    <a:pt x="834" y="74"/>
                  </a:lnTo>
                  <a:lnTo>
                    <a:pt x="854" y="58"/>
                  </a:lnTo>
                  <a:lnTo>
                    <a:pt x="878" y="46"/>
                  </a:lnTo>
                  <a:lnTo>
                    <a:pt x="904" y="34"/>
                  </a:lnTo>
                  <a:lnTo>
                    <a:pt x="932" y="24"/>
                  </a:lnTo>
                  <a:lnTo>
                    <a:pt x="932" y="24"/>
                  </a:lnTo>
                  <a:lnTo>
                    <a:pt x="964" y="16"/>
                  </a:lnTo>
                  <a:lnTo>
                    <a:pt x="1000" y="8"/>
                  </a:lnTo>
                  <a:lnTo>
                    <a:pt x="1042" y="4"/>
                  </a:lnTo>
                  <a:lnTo>
                    <a:pt x="1086" y="0"/>
                  </a:lnTo>
                  <a:lnTo>
                    <a:pt x="1096" y="28"/>
                  </a:lnTo>
                  <a:close/>
                </a:path>
              </a:pathLst>
            </a:custGeom>
            <a:solidFill>
              <a:srgbClr val="DF1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1641" y="1252"/>
              <a:ext cx="1154" cy="1210"/>
            </a:xfrm>
            <a:custGeom>
              <a:avLst/>
              <a:gdLst>
                <a:gd name="T0" fmla="*/ 1110 w 1154"/>
                <a:gd name="T1" fmla="*/ 2 h 1210"/>
                <a:gd name="T2" fmla="*/ 1064 w 1154"/>
                <a:gd name="T3" fmla="*/ 6 h 1210"/>
                <a:gd name="T4" fmla="*/ 984 w 1154"/>
                <a:gd name="T5" fmla="*/ 18 h 1210"/>
                <a:gd name="T6" fmla="*/ 950 w 1154"/>
                <a:gd name="T7" fmla="*/ 28 h 1210"/>
                <a:gd name="T8" fmla="*/ 890 w 1154"/>
                <a:gd name="T9" fmla="*/ 52 h 1210"/>
                <a:gd name="T10" fmla="*/ 842 w 1154"/>
                <a:gd name="T11" fmla="*/ 82 h 1210"/>
                <a:gd name="T12" fmla="*/ 818 w 1154"/>
                <a:gd name="T13" fmla="*/ 104 h 1210"/>
                <a:gd name="T14" fmla="*/ 766 w 1154"/>
                <a:gd name="T15" fmla="*/ 158 h 1210"/>
                <a:gd name="T16" fmla="*/ 738 w 1154"/>
                <a:gd name="T17" fmla="*/ 192 h 1210"/>
                <a:gd name="T18" fmla="*/ 670 w 1154"/>
                <a:gd name="T19" fmla="*/ 286 h 1210"/>
                <a:gd name="T20" fmla="*/ 578 w 1154"/>
                <a:gd name="T21" fmla="*/ 420 h 1210"/>
                <a:gd name="T22" fmla="*/ 398 w 1154"/>
                <a:gd name="T23" fmla="*/ 698 h 1210"/>
                <a:gd name="T24" fmla="*/ 332 w 1154"/>
                <a:gd name="T25" fmla="*/ 800 h 1210"/>
                <a:gd name="T26" fmla="*/ 298 w 1154"/>
                <a:gd name="T27" fmla="*/ 848 h 1210"/>
                <a:gd name="T28" fmla="*/ 278 w 1154"/>
                <a:gd name="T29" fmla="*/ 800 h 1210"/>
                <a:gd name="T30" fmla="*/ 258 w 1154"/>
                <a:gd name="T31" fmla="*/ 746 h 1210"/>
                <a:gd name="T32" fmla="*/ 244 w 1154"/>
                <a:gd name="T33" fmla="*/ 714 h 1210"/>
                <a:gd name="T34" fmla="*/ 228 w 1154"/>
                <a:gd name="T35" fmla="*/ 694 h 1210"/>
                <a:gd name="T36" fmla="*/ 218 w 1154"/>
                <a:gd name="T37" fmla="*/ 686 h 1210"/>
                <a:gd name="T38" fmla="*/ 196 w 1154"/>
                <a:gd name="T39" fmla="*/ 678 h 1210"/>
                <a:gd name="T40" fmla="*/ 182 w 1154"/>
                <a:gd name="T41" fmla="*/ 676 h 1210"/>
                <a:gd name="T42" fmla="*/ 152 w 1154"/>
                <a:gd name="T43" fmla="*/ 680 h 1210"/>
                <a:gd name="T44" fmla="*/ 122 w 1154"/>
                <a:gd name="T45" fmla="*/ 688 h 1210"/>
                <a:gd name="T46" fmla="*/ 94 w 1154"/>
                <a:gd name="T47" fmla="*/ 700 h 1210"/>
                <a:gd name="T48" fmla="*/ 64 w 1154"/>
                <a:gd name="T49" fmla="*/ 720 h 1210"/>
                <a:gd name="T50" fmla="*/ 36 w 1154"/>
                <a:gd name="T51" fmla="*/ 742 h 1210"/>
                <a:gd name="T52" fmla="*/ 16 w 1154"/>
                <a:gd name="T53" fmla="*/ 768 h 1210"/>
                <a:gd name="T54" fmla="*/ 4 w 1154"/>
                <a:gd name="T55" fmla="*/ 796 h 1210"/>
                <a:gd name="T56" fmla="*/ 0 w 1154"/>
                <a:gd name="T57" fmla="*/ 824 h 1210"/>
                <a:gd name="T58" fmla="*/ 0 w 1154"/>
                <a:gd name="T59" fmla="*/ 836 h 1210"/>
                <a:gd name="T60" fmla="*/ 12 w 1154"/>
                <a:gd name="T61" fmla="*/ 890 h 1210"/>
                <a:gd name="T62" fmla="*/ 24 w 1154"/>
                <a:gd name="T63" fmla="*/ 940 h 1210"/>
                <a:gd name="T64" fmla="*/ 28 w 1154"/>
                <a:gd name="T65" fmla="*/ 952 h 1210"/>
                <a:gd name="T66" fmla="*/ 48 w 1154"/>
                <a:gd name="T67" fmla="*/ 1022 h 1210"/>
                <a:gd name="T68" fmla="*/ 66 w 1154"/>
                <a:gd name="T69" fmla="*/ 1074 h 1210"/>
                <a:gd name="T70" fmla="*/ 94 w 1154"/>
                <a:gd name="T71" fmla="*/ 1132 h 1210"/>
                <a:gd name="T72" fmla="*/ 102 w 1154"/>
                <a:gd name="T73" fmla="*/ 1146 h 1210"/>
                <a:gd name="T74" fmla="*/ 132 w 1154"/>
                <a:gd name="T75" fmla="*/ 1176 h 1210"/>
                <a:gd name="T76" fmla="*/ 162 w 1154"/>
                <a:gd name="T77" fmla="*/ 1196 h 1210"/>
                <a:gd name="T78" fmla="*/ 178 w 1154"/>
                <a:gd name="T79" fmla="*/ 1202 h 1210"/>
                <a:gd name="T80" fmla="*/ 218 w 1154"/>
                <a:gd name="T81" fmla="*/ 1210 h 1210"/>
                <a:gd name="T82" fmla="*/ 240 w 1154"/>
                <a:gd name="T83" fmla="*/ 1210 h 1210"/>
                <a:gd name="T84" fmla="*/ 292 w 1154"/>
                <a:gd name="T85" fmla="*/ 1204 h 1210"/>
                <a:gd name="T86" fmla="*/ 338 w 1154"/>
                <a:gd name="T87" fmla="*/ 1182 h 1210"/>
                <a:gd name="T88" fmla="*/ 378 w 1154"/>
                <a:gd name="T89" fmla="*/ 1144 h 1210"/>
                <a:gd name="T90" fmla="*/ 410 w 1154"/>
                <a:gd name="T91" fmla="*/ 1094 h 1210"/>
                <a:gd name="T92" fmla="*/ 436 w 1154"/>
                <a:gd name="T93" fmla="*/ 1042 h 1210"/>
                <a:gd name="T94" fmla="*/ 512 w 1154"/>
                <a:gd name="T95" fmla="*/ 916 h 1210"/>
                <a:gd name="T96" fmla="*/ 676 w 1154"/>
                <a:gd name="T97" fmla="*/ 666 h 1210"/>
                <a:gd name="T98" fmla="*/ 762 w 1154"/>
                <a:gd name="T99" fmla="*/ 544 h 1210"/>
                <a:gd name="T100" fmla="*/ 946 w 1154"/>
                <a:gd name="T101" fmla="*/ 306 h 1210"/>
                <a:gd name="T102" fmla="*/ 1144 w 1154"/>
                <a:gd name="T103" fmla="*/ 76 h 1210"/>
                <a:gd name="T104" fmla="*/ 1130 w 1154"/>
                <a:gd name="T105" fmla="*/ 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54" h="1210">
                  <a:moveTo>
                    <a:pt x="1130" y="0"/>
                  </a:moveTo>
                  <a:lnTo>
                    <a:pt x="1110" y="2"/>
                  </a:lnTo>
                  <a:lnTo>
                    <a:pt x="1110" y="2"/>
                  </a:lnTo>
                  <a:lnTo>
                    <a:pt x="1064" y="6"/>
                  </a:lnTo>
                  <a:lnTo>
                    <a:pt x="1022" y="12"/>
                  </a:lnTo>
                  <a:lnTo>
                    <a:pt x="984" y="18"/>
                  </a:lnTo>
                  <a:lnTo>
                    <a:pt x="950" y="28"/>
                  </a:lnTo>
                  <a:lnTo>
                    <a:pt x="950" y="28"/>
                  </a:lnTo>
                  <a:lnTo>
                    <a:pt x="918" y="38"/>
                  </a:lnTo>
                  <a:lnTo>
                    <a:pt x="890" y="52"/>
                  </a:lnTo>
                  <a:lnTo>
                    <a:pt x="864" y="66"/>
                  </a:lnTo>
                  <a:lnTo>
                    <a:pt x="842" y="82"/>
                  </a:lnTo>
                  <a:lnTo>
                    <a:pt x="842" y="82"/>
                  </a:lnTo>
                  <a:lnTo>
                    <a:pt x="818" y="104"/>
                  </a:lnTo>
                  <a:lnTo>
                    <a:pt x="792" y="130"/>
                  </a:lnTo>
                  <a:lnTo>
                    <a:pt x="766" y="158"/>
                  </a:lnTo>
                  <a:lnTo>
                    <a:pt x="738" y="192"/>
                  </a:lnTo>
                  <a:lnTo>
                    <a:pt x="738" y="192"/>
                  </a:lnTo>
                  <a:lnTo>
                    <a:pt x="708" y="234"/>
                  </a:lnTo>
                  <a:lnTo>
                    <a:pt x="670" y="286"/>
                  </a:lnTo>
                  <a:lnTo>
                    <a:pt x="578" y="420"/>
                  </a:lnTo>
                  <a:lnTo>
                    <a:pt x="578" y="420"/>
                  </a:lnTo>
                  <a:lnTo>
                    <a:pt x="496" y="546"/>
                  </a:lnTo>
                  <a:lnTo>
                    <a:pt x="398" y="698"/>
                  </a:lnTo>
                  <a:lnTo>
                    <a:pt x="398" y="698"/>
                  </a:lnTo>
                  <a:lnTo>
                    <a:pt x="332" y="800"/>
                  </a:lnTo>
                  <a:lnTo>
                    <a:pt x="298" y="848"/>
                  </a:lnTo>
                  <a:lnTo>
                    <a:pt x="298" y="848"/>
                  </a:lnTo>
                  <a:lnTo>
                    <a:pt x="290" y="830"/>
                  </a:lnTo>
                  <a:lnTo>
                    <a:pt x="278" y="800"/>
                  </a:lnTo>
                  <a:lnTo>
                    <a:pt x="278" y="800"/>
                  </a:lnTo>
                  <a:lnTo>
                    <a:pt x="258" y="746"/>
                  </a:lnTo>
                  <a:lnTo>
                    <a:pt x="258" y="746"/>
                  </a:lnTo>
                  <a:lnTo>
                    <a:pt x="244" y="714"/>
                  </a:lnTo>
                  <a:lnTo>
                    <a:pt x="236" y="702"/>
                  </a:lnTo>
                  <a:lnTo>
                    <a:pt x="228" y="694"/>
                  </a:lnTo>
                  <a:lnTo>
                    <a:pt x="228" y="694"/>
                  </a:lnTo>
                  <a:lnTo>
                    <a:pt x="218" y="686"/>
                  </a:lnTo>
                  <a:lnTo>
                    <a:pt x="208" y="682"/>
                  </a:lnTo>
                  <a:lnTo>
                    <a:pt x="196" y="678"/>
                  </a:lnTo>
                  <a:lnTo>
                    <a:pt x="182" y="676"/>
                  </a:lnTo>
                  <a:lnTo>
                    <a:pt x="182" y="676"/>
                  </a:lnTo>
                  <a:lnTo>
                    <a:pt x="168" y="678"/>
                  </a:lnTo>
                  <a:lnTo>
                    <a:pt x="152" y="680"/>
                  </a:lnTo>
                  <a:lnTo>
                    <a:pt x="138" y="682"/>
                  </a:lnTo>
                  <a:lnTo>
                    <a:pt x="122" y="688"/>
                  </a:lnTo>
                  <a:lnTo>
                    <a:pt x="108" y="694"/>
                  </a:lnTo>
                  <a:lnTo>
                    <a:pt x="94" y="700"/>
                  </a:lnTo>
                  <a:lnTo>
                    <a:pt x="64" y="720"/>
                  </a:lnTo>
                  <a:lnTo>
                    <a:pt x="64" y="720"/>
                  </a:lnTo>
                  <a:lnTo>
                    <a:pt x="48" y="730"/>
                  </a:lnTo>
                  <a:lnTo>
                    <a:pt x="36" y="742"/>
                  </a:lnTo>
                  <a:lnTo>
                    <a:pt x="24" y="756"/>
                  </a:lnTo>
                  <a:lnTo>
                    <a:pt x="16" y="768"/>
                  </a:lnTo>
                  <a:lnTo>
                    <a:pt x="8" y="782"/>
                  </a:lnTo>
                  <a:lnTo>
                    <a:pt x="4" y="796"/>
                  </a:lnTo>
                  <a:lnTo>
                    <a:pt x="0" y="810"/>
                  </a:lnTo>
                  <a:lnTo>
                    <a:pt x="0" y="824"/>
                  </a:lnTo>
                  <a:lnTo>
                    <a:pt x="0" y="824"/>
                  </a:lnTo>
                  <a:lnTo>
                    <a:pt x="0" y="836"/>
                  </a:lnTo>
                  <a:lnTo>
                    <a:pt x="4" y="856"/>
                  </a:lnTo>
                  <a:lnTo>
                    <a:pt x="12" y="890"/>
                  </a:lnTo>
                  <a:lnTo>
                    <a:pt x="24" y="940"/>
                  </a:lnTo>
                  <a:lnTo>
                    <a:pt x="24" y="940"/>
                  </a:lnTo>
                  <a:lnTo>
                    <a:pt x="28" y="954"/>
                  </a:lnTo>
                  <a:lnTo>
                    <a:pt x="28" y="952"/>
                  </a:lnTo>
                  <a:lnTo>
                    <a:pt x="28" y="952"/>
                  </a:lnTo>
                  <a:lnTo>
                    <a:pt x="48" y="1022"/>
                  </a:lnTo>
                  <a:lnTo>
                    <a:pt x="66" y="1074"/>
                  </a:lnTo>
                  <a:lnTo>
                    <a:pt x="66" y="1074"/>
                  </a:lnTo>
                  <a:lnTo>
                    <a:pt x="84" y="1114"/>
                  </a:lnTo>
                  <a:lnTo>
                    <a:pt x="94" y="1132"/>
                  </a:lnTo>
                  <a:lnTo>
                    <a:pt x="102" y="1146"/>
                  </a:lnTo>
                  <a:lnTo>
                    <a:pt x="102" y="1146"/>
                  </a:lnTo>
                  <a:lnTo>
                    <a:pt x="116" y="1164"/>
                  </a:lnTo>
                  <a:lnTo>
                    <a:pt x="132" y="1176"/>
                  </a:lnTo>
                  <a:lnTo>
                    <a:pt x="146" y="1188"/>
                  </a:lnTo>
                  <a:lnTo>
                    <a:pt x="162" y="1196"/>
                  </a:lnTo>
                  <a:lnTo>
                    <a:pt x="162" y="1196"/>
                  </a:lnTo>
                  <a:lnTo>
                    <a:pt x="178" y="1202"/>
                  </a:lnTo>
                  <a:lnTo>
                    <a:pt x="198" y="1208"/>
                  </a:lnTo>
                  <a:lnTo>
                    <a:pt x="218" y="1210"/>
                  </a:lnTo>
                  <a:lnTo>
                    <a:pt x="240" y="1210"/>
                  </a:lnTo>
                  <a:lnTo>
                    <a:pt x="240" y="1210"/>
                  </a:lnTo>
                  <a:lnTo>
                    <a:pt x="266" y="1210"/>
                  </a:lnTo>
                  <a:lnTo>
                    <a:pt x="292" y="1204"/>
                  </a:lnTo>
                  <a:lnTo>
                    <a:pt x="316" y="1194"/>
                  </a:lnTo>
                  <a:lnTo>
                    <a:pt x="338" y="1182"/>
                  </a:lnTo>
                  <a:lnTo>
                    <a:pt x="358" y="1164"/>
                  </a:lnTo>
                  <a:lnTo>
                    <a:pt x="378" y="1144"/>
                  </a:lnTo>
                  <a:lnTo>
                    <a:pt x="394" y="1120"/>
                  </a:lnTo>
                  <a:lnTo>
                    <a:pt x="410" y="1094"/>
                  </a:lnTo>
                  <a:lnTo>
                    <a:pt x="410" y="1094"/>
                  </a:lnTo>
                  <a:lnTo>
                    <a:pt x="436" y="1042"/>
                  </a:lnTo>
                  <a:lnTo>
                    <a:pt x="436" y="1042"/>
                  </a:lnTo>
                  <a:lnTo>
                    <a:pt x="512" y="916"/>
                  </a:lnTo>
                  <a:lnTo>
                    <a:pt x="592" y="790"/>
                  </a:lnTo>
                  <a:lnTo>
                    <a:pt x="676" y="666"/>
                  </a:lnTo>
                  <a:lnTo>
                    <a:pt x="762" y="544"/>
                  </a:lnTo>
                  <a:lnTo>
                    <a:pt x="762" y="544"/>
                  </a:lnTo>
                  <a:lnTo>
                    <a:pt x="852" y="424"/>
                  </a:lnTo>
                  <a:lnTo>
                    <a:pt x="946" y="306"/>
                  </a:lnTo>
                  <a:lnTo>
                    <a:pt x="1044" y="190"/>
                  </a:lnTo>
                  <a:lnTo>
                    <a:pt x="1144" y="76"/>
                  </a:lnTo>
                  <a:lnTo>
                    <a:pt x="1154" y="62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1667" y="1282"/>
              <a:ext cx="1096" cy="1154"/>
            </a:xfrm>
            <a:custGeom>
              <a:avLst/>
              <a:gdLst>
                <a:gd name="T0" fmla="*/ 1096 w 1096"/>
                <a:gd name="T1" fmla="*/ 28 h 1154"/>
                <a:gd name="T2" fmla="*/ 900 w 1096"/>
                <a:gd name="T3" fmla="*/ 258 h 1154"/>
                <a:gd name="T4" fmla="*/ 714 w 1096"/>
                <a:gd name="T5" fmla="*/ 498 h 1154"/>
                <a:gd name="T6" fmla="*/ 628 w 1096"/>
                <a:gd name="T7" fmla="*/ 622 h 1154"/>
                <a:gd name="T8" fmla="*/ 464 w 1096"/>
                <a:gd name="T9" fmla="*/ 870 h 1154"/>
                <a:gd name="T10" fmla="*/ 386 w 1096"/>
                <a:gd name="T11" fmla="*/ 998 h 1154"/>
                <a:gd name="T12" fmla="*/ 360 w 1096"/>
                <a:gd name="T13" fmla="*/ 1050 h 1154"/>
                <a:gd name="T14" fmla="*/ 330 w 1096"/>
                <a:gd name="T15" fmla="*/ 1096 h 1154"/>
                <a:gd name="T16" fmla="*/ 298 w 1096"/>
                <a:gd name="T17" fmla="*/ 1128 h 1154"/>
                <a:gd name="T18" fmla="*/ 258 w 1096"/>
                <a:gd name="T19" fmla="*/ 1148 h 1154"/>
                <a:gd name="T20" fmla="*/ 214 w 1096"/>
                <a:gd name="T21" fmla="*/ 1154 h 1154"/>
                <a:gd name="T22" fmla="*/ 194 w 1096"/>
                <a:gd name="T23" fmla="*/ 1152 h 1154"/>
                <a:gd name="T24" fmla="*/ 162 w 1096"/>
                <a:gd name="T25" fmla="*/ 1146 h 1154"/>
                <a:gd name="T26" fmla="*/ 148 w 1096"/>
                <a:gd name="T27" fmla="*/ 1142 h 1154"/>
                <a:gd name="T28" fmla="*/ 122 w 1096"/>
                <a:gd name="T29" fmla="*/ 1126 h 1154"/>
                <a:gd name="T30" fmla="*/ 100 w 1096"/>
                <a:gd name="T31" fmla="*/ 1100 h 1154"/>
                <a:gd name="T32" fmla="*/ 90 w 1096"/>
                <a:gd name="T33" fmla="*/ 1088 h 1154"/>
                <a:gd name="T34" fmla="*/ 66 w 1096"/>
                <a:gd name="T35" fmla="*/ 1034 h 1154"/>
                <a:gd name="T36" fmla="*/ 48 w 1096"/>
                <a:gd name="T37" fmla="*/ 984 h 1154"/>
                <a:gd name="T38" fmla="*/ 28 w 1096"/>
                <a:gd name="T39" fmla="*/ 916 h 1154"/>
                <a:gd name="T40" fmla="*/ 26 w 1096"/>
                <a:gd name="T41" fmla="*/ 904 h 1154"/>
                <a:gd name="T42" fmla="*/ 2 w 1096"/>
                <a:gd name="T43" fmla="*/ 810 h 1154"/>
                <a:gd name="T44" fmla="*/ 0 w 1096"/>
                <a:gd name="T45" fmla="*/ 794 h 1154"/>
                <a:gd name="T46" fmla="*/ 4 w 1096"/>
                <a:gd name="T47" fmla="*/ 772 h 1154"/>
                <a:gd name="T48" fmla="*/ 14 w 1096"/>
                <a:gd name="T49" fmla="*/ 750 h 1154"/>
                <a:gd name="T50" fmla="*/ 30 w 1096"/>
                <a:gd name="T51" fmla="*/ 730 h 1154"/>
                <a:gd name="T52" fmla="*/ 54 w 1096"/>
                <a:gd name="T53" fmla="*/ 712 h 1154"/>
                <a:gd name="T54" fmla="*/ 80 w 1096"/>
                <a:gd name="T55" fmla="*/ 696 h 1154"/>
                <a:gd name="T56" fmla="*/ 132 w 1096"/>
                <a:gd name="T57" fmla="*/ 676 h 1154"/>
                <a:gd name="T58" fmla="*/ 156 w 1096"/>
                <a:gd name="T59" fmla="*/ 674 h 1154"/>
                <a:gd name="T60" fmla="*/ 172 w 1096"/>
                <a:gd name="T61" fmla="*/ 676 h 1154"/>
                <a:gd name="T62" fmla="*/ 184 w 1096"/>
                <a:gd name="T63" fmla="*/ 684 h 1154"/>
                <a:gd name="T64" fmla="*/ 188 w 1096"/>
                <a:gd name="T65" fmla="*/ 690 h 1154"/>
                <a:gd name="T66" fmla="*/ 208 w 1096"/>
                <a:gd name="T67" fmla="*/ 726 h 1154"/>
                <a:gd name="T68" fmla="*/ 226 w 1096"/>
                <a:gd name="T69" fmla="*/ 780 h 1154"/>
                <a:gd name="T70" fmla="*/ 240 w 1096"/>
                <a:gd name="T71" fmla="*/ 812 h 1154"/>
                <a:gd name="T72" fmla="*/ 256 w 1096"/>
                <a:gd name="T73" fmla="*/ 844 h 1154"/>
                <a:gd name="T74" fmla="*/ 268 w 1096"/>
                <a:gd name="T75" fmla="*/ 854 h 1154"/>
                <a:gd name="T76" fmla="*/ 272 w 1096"/>
                <a:gd name="T77" fmla="*/ 856 h 1154"/>
                <a:gd name="T78" fmla="*/ 286 w 1096"/>
                <a:gd name="T79" fmla="*/ 844 h 1154"/>
                <a:gd name="T80" fmla="*/ 348 w 1096"/>
                <a:gd name="T81" fmla="*/ 758 h 1154"/>
                <a:gd name="T82" fmla="*/ 396 w 1096"/>
                <a:gd name="T83" fmla="*/ 682 h 1154"/>
                <a:gd name="T84" fmla="*/ 574 w 1096"/>
                <a:gd name="T85" fmla="*/ 406 h 1154"/>
                <a:gd name="T86" fmla="*/ 668 w 1096"/>
                <a:gd name="T87" fmla="*/ 272 h 1154"/>
                <a:gd name="T88" fmla="*/ 734 w 1096"/>
                <a:gd name="T89" fmla="*/ 180 h 1154"/>
                <a:gd name="T90" fmla="*/ 760 w 1096"/>
                <a:gd name="T91" fmla="*/ 146 h 1154"/>
                <a:gd name="T92" fmla="*/ 810 w 1096"/>
                <a:gd name="T93" fmla="*/ 94 h 1154"/>
                <a:gd name="T94" fmla="*/ 834 w 1096"/>
                <a:gd name="T95" fmla="*/ 74 h 1154"/>
                <a:gd name="T96" fmla="*/ 878 w 1096"/>
                <a:gd name="T97" fmla="*/ 46 h 1154"/>
                <a:gd name="T98" fmla="*/ 932 w 1096"/>
                <a:gd name="T99" fmla="*/ 24 h 1154"/>
                <a:gd name="T100" fmla="*/ 964 w 1096"/>
                <a:gd name="T101" fmla="*/ 16 h 1154"/>
                <a:gd name="T102" fmla="*/ 1042 w 1096"/>
                <a:gd name="T103" fmla="*/ 4 h 1154"/>
                <a:gd name="T104" fmla="*/ 1096 w 1096"/>
                <a:gd name="T105" fmla="*/ 28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96" h="1154">
                  <a:moveTo>
                    <a:pt x="1096" y="28"/>
                  </a:moveTo>
                  <a:lnTo>
                    <a:pt x="1096" y="28"/>
                  </a:lnTo>
                  <a:lnTo>
                    <a:pt x="996" y="142"/>
                  </a:lnTo>
                  <a:lnTo>
                    <a:pt x="900" y="258"/>
                  </a:lnTo>
                  <a:lnTo>
                    <a:pt x="806" y="378"/>
                  </a:lnTo>
                  <a:lnTo>
                    <a:pt x="714" y="498"/>
                  </a:lnTo>
                  <a:lnTo>
                    <a:pt x="714" y="498"/>
                  </a:lnTo>
                  <a:lnTo>
                    <a:pt x="628" y="622"/>
                  </a:lnTo>
                  <a:lnTo>
                    <a:pt x="544" y="746"/>
                  </a:lnTo>
                  <a:lnTo>
                    <a:pt x="464" y="870"/>
                  </a:lnTo>
                  <a:lnTo>
                    <a:pt x="386" y="998"/>
                  </a:lnTo>
                  <a:lnTo>
                    <a:pt x="386" y="998"/>
                  </a:lnTo>
                  <a:lnTo>
                    <a:pt x="360" y="1050"/>
                  </a:lnTo>
                  <a:lnTo>
                    <a:pt x="360" y="1050"/>
                  </a:lnTo>
                  <a:lnTo>
                    <a:pt x="346" y="1076"/>
                  </a:lnTo>
                  <a:lnTo>
                    <a:pt x="330" y="1096"/>
                  </a:lnTo>
                  <a:lnTo>
                    <a:pt x="314" y="1114"/>
                  </a:lnTo>
                  <a:lnTo>
                    <a:pt x="298" y="1128"/>
                  </a:lnTo>
                  <a:lnTo>
                    <a:pt x="278" y="1140"/>
                  </a:lnTo>
                  <a:lnTo>
                    <a:pt x="258" y="1148"/>
                  </a:lnTo>
                  <a:lnTo>
                    <a:pt x="236" y="1152"/>
                  </a:lnTo>
                  <a:lnTo>
                    <a:pt x="214" y="1154"/>
                  </a:lnTo>
                  <a:lnTo>
                    <a:pt x="214" y="1154"/>
                  </a:lnTo>
                  <a:lnTo>
                    <a:pt x="194" y="1152"/>
                  </a:lnTo>
                  <a:lnTo>
                    <a:pt x="176" y="1150"/>
                  </a:lnTo>
                  <a:lnTo>
                    <a:pt x="162" y="1146"/>
                  </a:lnTo>
                  <a:lnTo>
                    <a:pt x="148" y="1142"/>
                  </a:lnTo>
                  <a:lnTo>
                    <a:pt x="148" y="1142"/>
                  </a:lnTo>
                  <a:lnTo>
                    <a:pt x="134" y="1134"/>
                  </a:lnTo>
                  <a:lnTo>
                    <a:pt x="122" y="1126"/>
                  </a:lnTo>
                  <a:lnTo>
                    <a:pt x="110" y="1114"/>
                  </a:lnTo>
                  <a:lnTo>
                    <a:pt x="100" y="1100"/>
                  </a:lnTo>
                  <a:lnTo>
                    <a:pt x="100" y="1100"/>
                  </a:lnTo>
                  <a:lnTo>
                    <a:pt x="90" y="1088"/>
                  </a:lnTo>
                  <a:lnTo>
                    <a:pt x="82" y="1072"/>
                  </a:lnTo>
                  <a:lnTo>
                    <a:pt x="66" y="1034"/>
                  </a:lnTo>
                  <a:lnTo>
                    <a:pt x="66" y="1034"/>
                  </a:lnTo>
                  <a:lnTo>
                    <a:pt x="48" y="984"/>
                  </a:lnTo>
                  <a:lnTo>
                    <a:pt x="28" y="916"/>
                  </a:lnTo>
                  <a:lnTo>
                    <a:pt x="28" y="916"/>
                  </a:lnTo>
                  <a:lnTo>
                    <a:pt x="26" y="904"/>
                  </a:lnTo>
                  <a:lnTo>
                    <a:pt x="26" y="904"/>
                  </a:lnTo>
                  <a:lnTo>
                    <a:pt x="8" y="832"/>
                  </a:lnTo>
                  <a:lnTo>
                    <a:pt x="2" y="810"/>
                  </a:lnTo>
                  <a:lnTo>
                    <a:pt x="0" y="794"/>
                  </a:lnTo>
                  <a:lnTo>
                    <a:pt x="0" y="794"/>
                  </a:lnTo>
                  <a:lnTo>
                    <a:pt x="2" y="782"/>
                  </a:lnTo>
                  <a:lnTo>
                    <a:pt x="4" y="772"/>
                  </a:lnTo>
                  <a:lnTo>
                    <a:pt x="8" y="762"/>
                  </a:lnTo>
                  <a:lnTo>
                    <a:pt x="14" y="750"/>
                  </a:lnTo>
                  <a:lnTo>
                    <a:pt x="22" y="740"/>
                  </a:lnTo>
                  <a:lnTo>
                    <a:pt x="30" y="730"/>
                  </a:lnTo>
                  <a:lnTo>
                    <a:pt x="40" y="722"/>
                  </a:lnTo>
                  <a:lnTo>
                    <a:pt x="54" y="712"/>
                  </a:lnTo>
                  <a:lnTo>
                    <a:pt x="54" y="712"/>
                  </a:lnTo>
                  <a:lnTo>
                    <a:pt x="80" y="696"/>
                  </a:lnTo>
                  <a:lnTo>
                    <a:pt x="106" y="684"/>
                  </a:lnTo>
                  <a:lnTo>
                    <a:pt x="132" y="676"/>
                  </a:lnTo>
                  <a:lnTo>
                    <a:pt x="156" y="674"/>
                  </a:lnTo>
                  <a:lnTo>
                    <a:pt x="156" y="674"/>
                  </a:lnTo>
                  <a:lnTo>
                    <a:pt x="164" y="674"/>
                  </a:lnTo>
                  <a:lnTo>
                    <a:pt x="172" y="676"/>
                  </a:lnTo>
                  <a:lnTo>
                    <a:pt x="178" y="680"/>
                  </a:lnTo>
                  <a:lnTo>
                    <a:pt x="184" y="684"/>
                  </a:lnTo>
                  <a:lnTo>
                    <a:pt x="184" y="684"/>
                  </a:lnTo>
                  <a:lnTo>
                    <a:pt x="188" y="690"/>
                  </a:lnTo>
                  <a:lnTo>
                    <a:pt x="194" y="700"/>
                  </a:lnTo>
                  <a:lnTo>
                    <a:pt x="208" y="726"/>
                  </a:lnTo>
                  <a:lnTo>
                    <a:pt x="208" y="726"/>
                  </a:lnTo>
                  <a:lnTo>
                    <a:pt x="226" y="780"/>
                  </a:lnTo>
                  <a:lnTo>
                    <a:pt x="226" y="780"/>
                  </a:lnTo>
                  <a:lnTo>
                    <a:pt x="240" y="812"/>
                  </a:lnTo>
                  <a:lnTo>
                    <a:pt x="252" y="836"/>
                  </a:lnTo>
                  <a:lnTo>
                    <a:pt x="256" y="844"/>
                  </a:lnTo>
                  <a:lnTo>
                    <a:pt x="262" y="850"/>
                  </a:lnTo>
                  <a:lnTo>
                    <a:pt x="268" y="854"/>
                  </a:lnTo>
                  <a:lnTo>
                    <a:pt x="272" y="856"/>
                  </a:lnTo>
                  <a:lnTo>
                    <a:pt x="272" y="856"/>
                  </a:lnTo>
                  <a:lnTo>
                    <a:pt x="278" y="852"/>
                  </a:lnTo>
                  <a:lnTo>
                    <a:pt x="286" y="844"/>
                  </a:lnTo>
                  <a:lnTo>
                    <a:pt x="310" y="812"/>
                  </a:lnTo>
                  <a:lnTo>
                    <a:pt x="348" y="758"/>
                  </a:lnTo>
                  <a:lnTo>
                    <a:pt x="396" y="682"/>
                  </a:lnTo>
                  <a:lnTo>
                    <a:pt x="396" y="682"/>
                  </a:lnTo>
                  <a:lnTo>
                    <a:pt x="492" y="532"/>
                  </a:lnTo>
                  <a:lnTo>
                    <a:pt x="574" y="406"/>
                  </a:lnTo>
                  <a:lnTo>
                    <a:pt x="574" y="406"/>
                  </a:lnTo>
                  <a:lnTo>
                    <a:pt x="668" y="272"/>
                  </a:lnTo>
                  <a:lnTo>
                    <a:pt x="704" y="220"/>
                  </a:lnTo>
                  <a:lnTo>
                    <a:pt x="734" y="180"/>
                  </a:lnTo>
                  <a:lnTo>
                    <a:pt x="734" y="180"/>
                  </a:lnTo>
                  <a:lnTo>
                    <a:pt x="760" y="146"/>
                  </a:lnTo>
                  <a:lnTo>
                    <a:pt x="786" y="118"/>
                  </a:lnTo>
                  <a:lnTo>
                    <a:pt x="810" y="94"/>
                  </a:lnTo>
                  <a:lnTo>
                    <a:pt x="834" y="74"/>
                  </a:lnTo>
                  <a:lnTo>
                    <a:pt x="834" y="74"/>
                  </a:lnTo>
                  <a:lnTo>
                    <a:pt x="854" y="58"/>
                  </a:lnTo>
                  <a:lnTo>
                    <a:pt x="878" y="46"/>
                  </a:lnTo>
                  <a:lnTo>
                    <a:pt x="904" y="34"/>
                  </a:lnTo>
                  <a:lnTo>
                    <a:pt x="932" y="24"/>
                  </a:lnTo>
                  <a:lnTo>
                    <a:pt x="932" y="24"/>
                  </a:lnTo>
                  <a:lnTo>
                    <a:pt x="964" y="16"/>
                  </a:lnTo>
                  <a:lnTo>
                    <a:pt x="1000" y="8"/>
                  </a:lnTo>
                  <a:lnTo>
                    <a:pt x="1042" y="4"/>
                  </a:lnTo>
                  <a:lnTo>
                    <a:pt x="1086" y="0"/>
                  </a:lnTo>
                  <a:lnTo>
                    <a:pt x="1096" y="2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1695" y="1312"/>
              <a:ext cx="1030" cy="1096"/>
            </a:xfrm>
            <a:custGeom>
              <a:avLst/>
              <a:gdLst>
                <a:gd name="T0" fmla="*/ 664 w 1030"/>
                <a:gd name="T1" fmla="*/ 452 h 1096"/>
                <a:gd name="T2" fmla="*/ 492 w 1030"/>
                <a:gd name="T3" fmla="*/ 700 h 1096"/>
                <a:gd name="T4" fmla="*/ 334 w 1030"/>
                <a:gd name="T5" fmla="*/ 954 h 1096"/>
                <a:gd name="T6" fmla="*/ 306 w 1030"/>
                <a:gd name="T7" fmla="*/ 1008 h 1096"/>
                <a:gd name="T8" fmla="*/ 294 w 1030"/>
                <a:gd name="T9" fmla="*/ 1030 h 1096"/>
                <a:gd name="T10" fmla="*/ 270 w 1030"/>
                <a:gd name="T11" fmla="*/ 1062 h 1096"/>
                <a:gd name="T12" fmla="*/ 238 w 1030"/>
                <a:gd name="T13" fmla="*/ 1084 h 1096"/>
                <a:gd name="T14" fmla="*/ 204 w 1030"/>
                <a:gd name="T15" fmla="*/ 1094 h 1096"/>
                <a:gd name="T16" fmla="*/ 186 w 1030"/>
                <a:gd name="T17" fmla="*/ 1096 h 1096"/>
                <a:gd name="T18" fmla="*/ 154 w 1030"/>
                <a:gd name="T19" fmla="*/ 1094 h 1096"/>
                <a:gd name="T20" fmla="*/ 130 w 1030"/>
                <a:gd name="T21" fmla="*/ 1086 h 1096"/>
                <a:gd name="T22" fmla="*/ 122 w 1030"/>
                <a:gd name="T23" fmla="*/ 1082 h 1096"/>
                <a:gd name="T24" fmla="*/ 102 w 1030"/>
                <a:gd name="T25" fmla="*/ 1064 h 1096"/>
                <a:gd name="T26" fmla="*/ 94 w 1030"/>
                <a:gd name="T27" fmla="*/ 1054 h 1096"/>
                <a:gd name="T28" fmla="*/ 64 w 1030"/>
                <a:gd name="T29" fmla="*/ 994 h 1096"/>
                <a:gd name="T30" fmla="*/ 46 w 1030"/>
                <a:gd name="T31" fmla="*/ 946 h 1096"/>
                <a:gd name="T32" fmla="*/ 26 w 1030"/>
                <a:gd name="T33" fmla="*/ 876 h 1096"/>
                <a:gd name="T34" fmla="*/ 24 w 1030"/>
                <a:gd name="T35" fmla="*/ 866 h 1096"/>
                <a:gd name="T36" fmla="*/ 12 w 1030"/>
                <a:gd name="T37" fmla="*/ 820 h 1096"/>
                <a:gd name="T38" fmla="*/ 2 w 1030"/>
                <a:gd name="T39" fmla="*/ 772 h 1096"/>
                <a:gd name="T40" fmla="*/ 0 w 1030"/>
                <a:gd name="T41" fmla="*/ 764 h 1096"/>
                <a:gd name="T42" fmla="*/ 2 w 1030"/>
                <a:gd name="T43" fmla="*/ 748 h 1096"/>
                <a:gd name="T44" fmla="*/ 24 w 1030"/>
                <a:gd name="T45" fmla="*/ 718 h 1096"/>
                <a:gd name="T46" fmla="*/ 42 w 1030"/>
                <a:gd name="T47" fmla="*/ 704 h 1096"/>
                <a:gd name="T48" fmla="*/ 86 w 1030"/>
                <a:gd name="T49" fmla="*/ 680 h 1096"/>
                <a:gd name="T50" fmla="*/ 128 w 1030"/>
                <a:gd name="T51" fmla="*/ 672 h 1096"/>
                <a:gd name="T52" fmla="*/ 134 w 1030"/>
                <a:gd name="T53" fmla="*/ 672 h 1096"/>
                <a:gd name="T54" fmla="*/ 136 w 1030"/>
                <a:gd name="T55" fmla="*/ 674 h 1096"/>
                <a:gd name="T56" fmla="*/ 154 w 1030"/>
                <a:gd name="T57" fmla="*/ 706 h 1096"/>
                <a:gd name="T58" fmla="*/ 172 w 1030"/>
                <a:gd name="T59" fmla="*/ 758 h 1096"/>
                <a:gd name="T60" fmla="*/ 188 w 1030"/>
                <a:gd name="T61" fmla="*/ 798 h 1096"/>
                <a:gd name="T62" fmla="*/ 204 w 1030"/>
                <a:gd name="T63" fmla="*/ 828 h 1096"/>
                <a:gd name="T64" fmla="*/ 222 w 1030"/>
                <a:gd name="T65" fmla="*/ 846 h 1096"/>
                <a:gd name="T66" fmla="*/ 244 w 1030"/>
                <a:gd name="T67" fmla="*/ 852 h 1096"/>
                <a:gd name="T68" fmla="*/ 250 w 1030"/>
                <a:gd name="T69" fmla="*/ 852 h 1096"/>
                <a:gd name="T70" fmla="*/ 268 w 1030"/>
                <a:gd name="T71" fmla="*/ 842 h 1096"/>
                <a:gd name="T72" fmla="*/ 298 w 1030"/>
                <a:gd name="T73" fmla="*/ 808 h 1096"/>
                <a:gd name="T74" fmla="*/ 352 w 1030"/>
                <a:gd name="T75" fmla="*/ 728 h 1096"/>
                <a:gd name="T76" fmla="*/ 392 w 1030"/>
                <a:gd name="T77" fmla="*/ 668 h 1096"/>
                <a:gd name="T78" fmla="*/ 570 w 1030"/>
                <a:gd name="T79" fmla="*/ 392 h 1096"/>
                <a:gd name="T80" fmla="*/ 662 w 1030"/>
                <a:gd name="T81" fmla="*/ 258 h 1096"/>
                <a:gd name="T82" fmla="*/ 728 w 1030"/>
                <a:gd name="T83" fmla="*/ 166 h 1096"/>
                <a:gd name="T84" fmla="*/ 754 w 1030"/>
                <a:gd name="T85" fmla="*/ 136 h 1096"/>
                <a:gd name="T86" fmla="*/ 800 w 1030"/>
                <a:gd name="T87" fmla="*/ 84 h 1096"/>
                <a:gd name="T88" fmla="*/ 822 w 1030"/>
                <a:gd name="T89" fmla="*/ 64 h 1096"/>
                <a:gd name="T90" fmla="*/ 862 w 1030"/>
                <a:gd name="T91" fmla="*/ 40 h 1096"/>
                <a:gd name="T92" fmla="*/ 912 w 1030"/>
                <a:gd name="T93" fmla="*/ 20 h 1096"/>
                <a:gd name="T94" fmla="*/ 938 w 1030"/>
                <a:gd name="T95" fmla="*/ 14 h 1096"/>
                <a:gd name="T96" fmla="*/ 996 w 1030"/>
                <a:gd name="T97" fmla="*/ 4 h 1096"/>
                <a:gd name="T98" fmla="*/ 1030 w 1030"/>
                <a:gd name="T99" fmla="*/ 0 h 1096"/>
                <a:gd name="T100" fmla="*/ 842 w 1030"/>
                <a:gd name="T101" fmla="*/ 222 h 1096"/>
                <a:gd name="T102" fmla="*/ 664 w 1030"/>
                <a:gd name="T103" fmla="*/ 452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30" h="1096">
                  <a:moveTo>
                    <a:pt x="664" y="452"/>
                  </a:moveTo>
                  <a:lnTo>
                    <a:pt x="664" y="452"/>
                  </a:lnTo>
                  <a:lnTo>
                    <a:pt x="576" y="576"/>
                  </a:lnTo>
                  <a:lnTo>
                    <a:pt x="492" y="700"/>
                  </a:lnTo>
                  <a:lnTo>
                    <a:pt x="412" y="826"/>
                  </a:lnTo>
                  <a:lnTo>
                    <a:pt x="334" y="954"/>
                  </a:lnTo>
                  <a:lnTo>
                    <a:pt x="334" y="954"/>
                  </a:lnTo>
                  <a:lnTo>
                    <a:pt x="306" y="1008"/>
                  </a:lnTo>
                  <a:lnTo>
                    <a:pt x="306" y="1008"/>
                  </a:lnTo>
                  <a:lnTo>
                    <a:pt x="294" y="1030"/>
                  </a:lnTo>
                  <a:lnTo>
                    <a:pt x="282" y="1048"/>
                  </a:lnTo>
                  <a:lnTo>
                    <a:pt x="270" y="1062"/>
                  </a:lnTo>
                  <a:lnTo>
                    <a:pt x="254" y="1074"/>
                  </a:lnTo>
                  <a:lnTo>
                    <a:pt x="238" y="1084"/>
                  </a:lnTo>
                  <a:lnTo>
                    <a:pt x="222" y="1090"/>
                  </a:lnTo>
                  <a:lnTo>
                    <a:pt x="204" y="1094"/>
                  </a:lnTo>
                  <a:lnTo>
                    <a:pt x="186" y="1096"/>
                  </a:lnTo>
                  <a:lnTo>
                    <a:pt x="186" y="1096"/>
                  </a:lnTo>
                  <a:lnTo>
                    <a:pt x="170" y="1096"/>
                  </a:lnTo>
                  <a:lnTo>
                    <a:pt x="154" y="1094"/>
                  </a:lnTo>
                  <a:lnTo>
                    <a:pt x="142" y="1090"/>
                  </a:lnTo>
                  <a:lnTo>
                    <a:pt x="130" y="1086"/>
                  </a:lnTo>
                  <a:lnTo>
                    <a:pt x="130" y="1086"/>
                  </a:lnTo>
                  <a:lnTo>
                    <a:pt x="122" y="1082"/>
                  </a:lnTo>
                  <a:lnTo>
                    <a:pt x="112" y="1074"/>
                  </a:lnTo>
                  <a:lnTo>
                    <a:pt x="102" y="1064"/>
                  </a:lnTo>
                  <a:lnTo>
                    <a:pt x="94" y="1054"/>
                  </a:lnTo>
                  <a:lnTo>
                    <a:pt x="94" y="1054"/>
                  </a:lnTo>
                  <a:lnTo>
                    <a:pt x="78" y="1028"/>
                  </a:lnTo>
                  <a:lnTo>
                    <a:pt x="64" y="994"/>
                  </a:lnTo>
                  <a:lnTo>
                    <a:pt x="64" y="994"/>
                  </a:lnTo>
                  <a:lnTo>
                    <a:pt x="46" y="946"/>
                  </a:lnTo>
                  <a:lnTo>
                    <a:pt x="28" y="878"/>
                  </a:lnTo>
                  <a:lnTo>
                    <a:pt x="26" y="876"/>
                  </a:lnTo>
                  <a:lnTo>
                    <a:pt x="24" y="868"/>
                  </a:lnTo>
                  <a:lnTo>
                    <a:pt x="24" y="866"/>
                  </a:lnTo>
                  <a:lnTo>
                    <a:pt x="24" y="866"/>
                  </a:lnTo>
                  <a:lnTo>
                    <a:pt x="12" y="820"/>
                  </a:lnTo>
                  <a:lnTo>
                    <a:pt x="4" y="788"/>
                  </a:lnTo>
                  <a:lnTo>
                    <a:pt x="2" y="772"/>
                  </a:lnTo>
                  <a:lnTo>
                    <a:pt x="0" y="764"/>
                  </a:lnTo>
                  <a:lnTo>
                    <a:pt x="0" y="764"/>
                  </a:lnTo>
                  <a:lnTo>
                    <a:pt x="2" y="756"/>
                  </a:lnTo>
                  <a:lnTo>
                    <a:pt x="2" y="748"/>
                  </a:lnTo>
                  <a:lnTo>
                    <a:pt x="10" y="734"/>
                  </a:lnTo>
                  <a:lnTo>
                    <a:pt x="24" y="718"/>
                  </a:lnTo>
                  <a:lnTo>
                    <a:pt x="42" y="704"/>
                  </a:lnTo>
                  <a:lnTo>
                    <a:pt x="42" y="704"/>
                  </a:lnTo>
                  <a:lnTo>
                    <a:pt x="64" y="690"/>
                  </a:lnTo>
                  <a:lnTo>
                    <a:pt x="86" y="680"/>
                  </a:lnTo>
                  <a:lnTo>
                    <a:pt x="108" y="674"/>
                  </a:lnTo>
                  <a:lnTo>
                    <a:pt x="128" y="672"/>
                  </a:lnTo>
                  <a:lnTo>
                    <a:pt x="128" y="672"/>
                  </a:lnTo>
                  <a:lnTo>
                    <a:pt x="134" y="672"/>
                  </a:lnTo>
                  <a:lnTo>
                    <a:pt x="136" y="674"/>
                  </a:lnTo>
                  <a:lnTo>
                    <a:pt x="136" y="674"/>
                  </a:lnTo>
                  <a:lnTo>
                    <a:pt x="142" y="680"/>
                  </a:lnTo>
                  <a:lnTo>
                    <a:pt x="154" y="706"/>
                  </a:lnTo>
                  <a:lnTo>
                    <a:pt x="154" y="706"/>
                  </a:lnTo>
                  <a:lnTo>
                    <a:pt x="172" y="758"/>
                  </a:lnTo>
                  <a:lnTo>
                    <a:pt x="172" y="758"/>
                  </a:lnTo>
                  <a:lnTo>
                    <a:pt x="188" y="798"/>
                  </a:lnTo>
                  <a:lnTo>
                    <a:pt x="196" y="814"/>
                  </a:lnTo>
                  <a:lnTo>
                    <a:pt x="204" y="828"/>
                  </a:lnTo>
                  <a:lnTo>
                    <a:pt x="212" y="838"/>
                  </a:lnTo>
                  <a:lnTo>
                    <a:pt x="222" y="846"/>
                  </a:lnTo>
                  <a:lnTo>
                    <a:pt x="232" y="852"/>
                  </a:lnTo>
                  <a:lnTo>
                    <a:pt x="244" y="852"/>
                  </a:lnTo>
                  <a:lnTo>
                    <a:pt x="244" y="852"/>
                  </a:lnTo>
                  <a:lnTo>
                    <a:pt x="250" y="852"/>
                  </a:lnTo>
                  <a:lnTo>
                    <a:pt x="258" y="850"/>
                  </a:lnTo>
                  <a:lnTo>
                    <a:pt x="268" y="842"/>
                  </a:lnTo>
                  <a:lnTo>
                    <a:pt x="280" y="830"/>
                  </a:lnTo>
                  <a:lnTo>
                    <a:pt x="298" y="808"/>
                  </a:lnTo>
                  <a:lnTo>
                    <a:pt x="322" y="774"/>
                  </a:lnTo>
                  <a:lnTo>
                    <a:pt x="352" y="728"/>
                  </a:lnTo>
                  <a:lnTo>
                    <a:pt x="392" y="668"/>
                  </a:lnTo>
                  <a:lnTo>
                    <a:pt x="392" y="668"/>
                  </a:lnTo>
                  <a:lnTo>
                    <a:pt x="488" y="516"/>
                  </a:lnTo>
                  <a:lnTo>
                    <a:pt x="570" y="392"/>
                  </a:lnTo>
                  <a:lnTo>
                    <a:pt x="570" y="392"/>
                  </a:lnTo>
                  <a:lnTo>
                    <a:pt x="662" y="258"/>
                  </a:lnTo>
                  <a:lnTo>
                    <a:pt x="698" y="206"/>
                  </a:lnTo>
                  <a:lnTo>
                    <a:pt x="728" y="166"/>
                  </a:lnTo>
                  <a:lnTo>
                    <a:pt x="728" y="166"/>
                  </a:lnTo>
                  <a:lnTo>
                    <a:pt x="754" y="136"/>
                  </a:lnTo>
                  <a:lnTo>
                    <a:pt x="778" y="108"/>
                  </a:lnTo>
                  <a:lnTo>
                    <a:pt x="800" y="84"/>
                  </a:lnTo>
                  <a:lnTo>
                    <a:pt x="822" y="64"/>
                  </a:lnTo>
                  <a:lnTo>
                    <a:pt x="822" y="64"/>
                  </a:lnTo>
                  <a:lnTo>
                    <a:pt x="840" y="52"/>
                  </a:lnTo>
                  <a:lnTo>
                    <a:pt x="862" y="40"/>
                  </a:lnTo>
                  <a:lnTo>
                    <a:pt x="886" y="30"/>
                  </a:lnTo>
                  <a:lnTo>
                    <a:pt x="912" y="20"/>
                  </a:lnTo>
                  <a:lnTo>
                    <a:pt x="912" y="20"/>
                  </a:lnTo>
                  <a:lnTo>
                    <a:pt x="938" y="14"/>
                  </a:lnTo>
                  <a:lnTo>
                    <a:pt x="966" y="8"/>
                  </a:lnTo>
                  <a:lnTo>
                    <a:pt x="996" y="4"/>
                  </a:lnTo>
                  <a:lnTo>
                    <a:pt x="1030" y="0"/>
                  </a:lnTo>
                  <a:lnTo>
                    <a:pt x="1030" y="0"/>
                  </a:lnTo>
                  <a:lnTo>
                    <a:pt x="934" y="110"/>
                  </a:lnTo>
                  <a:lnTo>
                    <a:pt x="842" y="222"/>
                  </a:lnTo>
                  <a:lnTo>
                    <a:pt x="752" y="336"/>
                  </a:lnTo>
                  <a:lnTo>
                    <a:pt x="664" y="452"/>
                  </a:lnTo>
                  <a:lnTo>
                    <a:pt x="664" y="452"/>
                  </a:lnTo>
                  <a:close/>
                </a:path>
              </a:pathLst>
            </a:cu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28" name="Picture 27" descr="MCj0432537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14825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205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Optimization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5" name="Abgerundetes Rechteck 14"/>
          <p:cNvSpPr/>
          <p:nvPr/>
        </p:nvSpPr>
        <p:spPr bwMode="auto">
          <a:xfrm>
            <a:off x="457201" y="1066800"/>
            <a:ext cx="5943600" cy="4419600"/>
          </a:xfrm>
          <a:prstGeom prst="roundRect">
            <a:avLst/>
          </a:prstGeom>
          <a:solidFill>
            <a:srgbClr val="FFCF01">
              <a:alpha val="50000"/>
            </a:srgbClr>
          </a:solidFill>
          <a:ln w="6350" cmpd="sng"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latin typeface="Calibri" charset="0"/>
              </a:rPr>
              <a:t>Optimization</a:t>
            </a:r>
            <a:r>
              <a:rPr lang="de-DE" sz="3600" dirty="0" smtClean="0">
                <a:solidFill>
                  <a:schemeClr val="tx1">
                    <a:alpha val="50000"/>
                  </a:schemeClr>
                </a:solidFill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36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36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6" name="Abgerundetes Rechteck 15"/>
          <p:cNvSpPr/>
          <p:nvPr/>
        </p:nvSpPr>
        <p:spPr bwMode="auto">
          <a:xfrm>
            <a:off x="649356" y="1739348"/>
            <a:ext cx="3170583" cy="1729409"/>
          </a:xfrm>
          <a:prstGeom prst="roundRect">
            <a:avLst/>
          </a:prstGeom>
          <a:solidFill>
            <a:srgbClr val="FF8000">
              <a:alpha val="10000"/>
            </a:srgb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alpha val="10000"/>
                  </a:schemeClr>
                </a:solidFill>
                <a:effectLst/>
                <a:latin typeface="Calibri" charset="0"/>
              </a:rPr>
              <a:t>Minimization</a:t>
            </a: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>
                  <a:alpha val="10000"/>
                </a:schemeClr>
              </a:solidFill>
              <a:effectLst/>
              <a:latin typeface="Calibri" charset="0"/>
            </a:endParaRPr>
          </a:p>
        </p:txBody>
      </p:sp>
      <p:sp>
        <p:nvSpPr>
          <p:cNvPr id="17" name="Abgerundetes Rechteck 16"/>
          <p:cNvSpPr/>
          <p:nvPr/>
        </p:nvSpPr>
        <p:spPr bwMode="auto">
          <a:xfrm>
            <a:off x="649356" y="3564835"/>
            <a:ext cx="3170583" cy="1729409"/>
          </a:xfrm>
          <a:prstGeom prst="roundRect">
            <a:avLst/>
          </a:prstGeom>
          <a:solidFill>
            <a:srgbClr val="FF8000">
              <a:alpha val="50000"/>
            </a:srgb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rPr>
              <a:t>Maximization</a:t>
            </a:r>
            <a:endParaRPr kumimoji="0" lang="de-DE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8" name="Abgerundetes Rechteck 17"/>
          <p:cNvSpPr/>
          <p:nvPr/>
        </p:nvSpPr>
        <p:spPr bwMode="auto">
          <a:xfrm>
            <a:off x="4012095" y="1931504"/>
            <a:ext cx="4611757" cy="3458817"/>
          </a:xfrm>
          <a:prstGeom prst="roundRect">
            <a:avLst/>
          </a:prstGeom>
          <a:solidFill>
            <a:schemeClr val="bg1">
              <a:alpha val="21000"/>
            </a:schemeClr>
          </a:solidFill>
          <a:ln w="6350" cap="flat" cmpd="sng" algn="ctr">
            <a:solidFill>
              <a:schemeClr val="tx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                         </a:t>
            </a: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effectLst/>
              </a:rPr>
              <a:t>Learning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36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36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9" name="Abgerundetes Rechteck 18"/>
          <p:cNvSpPr/>
          <p:nvPr/>
        </p:nvSpPr>
        <p:spPr bwMode="auto">
          <a:xfrm>
            <a:off x="4250636" y="2700130"/>
            <a:ext cx="1921565" cy="2401957"/>
          </a:xfrm>
          <a:prstGeom prst="roundRect">
            <a:avLst/>
          </a:prstGeom>
          <a:solidFill>
            <a:schemeClr val="bg1">
              <a:alpha val="21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effectLst/>
                <a:latin typeface="Calibri" charset="0"/>
              </a:rPr>
              <a:t>Online/</a:t>
            </a:r>
            <a:b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effectLst/>
                <a:latin typeface="Calibri" charset="0"/>
              </a:rPr>
            </a:b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effectLst/>
                <a:latin typeface="Calibri" charset="0"/>
              </a:rPr>
              <a:t>adaptive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3600" dirty="0" err="1" smtClean="0">
                <a:solidFill>
                  <a:schemeClr val="tx1">
                    <a:alpha val="20000"/>
                  </a:schemeClr>
                </a:solidFill>
              </a:rPr>
              <a:t>optim</a:t>
            </a:r>
            <a:r>
              <a:rPr lang="de-DE" sz="3600" dirty="0" smtClean="0">
                <a:solidFill>
                  <a:schemeClr val="tx1">
                    <a:alpha val="20000"/>
                  </a:schemeClr>
                </a:solidFill>
              </a:rPr>
              <a:t>.</a:t>
            </a: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>
                  <a:alpha val="2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2652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40"/>
    </mc:Choice>
    <mc:Fallback xmlns="">
      <p:transition xmlns:p14="http://schemas.microsoft.com/office/powerpoint/2010/main" spd="slow" advTm="4844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00025"/>
            <a:ext cx="9144000" cy="762000"/>
          </a:xfrm>
        </p:spPr>
        <p:txBody>
          <a:bodyPr/>
          <a:lstStyle/>
          <a:p>
            <a:r>
              <a:rPr lang="de-DE" sz="3200" dirty="0" smtClean="0"/>
              <a:t>Other </a:t>
            </a:r>
            <a:r>
              <a:rPr lang="de-DE" sz="3200" dirty="0" err="1" smtClean="0"/>
              <a:t>results</a:t>
            </a:r>
            <a:r>
              <a:rPr lang="de-DE" sz="3200" dirty="0" smtClean="0"/>
              <a:t> on online submodular </a:t>
            </a:r>
            <a:r>
              <a:rPr lang="de-DE" sz="3200" dirty="0" err="1" smtClean="0"/>
              <a:t>optimization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4800" y="914400"/>
            <a:ext cx="8534400" cy="5141913"/>
          </a:xfrm>
        </p:spPr>
        <p:txBody>
          <a:bodyPr/>
          <a:lstStyle/>
          <a:p>
            <a:r>
              <a:rPr lang="de-DE" dirty="0" smtClean="0">
                <a:solidFill>
                  <a:srgbClr val="0080FF"/>
                </a:solidFill>
              </a:rPr>
              <a:t>Online submodular </a:t>
            </a:r>
            <a:r>
              <a:rPr lang="de-DE" dirty="0" err="1" smtClean="0">
                <a:solidFill>
                  <a:srgbClr val="0080FF"/>
                </a:solidFill>
              </a:rPr>
              <a:t>maximization</a:t>
            </a:r>
            <a:r>
              <a:rPr lang="de-DE" dirty="0" smtClean="0">
                <a:solidFill>
                  <a:srgbClr val="0080FF"/>
                </a:solidFill>
              </a:rPr>
              <a:t> </a:t>
            </a:r>
          </a:p>
          <a:p>
            <a:pPr lvl="1"/>
            <a:r>
              <a:rPr lang="de-DE" dirty="0" err="1" smtClean="0"/>
              <a:t>No</a:t>
            </a:r>
            <a:r>
              <a:rPr lang="de-DE" dirty="0" smtClean="0"/>
              <a:t> (1-1/</a:t>
            </a:r>
            <a:r>
              <a:rPr lang="de-DE" dirty="0" err="1" smtClean="0"/>
              <a:t>e</a:t>
            </a:r>
            <a:r>
              <a:rPr lang="de-DE" dirty="0" smtClean="0"/>
              <a:t>) </a:t>
            </a:r>
            <a:r>
              <a:rPr lang="de-DE" dirty="0" err="1" smtClean="0"/>
              <a:t>regret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3366FF"/>
                </a:solidFill>
              </a:rPr>
              <a:t>ranking</a:t>
            </a:r>
            <a:r>
              <a:rPr lang="de-DE" dirty="0" smtClean="0">
                <a:solidFill>
                  <a:srgbClr val="3366FF"/>
                </a:solidFill>
              </a:rPr>
              <a:t> </a:t>
            </a:r>
            <a:r>
              <a:rPr lang="de-DE" dirty="0" smtClean="0"/>
              <a:t>(</a:t>
            </a:r>
            <a:r>
              <a:rPr lang="de-DE" dirty="0" err="1" smtClean="0"/>
              <a:t>partition</a:t>
            </a:r>
            <a:r>
              <a:rPr lang="de-DE" dirty="0" smtClean="0"/>
              <a:t> </a:t>
            </a:r>
            <a:r>
              <a:rPr lang="de-DE" dirty="0" err="1" smtClean="0"/>
              <a:t>matroids</a:t>
            </a:r>
            <a:r>
              <a:rPr lang="de-DE" dirty="0" smtClean="0"/>
              <a:t>) </a:t>
            </a:r>
            <a:br>
              <a:rPr lang="de-DE" dirty="0" smtClean="0"/>
            </a:br>
            <a:r>
              <a:rPr lang="de-DE" dirty="0" smtClean="0"/>
              <a:t>[</a:t>
            </a:r>
            <a:r>
              <a:rPr lang="de-DE" dirty="0" err="1" smtClean="0"/>
              <a:t>Streeter</a:t>
            </a:r>
            <a:r>
              <a:rPr lang="de-DE" dirty="0" smtClean="0"/>
              <a:t>, </a:t>
            </a:r>
            <a:r>
              <a:rPr lang="de-DE" dirty="0" err="1" smtClean="0"/>
              <a:t>Golovin</a:t>
            </a:r>
            <a:r>
              <a:rPr lang="de-DE" dirty="0" smtClean="0"/>
              <a:t>, Krause 2009]</a:t>
            </a:r>
          </a:p>
          <a:p>
            <a:pPr lvl="1"/>
            <a:r>
              <a:rPr lang="de-DE" dirty="0" smtClean="0">
                <a:solidFill>
                  <a:srgbClr val="3366FF"/>
                </a:solidFill>
              </a:rPr>
              <a:t>Distributed </a:t>
            </a:r>
            <a:r>
              <a:rPr lang="de-DE" dirty="0" err="1" smtClean="0"/>
              <a:t>implementation</a:t>
            </a:r>
            <a:r>
              <a:rPr lang="de-DE" dirty="0" smtClean="0"/>
              <a:t> [</a:t>
            </a:r>
            <a:r>
              <a:rPr lang="de-DE" dirty="0" err="1" smtClean="0"/>
              <a:t>Golovin</a:t>
            </a:r>
            <a:r>
              <a:rPr lang="de-DE" dirty="0" smtClean="0"/>
              <a:t>, Faulkner, Krause ‘2010]</a:t>
            </a:r>
          </a:p>
          <a:p>
            <a:r>
              <a:rPr lang="de-DE" dirty="0" smtClean="0">
                <a:solidFill>
                  <a:srgbClr val="0080FF"/>
                </a:solidFill>
              </a:rPr>
              <a:t>Online submodular </a:t>
            </a:r>
            <a:r>
              <a:rPr lang="de-DE" dirty="0" err="1" smtClean="0">
                <a:solidFill>
                  <a:srgbClr val="0080FF"/>
                </a:solidFill>
              </a:rPr>
              <a:t>coverage</a:t>
            </a:r>
            <a:endParaRPr lang="de-DE" dirty="0" smtClean="0">
              <a:solidFill>
                <a:srgbClr val="0080FF"/>
              </a:solidFill>
            </a:endParaRPr>
          </a:p>
          <a:p>
            <a:pPr lvl="1"/>
            <a:r>
              <a:rPr lang="de-DE" dirty="0" smtClean="0"/>
              <a:t>Min-</a:t>
            </a:r>
            <a:r>
              <a:rPr lang="de-DE" dirty="0" err="1" smtClean="0"/>
              <a:t>cost</a:t>
            </a:r>
            <a:r>
              <a:rPr lang="de-DE" dirty="0" smtClean="0"/>
              <a:t> / Min-</a:t>
            </a:r>
            <a:r>
              <a:rPr lang="de-DE" dirty="0" err="1" smtClean="0"/>
              <a:t>sum</a:t>
            </a:r>
            <a:r>
              <a:rPr lang="de-DE" dirty="0" smtClean="0"/>
              <a:t> submodular </a:t>
            </a:r>
            <a:r>
              <a:rPr lang="de-DE" dirty="0" err="1" smtClean="0"/>
              <a:t>cover</a:t>
            </a:r>
            <a:r>
              <a:rPr lang="de-DE" dirty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[</a:t>
            </a:r>
            <a:r>
              <a:rPr lang="de-DE" dirty="0" err="1" smtClean="0"/>
              <a:t>Streeter</a:t>
            </a:r>
            <a:r>
              <a:rPr lang="de-DE" dirty="0" smtClean="0"/>
              <a:t> &amp; </a:t>
            </a:r>
            <a:r>
              <a:rPr lang="de-DE" dirty="0" err="1" smtClean="0"/>
              <a:t>Golovin</a:t>
            </a:r>
            <a:r>
              <a:rPr lang="de-DE" dirty="0" smtClean="0"/>
              <a:t> NIPS </a:t>
            </a:r>
            <a:r>
              <a:rPr lang="de-DE" dirty="0"/>
              <a:t>2008, </a:t>
            </a:r>
            <a:r>
              <a:rPr lang="de-DE" dirty="0" err="1"/>
              <a:t>Guillory</a:t>
            </a:r>
            <a:r>
              <a:rPr lang="de-DE" dirty="0"/>
              <a:t> &amp; </a:t>
            </a:r>
            <a:r>
              <a:rPr lang="de-DE" dirty="0" err="1"/>
              <a:t>Bilmes</a:t>
            </a:r>
            <a:r>
              <a:rPr lang="de-DE" dirty="0"/>
              <a:t> NIPS 2011</a:t>
            </a:r>
            <a:r>
              <a:rPr lang="de-DE" dirty="0" smtClean="0"/>
              <a:t>]</a:t>
            </a:r>
          </a:p>
          <a:p>
            <a:r>
              <a:rPr lang="de-DE" dirty="0" smtClean="0">
                <a:solidFill>
                  <a:srgbClr val="0080FF"/>
                </a:solidFill>
              </a:rPr>
              <a:t>Online Submodular </a:t>
            </a:r>
            <a:r>
              <a:rPr lang="de-DE" dirty="0" err="1" smtClean="0">
                <a:solidFill>
                  <a:srgbClr val="0080FF"/>
                </a:solidFill>
              </a:rPr>
              <a:t>Minimization</a:t>
            </a:r>
            <a:endParaRPr lang="de-DE" dirty="0" smtClean="0">
              <a:solidFill>
                <a:srgbClr val="0080FF"/>
              </a:solidFill>
            </a:endParaRPr>
          </a:p>
          <a:p>
            <a:pPr lvl="1"/>
            <a:r>
              <a:rPr lang="de-DE" dirty="0" err="1" smtClean="0"/>
              <a:t>Unconstrained</a:t>
            </a:r>
            <a:r>
              <a:rPr lang="de-DE" dirty="0" smtClean="0"/>
              <a:t> [</a:t>
            </a:r>
            <a:r>
              <a:rPr lang="de-DE" dirty="0" err="1" smtClean="0"/>
              <a:t>Hazan</a:t>
            </a:r>
            <a:r>
              <a:rPr lang="de-DE" dirty="0" smtClean="0"/>
              <a:t> &amp; </a:t>
            </a:r>
            <a:r>
              <a:rPr lang="de-DE" dirty="0" err="1" smtClean="0"/>
              <a:t>Kale</a:t>
            </a:r>
            <a:r>
              <a:rPr lang="de-DE" dirty="0" smtClean="0"/>
              <a:t> NIPS 2009]</a:t>
            </a:r>
          </a:p>
          <a:p>
            <a:pPr lvl="1"/>
            <a:r>
              <a:rPr lang="de-DE" dirty="0" err="1" smtClean="0"/>
              <a:t>Constrained</a:t>
            </a:r>
            <a:r>
              <a:rPr lang="de-DE" dirty="0" smtClean="0"/>
              <a:t> [</a:t>
            </a:r>
            <a:r>
              <a:rPr lang="de-DE" dirty="0" err="1" smtClean="0"/>
              <a:t>Jegelka</a:t>
            </a:r>
            <a:r>
              <a:rPr lang="de-DE" dirty="0" smtClean="0"/>
              <a:t> &amp; </a:t>
            </a:r>
            <a:r>
              <a:rPr lang="de-DE" dirty="0" err="1" smtClean="0"/>
              <a:t>Bilmes</a:t>
            </a:r>
            <a:r>
              <a:rPr lang="de-DE" dirty="0"/>
              <a:t> </a:t>
            </a:r>
            <a:r>
              <a:rPr lang="de-DE" dirty="0" smtClean="0"/>
              <a:t>ICML 2011]</a:t>
            </a:r>
          </a:p>
          <a:p>
            <a:r>
              <a:rPr lang="de-DE" dirty="0" smtClean="0"/>
              <a:t>See also </a:t>
            </a:r>
            <a:r>
              <a:rPr lang="de-DE" dirty="0" err="1" smtClean="0"/>
              <a:t>the</a:t>
            </a:r>
            <a:r>
              <a:rPr lang="de-DE" dirty="0" smtClean="0"/>
              <a:t> „</a:t>
            </a:r>
            <a:r>
              <a:rPr lang="de-DE" dirty="0" smtClean="0">
                <a:solidFill>
                  <a:srgbClr val="0080FF"/>
                </a:solidFill>
              </a:rPr>
              <a:t>submodular </a:t>
            </a:r>
            <a:r>
              <a:rPr lang="de-DE" dirty="0" err="1" smtClean="0">
                <a:solidFill>
                  <a:srgbClr val="0080FF"/>
                </a:solidFill>
              </a:rPr>
              <a:t>secretary</a:t>
            </a:r>
            <a:r>
              <a:rPr lang="de-DE" dirty="0" smtClean="0">
                <a:solidFill>
                  <a:srgbClr val="0080FF"/>
                </a:solidFill>
              </a:rPr>
              <a:t> </a:t>
            </a:r>
            <a:r>
              <a:rPr lang="de-DE" dirty="0" err="1" smtClean="0">
                <a:solidFill>
                  <a:srgbClr val="0080FF"/>
                </a:solidFill>
              </a:rPr>
              <a:t>problem</a:t>
            </a:r>
            <a:r>
              <a:rPr lang="de-DE" dirty="0" smtClean="0"/>
              <a:t>“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5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 bwMode="auto">
          <a:xfrm>
            <a:off x="381000" y="3581400"/>
            <a:ext cx="8458200" cy="1981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00025"/>
            <a:ext cx="9144000" cy="762000"/>
          </a:xfrm>
        </p:spPr>
        <p:txBody>
          <a:bodyPr/>
          <a:lstStyle/>
          <a:p>
            <a:r>
              <a:rPr lang="de-DE" sz="4000" dirty="0" smtClean="0"/>
              <a:t>Learning </a:t>
            </a:r>
            <a:r>
              <a:rPr lang="de-DE" sz="4000" dirty="0" err="1" smtClean="0"/>
              <a:t>to</a:t>
            </a:r>
            <a:r>
              <a:rPr lang="de-DE" sz="4000" dirty="0" smtClean="0"/>
              <a:t> </a:t>
            </a:r>
            <a:r>
              <a:rPr lang="de-DE" sz="4000" dirty="0" err="1" smtClean="0"/>
              <a:t>optimize</a:t>
            </a:r>
            <a:r>
              <a:rPr lang="de-DE" sz="4000" dirty="0" smtClean="0"/>
              <a:t> submodular </a:t>
            </a:r>
            <a:r>
              <a:rPr lang="de-DE" sz="4000" dirty="0" err="1" smtClean="0"/>
              <a:t>functions</a:t>
            </a:r>
            <a:endParaRPr lang="de-DE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>
              <a:solidFill>
                <a:srgbClr val="0080FF"/>
              </a:solidFill>
            </a:endParaRPr>
          </a:p>
          <a:p>
            <a:r>
              <a:rPr lang="de-DE" dirty="0" smtClean="0">
                <a:solidFill>
                  <a:srgbClr val="0080FF"/>
                </a:solidFill>
              </a:rPr>
              <a:t>Online </a:t>
            </a:r>
            <a:r>
              <a:rPr lang="de-DE" dirty="0">
                <a:solidFill>
                  <a:srgbClr val="0080FF"/>
                </a:solidFill>
              </a:rPr>
              <a:t>submodular </a:t>
            </a:r>
            <a:r>
              <a:rPr lang="de-DE" dirty="0" err="1">
                <a:solidFill>
                  <a:srgbClr val="0080FF"/>
                </a:solidFill>
              </a:rPr>
              <a:t>optimization</a:t>
            </a:r>
            <a:endParaRPr lang="de-DE" dirty="0">
              <a:solidFill>
                <a:srgbClr val="0080FF"/>
              </a:solidFill>
            </a:endParaRPr>
          </a:p>
          <a:p>
            <a:pPr lvl="1"/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pick a </a:t>
            </a:r>
            <a:r>
              <a:rPr lang="de-DE" dirty="0" err="1"/>
              <a:t>sequence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sets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maximize</a:t>
            </a:r>
            <a:r>
              <a:rPr lang="de-DE" dirty="0"/>
              <a:t> a </a:t>
            </a:r>
            <a:r>
              <a:rPr lang="de-DE" dirty="0" err="1"/>
              <a:t>sequence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(</a:t>
            </a:r>
            <a:r>
              <a:rPr lang="de-DE" dirty="0" err="1"/>
              <a:t>unknown</a:t>
            </a:r>
            <a:r>
              <a:rPr lang="de-DE" dirty="0"/>
              <a:t>) submodular </a:t>
            </a:r>
            <a:r>
              <a:rPr lang="de-DE" dirty="0" err="1"/>
              <a:t>functions</a:t>
            </a:r>
            <a:endParaRPr lang="de-DE" dirty="0"/>
          </a:p>
          <a:p>
            <a:pPr lvl="1"/>
            <a:r>
              <a:rPr lang="de-DE" i="1" dirty="0" err="1"/>
              <a:t>Application</a:t>
            </a:r>
            <a:r>
              <a:rPr lang="de-DE" dirty="0"/>
              <a:t>: Making diverse </a:t>
            </a:r>
            <a:r>
              <a:rPr lang="de-DE" dirty="0" err="1"/>
              <a:t>recommendations</a:t>
            </a:r>
            <a:endParaRPr lang="de-DE" dirty="0"/>
          </a:p>
          <a:p>
            <a:pPr lvl="1"/>
            <a:endParaRPr lang="de-DE" dirty="0"/>
          </a:p>
          <a:p>
            <a:r>
              <a:rPr lang="de-DE" dirty="0">
                <a:solidFill>
                  <a:srgbClr val="0080FF"/>
                </a:solidFill>
              </a:rPr>
              <a:t>Adaptive submodular </a:t>
            </a:r>
            <a:r>
              <a:rPr lang="de-DE" dirty="0" err="1">
                <a:solidFill>
                  <a:srgbClr val="0080FF"/>
                </a:solidFill>
              </a:rPr>
              <a:t>optimization</a:t>
            </a:r>
            <a:endParaRPr lang="de-DE" dirty="0">
              <a:solidFill>
                <a:srgbClr val="0080FF"/>
              </a:solidFill>
            </a:endParaRPr>
          </a:p>
          <a:p>
            <a:pPr lvl="1"/>
            <a:r>
              <a:rPr lang="de-DE" dirty="0" err="1"/>
              <a:t>Gradually</a:t>
            </a:r>
            <a:r>
              <a:rPr lang="de-DE" dirty="0"/>
              <a:t> </a:t>
            </a:r>
            <a:r>
              <a:rPr lang="de-DE" dirty="0" err="1"/>
              <a:t>build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a </a:t>
            </a:r>
            <a:r>
              <a:rPr lang="de-DE" dirty="0" err="1"/>
              <a:t>set</a:t>
            </a:r>
            <a:r>
              <a:rPr lang="de-DE" dirty="0"/>
              <a:t>, </a:t>
            </a:r>
            <a:r>
              <a:rPr lang="de-DE" dirty="0" err="1"/>
              <a:t>taking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account</a:t>
            </a:r>
            <a:r>
              <a:rPr lang="de-DE" dirty="0"/>
              <a:t> </a:t>
            </a:r>
            <a:r>
              <a:rPr lang="de-DE" dirty="0" err="1"/>
              <a:t>feedback</a:t>
            </a:r>
            <a:endParaRPr lang="de-DE" dirty="0"/>
          </a:p>
          <a:p>
            <a:pPr lvl="1"/>
            <a:r>
              <a:rPr lang="de-DE" i="1" dirty="0" err="1"/>
              <a:t>Application</a:t>
            </a:r>
            <a:r>
              <a:rPr lang="de-DE" dirty="0"/>
              <a:t>: Experimental design / </a:t>
            </a:r>
            <a:r>
              <a:rPr lang="de-DE" dirty="0" err="1"/>
              <a:t>Active</a:t>
            </a:r>
            <a:r>
              <a:rPr lang="de-DE" dirty="0"/>
              <a:t> </a:t>
            </a:r>
            <a:r>
              <a:rPr lang="de-DE" dirty="0" err="1"/>
              <a:t>learning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98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2C8625BB-7F58-1B4C-AAF7-3341F4047374}" type="slidenum">
              <a:rPr lang="en-US" sz="1400"/>
              <a:pPr eaLnBrk="1" hangingPunct="1"/>
              <a:t>72</a:t>
            </a:fld>
            <a:endParaRPr lang="en-US" sz="1400"/>
          </a:p>
        </p:txBody>
      </p:sp>
      <p:sp>
        <p:nvSpPr>
          <p:cNvPr id="35865" name="Title 62"/>
          <p:cNvSpPr>
            <a:spLocks noGrp="1"/>
          </p:cNvSpPr>
          <p:nvPr>
            <p:ph type="title" idx="4294967295"/>
          </p:nvPr>
        </p:nvSpPr>
        <p:spPr>
          <a:xfrm>
            <a:off x="762000" y="200025"/>
            <a:ext cx="7467600" cy="762000"/>
          </a:xfrm>
        </p:spPr>
        <p:txBody>
          <a:bodyPr lIns="0" tIns="0" rIns="0" bIns="0" anchor="ctr"/>
          <a:lstStyle/>
          <a:p>
            <a:pPr defTabSz="457200"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Adaptive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Sensing / Diagnosis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0013" y="1109663"/>
            <a:ext cx="11461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Oval 6"/>
          <p:cNvSpPr>
            <a:spLocks noChangeArrowheads="1"/>
          </p:cNvSpPr>
          <p:nvPr/>
        </p:nvSpPr>
        <p:spPr bwMode="auto">
          <a:xfrm>
            <a:off x="1725613" y="2409825"/>
            <a:ext cx="311150" cy="3111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45720" rIns="45720"/>
          <a:lstStyle/>
          <a:p>
            <a:pPr algn="l" defTabSz="457200">
              <a:lnSpc>
                <a:spcPct val="71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endParaRPr lang="de-DE" sz="1800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356100" y="2409825"/>
            <a:ext cx="311150" cy="31115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45720" rIns="45720"/>
          <a:lstStyle/>
          <a:p>
            <a:pPr algn="l" defTabSz="457200">
              <a:lnSpc>
                <a:spcPct val="71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endParaRPr lang="de-DE" sz="1800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421063" y="1577975"/>
            <a:ext cx="311150" cy="31115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45720" rIns="45720"/>
          <a:lstStyle/>
          <a:p>
            <a:pPr algn="l" defTabSz="457200">
              <a:lnSpc>
                <a:spcPct val="71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endParaRPr lang="de-DE" sz="1800"/>
          </a:p>
        </p:txBody>
      </p:sp>
      <p:sp>
        <p:nvSpPr>
          <p:cNvPr id="35846" name="Oval 9"/>
          <p:cNvSpPr>
            <a:spLocks noChangeArrowheads="1"/>
          </p:cNvSpPr>
          <p:nvPr/>
        </p:nvSpPr>
        <p:spPr bwMode="auto">
          <a:xfrm>
            <a:off x="685800" y="3552825"/>
            <a:ext cx="311150" cy="3111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45720" rIns="45720"/>
          <a:lstStyle/>
          <a:p>
            <a:pPr algn="l" defTabSz="457200">
              <a:lnSpc>
                <a:spcPct val="71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endParaRPr lang="de-DE" sz="1800"/>
          </a:p>
        </p:txBody>
      </p:sp>
      <p:sp>
        <p:nvSpPr>
          <p:cNvPr id="35847" name="Oval 10"/>
          <p:cNvSpPr>
            <a:spLocks noChangeArrowheads="1"/>
          </p:cNvSpPr>
          <p:nvPr/>
        </p:nvSpPr>
        <p:spPr bwMode="auto">
          <a:xfrm>
            <a:off x="2244725" y="3552825"/>
            <a:ext cx="311150" cy="3111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45720" rIns="45720"/>
          <a:lstStyle/>
          <a:p>
            <a:pPr algn="l" defTabSz="457200">
              <a:lnSpc>
                <a:spcPct val="71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endParaRPr lang="de-DE" sz="1800"/>
          </a:p>
        </p:txBody>
      </p:sp>
      <p:sp>
        <p:nvSpPr>
          <p:cNvPr id="35848" name="Oval 11"/>
          <p:cNvSpPr>
            <a:spLocks noChangeArrowheads="1"/>
          </p:cNvSpPr>
          <p:nvPr/>
        </p:nvSpPr>
        <p:spPr bwMode="auto">
          <a:xfrm>
            <a:off x="3732213" y="3552825"/>
            <a:ext cx="312737" cy="3111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45720" rIns="45720"/>
          <a:lstStyle/>
          <a:p>
            <a:pPr algn="l" defTabSz="457200">
              <a:lnSpc>
                <a:spcPct val="71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endParaRPr lang="de-DE" sz="1800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187950" y="3448050"/>
            <a:ext cx="311150" cy="312738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45720" rIns="45720"/>
          <a:lstStyle/>
          <a:p>
            <a:pPr algn="l" defTabSz="457200">
              <a:lnSpc>
                <a:spcPct val="71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endParaRPr lang="de-DE" sz="1800"/>
          </a:p>
        </p:txBody>
      </p:sp>
      <p:cxnSp>
        <p:nvCxnSpPr>
          <p:cNvPr id="35850" name="Straight Connector 14"/>
          <p:cNvCxnSpPr>
            <a:cxnSpLocks noChangeShapeType="1"/>
            <a:stCxn id="9" idx="3"/>
            <a:endCxn id="35843" idx="7"/>
          </p:cNvCxnSpPr>
          <p:nvPr/>
        </p:nvCxnSpPr>
        <p:spPr bwMode="auto">
          <a:xfrm flipH="1">
            <a:off x="1991196" y="1843558"/>
            <a:ext cx="1475434" cy="6118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51" name="Straight Connector 17"/>
          <p:cNvCxnSpPr>
            <a:cxnSpLocks noChangeShapeType="1"/>
            <a:stCxn id="35843" idx="3"/>
            <a:endCxn id="35846" idx="7"/>
          </p:cNvCxnSpPr>
          <p:nvPr/>
        </p:nvCxnSpPr>
        <p:spPr bwMode="auto">
          <a:xfrm rot="5400000">
            <a:off x="900113" y="2727325"/>
            <a:ext cx="922337" cy="8175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52" name="Straight Connector 20"/>
          <p:cNvCxnSpPr>
            <a:cxnSpLocks noChangeShapeType="1"/>
            <a:stCxn id="35843" idx="5"/>
            <a:endCxn id="35847" idx="1"/>
          </p:cNvCxnSpPr>
          <p:nvPr/>
        </p:nvCxnSpPr>
        <p:spPr bwMode="auto">
          <a:xfrm rot="16200000" flipH="1">
            <a:off x="1679575" y="2986088"/>
            <a:ext cx="922337" cy="300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53" name="Straight Connector 23"/>
          <p:cNvCxnSpPr>
            <a:cxnSpLocks noChangeShapeType="1"/>
            <a:stCxn id="8" idx="3"/>
            <a:endCxn id="35848" idx="7"/>
          </p:cNvCxnSpPr>
          <p:nvPr/>
        </p:nvCxnSpPr>
        <p:spPr bwMode="auto">
          <a:xfrm rot="5400000">
            <a:off x="3739357" y="2934494"/>
            <a:ext cx="922337" cy="4032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54" name="Straight Connector 24"/>
          <p:cNvCxnSpPr>
            <a:cxnSpLocks noChangeShapeType="1"/>
            <a:stCxn id="8" idx="5"/>
            <a:endCxn id="13" idx="1"/>
          </p:cNvCxnSpPr>
          <p:nvPr/>
        </p:nvCxnSpPr>
        <p:spPr bwMode="auto">
          <a:xfrm rot="16200000" flipH="1">
            <a:off x="4518025" y="2779713"/>
            <a:ext cx="81915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55" name="Straight Connector 33"/>
          <p:cNvCxnSpPr>
            <a:cxnSpLocks noChangeShapeType="1"/>
            <a:stCxn id="9" idx="5"/>
            <a:endCxn id="8" idx="1"/>
          </p:cNvCxnSpPr>
          <p:nvPr/>
        </p:nvCxnSpPr>
        <p:spPr bwMode="auto">
          <a:xfrm rot="16200000" flipH="1">
            <a:off x="3740151" y="1792287"/>
            <a:ext cx="609600" cy="7143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856" name="TextBox 53"/>
          <p:cNvSpPr txBox="1">
            <a:spLocks noChangeArrowheads="1"/>
          </p:cNvSpPr>
          <p:nvPr/>
        </p:nvSpPr>
        <p:spPr bwMode="auto">
          <a:xfrm>
            <a:off x="3629025" y="1196975"/>
            <a:ext cx="4016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200">
                <a:solidFill>
                  <a:srgbClr val="C00000"/>
                </a:solidFill>
              </a:rPr>
              <a:t>x</a:t>
            </a:r>
            <a:r>
              <a:rPr lang="en-US" sz="2200" baseline="-2500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5857" name="TextBox 54"/>
          <p:cNvSpPr txBox="1">
            <a:spLocks noChangeArrowheads="1"/>
          </p:cNvSpPr>
          <p:nvPr/>
        </p:nvSpPr>
        <p:spPr bwMode="auto">
          <a:xfrm>
            <a:off x="4570413" y="2035175"/>
            <a:ext cx="4016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200">
                <a:solidFill>
                  <a:srgbClr val="C00000"/>
                </a:solidFill>
              </a:rPr>
              <a:t>x</a:t>
            </a:r>
            <a:r>
              <a:rPr lang="en-US" sz="2200" baseline="-2500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35858" name="TextBox 55"/>
          <p:cNvSpPr txBox="1">
            <a:spLocks noChangeArrowheads="1"/>
          </p:cNvSpPr>
          <p:nvPr/>
        </p:nvSpPr>
        <p:spPr bwMode="auto">
          <a:xfrm>
            <a:off x="5381625" y="3101975"/>
            <a:ext cx="4016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200" dirty="0">
                <a:solidFill>
                  <a:srgbClr val="C00000"/>
                </a:solidFill>
              </a:rPr>
              <a:t>x</a:t>
            </a:r>
            <a:r>
              <a:rPr lang="en-US" sz="2200" baseline="-250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35859" name="TextBox 56"/>
          <p:cNvSpPr txBox="1">
            <a:spLocks noChangeArrowheads="1"/>
          </p:cNvSpPr>
          <p:nvPr/>
        </p:nvSpPr>
        <p:spPr bwMode="auto">
          <a:xfrm>
            <a:off x="4086225" y="1730375"/>
            <a:ext cx="3254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200">
                <a:solidFill>
                  <a:srgbClr val="0000FF"/>
                </a:solidFill>
              </a:rPr>
              <a:t>1</a:t>
            </a:r>
            <a:endParaRPr lang="en-US" sz="2200" baseline="-25000">
              <a:solidFill>
                <a:srgbClr val="0000FF"/>
              </a:solidFill>
            </a:endParaRPr>
          </a:p>
        </p:txBody>
      </p:sp>
      <p:sp>
        <p:nvSpPr>
          <p:cNvPr id="35860" name="TextBox 57"/>
          <p:cNvSpPr txBox="1">
            <a:spLocks noChangeArrowheads="1"/>
          </p:cNvSpPr>
          <p:nvPr/>
        </p:nvSpPr>
        <p:spPr bwMode="auto">
          <a:xfrm>
            <a:off x="4924425" y="2720975"/>
            <a:ext cx="3254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200">
                <a:solidFill>
                  <a:srgbClr val="0000FF"/>
                </a:solidFill>
              </a:rPr>
              <a:t>1</a:t>
            </a:r>
            <a:endParaRPr lang="en-US" sz="2200" baseline="-25000">
              <a:solidFill>
                <a:srgbClr val="0000FF"/>
              </a:solidFill>
            </a:endParaRPr>
          </a:p>
        </p:txBody>
      </p:sp>
      <p:sp>
        <p:nvSpPr>
          <p:cNvPr id="35861" name="TextBox 58"/>
          <p:cNvSpPr txBox="1">
            <a:spLocks noChangeArrowheads="1"/>
          </p:cNvSpPr>
          <p:nvPr/>
        </p:nvSpPr>
        <p:spPr bwMode="auto">
          <a:xfrm>
            <a:off x="2590800" y="1676400"/>
            <a:ext cx="3254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200" dirty="0">
                <a:solidFill>
                  <a:srgbClr val="0000FF"/>
                </a:solidFill>
              </a:rPr>
              <a:t>0</a:t>
            </a:r>
            <a:endParaRPr lang="en-US" sz="2200" baseline="-25000" dirty="0">
              <a:solidFill>
                <a:srgbClr val="0000FF"/>
              </a:solidFill>
            </a:endParaRPr>
          </a:p>
        </p:txBody>
      </p:sp>
      <p:sp>
        <p:nvSpPr>
          <p:cNvPr id="35862" name="TextBox 59"/>
          <p:cNvSpPr txBox="1">
            <a:spLocks noChangeArrowheads="1"/>
          </p:cNvSpPr>
          <p:nvPr/>
        </p:nvSpPr>
        <p:spPr bwMode="auto">
          <a:xfrm>
            <a:off x="990600" y="2873375"/>
            <a:ext cx="3254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200">
                <a:solidFill>
                  <a:srgbClr val="0000FF"/>
                </a:solidFill>
              </a:rPr>
              <a:t>0</a:t>
            </a:r>
            <a:endParaRPr lang="en-US" sz="2200" baseline="-25000">
              <a:solidFill>
                <a:srgbClr val="0000FF"/>
              </a:solidFill>
            </a:endParaRPr>
          </a:p>
        </p:txBody>
      </p:sp>
      <p:sp>
        <p:nvSpPr>
          <p:cNvPr id="35863" name="TextBox 60"/>
          <p:cNvSpPr txBox="1">
            <a:spLocks noChangeArrowheads="1"/>
          </p:cNvSpPr>
          <p:nvPr/>
        </p:nvSpPr>
        <p:spPr bwMode="auto">
          <a:xfrm>
            <a:off x="3857625" y="2797175"/>
            <a:ext cx="3254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200">
                <a:solidFill>
                  <a:srgbClr val="0000FF"/>
                </a:solidFill>
              </a:rPr>
              <a:t>0</a:t>
            </a:r>
            <a:endParaRPr lang="en-US" sz="2200" baseline="-25000">
              <a:solidFill>
                <a:srgbClr val="0000FF"/>
              </a:solidFill>
            </a:endParaRPr>
          </a:p>
        </p:txBody>
      </p:sp>
      <p:sp>
        <p:nvSpPr>
          <p:cNvPr id="35864" name="TextBox 61"/>
          <p:cNvSpPr txBox="1">
            <a:spLocks noChangeArrowheads="1"/>
          </p:cNvSpPr>
          <p:nvPr/>
        </p:nvSpPr>
        <p:spPr bwMode="auto">
          <a:xfrm>
            <a:off x="2133600" y="2797175"/>
            <a:ext cx="3254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200" dirty="0">
                <a:solidFill>
                  <a:srgbClr val="0000FF"/>
                </a:solidFill>
              </a:rPr>
              <a:t>1</a:t>
            </a:r>
            <a:endParaRPr lang="en-US" sz="2200" baseline="-25000" dirty="0">
              <a:solidFill>
                <a:srgbClr val="0000FF"/>
              </a:solidFill>
            </a:endParaRPr>
          </a:p>
        </p:txBody>
      </p:sp>
      <p:grpSp>
        <p:nvGrpSpPr>
          <p:cNvPr id="2" name="Group 66"/>
          <p:cNvGrpSpPr>
            <a:grpSpLocks/>
          </p:cNvGrpSpPr>
          <p:nvPr/>
        </p:nvGrpSpPr>
        <p:grpSpPr bwMode="auto">
          <a:xfrm>
            <a:off x="4011613" y="957263"/>
            <a:ext cx="1114425" cy="914400"/>
            <a:chOff x="4525765" y="2362200"/>
            <a:chExt cx="1113035" cy="914400"/>
          </a:xfrm>
        </p:grpSpPr>
        <p:pic>
          <p:nvPicPr>
            <p:cNvPr id="3587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2362200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77" name="TextBox 65"/>
            <p:cNvSpPr txBox="1">
              <a:spLocks noChangeArrowheads="1"/>
            </p:cNvSpPr>
            <p:nvPr/>
          </p:nvSpPr>
          <p:spPr bwMode="auto">
            <a:xfrm>
              <a:off x="4525765" y="2617788"/>
              <a:ext cx="323446" cy="427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200">
                  <a:solidFill>
                    <a:srgbClr val="C00000"/>
                  </a:solidFill>
                </a:rPr>
                <a:t>=</a:t>
              </a:r>
              <a:endParaRPr lang="en-US" sz="2200" baseline="-2500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Group 80"/>
          <p:cNvGrpSpPr>
            <a:grpSpLocks/>
          </p:cNvGrpSpPr>
          <p:nvPr/>
        </p:nvGrpSpPr>
        <p:grpSpPr bwMode="auto">
          <a:xfrm>
            <a:off x="4973638" y="1922463"/>
            <a:ext cx="990600" cy="812800"/>
            <a:chOff x="5486400" y="3327400"/>
            <a:chExt cx="990600" cy="812800"/>
          </a:xfrm>
        </p:grpSpPr>
        <p:sp>
          <p:nvSpPr>
            <p:cNvPr id="35874" name="TextBox 69"/>
            <p:cNvSpPr txBox="1">
              <a:spLocks noChangeArrowheads="1"/>
            </p:cNvSpPr>
            <p:nvPr/>
          </p:nvSpPr>
          <p:spPr bwMode="auto">
            <a:xfrm>
              <a:off x="5486400" y="3455988"/>
              <a:ext cx="323850" cy="427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200">
                  <a:solidFill>
                    <a:srgbClr val="C00000"/>
                  </a:solidFill>
                </a:rPr>
                <a:t>=</a:t>
              </a:r>
              <a:endParaRPr lang="en-US" sz="2200" baseline="-25000">
                <a:solidFill>
                  <a:srgbClr val="C00000"/>
                </a:solidFill>
              </a:endParaRPr>
            </a:p>
          </p:txBody>
        </p:sp>
        <p:pic>
          <p:nvPicPr>
            <p:cNvPr id="35875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3327400"/>
              <a:ext cx="609600" cy="81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77"/>
          <p:cNvGrpSpPr>
            <a:grpSpLocks/>
          </p:cNvGrpSpPr>
          <p:nvPr/>
        </p:nvGrpSpPr>
        <p:grpSpPr bwMode="auto">
          <a:xfrm>
            <a:off x="5811838" y="2938463"/>
            <a:ext cx="1274762" cy="762000"/>
            <a:chOff x="5486400" y="3293423"/>
            <a:chExt cx="1276151" cy="762000"/>
          </a:xfrm>
        </p:grpSpPr>
        <p:sp>
          <p:nvSpPr>
            <p:cNvPr id="35872" name="TextBox 78"/>
            <p:cNvSpPr txBox="1">
              <a:spLocks noChangeArrowheads="1"/>
            </p:cNvSpPr>
            <p:nvPr/>
          </p:nvSpPr>
          <p:spPr bwMode="auto">
            <a:xfrm>
              <a:off x="5486400" y="3455348"/>
              <a:ext cx="324203" cy="427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200">
                  <a:solidFill>
                    <a:srgbClr val="C00000"/>
                  </a:solidFill>
                </a:rPr>
                <a:t>=</a:t>
              </a:r>
              <a:endParaRPr lang="en-US" sz="2200" baseline="-25000">
                <a:solidFill>
                  <a:srgbClr val="C00000"/>
                </a:solidFill>
              </a:endParaRPr>
            </a:p>
          </p:txBody>
        </p:sp>
        <p:pic>
          <p:nvPicPr>
            <p:cNvPr id="35873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9325" y="3293423"/>
              <a:ext cx="983226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76200" y="3886200"/>
            <a:ext cx="9112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dirty="0">
                <a:solidFill>
                  <a:srgbClr val="0080FF"/>
                </a:solidFill>
              </a:rPr>
              <a:t>Want to effectively diagnose while minimizing cost of testing!</a:t>
            </a:r>
          </a:p>
        </p:txBody>
      </p:sp>
      <p:sp>
        <p:nvSpPr>
          <p:cNvPr id="1689637" name="Rectangle 37"/>
          <p:cNvSpPr>
            <a:spLocks noChangeArrowheads="1"/>
          </p:cNvSpPr>
          <p:nvPr/>
        </p:nvSpPr>
        <p:spPr bwMode="auto">
          <a:xfrm>
            <a:off x="609600" y="4343400"/>
            <a:ext cx="79248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dirty="0" smtClean="0">
                <a:solidFill>
                  <a:schemeClr val="hlink"/>
                </a:solidFill>
              </a:rPr>
              <a:t>Classical </a:t>
            </a:r>
            <a:r>
              <a:rPr lang="en-US" sz="3200" dirty="0" err="1" smtClean="0">
                <a:solidFill>
                  <a:schemeClr val="hlink"/>
                </a:solidFill>
              </a:rPr>
              <a:t>submodularity</a:t>
            </a:r>
            <a:r>
              <a:rPr lang="en-US" sz="3200" dirty="0" smtClean="0">
                <a:solidFill>
                  <a:schemeClr val="hlink"/>
                </a:solidFill>
              </a:rPr>
              <a:t> does not apply </a:t>
            </a:r>
            <a:r>
              <a:rPr lang="en-US" sz="3200" dirty="0" smtClean="0">
                <a:solidFill>
                  <a:schemeClr val="hlink"/>
                </a:solidFill>
                <a:sym typeface="Wingdings"/>
              </a:rPr>
              <a:t></a:t>
            </a:r>
            <a:endParaRPr lang="en-US" sz="3200" dirty="0">
              <a:solidFill>
                <a:schemeClr val="hlink"/>
              </a:solidFill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152400" y="5410200"/>
            <a:ext cx="8839200" cy="120032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dirty="0" smtClean="0"/>
              <a:t>Can we generalize </a:t>
            </a:r>
            <a:r>
              <a:rPr lang="en-US" sz="3600" dirty="0" err="1" smtClean="0"/>
              <a:t>submodularity</a:t>
            </a:r>
            <a:r>
              <a:rPr lang="en-US" sz="3600" dirty="0" smtClean="0"/>
              <a:t> for sequential decision making?</a:t>
            </a:r>
            <a:endParaRPr lang="en-US" sz="1000" dirty="0" smtClean="0"/>
          </a:p>
        </p:txBody>
      </p:sp>
      <p:sp>
        <p:nvSpPr>
          <p:cNvPr id="40" name="TextBox 55"/>
          <p:cNvSpPr txBox="1">
            <a:spLocks noChangeArrowheads="1"/>
          </p:cNvSpPr>
          <p:nvPr/>
        </p:nvSpPr>
        <p:spPr bwMode="auto">
          <a:xfrm>
            <a:off x="2919980" y="2590800"/>
            <a:ext cx="58522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200" dirty="0" smtClean="0">
                <a:solidFill>
                  <a:srgbClr val="C00000"/>
                </a:solidFill>
              </a:rPr>
              <a:t>x</a:t>
            </a:r>
            <a:r>
              <a:rPr lang="en-US" sz="2200" baseline="-25000" dirty="0" smtClean="0">
                <a:solidFill>
                  <a:srgbClr val="C00000"/>
                </a:solidFill>
              </a:rPr>
              <a:t>4 </a:t>
            </a:r>
            <a:r>
              <a:rPr lang="en-US" sz="2200" dirty="0" smtClean="0">
                <a:solidFill>
                  <a:srgbClr val="C00000"/>
                </a:solidFill>
              </a:rPr>
              <a:t>=</a:t>
            </a:r>
            <a:endParaRPr lang="en-US" sz="2200" baseline="-25000" dirty="0">
              <a:solidFill>
                <a:srgbClr val="C00000"/>
              </a:solidFill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1905000"/>
            <a:ext cx="609600" cy="81280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00" y="3048000"/>
            <a:ext cx="914400" cy="749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7264750"/>
      </p:ext>
    </p:extLst>
  </p:cSld>
  <p:clrMapOvr>
    <a:masterClrMapping/>
  </p:clrMapOvr>
  <p:transition xmlns:p14="http://schemas.microsoft.com/office/powerpoint/2010/main" spd="slow" advTm="9135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1689637" grpId="0"/>
      <p:bldP spid="39" grpId="0" animBg="1"/>
      <p:bldP spid="4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Oval 83"/>
          <p:cNvSpPr>
            <a:spLocks noChangeArrowheads="1"/>
          </p:cNvSpPr>
          <p:nvPr/>
        </p:nvSpPr>
        <p:spPr bwMode="auto">
          <a:xfrm>
            <a:off x="5410200" y="4419600"/>
            <a:ext cx="3276600" cy="16002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5066" name="Title 1"/>
          <p:cNvSpPr>
            <a:spLocks noGrp="1"/>
          </p:cNvSpPr>
          <p:nvPr>
            <p:ph type="title"/>
          </p:nvPr>
        </p:nvSpPr>
        <p:spPr>
          <a:xfrm>
            <a:off x="228600" y="200025"/>
            <a:ext cx="8686800" cy="762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Calibri" charset="0"/>
                <a:ea typeface="ＭＳ Ｐゴシック" charset="0"/>
                <a:cs typeface="ＭＳ Ｐゴシック" charset="0"/>
              </a:rPr>
              <a:t>Adaptive selection in diagnosis</a:t>
            </a:r>
            <a:endParaRPr lang="en-US" sz="4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4404D15-EC29-B642-9B00-E22BC231D728}" type="slidenum">
              <a:rPr lang="en-US" sz="1400"/>
              <a:pPr eaLnBrk="1" hangingPunct="1"/>
              <a:t>73</a:t>
            </a:fld>
            <a:endParaRPr lang="en-US" sz="1400"/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6338" y="4714875"/>
            <a:ext cx="4826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9650" y="5211763"/>
            <a:ext cx="5556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6488" y="4756150"/>
            <a:ext cx="522287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9038" y="5232400"/>
            <a:ext cx="496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4513" y="5111750"/>
            <a:ext cx="3048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1050" y="4843463"/>
            <a:ext cx="3317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1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2150" y="5419725"/>
            <a:ext cx="41433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8" name="Group 12"/>
          <p:cNvGrpSpPr>
            <a:grpSpLocks/>
          </p:cNvGrpSpPr>
          <p:nvPr/>
        </p:nvGrpSpPr>
        <p:grpSpPr bwMode="auto">
          <a:xfrm>
            <a:off x="5334000" y="1143000"/>
            <a:ext cx="3733800" cy="1555750"/>
            <a:chOff x="2880" y="1200"/>
            <a:chExt cx="2880" cy="1200"/>
          </a:xfrm>
        </p:grpSpPr>
        <p:sp>
          <p:nvSpPr>
            <p:cNvPr id="45082" name="Oval 4"/>
            <p:cNvSpPr>
              <a:spLocks noChangeArrowheads="1"/>
            </p:cNvSpPr>
            <p:nvPr/>
          </p:nvSpPr>
          <p:spPr bwMode="auto">
            <a:xfrm>
              <a:off x="3984" y="1200"/>
              <a:ext cx="816" cy="480"/>
            </a:xfrm>
            <a:prstGeom prst="ellipse">
              <a:avLst/>
            </a:prstGeom>
            <a:solidFill>
              <a:srgbClr val="FF8000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 sz="2000"/>
                <a:t>Y</a:t>
              </a:r>
              <a:br>
                <a:rPr lang="en-US" sz="2000"/>
              </a:br>
              <a:r>
                <a:rPr lang="ja-JP" altLang="en-US" sz="2000"/>
                <a:t>“</a:t>
              </a:r>
              <a:r>
                <a:rPr lang="en-US" altLang="ja-JP" sz="2000"/>
                <a:t>Sick</a:t>
              </a:r>
              <a:r>
                <a:rPr lang="ja-JP" altLang="en-US" sz="2000"/>
                <a:t>”</a:t>
              </a:r>
              <a:endParaRPr lang="en-US" sz="2000"/>
            </a:p>
          </p:txBody>
        </p:sp>
        <p:sp>
          <p:nvSpPr>
            <p:cNvPr id="45083" name="Oval 5"/>
            <p:cNvSpPr>
              <a:spLocks noChangeArrowheads="1"/>
            </p:cNvSpPr>
            <p:nvPr/>
          </p:nvSpPr>
          <p:spPr bwMode="auto">
            <a:xfrm>
              <a:off x="2880" y="1920"/>
              <a:ext cx="816" cy="480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 sz="2000"/>
                <a:t>X</a:t>
              </a:r>
              <a:r>
                <a:rPr lang="en-US" sz="2000" baseline="-25000"/>
                <a:t>1</a:t>
              </a:r>
              <a:r>
                <a:rPr lang="en-US" sz="2000"/>
                <a:t/>
              </a:r>
              <a:br>
                <a:rPr lang="en-US" sz="2000"/>
              </a:br>
              <a:r>
                <a:rPr lang="ja-JP" altLang="en-US" sz="2000"/>
                <a:t>“</a:t>
              </a:r>
              <a:r>
                <a:rPr lang="en-US" altLang="ja-JP" sz="2000"/>
                <a:t>Fever</a:t>
              </a:r>
              <a:r>
                <a:rPr lang="ja-JP" altLang="en-US" sz="2000"/>
                <a:t>”</a:t>
              </a:r>
              <a:endParaRPr lang="en-US" sz="2000"/>
            </a:p>
          </p:txBody>
        </p:sp>
        <p:sp>
          <p:nvSpPr>
            <p:cNvPr id="45084" name="Oval 6"/>
            <p:cNvSpPr>
              <a:spLocks noChangeArrowheads="1"/>
            </p:cNvSpPr>
            <p:nvPr/>
          </p:nvSpPr>
          <p:spPr bwMode="auto">
            <a:xfrm>
              <a:off x="3936" y="1920"/>
              <a:ext cx="816" cy="480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 sz="2000"/>
                <a:t>X</a:t>
              </a:r>
              <a:r>
                <a:rPr lang="en-US" sz="2000" baseline="-25000"/>
                <a:t>2</a:t>
              </a:r>
              <a:r>
                <a:rPr lang="en-US" sz="2000"/>
                <a:t/>
              </a:r>
              <a:br>
                <a:rPr lang="en-US" sz="2000"/>
              </a:br>
              <a:r>
                <a:rPr lang="ja-JP" altLang="en-US" sz="2000"/>
                <a:t>“</a:t>
              </a:r>
              <a:r>
                <a:rPr lang="en-US" altLang="ja-JP" sz="2000"/>
                <a:t>Rash</a:t>
              </a:r>
              <a:r>
                <a:rPr lang="ja-JP" altLang="en-US" sz="2000"/>
                <a:t>”</a:t>
              </a:r>
              <a:endParaRPr lang="en-US" sz="2000"/>
            </a:p>
          </p:txBody>
        </p:sp>
        <p:sp>
          <p:nvSpPr>
            <p:cNvPr id="45085" name="Oval 7"/>
            <p:cNvSpPr>
              <a:spLocks noChangeArrowheads="1"/>
            </p:cNvSpPr>
            <p:nvPr/>
          </p:nvSpPr>
          <p:spPr bwMode="auto">
            <a:xfrm>
              <a:off x="4944" y="1920"/>
              <a:ext cx="816" cy="480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 sz="2000"/>
                <a:t>X</a:t>
              </a:r>
              <a:r>
                <a:rPr lang="en-US" sz="2000" baseline="-25000"/>
                <a:t>3</a:t>
              </a:r>
              <a:r>
                <a:rPr lang="en-US" sz="2000"/>
                <a:t/>
              </a:r>
              <a:br>
                <a:rPr lang="en-US" sz="2000"/>
              </a:br>
              <a:r>
                <a:rPr lang="ja-JP" altLang="en-US" sz="2000"/>
                <a:t>“</a:t>
              </a:r>
              <a:r>
                <a:rPr lang="en-US" altLang="ja-JP" sz="2000"/>
                <a:t>Cough</a:t>
              </a:r>
              <a:r>
                <a:rPr lang="ja-JP" altLang="en-US" sz="2000"/>
                <a:t>”</a:t>
              </a:r>
              <a:endParaRPr lang="en-US" sz="2000"/>
            </a:p>
          </p:txBody>
        </p:sp>
        <p:sp>
          <p:nvSpPr>
            <p:cNvPr id="45086" name="Line 8"/>
            <p:cNvSpPr>
              <a:spLocks noChangeShapeType="1"/>
            </p:cNvSpPr>
            <p:nvPr/>
          </p:nvSpPr>
          <p:spPr bwMode="auto">
            <a:xfrm flipH="1">
              <a:off x="3504" y="1632"/>
              <a:ext cx="624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087" name="Line 9"/>
            <p:cNvSpPr>
              <a:spLocks noChangeShapeType="1"/>
            </p:cNvSpPr>
            <p:nvPr/>
          </p:nvSpPr>
          <p:spPr bwMode="auto">
            <a:xfrm flipH="1">
              <a:off x="4368" y="1680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088" name="Line 10"/>
            <p:cNvSpPr>
              <a:spLocks noChangeShapeType="1"/>
            </p:cNvSpPr>
            <p:nvPr/>
          </p:nvSpPr>
          <p:spPr bwMode="auto">
            <a:xfrm>
              <a:off x="4656" y="1632"/>
              <a:ext cx="576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" name="Group 73"/>
          <p:cNvGrpSpPr>
            <a:grpSpLocks/>
          </p:cNvGrpSpPr>
          <p:nvPr/>
        </p:nvGrpSpPr>
        <p:grpSpPr bwMode="auto">
          <a:xfrm>
            <a:off x="4716463" y="5122863"/>
            <a:ext cx="3586162" cy="1016000"/>
            <a:chOff x="60903" y="3011057"/>
            <a:chExt cx="4921213" cy="1392034"/>
          </a:xfrm>
        </p:grpSpPr>
        <p:sp>
          <p:nvSpPr>
            <p:cNvPr id="75" name="Freeform 74"/>
            <p:cNvSpPr/>
            <p:nvPr/>
          </p:nvSpPr>
          <p:spPr bwMode="auto">
            <a:xfrm rot="5663318">
              <a:off x="2179498" y="1600472"/>
              <a:ext cx="1392034" cy="4213203"/>
            </a:xfrm>
            <a:custGeom>
              <a:avLst/>
              <a:gdLst>
                <a:gd name="connsiteX0" fmla="*/ 627798 w 791571"/>
                <a:gd name="connsiteY0" fmla="*/ 2333767 h 2333767"/>
                <a:gd name="connsiteX1" fmla="*/ 27296 w 791571"/>
                <a:gd name="connsiteY1" fmla="*/ 1160059 h 2333767"/>
                <a:gd name="connsiteX2" fmla="*/ 791571 w 791571"/>
                <a:gd name="connsiteY2" fmla="*/ 0 h 233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571" h="2333767">
                  <a:moveTo>
                    <a:pt x="627798" y="2333767"/>
                  </a:moveTo>
                  <a:cubicBezTo>
                    <a:pt x="313899" y="1941393"/>
                    <a:pt x="0" y="1549020"/>
                    <a:pt x="27296" y="1160059"/>
                  </a:cubicBezTo>
                  <a:cubicBezTo>
                    <a:pt x="54592" y="771098"/>
                    <a:pt x="423081" y="385549"/>
                    <a:pt x="791571" y="0"/>
                  </a:cubicBezTo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5720" rIns="45720"/>
            <a:lstStyle/>
            <a:p>
              <a:pPr algn="l" defTabSz="457200">
                <a:lnSpc>
                  <a:spcPct val="71000"/>
                </a:lnSpc>
                <a:buClr>
                  <a:srgbClr val="FFFFFF"/>
                </a:buClr>
                <a:buSzPct val="100000"/>
                <a:buFont typeface="Arial" charset="0"/>
                <a:buNone/>
                <a:defRPr/>
              </a:pPr>
              <a:endParaRPr lang="en-US" sz="1100" kern="0">
                <a:solidFill>
                  <a:sysClr val="windowText" lastClr="000000"/>
                </a:solidFill>
                <a:latin typeface="Arial" charset="0"/>
                <a:ea typeface="+mn-ea"/>
                <a:cs typeface="Lucida Sans Unicode" pitchFamily="34" charset="0"/>
              </a:endParaRPr>
            </a:p>
          </p:txBody>
        </p:sp>
        <p:sp>
          <p:nvSpPr>
            <p:cNvPr id="45081" name="TextBox 75"/>
            <p:cNvSpPr txBox="1">
              <a:spLocks noChangeArrowheads="1"/>
            </p:cNvSpPr>
            <p:nvPr/>
          </p:nvSpPr>
          <p:spPr bwMode="auto">
            <a:xfrm>
              <a:off x="60903" y="3276413"/>
              <a:ext cx="1056568" cy="54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000" dirty="0">
                  <a:solidFill>
                    <a:srgbClr val="C00000"/>
                  </a:solidFill>
                </a:rPr>
                <a:t>X</a:t>
              </a:r>
              <a:r>
                <a:rPr lang="en-US" sz="2000" baseline="-25000" dirty="0">
                  <a:solidFill>
                    <a:srgbClr val="C00000"/>
                  </a:solidFill>
                </a:rPr>
                <a:t>1</a:t>
              </a:r>
              <a:r>
                <a:rPr lang="en-US" sz="2000" dirty="0">
                  <a:solidFill>
                    <a:srgbClr val="C00000"/>
                  </a:solidFill>
                </a:rPr>
                <a:t>=1</a:t>
              </a:r>
            </a:p>
          </p:txBody>
        </p:sp>
      </p:grpSp>
      <p:grpSp>
        <p:nvGrpSpPr>
          <p:cNvPr id="4" name="Group 84"/>
          <p:cNvGrpSpPr>
            <a:grpSpLocks/>
          </p:cNvGrpSpPr>
          <p:nvPr/>
        </p:nvGrpSpPr>
        <p:grpSpPr bwMode="auto">
          <a:xfrm>
            <a:off x="8059738" y="4419600"/>
            <a:ext cx="931862" cy="1700213"/>
            <a:chOff x="4738047" y="2209800"/>
            <a:chExt cx="1278475" cy="2333767"/>
          </a:xfrm>
        </p:grpSpPr>
        <p:sp>
          <p:nvSpPr>
            <p:cNvPr id="86" name="Freeform 85"/>
            <p:cNvSpPr/>
            <p:nvPr/>
          </p:nvSpPr>
          <p:spPr bwMode="auto">
            <a:xfrm>
              <a:off x="4738047" y="2209800"/>
              <a:ext cx="1130372" cy="2333767"/>
            </a:xfrm>
            <a:custGeom>
              <a:avLst/>
              <a:gdLst>
                <a:gd name="connsiteX0" fmla="*/ 627798 w 791571"/>
                <a:gd name="connsiteY0" fmla="*/ 2333767 h 2333767"/>
                <a:gd name="connsiteX1" fmla="*/ 27296 w 791571"/>
                <a:gd name="connsiteY1" fmla="*/ 1160059 h 2333767"/>
                <a:gd name="connsiteX2" fmla="*/ 791571 w 791571"/>
                <a:gd name="connsiteY2" fmla="*/ 0 h 233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571" h="2333767">
                  <a:moveTo>
                    <a:pt x="627798" y="2333767"/>
                  </a:moveTo>
                  <a:cubicBezTo>
                    <a:pt x="313899" y="1941393"/>
                    <a:pt x="0" y="1549020"/>
                    <a:pt x="27296" y="1160059"/>
                  </a:cubicBezTo>
                  <a:cubicBezTo>
                    <a:pt x="54592" y="771098"/>
                    <a:pt x="423081" y="385549"/>
                    <a:pt x="791571" y="0"/>
                  </a:cubicBezTo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5720" rIns="45720"/>
            <a:lstStyle/>
            <a:p>
              <a:pPr algn="l" defTabSz="457200">
                <a:lnSpc>
                  <a:spcPct val="71000"/>
                </a:lnSpc>
                <a:buClr>
                  <a:srgbClr val="FFFFFF"/>
                </a:buClr>
                <a:buSzPct val="100000"/>
                <a:buFont typeface="Arial" charset="0"/>
                <a:buNone/>
                <a:defRPr/>
              </a:pPr>
              <a:endParaRPr lang="en-US" sz="1100" kern="0">
                <a:solidFill>
                  <a:sysClr val="windowText" lastClr="000000"/>
                </a:solidFill>
                <a:latin typeface="Arial" charset="0"/>
                <a:ea typeface="+mn-ea"/>
                <a:cs typeface="Lucida Sans Unicode" pitchFamily="34" charset="0"/>
              </a:endParaRPr>
            </a:p>
          </p:txBody>
        </p:sp>
        <p:sp>
          <p:nvSpPr>
            <p:cNvPr id="45079" name="TextBox 86"/>
            <p:cNvSpPr txBox="1">
              <a:spLocks noChangeArrowheads="1"/>
            </p:cNvSpPr>
            <p:nvPr/>
          </p:nvSpPr>
          <p:spPr bwMode="auto">
            <a:xfrm>
              <a:off x="5029897" y="3576067"/>
              <a:ext cx="986625" cy="549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C00000"/>
                  </a:solidFill>
                </a:rPr>
                <a:t>X</a:t>
              </a:r>
              <a:r>
                <a:rPr lang="en-US" sz="2000" baseline="-25000">
                  <a:solidFill>
                    <a:srgbClr val="C00000"/>
                  </a:solidFill>
                </a:rPr>
                <a:t>3</a:t>
              </a:r>
              <a:r>
                <a:rPr lang="en-US" sz="2000">
                  <a:solidFill>
                    <a:srgbClr val="C00000"/>
                  </a:solidFill>
                </a:rPr>
                <a:t>=0</a:t>
              </a:r>
            </a:p>
          </p:txBody>
        </p:sp>
      </p:grpSp>
      <p:grpSp>
        <p:nvGrpSpPr>
          <p:cNvPr id="5" name="Group 91"/>
          <p:cNvGrpSpPr>
            <a:grpSpLocks/>
          </p:cNvGrpSpPr>
          <p:nvPr/>
        </p:nvGrpSpPr>
        <p:grpSpPr bwMode="auto">
          <a:xfrm>
            <a:off x="5456238" y="4038600"/>
            <a:ext cx="2801942" cy="2543175"/>
            <a:chOff x="5456786" y="4038600"/>
            <a:chExt cx="2801521" cy="2543890"/>
          </a:xfrm>
        </p:grpSpPr>
        <p:sp>
          <p:nvSpPr>
            <p:cNvPr id="45073" name="TextBox 72"/>
            <p:cNvSpPr txBox="1">
              <a:spLocks noChangeArrowheads="1"/>
            </p:cNvSpPr>
            <p:nvPr/>
          </p:nvSpPr>
          <p:spPr bwMode="auto">
            <a:xfrm>
              <a:off x="7539278" y="4176752"/>
              <a:ext cx="719029" cy="298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endParaRPr lang="de-DE" sz="2000" baseline="-25000">
                <a:solidFill>
                  <a:srgbClr val="C00000"/>
                </a:solidFill>
              </a:endParaRPr>
            </a:p>
          </p:txBody>
        </p:sp>
        <p:grpSp>
          <p:nvGrpSpPr>
            <p:cNvPr id="45074" name="Group 90"/>
            <p:cNvGrpSpPr>
              <a:grpSpLocks/>
            </p:cNvGrpSpPr>
            <p:nvPr/>
          </p:nvGrpSpPr>
          <p:grpSpPr bwMode="auto">
            <a:xfrm>
              <a:off x="5456786" y="4038600"/>
              <a:ext cx="2468196" cy="2543890"/>
              <a:chOff x="5456786" y="4038600"/>
              <a:chExt cx="2468196" cy="2543890"/>
            </a:xfrm>
          </p:grpSpPr>
          <p:sp>
            <p:nvSpPr>
              <p:cNvPr id="45075" name="TextBox 70"/>
              <p:cNvSpPr txBox="1">
                <a:spLocks noChangeArrowheads="1"/>
              </p:cNvSpPr>
              <p:nvPr/>
            </p:nvSpPr>
            <p:spPr bwMode="auto">
              <a:xfrm>
                <a:off x="6748821" y="6182328"/>
                <a:ext cx="1176161" cy="400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n-US" sz="2000">
                    <a:solidFill>
                      <a:srgbClr val="C00000"/>
                    </a:solidFill>
                  </a:rPr>
                  <a:t>X</a:t>
                </a:r>
                <a:r>
                  <a:rPr lang="en-US" sz="2000" baseline="-25000">
                    <a:solidFill>
                      <a:srgbClr val="C00000"/>
                    </a:solidFill>
                  </a:rPr>
                  <a:t>2</a:t>
                </a:r>
                <a:r>
                  <a:rPr lang="en-US" sz="2000">
                    <a:solidFill>
                      <a:srgbClr val="C00000"/>
                    </a:solidFill>
                  </a:rPr>
                  <a:t>=1</a:t>
                </a:r>
                <a:endParaRPr lang="en-US" sz="2000" baseline="-25000">
                  <a:solidFill>
                    <a:srgbClr val="C00000"/>
                  </a:solidFill>
                </a:endParaRPr>
              </a:p>
            </p:txBody>
          </p:sp>
          <p:sp>
            <p:nvSpPr>
              <p:cNvPr id="45076" name="TextBox 71"/>
              <p:cNvSpPr txBox="1">
                <a:spLocks noChangeArrowheads="1"/>
              </p:cNvSpPr>
              <p:nvPr/>
            </p:nvSpPr>
            <p:spPr bwMode="auto">
              <a:xfrm>
                <a:off x="5456786" y="6175976"/>
                <a:ext cx="1172987" cy="400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dirty="0">
                    <a:solidFill>
                      <a:srgbClr val="C00000"/>
                    </a:solidFill>
                  </a:rPr>
                  <a:t>X</a:t>
                </a:r>
                <a:r>
                  <a:rPr lang="en-US" sz="2000" baseline="-25000" dirty="0">
                    <a:solidFill>
                      <a:srgbClr val="C00000"/>
                    </a:solidFill>
                  </a:rPr>
                  <a:t>2</a:t>
                </a:r>
                <a:r>
                  <a:rPr lang="en-US" sz="2000" dirty="0">
                    <a:solidFill>
                      <a:srgbClr val="C00000"/>
                    </a:solidFill>
                  </a:rPr>
                  <a:t>=0</a:t>
                </a:r>
                <a:endParaRPr lang="en-US" sz="2000" baseline="-25000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45077" name="Straight Connector 88"/>
              <p:cNvCxnSpPr>
                <a:cxnSpLocks noChangeShapeType="1"/>
              </p:cNvCxnSpPr>
              <p:nvPr/>
            </p:nvCxnSpPr>
            <p:spPr bwMode="auto">
              <a:xfrm rot="5400000">
                <a:off x="5714999" y="4800600"/>
                <a:ext cx="2514600" cy="99060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2" name="Rechteck 1"/>
          <p:cNvSpPr/>
          <p:nvPr/>
        </p:nvSpPr>
        <p:spPr bwMode="auto">
          <a:xfrm rot="17486616">
            <a:off x="4889816" y="3994451"/>
            <a:ext cx="2249273" cy="1961920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" y="990600"/>
            <a:ext cx="9067800" cy="4837113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Prior over diseases P(Y)</a:t>
            </a:r>
          </a:p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Deterministic test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outcomes P(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</a:rPr>
              <a:t>X</a:t>
            </a:r>
            <a:r>
              <a:rPr lang="en-US" b="1" baseline="-25000" dirty="0">
                <a:latin typeface="Calibri" charset="0"/>
                <a:ea typeface="ＭＳ Ｐゴシック" charset="0"/>
                <a:cs typeface="ＭＳ Ｐゴシック" charset="0"/>
              </a:rPr>
              <a:t>V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| Y)</a:t>
            </a:r>
          </a:p>
          <a:p>
            <a:pPr eaLnBrk="1" hangingPunct="1"/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Each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test eliminates hypotheses y</a:t>
            </a:r>
          </a:p>
          <a:p>
            <a:pPr eaLnBrk="1" hangingPunct="1"/>
            <a:endParaRPr lang="en-US" sz="11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11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11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11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11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 altLang="ja-JP" dirty="0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6705600" y="6172200"/>
            <a:ext cx="990600" cy="685800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35" name="Rechteck 34"/>
          <p:cNvSpPr/>
          <p:nvPr/>
        </p:nvSpPr>
        <p:spPr bwMode="auto">
          <a:xfrm rot="17486616">
            <a:off x="6972971" y="4517301"/>
            <a:ext cx="2038373" cy="1961920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charset="0"/>
            </a:endParaRPr>
          </a:p>
        </p:txBody>
      </p:sp>
      <p:sp>
        <p:nvSpPr>
          <p:cNvPr id="36" name="Rechteck 35"/>
          <p:cNvSpPr/>
          <p:nvPr/>
        </p:nvSpPr>
        <p:spPr bwMode="auto">
          <a:xfrm>
            <a:off x="5486400" y="6172200"/>
            <a:ext cx="990600" cy="685800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700018" y="3886200"/>
            <a:ext cx="1415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/>
              <a:t>States </a:t>
            </a:r>
            <a:r>
              <a:rPr lang="de-DE" i="1" dirty="0" err="1" smtClean="0"/>
              <a:t>y</a:t>
            </a:r>
            <a:endParaRPr lang="de-DE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8759008"/>
      </p:ext>
    </p:extLst>
  </p:cSld>
  <p:clrMapOvr>
    <a:masterClrMapping/>
  </p:clrMapOvr>
  <p:transition xmlns:p14="http://schemas.microsoft.com/office/powerpoint/2010/main" spd="slow" advTm="15621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build="p"/>
      <p:bldP spid="7" grpId="0" animBg="1"/>
      <p:bldP spid="7" grpId="1" animBg="1"/>
      <p:bldP spid="35" grpId="0" animBg="1"/>
      <p:bldP spid="36" grpId="0" animBg="1"/>
      <p:bldP spid="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Problem Statement</a:t>
            </a:r>
          </a:p>
        </p:txBody>
      </p:sp>
      <p:sp>
        <p:nvSpPr>
          <p:cNvPr id="17100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382000" cy="548640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n-US" dirty="0">
                <a:latin typeface="Calibri" charset="0"/>
              </a:rPr>
              <a:t>	Given: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80FF"/>
                </a:solidFill>
                <a:latin typeface="Calibri" charset="0"/>
                <a:ea typeface="ＭＳ Ｐゴシック" charset="0"/>
              </a:rPr>
              <a:t>Items </a:t>
            </a:r>
            <a:r>
              <a:rPr lang="en-US" dirty="0" smtClean="0">
                <a:latin typeface="Calibri" charset="0"/>
                <a:ea typeface="ＭＳ Ｐゴシック" charset="0"/>
              </a:rPr>
              <a:t>(tests, experiments, actions, …) </a:t>
            </a:r>
            <a:r>
              <a:rPr lang="en-US" dirty="0">
                <a:latin typeface="Calibri" charset="0"/>
                <a:ea typeface="ＭＳ Ｐゴシック" charset="0"/>
              </a:rPr>
              <a:t>V={1,…,n}</a:t>
            </a:r>
          </a:p>
          <a:p>
            <a:pPr lvl="1" eaLnBrk="1" hangingPunct="1">
              <a:defRPr/>
            </a:pPr>
            <a:r>
              <a:rPr lang="en-US" dirty="0">
                <a:latin typeface="Calibri" charset="0"/>
                <a:ea typeface="ＭＳ Ｐゴシック" charset="0"/>
              </a:rPr>
              <a:t>Associated with </a:t>
            </a:r>
            <a:r>
              <a:rPr lang="en-US" dirty="0">
                <a:solidFill>
                  <a:srgbClr val="0080FF"/>
                </a:solidFill>
                <a:latin typeface="Calibri" charset="0"/>
                <a:ea typeface="ＭＳ Ｐゴシック" charset="0"/>
              </a:rPr>
              <a:t>random variables </a:t>
            </a:r>
            <a:r>
              <a:rPr lang="en-US" dirty="0">
                <a:latin typeface="Calibri" charset="0"/>
                <a:ea typeface="ＭＳ Ｐゴシック" charset="0"/>
              </a:rPr>
              <a:t>X</a:t>
            </a:r>
            <a:r>
              <a:rPr lang="en-US" baseline="-25000" dirty="0">
                <a:latin typeface="Calibri" charset="0"/>
                <a:ea typeface="ＭＳ Ｐゴシック" charset="0"/>
              </a:rPr>
              <a:t>1</a:t>
            </a:r>
            <a:r>
              <a:rPr lang="en-US" dirty="0">
                <a:latin typeface="Calibri" charset="0"/>
                <a:ea typeface="ＭＳ Ｐゴシック" charset="0"/>
              </a:rPr>
              <a:t>,…,</a:t>
            </a:r>
            <a:r>
              <a:rPr lang="en-US" dirty="0" err="1">
                <a:latin typeface="Calibri" charset="0"/>
                <a:ea typeface="ＭＳ Ｐゴシック" charset="0"/>
              </a:rPr>
              <a:t>X</a:t>
            </a:r>
            <a:r>
              <a:rPr lang="en-US" baseline="-25000" dirty="0" err="1">
                <a:latin typeface="Calibri" charset="0"/>
                <a:ea typeface="ＭＳ Ｐゴシック" charset="0"/>
              </a:rPr>
              <a:t>n</a:t>
            </a:r>
            <a:r>
              <a:rPr lang="en-US" dirty="0">
                <a:latin typeface="Calibri" charset="0"/>
                <a:ea typeface="ＭＳ Ｐゴシック" charset="0"/>
              </a:rPr>
              <a:t> taking values in O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80FF"/>
                </a:solidFill>
                <a:latin typeface="Calibri" charset="0"/>
                <a:ea typeface="ＭＳ Ｐゴシック" charset="0"/>
              </a:rPr>
              <a:t>Objective</a:t>
            </a:r>
            <a:r>
              <a:rPr lang="en-US" dirty="0" smtClean="0">
                <a:latin typeface="Calibri" charset="0"/>
                <a:ea typeface="ＭＳ Ｐゴシック" charset="0"/>
              </a:rPr>
              <a:t>:</a:t>
            </a:r>
          </a:p>
          <a:p>
            <a:pPr lvl="1" eaLnBrk="1" hangingPunct="1">
              <a:defRPr/>
            </a:pPr>
            <a:r>
              <a:rPr lang="en-US" dirty="0" smtClean="0">
                <a:latin typeface="Calibri" charset="0"/>
                <a:ea typeface="ＭＳ Ｐゴシック" charset="0"/>
              </a:rPr>
              <a:t>Policy </a:t>
            </a:r>
            <a:r>
              <a:rPr lang="en-US" dirty="0" smtClean="0">
                <a:solidFill>
                  <a:srgbClr val="0080FF"/>
                </a:solidFill>
                <a:latin typeface="cmmi10" charset="0"/>
                <a:sym typeface="Wingdings" charset="0"/>
              </a:rPr>
              <a:t>π </a:t>
            </a:r>
            <a:r>
              <a:rPr lang="en-US" dirty="0" smtClean="0">
                <a:latin typeface="Calibri" charset="0"/>
                <a:ea typeface="ＭＳ Ｐゴシック" charset="0"/>
              </a:rPr>
              <a:t>maps observation </a:t>
            </a:r>
            <a:r>
              <a:rPr lang="en-US" b="1" dirty="0" err="1" smtClean="0"/>
              <a:t>x</a:t>
            </a:r>
            <a:r>
              <a:rPr lang="en-US" b="1" baseline="-25000" dirty="0" err="1" smtClean="0"/>
              <a:t>A</a:t>
            </a:r>
            <a:r>
              <a:rPr lang="en-US" b="1" baseline="-25000" dirty="0" smtClean="0"/>
              <a:t> </a:t>
            </a:r>
            <a:r>
              <a:rPr lang="en-US" dirty="0" smtClean="0">
                <a:latin typeface="Calibri" charset="0"/>
                <a:ea typeface="ＭＳ Ｐゴシック" charset="0"/>
              </a:rPr>
              <a:t>to next item</a:t>
            </a:r>
          </a:p>
          <a:p>
            <a:pPr lvl="1" eaLnBrk="1" hangingPunct="1">
              <a:defRPr/>
            </a:pPr>
            <a:endParaRPr lang="en-US" sz="1600" dirty="0" smtClean="0">
              <a:latin typeface="Calibri" charset="0"/>
              <a:ea typeface="ＭＳ Ｐゴシック" charset="0"/>
            </a:endParaRPr>
          </a:p>
          <a:p>
            <a:pPr marL="0" indent="0" eaLnBrk="1" hangingPunct="1">
              <a:buFont typeface="Wingdings" charset="0"/>
              <a:buNone/>
              <a:defRPr/>
            </a:pPr>
            <a:r>
              <a:rPr lang="en-US" dirty="0" smtClean="0">
                <a:latin typeface="Calibri" charset="0"/>
                <a:ea typeface="ＭＳ Ｐゴシック" charset="0"/>
                <a:sym typeface="Wingdings" charset="0"/>
              </a:rPr>
              <a:t>   </a:t>
            </a:r>
            <a:r>
              <a:rPr lang="en-US" dirty="0" smtClean="0">
                <a:solidFill>
                  <a:srgbClr val="0080FF"/>
                </a:solidFill>
                <a:latin typeface="Calibri" charset="0"/>
                <a:sym typeface="Wingdings" charset="0"/>
              </a:rPr>
              <a:t>Value </a:t>
            </a:r>
            <a:r>
              <a:rPr lang="en-US" dirty="0">
                <a:solidFill>
                  <a:srgbClr val="0080FF"/>
                </a:solidFill>
                <a:latin typeface="Calibri" charset="0"/>
                <a:sym typeface="Wingdings" charset="0"/>
              </a:rPr>
              <a:t>of policy </a:t>
            </a:r>
            <a:r>
              <a:rPr lang="en-US" dirty="0">
                <a:solidFill>
                  <a:srgbClr val="0080FF"/>
                </a:solidFill>
                <a:latin typeface="cmmi10" charset="0"/>
                <a:sym typeface="Wingdings" charset="0"/>
              </a:rPr>
              <a:t>π</a:t>
            </a:r>
            <a:r>
              <a:rPr lang="en-US" dirty="0">
                <a:latin typeface="Calibri" charset="0"/>
                <a:sym typeface="Wingdings" charset="0"/>
              </a:rPr>
              <a:t>:</a:t>
            </a:r>
          </a:p>
          <a:p>
            <a:pPr lvl="1" eaLnBrk="1" hangingPunct="1">
              <a:defRPr/>
            </a:pPr>
            <a:endParaRPr lang="en-US" dirty="0">
              <a:latin typeface="Calibri" charset="0"/>
              <a:ea typeface="ＭＳ Ｐゴシック" charset="0"/>
              <a:sym typeface="Wingdings" charset="0"/>
            </a:endParaRPr>
          </a:p>
          <a:p>
            <a:pPr eaLnBrk="1" hangingPunct="1">
              <a:defRPr/>
            </a:pPr>
            <a:endParaRPr lang="en-US" dirty="0">
              <a:latin typeface="Calibri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en-US" dirty="0">
                <a:latin typeface="Calibri" charset="0"/>
              </a:rPr>
              <a:t>	Want</a:t>
            </a:r>
          </a:p>
          <a:p>
            <a:pPr eaLnBrk="1" hangingPunct="1">
              <a:defRPr/>
            </a:pPr>
            <a:endParaRPr lang="en-US" dirty="0">
              <a:latin typeface="Calibri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en-US" b="1" dirty="0">
                <a:solidFill>
                  <a:schemeClr val="hlink"/>
                </a:solidFill>
                <a:latin typeface="Calibri" charset="0"/>
              </a:rPr>
              <a:t>	NP-hard</a:t>
            </a:r>
            <a:r>
              <a:rPr lang="en-US" dirty="0">
                <a:solidFill>
                  <a:schemeClr val="hlink"/>
                </a:solidFill>
                <a:latin typeface="Calibri" charset="0"/>
              </a:rPr>
              <a:t> (also hard to approximate!)</a:t>
            </a:r>
          </a:p>
          <a:p>
            <a:pPr eaLnBrk="1" hangingPunct="1">
              <a:buFont typeface="Wingdings" charset="0"/>
              <a:buNone/>
              <a:defRPr/>
            </a:pPr>
            <a:r>
              <a:rPr lang="en-US" b="1" dirty="0">
                <a:latin typeface="Calibri" charset="0"/>
              </a:rPr>
              <a:t>	</a:t>
            </a:r>
            <a:endParaRPr lang="en-US" dirty="0">
              <a:latin typeface="Calibri" charset="0"/>
            </a:endParaRPr>
          </a:p>
        </p:txBody>
      </p:sp>
      <p:sp>
        <p:nvSpPr>
          <p:cNvPr id="3788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A2FDA52-E2D2-EA40-9178-B9E0F786D74A}" type="slidenum">
              <a:rPr lang="en-US" sz="1400"/>
              <a:pPr eaLnBrk="1" hangingPunct="1"/>
              <a:t>74</a:t>
            </a:fld>
            <a:endParaRPr lang="en-US" sz="1400"/>
          </a:p>
        </p:txBody>
      </p:sp>
      <p:pic>
        <p:nvPicPr>
          <p:cNvPr id="1710089" name="Picture 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5114925"/>
            <a:ext cx="280352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657600" y="3581401"/>
            <a:ext cx="5505450" cy="1738313"/>
            <a:chOff x="2304" y="1810"/>
            <a:chExt cx="3468" cy="1095"/>
          </a:xfrm>
        </p:grpSpPr>
        <p:sp>
          <p:nvSpPr>
            <p:cNvPr id="37905" name="Text Box 5"/>
            <p:cNvSpPr txBox="1">
              <a:spLocks noChangeArrowheads="1"/>
            </p:cNvSpPr>
            <p:nvPr/>
          </p:nvSpPr>
          <p:spPr bwMode="auto">
            <a:xfrm>
              <a:off x="3975" y="2304"/>
              <a:ext cx="1797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/>
                <a:t>Tests run by </a:t>
              </a:r>
              <a:r>
                <a:rPr lang="en-US" dirty="0">
                  <a:latin typeface="cmmi10" charset="0"/>
                </a:rPr>
                <a:t>π</a:t>
              </a:r>
              <a:r>
                <a:rPr lang="en-US" dirty="0"/>
                <a:t/>
              </a:r>
              <a:br>
                <a:rPr lang="en-US" dirty="0"/>
              </a:br>
              <a:r>
                <a:rPr lang="en-US" dirty="0"/>
                <a:t>if world in state </a:t>
              </a:r>
              <a:r>
                <a:rPr lang="en-US" b="1" dirty="0" err="1"/>
                <a:t>x</a:t>
              </a:r>
              <a:r>
                <a:rPr lang="en-US" b="1" baseline="-25000" dirty="0" err="1"/>
                <a:t>V</a:t>
              </a:r>
              <a:endParaRPr lang="en-US" b="1" baseline="-25000" dirty="0"/>
            </a:p>
          </p:txBody>
        </p:sp>
        <p:pic>
          <p:nvPicPr>
            <p:cNvPr id="37906" name="Picture 8" descr="TP_tmp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810"/>
              <a:ext cx="3102" cy="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7" name="Line 6"/>
            <p:cNvSpPr>
              <a:spLocks noChangeShapeType="1"/>
            </p:cNvSpPr>
            <p:nvPr/>
          </p:nvSpPr>
          <p:spPr bwMode="auto">
            <a:xfrm flipH="1" flipV="1">
              <a:off x="4512" y="2112"/>
              <a:ext cx="192" cy="28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710091" name="Rectangle 11"/>
          <p:cNvSpPr>
            <a:spLocks noChangeArrowheads="1"/>
          </p:cNvSpPr>
          <p:nvPr/>
        </p:nvSpPr>
        <p:spPr bwMode="auto">
          <a:xfrm>
            <a:off x="457200" y="4864100"/>
            <a:ext cx="4865688" cy="990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3789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2362200"/>
            <a:ext cx="26797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ung 4"/>
          <p:cNvGrpSpPr/>
          <p:nvPr/>
        </p:nvGrpSpPr>
        <p:grpSpPr>
          <a:xfrm>
            <a:off x="6698827" y="5410200"/>
            <a:ext cx="2216573" cy="1219200"/>
            <a:chOff x="1343025" y="1577975"/>
            <a:chExt cx="4156075" cy="2286000"/>
          </a:xfrm>
        </p:grpSpPr>
        <p:sp>
          <p:nvSpPr>
            <p:cNvPr id="23" name="Oval 6"/>
            <p:cNvSpPr>
              <a:spLocks noChangeArrowheads="1"/>
            </p:cNvSpPr>
            <p:nvPr/>
          </p:nvSpPr>
          <p:spPr bwMode="auto">
            <a:xfrm>
              <a:off x="2382838" y="2409825"/>
              <a:ext cx="311150" cy="31115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45720" rIns="45720"/>
            <a:lstStyle/>
            <a:p>
              <a:pPr algn="l" defTabSz="457200">
                <a:lnSpc>
                  <a:spcPct val="71000"/>
                </a:lnSpc>
                <a:buClr>
                  <a:srgbClr val="FFFFFF"/>
                </a:buClr>
                <a:buSzPct val="100000"/>
                <a:buFont typeface="Arial" charset="0"/>
                <a:buNone/>
              </a:pPr>
              <a:endParaRPr lang="de-DE" sz="180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4356100" y="2409825"/>
              <a:ext cx="311150" cy="311150"/>
            </a:xfrm>
            <a:prstGeom prst="ellipse">
              <a:avLst/>
            </a:prstGeom>
            <a:solidFill>
              <a:srgbClr val="FF8000"/>
            </a:solidFill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45720" rIns="45720"/>
            <a:lstStyle/>
            <a:p>
              <a:pPr algn="l" defTabSz="457200">
                <a:lnSpc>
                  <a:spcPct val="71000"/>
                </a:lnSpc>
                <a:buClr>
                  <a:srgbClr val="FFFFFF"/>
                </a:buClr>
                <a:buSzPct val="100000"/>
                <a:buFont typeface="Arial" charset="0"/>
                <a:buNone/>
              </a:pPr>
              <a:endParaRPr lang="de-DE" sz="1800">
                <a:solidFill>
                  <a:srgbClr val="FF6600"/>
                </a:solidFill>
              </a:endParaRPr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3421063" y="1577975"/>
              <a:ext cx="311150" cy="311150"/>
            </a:xfrm>
            <a:prstGeom prst="ellipse">
              <a:avLst/>
            </a:prstGeom>
            <a:solidFill>
              <a:srgbClr val="FF8000"/>
            </a:solidFill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45720" rIns="45720"/>
            <a:lstStyle/>
            <a:p>
              <a:pPr algn="l" defTabSz="457200">
                <a:lnSpc>
                  <a:spcPct val="71000"/>
                </a:lnSpc>
                <a:buClr>
                  <a:srgbClr val="FFFFFF"/>
                </a:buClr>
                <a:buSzPct val="100000"/>
                <a:buFont typeface="Arial" charset="0"/>
                <a:buNone/>
              </a:pPr>
              <a:endParaRPr lang="de-DE" sz="1800">
                <a:solidFill>
                  <a:srgbClr val="FF6600"/>
                </a:solidFill>
              </a:endParaRPr>
            </a:p>
          </p:txBody>
        </p:sp>
        <p:sp>
          <p:nvSpPr>
            <p:cNvPr id="26" name="Oval 9"/>
            <p:cNvSpPr>
              <a:spLocks noChangeArrowheads="1"/>
            </p:cNvSpPr>
            <p:nvPr/>
          </p:nvSpPr>
          <p:spPr bwMode="auto">
            <a:xfrm>
              <a:off x="1343025" y="3552825"/>
              <a:ext cx="311150" cy="31115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45720" rIns="45720"/>
            <a:lstStyle/>
            <a:p>
              <a:pPr algn="l" defTabSz="457200">
                <a:lnSpc>
                  <a:spcPct val="71000"/>
                </a:lnSpc>
                <a:buClr>
                  <a:srgbClr val="FFFFFF"/>
                </a:buClr>
                <a:buSzPct val="100000"/>
                <a:buFont typeface="Arial" charset="0"/>
                <a:buNone/>
              </a:pPr>
              <a:endParaRPr lang="de-DE" sz="1800"/>
            </a:p>
          </p:txBody>
        </p:sp>
        <p:sp>
          <p:nvSpPr>
            <p:cNvPr id="27" name="Oval 10"/>
            <p:cNvSpPr>
              <a:spLocks noChangeArrowheads="1"/>
            </p:cNvSpPr>
            <p:nvPr/>
          </p:nvSpPr>
          <p:spPr bwMode="auto">
            <a:xfrm>
              <a:off x="2901950" y="3552825"/>
              <a:ext cx="311150" cy="31115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45720" rIns="45720"/>
            <a:lstStyle/>
            <a:p>
              <a:pPr algn="l" defTabSz="457200">
                <a:lnSpc>
                  <a:spcPct val="71000"/>
                </a:lnSpc>
                <a:buClr>
                  <a:srgbClr val="FFFFFF"/>
                </a:buClr>
                <a:buSzPct val="100000"/>
                <a:buFont typeface="Arial" charset="0"/>
                <a:buNone/>
              </a:pPr>
              <a:endParaRPr lang="de-DE" sz="1800"/>
            </a:p>
          </p:txBody>
        </p:sp>
        <p:sp>
          <p:nvSpPr>
            <p:cNvPr id="28" name="Oval 11"/>
            <p:cNvSpPr>
              <a:spLocks noChangeArrowheads="1"/>
            </p:cNvSpPr>
            <p:nvPr/>
          </p:nvSpPr>
          <p:spPr bwMode="auto">
            <a:xfrm>
              <a:off x="3732213" y="3552825"/>
              <a:ext cx="312737" cy="311150"/>
            </a:xfrm>
            <a:prstGeom prst="ellipse">
              <a:avLst/>
            </a:prstGeom>
            <a:solidFill>
              <a:srgbClr val="FF8000"/>
            </a:solidFill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45720" rIns="45720"/>
            <a:lstStyle/>
            <a:p>
              <a:pPr algn="l" defTabSz="457200">
                <a:lnSpc>
                  <a:spcPct val="71000"/>
                </a:lnSpc>
                <a:buClr>
                  <a:srgbClr val="FFFFFF"/>
                </a:buClr>
                <a:buSzPct val="100000"/>
                <a:buFont typeface="Arial" charset="0"/>
                <a:buNone/>
              </a:pPr>
              <a:endParaRPr lang="de-DE" sz="1800">
                <a:solidFill>
                  <a:srgbClr val="FF6600"/>
                </a:solidFill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5187950" y="3448050"/>
              <a:ext cx="311150" cy="312738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45720" rIns="45720"/>
            <a:lstStyle/>
            <a:p>
              <a:pPr algn="l" defTabSz="457200">
                <a:lnSpc>
                  <a:spcPct val="71000"/>
                </a:lnSpc>
                <a:buClr>
                  <a:srgbClr val="FFFFFF"/>
                </a:buClr>
                <a:buSzPct val="100000"/>
                <a:buFont typeface="Arial" charset="0"/>
                <a:buNone/>
              </a:pPr>
              <a:endParaRPr lang="de-DE" sz="1800"/>
            </a:p>
          </p:txBody>
        </p:sp>
        <p:cxnSp>
          <p:nvCxnSpPr>
            <p:cNvPr id="30" name="Straight Connector 14"/>
            <p:cNvCxnSpPr>
              <a:cxnSpLocks noChangeShapeType="1"/>
              <a:stCxn id="25" idx="3"/>
              <a:endCxn id="23" idx="7"/>
            </p:cNvCxnSpPr>
            <p:nvPr/>
          </p:nvCxnSpPr>
          <p:spPr bwMode="auto">
            <a:xfrm rot="5400000">
              <a:off x="2752725" y="1739900"/>
              <a:ext cx="609600" cy="8191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Connector 17"/>
            <p:cNvCxnSpPr>
              <a:cxnSpLocks noChangeShapeType="1"/>
              <a:stCxn id="23" idx="3"/>
              <a:endCxn id="26" idx="7"/>
            </p:cNvCxnSpPr>
            <p:nvPr/>
          </p:nvCxnSpPr>
          <p:spPr bwMode="auto">
            <a:xfrm rot="5400000">
              <a:off x="1557338" y="2727325"/>
              <a:ext cx="922337" cy="8175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Straight Connector 20"/>
            <p:cNvCxnSpPr>
              <a:cxnSpLocks noChangeShapeType="1"/>
              <a:stCxn id="23" idx="5"/>
              <a:endCxn id="27" idx="1"/>
            </p:cNvCxnSpPr>
            <p:nvPr/>
          </p:nvCxnSpPr>
          <p:spPr bwMode="auto">
            <a:xfrm rot="16200000" flipH="1">
              <a:off x="2336800" y="2986088"/>
              <a:ext cx="922337" cy="3000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Straight Connector 23"/>
            <p:cNvCxnSpPr>
              <a:cxnSpLocks noChangeShapeType="1"/>
              <a:stCxn id="24" idx="3"/>
              <a:endCxn id="28" idx="7"/>
            </p:cNvCxnSpPr>
            <p:nvPr/>
          </p:nvCxnSpPr>
          <p:spPr bwMode="auto">
            <a:xfrm rot="5400000">
              <a:off x="3739357" y="2934494"/>
              <a:ext cx="922337" cy="4032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traight Connector 24"/>
            <p:cNvCxnSpPr>
              <a:cxnSpLocks noChangeShapeType="1"/>
              <a:stCxn id="24" idx="5"/>
              <a:endCxn id="29" idx="1"/>
            </p:cNvCxnSpPr>
            <p:nvPr/>
          </p:nvCxnSpPr>
          <p:spPr bwMode="auto">
            <a:xfrm rot="16200000" flipH="1">
              <a:off x="4518025" y="2779713"/>
              <a:ext cx="819150" cy="609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Straight Connector 33"/>
            <p:cNvCxnSpPr>
              <a:cxnSpLocks noChangeShapeType="1"/>
              <a:stCxn id="25" idx="5"/>
              <a:endCxn id="24" idx="1"/>
            </p:cNvCxnSpPr>
            <p:nvPr/>
          </p:nvCxnSpPr>
          <p:spPr bwMode="auto">
            <a:xfrm rot="16200000" flipH="1">
              <a:off x="3740151" y="1792287"/>
              <a:ext cx="609600" cy="7143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85730048"/>
      </p:ext>
    </p:extLst>
  </p:cSld>
  <p:clrMapOvr>
    <a:masterClrMapping/>
  </p:clrMapOvr>
  <p:transition xmlns:p14="http://schemas.microsoft.com/office/powerpoint/2010/main" spd="slow" advTm="12033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0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0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083" grpId="0" build="p"/>
      <p:bldP spid="171009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Adaptive greedy algorithm</a:t>
            </a:r>
          </a:p>
        </p:txBody>
      </p:sp>
      <p:sp>
        <p:nvSpPr>
          <p:cNvPr id="17111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305800" cy="58674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Suppose we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’ve seen X</a:t>
            </a:r>
            <a:r>
              <a:rPr lang="en-US" altLang="ja-JP" baseline="-25000" dirty="0">
                <a:latin typeface="Calibri" charset="0"/>
                <a:ea typeface="ＭＳ Ｐゴシック" charset="0"/>
                <a:cs typeface="ＭＳ Ｐゴシック" charset="0"/>
              </a:rPr>
              <a:t>A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 = </a:t>
            </a:r>
            <a:r>
              <a:rPr lang="en-US" altLang="ja-JP" dirty="0" err="1">
                <a:latin typeface="Calibri" charset="0"/>
                <a:ea typeface="ＭＳ Ｐゴシック" charset="0"/>
                <a:cs typeface="ＭＳ Ｐゴシック" charset="0"/>
              </a:rPr>
              <a:t>x</a:t>
            </a:r>
            <a:r>
              <a:rPr lang="en-US" altLang="ja-JP" baseline="-25000" dirty="0" err="1">
                <a:latin typeface="Calibri" charset="0"/>
                <a:ea typeface="ＭＳ Ｐゴシック" charset="0"/>
                <a:cs typeface="ＭＳ Ｐゴシック" charset="0"/>
              </a:rPr>
              <a:t>A</a:t>
            </a:r>
            <a:r>
              <a:rPr lang="en-US" altLang="ja-JP" baseline="-25000" dirty="0">
                <a:latin typeface="Calibri" charset="0"/>
                <a:ea typeface="ＭＳ Ｐゴシック" charset="0"/>
                <a:cs typeface="ＭＳ Ｐゴシック" charset="0"/>
              </a:rPr>
              <a:t>.</a:t>
            </a:r>
            <a:endParaRPr lang="en-US" altLang="ja-JP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smtClean="0">
                <a:solidFill>
                  <a:srgbClr val="0080FF"/>
                </a:solidFill>
                <a:latin typeface="Calibri" charset="0"/>
                <a:ea typeface="ＭＳ Ｐゴシック" charset="0"/>
                <a:cs typeface="ＭＳ Ｐゴシック" charset="0"/>
              </a:rPr>
              <a:t>Conditional expected benefit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of adding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item 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:</a:t>
            </a: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b="1" u="sng" dirty="0">
                <a:latin typeface="Calibri" charset="0"/>
                <a:ea typeface="ＭＳ Ｐゴシック" charset="0"/>
                <a:cs typeface="ＭＳ Ｐゴシック" charset="0"/>
              </a:rPr>
              <a:t>Adaptive Greedy algorithm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:</a:t>
            </a:r>
          </a:p>
          <a:p>
            <a:pPr eaLnBrk="1" hangingPunct="1">
              <a:buFont typeface="Wingdings" charset="0"/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	Start with </a:t>
            </a:r>
            <a:endParaRPr lang="en-US" dirty="0">
              <a:latin typeface="cmsy10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	For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= 1:k</a:t>
            </a:r>
          </a:p>
          <a:p>
            <a:pPr lvl="1" eaLnBrk="1" hangingPunct="1"/>
            <a:r>
              <a:rPr lang="en-US" dirty="0">
                <a:latin typeface="Calibri" charset="0"/>
                <a:ea typeface="ＭＳ Ｐゴシック" charset="0"/>
              </a:rPr>
              <a:t>Pick</a:t>
            </a:r>
          </a:p>
          <a:p>
            <a:pPr lvl="1" eaLnBrk="1" hangingPunct="1"/>
            <a:r>
              <a:rPr lang="en-US" dirty="0">
                <a:solidFill>
                  <a:srgbClr val="0080FF"/>
                </a:solidFill>
                <a:latin typeface="Calibri" charset="0"/>
                <a:ea typeface="ＭＳ Ｐゴシック" charset="0"/>
              </a:rPr>
              <a:t>Observe </a:t>
            </a:r>
          </a:p>
          <a:p>
            <a:pPr lvl="1" eaLnBrk="1" hangingPunct="1"/>
            <a:r>
              <a:rPr lang="en-US" dirty="0">
                <a:latin typeface="Calibri" charset="0"/>
                <a:ea typeface="ＭＳ Ｐゴシック" charset="0"/>
              </a:rPr>
              <a:t>Set</a:t>
            </a:r>
          </a:p>
          <a:p>
            <a:pPr eaLnBrk="1" hangingPunct="1"/>
            <a:endParaRPr lang="en-US" sz="16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B242445-9A06-674C-B2C2-6E9775AB13D8}" type="slidenum">
              <a:rPr lang="en-US" sz="1400"/>
              <a:pPr eaLnBrk="1" hangingPunct="1"/>
              <a:t>75</a:t>
            </a:fld>
            <a:endParaRPr lang="en-US" sz="1400"/>
          </a:p>
        </p:txBody>
      </p:sp>
      <p:pic>
        <p:nvPicPr>
          <p:cNvPr id="1711109" name="Picture 5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5888" y="4557713"/>
            <a:ext cx="30480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1110" name="Picture 6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5132388"/>
            <a:ext cx="13827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1111" name="Picture 7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1913" y="5597525"/>
            <a:ext cx="1917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1112" name="Rectangle 8"/>
          <p:cNvSpPr>
            <a:spLocks noChangeArrowheads="1"/>
          </p:cNvSpPr>
          <p:nvPr/>
        </p:nvSpPr>
        <p:spPr bwMode="auto">
          <a:xfrm>
            <a:off x="381000" y="3081338"/>
            <a:ext cx="5475288" cy="304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5888" y="3687763"/>
            <a:ext cx="9017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6200" y="6257925"/>
            <a:ext cx="891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algn="l">
              <a:spcBef>
                <a:spcPct val="20000"/>
              </a:spcBef>
              <a:buClr>
                <a:schemeClr val="folHlink"/>
              </a:buClr>
              <a:buSzPct val="70000"/>
              <a:buFont typeface="Wingdings" charset="0"/>
              <a:buNone/>
            </a:pPr>
            <a:r>
              <a:rPr lang="en-US" sz="2000" i="1"/>
              <a:t>	</a:t>
            </a:r>
            <a:r>
              <a:rPr lang="en-US" i="1"/>
              <a:t>When does this adaptive greedy algorithm work??</a:t>
            </a:r>
          </a:p>
        </p:txBody>
      </p:sp>
      <p:grpSp>
        <p:nvGrpSpPr>
          <p:cNvPr id="7" name="Gruppierung 6"/>
          <p:cNvGrpSpPr/>
          <p:nvPr/>
        </p:nvGrpSpPr>
        <p:grpSpPr>
          <a:xfrm>
            <a:off x="3429000" y="2677180"/>
            <a:ext cx="4572000" cy="828020"/>
            <a:chOff x="3429000" y="2590800"/>
            <a:chExt cx="4572000" cy="828020"/>
          </a:xfrm>
        </p:grpSpPr>
        <p:sp>
          <p:nvSpPr>
            <p:cNvPr id="4" name="Geschweifte Klammer rechts 3"/>
            <p:cNvSpPr/>
            <p:nvPr/>
          </p:nvSpPr>
          <p:spPr bwMode="auto">
            <a:xfrm rot="5400000">
              <a:off x="5486400" y="533400"/>
              <a:ext cx="457200" cy="4572000"/>
            </a:xfrm>
            <a:prstGeom prst="rightBrace">
              <a:avLst/>
            </a:prstGeom>
            <a:noFill/>
            <a:ln w="381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3886200" y="2895600"/>
              <a:ext cx="40446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rgbClr val="0080FF"/>
                  </a:solidFill>
                </a:rPr>
                <a:t>Benefit</a:t>
              </a:r>
              <a:r>
                <a:rPr lang="de-DE" dirty="0" smtClean="0">
                  <a:solidFill>
                    <a:srgbClr val="0080FF"/>
                  </a:solidFill>
                </a:rPr>
                <a:t> </a:t>
              </a:r>
              <a:r>
                <a:rPr lang="de-DE" dirty="0" err="1" smtClean="0">
                  <a:solidFill>
                    <a:srgbClr val="0080FF"/>
                  </a:solidFill>
                </a:rPr>
                <a:t>if</a:t>
              </a:r>
              <a:r>
                <a:rPr lang="de-DE" dirty="0" smtClean="0">
                  <a:solidFill>
                    <a:srgbClr val="0080FF"/>
                  </a:solidFill>
                </a:rPr>
                <a:t> </a:t>
              </a:r>
              <a:r>
                <a:rPr lang="de-DE" dirty="0" err="1" smtClean="0">
                  <a:solidFill>
                    <a:srgbClr val="0080FF"/>
                  </a:solidFill>
                </a:rPr>
                <a:t>world</a:t>
              </a:r>
              <a:r>
                <a:rPr lang="de-DE" dirty="0" smtClean="0">
                  <a:solidFill>
                    <a:srgbClr val="0080FF"/>
                  </a:solidFill>
                </a:rPr>
                <a:t> in </a:t>
              </a:r>
              <a:r>
                <a:rPr lang="de-DE" dirty="0" err="1" smtClean="0">
                  <a:solidFill>
                    <a:srgbClr val="0080FF"/>
                  </a:solidFill>
                </a:rPr>
                <a:t>state</a:t>
              </a:r>
              <a:r>
                <a:rPr lang="de-DE" dirty="0" smtClean="0">
                  <a:solidFill>
                    <a:srgbClr val="0080FF"/>
                  </a:solidFill>
                </a:rPr>
                <a:t> </a:t>
              </a:r>
              <a:r>
                <a:rPr lang="de-DE" b="1" dirty="0" err="1" smtClean="0">
                  <a:solidFill>
                    <a:srgbClr val="0080FF"/>
                  </a:solidFill>
                </a:rPr>
                <a:t>x</a:t>
              </a:r>
              <a:r>
                <a:rPr lang="de-DE" b="1" baseline="-25000" dirty="0" err="1" smtClean="0">
                  <a:solidFill>
                    <a:srgbClr val="0080FF"/>
                  </a:solidFill>
                </a:rPr>
                <a:t>V</a:t>
              </a:r>
              <a:endParaRPr lang="de-DE" b="1" baseline="-25000" dirty="0">
                <a:solidFill>
                  <a:srgbClr val="0080FF"/>
                </a:solidFill>
              </a:endParaRPr>
            </a:p>
          </p:txBody>
        </p:sp>
      </p:grpSp>
      <p:pic>
        <p:nvPicPr>
          <p:cNvPr id="2" name="Bild 1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079689"/>
            <a:ext cx="8001000" cy="718457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6537082" y="3581400"/>
            <a:ext cx="24545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80FF"/>
                </a:solidFill>
              </a:rPr>
              <a:t>Conditional</a:t>
            </a:r>
            <a:r>
              <a:rPr lang="de-DE" dirty="0" smtClean="0">
                <a:solidFill>
                  <a:srgbClr val="0080FF"/>
                </a:solidFill>
              </a:rPr>
              <a:t> on </a:t>
            </a:r>
            <a:br>
              <a:rPr lang="de-DE" dirty="0" smtClean="0">
                <a:solidFill>
                  <a:srgbClr val="0080FF"/>
                </a:solidFill>
              </a:rPr>
            </a:br>
            <a:r>
              <a:rPr lang="de-DE" dirty="0" err="1" smtClean="0">
                <a:solidFill>
                  <a:srgbClr val="0080FF"/>
                </a:solidFill>
              </a:rPr>
              <a:t>observations</a:t>
            </a:r>
            <a:r>
              <a:rPr lang="de-DE" dirty="0" smtClean="0">
                <a:solidFill>
                  <a:srgbClr val="0080FF"/>
                </a:solidFill>
              </a:rPr>
              <a:t> </a:t>
            </a:r>
            <a:r>
              <a:rPr lang="de-DE" b="1" dirty="0" err="1" smtClean="0">
                <a:solidFill>
                  <a:srgbClr val="0080FF"/>
                </a:solidFill>
              </a:rPr>
              <a:t>x</a:t>
            </a:r>
            <a:r>
              <a:rPr lang="de-DE" b="1" baseline="-25000" dirty="0" err="1" smtClean="0">
                <a:solidFill>
                  <a:srgbClr val="0080FF"/>
                </a:solidFill>
              </a:rPr>
              <a:t>A</a:t>
            </a:r>
            <a:endParaRPr lang="de-DE" b="1" baseline="-25000" dirty="0">
              <a:solidFill>
                <a:srgbClr val="0080FF"/>
              </a:solidFill>
            </a:endParaRPr>
          </a:p>
        </p:txBody>
      </p:sp>
      <p:cxnSp>
        <p:nvCxnSpPr>
          <p:cNvPr id="8" name="Gerade Verbindung mit Pfeil 7"/>
          <p:cNvCxnSpPr/>
          <p:nvPr/>
        </p:nvCxnSpPr>
        <p:spPr bwMode="auto">
          <a:xfrm flipV="1">
            <a:off x="8229600" y="2819400"/>
            <a:ext cx="152400" cy="838200"/>
          </a:xfrm>
          <a:prstGeom prst="straightConnector1">
            <a:avLst/>
          </a:prstGeom>
          <a:noFill/>
          <a:ln w="38100" cap="flat" cmpd="sng" algn="ctr">
            <a:solidFill>
              <a:srgbClr val="1589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044658360"/>
      </p:ext>
    </p:extLst>
  </p:cSld>
  <p:clrMapOvr>
    <a:masterClrMapping/>
  </p:clrMapOvr>
  <p:transition xmlns:p14="http://schemas.microsoft.com/office/powerpoint/2010/main" spd="slow" advTm="7836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1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1112" grpId="0" animBg="1"/>
      <p:bldP spid="5" grpId="0"/>
      <p:bldP spid="15" grpId="0"/>
      <p:bldP spid="15" grpId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7467600" cy="7620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Adaptive </a:t>
            </a:r>
            <a:r>
              <a:rPr lang="en-US" sz="4000" dirty="0" err="1">
                <a:latin typeface="Calibri" charset="0"/>
                <a:ea typeface="ＭＳ Ｐゴシック" charset="0"/>
                <a:cs typeface="ＭＳ Ｐゴシック" charset="0"/>
              </a:rPr>
              <a:t>submodularity</a:t>
            </a:r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[</a:t>
            </a:r>
            <a:r>
              <a:rPr lang="en-US" sz="3200" dirty="0" err="1">
                <a:latin typeface="Calibri" charset="0"/>
                <a:ea typeface="ＭＳ Ｐゴシック" charset="0"/>
                <a:cs typeface="ＭＳ Ｐゴシック" charset="0"/>
              </a:rPr>
              <a:t>Golovin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 &amp; Krause, </a:t>
            </a: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JAIR 2011]</a:t>
            </a:r>
            <a:endParaRPr lang="en-US" sz="32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121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305800" cy="514191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	</a:t>
            </a:r>
            <a:r>
              <a:rPr lang="en-US" i="1" dirty="0" smtClean="0">
                <a:solidFill>
                  <a:srgbClr val="0080FF"/>
                </a:solidFill>
                <a:latin typeface="Calibri" charset="0"/>
                <a:ea typeface="ＭＳ Ｐゴシック" charset="0"/>
                <a:cs typeface="ＭＳ Ｐゴシック" charset="0"/>
              </a:rPr>
              <a:t>Adaptive monotonicity: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	</a:t>
            </a:r>
            <a:r>
              <a:rPr lang="en-US" i="1" dirty="0" smtClean="0">
                <a:solidFill>
                  <a:srgbClr val="0080FF"/>
                </a:solidFill>
                <a:latin typeface="Calibri" charset="0"/>
                <a:ea typeface="ＭＳ Ｐゴシック" charset="0"/>
                <a:cs typeface="ＭＳ Ｐゴシック" charset="0"/>
              </a:rPr>
              <a:t>Adaptive </a:t>
            </a:r>
            <a:r>
              <a:rPr lang="en-US" i="1" dirty="0" err="1" smtClean="0">
                <a:solidFill>
                  <a:srgbClr val="0080FF"/>
                </a:solidFill>
                <a:latin typeface="Calibri" charset="0"/>
                <a:ea typeface="ＭＳ Ｐゴシック" charset="0"/>
                <a:cs typeface="ＭＳ Ｐゴシック" charset="0"/>
              </a:rPr>
              <a:t>submodularity</a:t>
            </a:r>
            <a:r>
              <a:rPr lang="en-US" i="1" dirty="0" smtClean="0">
                <a:solidFill>
                  <a:srgbClr val="0080FF"/>
                </a:solidFill>
                <a:latin typeface="Calibri" charset="0"/>
                <a:ea typeface="ＭＳ Ｐゴシック" charset="0"/>
                <a:cs typeface="ＭＳ Ｐゴシック" charset="0"/>
              </a:rPr>
              <a:t>: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b="1" dirty="0">
                <a:solidFill>
                  <a:srgbClr val="006600"/>
                </a:solidFill>
                <a:latin typeface="Calibri" charset="0"/>
                <a:ea typeface="ＭＳ Ｐゴシック" charset="0"/>
                <a:cs typeface="ＭＳ Ｐゴシック" charset="0"/>
              </a:rPr>
              <a:t>Theorem</a:t>
            </a:r>
            <a:r>
              <a:rPr lang="en-US" dirty="0">
                <a:solidFill>
                  <a:srgbClr val="006600"/>
                </a:solidFill>
                <a:latin typeface="Calibri" charset="0"/>
                <a:ea typeface="ＭＳ Ｐゴシック" charset="0"/>
                <a:cs typeface="ＭＳ Ｐゴシック" charset="0"/>
              </a:rPr>
              <a:t>: If f is adaptive </a:t>
            </a:r>
            <a:r>
              <a:rPr lang="en-US" dirty="0" err="1">
                <a:solidFill>
                  <a:srgbClr val="006600"/>
                </a:solidFill>
                <a:latin typeface="Calibri" charset="0"/>
                <a:ea typeface="ＭＳ Ｐゴシック" charset="0"/>
                <a:cs typeface="ＭＳ Ｐゴシック" charset="0"/>
              </a:rPr>
              <a:t>submodular</a:t>
            </a:r>
            <a:r>
              <a:rPr lang="en-US" dirty="0">
                <a:solidFill>
                  <a:srgbClr val="006600"/>
                </a:solidFill>
                <a:latin typeface="Calibri" charset="0"/>
                <a:ea typeface="ＭＳ Ｐゴシック" charset="0"/>
                <a:cs typeface="ＭＳ Ｐゴシック" charset="0"/>
              </a:rPr>
              <a:t> and adaptive monotone </a:t>
            </a:r>
            <a:r>
              <a:rPr lang="en-US" dirty="0" err="1">
                <a:solidFill>
                  <a:srgbClr val="006600"/>
                </a:solidFill>
                <a:latin typeface="Calibri" charset="0"/>
                <a:ea typeface="ＭＳ Ｐゴシック" charset="0"/>
                <a:cs typeface="ＭＳ Ｐゴシック" charset="0"/>
              </a:rPr>
              <a:t>w.r.t</a:t>
            </a:r>
            <a:r>
              <a:rPr lang="en-US" dirty="0">
                <a:solidFill>
                  <a:srgbClr val="006600"/>
                </a:solidFill>
                <a:latin typeface="Calibri" charset="0"/>
                <a:ea typeface="ＭＳ Ｐゴシック" charset="0"/>
                <a:cs typeface="ＭＳ Ｐゴシック" charset="0"/>
              </a:rPr>
              <a:t>. to distribution P, then</a:t>
            </a:r>
          </a:p>
          <a:p>
            <a:pPr eaLnBrk="1" hangingPunct="1">
              <a:buFont typeface="Wingdings" charset="0"/>
              <a:buNone/>
            </a:pPr>
            <a:r>
              <a:rPr lang="en-US" sz="3200" dirty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	F(</a:t>
            </a:r>
            <a:r>
              <a:rPr lang="en-US" sz="3200" dirty="0">
                <a:solidFill>
                  <a:srgbClr val="336600"/>
                </a:solidFill>
                <a:latin typeface="cmmi10" charset="0"/>
                <a:ea typeface="ＭＳ Ｐゴシック" charset="0"/>
                <a:cs typeface="ＭＳ Ｐゴシック" charset="0"/>
              </a:rPr>
              <a:t>π</a:t>
            </a:r>
            <a:r>
              <a:rPr lang="en-US" sz="3200" baseline="-25000" dirty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greedy</a:t>
            </a:r>
            <a:r>
              <a:rPr lang="en-US" sz="3200" dirty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) </a:t>
            </a:r>
            <a:r>
              <a:rPr lang="en-US" sz="3200" dirty="0">
                <a:solidFill>
                  <a:srgbClr val="336600"/>
                </a:solidFill>
                <a:latin typeface="cmsy10" charset="0"/>
                <a:ea typeface="ＭＳ Ｐゴシック" charset="0"/>
                <a:cs typeface="ＭＳ Ｐゴシック" charset="0"/>
              </a:rPr>
              <a:t>≥ </a:t>
            </a:r>
            <a:r>
              <a:rPr lang="en-US" sz="3200" dirty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(1-1/e) F(</a:t>
            </a:r>
            <a:r>
              <a:rPr lang="en-US" sz="3200" dirty="0">
                <a:solidFill>
                  <a:srgbClr val="336600"/>
                </a:solidFill>
                <a:latin typeface="cmmi10" charset="0"/>
                <a:ea typeface="ＭＳ Ｐゴシック" charset="0"/>
                <a:cs typeface="ＭＳ Ｐゴシック" charset="0"/>
              </a:rPr>
              <a:t>π</a:t>
            </a:r>
            <a:r>
              <a:rPr lang="en-US" sz="3200" baseline="-25000" dirty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opt</a:t>
            </a:r>
            <a:r>
              <a:rPr lang="en-US" sz="3200" dirty="0">
                <a:solidFill>
                  <a:srgbClr val="336600"/>
                </a:solidFill>
                <a:latin typeface="Calibri" charset="0"/>
                <a:ea typeface="ＭＳ Ｐゴシック" charset="0"/>
                <a:cs typeface="ＭＳ Ｐゴシック" charset="0"/>
              </a:rPr>
              <a:t>)</a:t>
            </a:r>
          </a:p>
          <a:p>
            <a:pPr eaLnBrk="1" hangingPunct="1">
              <a:buFont typeface="Wingdings" charset="0"/>
              <a:buNone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28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2E8EB7A7-3C66-E64D-B62E-877E8C9CF2D1}" type="slidenum">
              <a:rPr lang="en-US" sz="1400"/>
              <a:pPr eaLnBrk="1" hangingPunct="1"/>
              <a:t>76</a:t>
            </a:fld>
            <a:endParaRPr lang="en-US" sz="1400"/>
          </a:p>
        </p:txBody>
      </p:sp>
      <p:pic>
        <p:nvPicPr>
          <p:cNvPr id="39940" name="Picture 4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2971800"/>
            <a:ext cx="396240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2136" name="Rectangle 8"/>
          <p:cNvSpPr>
            <a:spLocks noChangeArrowheads="1"/>
          </p:cNvSpPr>
          <p:nvPr/>
        </p:nvSpPr>
        <p:spPr bwMode="auto">
          <a:xfrm>
            <a:off x="228600" y="3770293"/>
            <a:ext cx="8362950" cy="1828800"/>
          </a:xfrm>
          <a:prstGeom prst="rect">
            <a:avLst/>
          </a:prstGeom>
          <a:noFill/>
          <a:ln w="635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9942" name="Text Box 12"/>
          <p:cNvSpPr txBox="1">
            <a:spLocks noChangeArrowheads="1"/>
          </p:cNvSpPr>
          <p:nvPr/>
        </p:nvSpPr>
        <p:spPr bwMode="auto">
          <a:xfrm>
            <a:off x="5330825" y="1600200"/>
            <a:ext cx="38131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 dirty="0" err="1"/>
              <a:t>x</a:t>
            </a:r>
            <a:r>
              <a:rPr lang="en-US" i="1" baseline="-25000" dirty="0" err="1"/>
              <a:t>B</a:t>
            </a:r>
            <a:r>
              <a:rPr lang="en-US" i="1" dirty="0"/>
              <a:t> </a:t>
            </a:r>
            <a:r>
              <a:rPr lang="en-US" i="1" dirty="0">
                <a:solidFill>
                  <a:srgbClr val="0080FF"/>
                </a:solidFill>
              </a:rPr>
              <a:t>observes </a:t>
            </a:r>
            <a:br>
              <a:rPr lang="en-US" i="1" dirty="0">
                <a:solidFill>
                  <a:srgbClr val="0080FF"/>
                </a:solidFill>
              </a:rPr>
            </a:br>
            <a:r>
              <a:rPr lang="en-US" i="1" dirty="0">
                <a:solidFill>
                  <a:srgbClr val="0080FF"/>
                </a:solidFill>
              </a:rPr>
              <a:t>more </a:t>
            </a:r>
            <a:r>
              <a:rPr lang="en-US" i="1" dirty="0"/>
              <a:t>than </a:t>
            </a:r>
            <a:r>
              <a:rPr lang="en-US" i="1" dirty="0" err="1"/>
              <a:t>x</a:t>
            </a:r>
            <a:r>
              <a:rPr lang="en-US" i="1" baseline="-25000" dirty="0" err="1"/>
              <a:t>A</a:t>
            </a:r>
            <a:endParaRPr lang="en-US" i="1" baseline="-25000" dirty="0"/>
          </a:p>
        </p:txBody>
      </p:sp>
      <p:sp>
        <p:nvSpPr>
          <p:cNvPr id="39943" name="Line 13"/>
          <p:cNvSpPr>
            <a:spLocks noChangeShapeType="1"/>
          </p:cNvSpPr>
          <p:nvPr/>
        </p:nvSpPr>
        <p:spPr bwMode="auto">
          <a:xfrm>
            <a:off x="7467600" y="2590800"/>
            <a:ext cx="457200" cy="457200"/>
          </a:xfrm>
          <a:prstGeom prst="line">
            <a:avLst/>
          </a:prstGeom>
          <a:noFill/>
          <a:ln w="38100">
            <a:solidFill>
              <a:srgbClr val="008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9944" name="Rectangle 14"/>
          <p:cNvSpPr>
            <a:spLocks noChangeArrowheads="1"/>
          </p:cNvSpPr>
          <p:nvPr/>
        </p:nvSpPr>
        <p:spPr bwMode="auto">
          <a:xfrm>
            <a:off x="5791200" y="2844800"/>
            <a:ext cx="1428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whenever </a:t>
            </a:r>
          </a:p>
        </p:txBody>
      </p:sp>
      <p:pic>
        <p:nvPicPr>
          <p:cNvPr id="39945" name="Picture 5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2998787"/>
            <a:ext cx="125571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24765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25578" y="5675293"/>
            <a:ext cx="768644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8000"/>
                </a:solidFill>
              </a:rPr>
              <a:t>Many other results about </a:t>
            </a:r>
            <a:r>
              <a:rPr lang="en-US" dirty="0" err="1">
                <a:solidFill>
                  <a:srgbClr val="008000"/>
                </a:solidFill>
              </a:rPr>
              <a:t>submodular</a:t>
            </a:r>
            <a:r>
              <a:rPr lang="en-US" dirty="0">
                <a:solidFill>
                  <a:srgbClr val="008000"/>
                </a:solidFill>
              </a:rPr>
              <a:t> set functions</a:t>
            </a:r>
            <a:br>
              <a:rPr lang="en-US" dirty="0">
                <a:solidFill>
                  <a:srgbClr val="008000"/>
                </a:solidFill>
              </a:rPr>
            </a:br>
            <a:r>
              <a:rPr lang="en-US" dirty="0">
                <a:solidFill>
                  <a:srgbClr val="008000"/>
                </a:solidFill>
              </a:rPr>
              <a:t>can also be </a:t>
            </a:r>
            <a:r>
              <a:rPr lang="ja-JP" altLang="en-US" dirty="0">
                <a:solidFill>
                  <a:srgbClr val="008000"/>
                </a:solidFill>
              </a:rPr>
              <a:t>“</a:t>
            </a:r>
            <a:r>
              <a:rPr lang="en-US" altLang="ja-JP" dirty="0">
                <a:solidFill>
                  <a:srgbClr val="008000"/>
                </a:solidFill>
              </a:rPr>
              <a:t>lifted</a:t>
            </a:r>
            <a:r>
              <a:rPr lang="ja-JP" altLang="en-US" dirty="0">
                <a:solidFill>
                  <a:srgbClr val="008000"/>
                </a:solidFill>
              </a:rPr>
              <a:t>”</a:t>
            </a:r>
            <a:r>
              <a:rPr lang="en-US" altLang="ja-JP" dirty="0">
                <a:solidFill>
                  <a:srgbClr val="008000"/>
                </a:solidFill>
              </a:rPr>
              <a:t> to the adaptive setting!</a:t>
            </a:r>
            <a:endParaRPr lang="en-US" dirty="0">
              <a:solidFill>
                <a:srgbClr val="008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0571560"/>
      </p:ext>
    </p:extLst>
  </p:cSld>
  <p:clrMapOvr>
    <a:masterClrMapping/>
  </p:clrMapOvr>
  <p:transition xmlns:p14="http://schemas.microsoft.com/office/powerpoint/2010/main" spd="slow" advTm="12734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2136" grpId="0" animBg="1"/>
      <p:bldP spid="1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Gill Sans" charset="0"/>
                <a:ea typeface="ＭＳ Ｐゴシック" charset="0"/>
              </a:rPr>
              <a:t>From sets to policies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2400" y="1487487"/>
            <a:ext cx="4495800" cy="4456113"/>
          </a:xfrm>
        </p:spPr>
        <p:txBody>
          <a:bodyPr/>
          <a:lstStyle/>
          <a:p>
            <a:pPr marL="0" indent="0">
              <a:buFont typeface="Wingdings" charset="0"/>
              <a:buNone/>
              <a:defRPr/>
            </a:pPr>
            <a:r>
              <a:rPr lang="de-DE" dirty="0" err="1" smtClean="0"/>
              <a:t>Applies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: </a:t>
            </a:r>
            <a:r>
              <a:rPr lang="de-DE" dirty="0" err="1" smtClean="0">
                <a:solidFill>
                  <a:srgbClr val="0080FF"/>
                </a:solidFill>
              </a:rPr>
              <a:t>set</a:t>
            </a:r>
            <a:r>
              <a:rPr lang="de-DE" dirty="0" smtClean="0">
                <a:solidFill>
                  <a:srgbClr val="0080FF"/>
                </a:solidFill>
              </a:rPr>
              <a:t> </a:t>
            </a:r>
            <a:r>
              <a:rPr lang="de-DE" dirty="0" err="1" smtClean="0"/>
              <a:t>functions</a:t>
            </a:r>
            <a:endParaRPr lang="de-DE" dirty="0" smtClean="0"/>
          </a:p>
          <a:p>
            <a:pPr marL="0" indent="0">
              <a:buFont typeface="Wingdings" charset="0"/>
              <a:buNone/>
              <a:defRPr/>
            </a:pPr>
            <a:endParaRPr lang="de-DE" dirty="0"/>
          </a:p>
          <a:p>
            <a:pPr marL="0" indent="0">
              <a:buFont typeface="Wingdings" charset="0"/>
              <a:buNone/>
              <a:defRPr/>
            </a:pPr>
            <a:endParaRPr lang="de-DE" dirty="0" smtClean="0"/>
          </a:p>
          <a:p>
            <a:pPr marL="0" indent="0">
              <a:buFont typeface="Wingdings" charset="0"/>
              <a:buNone/>
              <a:defRPr/>
            </a:pPr>
            <a:endParaRPr lang="de-DE" dirty="0"/>
          </a:p>
          <a:p>
            <a:pPr marL="0" indent="0">
              <a:buFont typeface="Wingdings" charset="0"/>
              <a:buNone/>
              <a:defRPr/>
            </a:pPr>
            <a:endParaRPr lang="de-DE" dirty="0" smtClean="0"/>
          </a:p>
          <a:p>
            <a:pPr marL="0" indent="0">
              <a:buFont typeface="Wingdings" charset="0"/>
              <a:buNone/>
              <a:defRPr/>
            </a:pPr>
            <a:endParaRPr lang="de-DE" sz="2000" dirty="0" smtClean="0"/>
          </a:p>
          <a:p>
            <a:pPr marL="0" indent="0">
              <a:buNone/>
              <a:defRPr/>
            </a:pPr>
            <a:r>
              <a:rPr lang="de-DE" dirty="0" err="1" smtClean="0"/>
              <a:t>Greedy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0080FF"/>
                </a:solidFill>
              </a:rPr>
              <a:t>algorithm</a:t>
            </a:r>
            <a:r>
              <a:rPr lang="de-DE" dirty="0" smtClean="0">
                <a:solidFill>
                  <a:srgbClr val="0080FF"/>
                </a:solidFill>
              </a:rPr>
              <a:t> </a:t>
            </a:r>
            <a:r>
              <a:rPr lang="de-DE" dirty="0" err="1" smtClean="0"/>
              <a:t>provides</a:t>
            </a:r>
            <a:endParaRPr lang="de-DE" dirty="0" smtClean="0"/>
          </a:p>
          <a:p>
            <a:pPr>
              <a:buFont typeface="Arial"/>
              <a:buChar char="•"/>
              <a:defRPr/>
            </a:pPr>
            <a:r>
              <a:rPr lang="de-DE" sz="2400" i="1" dirty="0" smtClean="0"/>
              <a:t>(1-1/</a:t>
            </a:r>
            <a:r>
              <a:rPr lang="de-DE" sz="2400" i="1" dirty="0" err="1" smtClean="0"/>
              <a:t>e</a:t>
            </a:r>
            <a:r>
              <a:rPr lang="de-DE" sz="2400" i="1" dirty="0" smtClean="0"/>
              <a:t>)</a:t>
            </a:r>
            <a:r>
              <a:rPr lang="de-DE" sz="2400" dirty="0" smtClean="0"/>
              <a:t>  </a:t>
            </a:r>
            <a:r>
              <a:rPr lang="de-DE" sz="2400" dirty="0" err="1" smtClean="0"/>
              <a:t>for</a:t>
            </a:r>
            <a:r>
              <a:rPr lang="de-DE" sz="2400" dirty="0" smtClean="0"/>
              <a:t> max. </a:t>
            </a:r>
            <a:r>
              <a:rPr lang="de-DE" sz="2400" dirty="0" err="1" smtClean="0"/>
              <a:t>w</a:t>
            </a:r>
            <a:r>
              <a:rPr lang="de-DE" sz="2400" dirty="0" smtClean="0"/>
              <a:t> </a:t>
            </a:r>
            <a:r>
              <a:rPr lang="de-DE" sz="2400" dirty="0" err="1" smtClean="0"/>
              <a:t>card</a:t>
            </a:r>
            <a:r>
              <a:rPr lang="de-DE" sz="2400" dirty="0" smtClean="0"/>
              <a:t>. </a:t>
            </a:r>
            <a:r>
              <a:rPr lang="de-DE" sz="2400" dirty="0" err="1" smtClean="0"/>
              <a:t>const</a:t>
            </a:r>
            <a:r>
              <a:rPr lang="de-DE" sz="2400" dirty="0" smtClean="0"/>
              <a:t>.</a:t>
            </a:r>
          </a:p>
          <a:p>
            <a:pPr>
              <a:buFont typeface="Arial"/>
              <a:buChar char="•"/>
              <a:defRPr/>
            </a:pPr>
            <a:r>
              <a:rPr lang="de-DE" sz="2400" i="1" dirty="0" smtClean="0"/>
              <a:t>1/(p+1)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p-</a:t>
            </a:r>
            <a:r>
              <a:rPr lang="de-DE" sz="2400" dirty="0" err="1" smtClean="0"/>
              <a:t>indep</a:t>
            </a:r>
            <a:r>
              <a:rPr lang="de-DE" sz="2400" dirty="0" smtClean="0"/>
              <a:t>. </a:t>
            </a:r>
            <a:r>
              <a:rPr lang="de-DE" sz="2400" dirty="0" err="1" smtClean="0"/>
              <a:t>systems</a:t>
            </a:r>
            <a:endParaRPr lang="de-DE" sz="2400" dirty="0" smtClean="0"/>
          </a:p>
          <a:p>
            <a:pPr>
              <a:buFont typeface="Arial"/>
              <a:buChar char="•"/>
              <a:defRPr/>
            </a:pPr>
            <a:r>
              <a:rPr lang="de-DE" sz="2400" i="1" dirty="0" smtClean="0"/>
              <a:t>log Q</a:t>
            </a:r>
            <a:r>
              <a:rPr lang="de-DE" sz="2400" dirty="0" smtClean="0"/>
              <a:t>     </a:t>
            </a:r>
            <a:r>
              <a:rPr lang="de-DE" sz="2400" dirty="0" err="1" smtClean="0"/>
              <a:t>for</a:t>
            </a:r>
            <a:r>
              <a:rPr lang="de-DE" sz="2400" dirty="0" smtClean="0"/>
              <a:t> min-</a:t>
            </a:r>
            <a:r>
              <a:rPr lang="de-DE" sz="2400" dirty="0" err="1" smtClean="0"/>
              <a:t>cost</a:t>
            </a:r>
            <a:r>
              <a:rPr lang="de-DE" sz="2400" dirty="0" smtClean="0"/>
              <a:t>-cover</a:t>
            </a:r>
          </a:p>
          <a:p>
            <a:pPr>
              <a:buFont typeface="Arial"/>
              <a:buChar char="•"/>
              <a:defRPr/>
            </a:pPr>
            <a:r>
              <a:rPr lang="de-DE" sz="2400" i="1" dirty="0" smtClean="0"/>
              <a:t>4</a:t>
            </a:r>
            <a:r>
              <a:rPr lang="de-DE" sz="2400" dirty="0" smtClean="0"/>
              <a:t> 	     </a:t>
            </a:r>
            <a:r>
              <a:rPr lang="de-DE" sz="2400" dirty="0" err="1" smtClean="0"/>
              <a:t>for</a:t>
            </a:r>
            <a:r>
              <a:rPr lang="de-DE" sz="2400" dirty="0" smtClean="0"/>
              <a:t> min-</a:t>
            </a:r>
            <a:r>
              <a:rPr lang="de-DE" sz="2400" dirty="0" err="1" smtClean="0"/>
              <a:t>sum</a:t>
            </a:r>
            <a:r>
              <a:rPr lang="de-DE" sz="2400" dirty="0" smtClean="0"/>
              <a:t>-cover</a:t>
            </a:r>
          </a:p>
          <a:p>
            <a:pPr>
              <a:buFont typeface="Arial"/>
              <a:buChar char="•"/>
              <a:defRPr/>
            </a:pPr>
            <a:endParaRPr lang="de-DE" sz="2400" dirty="0"/>
          </a:p>
          <a:p>
            <a:pPr marL="0" indent="0">
              <a:buFont typeface="Wingdings" charset="0"/>
              <a:buNone/>
              <a:defRPr/>
            </a:pPr>
            <a:endParaRPr lang="de-DE" dirty="0" smtClean="0"/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sz="1000" dirty="0" smtClean="0"/>
          </a:p>
          <a:p>
            <a:pPr marL="0" indent="0">
              <a:buFont typeface="Wingdings" charset="0"/>
              <a:buNone/>
              <a:defRPr/>
            </a:pPr>
            <a:endParaRPr lang="de-DE" dirty="0" smtClean="0"/>
          </a:p>
          <a:p>
            <a:pPr marL="0" indent="0">
              <a:buFont typeface="Wingdings" charset="0"/>
              <a:buNone/>
              <a:defRPr/>
            </a:pPr>
            <a:endParaRPr lang="de-DE" sz="1800" dirty="0" smtClean="0"/>
          </a:p>
          <a:p>
            <a:pPr marL="0" indent="0">
              <a:buFont typeface="Wingdings" charset="0"/>
              <a:buNone/>
              <a:defRPr/>
            </a:pPr>
            <a:endParaRPr lang="de-DE" sz="1000" dirty="0"/>
          </a:p>
          <a:p>
            <a:pPr>
              <a:defRPr/>
            </a:pPr>
            <a:endParaRPr lang="de-DE" dirty="0" smtClean="0"/>
          </a:p>
          <a:p>
            <a:pPr>
              <a:defRPr/>
            </a:pPr>
            <a:endParaRPr lang="de-DE" sz="2000" dirty="0" smtClean="0"/>
          </a:p>
          <a:p>
            <a:pPr>
              <a:defRPr/>
            </a:pPr>
            <a:endParaRPr lang="de-DE" sz="40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6300" y="1487487"/>
            <a:ext cx="4610100" cy="4456113"/>
          </a:xfrm>
        </p:spPr>
        <p:txBody>
          <a:bodyPr/>
          <a:lstStyle/>
          <a:p>
            <a:pPr marL="0" indent="0">
              <a:buFont typeface="Wingdings" charset="0"/>
              <a:buNone/>
              <a:defRPr/>
            </a:pPr>
            <a:r>
              <a:rPr lang="de-DE" dirty="0" err="1">
                <a:solidFill>
                  <a:srgbClr val="0080FF"/>
                </a:solidFill>
              </a:rPr>
              <a:t>p</a:t>
            </a:r>
            <a:r>
              <a:rPr lang="de-DE" dirty="0" err="1" smtClean="0">
                <a:solidFill>
                  <a:srgbClr val="0080FF"/>
                </a:solidFill>
              </a:rPr>
              <a:t>olicies</a:t>
            </a:r>
            <a:r>
              <a:rPr lang="de-DE" dirty="0" smtClean="0"/>
              <a:t>, </a:t>
            </a:r>
            <a:r>
              <a:rPr lang="de-DE" dirty="0" err="1" smtClean="0">
                <a:solidFill>
                  <a:srgbClr val="0080FF"/>
                </a:solidFill>
              </a:rPr>
              <a:t>value</a:t>
            </a:r>
            <a:r>
              <a:rPr lang="de-DE" dirty="0" smtClean="0">
                <a:solidFill>
                  <a:srgbClr val="0080FF"/>
                </a:solidFill>
              </a:rPr>
              <a:t> </a:t>
            </a:r>
            <a:r>
              <a:rPr lang="de-DE" dirty="0" err="1" smtClean="0"/>
              <a:t>functions</a:t>
            </a:r>
            <a:endParaRPr lang="de-DE" dirty="0"/>
          </a:p>
          <a:p>
            <a:pPr>
              <a:defRPr/>
            </a:pPr>
            <a:endParaRPr lang="de-DE" dirty="0" smtClean="0"/>
          </a:p>
          <a:p>
            <a:pPr>
              <a:defRPr/>
            </a:pPr>
            <a:endParaRPr lang="de-DE" sz="1000" dirty="0"/>
          </a:p>
          <a:p>
            <a:pPr marL="0" indent="0">
              <a:buFont typeface="Wingdings" charset="0"/>
              <a:buNone/>
              <a:defRPr/>
            </a:pPr>
            <a:endParaRPr lang="de-DE" dirty="0" smtClean="0"/>
          </a:p>
          <a:p>
            <a:pPr marL="0" indent="0">
              <a:buFont typeface="Wingdings" charset="0"/>
              <a:buNone/>
              <a:defRPr/>
            </a:pPr>
            <a:endParaRPr lang="de-DE" sz="1800" dirty="0" smtClean="0"/>
          </a:p>
          <a:p>
            <a:pPr marL="0" indent="0">
              <a:buFont typeface="Wingdings" charset="0"/>
              <a:buNone/>
              <a:defRPr/>
            </a:pPr>
            <a:endParaRPr lang="de-DE" sz="800" dirty="0"/>
          </a:p>
          <a:p>
            <a:pPr>
              <a:defRPr/>
            </a:pPr>
            <a:endParaRPr lang="de-DE" sz="2000" dirty="0" smtClean="0"/>
          </a:p>
          <a:p>
            <a:pPr marL="0" indent="0">
              <a:buNone/>
              <a:defRPr/>
            </a:pPr>
            <a:endParaRPr lang="de-DE" sz="1400" dirty="0"/>
          </a:p>
          <a:p>
            <a:pPr marL="0" indent="0">
              <a:buNone/>
              <a:defRPr/>
            </a:pPr>
            <a:endParaRPr lang="de-DE" sz="900" dirty="0" smtClean="0"/>
          </a:p>
          <a:p>
            <a:pPr marL="0" lvl="0" indent="0">
              <a:buClr>
                <a:srgbClr val="3333CC"/>
              </a:buClr>
              <a:buNone/>
              <a:defRPr/>
            </a:pPr>
            <a:r>
              <a:rPr lang="de-DE" dirty="0" err="1">
                <a:solidFill>
                  <a:srgbClr val="000000"/>
                </a:solidFill>
              </a:rPr>
              <a:t>Greedy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80FF"/>
                </a:solidFill>
              </a:rPr>
              <a:t>policy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provides</a:t>
            </a:r>
            <a:endParaRPr lang="de-DE" dirty="0">
              <a:solidFill>
                <a:srgbClr val="000000"/>
              </a:solidFill>
            </a:endParaRPr>
          </a:p>
          <a:p>
            <a:pPr>
              <a:buFont typeface="Arial"/>
              <a:buChar char="•"/>
              <a:defRPr/>
            </a:pPr>
            <a:r>
              <a:rPr lang="de-DE" sz="2400" i="1" dirty="0"/>
              <a:t>(1-1/</a:t>
            </a:r>
            <a:r>
              <a:rPr lang="de-DE" sz="2400" i="1" dirty="0" err="1"/>
              <a:t>e</a:t>
            </a:r>
            <a:r>
              <a:rPr lang="de-DE" sz="2400" i="1" dirty="0"/>
              <a:t>)</a:t>
            </a:r>
            <a:r>
              <a:rPr lang="de-DE" sz="2400" dirty="0"/>
              <a:t>  </a:t>
            </a:r>
            <a:r>
              <a:rPr lang="de-DE" sz="2400" dirty="0" err="1"/>
              <a:t>for</a:t>
            </a:r>
            <a:r>
              <a:rPr lang="de-DE" sz="2400" dirty="0"/>
              <a:t> max. </a:t>
            </a:r>
            <a:r>
              <a:rPr lang="de-DE" sz="2400" dirty="0" err="1"/>
              <a:t>w</a:t>
            </a:r>
            <a:r>
              <a:rPr lang="de-DE" sz="2400" dirty="0"/>
              <a:t> </a:t>
            </a:r>
            <a:r>
              <a:rPr lang="de-DE" sz="2400" dirty="0" err="1"/>
              <a:t>card</a:t>
            </a:r>
            <a:r>
              <a:rPr lang="de-DE" sz="2400" dirty="0"/>
              <a:t>. </a:t>
            </a:r>
            <a:r>
              <a:rPr lang="de-DE" sz="2400" dirty="0" err="1"/>
              <a:t>const</a:t>
            </a:r>
            <a:r>
              <a:rPr lang="de-DE" sz="2400" dirty="0"/>
              <a:t>.</a:t>
            </a:r>
          </a:p>
          <a:p>
            <a:pPr>
              <a:buFont typeface="Arial"/>
              <a:buChar char="•"/>
              <a:defRPr/>
            </a:pPr>
            <a:r>
              <a:rPr lang="de-DE" sz="2400" i="1" dirty="0"/>
              <a:t>1/(p+1)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p-</a:t>
            </a:r>
            <a:r>
              <a:rPr lang="de-DE" sz="2400" dirty="0" err="1"/>
              <a:t>indep</a:t>
            </a:r>
            <a:r>
              <a:rPr lang="de-DE" sz="2400" dirty="0"/>
              <a:t>. </a:t>
            </a:r>
            <a:r>
              <a:rPr lang="de-DE" sz="2400" dirty="0" err="1"/>
              <a:t>systems</a:t>
            </a:r>
            <a:endParaRPr lang="de-DE" sz="2400" dirty="0"/>
          </a:p>
          <a:p>
            <a:pPr>
              <a:buFont typeface="Arial"/>
              <a:buChar char="•"/>
              <a:defRPr/>
            </a:pPr>
            <a:r>
              <a:rPr lang="de-DE" sz="2400" i="1" dirty="0"/>
              <a:t>log Q</a:t>
            </a:r>
            <a:r>
              <a:rPr lang="de-DE" sz="2400" dirty="0"/>
              <a:t>     </a:t>
            </a:r>
            <a:r>
              <a:rPr lang="de-DE" sz="2400" dirty="0" err="1"/>
              <a:t>for</a:t>
            </a:r>
            <a:r>
              <a:rPr lang="de-DE" sz="2400" dirty="0"/>
              <a:t> min-</a:t>
            </a:r>
            <a:r>
              <a:rPr lang="de-DE" sz="2400" dirty="0" err="1"/>
              <a:t>cost</a:t>
            </a:r>
            <a:r>
              <a:rPr lang="de-DE" sz="2400" dirty="0"/>
              <a:t>-cover</a:t>
            </a:r>
          </a:p>
          <a:p>
            <a:pPr>
              <a:buFont typeface="Arial"/>
              <a:buChar char="•"/>
              <a:defRPr/>
            </a:pPr>
            <a:r>
              <a:rPr lang="de-DE" sz="2400" i="1" dirty="0"/>
              <a:t>4</a:t>
            </a:r>
            <a:r>
              <a:rPr lang="de-DE" sz="2400" dirty="0"/>
              <a:t> 	     </a:t>
            </a:r>
            <a:r>
              <a:rPr lang="de-DE" sz="2400" dirty="0" err="1"/>
              <a:t>for</a:t>
            </a:r>
            <a:r>
              <a:rPr lang="de-DE" sz="2400" dirty="0"/>
              <a:t> min-</a:t>
            </a:r>
            <a:r>
              <a:rPr lang="de-DE" sz="2400" dirty="0" err="1"/>
              <a:t>sum</a:t>
            </a:r>
            <a:r>
              <a:rPr lang="de-DE" sz="2400" dirty="0"/>
              <a:t>-cover</a:t>
            </a:r>
          </a:p>
          <a:p>
            <a:pPr>
              <a:defRPr/>
            </a:pPr>
            <a:endParaRPr lang="de-DE" sz="1100" dirty="0"/>
          </a:p>
        </p:txBody>
      </p:sp>
      <p:sp>
        <p:nvSpPr>
          <p:cNvPr id="20484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7D74DB2-D55F-B24C-AB90-72BC762BDAAF}" type="slidenum">
              <a:rPr lang="en-US" sz="1400">
                <a:latin typeface="Gill Sans" charset="0"/>
                <a:cs typeface="Gill Sans" charset="0"/>
              </a:rPr>
              <a:pPr eaLnBrk="1" hangingPunct="1"/>
              <a:t>77</a:t>
            </a:fld>
            <a:endParaRPr lang="en-US" sz="1400">
              <a:latin typeface="Gill Sans" charset="0"/>
              <a:cs typeface="Gill Sans" charset="0"/>
            </a:endParaRPr>
          </a:p>
        </p:txBody>
      </p:sp>
      <p:pic>
        <p:nvPicPr>
          <p:cNvPr id="6" name="Bild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144837"/>
            <a:ext cx="39624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3144837"/>
            <a:ext cx="44958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feld 9"/>
          <p:cNvSpPr txBox="1">
            <a:spLocks noChangeArrowheads="1"/>
          </p:cNvSpPr>
          <p:nvPr/>
        </p:nvSpPr>
        <p:spPr bwMode="auto">
          <a:xfrm>
            <a:off x="990600" y="863024"/>
            <a:ext cx="270057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3200" b="1" dirty="0" err="1" smtClean="0"/>
              <a:t>Submodularity</a:t>
            </a:r>
            <a:endParaRPr lang="de-DE" sz="2400" b="1" dirty="0"/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4695829" y="838200"/>
            <a:ext cx="429576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3200" b="1" dirty="0">
                <a:solidFill>
                  <a:srgbClr val="0080FF"/>
                </a:solidFill>
              </a:rPr>
              <a:t>Adaptive </a:t>
            </a:r>
            <a:r>
              <a:rPr lang="de-DE" sz="3200" b="1" dirty="0" err="1" smtClean="0">
                <a:solidFill>
                  <a:srgbClr val="0080FF"/>
                </a:solidFill>
              </a:rPr>
              <a:t>submodularity</a:t>
            </a:r>
            <a:endParaRPr lang="de-DE" b="1" dirty="0">
              <a:solidFill>
                <a:srgbClr val="0080FF"/>
              </a:solidFill>
            </a:endParaRPr>
          </a:p>
        </p:txBody>
      </p:sp>
      <p:pic>
        <p:nvPicPr>
          <p:cNvPr id="12" name="Bild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3733800"/>
            <a:ext cx="18049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3733800"/>
            <a:ext cx="17795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Gerade Verbindung 14"/>
          <p:cNvCxnSpPr/>
          <p:nvPr/>
        </p:nvCxnSpPr>
        <p:spPr bwMode="auto">
          <a:xfrm>
            <a:off x="4521200" y="1676400"/>
            <a:ext cx="0" cy="4876800"/>
          </a:xfrm>
          <a:prstGeom prst="line">
            <a:avLst/>
          </a:prstGeom>
          <a:noFill/>
          <a:ln w="381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sp>
        <p:nvSpPr>
          <p:cNvPr id="19" name="Pfeil nach rechts 18"/>
          <p:cNvSpPr/>
          <p:nvPr/>
        </p:nvSpPr>
        <p:spPr bwMode="auto">
          <a:xfrm>
            <a:off x="4267200" y="1003300"/>
            <a:ext cx="3810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de-DE">
              <a:solidFill>
                <a:schemeClr val="tx1"/>
              </a:solidFill>
              <a:latin typeface="Calibri" charset="0"/>
            </a:endParaRPr>
          </a:p>
        </p:txBody>
      </p:sp>
      <p:pic>
        <p:nvPicPr>
          <p:cNvPr id="7" name="Bild 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100" y="2749550"/>
            <a:ext cx="1854200" cy="292100"/>
          </a:xfrm>
          <a:prstGeom prst="rect">
            <a:avLst/>
          </a:prstGeom>
        </p:spPr>
      </p:pic>
      <p:pic>
        <p:nvPicPr>
          <p:cNvPr id="10" name="Bild 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2755900"/>
            <a:ext cx="1701800" cy="292100"/>
          </a:xfrm>
          <a:prstGeom prst="rect">
            <a:avLst/>
          </a:prstGeom>
        </p:spPr>
      </p:pic>
      <p:pic>
        <p:nvPicPr>
          <p:cNvPr id="14" name="Bild 13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228850"/>
            <a:ext cx="3886200" cy="292100"/>
          </a:xfrm>
          <a:prstGeom prst="rect">
            <a:avLst/>
          </a:prstGeom>
        </p:spPr>
      </p:pic>
      <p:pic>
        <p:nvPicPr>
          <p:cNvPr id="16" name="Bild 15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204065"/>
            <a:ext cx="4495800" cy="3867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0022149"/>
      </p:ext>
    </p:extLst>
  </p:cSld>
  <p:clrMapOvr>
    <a:masterClrMapping/>
  </p:clrMapOvr>
  <p:transition xmlns:p14="http://schemas.microsoft.com/office/powerpoint/2010/main" spd="slow" advTm="1287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Oval 83"/>
          <p:cNvSpPr>
            <a:spLocks noChangeArrowheads="1"/>
          </p:cNvSpPr>
          <p:nvPr/>
        </p:nvSpPr>
        <p:spPr bwMode="auto">
          <a:xfrm>
            <a:off x="5410200" y="4419600"/>
            <a:ext cx="3276600" cy="16002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5066" name="Title 1"/>
          <p:cNvSpPr>
            <a:spLocks noGrp="1"/>
          </p:cNvSpPr>
          <p:nvPr>
            <p:ph type="title"/>
          </p:nvPr>
        </p:nvSpPr>
        <p:spPr>
          <a:xfrm>
            <a:off x="228600" y="200025"/>
            <a:ext cx="8686800" cy="7620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Optimal </a:t>
            </a:r>
            <a:r>
              <a:rPr lang="en-US" sz="4000" dirty="0" smtClean="0">
                <a:latin typeface="Calibri" charset="0"/>
                <a:ea typeface="ＭＳ Ｐゴシック" charset="0"/>
                <a:cs typeface="ＭＳ Ｐゴシック" charset="0"/>
              </a:rPr>
              <a:t>Diagnosis</a:t>
            </a:r>
            <a:endParaRPr lang="en-US" sz="4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" y="914400"/>
            <a:ext cx="9067800" cy="4837113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Prior over diseases P(Y)</a:t>
            </a:r>
          </a:p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Deterministic test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outcomes P(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</a:rPr>
              <a:t>X</a:t>
            </a:r>
            <a:r>
              <a:rPr lang="en-US" b="1" baseline="-25000" dirty="0">
                <a:latin typeface="Calibri" charset="0"/>
                <a:ea typeface="ＭＳ Ｐゴシック" charset="0"/>
                <a:cs typeface="ＭＳ Ｐゴシック" charset="0"/>
              </a:rPr>
              <a:t>V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| Y)</a:t>
            </a:r>
          </a:p>
          <a:p>
            <a:pPr marL="0" indent="0" eaLnBrk="1" hangingPunct="1">
              <a:buNone/>
            </a:pP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How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should we test to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eliminate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all incorrect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hypotheses?</a:t>
            </a:r>
          </a:p>
          <a:p>
            <a:pPr eaLnBrk="1" hangingPunct="1"/>
            <a:endParaRPr lang="en-US" sz="11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11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11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11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11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 altLang="ja-JP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ja-JP" altLang="en-US" dirty="0" smtClean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Generalized binary search</a:t>
            </a:r>
            <a:r>
              <a:rPr lang="ja-JP" altLang="en-US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Equivalent to max.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infogain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4404D15-EC29-B642-9B00-E22BC231D728}" type="slidenum">
              <a:rPr lang="en-US" sz="1400"/>
              <a:pPr eaLnBrk="1" hangingPunct="1"/>
              <a:t>78</a:t>
            </a:fld>
            <a:endParaRPr lang="en-US" sz="1400"/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6338" y="4714875"/>
            <a:ext cx="4826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9650" y="5211763"/>
            <a:ext cx="5556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6488" y="4756150"/>
            <a:ext cx="522287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9038" y="5232400"/>
            <a:ext cx="496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4513" y="5111750"/>
            <a:ext cx="3048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1050" y="4843463"/>
            <a:ext cx="3317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10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2150" y="5419725"/>
            <a:ext cx="41433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8" name="Group 12"/>
          <p:cNvGrpSpPr>
            <a:grpSpLocks/>
          </p:cNvGrpSpPr>
          <p:nvPr/>
        </p:nvGrpSpPr>
        <p:grpSpPr bwMode="auto">
          <a:xfrm>
            <a:off x="5334000" y="1143000"/>
            <a:ext cx="3733800" cy="1555750"/>
            <a:chOff x="2880" y="1200"/>
            <a:chExt cx="2880" cy="1200"/>
          </a:xfrm>
        </p:grpSpPr>
        <p:sp>
          <p:nvSpPr>
            <p:cNvPr id="45082" name="Oval 4"/>
            <p:cNvSpPr>
              <a:spLocks noChangeArrowheads="1"/>
            </p:cNvSpPr>
            <p:nvPr/>
          </p:nvSpPr>
          <p:spPr bwMode="auto">
            <a:xfrm>
              <a:off x="3984" y="1200"/>
              <a:ext cx="816" cy="480"/>
            </a:xfrm>
            <a:prstGeom prst="ellipse">
              <a:avLst/>
            </a:prstGeom>
            <a:solidFill>
              <a:srgbClr val="FF8000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 sz="2000"/>
                <a:t>Y</a:t>
              </a:r>
              <a:br>
                <a:rPr lang="en-US" sz="2000"/>
              </a:br>
              <a:r>
                <a:rPr lang="ja-JP" altLang="en-US" sz="2000"/>
                <a:t>“</a:t>
              </a:r>
              <a:r>
                <a:rPr lang="en-US" altLang="ja-JP" sz="2000"/>
                <a:t>Sick</a:t>
              </a:r>
              <a:r>
                <a:rPr lang="ja-JP" altLang="en-US" sz="2000"/>
                <a:t>”</a:t>
              </a:r>
              <a:endParaRPr lang="en-US" sz="2000"/>
            </a:p>
          </p:txBody>
        </p:sp>
        <p:sp>
          <p:nvSpPr>
            <p:cNvPr id="45083" name="Oval 5"/>
            <p:cNvSpPr>
              <a:spLocks noChangeArrowheads="1"/>
            </p:cNvSpPr>
            <p:nvPr/>
          </p:nvSpPr>
          <p:spPr bwMode="auto">
            <a:xfrm>
              <a:off x="2880" y="1920"/>
              <a:ext cx="816" cy="480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 sz="2000"/>
                <a:t>X</a:t>
              </a:r>
              <a:r>
                <a:rPr lang="en-US" sz="2000" baseline="-25000"/>
                <a:t>1</a:t>
              </a:r>
              <a:r>
                <a:rPr lang="en-US" sz="2000"/>
                <a:t/>
              </a:r>
              <a:br>
                <a:rPr lang="en-US" sz="2000"/>
              </a:br>
              <a:r>
                <a:rPr lang="ja-JP" altLang="en-US" sz="2000"/>
                <a:t>“</a:t>
              </a:r>
              <a:r>
                <a:rPr lang="en-US" altLang="ja-JP" sz="2000"/>
                <a:t>Fever</a:t>
              </a:r>
              <a:r>
                <a:rPr lang="ja-JP" altLang="en-US" sz="2000"/>
                <a:t>”</a:t>
              </a:r>
              <a:endParaRPr lang="en-US" sz="2000"/>
            </a:p>
          </p:txBody>
        </p:sp>
        <p:sp>
          <p:nvSpPr>
            <p:cNvPr id="45084" name="Oval 6"/>
            <p:cNvSpPr>
              <a:spLocks noChangeArrowheads="1"/>
            </p:cNvSpPr>
            <p:nvPr/>
          </p:nvSpPr>
          <p:spPr bwMode="auto">
            <a:xfrm>
              <a:off x="3936" y="1920"/>
              <a:ext cx="816" cy="480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 sz="2000"/>
                <a:t>X</a:t>
              </a:r>
              <a:r>
                <a:rPr lang="en-US" sz="2000" baseline="-25000"/>
                <a:t>2</a:t>
              </a:r>
              <a:r>
                <a:rPr lang="en-US" sz="2000"/>
                <a:t/>
              </a:r>
              <a:br>
                <a:rPr lang="en-US" sz="2000"/>
              </a:br>
              <a:r>
                <a:rPr lang="ja-JP" altLang="en-US" sz="2000"/>
                <a:t>“</a:t>
              </a:r>
              <a:r>
                <a:rPr lang="en-US" altLang="ja-JP" sz="2000"/>
                <a:t>Rash</a:t>
              </a:r>
              <a:r>
                <a:rPr lang="ja-JP" altLang="en-US" sz="2000"/>
                <a:t>”</a:t>
              </a:r>
              <a:endParaRPr lang="en-US" sz="2000"/>
            </a:p>
          </p:txBody>
        </p:sp>
        <p:sp>
          <p:nvSpPr>
            <p:cNvPr id="45085" name="Oval 7"/>
            <p:cNvSpPr>
              <a:spLocks noChangeArrowheads="1"/>
            </p:cNvSpPr>
            <p:nvPr/>
          </p:nvSpPr>
          <p:spPr bwMode="auto">
            <a:xfrm>
              <a:off x="4944" y="1920"/>
              <a:ext cx="816" cy="480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 sz="2000"/>
                <a:t>X</a:t>
              </a:r>
              <a:r>
                <a:rPr lang="en-US" sz="2000" baseline="-25000"/>
                <a:t>3</a:t>
              </a:r>
              <a:r>
                <a:rPr lang="en-US" sz="2000"/>
                <a:t/>
              </a:r>
              <a:br>
                <a:rPr lang="en-US" sz="2000"/>
              </a:br>
              <a:r>
                <a:rPr lang="ja-JP" altLang="en-US" sz="2000"/>
                <a:t>“</a:t>
              </a:r>
              <a:r>
                <a:rPr lang="en-US" altLang="ja-JP" sz="2000"/>
                <a:t>Cough</a:t>
              </a:r>
              <a:r>
                <a:rPr lang="ja-JP" altLang="en-US" sz="2000"/>
                <a:t>”</a:t>
              </a:r>
              <a:endParaRPr lang="en-US" sz="2000"/>
            </a:p>
          </p:txBody>
        </p:sp>
        <p:sp>
          <p:nvSpPr>
            <p:cNvPr id="45086" name="Line 8"/>
            <p:cNvSpPr>
              <a:spLocks noChangeShapeType="1"/>
            </p:cNvSpPr>
            <p:nvPr/>
          </p:nvSpPr>
          <p:spPr bwMode="auto">
            <a:xfrm flipH="1">
              <a:off x="3504" y="1632"/>
              <a:ext cx="624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087" name="Line 9"/>
            <p:cNvSpPr>
              <a:spLocks noChangeShapeType="1"/>
            </p:cNvSpPr>
            <p:nvPr/>
          </p:nvSpPr>
          <p:spPr bwMode="auto">
            <a:xfrm flipH="1">
              <a:off x="4368" y="1680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088" name="Line 10"/>
            <p:cNvSpPr>
              <a:spLocks noChangeShapeType="1"/>
            </p:cNvSpPr>
            <p:nvPr/>
          </p:nvSpPr>
          <p:spPr bwMode="auto">
            <a:xfrm>
              <a:off x="4656" y="1632"/>
              <a:ext cx="576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" name="Group 73"/>
          <p:cNvGrpSpPr>
            <a:grpSpLocks/>
          </p:cNvGrpSpPr>
          <p:nvPr/>
        </p:nvGrpSpPr>
        <p:grpSpPr bwMode="auto">
          <a:xfrm>
            <a:off x="4783138" y="5122863"/>
            <a:ext cx="3519487" cy="1016000"/>
            <a:chOff x="152400" y="3011057"/>
            <a:chExt cx="4829716" cy="1392034"/>
          </a:xfrm>
        </p:grpSpPr>
        <p:sp>
          <p:nvSpPr>
            <p:cNvPr id="75" name="Freeform 74"/>
            <p:cNvSpPr/>
            <p:nvPr/>
          </p:nvSpPr>
          <p:spPr bwMode="auto">
            <a:xfrm rot="5663318">
              <a:off x="2179498" y="1600472"/>
              <a:ext cx="1392034" cy="4213203"/>
            </a:xfrm>
            <a:custGeom>
              <a:avLst/>
              <a:gdLst>
                <a:gd name="connsiteX0" fmla="*/ 627798 w 791571"/>
                <a:gd name="connsiteY0" fmla="*/ 2333767 h 2333767"/>
                <a:gd name="connsiteX1" fmla="*/ 27296 w 791571"/>
                <a:gd name="connsiteY1" fmla="*/ 1160059 h 2333767"/>
                <a:gd name="connsiteX2" fmla="*/ 791571 w 791571"/>
                <a:gd name="connsiteY2" fmla="*/ 0 h 233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571" h="2333767">
                  <a:moveTo>
                    <a:pt x="627798" y="2333767"/>
                  </a:moveTo>
                  <a:cubicBezTo>
                    <a:pt x="313899" y="1941393"/>
                    <a:pt x="0" y="1549020"/>
                    <a:pt x="27296" y="1160059"/>
                  </a:cubicBezTo>
                  <a:cubicBezTo>
                    <a:pt x="54592" y="771098"/>
                    <a:pt x="423081" y="385549"/>
                    <a:pt x="791571" y="0"/>
                  </a:cubicBezTo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5720" rIns="45720"/>
            <a:lstStyle/>
            <a:p>
              <a:pPr algn="l" defTabSz="457200">
                <a:lnSpc>
                  <a:spcPct val="71000"/>
                </a:lnSpc>
                <a:buClr>
                  <a:srgbClr val="FFFFFF"/>
                </a:buClr>
                <a:buSzPct val="100000"/>
                <a:buFont typeface="Arial" charset="0"/>
                <a:buNone/>
                <a:defRPr/>
              </a:pPr>
              <a:endParaRPr lang="en-US" sz="1100" kern="0">
                <a:solidFill>
                  <a:sysClr val="windowText" lastClr="000000"/>
                </a:solidFill>
                <a:latin typeface="Arial" charset="0"/>
                <a:ea typeface="+mn-ea"/>
                <a:cs typeface="Lucida Sans Unicode" pitchFamily="34" charset="0"/>
              </a:endParaRPr>
            </a:p>
          </p:txBody>
        </p:sp>
        <p:sp>
          <p:nvSpPr>
            <p:cNvPr id="45081" name="TextBox 75"/>
            <p:cNvSpPr txBox="1">
              <a:spLocks noChangeArrowheads="1"/>
            </p:cNvSpPr>
            <p:nvPr/>
          </p:nvSpPr>
          <p:spPr bwMode="auto">
            <a:xfrm>
              <a:off x="152400" y="3276413"/>
              <a:ext cx="1056568" cy="54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000">
                  <a:solidFill>
                    <a:srgbClr val="C00000"/>
                  </a:solidFill>
                </a:rPr>
                <a:t>X</a:t>
              </a:r>
              <a:r>
                <a:rPr lang="en-US" sz="2000" baseline="-25000">
                  <a:solidFill>
                    <a:srgbClr val="C00000"/>
                  </a:solidFill>
                </a:rPr>
                <a:t>1</a:t>
              </a:r>
              <a:r>
                <a:rPr lang="en-US" sz="2000">
                  <a:solidFill>
                    <a:srgbClr val="C00000"/>
                  </a:solidFill>
                </a:rPr>
                <a:t>=1</a:t>
              </a:r>
            </a:p>
          </p:txBody>
        </p:sp>
      </p:grpSp>
      <p:grpSp>
        <p:nvGrpSpPr>
          <p:cNvPr id="4" name="Group 84"/>
          <p:cNvGrpSpPr>
            <a:grpSpLocks/>
          </p:cNvGrpSpPr>
          <p:nvPr/>
        </p:nvGrpSpPr>
        <p:grpSpPr bwMode="auto">
          <a:xfrm>
            <a:off x="8059738" y="4419600"/>
            <a:ext cx="931862" cy="1700213"/>
            <a:chOff x="4738047" y="2209800"/>
            <a:chExt cx="1278475" cy="2333767"/>
          </a:xfrm>
        </p:grpSpPr>
        <p:sp>
          <p:nvSpPr>
            <p:cNvPr id="86" name="Freeform 85"/>
            <p:cNvSpPr/>
            <p:nvPr/>
          </p:nvSpPr>
          <p:spPr bwMode="auto">
            <a:xfrm>
              <a:off x="4738047" y="2209800"/>
              <a:ext cx="1130372" cy="2333767"/>
            </a:xfrm>
            <a:custGeom>
              <a:avLst/>
              <a:gdLst>
                <a:gd name="connsiteX0" fmla="*/ 627798 w 791571"/>
                <a:gd name="connsiteY0" fmla="*/ 2333767 h 2333767"/>
                <a:gd name="connsiteX1" fmla="*/ 27296 w 791571"/>
                <a:gd name="connsiteY1" fmla="*/ 1160059 h 2333767"/>
                <a:gd name="connsiteX2" fmla="*/ 791571 w 791571"/>
                <a:gd name="connsiteY2" fmla="*/ 0 h 233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571" h="2333767">
                  <a:moveTo>
                    <a:pt x="627798" y="2333767"/>
                  </a:moveTo>
                  <a:cubicBezTo>
                    <a:pt x="313899" y="1941393"/>
                    <a:pt x="0" y="1549020"/>
                    <a:pt x="27296" y="1160059"/>
                  </a:cubicBezTo>
                  <a:cubicBezTo>
                    <a:pt x="54592" y="771098"/>
                    <a:pt x="423081" y="385549"/>
                    <a:pt x="791571" y="0"/>
                  </a:cubicBezTo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5720" rIns="45720"/>
            <a:lstStyle/>
            <a:p>
              <a:pPr algn="l" defTabSz="457200">
                <a:lnSpc>
                  <a:spcPct val="71000"/>
                </a:lnSpc>
                <a:buClr>
                  <a:srgbClr val="FFFFFF"/>
                </a:buClr>
                <a:buSzPct val="100000"/>
                <a:buFont typeface="Arial" charset="0"/>
                <a:buNone/>
                <a:defRPr/>
              </a:pPr>
              <a:endParaRPr lang="en-US" sz="1100" kern="0">
                <a:solidFill>
                  <a:sysClr val="windowText" lastClr="000000"/>
                </a:solidFill>
                <a:latin typeface="Arial" charset="0"/>
                <a:ea typeface="+mn-ea"/>
                <a:cs typeface="Lucida Sans Unicode" pitchFamily="34" charset="0"/>
              </a:endParaRPr>
            </a:p>
          </p:txBody>
        </p:sp>
        <p:sp>
          <p:nvSpPr>
            <p:cNvPr id="45079" name="TextBox 86"/>
            <p:cNvSpPr txBox="1">
              <a:spLocks noChangeArrowheads="1"/>
            </p:cNvSpPr>
            <p:nvPr/>
          </p:nvSpPr>
          <p:spPr bwMode="auto">
            <a:xfrm>
              <a:off x="5029897" y="3576067"/>
              <a:ext cx="986625" cy="549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C00000"/>
                  </a:solidFill>
                </a:rPr>
                <a:t>X</a:t>
              </a:r>
              <a:r>
                <a:rPr lang="en-US" sz="2000" baseline="-25000">
                  <a:solidFill>
                    <a:srgbClr val="C00000"/>
                  </a:solidFill>
                </a:rPr>
                <a:t>3</a:t>
              </a:r>
              <a:r>
                <a:rPr lang="en-US" sz="2000">
                  <a:solidFill>
                    <a:srgbClr val="C00000"/>
                  </a:solidFill>
                </a:rPr>
                <a:t>=0</a:t>
              </a:r>
            </a:p>
          </p:txBody>
        </p:sp>
      </p:grpSp>
      <p:grpSp>
        <p:nvGrpSpPr>
          <p:cNvPr id="5" name="Group 91"/>
          <p:cNvGrpSpPr>
            <a:grpSpLocks/>
          </p:cNvGrpSpPr>
          <p:nvPr/>
        </p:nvGrpSpPr>
        <p:grpSpPr bwMode="auto">
          <a:xfrm>
            <a:off x="5075238" y="4038600"/>
            <a:ext cx="3182937" cy="2543175"/>
            <a:chOff x="5075846" y="4038600"/>
            <a:chExt cx="3182461" cy="2543890"/>
          </a:xfrm>
        </p:grpSpPr>
        <p:sp>
          <p:nvSpPr>
            <p:cNvPr id="45073" name="TextBox 72"/>
            <p:cNvSpPr txBox="1">
              <a:spLocks noChangeArrowheads="1"/>
            </p:cNvSpPr>
            <p:nvPr/>
          </p:nvSpPr>
          <p:spPr bwMode="auto">
            <a:xfrm>
              <a:off x="7539278" y="4176752"/>
              <a:ext cx="719029" cy="298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endParaRPr lang="de-DE" sz="2000" baseline="-25000">
                <a:solidFill>
                  <a:srgbClr val="C00000"/>
                </a:solidFill>
              </a:endParaRPr>
            </a:p>
          </p:txBody>
        </p:sp>
        <p:grpSp>
          <p:nvGrpSpPr>
            <p:cNvPr id="45074" name="Group 90"/>
            <p:cNvGrpSpPr>
              <a:grpSpLocks/>
            </p:cNvGrpSpPr>
            <p:nvPr/>
          </p:nvGrpSpPr>
          <p:grpSpPr bwMode="auto">
            <a:xfrm>
              <a:off x="5075846" y="4038600"/>
              <a:ext cx="2848954" cy="2543890"/>
              <a:chOff x="5075846" y="4038600"/>
              <a:chExt cx="2848954" cy="2543890"/>
            </a:xfrm>
          </p:grpSpPr>
          <p:sp>
            <p:nvSpPr>
              <p:cNvPr id="45075" name="TextBox 70"/>
              <p:cNvSpPr txBox="1">
                <a:spLocks noChangeArrowheads="1"/>
              </p:cNvSpPr>
              <p:nvPr/>
            </p:nvSpPr>
            <p:spPr bwMode="auto">
              <a:xfrm>
                <a:off x="6748821" y="6182328"/>
                <a:ext cx="1176161" cy="400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n-US" sz="2000">
                    <a:solidFill>
                      <a:srgbClr val="C00000"/>
                    </a:solidFill>
                  </a:rPr>
                  <a:t>X</a:t>
                </a:r>
                <a:r>
                  <a:rPr lang="en-US" sz="2000" baseline="-25000">
                    <a:solidFill>
                      <a:srgbClr val="C00000"/>
                    </a:solidFill>
                  </a:rPr>
                  <a:t>2</a:t>
                </a:r>
                <a:r>
                  <a:rPr lang="en-US" sz="2000">
                    <a:solidFill>
                      <a:srgbClr val="C00000"/>
                    </a:solidFill>
                  </a:rPr>
                  <a:t>=1</a:t>
                </a:r>
                <a:endParaRPr lang="en-US" sz="2000" baseline="-25000">
                  <a:solidFill>
                    <a:srgbClr val="C00000"/>
                  </a:solidFill>
                </a:endParaRPr>
              </a:p>
            </p:txBody>
          </p:sp>
          <p:sp>
            <p:nvSpPr>
              <p:cNvPr id="45076" name="TextBox 71"/>
              <p:cNvSpPr txBox="1">
                <a:spLocks noChangeArrowheads="1"/>
              </p:cNvSpPr>
              <p:nvPr/>
            </p:nvSpPr>
            <p:spPr bwMode="auto">
              <a:xfrm>
                <a:off x="5075846" y="6175976"/>
                <a:ext cx="1172987" cy="400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>
                    <a:solidFill>
                      <a:srgbClr val="C00000"/>
                    </a:solidFill>
                  </a:rPr>
                  <a:t>X</a:t>
                </a:r>
                <a:r>
                  <a:rPr lang="en-US" sz="2000" baseline="-25000">
                    <a:solidFill>
                      <a:srgbClr val="C00000"/>
                    </a:solidFill>
                  </a:rPr>
                  <a:t>2</a:t>
                </a:r>
                <a:r>
                  <a:rPr lang="en-US" sz="2000">
                    <a:solidFill>
                      <a:srgbClr val="C00000"/>
                    </a:solidFill>
                  </a:rPr>
                  <a:t>=0</a:t>
                </a:r>
                <a:endParaRPr lang="en-US" sz="2000" baseline="-2500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45077" name="Straight Connector 88"/>
              <p:cNvCxnSpPr>
                <a:cxnSpLocks noChangeShapeType="1"/>
              </p:cNvCxnSpPr>
              <p:nvPr/>
            </p:nvCxnSpPr>
            <p:spPr bwMode="auto">
              <a:xfrm rot="5400000">
                <a:off x="5714999" y="4800600"/>
                <a:ext cx="2514600" cy="99060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34" name="Gruppierung 33"/>
          <p:cNvGrpSpPr/>
          <p:nvPr/>
        </p:nvGrpSpPr>
        <p:grpSpPr>
          <a:xfrm>
            <a:off x="443019" y="3584067"/>
            <a:ext cx="5119581" cy="1216533"/>
            <a:chOff x="474770" y="3657600"/>
            <a:chExt cx="4478230" cy="1064133"/>
          </a:xfrm>
        </p:grpSpPr>
        <p:pic>
          <p:nvPicPr>
            <p:cNvPr id="35" name="Picture 37" descr="addin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770" y="3657600"/>
              <a:ext cx="2365629" cy="1064133"/>
            </a:xfrm>
            <a:prstGeom prst="rect">
              <a:avLst/>
            </a:prstGeom>
          </p:spPr>
        </p:pic>
        <p:pic>
          <p:nvPicPr>
            <p:cNvPr id="36" name="Picture 38" descr="addin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3692" y="3657600"/>
              <a:ext cx="99308" cy="990600"/>
            </a:xfrm>
            <a:prstGeom prst="rect">
              <a:avLst/>
            </a:prstGeom>
          </p:spPr>
        </p:pic>
        <p:pic>
          <p:nvPicPr>
            <p:cNvPr id="37" name="Picture 40" descr="addin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6290" y="3657600"/>
              <a:ext cx="1938528" cy="98755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051162544"/>
      </p:ext>
    </p:extLst>
  </p:cSld>
  <p:clrMapOvr>
    <a:masterClrMapping/>
  </p:clrMapOvr>
  <p:transition xmlns:p14="http://schemas.microsoft.com/office/powerpoint/2010/main" spd="slow" advTm="15621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OD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is Adaptive Submodular</a:t>
            </a:r>
          </a:p>
        </p:txBody>
      </p:sp>
      <p:sp>
        <p:nvSpPr>
          <p:cNvPr id="4608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D011B3B-7FA9-8049-BDF9-AC4FDAB4EA58}" type="slidenum">
              <a:rPr lang="en-US" sz="1400"/>
              <a:pPr eaLnBrk="1" hangingPunct="1"/>
              <a:t>79</a:t>
            </a:fld>
            <a:endParaRPr lang="en-US" sz="1400"/>
          </a:p>
        </p:txBody>
      </p:sp>
      <p:sp>
        <p:nvSpPr>
          <p:cNvPr id="46084" name="TextBox 5"/>
          <p:cNvSpPr txBox="1">
            <a:spLocks noChangeArrowheads="1"/>
          </p:cNvSpPr>
          <p:nvPr/>
        </p:nvSpPr>
        <p:spPr bwMode="auto">
          <a:xfrm>
            <a:off x="3727012" y="990600"/>
            <a:ext cx="510786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dirty="0">
                <a:solidFill>
                  <a:srgbClr val="0080FF"/>
                </a:solidFill>
              </a:rPr>
              <a:t>Objective = probability mass of hypotheses </a:t>
            </a:r>
          </a:p>
          <a:p>
            <a:pPr eaLnBrk="1" hangingPunct="1"/>
            <a:r>
              <a:rPr lang="en-US" sz="2200" dirty="0">
                <a:solidFill>
                  <a:srgbClr val="0080FF"/>
                </a:solidFill>
              </a:rPr>
              <a:t>                   you have ruled out.</a:t>
            </a:r>
          </a:p>
        </p:txBody>
      </p:sp>
      <p:grpSp>
        <p:nvGrpSpPr>
          <p:cNvPr id="46086" name="Group 7"/>
          <p:cNvGrpSpPr>
            <a:grpSpLocks/>
          </p:cNvGrpSpPr>
          <p:nvPr/>
        </p:nvGrpSpPr>
        <p:grpSpPr bwMode="auto">
          <a:xfrm>
            <a:off x="3699775" y="2120900"/>
            <a:ext cx="5933175" cy="3213100"/>
            <a:chOff x="-191402" y="1905000"/>
            <a:chExt cx="7963802" cy="4309889"/>
          </a:xfrm>
        </p:grpSpPr>
        <p:pic>
          <p:nvPicPr>
            <p:cNvPr id="46117" name="Picture 11" descr="\\VBOXSVR\presentations\Adapt Submod\adaptsubmod classes2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057400"/>
              <a:ext cx="7620000" cy="388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6118" name="Group 67"/>
            <p:cNvGrpSpPr>
              <a:grpSpLocks/>
            </p:cNvGrpSpPr>
            <p:nvPr/>
          </p:nvGrpSpPr>
          <p:grpSpPr bwMode="auto">
            <a:xfrm>
              <a:off x="-191402" y="1905000"/>
              <a:ext cx="7811402" cy="4309889"/>
              <a:chOff x="-191402" y="1905000"/>
              <a:chExt cx="7811402" cy="4309889"/>
            </a:xfrm>
          </p:grpSpPr>
          <p:pic>
            <p:nvPicPr>
              <p:cNvPr id="46119" name="Picture 11" descr="\\VBOXSVR\presentations\Adapt Submod\adaptsubmod classes2.pn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905000"/>
                <a:ext cx="7620000" cy="419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6120" name="Group 66"/>
              <p:cNvGrpSpPr>
                <a:grpSpLocks/>
              </p:cNvGrpSpPr>
              <p:nvPr/>
            </p:nvGrpSpPr>
            <p:grpSpPr bwMode="auto">
              <a:xfrm>
                <a:off x="-191402" y="1905000"/>
                <a:ext cx="6020703" cy="4309889"/>
                <a:chOff x="-191402" y="1905000"/>
                <a:chExt cx="6020703" cy="4309889"/>
              </a:xfrm>
            </p:grpSpPr>
            <p:pic>
              <p:nvPicPr>
                <p:cNvPr id="46121" name="Picture 2"/>
                <p:cNvPicPr>
                  <a:picLocks noChangeAspect="1" noChangeArrowheads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52600" y="2895600"/>
                  <a:ext cx="889000" cy="6667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6122" name="Picture 3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7800" y="3810000"/>
                  <a:ext cx="1020385" cy="7953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6123" name="Picture 5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62400" y="2971800"/>
                  <a:ext cx="962025" cy="8004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6124" name="Picture 6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14800" y="3847171"/>
                  <a:ext cx="914400" cy="6820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6125" name="Picture 8"/>
                <p:cNvPicPr>
                  <a:picLocks noChangeAspect="1" noChangeArrowheads="1"/>
                </p:cNvPicPr>
                <p:nvPr/>
              </p:nvPicPr>
              <p:blipFill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66116" y="3624843"/>
                  <a:ext cx="563185" cy="733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6126" name="Picture 9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6696" y="3131634"/>
                  <a:ext cx="609600" cy="603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6127" name="Picture 10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00400" y="4191000"/>
                  <a:ext cx="762000" cy="792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" name="TextBox 19"/>
                <p:cNvSpPr txBox="1"/>
                <p:nvPr/>
              </p:nvSpPr>
              <p:spPr>
                <a:xfrm>
                  <a:off x="2673346" y="5595235"/>
                  <a:ext cx="2397174" cy="619654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chemeClr val="accent4">
                          <a:lumMod val="50000"/>
                        </a:schemeClr>
                      </a:solidFill>
                      <a:ea typeface="+mn-ea"/>
                      <a:cs typeface="+mn-cs"/>
                    </a:rPr>
                    <a:t>Outcome = 1</a:t>
                  </a:r>
                </a:p>
              </p:txBody>
            </p:sp>
            <p:sp>
              <p:nvSpPr>
                <p:cNvPr id="46129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-191402" y="5584902"/>
                  <a:ext cx="2398097" cy="6193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2400" dirty="0">
                      <a:solidFill>
                        <a:srgbClr val="412E92"/>
                      </a:solidFill>
                    </a:rPr>
                    <a:t>Outcome = 0</a:t>
                  </a:r>
                </a:p>
              </p:txBody>
            </p:sp>
            <p:sp>
              <p:nvSpPr>
                <p:cNvPr id="46130" name="TextBox 21"/>
                <p:cNvSpPr txBox="1">
                  <a:spLocks noChangeArrowheads="1"/>
                </p:cNvSpPr>
                <p:nvPr/>
              </p:nvSpPr>
              <p:spPr bwMode="auto">
                <a:xfrm>
                  <a:off x="4218877" y="1905000"/>
                  <a:ext cx="1221012" cy="619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2400" dirty="0">
                      <a:solidFill>
                        <a:srgbClr val="C00000"/>
                      </a:solidFill>
                    </a:rPr>
                    <a:t>Test </a:t>
                  </a:r>
                  <a:r>
                    <a:rPr lang="en-US" sz="2400" dirty="0" smtClean="0">
                      <a:solidFill>
                        <a:srgbClr val="C00000"/>
                      </a:solidFill>
                    </a:rPr>
                    <a:t>s</a:t>
                  </a:r>
                  <a:endParaRPr lang="en-US" sz="2400" dirty="0">
                    <a:solidFill>
                      <a:srgbClr val="C00000"/>
                    </a:solidFill>
                  </a:endParaRPr>
                </a:p>
              </p:txBody>
            </p:sp>
          </p:grpSp>
        </p:grpSp>
      </p:grpSp>
      <p:grpSp>
        <p:nvGrpSpPr>
          <p:cNvPr id="46087" name="Group 22"/>
          <p:cNvGrpSpPr>
            <a:grpSpLocks/>
          </p:cNvGrpSpPr>
          <p:nvPr/>
        </p:nvGrpSpPr>
        <p:grpSpPr bwMode="auto">
          <a:xfrm>
            <a:off x="548387" y="998538"/>
            <a:ext cx="1913960" cy="1246675"/>
            <a:chOff x="363987" y="457200"/>
            <a:chExt cx="1914334" cy="1247199"/>
          </a:xfrm>
        </p:grpSpPr>
        <p:grpSp>
          <p:nvGrpSpPr>
            <p:cNvPr id="46111" name="Group 79"/>
            <p:cNvGrpSpPr>
              <a:grpSpLocks/>
            </p:cNvGrpSpPr>
            <p:nvPr/>
          </p:nvGrpSpPr>
          <p:grpSpPr bwMode="auto">
            <a:xfrm>
              <a:off x="378977" y="457200"/>
              <a:ext cx="1887093" cy="543697"/>
              <a:chOff x="6239067" y="2590800"/>
              <a:chExt cx="1887093" cy="543697"/>
            </a:xfrm>
          </p:grpSpPr>
          <p:pic>
            <p:nvPicPr>
              <p:cNvPr id="46115" name="Picture 28" descr="addin_tmp.png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39067" y="2716149"/>
                <a:ext cx="1887093" cy="3318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116" name="Picture 12" descr="\\VBOXSVR\presentations\Adapt Submod\adaptsubmod classes2.png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91400" y="2590800"/>
                <a:ext cx="609600" cy="5436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6112" name="Group 80"/>
            <p:cNvGrpSpPr>
              <a:grpSpLocks/>
            </p:cNvGrpSpPr>
            <p:nvPr/>
          </p:nvGrpSpPr>
          <p:grpSpPr bwMode="auto">
            <a:xfrm>
              <a:off x="363987" y="1143000"/>
              <a:ext cx="1914334" cy="561399"/>
              <a:chOff x="6248400" y="1905000"/>
              <a:chExt cx="1914334" cy="561399"/>
            </a:xfrm>
          </p:grpSpPr>
          <p:pic>
            <p:nvPicPr>
              <p:cNvPr id="46113" name="Picture 26" descr="addin_tmp.png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8400" y="2057400"/>
                <a:ext cx="1914334" cy="3318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114" name="Picture 12" descr="\\VBOXSVR\presentations\Adapt Submod\adaptsubmod classes2.png"/>
              <p:cNvPicPr>
                <a:picLocks noChangeAspect="1" noChangeArrowheads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91400" y="1905000"/>
                <a:ext cx="685800" cy="561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5304" name="Group 30"/>
          <p:cNvGrpSpPr>
            <a:grpSpLocks/>
          </p:cNvGrpSpPr>
          <p:nvPr/>
        </p:nvGrpSpPr>
        <p:grpSpPr bwMode="auto">
          <a:xfrm>
            <a:off x="3079750" y="3378200"/>
            <a:ext cx="4830763" cy="1392237"/>
            <a:chOff x="152400" y="3011057"/>
            <a:chExt cx="4829716" cy="1392034"/>
          </a:xfrm>
        </p:grpSpPr>
        <p:sp>
          <p:nvSpPr>
            <p:cNvPr id="46108" name="Freeform 31"/>
            <p:cNvSpPr>
              <a:spLocks noChangeArrowheads="1"/>
            </p:cNvSpPr>
            <p:nvPr/>
          </p:nvSpPr>
          <p:spPr bwMode="auto">
            <a:xfrm rot="5663318">
              <a:off x="2179252" y="1600226"/>
              <a:ext cx="1392034" cy="4213695"/>
            </a:xfrm>
            <a:custGeom>
              <a:avLst/>
              <a:gdLst>
                <a:gd name="T0" fmla="*/ 965827747 w 791571"/>
                <a:gd name="T1" fmla="*/ 2147483647 h 2333767"/>
                <a:gd name="T2" fmla="*/ 41993366 w 791571"/>
                <a:gd name="T3" fmla="*/ 2147483647 h 2333767"/>
                <a:gd name="T4" fmla="*/ 1217781895 w 791571"/>
                <a:gd name="T5" fmla="*/ 0 h 2333767"/>
                <a:gd name="T6" fmla="*/ 0 60000 65536"/>
                <a:gd name="T7" fmla="*/ 0 60000 65536"/>
                <a:gd name="T8" fmla="*/ 0 60000 65536"/>
                <a:gd name="T9" fmla="*/ 0 w 791571"/>
                <a:gd name="T10" fmla="*/ 0 h 2333767"/>
                <a:gd name="T11" fmla="*/ 791571 w 791571"/>
                <a:gd name="T12" fmla="*/ 2333767 h 23337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91571" h="2333767">
                  <a:moveTo>
                    <a:pt x="627798" y="2333767"/>
                  </a:moveTo>
                  <a:cubicBezTo>
                    <a:pt x="313899" y="1941393"/>
                    <a:pt x="0" y="1549020"/>
                    <a:pt x="27296" y="1160059"/>
                  </a:cubicBezTo>
                  <a:cubicBezTo>
                    <a:pt x="54592" y="771098"/>
                    <a:pt x="423081" y="385549"/>
                    <a:pt x="791571" y="0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rgbClr val="C00000"/>
              </a:solidFill>
              <a:round/>
              <a:headEnd/>
              <a:tailEnd/>
            </a:ln>
          </p:spPr>
          <p:txBody>
            <a:bodyPr lIns="45720" rIns="45720"/>
            <a:lstStyle/>
            <a:p>
              <a:endParaRPr lang="de-DE"/>
            </a:p>
          </p:txBody>
        </p:sp>
        <p:sp>
          <p:nvSpPr>
            <p:cNvPr id="46109" name="TextBox 32"/>
            <p:cNvSpPr txBox="1">
              <a:spLocks noChangeArrowheads="1"/>
            </p:cNvSpPr>
            <p:nvPr/>
          </p:nvSpPr>
          <p:spPr bwMode="auto">
            <a:xfrm>
              <a:off x="152400" y="3276600"/>
              <a:ext cx="10562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>
                  <a:solidFill>
                    <a:srgbClr val="C00000"/>
                  </a:solidFill>
                </a:rPr>
                <a:t>Test w</a:t>
              </a:r>
            </a:p>
          </p:txBody>
        </p:sp>
      </p:grpSp>
      <p:grpSp>
        <p:nvGrpSpPr>
          <p:cNvPr id="45065" name="Group 33"/>
          <p:cNvGrpSpPr>
            <a:grpSpLocks/>
          </p:cNvGrpSpPr>
          <p:nvPr/>
        </p:nvGrpSpPr>
        <p:grpSpPr bwMode="auto">
          <a:xfrm>
            <a:off x="7666038" y="2578100"/>
            <a:ext cx="1277937" cy="2333625"/>
            <a:chOff x="4738047" y="2209800"/>
            <a:chExt cx="1278475" cy="2333767"/>
          </a:xfrm>
        </p:grpSpPr>
        <p:sp>
          <p:nvSpPr>
            <p:cNvPr id="46106" name="Freeform 34"/>
            <p:cNvSpPr>
              <a:spLocks noChangeArrowheads="1"/>
            </p:cNvSpPr>
            <p:nvPr/>
          </p:nvSpPr>
          <p:spPr bwMode="auto">
            <a:xfrm>
              <a:off x="4738047" y="2209800"/>
              <a:ext cx="1129353" cy="2333767"/>
            </a:xfrm>
            <a:custGeom>
              <a:avLst/>
              <a:gdLst>
                <a:gd name="T0" fmla="*/ 63714401 w 791571"/>
                <a:gd name="T1" fmla="*/ 2333767 h 2333767"/>
                <a:gd name="T2" fmla="*/ 2770239 w 791571"/>
                <a:gd name="T3" fmla="*/ 1160059 h 2333767"/>
                <a:gd name="T4" fmla="*/ 80335565 w 791571"/>
                <a:gd name="T5" fmla="*/ 0 h 2333767"/>
                <a:gd name="T6" fmla="*/ 0 60000 65536"/>
                <a:gd name="T7" fmla="*/ 0 60000 65536"/>
                <a:gd name="T8" fmla="*/ 0 60000 65536"/>
                <a:gd name="T9" fmla="*/ 0 w 791571"/>
                <a:gd name="T10" fmla="*/ 0 h 2333767"/>
                <a:gd name="T11" fmla="*/ 791571 w 791571"/>
                <a:gd name="T12" fmla="*/ 2333767 h 23337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91571" h="2333767">
                  <a:moveTo>
                    <a:pt x="627798" y="2333767"/>
                  </a:moveTo>
                  <a:cubicBezTo>
                    <a:pt x="313899" y="1941393"/>
                    <a:pt x="0" y="1549020"/>
                    <a:pt x="27296" y="1160059"/>
                  </a:cubicBezTo>
                  <a:cubicBezTo>
                    <a:pt x="54592" y="771098"/>
                    <a:pt x="423081" y="385549"/>
                    <a:pt x="791571" y="0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rgbClr val="C00000"/>
              </a:solidFill>
              <a:round/>
              <a:headEnd/>
              <a:tailEnd/>
            </a:ln>
          </p:spPr>
          <p:txBody>
            <a:bodyPr lIns="45720" rIns="45720"/>
            <a:lstStyle/>
            <a:p>
              <a:endParaRPr lang="de-DE"/>
            </a:p>
          </p:txBody>
        </p:sp>
        <p:sp>
          <p:nvSpPr>
            <p:cNvPr id="46107" name="TextBox 35"/>
            <p:cNvSpPr txBox="1">
              <a:spLocks noChangeArrowheads="1"/>
            </p:cNvSpPr>
            <p:nvPr/>
          </p:nvSpPr>
          <p:spPr bwMode="auto">
            <a:xfrm>
              <a:off x="5029200" y="3576935"/>
              <a:ext cx="98732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>
                  <a:solidFill>
                    <a:srgbClr val="C00000"/>
                  </a:solidFill>
                </a:rPr>
                <a:t>Test v</a:t>
              </a:r>
            </a:p>
          </p:txBody>
        </p:sp>
      </p:grpSp>
      <p:cxnSp>
        <p:nvCxnSpPr>
          <p:cNvPr id="46090" name="Straight Connector 36"/>
          <p:cNvCxnSpPr>
            <a:cxnSpLocks noChangeShapeType="1"/>
          </p:cNvCxnSpPr>
          <p:nvPr/>
        </p:nvCxnSpPr>
        <p:spPr bwMode="auto">
          <a:xfrm rot="5400000" flipH="1" flipV="1">
            <a:off x="4603750" y="3035300"/>
            <a:ext cx="3124200" cy="1295400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Bild 2" descr="latex-image-1.pdf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2209800"/>
            <a:ext cx="3065745" cy="838200"/>
          </a:xfrm>
          <a:prstGeom prst="rect">
            <a:avLst/>
          </a:prstGeom>
        </p:spPr>
      </p:pic>
      <p:grpSp>
        <p:nvGrpSpPr>
          <p:cNvPr id="5" name="Gruppierung 4"/>
          <p:cNvGrpSpPr/>
          <p:nvPr/>
        </p:nvGrpSpPr>
        <p:grpSpPr>
          <a:xfrm>
            <a:off x="152400" y="3276600"/>
            <a:ext cx="3124200" cy="2134157"/>
            <a:chOff x="152400" y="3360738"/>
            <a:chExt cx="3124200" cy="2134157"/>
          </a:xfrm>
        </p:grpSpPr>
        <p:grpSp>
          <p:nvGrpSpPr>
            <p:cNvPr id="45067" name="Group 37"/>
            <p:cNvGrpSpPr>
              <a:grpSpLocks/>
            </p:cNvGrpSpPr>
            <p:nvPr/>
          </p:nvGrpSpPr>
          <p:grpSpPr bwMode="auto">
            <a:xfrm>
              <a:off x="556814" y="3360738"/>
              <a:ext cx="1918849" cy="1356670"/>
              <a:chOff x="372916" y="2819400"/>
              <a:chExt cx="1918668" cy="1356670"/>
            </a:xfrm>
          </p:grpSpPr>
          <p:grpSp>
            <p:nvGrpSpPr>
              <p:cNvPr id="46096" name="Group 115"/>
              <p:cNvGrpSpPr>
                <a:grpSpLocks/>
              </p:cNvGrpSpPr>
              <p:nvPr/>
            </p:nvGrpSpPr>
            <p:grpSpPr bwMode="auto">
              <a:xfrm>
                <a:off x="404491" y="2819400"/>
                <a:ext cx="1887093" cy="590550"/>
                <a:chOff x="419481" y="2819400"/>
                <a:chExt cx="1887093" cy="590550"/>
              </a:xfrm>
            </p:grpSpPr>
            <p:pic>
              <p:nvPicPr>
                <p:cNvPr id="46102" name="Picture 45" descr="addin_tmp.png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2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481" y="2944749"/>
                  <a:ext cx="1887093" cy="3318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46103" name="Group 109"/>
                <p:cNvGrpSpPr>
                  <a:grpSpLocks/>
                </p:cNvGrpSpPr>
                <p:nvPr/>
              </p:nvGrpSpPr>
              <p:grpSpPr bwMode="auto">
                <a:xfrm>
                  <a:off x="1618106" y="2819400"/>
                  <a:ext cx="609600" cy="590550"/>
                  <a:chOff x="1618106" y="2819400"/>
                  <a:chExt cx="609600" cy="590550"/>
                </a:xfrm>
              </p:grpSpPr>
              <p:pic>
                <p:nvPicPr>
                  <p:cNvPr id="46104" name="Picture 12" descr="\\VBOXSVR\presentations\Adapt Submod\adaptsubmod classes2.png"/>
                  <p:cNvPicPr>
                    <a:picLocks noChangeAspect="1" noChangeArrowheads="1"/>
                  </p:cNvPicPr>
                  <p:nvPr/>
                </p:nvPicPr>
                <p:blipFill>
                  <a:blip r:embed="rId19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618106" y="2819400"/>
                    <a:ext cx="609600" cy="5436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6105" name="Freeform 48"/>
                  <p:cNvSpPr>
                    <a:spLocks noChangeArrowheads="1"/>
                  </p:cNvSpPr>
                  <p:nvPr/>
                </p:nvSpPr>
                <p:spPr bwMode="auto">
                  <a:xfrm>
                    <a:off x="1619250" y="3054350"/>
                    <a:ext cx="476250" cy="355600"/>
                  </a:xfrm>
                  <a:custGeom>
                    <a:avLst/>
                    <a:gdLst>
                      <a:gd name="T0" fmla="*/ 1788589 w 425450"/>
                      <a:gd name="T1" fmla="*/ 320558 h 320675"/>
                      <a:gd name="T2" fmla="*/ 1073155 w 425450"/>
                      <a:gd name="T3" fmla="*/ 52750 h 320675"/>
                      <a:gd name="T4" fmla="*/ 55030 w 425450"/>
                      <a:gd name="T5" fmla="*/ 637055 h 320675"/>
                      <a:gd name="T6" fmla="*/ 1403356 w 425450"/>
                      <a:gd name="T7" fmla="*/ 1172669 h 320675"/>
                      <a:gd name="T8" fmla="*/ 1788589 w 425450"/>
                      <a:gd name="T9" fmla="*/ 320558 h 32067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25450"/>
                      <a:gd name="T16" fmla="*/ 0 h 320675"/>
                      <a:gd name="T17" fmla="*/ 425450 w 425450"/>
                      <a:gd name="T18" fmla="*/ 320675 h 32067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25450" h="320675">
                        <a:moveTo>
                          <a:pt x="412750" y="83608"/>
                        </a:moveTo>
                        <a:cubicBezTo>
                          <a:pt x="400050" y="34925"/>
                          <a:pt x="314325" y="0"/>
                          <a:pt x="247650" y="13758"/>
                        </a:cubicBezTo>
                        <a:cubicBezTo>
                          <a:pt x="180975" y="27516"/>
                          <a:pt x="0" y="117475"/>
                          <a:pt x="12700" y="166158"/>
                        </a:cubicBezTo>
                        <a:cubicBezTo>
                          <a:pt x="25400" y="214841"/>
                          <a:pt x="255058" y="320675"/>
                          <a:pt x="323850" y="305858"/>
                        </a:cubicBezTo>
                        <a:cubicBezTo>
                          <a:pt x="392642" y="291041"/>
                          <a:pt x="425450" y="132291"/>
                          <a:pt x="412750" y="8360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14:hiddenLine>
                    </a:ext>
                  </a:extLst>
                </p:spPr>
                <p:txBody>
                  <a:bodyPr lIns="45720" rIns="45720"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46097" name="Group 116"/>
              <p:cNvGrpSpPr>
                <a:grpSpLocks/>
              </p:cNvGrpSpPr>
              <p:nvPr/>
            </p:nvGrpSpPr>
            <p:grpSpPr bwMode="auto">
              <a:xfrm>
                <a:off x="372916" y="3581400"/>
                <a:ext cx="1914334" cy="594670"/>
                <a:chOff x="447866" y="3581400"/>
                <a:chExt cx="1914334" cy="594670"/>
              </a:xfrm>
            </p:grpSpPr>
            <p:pic>
              <p:nvPicPr>
                <p:cNvPr id="46098" name="Picture 41" descr="addin_tmp.png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2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7866" y="3733801"/>
                  <a:ext cx="1914334" cy="3318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6099" name="Picture 12" descr="\\VBOXSVR\presentations\Adapt Submod\adaptsubmod classes2.png"/>
                <p:cNvPicPr>
                  <a:picLocks noChangeAspect="1" noChangeArrowheads="1"/>
                </p:cNvPicPr>
                <p:nvPr/>
              </p:nvPicPr>
              <p:blipFill>
                <a:blip r:embed="rId2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90866" y="3581400"/>
                  <a:ext cx="685800" cy="5613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6100" name="Freeform 43"/>
                <p:cNvSpPr>
                  <a:spLocks noChangeArrowheads="1"/>
                </p:cNvSpPr>
                <p:nvPr/>
              </p:nvSpPr>
              <p:spPr bwMode="auto">
                <a:xfrm>
                  <a:off x="1604434" y="3836458"/>
                  <a:ext cx="417930" cy="339612"/>
                </a:xfrm>
                <a:custGeom>
                  <a:avLst/>
                  <a:gdLst>
                    <a:gd name="T0" fmla="*/ 18585 w 528327"/>
                    <a:gd name="T1" fmla="*/ 448636 h 306257"/>
                    <a:gd name="T2" fmla="*/ 8838 w 528327"/>
                    <a:gd name="T3" fmla="*/ 93009 h 306257"/>
                    <a:gd name="T4" fmla="*/ 2255 w 528327"/>
                    <a:gd name="T5" fmla="*/ 1006642 h 306257"/>
                    <a:gd name="T6" fmla="*/ 22369 w 528327"/>
                    <a:gd name="T7" fmla="*/ 1081208 h 306257"/>
                    <a:gd name="T8" fmla="*/ 18585 w 528327"/>
                    <a:gd name="T9" fmla="*/ 448636 h 3062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28327"/>
                    <a:gd name="T16" fmla="*/ 0 h 306257"/>
                    <a:gd name="T17" fmla="*/ 528327 w 528327"/>
                    <a:gd name="T18" fmla="*/ 306257 h 30625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28327" h="306257">
                      <a:moveTo>
                        <a:pt x="391343" y="117012"/>
                      </a:moveTo>
                      <a:cubicBezTo>
                        <a:pt x="343858" y="74055"/>
                        <a:pt x="243416" y="0"/>
                        <a:pt x="186106" y="24257"/>
                      </a:cubicBezTo>
                      <a:cubicBezTo>
                        <a:pt x="128796" y="48514"/>
                        <a:pt x="0" y="219595"/>
                        <a:pt x="47485" y="262552"/>
                      </a:cubicBezTo>
                      <a:cubicBezTo>
                        <a:pt x="94970" y="305509"/>
                        <a:pt x="413707" y="306257"/>
                        <a:pt x="471017" y="282000"/>
                      </a:cubicBezTo>
                      <a:cubicBezTo>
                        <a:pt x="528327" y="257743"/>
                        <a:pt x="438828" y="159969"/>
                        <a:pt x="391343" y="11701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14:hiddenLine>
                  </a:ext>
                </a:extLst>
              </p:spPr>
              <p:txBody>
                <a:bodyPr lIns="45720" rIns="45720"/>
                <a:lstStyle/>
                <a:p>
                  <a:endParaRPr lang="de-DE"/>
                </a:p>
              </p:txBody>
            </p:sp>
            <p:sp>
              <p:nvSpPr>
                <p:cNvPr id="46101" name="Freeform 44"/>
                <p:cNvSpPr>
                  <a:spLocks noChangeArrowheads="1"/>
                </p:cNvSpPr>
                <p:nvPr/>
              </p:nvSpPr>
              <p:spPr bwMode="auto">
                <a:xfrm>
                  <a:off x="2038337" y="3718984"/>
                  <a:ext cx="266730" cy="352312"/>
                </a:xfrm>
                <a:custGeom>
                  <a:avLst/>
                  <a:gdLst>
                    <a:gd name="T0" fmla="*/ 15790 w 337187"/>
                    <a:gd name="T1" fmla="*/ 481583 h 317709"/>
                    <a:gd name="T2" fmla="*/ 9856 w 337187"/>
                    <a:gd name="T3" fmla="*/ 38113 h 317709"/>
                    <a:gd name="T4" fmla="*/ 223 w 337187"/>
                    <a:gd name="T5" fmla="*/ 710265 h 317709"/>
                    <a:gd name="T6" fmla="*/ 8518 w 337187"/>
                    <a:gd name="T7" fmla="*/ 1180038 h 317709"/>
                    <a:gd name="T8" fmla="*/ 15790 w 337187"/>
                    <a:gd name="T9" fmla="*/ 481583 h 31770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7187"/>
                    <a:gd name="T16" fmla="*/ 0 h 317709"/>
                    <a:gd name="T17" fmla="*/ 337187 w 337187"/>
                    <a:gd name="T18" fmla="*/ 317709 h 31770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7187" h="317709">
                      <a:moveTo>
                        <a:pt x="332496" y="125601"/>
                      </a:moveTo>
                      <a:cubicBezTo>
                        <a:pt x="337188" y="75963"/>
                        <a:pt x="262165" y="0"/>
                        <a:pt x="207531" y="9941"/>
                      </a:cubicBezTo>
                      <a:cubicBezTo>
                        <a:pt x="152897" y="19882"/>
                        <a:pt x="9384" y="135608"/>
                        <a:pt x="4692" y="185246"/>
                      </a:cubicBezTo>
                      <a:cubicBezTo>
                        <a:pt x="0" y="234884"/>
                        <a:pt x="124742" y="317709"/>
                        <a:pt x="179376" y="307768"/>
                      </a:cubicBezTo>
                      <a:cubicBezTo>
                        <a:pt x="234010" y="297827"/>
                        <a:pt x="327804" y="175239"/>
                        <a:pt x="332496" y="12560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14:hiddenLine>
                  </a:ext>
                </a:extLst>
              </p:spPr>
              <p:txBody>
                <a:bodyPr lIns="45720" rIns="45720"/>
                <a:lstStyle/>
                <a:p>
                  <a:endParaRPr lang="de-DE"/>
                </a:p>
              </p:txBody>
            </p:sp>
          </p:grpSp>
        </p:grpSp>
        <p:pic>
          <p:nvPicPr>
            <p:cNvPr id="4" name="Bild 3" descr="latex-image-1.pdf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00" y="4724400"/>
              <a:ext cx="3124200" cy="770495"/>
            </a:xfrm>
            <a:prstGeom prst="rect">
              <a:avLst/>
            </a:prstGeom>
          </p:spPr>
        </p:pic>
      </p:grpSp>
      <p:grpSp>
        <p:nvGrpSpPr>
          <p:cNvPr id="9" name="Gruppierung 8"/>
          <p:cNvGrpSpPr/>
          <p:nvPr/>
        </p:nvGrpSpPr>
        <p:grpSpPr>
          <a:xfrm>
            <a:off x="246365" y="5867400"/>
            <a:ext cx="7754635" cy="838200"/>
            <a:chOff x="246365" y="5867400"/>
            <a:chExt cx="7754635" cy="838200"/>
          </a:xfrm>
        </p:grpSpPr>
        <p:pic>
          <p:nvPicPr>
            <p:cNvPr id="46093" name="Picture 53" descr="addin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5867400"/>
              <a:ext cx="2377370" cy="297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uppierung 7"/>
            <p:cNvGrpSpPr/>
            <p:nvPr/>
          </p:nvGrpSpPr>
          <p:grpSpPr>
            <a:xfrm>
              <a:off x="246365" y="6172200"/>
              <a:ext cx="7754635" cy="533400"/>
              <a:chOff x="246365" y="6172200"/>
              <a:chExt cx="7754635" cy="533400"/>
            </a:xfrm>
          </p:grpSpPr>
          <p:pic>
            <p:nvPicPr>
              <p:cNvPr id="6" name="Bild 5" descr="latex-image-1.pdf"/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62400" y="6273800"/>
                <a:ext cx="4038600" cy="431800"/>
              </a:xfrm>
              <a:prstGeom prst="rect">
                <a:avLst/>
              </a:prstGeom>
            </p:spPr>
          </p:pic>
          <p:sp>
            <p:nvSpPr>
              <p:cNvPr id="7" name="Textfeld 6"/>
              <p:cNvSpPr txBox="1"/>
              <p:nvPr/>
            </p:nvSpPr>
            <p:spPr>
              <a:xfrm>
                <a:off x="246365" y="6172200"/>
                <a:ext cx="34112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Not </a:t>
                </a:r>
                <a:r>
                  <a:rPr lang="de-DE" dirty="0" err="1" smtClean="0"/>
                  <a:t>hard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to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show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that</a:t>
                </a:r>
                <a:endParaRPr lang="de-DE" dirty="0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14391293"/>
      </p:ext>
    </p:extLst>
  </p:cSld>
  <p:clrMapOvr>
    <a:masterClrMapping/>
  </p:clrMapOvr>
  <p:transition xmlns:p14="http://schemas.microsoft.com/office/powerpoint/2010/main" spd="slow" advTm="12234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Optimization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5" name="Abgerundetes Rechteck 14"/>
          <p:cNvSpPr/>
          <p:nvPr/>
        </p:nvSpPr>
        <p:spPr bwMode="auto">
          <a:xfrm>
            <a:off x="457201" y="1066800"/>
            <a:ext cx="5943600" cy="4419600"/>
          </a:xfrm>
          <a:prstGeom prst="roundRect">
            <a:avLst/>
          </a:prstGeom>
          <a:solidFill>
            <a:srgbClr val="FFCF01">
              <a:alpha val="50000"/>
            </a:srgbClr>
          </a:solidFill>
          <a:ln w="6350" cmpd="sng"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latin typeface="Calibri" charset="0"/>
              </a:rPr>
              <a:t>Optimization</a:t>
            </a:r>
            <a:r>
              <a:rPr lang="de-DE" sz="3600" dirty="0" smtClean="0">
                <a:solidFill>
                  <a:schemeClr val="tx1">
                    <a:alpha val="50000"/>
                  </a:schemeClr>
                </a:solidFill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36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36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6" name="Abgerundetes Rechteck 15"/>
          <p:cNvSpPr/>
          <p:nvPr/>
        </p:nvSpPr>
        <p:spPr bwMode="auto">
          <a:xfrm>
            <a:off x="649356" y="1739348"/>
            <a:ext cx="3170583" cy="1729409"/>
          </a:xfrm>
          <a:prstGeom prst="roundRect">
            <a:avLst/>
          </a:prstGeom>
          <a:solidFill>
            <a:srgbClr val="FF8000">
              <a:alpha val="10000"/>
            </a:srgb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alpha val="10000"/>
                  </a:schemeClr>
                </a:solidFill>
                <a:effectLst/>
                <a:latin typeface="Calibri" charset="0"/>
              </a:rPr>
              <a:t>Minimization</a:t>
            </a: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>
                  <a:alpha val="10000"/>
                </a:schemeClr>
              </a:solidFill>
              <a:effectLst/>
              <a:latin typeface="Calibri" charset="0"/>
            </a:endParaRPr>
          </a:p>
        </p:txBody>
      </p:sp>
      <p:sp>
        <p:nvSpPr>
          <p:cNvPr id="17" name="Abgerundetes Rechteck 16"/>
          <p:cNvSpPr/>
          <p:nvPr/>
        </p:nvSpPr>
        <p:spPr bwMode="auto">
          <a:xfrm>
            <a:off x="649356" y="3564835"/>
            <a:ext cx="3170583" cy="1729409"/>
          </a:xfrm>
          <a:prstGeom prst="roundRect">
            <a:avLst/>
          </a:prstGeom>
          <a:solidFill>
            <a:srgbClr val="FF8000">
              <a:alpha val="50000"/>
            </a:srgb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8" name="Abgerundetes Rechteck 17"/>
          <p:cNvSpPr/>
          <p:nvPr/>
        </p:nvSpPr>
        <p:spPr bwMode="auto">
          <a:xfrm>
            <a:off x="4012095" y="1931504"/>
            <a:ext cx="4611757" cy="3458817"/>
          </a:xfrm>
          <a:prstGeom prst="roundRect">
            <a:avLst/>
          </a:prstGeom>
          <a:solidFill>
            <a:schemeClr val="bg1">
              <a:alpha val="21000"/>
            </a:schemeClr>
          </a:solidFill>
          <a:ln w="6350" cap="flat" cmpd="sng" algn="ctr">
            <a:solidFill>
              <a:schemeClr val="tx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                         </a:t>
            </a: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effectLst/>
              </a:rPr>
              <a:t>Learning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36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36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9" name="Abgerundetes Rechteck 18"/>
          <p:cNvSpPr/>
          <p:nvPr/>
        </p:nvSpPr>
        <p:spPr bwMode="auto">
          <a:xfrm>
            <a:off x="4250636" y="2700130"/>
            <a:ext cx="1921565" cy="2401957"/>
          </a:xfrm>
          <a:prstGeom prst="roundRect">
            <a:avLst/>
          </a:prstGeom>
          <a:solidFill>
            <a:schemeClr val="bg1">
              <a:alpha val="21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effectLst/>
                <a:latin typeface="Calibri" charset="0"/>
              </a:rPr>
              <a:t>Online/</a:t>
            </a:r>
            <a:b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effectLst/>
                <a:latin typeface="Calibri" charset="0"/>
              </a:rPr>
            </a:b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effectLst/>
                <a:latin typeface="Calibri" charset="0"/>
              </a:rPr>
              <a:t>adaptive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3600" dirty="0" err="1" smtClean="0">
                <a:solidFill>
                  <a:schemeClr val="tx1">
                    <a:alpha val="20000"/>
                  </a:schemeClr>
                </a:solidFill>
              </a:rPr>
              <a:t>optim</a:t>
            </a:r>
            <a:r>
              <a:rPr lang="de-DE" sz="3600" dirty="0" smtClean="0">
                <a:solidFill>
                  <a:schemeClr val="tx1">
                    <a:alpha val="20000"/>
                  </a:schemeClr>
                </a:solidFill>
              </a:rPr>
              <a:t>.</a:t>
            </a: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>
                  <a:alpha val="20000"/>
                </a:schemeClr>
              </a:solidFill>
              <a:effectLst/>
            </a:endParaRPr>
          </a:p>
        </p:txBody>
      </p:sp>
      <p:sp>
        <p:nvSpPr>
          <p:cNvPr id="9" name="Abgerundetes Rechteck 8"/>
          <p:cNvSpPr/>
          <p:nvPr/>
        </p:nvSpPr>
        <p:spPr bwMode="auto">
          <a:xfrm>
            <a:off x="801757" y="3720549"/>
            <a:ext cx="2855844" cy="622852"/>
          </a:xfrm>
          <a:prstGeom prst="roundRect">
            <a:avLst/>
          </a:prstGeom>
          <a:solidFill>
            <a:srgbClr val="FF8000">
              <a:alpha val="50000"/>
            </a:srgb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rPr>
              <a:t>unconstrained</a:t>
            </a:r>
            <a:endParaRPr kumimoji="0" lang="de-DE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0" name="Abgerundetes Rechteck 9"/>
          <p:cNvSpPr/>
          <p:nvPr/>
        </p:nvSpPr>
        <p:spPr bwMode="auto">
          <a:xfrm>
            <a:off x="762000" y="4482548"/>
            <a:ext cx="2855844" cy="622852"/>
          </a:xfrm>
          <a:prstGeom prst="roundRect">
            <a:avLst/>
          </a:prstGeom>
          <a:solidFill>
            <a:srgbClr val="FF8000">
              <a:alpha val="50000"/>
            </a:srgb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rPr>
              <a:t>constrained</a:t>
            </a:r>
            <a:endParaRPr kumimoji="0" lang="de-DE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79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40"/>
    </mc:Choice>
    <mc:Fallback xmlns="">
      <p:transition xmlns:p14="http://schemas.microsoft.com/office/powerpoint/2010/main" spd="slow" advTm="4844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6488" y="3257550"/>
            <a:ext cx="544512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50" y="2776538"/>
            <a:ext cx="706438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75" y="2751138"/>
            <a:ext cx="604838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4788" y="3294063"/>
            <a:ext cx="52546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6725" y="2778125"/>
            <a:ext cx="419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45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011613"/>
            <a:ext cx="7770813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 bwMode="auto">
          <a:xfrm>
            <a:off x="3505200" y="3886200"/>
            <a:ext cx="2438400" cy="609600"/>
          </a:xfrm>
          <a:prstGeom prst="rect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45720" rIns="45720"/>
          <a:lstStyle/>
          <a:p>
            <a:pPr algn="l" defTabSz="457200">
              <a:lnSpc>
                <a:spcPct val="71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 sz="1800">
              <a:solidFill>
                <a:schemeClr val="tx1"/>
              </a:solidFill>
              <a:latin typeface="Arial" charset="0"/>
              <a:cs typeface="Lucida Sans Unicode" pitchFamily="34" charset="0"/>
            </a:endParaRPr>
          </a:p>
        </p:txBody>
      </p:sp>
      <p:sp>
        <p:nvSpPr>
          <p:cNvPr id="47112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9144000" cy="1138238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Theoretical guarantees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114" name="Oval 15"/>
          <p:cNvSpPr>
            <a:spLocks noChangeArrowheads="1"/>
          </p:cNvSpPr>
          <p:nvPr/>
        </p:nvSpPr>
        <p:spPr bwMode="auto">
          <a:xfrm>
            <a:off x="1543050" y="1919288"/>
            <a:ext cx="198438" cy="19843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45720" rIns="45720"/>
          <a:lstStyle/>
          <a:p>
            <a:pPr algn="l" defTabSz="457200">
              <a:lnSpc>
                <a:spcPct val="71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endParaRPr lang="de-DE" sz="1800">
              <a:latin typeface="Arial" charset="0"/>
            </a:endParaRPr>
          </a:p>
        </p:txBody>
      </p:sp>
      <p:sp>
        <p:nvSpPr>
          <p:cNvPr id="28" name="Oval 16"/>
          <p:cNvSpPr/>
          <p:nvPr/>
        </p:nvSpPr>
        <p:spPr bwMode="auto">
          <a:xfrm>
            <a:off x="2798763" y="1919288"/>
            <a:ext cx="198437" cy="198437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45720" rIns="45720"/>
          <a:lstStyle/>
          <a:p>
            <a:pPr algn="l" defTabSz="457200">
              <a:lnSpc>
                <a:spcPct val="71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 sz="1800">
              <a:latin typeface="Arial" charset="0"/>
              <a:ea typeface="+mn-ea"/>
              <a:cs typeface="Lucida Sans Unicode" pitchFamily="34" charset="0"/>
            </a:endParaRPr>
          </a:p>
        </p:txBody>
      </p:sp>
      <p:sp>
        <p:nvSpPr>
          <p:cNvPr id="29" name="Oval 17"/>
          <p:cNvSpPr/>
          <p:nvPr/>
        </p:nvSpPr>
        <p:spPr bwMode="auto">
          <a:xfrm>
            <a:off x="2203450" y="1390650"/>
            <a:ext cx="198438" cy="198438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45720" rIns="45720"/>
          <a:lstStyle/>
          <a:p>
            <a:pPr algn="l" defTabSz="457200">
              <a:lnSpc>
                <a:spcPct val="71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 sz="1800">
              <a:latin typeface="Arial" charset="0"/>
              <a:ea typeface="+mn-ea"/>
              <a:cs typeface="Lucida Sans Unicode" pitchFamily="34" charset="0"/>
            </a:endParaRPr>
          </a:p>
        </p:txBody>
      </p:sp>
      <p:sp>
        <p:nvSpPr>
          <p:cNvPr id="47117" name="Oval 18"/>
          <p:cNvSpPr>
            <a:spLocks noChangeArrowheads="1"/>
          </p:cNvSpPr>
          <p:nvPr/>
        </p:nvSpPr>
        <p:spPr bwMode="auto">
          <a:xfrm>
            <a:off x="882650" y="2646363"/>
            <a:ext cx="198438" cy="19843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45720" rIns="45720"/>
          <a:lstStyle/>
          <a:p>
            <a:pPr algn="l" defTabSz="457200">
              <a:lnSpc>
                <a:spcPct val="71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endParaRPr lang="de-DE" sz="1800">
              <a:latin typeface="Arial" charset="0"/>
            </a:endParaRPr>
          </a:p>
        </p:txBody>
      </p:sp>
      <p:sp>
        <p:nvSpPr>
          <p:cNvPr id="47118" name="Oval 19"/>
          <p:cNvSpPr>
            <a:spLocks noChangeArrowheads="1"/>
          </p:cNvSpPr>
          <p:nvPr/>
        </p:nvSpPr>
        <p:spPr bwMode="auto">
          <a:xfrm>
            <a:off x="1873250" y="2646363"/>
            <a:ext cx="198438" cy="19843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45720" rIns="45720"/>
          <a:lstStyle/>
          <a:p>
            <a:pPr algn="l" defTabSz="457200">
              <a:lnSpc>
                <a:spcPct val="71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endParaRPr lang="de-DE" sz="1800">
              <a:latin typeface="Arial" charset="0"/>
            </a:endParaRPr>
          </a:p>
        </p:txBody>
      </p:sp>
      <p:sp>
        <p:nvSpPr>
          <p:cNvPr id="47119" name="Oval 20"/>
          <p:cNvSpPr>
            <a:spLocks noChangeArrowheads="1"/>
          </p:cNvSpPr>
          <p:nvPr/>
        </p:nvSpPr>
        <p:spPr bwMode="auto">
          <a:xfrm>
            <a:off x="2401888" y="2646363"/>
            <a:ext cx="198437" cy="19843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45720" rIns="45720"/>
          <a:lstStyle/>
          <a:p>
            <a:pPr algn="l" defTabSz="457200">
              <a:lnSpc>
                <a:spcPct val="71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endParaRPr lang="de-DE" sz="1800">
              <a:latin typeface="Arial" charset="0"/>
            </a:endParaRPr>
          </a:p>
        </p:txBody>
      </p:sp>
      <p:sp>
        <p:nvSpPr>
          <p:cNvPr id="33" name="Oval 21"/>
          <p:cNvSpPr/>
          <p:nvPr/>
        </p:nvSpPr>
        <p:spPr bwMode="auto">
          <a:xfrm>
            <a:off x="3327400" y="2579688"/>
            <a:ext cx="198438" cy="198437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45720" rIns="45720"/>
          <a:lstStyle/>
          <a:p>
            <a:pPr algn="l" defTabSz="457200">
              <a:lnSpc>
                <a:spcPct val="71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 sz="1800">
              <a:latin typeface="Arial" charset="0"/>
              <a:ea typeface="+mn-ea"/>
              <a:cs typeface="Lucida Sans Unicode" pitchFamily="34" charset="0"/>
            </a:endParaRPr>
          </a:p>
        </p:txBody>
      </p:sp>
      <p:cxnSp>
        <p:nvCxnSpPr>
          <p:cNvPr id="47121" name="Straight Connector 22"/>
          <p:cNvCxnSpPr>
            <a:cxnSpLocks noChangeShapeType="1"/>
            <a:stCxn id="28" idx="3"/>
          </p:cNvCxnSpPr>
          <p:nvPr/>
        </p:nvCxnSpPr>
        <p:spPr bwMode="auto">
          <a:xfrm rot="5400000">
            <a:off x="1778000" y="1493838"/>
            <a:ext cx="387350" cy="520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22" name="Straight Connector 23"/>
          <p:cNvCxnSpPr>
            <a:cxnSpLocks noChangeShapeType="1"/>
            <a:endCxn id="29" idx="7"/>
          </p:cNvCxnSpPr>
          <p:nvPr/>
        </p:nvCxnSpPr>
        <p:spPr bwMode="auto">
          <a:xfrm rot="5400000">
            <a:off x="1018381" y="2121694"/>
            <a:ext cx="585788" cy="520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23" name="Straight Connector 24"/>
          <p:cNvCxnSpPr>
            <a:cxnSpLocks noChangeShapeType="1"/>
            <a:endCxn id="47117" idx="1"/>
          </p:cNvCxnSpPr>
          <p:nvPr/>
        </p:nvCxnSpPr>
        <p:spPr bwMode="auto">
          <a:xfrm rot="16200000" flipH="1">
            <a:off x="1513681" y="2286794"/>
            <a:ext cx="585788" cy="190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24" name="Straight Connector 25"/>
          <p:cNvCxnSpPr>
            <a:cxnSpLocks noChangeShapeType="1"/>
            <a:stCxn id="47114" idx="3"/>
            <a:endCxn id="47118" idx="7"/>
          </p:cNvCxnSpPr>
          <p:nvPr/>
        </p:nvCxnSpPr>
        <p:spPr bwMode="auto">
          <a:xfrm rot="5400000">
            <a:off x="2406650" y="2254250"/>
            <a:ext cx="585788" cy="255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25" name="Straight Connector 26"/>
          <p:cNvCxnSpPr>
            <a:cxnSpLocks noChangeShapeType="1"/>
            <a:stCxn id="47114" idx="5"/>
            <a:endCxn id="47119" idx="1"/>
          </p:cNvCxnSpPr>
          <p:nvPr/>
        </p:nvCxnSpPr>
        <p:spPr bwMode="auto">
          <a:xfrm rot="16200000" flipH="1">
            <a:off x="2901157" y="2155031"/>
            <a:ext cx="520700" cy="3889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26" name="Straight Connector 27"/>
          <p:cNvCxnSpPr>
            <a:cxnSpLocks noChangeShapeType="1"/>
            <a:stCxn id="28" idx="5"/>
            <a:endCxn id="47114" idx="1"/>
          </p:cNvCxnSpPr>
          <p:nvPr/>
        </p:nvCxnSpPr>
        <p:spPr bwMode="auto">
          <a:xfrm rot="16200000" flipH="1">
            <a:off x="2406651" y="1527175"/>
            <a:ext cx="387350" cy="454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27" name="TextBox 6"/>
          <p:cNvSpPr txBox="1">
            <a:spLocks noChangeArrowheads="1"/>
          </p:cNvSpPr>
          <p:nvPr/>
        </p:nvSpPr>
        <p:spPr bwMode="auto">
          <a:xfrm>
            <a:off x="2312988" y="1131888"/>
            <a:ext cx="382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C00000"/>
                </a:solidFill>
              </a:rPr>
              <a:t>x</a:t>
            </a:r>
            <a:r>
              <a:rPr lang="en-US" sz="2000" baseline="-2500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47128" name="TextBox 7"/>
          <p:cNvSpPr txBox="1">
            <a:spLocks noChangeArrowheads="1"/>
          </p:cNvSpPr>
          <p:nvPr/>
        </p:nvSpPr>
        <p:spPr bwMode="auto">
          <a:xfrm>
            <a:off x="2911475" y="1663700"/>
            <a:ext cx="382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C00000"/>
                </a:solidFill>
              </a:rPr>
              <a:t>x</a:t>
            </a:r>
            <a:r>
              <a:rPr lang="en-US" sz="2000" baseline="-2500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47129" name="TextBox 19"/>
          <p:cNvSpPr txBox="1">
            <a:spLocks noChangeArrowheads="1"/>
          </p:cNvSpPr>
          <p:nvPr/>
        </p:nvSpPr>
        <p:spPr bwMode="auto">
          <a:xfrm>
            <a:off x="3427413" y="2343150"/>
            <a:ext cx="382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C00000"/>
                </a:solidFill>
              </a:rPr>
              <a:t>x</a:t>
            </a:r>
            <a:r>
              <a:rPr lang="en-US" sz="2000" baseline="-2500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47130" name="TextBox 20"/>
          <p:cNvSpPr txBox="1">
            <a:spLocks noChangeArrowheads="1"/>
          </p:cNvSpPr>
          <p:nvPr/>
        </p:nvSpPr>
        <p:spPr bwMode="auto">
          <a:xfrm>
            <a:off x="2524125" y="1428750"/>
            <a:ext cx="3286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>
                <a:solidFill>
                  <a:srgbClr val="0000FF"/>
                </a:solidFill>
              </a:rPr>
              <a:t>1</a:t>
            </a:r>
            <a:endParaRPr lang="en-US" sz="2200" baseline="-25000">
              <a:solidFill>
                <a:srgbClr val="0000FF"/>
              </a:solidFill>
            </a:endParaRPr>
          </a:p>
        </p:txBody>
      </p:sp>
      <p:sp>
        <p:nvSpPr>
          <p:cNvPr id="47131" name="TextBox 21"/>
          <p:cNvSpPr txBox="1">
            <a:spLocks noChangeArrowheads="1"/>
          </p:cNvSpPr>
          <p:nvPr/>
        </p:nvSpPr>
        <p:spPr bwMode="auto">
          <a:xfrm>
            <a:off x="3138488" y="2032000"/>
            <a:ext cx="269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>
                <a:solidFill>
                  <a:srgbClr val="0000FF"/>
                </a:solidFill>
              </a:rPr>
              <a:t>1</a:t>
            </a:r>
            <a:endParaRPr lang="en-US" sz="2200" baseline="-25000">
              <a:solidFill>
                <a:srgbClr val="0000FF"/>
              </a:solidFill>
            </a:endParaRPr>
          </a:p>
        </p:txBody>
      </p:sp>
      <p:sp>
        <p:nvSpPr>
          <p:cNvPr id="47132" name="TextBox 22"/>
          <p:cNvSpPr txBox="1">
            <a:spLocks noChangeArrowheads="1"/>
          </p:cNvSpPr>
          <p:nvPr/>
        </p:nvSpPr>
        <p:spPr bwMode="auto">
          <a:xfrm>
            <a:off x="1679575" y="1435100"/>
            <a:ext cx="3397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>
                <a:solidFill>
                  <a:srgbClr val="0000FF"/>
                </a:solidFill>
              </a:rPr>
              <a:t>0</a:t>
            </a:r>
            <a:endParaRPr lang="en-US" sz="2200" baseline="-25000">
              <a:solidFill>
                <a:srgbClr val="0000FF"/>
              </a:solidFill>
            </a:endParaRPr>
          </a:p>
        </p:txBody>
      </p:sp>
      <p:sp>
        <p:nvSpPr>
          <p:cNvPr id="47133" name="TextBox 23"/>
          <p:cNvSpPr txBox="1">
            <a:spLocks noChangeArrowheads="1"/>
          </p:cNvSpPr>
          <p:nvPr/>
        </p:nvSpPr>
        <p:spPr bwMode="auto">
          <a:xfrm>
            <a:off x="1014413" y="2092325"/>
            <a:ext cx="3238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>
                <a:solidFill>
                  <a:srgbClr val="0000FF"/>
                </a:solidFill>
              </a:rPr>
              <a:t>0</a:t>
            </a:r>
            <a:endParaRPr lang="en-US" sz="2200" baseline="-25000">
              <a:solidFill>
                <a:srgbClr val="0000FF"/>
              </a:solidFill>
            </a:endParaRPr>
          </a:p>
        </p:txBody>
      </p:sp>
      <p:sp>
        <p:nvSpPr>
          <p:cNvPr id="47134" name="TextBox 24"/>
          <p:cNvSpPr txBox="1">
            <a:spLocks noChangeArrowheads="1"/>
          </p:cNvSpPr>
          <p:nvPr/>
        </p:nvSpPr>
        <p:spPr bwMode="auto">
          <a:xfrm>
            <a:off x="2414588" y="2074863"/>
            <a:ext cx="3143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>
                <a:solidFill>
                  <a:srgbClr val="0000FF"/>
                </a:solidFill>
              </a:rPr>
              <a:t>0</a:t>
            </a:r>
            <a:endParaRPr lang="en-US" sz="2200" baseline="-25000">
              <a:solidFill>
                <a:srgbClr val="0000FF"/>
              </a:solidFill>
            </a:endParaRPr>
          </a:p>
        </p:txBody>
      </p:sp>
      <p:grpSp>
        <p:nvGrpSpPr>
          <p:cNvPr id="47135" name="Group 28"/>
          <p:cNvGrpSpPr>
            <a:grpSpLocks/>
          </p:cNvGrpSpPr>
          <p:nvPr/>
        </p:nvGrpSpPr>
        <p:grpSpPr bwMode="auto">
          <a:xfrm>
            <a:off x="2609850" y="1066800"/>
            <a:ext cx="974725" cy="623888"/>
            <a:chOff x="4525765" y="2385206"/>
            <a:chExt cx="1533612" cy="1185444"/>
          </a:xfrm>
        </p:grpSpPr>
        <p:pic>
          <p:nvPicPr>
            <p:cNvPr id="47154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3933" y="2385206"/>
              <a:ext cx="1185444" cy="118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55" name="TextBox 15"/>
            <p:cNvSpPr txBox="1">
              <a:spLocks noChangeArrowheads="1"/>
            </p:cNvSpPr>
            <p:nvPr/>
          </p:nvSpPr>
          <p:spPr bwMode="auto">
            <a:xfrm>
              <a:off x="4525765" y="2617113"/>
              <a:ext cx="34977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200">
                  <a:solidFill>
                    <a:srgbClr val="C00000"/>
                  </a:solidFill>
                </a:rPr>
                <a:t>=</a:t>
              </a:r>
              <a:endParaRPr lang="en-US" sz="2200" baseline="-25000">
                <a:solidFill>
                  <a:srgbClr val="C00000"/>
                </a:solidFill>
              </a:endParaRPr>
            </a:p>
          </p:txBody>
        </p:sp>
      </p:grpSp>
      <p:sp>
        <p:nvSpPr>
          <p:cNvPr id="47136" name="TextBox 12"/>
          <p:cNvSpPr txBox="1">
            <a:spLocks noChangeArrowheads="1"/>
          </p:cNvSpPr>
          <p:nvPr/>
        </p:nvSpPr>
        <p:spPr bwMode="auto">
          <a:xfrm>
            <a:off x="3190875" y="1690688"/>
            <a:ext cx="2222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>
                <a:solidFill>
                  <a:srgbClr val="C00000"/>
                </a:solidFill>
              </a:rPr>
              <a:t>=</a:t>
            </a:r>
            <a:endParaRPr lang="en-US" sz="2200" baseline="-25000">
              <a:solidFill>
                <a:srgbClr val="C00000"/>
              </a:solidFill>
            </a:endParaRPr>
          </a:p>
        </p:txBody>
      </p:sp>
      <p:grpSp>
        <p:nvGrpSpPr>
          <p:cNvPr id="47137" name="Group 34"/>
          <p:cNvGrpSpPr>
            <a:grpSpLocks/>
          </p:cNvGrpSpPr>
          <p:nvPr/>
        </p:nvGrpSpPr>
        <p:grpSpPr bwMode="auto">
          <a:xfrm>
            <a:off x="3724275" y="2278063"/>
            <a:ext cx="928688" cy="511175"/>
            <a:chOff x="5486400" y="3327932"/>
            <a:chExt cx="1460185" cy="804928"/>
          </a:xfrm>
        </p:grpSpPr>
        <p:sp>
          <p:nvSpPr>
            <p:cNvPr id="47152" name="TextBox 10"/>
            <p:cNvSpPr txBox="1">
              <a:spLocks noChangeArrowheads="1"/>
            </p:cNvSpPr>
            <p:nvPr/>
          </p:nvSpPr>
          <p:spPr bwMode="auto">
            <a:xfrm>
              <a:off x="5486400" y="3455313"/>
              <a:ext cx="550004" cy="677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200">
                  <a:solidFill>
                    <a:srgbClr val="C00000"/>
                  </a:solidFill>
                </a:rPr>
                <a:t>=</a:t>
              </a:r>
              <a:endParaRPr lang="en-US" sz="2200" baseline="-25000">
                <a:solidFill>
                  <a:srgbClr val="C00000"/>
                </a:solidFill>
              </a:endParaRPr>
            </a:p>
          </p:txBody>
        </p:sp>
        <p:pic>
          <p:nvPicPr>
            <p:cNvPr id="47153" name="Picture 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3359" y="3327932"/>
              <a:ext cx="983226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138" name="TextBox 39"/>
          <p:cNvSpPr txBox="1">
            <a:spLocks noChangeArrowheads="1"/>
          </p:cNvSpPr>
          <p:nvPr/>
        </p:nvSpPr>
        <p:spPr bwMode="auto">
          <a:xfrm>
            <a:off x="5943600" y="1230313"/>
            <a:ext cx="299085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000">
                <a:solidFill>
                  <a:srgbClr val="0070C0"/>
                </a:solidFill>
              </a:rPr>
              <a:t>Garey &amp; Graham, 1974; </a:t>
            </a:r>
          </a:p>
          <a:p>
            <a:pPr eaLnBrk="1" hangingPunct="1"/>
            <a:r>
              <a:rPr lang="da-DK" sz="2000">
                <a:solidFill>
                  <a:srgbClr val="0070C0"/>
                </a:solidFill>
              </a:rPr>
              <a:t>Loveland, 1985; </a:t>
            </a:r>
          </a:p>
          <a:p>
            <a:pPr eaLnBrk="1" hangingPunct="1"/>
            <a:r>
              <a:rPr lang="da-DK" sz="2000">
                <a:solidFill>
                  <a:srgbClr val="0070C0"/>
                </a:solidFill>
              </a:rPr>
              <a:t>Arkin et al., 1993; </a:t>
            </a:r>
          </a:p>
          <a:p>
            <a:pPr eaLnBrk="1" hangingPunct="1"/>
            <a:r>
              <a:rPr lang="da-DK" sz="2000">
                <a:solidFill>
                  <a:srgbClr val="0070C0"/>
                </a:solidFill>
              </a:rPr>
              <a:t>Kosaraju et al., 1999; </a:t>
            </a:r>
          </a:p>
          <a:p>
            <a:pPr eaLnBrk="1" hangingPunct="1"/>
            <a:r>
              <a:rPr lang="da-DK" sz="2000">
                <a:solidFill>
                  <a:srgbClr val="0070C0"/>
                </a:solidFill>
              </a:rPr>
              <a:t>Dasgupta, </a:t>
            </a:r>
            <a:r>
              <a:rPr lang="en-US" sz="2000">
                <a:solidFill>
                  <a:srgbClr val="0070C0"/>
                </a:solidFill>
              </a:rPr>
              <a:t>2004; </a:t>
            </a:r>
          </a:p>
          <a:p>
            <a:pPr eaLnBrk="1" hangingPunct="1"/>
            <a:r>
              <a:rPr lang="en-US" sz="2000">
                <a:solidFill>
                  <a:srgbClr val="0070C0"/>
                </a:solidFill>
              </a:rPr>
              <a:t>Guillory &amp; Bilmes, 2009; </a:t>
            </a:r>
          </a:p>
          <a:p>
            <a:pPr eaLnBrk="1" hangingPunct="1"/>
            <a:r>
              <a:rPr lang="en-US" sz="2000">
                <a:solidFill>
                  <a:srgbClr val="0070C0"/>
                </a:solidFill>
              </a:rPr>
              <a:t>Nowak, 2009; </a:t>
            </a:r>
          </a:p>
          <a:p>
            <a:pPr eaLnBrk="1" hangingPunct="1"/>
            <a:r>
              <a:rPr lang="en-US" sz="2000">
                <a:solidFill>
                  <a:srgbClr val="0070C0"/>
                </a:solidFill>
              </a:rPr>
              <a:t>Gupta et al., 2010</a:t>
            </a:r>
          </a:p>
        </p:txBody>
      </p:sp>
      <p:pic>
        <p:nvPicPr>
          <p:cNvPr id="51" name="Picture 50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3788" y="4011613"/>
            <a:ext cx="2233612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4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3300" y="1570038"/>
            <a:ext cx="684213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41" name="TextBox 57"/>
          <p:cNvSpPr txBox="1">
            <a:spLocks noChangeArrowheads="1"/>
          </p:cNvSpPr>
          <p:nvPr/>
        </p:nvSpPr>
        <p:spPr bwMode="auto">
          <a:xfrm>
            <a:off x="1817688" y="2068513"/>
            <a:ext cx="3238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>
                <a:solidFill>
                  <a:srgbClr val="0000FF"/>
                </a:solidFill>
              </a:rPr>
              <a:t>1</a:t>
            </a:r>
            <a:endParaRPr lang="en-US" sz="2200" baseline="-25000">
              <a:solidFill>
                <a:srgbClr val="0000FF"/>
              </a:solidFill>
            </a:endParaRPr>
          </a:p>
        </p:txBody>
      </p:sp>
      <p:sp>
        <p:nvSpPr>
          <p:cNvPr id="47142" name="Oval 20"/>
          <p:cNvSpPr>
            <a:spLocks noChangeArrowheads="1"/>
          </p:cNvSpPr>
          <p:nvPr/>
        </p:nvSpPr>
        <p:spPr bwMode="auto">
          <a:xfrm>
            <a:off x="2919413" y="3194050"/>
            <a:ext cx="198437" cy="198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45720" rIns="45720"/>
          <a:lstStyle/>
          <a:p>
            <a:pPr algn="l" defTabSz="457200">
              <a:lnSpc>
                <a:spcPct val="71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endParaRPr lang="de-DE" sz="1800">
              <a:latin typeface="Arial" charset="0"/>
            </a:endParaRPr>
          </a:p>
        </p:txBody>
      </p:sp>
      <p:sp>
        <p:nvSpPr>
          <p:cNvPr id="66" name="Oval 21"/>
          <p:cNvSpPr/>
          <p:nvPr/>
        </p:nvSpPr>
        <p:spPr bwMode="auto">
          <a:xfrm>
            <a:off x="3838575" y="3149600"/>
            <a:ext cx="196850" cy="198438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45720" rIns="45720"/>
          <a:lstStyle/>
          <a:p>
            <a:pPr algn="l" defTabSz="457200">
              <a:lnSpc>
                <a:spcPct val="71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 sz="1800">
              <a:latin typeface="Arial" charset="0"/>
              <a:ea typeface="+mn-ea"/>
              <a:cs typeface="Lucida Sans Unicode" pitchFamily="34" charset="0"/>
            </a:endParaRPr>
          </a:p>
        </p:txBody>
      </p:sp>
      <p:cxnSp>
        <p:nvCxnSpPr>
          <p:cNvPr id="47144" name="Straight Connector 25"/>
          <p:cNvCxnSpPr>
            <a:cxnSpLocks noChangeShapeType="1"/>
            <a:stCxn id="33" idx="3"/>
            <a:endCxn id="47142" idx="7"/>
          </p:cNvCxnSpPr>
          <p:nvPr/>
        </p:nvCxnSpPr>
        <p:spPr bwMode="auto">
          <a:xfrm rot="5400000">
            <a:off x="2986087" y="2852738"/>
            <a:ext cx="473075" cy="266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45" name="Straight Connector 26"/>
          <p:cNvCxnSpPr>
            <a:cxnSpLocks noChangeShapeType="1"/>
            <a:stCxn id="33" idx="5"/>
            <a:endCxn id="66" idx="1"/>
          </p:cNvCxnSpPr>
          <p:nvPr/>
        </p:nvCxnSpPr>
        <p:spPr bwMode="auto">
          <a:xfrm rot="16200000" flipH="1">
            <a:off x="3467100" y="2778125"/>
            <a:ext cx="428625" cy="3714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46" name="TextBox 69"/>
          <p:cNvSpPr txBox="1">
            <a:spLocks noChangeArrowheads="1"/>
          </p:cNvSpPr>
          <p:nvPr/>
        </p:nvSpPr>
        <p:spPr bwMode="auto">
          <a:xfrm>
            <a:off x="3670300" y="2703513"/>
            <a:ext cx="2714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>
                <a:solidFill>
                  <a:srgbClr val="0000FF"/>
                </a:solidFill>
              </a:rPr>
              <a:t>1</a:t>
            </a:r>
            <a:endParaRPr lang="en-US" sz="2200" baseline="-25000">
              <a:solidFill>
                <a:srgbClr val="0000FF"/>
              </a:solidFill>
            </a:endParaRPr>
          </a:p>
        </p:txBody>
      </p:sp>
      <p:sp>
        <p:nvSpPr>
          <p:cNvPr id="47147" name="TextBox 70"/>
          <p:cNvSpPr txBox="1">
            <a:spLocks noChangeArrowheads="1"/>
          </p:cNvSpPr>
          <p:nvPr/>
        </p:nvSpPr>
        <p:spPr bwMode="auto">
          <a:xfrm>
            <a:off x="2932113" y="2689225"/>
            <a:ext cx="3143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>
                <a:solidFill>
                  <a:srgbClr val="0000FF"/>
                </a:solidFill>
              </a:rPr>
              <a:t>0</a:t>
            </a:r>
            <a:endParaRPr lang="en-US" sz="2200" baseline="-25000">
              <a:solidFill>
                <a:srgbClr val="0000FF"/>
              </a:solidFill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1082675" y="5708650"/>
            <a:ext cx="702151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100"/>
          </a:p>
          <a:p>
            <a:pPr eaLnBrk="1" hangingPunct="1"/>
            <a:r>
              <a:rPr lang="en-US" b="1">
                <a:solidFill>
                  <a:srgbClr val="FF0000"/>
                </a:solidFill>
              </a:rPr>
              <a:t>Result requires that tests are </a:t>
            </a:r>
            <a:r>
              <a:rPr lang="en-US" b="1" i="1">
                <a:solidFill>
                  <a:srgbClr val="FF0000"/>
                </a:solidFill>
              </a:rPr>
              <a:t>exact</a:t>
            </a:r>
            <a:r>
              <a:rPr lang="en-US" b="1">
                <a:solidFill>
                  <a:srgbClr val="FF0000"/>
                </a:solidFill>
              </a:rPr>
              <a:t> (no noise)!</a:t>
            </a:r>
          </a:p>
        </p:txBody>
      </p: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6019800" y="4419600"/>
            <a:ext cx="3200400" cy="830263"/>
            <a:chOff x="6019800" y="4419600"/>
            <a:chExt cx="3200400" cy="830997"/>
          </a:xfrm>
        </p:grpSpPr>
        <p:sp>
          <p:nvSpPr>
            <p:cNvPr id="47150" name="Rectangle 55"/>
            <p:cNvSpPr>
              <a:spLocks noChangeArrowheads="1"/>
            </p:cNvSpPr>
            <p:nvPr/>
          </p:nvSpPr>
          <p:spPr bwMode="auto">
            <a:xfrm>
              <a:off x="6248400" y="4419600"/>
              <a:ext cx="2971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</a:rPr>
                <a:t>With adaptive</a:t>
              </a:r>
              <a:br>
                <a:rPr lang="en-US">
                  <a:solidFill>
                    <a:srgbClr val="008000"/>
                  </a:solidFill>
                </a:rPr>
              </a:br>
              <a:r>
                <a:rPr lang="en-US">
                  <a:solidFill>
                    <a:srgbClr val="008000"/>
                  </a:solidFill>
                </a:rPr>
                <a:t>submodular analysis!</a:t>
              </a:r>
            </a:p>
          </p:txBody>
        </p:sp>
        <p:cxnSp>
          <p:nvCxnSpPr>
            <p:cNvPr id="47151" name="Straight Arrow Connector 58"/>
            <p:cNvCxnSpPr>
              <a:cxnSpLocks noChangeShapeType="1"/>
            </p:cNvCxnSpPr>
            <p:nvPr/>
          </p:nvCxnSpPr>
          <p:spPr bwMode="auto">
            <a:xfrm rot="10800000">
              <a:off x="6019800" y="4419600"/>
              <a:ext cx="685800" cy="381000"/>
            </a:xfrm>
            <a:prstGeom prst="straightConnector1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57530770"/>
      </p:ext>
    </p:extLst>
  </p:cSld>
  <p:clrMapOvr>
    <a:masterClrMapping/>
  </p:clrMapOvr>
  <p:transition xmlns:p14="http://schemas.microsoft.com/office/powerpoint/2010/main" spd="slow" advTm="5583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6" name="Title 1"/>
          <p:cNvSpPr>
            <a:spLocks noGrp="1"/>
          </p:cNvSpPr>
          <p:nvPr>
            <p:ph type="title"/>
          </p:nvPr>
        </p:nvSpPr>
        <p:spPr>
          <a:xfrm>
            <a:off x="-304800" y="200025"/>
            <a:ext cx="8686800" cy="762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Calibri" charset="0"/>
                <a:ea typeface="ＭＳ Ｐゴシック" charset="0"/>
                <a:cs typeface="ＭＳ Ｐゴシック" charset="0"/>
              </a:rPr>
              <a:t>What if there is noise? </a:t>
            </a:r>
            <a:br>
              <a:rPr lang="en-US" sz="40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[w Daniel </a:t>
            </a:r>
            <a:r>
              <a:rPr lang="en-US" sz="2800" dirty="0" err="1" smtClean="0">
                <a:latin typeface="Calibri" charset="0"/>
                <a:ea typeface="ＭＳ Ｐゴシック" charset="0"/>
                <a:cs typeface="ＭＳ Ｐゴシック" charset="0"/>
              </a:rPr>
              <a:t>Golovin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, Deb Ray, NIPS ‘10]</a:t>
            </a:r>
            <a:endParaRPr lang="en-US" sz="4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" y="954087"/>
            <a:ext cx="9067800" cy="4837113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Prior over diseases P(Y)</a:t>
            </a:r>
          </a:p>
          <a:p>
            <a:pPr eaLnBrk="1" hangingPunct="1"/>
            <a:r>
              <a:rPr lang="en-US" dirty="0" smtClean="0">
                <a:solidFill>
                  <a:srgbClr val="0080FF"/>
                </a:solidFill>
                <a:latin typeface="Calibri" charset="0"/>
                <a:ea typeface="ＭＳ Ｐゴシック" charset="0"/>
                <a:cs typeface="ＭＳ Ｐゴシック" charset="0"/>
              </a:rPr>
              <a:t>Noisy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test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outcomes P(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</a:rPr>
              <a:t>X</a:t>
            </a:r>
            <a:r>
              <a:rPr lang="en-US" b="1" baseline="-25000" dirty="0">
                <a:latin typeface="Calibri" charset="0"/>
                <a:ea typeface="ＭＳ Ｐゴシック" charset="0"/>
                <a:cs typeface="ＭＳ Ｐゴシック" charset="0"/>
              </a:rPr>
              <a:t>V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| Y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)</a:t>
            </a:r>
          </a:p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How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should we test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to learn about y (infer MAP)?</a:t>
            </a:r>
          </a:p>
          <a:p>
            <a:pPr eaLnBrk="1" hangingPunct="1"/>
            <a:endParaRPr lang="en-US" sz="11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Existing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approaches:</a:t>
            </a:r>
          </a:p>
          <a:p>
            <a:pPr lvl="1"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Generalized binary search?</a:t>
            </a:r>
          </a:p>
          <a:p>
            <a:pPr lvl="1"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Maximize information gain?</a:t>
            </a:r>
          </a:p>
          <a:p>
            <a:pPr lvl="1"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Maximize value of information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?</a:t>
            </a:r>
          </a:p>
          <a:p>
            <a:pPr lvl="1" eaLnBrk="1" hangingPunct="1"/>
            <a:endParaRPr lang="en-US" sz="16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None/>
            </a:pPr>
            <a:r>
              <a:rPr lang="en-US" b="1" dirty="0" smtClean="0">
                <a:latin typeface="Calibri" charset="0"/>
                <a:ea typeface="ＭＳ Ｐゴシック" charset="0"/>
                <a:cs typeface="ＭＳ Ｐゴシック" charset="0"/>
              </a:rPr>
              <a:t>	Theorem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: All these approaches can have cost </a:t>
            </a:r>
            <a:b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	</a:t>
            </a:r>
            <a:r>
              <a:rPr lang="en-US" b="1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more </a:t>
            </a:r>
            <a:r>
              <a:rPr lang="en-US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than n/log n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times the optimal cost!</a:t>
            </a: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4404D15-EC29-B642-9B00-E22BC231D728}" type="slidenum">
              <a:rPr lang="en-US" sz="1400"/>
              <a:pPr eaLnBrk="1" hangingPunct="1"/>
              <a:t>81</a:t>
            </a:fld>
            <a:endParaRPr lang="en-US" sz="1400"/>
          </a:p>
        </p:txBody>
      </p:sp>
      <p:grpSp>
        <p:nvGrpSpPr>
          <p:cNvPr id="45068" name="Group 12"/>
          <p:cNvGrpSpPr>
            <a:grpSpLocks/>
          </p:cNvGrpSpPr>
          <p:nvPr/>
        </p:nvGrpSpPr>
        <p:grpSpPr bwMode="auto">
          <a:xfrm>
            <a:off x="5334000" y="1143000"/>
            <a:ext cx="3733800" cy="1555750"/>
            <a:chOff x="2880" y="1200"/>
            <a:chExt cx="2880" cy="1200"/>
          </a:xfrm>
        </p:grpSpPr>
        <p:sp>
          <p:nvSpPr>
            <p:cNvPr id="45082" name="Oval 4"/>
            <p:cNvSpPr>
              <a:spLocks noChangeArrowheads="1"/>
            </p:cNvSpPr>
            <p:nvPr/>
          </p:nvSpPr>
          <p:spPr bwMode="auto">
            <a:xfrm>
              <a:off x="3984" y="1200"/>
              <a:ext cx="816" cy="480"/>
            </a:xfrm>
            <a:prstGeom prst="ellipse">
              <a:avLst/>
            </a:prstGeom>
            <a:solidFill>
              <a:srgbClr val="FF8000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 sz="2000"/>
                <a:t>Y</a:t>
              </a:r>
              <a:br>
                <a:rPr lang="en-US" sz="2000"/>
              </a:br>
              <a:r>
                <a:rPr lang="ja-JP" altLang="en-US" sz="2000"/>
                <a:t>“</a:t>
              </a:r>
              <a:r>
                <a:rPr lang="en-US" altLang="ja-JP" sz="2000"/>
                <a:t>Sick</a:t>
              </a:r>
              <a:r>
                <a:rPr lang="ja-JP" altLang="en-US" sz="2000"/>
                <a:t>”</a:t>
              </a:r>
              <a:endParaRPr lang="en-US" sz="2000"/>
            </a:p>
          </p:txBody>
        </p:sp>
        <p:sp>
          <p:nvSpPr>
            <p:cNvPr id="45083" name="Oval 5"/>
            <p:cNvSpPr>
              <a:spLocks noChangeArrowheads="1"/>
            </p:cNvSpPr>
            <p:nvPr/>
          </p:nvSpPr>
          <p:spPr bwMode="auto">
            <a:xfrm>
              <a:off x="2880" y="1920"/>
              <a:ext cx="816" cy="480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 sz="2000"/>
                <a:t>X</a:t>
              </a:r>
              <a:r>
                <a:rPr lang="en-US" sz="2000" baseline="-25000"/>
                <a:t>1</a:t>
              </a:r>
              <a:r>
                <a:rPr lang="en-US" sz="2000"/>
                <a:t/>
              </a:r>
              <a:br>
                <a:rPr lang="en-US" sz="2000"/>
              </a:br>
              <a:r>
                <a:rPr lang="ja-JP" altLang="en-US" sz="2000"/>
                <a:t>“</a:t>
              </a:r>
              <a:r>
                <a:rPr lang="en-US" altLang="ja-JP" sz="2000"/>
                <a:t>Fever</a:t>
              </a:r>
              <a:r>
                <a:rPr lang="ja-JP" altLang="en-US" sz="2000"/>
                <a:t>”</a:t>
              </a:r>
              <a:endParaRPr lang="en-US" sz="2000"/>
            </a:p>
          </p:txBody>
        </p:sp>
        <p:sp>
          <p:nvSpPr>
            <p:cNvPr id="45084" name="Oval 6"/>
            <p:cNvSpPr>
              <a:spLocks noChangeArrowheads="1"/>
            </p:cNvSpPr>
            <p:nvPr/>
          </p:nvSpPr>
          <p:spPr bwMode="auto">
            <a:xfrm>
              <a:off x="3936" y="1920"/>
              <a:ext cx="816" cy="480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 sz="2000"/>
                <a:t>X</a:t>
              </a:r>
              <a:r>
                <a:rPr lang="en-US" sz="2000" baseline="-25000"/>
                <a:t>2</a:t>
              </a:r>
              <a:r>
                <a:rPr lang="en-US" sz="2000"/>
                <a:t/>
              </a:r>
              <a:br>
                <a:rPr lang="en-US" sz="2000"/>
              </a:br>
              <a:r>
                <a:rPr lang="ja-JP" altLang="en-US" sz="2000"/>
                <a:t>“</a:t>
              </a:r>
              <a:r>
                <a:rPr lang="en-US" altLang="ja-JP" sz="2000"/>
                <a:t>Rash</a:t>
              </a:r>
              <a:r>
                <a:rPr lang="ja-JP" altLang="en-US" sz="2000"/>
                <a:t>”</a:t>
              </a:r>
              <a:endParaRPr lang="en-US" sz="2000"/>
            </a:p>
          </p:txBody>
        </p:sp>
        <p:sp>
          <p:nvSpPr>
            <p:cNvPr id="45085" name="Oval 7"/>
            <p:cNvSpPr>
              <a:spLocks noChangeArrowheads="1"/>
            </p:cNvSpPr>
            <p:nvPr/>
          </p:nvSpPr>
          <p:spPr bwMode="auto">
            <a:xfrm>
              <a:off x="4944" y="1920"/>
              <a:ext cx="816" cy="480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 sz="2000"/>
                <a:t>X</a:t>
              </a:r>
              <a:r>
                <a:rPr lang="en-US" sz="2000" baseline="-25000"/>
                <a:t>3</a:t>
              </a:r>
              <a:r>
                <a:rPr lang="en-US" sz="2000"/>
                <a:t/>
              </a:r>
              <a:br>
                <a:rPr lang="en-US" sz="2000"/>
              </a:br>
              <a:r>
                <a:rPr lang="ja-JP" altLang="en-US" sz="2000"/>
                <a:t>“</a:t>
              </a:r>
              <a:r>
                <a:rPr lang="en-US" altLang="ja-JP" sz="2000"/>
                <a:t>Cough</a:t>
              </a:r>
              <a:r>
                <a:rPr lang="ja-JP" altLang="en-US" sz="2000"/>
                <a:t>”</a:t>
              </a:r>
              <a:endParaRPr lang="en-US" sz="2000"/>
            </a:p>
          </p:txBody>
        </p:sp>
        <p:sp>
          <p:nvSpPr>
            <p:cNvPr id="45086" name="Line 8"/>
            <p:cNvSpPr>
              <a:spLocks noChangeShapeType="1"/>
            </p:cNvSpPr>
            <p:nvPr/>
          </p:nvSpPr>
          <p:spPr bwMode="auto">
            <a:xfrm flipH="1">
              <a:off x="3504" y="1632"/>
              <a:ext cx="624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087" name="Line 9"/>
            <p:cNvSpPr>
              <a:spLocks noChangeShapeType="1"/>
            </p:cNvSpPr>
            <p:nvPr/>
          </p:nvSpPr>
          <p:spPr bwMode="auto">
            <a:xfrm flipH="1">
              <a:off x="4368" y="1680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088" name="Line 10"/>
            <p:cNvSpPr>
              <a:spLocks noChangeShapeType="1"/>
            </p:cNvSpPr>
            <p:nvPr/>
          </p:nvSpPr>
          <p:spPr bwMode="auto">
            <a:xfrm>
              <a:off x="4656" y="1632"/>
              <a:ext cx="576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8" name="Group 9"/>
          <p:cNvGrpSpPr>
            <a:grpSpLocks/>
          </p:cNvGrpSpPr>
          <p:nvPr/>
        </p:nvGrpSpPr>
        <p:grpSpPr bwMode="auto">
          <a:xfrm>
            <a:off x="5029200" y="3733800"/>
            <a:ext cx="3847970" cy="1143000"/>
            <a:chOff x="5334000" y="4572000"/>
            <a:chExt cx="3848362" cy="1143000"/>
          </a:xfrm>
        </p:grpSpPr>
        <p:sp>
          <p:nvSpPr>
            <p:cNvPr id="39" name="Right Brace 7"/>
            <p:cNvSpPr>
              <a:spLocks/>
            </p:cNvSpPr>
            <p:nvPr/>
          </p:nvSpPr>
          <p:spPr bwMode="auto">
            <a:xfrm>
              <a:off x="5334000" y="4572000"/>
              <a:ext cx="228600" cy="1143000"/>
            </a:xfrm>
            <a:prstGeom prst="rightBrace">
              <a:avLst>
                <a:gd name="adj1" fmla="val 8333"/>
                <a:gd name="adj2" fmla="val 50000"/>
              </a:avLst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0" name="TextBox 8"/>
            <p:cNvSpPr txBox="1">
              <a:spLocks noChangeArrowheads="1"/>
            </p:cNvSpPr>
            <p:nvPr/>
          </p:nvSpPr>
          <p:spPr bwMode="auto">
            <a:xfrm>
              <a:off x="5631931" y="4872335"/>
              <a:ext cx="355043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400" b="1" dirty="0">
                  <a:solidFill>
                    <a:srgbClr val="FF0000"/>
                  </a:solidFill>
                </a:rPr>
                <a:t>Not adaptive 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submodular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!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3" name="Rectangle 5"/>
          <p:cNvSpPr>
            <a:spLocks noChangeArrowheads="1"/>
          </p:cNvSpPr>
          <p:nvPr/>
        </p:nvSpPr>
        <p:spPr bwMode="auto">
          <a:xfrm>
            <a:off x="609600" y="5295900"/>
            <a:ext cx="7391400" cy="914400"/>
          </a:xfrm>
          <a:prstGeom prst="rect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>
              <a:solidFill>
                <a:srgbClr val="0083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48084" y="6248400"/>
            <a:ext cx="80053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3200" dirty="0" smtClean="0">
                <a:solidFill>
                  <a:srgbClr val="0080FF"/>
                </a:solidFill>
                <a:sym typeface="Wingdings"/>
              </a:rPr>
              <a:t> </a:t>
            </a:r>
            <a:r>
              <a:rPr lang="de-DE" sz="3200" dirty="0" err="1" smtClean="0">
                <a:solidFill>
                  <a:srgbClr val="0080FF"/>
                </a:solidFill>
                <a:sym typeface="Wingdings"/>
              </a:rPr>
              <a:t>Is</a:t>
            </a:r>
            <a:r>
              <a:rPr lang="de-DE" sz="3200" dirty="0" smtClean="0">
                <a:solidFill>
                  <a:srgbClr val="0080FF"/>
                </a:solidFill>
                <a:sym typeface="Wingdings"/>
              </a:rPr>
              <a:t> </a:t>
            </a:r>
            <a:r>
              <a:rPr lang="de-DE" sz="3200" dirty="0" err="1" smtClean="0">
                <a:solidFill>
                  <a:srgbClr val="0080FF"/>
                </a:solidFill>
                <a:sym typeface="Wingdings"/>
              </a:rPr>
              <a:t>there</a:t>
            </a:r>
            <a:r>
              <a:rPr lang="de-DE" sz="3200" dirty="0" smtClean="0">
                <a:solidFill>
                  <a:srgbClr val="0080FF"/>
                </a:solidFill>
                <a:sym typeface="Wingdings"/>
              </a:rPr>
              <a:t> an adaptive submodular </a:t>
            </a:r>
            <a:r>
              <a:rPr lang="de-DE" sz="3200" dirty="0" err="1" smtClean="0">
                <a:solidFill>
                  <a:srgbClr val="0080FF"/>
                </a:solidFill>
                <a:sym typeface="Wingdings"/>
              </a:rPr>
              <a:t>criterion</a:t>
            </a:r>
            <a:r>
              <a:rPr lang="de-DE" sz="3200" dirty="0" smtClean="0">
                <a:solidFill>
                  <a:srgbClr val="0080FF"/>
                </a:solidFill>
                <a:sym typeface="Wingdings"/>
              </a:rPr>
              <a:t>??</a:t>
            </a:r>
            <a:endParaRPr lang="de-DE" sz="3200" dirty="0">
              <a:solidFill>
                <a:srgbClr val="0080FF"/>
              </a:solidFill>
            </a:endParaRPr>
          </a:p>
        </p:txBody>
      </p:sp>
      <p:cxnSp>
        <p:nvCxnSpPr>
          <p:cNvPr id="8" name="Gerade Verbindung 7"/>
          <p:cNvCxnSpPr>
            <a:stCxn id="45083" idx="6"/>
            <a:endCxn id="45084" idx="2"/>
          </p:cNvCxnSpPr>
          <p:nvPr/>
        </p:nvCxnSpPr>
        <p:spPr bwMode="auto">
          <a:xfrm>
            <a:off x="6391910" y="2387600"/>
            <a:ext cx="311150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Gerade Verbindung 9"/>
          <p:cNvCxnSpPr>
            <a:stCxn id="45084" idx="6"/>
            <a:endCxn id="45085" idx="2"/>
          </p:cNvCxnSpPr>
          <p:nvPr/>
        </p:nvCxnSpPr>
        <p:spPr bwMode="auto">
          <a:xfrm>
            <a:off x="7760970" y="2387600"/>
            <a:ext cx="248920" cy="0"/>
          </a:xfrm>
          <a:prstGeom prst="lin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140364177"/>
      </p:ext>
    </p:extLst>
  </p:cSld>
  <p:clrMapOvr>
    <a:masterClrMapping/>
  </p:clrMapOvr>
  <p:transition xmlns:p14="http://schemas.microsoft.com/office/powerpoint/2010/main" spd="slow" advTm="9323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3" grpId="0" animBg="1"/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467600" cy="762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Theoretical guarantees</a:t>
            </a:r>
            <a:br>
              <a:rPr lang="en-US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[with Daniel Golovin, Deb Ray, NIPS ‘10]</a:t>
            </a: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6663"/>
            <a:ext cx="8305800" cy="5141912"/>
          </a:xfrm>
        </p:spPr>
        <p:txBody>
          <a:bodyPr/>
          <a:lstStyle/>
          <a:p>
            <a:pPr eaLnBrk="1" hangingPunct="1">
              <a:buNone/>
            </a:pP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</a:rPr>
              <a:t>	Theorem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Equivalence class edge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-cutting (EC</a:t>
            </a:r>
            <a:r>
              <a:rPr lang="en-US" baseline="30000" dirty="0">
                <a:latin typeface="Calibri" charset="0"/>
                <a:ea typeface="ＭＳ Ｐゴシック" charset="0"/>
                <a:cs typeface="ＭＳ Ｐゴシック" charset="0"/>
              </a:rPr>
              <a:t>2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)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is </a:t>
            </a:r>
            <a:r>
              <a:rPr lang="en-US" dirty="0">
                <a:solidFill>
                  <a:srgbClr val="0080FF"/>
                </a:solidFill>
                <a:latin typeface="Calibri" charset="0"/>
                <a:ea typeface="ＭＳ Ｐゴシック" charset="0"/>
                <a:cs typeface="ＭＳ Ｐゴシック" charset="0"/>
              </a:rPr>
              <a:t>adaptive </a:t>
            </a:r>
            <a:r>
              <a:rPr lang="en-US" dirty="0" smtClean="0">
                <a:solidFill>
                  <a:srgbClr val="0080FF"/>
                </a:solidFill>
                <a:latin typeface="Calibri" charset="0"/>
                <a:ea typeface="ＭＳ Ｐゴシック" charset="0"/>
                <a:cs typeface="ＭＳ Ｐゴシック" charset="0"/>
              </a:rPr>
              <a:t>monotone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dirty="0">
                <a:solidFill>
                  <a:srgbClr val="0080FF"/>
                </a:solidFill>
                <a:latin typeface="Calibri" charset="0"/>
                <a:ea typeface="ＭＳ Ｐゴシック" charset="0"/>
                <a:cs typeface="ＭＳ Ｐゴシック" charset="0"/>
              </a:rPr>
              <a:t>adaptive </a:t>
            </a:r>
            <a:r>
              <a:rPr lang="en-US" dirty="0" smtClean="0">
                <a:solidFill>
                  <a:srgbClr val="0080FF"/>
                </a:solidFill>
                <a:latin typeface="Calibri" charset="0"/>
                <a:ea typeface="ＭＳ Ｐゴシック" charset="0"/>
                <a:cs typeface="ＭＳ Ｐゴシック" charset="0"/>
              </a:rPr>
              <a:t>submodular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.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Suppose					    for all  </a:t>
            </a:r>
            <a:b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Then it holds that</a:t>
            </a:r>
          </a:p>
          <a:p>
            <a:pPr eaLnBrk="1" hangingPunct="1">
              <a:buFont typeface="Wingdings" charset="0"/>
              <a:buNone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 sz="1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dirty="0">
                <a:solidFill>
                  <a:srgbClr val="006600"/>
                </a:solidFill>
                <a:latin typeface="Calibri" charset="0"/>
                <a:ea typeface="ＭＳ Ｐゴシック" charset="0"/>
                <a:cs typeface="ＭＳ Ｐゴシック" charset="0"/>
              </a:rPr>
              <a:t>	First approximation guarantees for </a:t>
            </a:r>
            <a:r>
              <a:rPr lang="en-US" b="1" dirty="0" err="1">
                <a:solidFill>
                  <a:srgbClr val="006600"/>
                </a:solidFill>
                <a:latin typeface="Calibri" charset="0"/>
                <a:ea typeface="ＭＳ Ｐゴシック" charset="0"/>
                <a:cs typeface="ＭＳ Ｐゴシック" charset="0"/>
              </a:rPr>
              <a:t>nonmyopic</a:t>
            </a:r>
            <a:r>
              <a:rPr lang="en-US" b="1" dirty="0">
                <a:solidFill>
                  <a:srgbClr val="006600"/>
                </a:solidFill>
                <a:latin typeface="Calibri" charset="0"/>
                <a:ea typeface="ＭＳ Ｐゴシック" charset="0"/>
                <a:cs typeface="ＭＳ Ｐゴシック" charset="0"/>
              </a:rPr>
              <a:t> VOI </a:t>
            </a:r>
            <a:br>
              <a:rPr lang="en-US" b="1" dirty="0">
                <a:solidFill>
                  <a:srgbClr val="006600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rgbClr val="006600"/>
                </a:solidFill>
                <a:latin typeface="Calibri" charset="0"/>
                <a:ea typeface="ＭＳ Ｐゴシック" charset="0"/>
                <a:cs typeface="ＭＳ Ｐゴシック" charset="0"/>
              </a:rPr>
              <a:t>in general graphical models!</a:t>
            </a:r>
          </a:p>
          <a:p>
            <a:pPr eaLnBrk="1" hangingPunct="1">
              <a:buFont typeface="Wingdings" charset="0"/>
              <a:buNone/>
            </a:pPr>
            <a:endParaRPr lang="en-US" sz="1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301621F-4498-5B42-B537-2BAC3126337B}" type="slidenum">
              <a:rPr lang="en-US" sz="1400"/>
              <a:pPr eaLnBrk="1" hangingPunct="1"/>
              <a:t>82</a:t>
            </a:fld>
            <a:endParaRPr lang="en-US" sz="1400"/>
          </a:p>
        </p:txBody>
      </p:sp>
      <p:pic>
        <p:nvPicPr>
          <p:cNvPr id="54276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2262188"/>
            <a:ext cx="825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Rectangle 11"/>
          <p:cNvSpPr>
            <a:spLocks noChangeArrowheads="1"/>
          </p:cNvSpPr>
          <p:nvPr/>
        </p:nvSpPr>
        <p:spPr bwMode="auto">
          <a:xfrm>
            <a:off x="609600" y="1219200"/>
            <a:ext cx="8077200" cy="3200400"/>
          </a:xfrm>
          <a:prstGeom prst="rect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>
              <a:solidFill>
                <a:srgbClr val="008300"/>
              </a:solidFill>
            </a:endParaRPr>
          </a:p>
        </p:txBody>
      </p:sp>
      <p:pic>
        <p:nvPicPr>
          <p:cNvPr id="54278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4600" y="3219450"/>
            <a:ext cx="64008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5700" y="2222500"/>
            <a:ext cx="336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2376894"/>
      </p:ext>
    </p:extLst>
  </p:cSld>
  <p:clrMapOvr>
    <a:masterClrMapping/>
  </p:clrMapOvr>
  <p:transition xmlns:p14="http://schemas.microsoft.com/office/powerpoint/2010/main" spd="slow" advTm="5503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0025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Example: The Iowa Gambling Task</a:t>
            </a:r>
            <a:b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[with Colin </a:t>
            </a:r>
            <a:r>
              <a:rPr lang="en-US" sz="2800" dirty="0" err="1" smtClean="0">
                <a:latin typeface="Calibri" charset="0"/>
                <a:ea typeface="ＭＳ Ｐゴシック" charset="0"/>
                <a:cs typeface="ＭＳ Ｐゴシック" charset="0"/>
              </a:rPr>
              <a:t>Camerer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, Deb Ray]</a:t>
            </a:r>
            <a:endParaRPr lang="en-US" sz="4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91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925888"/>
            <a:ext cx="8305800" cy="2398712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	Various competing theories on how people make decisions under uncertainty</a:t>
            </a:r>
          </a:p>
          <a:p>
            <a:pPr lvl="1" eaLnBrk="1" hangingPunct="1"/>
            <a:r>
              <a:rPr lang="en-US" sz="2000" dirty="0">
                <a:latin typeface="Calibri" charset="0"/>
                <a:ea typeface="ＭＳ Ｐゴシック" charset="0"/>
              </a:rPr>
              <a:t>Maximize expected utility? [von Neumann &amp; Morgenstern </a:t>
            </a:r>
            <a:r>
              <a:rPr lang="ja-JP" altLang="en-US" sz="2000" dirty="0">
                <a:latin typeface="Calibri" charset="0"/>
                <a:ea typeface="ＭＳ Ｐゴシック" charset="0"/>
              </a:rPr>
              <a:t>‘</a:t>
            </a:r>
            <a:r>
              <a:rPr lang="en-US" altLang="ja-JP" sz="2000" dirty="0">
                <a:latin typeface="Calibri" charset="0"/>
                <a:ea typeface="ＭＳ Ｐゴシック" charset="0"/>
              </a:rPr>
              <a:t>47]</a:t>
            </a:r>
          </a:p>
          <a:p>
            <a:pPr lvl="1" eaLnBrk="1" hangingPunct="1"/>
            <a:r>
              <a:rPr lang="en-US" sz="2000" dirty="0">
                <a:latin typeface="Calibri" charset="0"/>
                <a:ea typeface="ＭＳ Ｐゴシック" charset="0"/>
              </a:rPr>
              <a:t>Constant relative risk aversion? [Pratt </a:t>
            </a:r>
            <a:r>
              <a:rPr lang="ja-JP" altLang="en-US" sz="2000" dirty="0">
                <a:latin typeface="Calibri" charset="0"/>
                <a:ea typeface="ＭＳ Ｐゴシック" charset="0"/>
              </a:rPr>
              <a:t>‘</a:t>
            </a:r>
            <a:r>
              <a:rPr lang="en-US" altLang="ja-JP" sz="2000" dirty="0">
                <a:latin typeface="Calibri" charset="0"/>
                <a:ea typeface="ＭＳ Ｐゴシック" charset="0"/>
              </a:rPr>
              <a:t>64]</a:t>
            </a:r>
          </a:p>
          <a:p>
            <a:pPr lvl="1" eaLnBrk="1" hangingPunct="1"/>
            <a:r>
              <a:rPr lang="en-US" sz="2000" dirty="0">
                <a:latin typeface="Calibri" charset="0"/>
                <a:ea typeface="ＭＳ Ｐゴシック" charset="0"/>
              </a:rPr>
              <a:t>Portfolio optimization? [</a:t>
            </a:r>
            <a:r>
              <a:rPr lang="en-US" sz="2000" dirty="0" err="1">
                <a:latin typeface="Calibri" charset="0"/>
                <a:ea typeface="ＭＳ Ｐゴシック" charset="0"/>
              </a:rPr>
              <a:t>Hanoch</a:t>
            </a:r>
            <a:r>
              <a:rPr lang="en-US" sz="2000" dirty="0">
                <a:latin typeface="Calibri" charset="0"/>
                <a:ea typeface="ＭＳ Ｐゴシック" charset="0"/>
              </a:rPr>
              <a:t> &amp; Levy </a:t>
            </a:r>
            <a:r>
              <a:rPr lang="ja-JP" altLang="en-US" sz="2000" dirty="0">
                <a:latin typeface="Calibri" charset="0"/>
                <a:ea typeface="ＭＳ Ｐゴシック" charset="0"/>
              </a:rPr>
              <a:t>‘</a:t>
            </a:r>
            <a:r>
              <a:rPr lang="en-US" altLang="ja-JP" sz="2000" dirty="0">
                <a:latin typeface="Calibri" charset="0"/>
                <a:ea typeface="ＭＳ Ｐゴシック" charset="0"/>
              </a:rPr>
              <a:t>70]</a:t>
            </a:r>
          </a:p>
          <a:p>
            <a:pPr lvl="1" eaLnBrk="1" hangingPunct="1"/>
            <a:r>
              <a:rPr lang="en-US" sz="2000" dirty="0">
                <a:latin typeface="Calibri" charset="0"/>
                <a:ea typeface="ＭＳ Ｐゴシック" charset="0"/>
              </a:rPr>
              <a:t>(Normalized) Prospect theory? [</a:t>
            </a:r>
            <a:r>
              <a:rPr lang="en-US" sz="2000" dirty="0" err="1">
                <a:latin typeface="Calibri" charset="0"/>
                <a:ea typeface="ＭＳ Ｐゴシック" charset="0"/>
              </a:rPr>
              <a:t>Kahnemann</a:t>
            </a:r>
            <a:r>
              <a:rPr lang="en-US" sz="2000" dirty="0">
                <a:latin typeface="Calibri" charset="0"/>
                <a:ea typeface="ＭＳ Ｐゴシック" charset="0"/>
              </a:rPr>
              <a:t> &amp; </a:t>
            </a:r>
            <a:r>
              <a:rPr lang="en-US" sz="2000" dirty="0" err="1">
                <a:latin typeface="Calibri" charset="0"/>
                <a:ea typeface="ＭＳ Ｐゴシック" charset="0"/>
              </a:rPr>
              <a:t>Tversky</a:t>
            </a:r>
            <a:r>
              <a:rPr lang="en-US" sz="2000" dirty="0">
                <a:latin typeface="Calibri" charset="0"/>
                <a:ea typeface="ＭＳ Ｐゴシック" charset="0"/>
              </a:rPr>
              <a:t> </a:t>
            </a:r>
            <a:r>
              <a:rPr lang="ja-JP" altLang="en-US" sz="2000" dirty="0">
                <a:latin typeface="Calibri" charset="0"/>
                <a:ea typeface="ＭＳ Ｐゴシック" charset="0"/>
              </a:rPr>
              <a:t>’</a:t>
            </a:r>
            <a:r>
              <a:rPr lang="en-US" altLang="ja-JP" sz="2000" dirty="0">
                <a:latin typeface="Calibri" charset="0"/>
                <a:ea typeface="ＭＳ Ｐゴシック" charset="0"/>
              </a:rPr>
              <a:t>79]</a:t>
            </a:r>
          </a:p>
          <a:p>
            <a:pPr eaLnBrk="1" hangingPunct="1">
              <a:buFont typeface="Wingdings" charset="0"/>
              <a:buNone/>
            </a:pPr>
            <a:r>
              <a:rPr lang="en-US" b="1" dirty="0">
                <a:solidFill>
                  <a:srgbClr val="0080FF"/>
                </a:solidFill>
                <a:latin typeface="Calibri" charset="0"/>
                <a:ea typeface="ＭＳ Ｐゴシック" charset="0"/>
                <a:cs typeface="ＭＳ Ｐゴシック" charset="0"/>
              </a:rPr>
              <a:t>	How should we design tests to distinguish theories?</a:t>
            </a:r>
          </a:p>
        </p:txBody>
      </p:sp>
      <p:sp>
        <p:nvSpPr>
          <p:cNvPr id="5632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CBCFC8D-F67F-D34F-AD4D-A630E00ECF35}" type="slidenum">
              <a:rPr lang="en-US" sz="1400"/>
              <a:pPr eaLnBrk="1" hangingPunct="1"/>
              <a:t>83</a:t>
            </a:fld>
            <a:endParaRPr lang="en-US" sz="1400"/>
          </a:p>
        </p:txBody>
      </p:sp>
      <p:sp>
        <p:nvSpPr>
          <p:cNvPr id="56324" name="Line 4"/>
          <p:cNvSpPr>
            <a:spLocks noChangeShapeType="1"/>
          </p:cNvSpPr>
          <p:nvPr/>
        </p:nvSpPr>
        <p:spPr bwMode="auto">
          <a:xfrm>
            <a:off x="1143000" y="3505200"/>
            <a:ext cx="2590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6325" name="Line 5"/>
          <p:cNvSpPr>
            <a:spLocks noChangeShapeType="1"/>
          </p:cNvSpPr>
          <p:nvPr/>
        </p:nvSpPr>
        <p:spPr bwMode="auto">
          <a:xfrm flipV="1">
            <a:off x="1295400" y="1905000"/>
            <a:ext cx="0" cy="1828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1335088" y="3430588"/>
            <a:ext cx="8366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-10$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2938463" y="3429000"/>
            <a:ext cx="9048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+10$</a:t>
            </a: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2271713" y="3429000"/>
            <a:ext cx="546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0$</a:t>
            </a:r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261938" y="1677988"/>
            <a:ext cx="9572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Prob.</a:t>
            </a:r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1525588" y="2452688"/>
            <a:ext cx="4556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.3</a:t>
            </a:r>
          </a:p>
        </p:txBody>
      </p:sp>
      <p:sp>
        <p:nvSpPr>
          <p:cNvPr id="56331" name="Text Box 11"/>
          <p:cNvSpPr txBox="1">
            <a:spLocks noChangeArrowheads="1"/>
          </p:cNvSpPr>
          <p:nvPr/>
        </p:nvSpPr>
        <p:spPr bwMode="auto">
          <a:xfrm>
            <a:off x="3125788" y="1524000"/>
            <a:ext cx="4556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.7</a:t>
            </a:r>
          </a:p>
        </p:txBody>
      </p:sp>
      <p:sp>
        <p:nvSpPr>
          <p:cNvPr id="56332" name="Line 12"/>
          <p:cNvSpPr>
            <a:spLocks noChangeShapeType="1"/>
          </p:cNvSpPr>
          <p:nvPr/>
        </p:nvSpPr>
        <p:spPr bwMode="auto">
          <a:xfrm>
            <a:off x="5529263" y="3503613"/>
            <a:ext cx="2590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6333" name="Line 13"/>
          <p:cNvSpPr>
            <a:spLocks noChangeShapeType="1"/>
          </p:cNvSpPr>
          <p:nvPr/>
        </p:nvSpPr>
        <p:spPr bwMode="auto">
          <a:xfrm flipV="1">
            <a:off x="5681663" y="1903413"/>
            <a:ext cx="0" cy="1828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6334" name="Text Box 14"/>
          <p:cNvSpPr txBox="1">
            <a:spLocks noChangeArrowheads="1"/>
          </p:cNvSpPr>
          <p:nvPr/>
        </p:nvSpPr>
        <p:spPr bwMode="auto">
          <a:xfrm>
            <a:off x="5721350" y="3429000"/>
            <a:ext cx="8366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-10$</a:t>
            </a:r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7324725" y="3427413"/>
            <a:ext cx="9048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+10$</a:t>
            </a:r>
          </a:p>
        </p:txBody>
      </p:sp>
      <p:sp>
        <p:nvSpPr>
          <p:cNvPr id="56336" name="Text Box 16"/>
          <p:cNvSpPr txBox="1">
            <a:spLocks noChangeArrowheads="1"/>
          </p:cNvSpPr>
          <p:nvPr/>
        </p:nvSpPr>
        <p:spPr bwMode="auto">
          <a:xfrm>
            <a:off x="6657975" y="3427413"/>
            <a:ext cx="5461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0$</a:t>
            </a:r>
          </a:p>
        </p:txBody>
      </p:sp>
      <p:sp>
        <p:nvSpPr>
          <p:cNvPr id="56337" name="Text Box 17"/>
          <p:cNvSpPr txBox="1">
            <a:spLocks noChangeArrowheads="1"/>
          </p:cNvSpPr>
          <p:nvPr/>
        </p:nvSpPr>
        <p:spPr bwMode="auto">
          <a:xfrm>
            <a:off x="4648200" y="1676400"/>
            <a:ext cx="9572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Prob.</a:t>
            </a:r>
          </a:p>
        </p:txBody>
      </p:sp>
      <p:sp>
        <p:nvSpPr>
          <p:cNvPr id="56338" name="Rectangle 18"/>
          <p:cNvSpPr>
            <a:spLocks noChangeArrowheads="1"/>
          </p:cNvSpPr>
          <p:nvPr/>
        </p:nvSpPr>
        <p:spPr bwMode="auto">
          <a:xfrm>
            <a:off x="7586663" y="2971800"/>
            <a:ext cx="304800" cy="531813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6339" name="Text Box 19"/>
          <p:cNvSpPr txBox="1">
            <a:spLocks noChangeArrowheads="1"/>
          </p:cNvSpPr>
          <p:nvPr/>
        </p:nvSpPr>
        <p:spPr bwMode="auto">
          <a:xfrm>
            <a:off x="6707188" y="1600200"/>
            <a:ext cx="4556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.7</a:t>
            </a:r>
          </a:p>
        </p:txBody>
      </p:sp>
      <p:sp>
        <p:nvSpPr>
          <p:cNvPr id="56340" name="Text Box 20"/>
          <p:cNvSpPr txBox="1">
            <a:spLocks noChangeArrowheads="1"/>
          </p:cNvSpPr>
          <p:nvPr/>
        </p:nvSpPr>
        <p:spPr bwMode="auto">
          <a:xfrm>
            <a:off x="7512050" y="2452688"/>
            <a:ext cx="4556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.3</a:t>
            </a:r>
          </a:p>
        </p:txBody>
      </p:sp>
      <p:sp>
        <p:nvSpPr>
          <p:cNvPr id="56341" name="Rectangle 21"/>
          <p:cNvSpPr>
            <a:spLocks noChangeArrowheads="1"/>
          </p:cNvSpPr>
          <p:nvPr/>
        </p:nvSpPr>
        <p:spPr bwMode="auto">
          <a:xfrm>
            <a:off x="6781800" y="2057400"/>
            <a:ext cx="304800" cy="1447800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6342" name="Text Box 22"/>
          <p:cNvSpPr txBox="1">
            <a:spLocks noChangeArrowheads="1"/>
          </p:cNvSpPr>
          <p:nvPr/>
        </p:nvSpPr>
        <p:spPr bwMode="auto">
          <a:xfrm>
            <a:off x="2419350" y="990600"/>
            <a:ext cx="3711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What would you prefer?</a:t>
            </a:r>
          </a:p>
        </p:txBody>
      </p:sp>
      <p:sp>
        <p:nvSpPr>
          <p:cNvPr id="56343" name="Rectangle 23"/>
          <p:cNvSpPr>
            <a:spLocks noChangeArrowheads="1"/>
          </p:cNvSpPr>
          <p:nvPr/>
        </p:nvSpPr>
        <p:spPr bwMode="auto">
          <a:xfrm>
            <a:off x="1600200" y="2971800"/>
            <a:ext cx="304800" cy="531813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6344" name="Rectangle 24"/>
          <p:cNvSpPr>
            <a:spLocks noChangeArrowheads="1"/>
          </p:cNvSpPr>
          <p:nvPr/>
        </p:nvSpPr>
        <p:spPr bwMode="auto">
          <a:xfrm>
            <a:off x="3200400" y="2057400"/>
            <a:ext cx="304800" cy="1447800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6345" name="TextBox 1"/>
          <p:cNvSpPr txBox="1">
            <a:spLocks noChangeArrowheads="1"/>
          </p:cNvSpPr>
          <p:nvPr/>
        </p:nvSpPr>
        <p:spPr bwMode="auto">
          <a:xfrm>
            <a:off x="977900" y="1143000"/>
            <a:ext cx="514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A)</a:t>
            </a:r>
          </a:p>
        </p:txBody>
      </p:sp>
      <p:sp>
        <p:nvSpPr>
          <p:cNvPr id="56346" name="TextBox 26"/>
          <p:cNvSpPr txBox="1">
            <a:spLocks noChangeArrowheads="1"/>
          </p:cNvSpPr>
          <p:nvPr/>
        </p:nvSpPr>
        <p:spPr bwMode="auto">
          <a:xfrm>
            <a:off x="7543800" y="1143000"/>
            <a:ext cx="514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B)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1551247"/>
      </p:ext>
    </p:extLst>
  </p:cSld>
  <p:clrMapOvr>
    <a:masterClrMapping/>
  </p:clrMapOvr>
  <p:transition xmlns:p14="http://schemas.microsoft.com/office/powerpoint/2010/main" spd="slow" advTm="1110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1651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Iowa Gambling as BED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305800" cy="514191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	Every possible test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X</a:t>
            </a:r>
            <a:r>
              <a:rPr lang="en-US" baseline="-25000" dirty="0" err="1">
                <a:latin typeface="Calibri" charset="0"/>
                <a:ea typeface="ＭＳ Ｐゴシック" charset="0"/>
                <a:cs typeface="ＭＳ Ｐゴシック" charset="0"/>
              </a:rPr>
              <a:t>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= (g</a:t>
            </a:r>
            <a:r>
              <a:rPr lang="en-US" baseline="-25000" dirty="0">
                <a:latin typeface="Calibri" charset="0"/>
                <a:ea typeface="ＭＳ Ｐゴシック" charset="0"/>
                <a:cs typeface="ＭＳ Ｐゴシック" charset="0"/>
              </a:rPr>
              <a:t>s,1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,g</a:t>
            </a:r>
            <a:r>
              <a:rPr lang="en-US" baseline="-25000" dirty="0">
                <a:latin typeface="Calibri" charset="0"/>
                <a:ea typeface="ＭＳ Ｐゴシック" charset="0"/>
                <a:cs typeface="ＭＳ Ｐゴシック" charset="0"/>
              </a:rPr>
              <a:t>s,2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) is a pair of gambles</a:t>
            </a:r>
          </a:p>
          <a:p>
            <a:pPr eaLnBrk="1" hangingPunct="1"/>
            <a:endParaRPr lang="en-US" sz="12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	Theories parameterized by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θ</a:t>
            </a: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12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	Each theory predicts utility for</a:t>
            </a:r>
            <a:b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every gamble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U(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g,y,θ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)</a:t>
            </a: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A1CE17D-17A9-ED4D-9D1D-37005C4088C6}" type="slidenum">
              <a:rPr lang="en-US" sz="1400"/>
              <a:pPr eaLnBrk="1" hangingPunct="1"/>
              <a:t>84</a:t>
            </a:fld>
            <a:endParaRPr lang="en-US" sz="1400"/>
          </a:p>
        </p:txBody>
      </p:sp>
      <p:sp>
        <p:nvSpPr>
          <p:cNvPr id="57348" name="Oval 4"/>
          <p:cNvSpPr>
            <a:spLocks noChangeArrowheads="1"/>
          </p:cNvSpPr>
          <p:nvPr/>
        </p:nvSpPr>
        <p:spPr bwMode="auto">
          <a:xfrm>
            <a:off x="5715000" y="1828800"/>
            <a:ext cx="1057275" cy="622300"/>
          </a:xfrm>
          <a:prstGeom prst="ellipse">
            <a:avLst/>
          </a:prstGeom>
          <a:solidFill>
            <a:srgbClr val="FF8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000"/>
              <a:t>Y</a:t>
            </a:r>
            <a:br>
              <a:rPr lang="en-US" sz="2000"/>
            </a:br>
            <a:r>
              <a:rPr lang="en-US" sz="1600"/>
              <a:t>Theory</a:t>
            </a:r>
          </a:p>
        </p:txBody>
      </p:sp>
      <p:sp>
        <p:nvSpPr>
          <p:cNvPr id="57349" name="Oval 5"/>
          <p:cNvSpPr>
            <a:spLocks noChangeArrowheads="1"/>
          </p:cNvSpPr>
          <p:nvPr/>
        </p:nvSpPr>
        <p:spPr bwMode="auto">
          <a:xfrm>
            <a:off x="4953000" y="2882900"/>
            <a:ext cx="1057275" cy="77470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000"/>
              <a:t>X</a:t>
            </a:r>
            <a:r>
              <a:rPr lang="en-US" sz="2000" baseline="-25000"/>
              <a:t>1</a:t>
            </a:r>
            <a:r>
              <a:rPr lang="en-US" sz="2000"/>
              <a:t/>
            </a:r>
            <a:br>
              <a:rPr lang="en-US" sz="2000"/>
            </a:br>
            <a:r>
              <a:rPr lang="en-US" sz="1600"/>
              <a:t>(g</a:t>
            </a:r>
            <a:r>
              <a:rPr lang="en-US" sz="1600" baseline="-25000"/>
              <a:t>1,1</a:t>
            </a:r>
            <a:r>
              <a:rPr lang="en-US" sz="1600"/>
              <a:t>,g</a:t>
            </a:r>
            <a:r>
              <a:rPr lang="en-US" sz="1600" baseline="-25000"/>
              <a:t>1,2</a:t>
            </a:r>
            <a:r>
              <a:rPr lang="en-US" sz="1600"/>
              <a:t>)</a:t>
            </a:r>
            <a:endParaRPr lang="en-US" sz="2000"/>
          </a:p>
        </p:txBody>
      </p:sp>
      <p:sp>
        <p:nvSpPr>
          <p:cNvPr id="57350" name="Oval 6"/>
          <p:cNvSpPr>
            <a:spLocks noChangeArrowheads="1"/>
          </p:cNvSpPr>
          <p:nvPr/>
        </p:nvSpPr>
        <p:spPr bwMode="auto">
          <a:xfrm>
            <a:off x="6237288" y="2882900"/>
            <a:ext cx="1057275" cy="77470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000"/>
              <a:t>X</a:t>
            </a:r>
            <a:r>
              <a:rPr lang="en-US" sz="2000" baseline="-25000"/>
              <a:t>2</a:t>
            </a:r>
            <a:r>
              <a:rPr lang="en-US" sz="2000"/>
              <a:t/>
            </a:r>
            <a:br>
              <a:rPr lang="en-US" sz="2000"/>
            </a:br>
            <a:r>
              <a:rPr lang="en-US" sz="1600"/>
              <a:t>(g</a:t>
            </a:r>
            <a:r>
              <a:rPr lang="en-US" sz="1600" baseline="-25000"/>
              <a:t>2,1</a:t>
            </a:r>
            <a:r>
              <a:rPr lang="en-US" sz="1600"/>
              <a:t>,g</a:t>
            </a:r>
            <a:r>
              <a:rPr lang="en-US" sz="1600" baseline="-25000"/>
              <a:t>2,2</a:t>
            </a:r>
            <a:r>
              <a:rPr lang="en-US" sz="1600"/>
              <a:t>)</a:t>
            </a:r>
            <a:endParaRPr lang="en-US" sz="2000"/>
          </a:p>
        </p:txBody>
      </p:sp>
      <p:sp>
        <p:nvSpPr>
          <p:cNvPr id="57351" name="Oval 7"/>
          <p:cNvSpPr>
            <a:spLocks noChangeArrowheads="1"/>
          </p:cNvSpPr>
          <p:nvPr/>
        </p:nvSpPr>
        <p:spPr bwMode="auto">
          <a:xfrm>
            <a:off x="7705725" y="2882900"/>
            <a:ext cx="1057275" cy="77470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000"/>
              <a:t>X</a:t>
            </a:r>
            <a:r>
              <a:rPr lang="en-US" sz="2000" baseline="-25000"/>
              <a:t>n</a:t>
            </a:r>
            <a:r>
              <a:rPr lang="en-US" sz="2000"/>
              <a:t/>
            </a:r>
            <a:br>
              <a:rPr lang="en-US" sz="2000"/>
            </a:br>
            <a:r>
              <a:rPr lang="en-US" sz="1600"/>
              <a:t>(g</a:t>
            </a:r>
            <a:r>
              <a:rPr lang="en-US" sz="1600" baseline="-25000"/>
              <a:t>n,1</a:t>
            </a:r>
            <a:r>
              <a:rPr lang="en-US" sz="1600"/>
              <a:t>,g</a:t>
            </a:r>
            <a:r>
              <a:rPr lang="en-US" sz="1600" baseline="-25000"/>
              <a:t>n,2</a:t>
            </a:r>
            <a:r>
              <a:rPr lang="en-US" sz="1600"/>
              <a:t>)</a:t>
            </a:r>
            <a:endParaRPr lang="en-US" sz="2000"/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 flipH="1">
            <a:off x="5686425" y="2438400"/>
            <a:ext cx="257175" cy="506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7353" name="Line 9"/>
          <p:cNvSpPr>
            <a:spLocks noChangeShapeType="1"/>
          </p:cNvSpPr>
          <p:nvPr/>
        </p:nvSpPr>
        <p:spPr bwMode="auto">
          <a:xfrm>
            <a:off x="6096000" y="2438400"/>
            <a:ext cx="709613" cy="444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7354" name="Line 10"/>
          <p:cNvSpPr>
            <a:spLocks noChangeShapeType="1"/>
          </p:cNvSpPr>
          <p:nvPr/>
        </p:nvSpPr>
        <p:spPr bwMode="auto">
          <a:xfrm>
            <a:off x="6400800" y="2438400"/>
            <a:ext cx="1677988" cy="444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810000"/>
            <a:ext cx="83947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6" name="Oval 4"/>
          <p:cNvSpPr>
            <a:spLocks noChangeArrowheads="1"/>
          </p:cNvSpPr>
          <p:nvPr/>
        </p:nvSpPr>
        <p:spPr bwMode="auto">
          <a:xfrm>
            <a:off x="7172325" y="1828800"/>
            <a:ext cx="1057275" cy="622300"/>
          </a:xfrm>
          <a:prstGeom prst="ellipse">
            <a:avLst/>
          </a:prstGeom>
          <a:solidFill>
            <a:srgbClr val="FF8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000"/>
              <a:t>θ</a:t>
            </a:r>
            <a:br>
              <a:rPr lang="en-US" sz="2000"/>
            </a:br>
            <a:r>
              <a:rPr lang="en-US" sz="1600"/>
              <a:t>Param</a:t>
            </a:r>
            <a:r>
              <a:rPr lang="ja-JP" altLang="en-US" sz="1600"/>
              <a:t>’</a:t>
            </a:r>
            <a:r>
              <a:rPr lang="en-US" altLang="ja-JP" sz="1600"/>
              <a:t>s</a:t>
            </a:r>
            <a:endParaRPr lang="en-US" sz="1600"/>
          </a:p>
        </p:txBody>
      </p:sp>
      <p:sp>
        <p:nvSpPr>
          <p:cNvPr id="57357" name="Line 8"/>
          <p:cNvSpPr>
            <a:spLocks noChangeShapeType="1"/>
          </p:cNvSpPr>
          <p:nvPr/>
        </p:nvSpPr>
        <p:spPr bwMode="auto">
          <a:xfrm flipH="1">
            <a:off x="5838825" y="2438400"/>
            <a:ext cx="1552575" cy="506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7358" name="Line 9"/>
          <p:cNvSpPr>
            <a:spLocks noChangeShapeType="1"/>
          </p:cNvSpPr>
          <p:nvPr/>
        </p:nvSpPr>
        <p:spPr bwMode="auto">
          <a:xfrm flipH="1">
            <a:off x="6958013" y="2438400"/>
            <a:ext cx="661987" cy="444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7359" name="Line 10"/>
          <p:cNvSpPr>
            <a:spLocks noChangeShapeType="1"/>
          </p:cNvSpPr>
          <p:nvPr/>
        </p:nvSpPr>
        <p:spPr bwMode="auto">
          <a:xfrm>
            <a:off x="7848600" y="2438400"/>
            <a:ext cx="382588" cy="444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7360" name="TextBox 18"/>
          <p:cNvSpPr txBox="1">
            <a:spLocks noChangeArrowheads="1"/>
          </p:cNvSpPr>
          <p:nvPr/>
        </p:nvSpPr>
        <p:spPr bwMode="auto">
          <a:xfrm>
            <a:off x="7299325" y="3119438"/>
            <a:ext cx="396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…</a:t>
            </a:r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>
            <a:off x="6781798" y="2133601"/>
            <a:ext cx="381001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2" name="Bild 1" descr="sigmo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4724400"/>
            <a:ext cx="4205056" cy="2133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5190470"/>
      </p:ext>
    </p:extLst>
  </p:cSld>
  <p:clrMapOvr>
    <a:masterClrMapping/>
  </p:clrMapOvr>
  <p:transition xmlns:p14="http://schemas.microsoft.com/office/powerpoint/2010/main" spd="slow" advTm="4303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Simulation Results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57200" y="5907088"/>
            <a:ext cx="8305800" cy="874712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n-US" b="1" dirty="0">
                <a:solidFill>
                  <a:srgbClr val="006600"/>
                </a:solidFill>
                <a:latin typeface="Calibri" charset="0"/>
                <a:ea typeface="ＭＳ Ｐゴシック" charset="0"/>
                <a:cs typeface="ＭＳ Ｐゴシック" charset="0"/>
              </a:rPr>
              <a:t>	Adaptive </a:t>
            </a:r>
            <a:r>
              <a:rPr lang="en-US" b="1" dirty="0" err="1">
                <a:solidFill>
                  <a:srgbClr val="006600"/>
                </a:solidFill>
                <a:latin typeface="Calibri" charset="0"/>
                <a:ea typeface="ＭＳ Ｐゴシック" charset="0"/>
                <a:cs typeface="ＭＳ Ｐゴシック" charset="0"/>
              </a:rPr>
              <a:t>submodular</a:t>
            </a:r>
            <a:r>
              <a:rPr lang="en-US" b="1" dirty="0">
                <a:solidFill>
                  <a:srgbClr val="0066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smtClean="0">
                <a:solidFill>
                  <a:srgbClr val="006600"/>
                </a:solidFill>
                <a:latin typeface="Calibri" charset="0"/>
                <a:ea typeface="ＭＳ Ｐゴシック" charset="0"/>
                <a:cs typeface="ＭＳ Ｐゴシック" charset="0"/>
              </a:rPr>
              <a:t>criterion (EC</a:t>
            </a:r>
            <a:r>
              <a:rPr lang="en-US" b="1" baseline="30000" dirty="0" smtClean="0">
                <a:solidFill>
                  <a:srgbClr val="006600"/>
                </a:solidFill>
                <a:latin typeface="Calibri" charset="0"/>
                <a:ea typeface="ＭＳ Ｐゴシック" charset="0"/>
                <a:cs typeface="ＭＳ Ｐゴシック" charset="0"/>
              </a:rPr>
              <a:t>2</a:t>
            </a:r>
            <a:r>
              <a:rPr lang="en-US" b="1" dirty="0" smtClean="0">
                <a:solidFill>
                  <a:srgbClr val="006600"/>
                </a:solidFill>
                <a:latin typeface="Calibri" charset="0"/>
                <a:ea typeface="ＭＳ Ｐゴシック" charset="0"/>
                <a:cs typeface="ＭＳ Ｐゴシック" charset="0"/>
              </a:rPr>
              <a:t>)</a:t>
            </a:r>
            <a:r>
              <a:rPr lang="en-US" b="1" dirty="0">
                <a:solidFill>
                  <a:srgbClr val="006600"/>
                </a:solidFill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b="1" dirty="0">
                <a:solidFill>
                  <a:srgbClr val="006600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b="1" dirty="0">
                <a:solidFill>
                  <a:srgbClr val="006600"/>
                </a:solidFill>
                <a:latin typeface="Calibri" charset="0"/>
                <a:ea typeface="ＭＳ Ｐゴシック" charset="0"/>
                <a:cs typeface="ＭＳ Ｐゴシック" charset="0"/>
              </a:rPr>
              <a:t>outperforms existing approaches</a:t>
            </a:r>
          </a:p>
        </p:txBody>
      </p:sp>
      <p:sp>
        <p:nvSpPr>
          <p:cNvPr id="5939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EA48EF7-AB3E-3E4E-AB7D-48E2B4377A46}" type="slidenum">
              <a:rPr lang="en-US" sz="1400"/>
              <a:pPr eaLnBrk="1" hangingPunct="1"/>
              <a:t>85</a:t>
            </a:fld>
            <a:endParaRPr lang="en-US" sz="1400"/>
          </a:p>
        </p:txBody>
      </p:sp>
      <p:pic>
        <p:nvPicPr>
          <p:cNvPr id="59396" name="Picture 1" descr="Accuracy_VOI-AK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928688"/>
            <a:ext cx="57150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ccuracy_VOI-AK-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928688"/>
            <a:ext cx="57150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ccuracy_VOI-AK-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928688"/>
            <a:ext cx="57150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ccuracy_VOI-AK-4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928688"/>
            <a:ext cx="57150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ccuracy_VOI-AK-5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928688"/>
            <a:ext cx="57150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ccuracy_VOI-AK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928688"/>
            <a:ext cx="57150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5652078"/>
      </p:ext>
    </p:extLst>
  </p:cSld>
  <p:clrMapOvr>
    <a:masterClrMapping/>
  </p:clrMapOvr>
  <p:transition xmlns:p14="http://schemas.microsoft.com/office/powerpoint/2010/main" spd="slow" advTm="3985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>
          <a:xfrm>
            <a:off x="304800" y="200025"/>
            <a:ext cx="86106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Experimental Study </a:t>
            </a:r>
            <a:b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[</a:t>
            </a: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with Colin </a:t>
            </a:r>
            <a:r>
              <a:rPr lang="en-US" sz="2800" dirty="0" err="1">
                <a:latin typeface="Calibri" charset="0"/>
                <a:ea typeface="ＭＳ Ｐゴシック" charset="0"/>
                <a:cs typeface="ＭＳ Ｐゴシック" charset="0"/>
              </a:rPr>
              <a:t>Camerer</a:t>
            </a: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, Deb Ray]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685800" y="5257800"/>
            <a:ext cx="8305800" cy="874713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Strongest support for PT, with some heterogeneity</a:t>
            </a:r>
          </a:p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Unexpectedly </a:t>
            </a:r>
            <a:r>
              <a:rPr lang="en-US" b="1" dirty="0" smtClean="0">
                <a:latin typeface="Calibri" charset="0"/>
                <a:ea typeface="ＭＳ Ｐゴシック" charset="0"/>
                <a:cs typeface="ＭＳ Ｐゴシック" charset="0"/>
              </a:rPr>
              <a:t>no support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for CRRA </a:t>
            </a:r>
          </a:p>
          <a:p>
            <a:pPr eaLnBrk="1" hangingPunct="1"/>
            <a:r>
              <a:rPr lang="en-US" dirty="0" err="1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Submodularity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 enables real</a:t>
            </a:r>
            <a:r>
              <a:rPr lang="en-US" dirty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-time performance!</a:t>
            </a: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2D5D9CE5-B50B-3847-820E-ECE9A495BD37}" type="slidenum">
              <a:rPr lang="en-US" sz="1400"/>
              <a:pPr eaLnBrk="1" hangingPunct="1"/>
              <a:t>86</a:t>
            </a:fld>
            <a:endParaRPr lang="en-US" sz="1400"/>
          </a:p>
        </p:txBody>
      </p:sp>
      <p:sp>
        <p:nvSpPr>
          <p:cNvPr id="2" name="Textfeld 1"/>
          <p:cNvSpPr txBox="1"/>
          <p:nvPr/>
        </p:nvSpPr>
        <p:spPr>
          <a:xfrm>
            <a:off x="6802491" y="2832318"/>
            <a:ext cx="2312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40s per </a:t>
            </a:r>
            <a:r>
              <a:rPr lang="de-DE" b="1" dirty="0" err="1" smtClean="0">
                <a:solidFill>
                  <a:srgbClr val="FF0000"/>
                </a:solidFill>
              </a:rPr>
              <a:t>test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smtClean="0">
                <a:solidFill>
                  <a:srgbClr val="FF0000"/>
                </a:solidFill>
                <a:sym typeface="Wingdings"/>
              </a:rPr>
              <a:t>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6781800" y="1066800"/>
            <a:ext cx="23622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 smtClean="0"/>
              <a:t>Study with </a:t>
            </a:r>
            <a:r>
              <a:rPr lang="en-US" dirty="0"/>
              <a:t>57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naïve subjects</a:t>
            </a:r>
          </a:p>
          <a:p>
            <a:pPr eaLnBrk="1" hangingPunct="1"/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dirty="0" smtClean="0"/>
              <a:t>32,000 designs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605358" y="3439180"/>
            <a:ext cx="26126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800000"/>
                </a:solidFill>
              </a:rPr>
              <a:t>Using</a:t>
            </a:r>
            <a:r>
              <a:rPr lang="de-DE" b="1" dirty="0" smtClean="0">
                <a:solidFill>
                  <a:srgbClr val="800000"/>
                </a:solidFill>
              </a:rPr>
              <a:t> </a:t>
            </a:r>
            <a:r>
              <a:rPr lang="de-DE" b="1" dirty="0" err="1" smtClean="0">
                <a:solidFill>
                  <a:srgbClr val="800000"/>
                </a:solidFill>
              </a:rPr>
              <a:t>lazy</a:t>
            </a:r>
            <a:r>
              <a:rPr lang="de-DE" b="1" dirty="0" smtClean="0">
                <a:solidFill>
                  <a:srgbClr val="800000"/>
                </a:solidFill>
              </a:rPr>
              <a:t/>
            </a:r>
            <a:br>
              <a:rPr lang="de-DE" b="1" dirty="0" smtClean="0">
                <a:solidFill>
                  <a:srgbClr val="800000"/>
                </a:solidFill>
              </a:rPr>
            </a:br>
            <a:r>
              <a:rPr lang="de-DE" b="1" dirty="0" err="1" smtClean="0">
                <a:solidFill>
                  <a:srgbClr val="800000"/>
                </a:solidFill>
              </a:rPr>
              <a:t>evaluations</a:t>
            </a:r>
            <a:r>
              <a:rPr lang="de-DE" b="1" dirty="0" smtClean="0">
                <a:solidFill>
                  <a:srgbClr val="800000"/>
                </a:solidFill>
              </a:rPr>
              <a:t>:</a:t>
            </a:r>
            <a:r>
              <a:rPr lang="de-DE" b="1" dirty="0" smtClean="0">
                <a:solidFill>
                  <a:srgbClr val="FF0000"/>
                </a:solidFill>
              </a:rPr>
              <a:t/>
            </a:r>
            <a:br>
              <a:rPr lang="de-DE" b="1" dirty="0" smtClean="0">
                <a:solidFill>
                  <a:srgbClr val="FF0000"/>
                </a:solidFill>
              </a:rPr>
            </a:br>
            <a:r>
              <a:rPr lang="de-DE" sz="3200" b="1" dirty="0" smtClean="0">
                <a:solidFill>
                  <a:srgbClr val="008000"/>
                </a:solidFill>
              </a:rPr>
              <a:t>&lt;5s per </a:t>
            </a:r>
            <a:r>
              <a:rPr lang="de-DE" sz="3200" b="1" dirty="0" err="1" smtClean="0">
                <a:solidFill>
                  <a:srgbClr val="008000"/>
                </a:solidFill>
              </a:rPr>
              <a:t>test</a:t>
            </a:r>
            <a:r>
              <a:rPr lang="de-DE" sz="3200" b="1" dirty="0" smtClean="0">
                <a:solidFill>
                  <a:srgbClr val="008000"/>
                </a:solidFill>
              </a:rPr>
              <a:t> </a:t>
            </a:r>
            <a:r>
              <a:rPr lang="de-DE" sz="3200" b="1" dirty="0" smtClean="0">
                <a:solidFill>
                  <a:srgbClr val="008000"/>
                </a:solidFill>
                <a:sym typeface="Wingdings"/>
              </a:rPr>
              <a:t></a:t>
            </a:r>
            <a:endParaRPr lang="de-DE" sz="3200" b="1" dirty="0">
              <a:solidFill>
                <a:srgbClr val="008000"/>
              </a:solidFill>
            </a:endParaRPr>
          </a:p>
        </p:txBody>
      </p:sp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4081309362"/>
              </p:ext>
            </p:extLst>
          </p:nvPr>
        </p:nvGraphicFramePr>
        <p:xfrm>
          <a:off x="609600" y="1219200"/>
          <a:ext cx="5562600" cy="386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feld 4"/>
          <p:cNvSpPr txBox="1"/>
          <p:nvPr/>
        </p:nvSpPr>
        <p:spPr>
          <a:xfrm rot="16200000">
            <a:off x="-847334" y="2762515"/>
            <a:ext cx="2390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Num. </a:t>
            </a:r>
            <a:r>
              <a:rPr lang="de-DE" dirty="0" err="1" smtClean="0"/>
              <a:t>classified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807058184"/>
      </p:ext>
    </p:extLst>
  </p:cSld>
  <p:clrMapOvr>
    <a:masterClrMapping/>
  </p:clrMapOvr>
  <p:transition xmlns:p14="http://schemas.microsoft.com/office/powerpoint/2010/main" spd="slow" advTm="5206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200025"/>
            <a:ext cx="8686800" cy="762000"/>
          </a:xfrm>
        </p:spPr>
        <p:txBody>
          <a:bodyPr/>
          <a:lstStyle/>
          <a:p>
            <a:r>
              <a:rPr lang="de-DE" dirty="0" err="1" smtClean="0"/>
              <a:t>Application</a:t>
            </a:r>
            <a:r>
              <a:rPr lang="de-DE" dirty="0" smtClean="0"/>
              <a:t>: Touch-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localization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2400" dirty="0" smtClean="0"/>
              <a:t>[</a:t>
            </a:r>
            <a:r>
              <a:rPr lang="de-DE" sz="2400" dirty="0" err="1" smtClean="0"/>
              <a:t>Javdani</a:t>
            </a:r>
            <a:r>
              <a:rPr lang="de-DE" sz="2400" dirty="0" smtClean="0"/>
              <a:t>, </a:t>
            </a:r>
            <a:r>
              <a:rPr lang="de-DE" sz="2400" dirty="0" err="1" smtClean="0"/>
              <a:t>Klingensmith</a:t>
            </a:r>
            <a:r>
              <a:rPr lang="de-DE" sz="2400" dirty="0" smtClean="0"/>
              <a:t>, </a:t>
            </a:r>
            <a:r>
              <a:rPr lang="de-DE" sz="2400" dirty="0" err="1" smtClean="0"/>
              <a:t>Bagnell</a:t>
            </a:r>
            <a:r>
              <a:rPr lang="de-DE" sz="2400" dirty="0" smtClean="0"/>
              <a:t>, Pollard, </a:t>
            </a:r>
            <a:r>
              <a:rPr lang="de-DE" sz="2400" dirty="0" err="1" smtClean="0"/>
              <a:t>Srinivasa</a:t>
            </a:r>
            <a:r>
              <a:rPr lang="de-DE" sz="2400" dirty="0" smtClean="0"/>
              <a:t>, ICRA 2013]</a:t>
            </a:r>
            <a:endParaRPr lang="de-DE" sz="4000" dirty="0"/>
          </a:p>
        </p:txBody>
      </p:sp>
      <p:pic>
        <p:nvPicPr>
          <p:cNvPr id="5" name="doorgrasp_whp_2x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" y="1066800"/>
            <a:ext cx="9076266" cy="5105400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46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0025"/>
            <a:ext cx="8229600" cy="762000"/>
          </a:xfrm>
        </p:spPr>
        <p:txBody>
          <a:bodyPr/>
          <a:lstStyle/>
          <a:p>
            <a:r>
              <a:rPr lang="de-DE" dirty="0" smtClean="0"/>
              <a:t>Interactive submodular </a:t>
            </a:r>
            <a:r>
              <a:rPr lang="de-DE" dirty="0" err="1" smtClean="0"/>
              <a:t>coverage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80FF"/>
                </a:solidFill>
              </a:rPr>
              <a:t>Alternative </a:t>
            </a:r>
            <a:r>
              <a:rPr lang="de-DE" dirty="0" err="1" smtClean="0">
                <a:solidFill>
                  <a:srgbClr val="0080FF"/>
                </a:solidFill>
              </a:rPr>
              <a:t>formalization</a:t>
            </a:r>
            <a:r>
              <a:rPr lang="de-DE" dirty="0" smtClean="0">
                <a:solidFill>
                  <a:srgbClr val="0080FF"/>
                </a:solidFill>
              </a:rPr>
              <a:t> </a:t>
            </a:r>
            <a:r>
              <a:rPr lang="de-DE" dirty="0" err="1" smtClean="0"/>
              <a:t>of</a:t>
            </a:r>
            <a:r>
              <a:rPr lang="de-DE" dirty="0" smtClean="0"/>
              <a:t> adaptive </a:t>
            </a:r>
            <a:r>
              <a:rPr lang="de-DE" dirty="0" err="1" smtClean="0"/>
              <a:t>optimization</a:t>
            </a:r>
            <a:r>
              <a:rPr lang="de-DE" dirty="0" smtClean="0"/>
              <a:t> [</a:t>
            </a:r>
            <a:r>
              <a:rPr lang="de-DE" dirty="0" err="1"/>
              <a:t>Guillory</a:t>
            </a:r>
            <a:r>
              <a:rPr lang="de-DE" dirty="0"/>
              <a:t> &amp; </a:t>
            </a:r>
            <a:r>
              <a:rPr lang="de-DE" dirty="0" err="1" smtClean="0"/>
              <a:t>Bilmes</a:t>
            </a:r>
            <a:r>
              <a:rPr lang="de-DE" dirty="0" smtClean="0"/>
              <a:t>, ICML ‘10]</a:t>
            </a:r>
          </a:p>
          <a:p>
            <a:pPr lvl="1"/>
            <a:r>
              <a:rPr lang="de-DE" dirty="0" err="1" smtClean="0"/>
              <a:t>Addresses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0080FF"/>
                </a:solidFill>
              </a:rPr>
              <a:t>worst</a:t>
            </a:r>
            <a:r>
              <a:rPr lang="de-DE" dirty="0" smtClean="0">
                <a:solidFill>
                  <a:srgbClr val="0080FF"/>
                </a:solidFill>
              </a:rPr>
              <a:t> </a:t>
            </a:r>
            <a:r>
              <a:rPr lang="de-DE" dirty="0" err="1" smtClean="0">
                <a:solidFill>
                  <a:srgbClr val="0080FF"/>
                </a:solidFill>
              </a:rPr>
              <a:t>case</a:t>
            </a:r>
            <a:r>
              <a:rPr lang="de-DE" dirty="0" smtClean="0">
                <a:solidFill>
                  <a:srgbClr val="0080FF"/>
                </a:solidFill>
              </a:rPr>
              <a:t> </a:t>
            </a:r>
            <a:r>
              <a:rPr lang="de-DE" dirty="0" err="1" smtClean="0"/>
              <a:t>setting</a:t>
            </a:r>
            <a:endParaRPr lang="de-DE" dirty="0" smtClean="0"/>
          </a:p>
          <a:p>
            <a:r>
              <a:rPr lang="de-DE" dirty="0" err="1" smtClean="0"/>
              <a:t>Applications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(</a:t>
            </a:r>
            <a:r>
              <a:rPr lang="de-DE" dirty="0" err="1" smtClean="0"/>
              <a:t>noisy</a:t>
            </a:r>
            <a:r>
              <a:rPr lang="de-DE" dirty="0" smtClean="0"/>
              <a:t>) </a:t>
            </a:r>
            <a:r>
              <a:rPr lang="de-DE" dirty="0" err="1" smtClean="0"/>
              <a:t>active</a:t>
            </a:r>
            <a:r>
              <a:rPr lang="de-DE" dirty="0" smtClean="0"/>
              <a:t> </a:t>
            </a:r>
            <a:r>
              <a:rPr lang="de-DE" dirty="0" err="1" smtClean="0"/>
              <a:t>learning</a:t>
            </a:r>
            <a:r>
              <a:rPr lang="de-DE" dirty="0" smtClean="0"/>
              <a:t>, viral </a:t>
            </a:r>
            <a:r>
              <a:rPr lang="de-DE" dirty="0" err="1" smtClean="0"/>
              <a:t>marketing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[</a:t>
            </a:r>
            <a:r>
              <a:rPr lang="de-DE" dirty="0" err="1" smtClean="0"/>
              <a:t>Guillory</a:t>
            </a:r>
            <a:r>
              <a:rPr lang="de-DE" dirty="0" smtClean="0"/>
              <a:t> &amp; </a:t>
            </a:r>
            <a:r>
              <a:rPr lang="de-DE" dirty="0" err="1" smtClean="0"/>
              <a:t>Bilmes</a:t>
            </a:r>
            <a:r>
              <a:rPr lang="de-DE" dirty="0" smtClean="0"/>
              <a:t>, ICML ‘11]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10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00025"/>
            <a:ext cx="9144000" cy="762000"/>
          </a:xfrm>
        </p:spPr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do </a:t>
            </a:r>
            <a:r>
              <a:rPr lang="de-DE" dirty="0" err="1" smtClean="0"/>
              <a:t>with</a:t>
            </a:r>
            <a:r>
              <a:rPr lang="de-DE" dirty="0" smtClean="0"/>
              <a:t> submodular </a:t>
            </a:r>
            <a:r>
              <a:rPr lang="de-DE" dirty="0" err="1" smtClean="0"/>
              <a:t>functions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grpSp>
        <p:nvGrpSpPr>
          <p:cNvPr id="10" name="Gruppierung 9"/>
          <p:cNvGrpSpPr/>
          <p:nvPr/>
        </p:nvGrpSpPr>
        <p:grpSpPr>
          <a:xfrm>
            <a:off x="457201" y="1905000"/>
            <a:ext cx="8166651" cy="4419600"/>
            <a:chOff x="762001" y="1981200"/>
            <a:chExt cx="6476999" cy="3505200"/>
          </a:xfrm>
        </p:grpSpPr>
        <p:sp>
          <p:nvSpPr>
            <p:cNvPr id="5" name="Abgerundetes Rechteck 4"/>
            <p:cNvSpPr/>
            <p:nvPr/>
          </p:nvSpPr>
          <p:spPr bwMode="auto">
            <a:xfrm>
              <a:off x="762001" y="1981200"/>
              <a:ext cx="4713890" cy="3505200"/>
            </a:xfrm>
            <a:prstGeom prst="roundRect">
              <a:avLst/>
            </a:prstGeom>
            <a:solidFill>
              <a:srgbClr val="FFCF01">
                <a:alpha val="50000"/>
              </a:srgbClr>
            </a:solidFill>
            <a:ln w="6350" cmpd="sng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3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rPr>
                <a:t>Optimization</a:t>
              </a:r>
              <a:r>
                <a:rPr lang="de-DE" sz="3600" dirty="0" smtClean="0"/>
                <a:t>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e-DE" sz="3600" dirty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e-DE" sz="3600" dirty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6" name="Abgerundetes Rechteck 5"/>
            <p:cNvSpPr/>
            <p:nvPr/>
          </p:nvSpPr>
          <p:spPr bwMode="auto">
            <a:xfrm>
              <a:off x="914400" y="2514600"/>
              <a:ext cx="2514600" cy="1371600"/>
            </a:xfrm>
            <a:prstGeom prst="roundRect">
              <a:avLst/>
            </a:prstGeom>
            <a:solidFill>
              <a:srgbClr val="FF8000">
                <a:alpha val="50000"/>
              </a:srgb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3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rPr>
                <a:t>Minimization</a:t>
              </a:r>
              <a:endPara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7" name="Abgerundetes Rechteck 6"/>
            <p:cNvSpPr/>
            <p:nvPr/>
          </p:nvSpPr>
          <p:spPr bwMode="auto">
            <a:xfrm>
              <a:off x="914400" y="3962400"/>
              <a:ext cx="2514600" cy="1371600"/>
            </a:xfrm>
            <a:prstGeom prst="roundRect">
              <a:avLst/>
            </a:prstGeom>
            <a:solidFill>
              <a:srgbClr val="FF8000">
                <a:alpha val="50000"/>
              </a:srgb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3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rPr>
                <a:t>Maximization</a:t>
              </a:r>
              <a:endPara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8" name="Abgerundetes Rechteck 7"/>
            <p:cNvSpPr/>
            <p:nvPr/>
          </p:nvSpPr>
          <p:spPr bwMode="auto">
            <a:xfrm>
              <a:off x="3581400" y="2667000"/>
              <a:ext cx="3657600" cy="2743200"/>
            </a:xfrm>
            <a:prstGeom prst="roundRect">
              <a:avLst/>
            </a:prstGeom>
            <a:solidFill>
              <a:srgbClr val="66CCFF">
                <a:alpha val="50000"/>
              </a:srgb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3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                          Learning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e-DE" sz="3600" dirty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e-DE" sz="3600" dirty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9" name="Abgerundetes Rechteck 8"/>
            <p:cNvSpPr/>
            <p:nvPr/>
          </p:nvSpPr>
          <p:spPr bwMode="auto">
            <a:xfrm>
              <a:off x="3770587" y="3276600"/>
              <a:ext cx="1524000" cy="1905000"/>
            </a:xfrm>
            <a:prstGeom prst="roundRect">
              <a:avLst/>
            </a:prstGeom>
            <a:solidFill>
              <a:srgbClr val="008000">
                <a:alpha val="25000"/>
              </a:srgb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3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rPr>
                <a:t>Online/</a:t>
              </a:r>
              <a:br>
                <a:rPr kumimoji="0" lang="de-DE" sz="3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rPr>
              </a:br>
              <a:r>
                <a:rPr kumimoji="0" lang="de-DE" sz="3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rPr>
                <a:t>adaptive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3600" dirty="0" err="1" smtClean="0"/>
                <a:t>optim</a:t>
              </a:r>
              <a:r>
                <a:rPr lang="de-DE" sz="3600" dirty="0" smtClean="0"/>
                <a:t>.</a:t>
              </a:r>
              <a:endParaRPr kumimoji="0" lang="de-D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6441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403D612-B64B-D447-9639-206457F7D1E3}" type="slidenum">
              <a:rPr lang="en-US" sz="1400"/>
              <a:pPr eaLnBrk="1" hangingPunct="1"/>
              <a:t>9</a:t>
            </a:fld>
            <a:endParaRPr lang="en-US" sz="1400"/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04775"/>
            <a:ext cx="8001000" cy="762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Calibri" charset="0"/>
              </a:rPr>
              <a:t>Maximizing </a:t>
            </a:r>
            <a:r>
              <a:rPr lang="en-US" sz="3600" dirty="0" smtClean="0">
                <a:latin typeface="Calibri" charset="0"/>
              </a:rPr>
              <a:t>submodular functions</a:t>
            </a:r>
            <a:endParaRPr lang="en-US" sz="2800" dirty="0">
              <a:latin typeface="Calibri" charset="0"/>
            </a:endParaRPr>
          </a:p>
        </p:txBody>
      </p:sp>
      <p:sp>
        <p:nvSpPr>
          <p:cNvPr id="151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686800" cy="58674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Suppose we want for </a:t>
            </a:r>
            <a:r>
              <a:rPr lang="en-US" dirty="0" smtClean="0">
                <a:solidFill>
                  <a:srgbClr val="0080FF"/>
                </a:solidFill>
                <a:latin typeface="Calibri" charset="0"/>
              </a:rPr>
              <a:t>submodular F </a:t>
            </a:r>
            <a:r>
              <a:rPr lang="en-US" dirty="0">
                <a:latin typeface="Calibri" charset="0"/>
              </a:rPr>
              <a:t/>
            </a:r>
            <a:br>
              <a:rPr lang="en-US" dirty="0">
                <a:latin typeface="Calibri" charset="0"/>
              </a:rPr>
            </a:br>
            <a:r>
              <a:rPr lang="en-US" sz="1600" dirty="0">
                <a:latin typeface="Calibri" charset="0"/>
              </a:rPr>
              <a:t>	</a:t>
            </a:r>
            <a:br>
              <a:rPr lang="en-US" sz="1600" dirty="0">
                <a:latin typeface="Calibri" charset="0"/>
              </a:rPr>
            </a:br>
            <a:endParaRPr lang="en-US" sz="1600" dirty="0" smtClean="0">
              <a:latin typeface="Calibri" charset="0"/>
            </a:endParaRPr>
          </a:p>
          <a:p>
            <a:pPr eaLnBrk="1" hangingPunct="1"/>
            <a:endParaRPr lang="en-US" sz="1200" dirty="0">
              <a:solidFill>
                <a:schemeClr val="folHlink"/>
              </a:solidFill>
              <a:latin typeface="Calibri" charset="0"/>
            </a:endParaRPr>
          </a:p>
          <a:p>
            <a:pPr eaLnBrk="1" hangingPunct="1"/>
            <a:r>
              <a:rPr lang="en-US" dirty="0">
                <a:latin typeface="Calibri" charset="0"/>
              </a:rPr>
              <a:t>Example:</a:t>
            </a:r>
          </a:p>
          <a:p>
            <a:pPr lvl="1" eaLnBrk="1" hangingPunct="1"/>
            <a:r>
              <a:rPr lang="en-US" dirty="0">
                <a:latin typeface="Calibri" charset="0"/>
              </a:rPr>
              <a:t>F(A) = U(A) – C(A) where U(A) is submodular utility, </a:t>
            </a:r>
            <a:br>
              <a:rPr lang="en-US" dirty="0">
                <a:latin typeface="Calibri" charset="0"/>
              </a:rPr>
            </a:br>
            <a:r>
              <a:rPr lang="en-US" dirty="0">
                <a:latin typeface="Calibri" charset="0"/>
              </a:rPr>
              <a:t>and C(A) is </a:t>
            </a:r>
            <a:r>
              <a:rPr lang="en-US" dirty="0" err="1">
                <a:latin typeface="Calibri" charset="0"/>
              </a:rPr>
              <a:t>supermodular</a:t>
            </a:r>
            <a:r>
              <a:rPr lang="en-US" dirty="0">
                <a:latin typeface="Calibri" charset="0"/>
              </a:rPr>
              <a:t> cost function</a:t>
            </a:r>
            <a:br>
              <a:rPr lang="en-US" dirty="0">
                <a:latin typeface="Calibri" charset="0"/>
              </a:rPr>
            </a:br>
            <a:endParaRPr lang="en-US" sz="2000" dirty="0">
              <a:latin typeface="Calibri" charset="0"/>
            </a:endParaRPr>
          </a:p>
          <a:p>
            <a:pPr eaLnBrk="1" hangingPunct="1"/>
            <a:endParaRPr lang="en-US" sz="1400" dirty="0">
              <a:latin typeface="Calibri" charset="0"/>
            </a:endParaRPr>
          </a:p>
          <a:p>
            <a:pPr eaLnBrk="1" hangingPunct="1"/>
            <a:r>
              <a:rPr lang="en-US" dirty="0">
                <a:solidFill>
                  <a:schemeClr val="hlink"/>
                </a:solidFill>
                <a:latin typeface="Calibri" charset="0"/>
              </a:rPr>
              <a:t>In general: NP hard. Moreover:</a:t>
            </a:r>
          </a:p>
          <a:p>
            <a:pPr eaLnBrk="1" hangingPunct="1"/>
            <a:r>
              <a:rPr lang="en-US" dirty="0">
                <a:latin typeface="Calibri" charset="0"/>
              </a:rPr>
              <a:t>If F(A) can take negative values:</a:t>
            </a:r>
            <a:br>
              <a:rPr lang="en-US" dirty="0">
                <a:latin typeface="Calibri" charset="0"/>
              </a:rPr>
            </a:br>
            <a:r>
              <a:rPr lang="en-US" dirty="0">
                <a:latin typeface="Calibri" charset="0"/>
              </a:rPr>
              <a:t>As hard to approximate as maximum independent set </a:t>
            </a:r>
            <a:br>
              <a:rPr lang="en-US" dirty="0">
                <a:latin typeface="Calibri" charset="0"/>
              </a:rPr>
            </a:br>
            <a:r>
              <a:rPr lang="en-US" dirty="0">
                <a:latin typeface="Calibri" charset="0"/>
              </a:rPr>
              <a:t>(i.e., </a:t>
            </a:r>
            <a:r>
              <a:rPr lang="en-US" dirty="0">
                <a:solidFill>
                  <a:schemeClr val="hlink"/>
                </a:solidFill>
                <a:latin typeface="Calibri" charset="0"/>
              </a:rPr>
              <a:t>NP hard to get O(n</a:t>
            </a:r>
            <a:r>
              <a:rPr lang="en-US" baseline="30000" dirty="0">
                <a:solidFill>
                  <a:schemeClr val="hlink"/>
                </a:solidFill>
                <a:latin typeface="Calibri" charset="0"/>
              </a:rPr>
              <a:t>1-</a:t>
            </a:r>
            <a:r>
              <a:rPr lang="en-US" baseline="30000" dirty="0">
                <a:solidFill>
                  <a:schemeClr val="hlink"/>
                </a:solidFill>
                <a:latin typeface="Symbol" charset="0"/>
                <a:sym typeface="Symbol" charset="0"/>
              </a:rPr>
              <a:t></a:t>
            </a:r>
            <a:r>
              <a:rPr lang="en-US" dirty="0">
                <a:solidFill>
                  <a:schemeClr val="hlink"/>
                </a:solidFill>
                <a:latin typeface="Calibri" charset="0"/>
              </a:rPr>
              <a:t>)</a:t>
            </a:r>
            <a:r>
              <a:rPr lang="en-US" dirty="0">
                <a:latin typeface="Calibri" charset="0"/>
              </a:rPr>
              <a:t> approximation)</a:t>
            </a:r>
          </a:p>
        </p:txBody>
      </p:sp>
      <p:grpSp>
        <p:nvGrpSpPr>
          <p:cNvPr id="70662" name="Group 5"/>
          <p:cNvGrpSpPr>
            <a:grpSpLocks/>
          </p:cNvGrpSpPr>
          <p:nvPr/>
        </p:nvGrpSpPr>
        <p:grpSpPr bwMode="auto">
          <a:xfrm>
            <a:off x="6934200" y="762000"/>
            <a:ext cx="2286000" cy="2057400"/>
            <a:chOff x="4368" y="576"/>
            <a:chExt cx="1440" cy="1296"/>
          </a:xfrm>
        </p:grpSpPr>
        <p:sp>
          <p:nvSpPr>
            <p:cNvPr id="70663" name="Line 6"/>
            <p:cNvSpPr>
              <a:spLocks noChangeShapeType="1"/>
            </p:cNvSpPr>
            <p:nvPr/>
          </p:nvSpPr>
          <p:spPr bwMode="auto">
            <a:xfrm flipV="1">
              <a:off x="4512" y="768"/>
              <a:ext cx="0" cy="9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0664" name="Line 7"/>
            <p:cNvSpPr>
              <a:spLocks noChangeShapeType="1"/>
            </p:cNvSpPr>
            <p:nvPr/>
          </p:nvSpPr>
          <p:spPr bwMode="auto">
            <a:xfrm>
              <a:off x="4368" y="1584"/>
              <a:ext cx="124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0665" name="Freeform 8"/>
            <p:cNvSpPr>
              <a:spLocks/>
            </p:cNvSpPr>
            <p:nvPr/>
          </p:nvSpPr>
          <p:spPr bwMode="auto">
            <a:xfrm>
              <a:off x="4512" y="964"/>
              <a:ext cx="929" cy="795"/>
            </a:xfrm>
            <a:custGeom>
              <a:avLst/>
              <a:gdLst>
                <a:gd name="T0" fmla="*/ 0 w 929"/>
                <a:gd name="T1" fmla="*/ 620 h 795"/>
                <a:gd name="T2" fmla="*/ 237 w 929"/>
                <a:gd name="T3" fmla="*/ 29 h 795"/>
                <a:gd name="T4" fmla="*/ 929 w 929"/>
                <a:gd name="T5" fmla="*/ 795 h 795"/>
                <a:gd name="T6" fmla="*/ 0 60000 65536"/>
                <a:gd name="T7" fmla="*/ 0 60000 65536"/>
                <a:gd name="T8" fmla="*/ 0 60000 65536"/>
                <a:gd name="T9" fmla="*/ 0 w 929"/>
                <a:gd name="T10" fmla="*/ 0 h 795"/>
                <a:gd name="T11" fmla="*/ 929 w 929"/>
                <a:gd name="T12" fmla="*/ 795 h 7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29" h="795">
                  <a:moveTo>
                    <a:pt x="0" y="620"/>
                  </a:moveTo>
                  <a:cubicBezTo>
                    <a:pt x="39" y="522"/>
                    <a:pt x="82" y="0"/>
                    <a:pt x="237" y="29"/>
                  </a:cubicBezTo>
                  <a:cubicBezTo>
                    <a:pt x="392" y="58"/>
                    <a:pt x="785" y="636"/>
                    <a:pt x="929" y="795"/>
                  </a:cubicBezTo>
                </a:path>
              </a:pathLst>
            </a:custGeom>
            <a:noFill/>
            <a:ln w="38100" cap="flat" cmpd="sng">
              <a:solidFill>
                <a:schemeClr val="folHlink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0666" name="Text Box 9"/>
            <p:cNvSpPr txBox="1">
              <a:spLocks noChangeArrowheads="1"/>
            </p:cNvSpPr>
            <p:nvPr/>
          </p:nvSpPr>
          <p:spPr bwMode="auto">
            <a:xfrm>
              <a:off x="5431" y="1584"/>
              <a:ext cx="37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Tahoma" charset="0"/>
                </a:rPr>
                <a:t>|A|</a:t>
              </a:r>
            </a:p>
          </p:txBody>
        </p:sp>
        <p:sp>
          <p:nvSpPr>
            <p:cNvPr id="70667" name="Oval 10"/>
            <p:cNvSpPr>
              <a:spLocks noChangeArrowheads="1"/>
            </p:cNvSpPr>
            <p:nvPr/>
          </p:nvSpPr>
          <p:spPr bwMode="auto">
            <a:xfrm>
              <a:off x="4704" y="960"/>
              <a:ext cx="57" cy="6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0668" name="Text Box 11"/>
            <p:cNvSpPr txBox="1">
              <a:spLocks noChangeArrowheads="1"/>
            </p:cNvSpPr>
            <p:nvPr/>
          </p:nvSpPr>
          <p:spPr bwMode="auto">
            <a:xfrm>
              <a:off x="4814" y="576"/>
              <a:ext cx="94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Tahoma" charset="0"/>
                </a:rPr>
                <a:t>maximum</a:t>
              </a:r>
            </a:p>
          </p:txBody>
        </p:sp>
        <p:sp>
          <p:nvSpPr>
            <p:cNvPr id="70669" name="Line 12"/>
            <p:cNvSpPr>
              <a:spLocks noChangeShapeType="1"/>
            </p:cNvSpPr>
            <p:nvPr/>
          </p:nvSpPr>
          <p:spPr bwMode="auto">
            <a:xfrm flipH="1">
              <a:off x="4752" y="816"/>
              <a:ext cx="384" cy="14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2" name="Bild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50" y="1593850"/>
            <a:ext cx="6108700" cy="647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344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29"/>
    </mc:Choice>
    <mc:Fallback xmlns="">
      <p:transition xmlns:p14="http://schemas.microsoft.com/office/powerpoint/2010/main" spd="slow" advTm="7882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7571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Other </a:t>
            </a:r>
            <a:r>
              <a:rPr lang="de-DE" dirty="0" err="1" smtClean="0"/>
              <a:t>directions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5141913"/>
          </a:xfrm>
        </p:spPr>
        <p:txBody>
          <a:bodyPr/>
          <a:lstStyle/>
          <a:p>
            <a:r>
              <a:rPr lang="de-DE" dirty="0" smtClean="0">
                <a:solidFill>
                  <a:srgbClr val="0080FF"/>
                </a:solidFill>
              </a:rPr>
              <a:t>Game </a:t>
            </a:r>
            <a:r>
              <a:rPr lang="de-DE" dirty="0" err="1" smtClean="0">
                <a:solidFill>
                  <a:srgbClr val="0080FF"/>
                </a:solidFill>
              </a:rPr>
              <a:t>theory</a:t>
            </a:r>
            <a:endParaRPr lang="de-DE" dirty="0">
              <a:solidFill>
                <a:srgbClr val="0080FF"/>
              </a:solidFill>
            </a:endParaRPr>
          </a:p>
          <a:p>
            <a:pPr lvl="1"/>
            <a:r>
              <a:rPr lang="de-DE" dirty="0" err="1" smtClean="0"/>
              <a:t>Equilibria</a:t>
            </a:r>
            <a:r>
              <a:rPr lang="de-DE" dirty="0" smtClean="0"/>
              <a:t> in </a:t>
            </a:r>
            <a:r>
              <a:rPr lang="de-DE" dirty="0" err="1" smtClean="0"/>
              <a:t>cooperative</a:t>
            </a:r>
            <a:r>
              <a:rPr lang="de-DE" dirty="0" smtClean="0"/>
              <a:t> (supermodular) </a:t>
            </a:r>
            <a:r>
              <a:rPr lang="de-DE" dirty="0" err="1" smtClean="0"/>
              <a:t>games</a:t>
            </a:r>
            <a:r>
              <a:rPr lang="de-DE" dirty="0" smtClean="0"/>
              <a:t> / fair </a:t>
            </a:r>
            <a:r>
              <a:rPr lang="de-DE" dirty="0" err="1" smtClean="0"/>
              <a:t>allocations</a:t>
            </a:r>
            <a:endParaRPr lang="de-DE" dirty="0" smtClean="0"/>
          </a:p>
          <a:p>
            <a:pPr lvl="1"/>
            <a:r>
              <a:rPr lang="de-DE" dirty="0" smtClean="0"/>
              <a:t>Price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anarchy</a:t>
            </a:r>
            <a:r>
              <a:rPr lang="de-DE" dirty="0" smtClean="0"/>
              <a:t> in non-</a:t>
            </a:r>
            <a:r>
              <a:rPr lang="de-DE" dirty="0" err="1" smtClean="0"/>
              <a:t>cooperative</a:t>
            </a:r>
            <a:r>
              <a:rPr lang="de-DE" dirty="0" smtClean="0"/>
              <a:t> </a:t>
            </a:r>
            <a:r>
              <a:rPr lang="de-DE" dirty="0" err="1" smtClean="0"/>
              <a:t>games</a:t>
            </a:r>
            <a:endParaRPr lang="de-DE" dirty="0" smtClean="0"/>
          </a:p>
          <a:p>
            <a:pPr lvl="1"/>
            <a:r>
              <a:rPr lang="de-DE" dirty="0" smtClean="0"/>
              <a:t>Incentive </a:t>
            </a:r>
            <a:r>
              <a:rPr lang="de-DE" dirty="0" err="1" smtClean="0"/>
              <a:t>compatible</a:t>
            </a:r>
            <a:r>
              <a:rPr lang="de-DE" dirty="0" smtClean="0"/>
              <a:t> submodular </a:t>
            </a:r>
            <a:r>
              <a:rPr lang="de-DE" dirty="0" err="1" smtClean="0"/>
              <a:t>optimization</a:t>
            </a:r>
            <a:endParaRPr lang="de-DE" dirty="0" smtClean="0"/>
          </a:p>
          <a:p>
            <a:r>
              <a:rPr lang="de-DE" dirty="0" err="1" smtClean="0">
                <a:solidFill>
                  <a:srgbClr val="0080FF"/>
                </a:solidFill>
              </a:rPr>
              <a:t>Generalizations</a:t>
            </a:r>
            <a:r>
              <a:rPr lang="de-DE" dirty="0" smtClean="0">
                <a:solidFill>
                  <a:srgbClr val="0080FF"/>
                </a:solidFill>
              </a:rPr>
              <a:t> </a:t>
            </a:r>
            <a:r>
              <a:rPr lang="de-DE" dirty="0" err="1" smtClean="0"/>
              <a:t>of</a:t>
            </a:r>
            <a:r>
              <a:rPr lang="de-DE" dirty="0" smtClean="0"/>
              <a:t> submodular </a:t>
            </a:r>
            <a:r>
              <a:rPr lang="de-DE" dirty="0" err="1" smtClean="0"/>
              <a:t>functions</a:t>
            </a:r>
            <a:endParaRPr lang="de-DE" dirty="0" smtClean="0"/>
          </a:p>
          <a:p>
            <a:pPr lvl="1"/>
            <a:r>
              <a:rPr lang="de-DE" dirty="0" smtClean="0"/>
              <a:t>L#-</a:t>
            </a:r>
            <a:r>
              <a:rPr lang="de-DE" dirty="0" err="1" smtClean="0"/>
              <a:t>convex</a:t>
            </a:r>
            <a:r>
              <a:rPr lang="de-DE" dirty="0" smtClean="0"/>
              <a:t> / </a:t>
            </a:r>
            <a:r>
              <a:rPr lang="de-DE" dirty="0" err="1" smtClean="0"/>
              <a:t>discrete</a:t>
            </a:r>
            <a:r>
              <a:rPr lang="de-DE" dirty="0" smtClean="0"/>
              <a:t> </a:t>
            </a:r>
            <a:r>
              <a:rPr lang="de-DE" dirty="0" err="1" smtClean="0"/>
              <a:t>convex</a:t>
            </a:r>
            <a:r>
              <a:rPr lang="de-DE" dirty="0" smtClean="0"/>
              <a:t> </a:t>
            </a:r>
            <a:r>
              <a:rPr lang="de-DE" dirty="0" err="1" smtClean="0"/>
              <a:t>analysis</a:t>
            </a:r>
            <a:endParaRPr lang="de-DE" dirty="0" smtClean="0"/>
          </a:p>
          <a:p>
            <a:pPr lvl="1"/>
            <a:r>
              <a:rPr lang="de-DE" dirty="0" smtClean="0"/>
              <a:t>XOS/Subadditive </a:t>
            </a:r>
            <a:r>
              <a:rPr lang="de-DE" dirty="0" err="1" smtClean="0"/>
              <a:t>functions</a:t>
            </a:r>
            <a:endParaRPr lang="de-DE" dirty="0" smtClean="0"/>
          </a:p>
          <a:p>
            <a:r>
              <a:rPr lang="de-DE" dirty="0" smtClean="0">
                <a:solidFill>
                  <a:srgbClr val="0080FF"/>
                </a:solidFill>
              </a:rPr>
              <a:t>More </a:t>
            </a:r>
            <a:r>
              <a:rPr lang="de-DE" dirty="0" err="1" smtClean="0">
                <a:solidFill>
                  <a:srgbClr val="0080FF"/>
                </a:solidFill>
              </a:rPr>
              <a:t>optimization</a:t>
            </a:r>
            <a:r>
              <a:rPr lang="de-DE" dirty="0" smtClean="0">
                <a:solidFill>
                  <a:srgbClr val="0080FF"/>
                </a:solidFill>
              </a:rPr>
              <a:t> </a:t>
            </a:r>
            <a:r>
              <a:rPr lang="de-DE" dirty="0" err="1" smtClean="0">
                <a:solidFill>
                  <a:srgbClr val="0080FF"/>
                </a:solidFill>
              </a:rPr>
              <a:t>algorithms</a:t>
            </a:r>
            <a:endParaRPr lang="de-DE" dirty="0">
              <a:solidFill>
                <a:srgbClr val="0080FF"/>
              </a:solidFill>
            </a:endParaRPr>
          </a:p>
          <a:p>
            <a:pPr lvl="1"/>
            <a:r>
              <a:rPr lang="de-DE" dirty="0"/>
              <a:t>Robust submodular </a:t>
            </a:r>
            <a:r>
              <a:rPr lang="de-DE" dirty="0" err="1" smtClean="0"/>
              <a:t>maximization</a:t>
            </a:r>
            <a:endParaRPr lang="de-DE" dirty="0" smtClean="0"/>
          </a:p>
          <a:p>
            <a:pPr lvl="1"/>
            <a:r>
              <a:rPr lang="de-DE" dirty="0" err="1" smtClean="0"/>
              <a:t>Maximization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minimization</a:t>
            </a:r>
            <a:r>
              <a:rPr lang="de-DE" dirty="0" smtClean="0"/>
              <a:t> </a:t>
            </a:r>
            <a:r>
              <a:rPr lang="de-DE" dirty="0" err="1" smtClean="0"/>
              <a:t>under</a:t>
            </a:r>
            <a:r>
              <a:rPr lang="de-DE" dirty="0" smtClean="0"/>
              <a:t> </a:t>
            </a:r>
            <a:r>
              <a:rPr lang="de-DE" dirty="0" err="1" smtClean="0"/>
              <a:t>complex</a:t>
            </a:r>
            <a:r>
              <a:rPr lang="de-DE" dirty="0" smtClean="0"/>
              <a:t> </a:t>
            </a:r>
            <a:r>
              <a:rPr lang="de-DE" dirty="0" err="1" smtClean="0"/>
              <a:t>constraints</a:t>
            </a:r>
            <a:endParaRPr lang="de-DE" dirty="0" smtClean="0"/>
          </a:p>
          <a:p>
            <a:pPr lvl="1"/>
            <a:r>
              <a:rPr lang="de-DE" dirty="0" smtClean="0"/>
              <a:t>Submodular-supermodular </a:t>
            </a:r>
            <a:r>
              <a:rPr lang="de-DE" dirty="0" err="1" smtClean="0"/>
              <a:t>procedure</a:t>
            </a:r>
            <a:r>
              <a:rPr lang="de-DE" dirty="0" smtClean="0"/>
              <a:t> / </a:t>
            </a:r>
            <a:r>
              <a:rPr lang="de-DE" dirty="0" err="1" smtClean="0"/>
              <a:t>semigradient</a:t>
            </a:r>
            <a:r>
              <a:rPr lang="de-DE" dirty="0" smtClean="0"/>
              <a:t> </a:t>
            </a:r>
            <a:r>
              <a:rPr lang="de-DE" dirty="0" err="1" smtClean="0"/>
              <a:t>methods</a:t>
            </a:r>
            <a:endParaRPr lang="de-DE" dirty="0" smtClean="0"/>
          </a:p>
          <a:p>
            <a:r>
              <a:rPr lang="de-DE" dirty="0" smtClean="0">
                <a:solidFill>
                  <a:srgbClr val="0080FF"/>
                </a:solidFill>
              </a:rPr>
              <a:t>Structured </a:t>
            </a:r>
            <a:r>
              <a:rPr lang="de-DE" dirty="0" err="1" smtClean="0">
                <a:solidFill>
                  <a:srgbClr val="0080FF"/>
                </a:solidFill>
              </a:rPr>
              <a:t>prediction</a:t>
            </a:r>
            <a:r>
              <a:rPr lang="de-DE" dirty="0" smtClean="0">
                <a:solidFill>
                  <a:srgbClr val="0080FF"/>
                </a:solidFill>
              </a:rPr>
              <a:t> </a:t>
            </a:r>
            <a:r>
              <a:rPr lang="de-DE" dirty="0" err="1" smtClean="0"/>
              <a:t>with</a:t>
            </a:r>
            <a:r>
              <a:rPr lang="de-DE" dirty="0" smtClean="0"/>
              <a:t> submodular </a:t>
            </a:r>
            <a:r>
              <a:rPr lang="de-DE" dirty="0" err="1" smtClean="0"/>
              <a:t>functions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69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Further </a:t>
            </a:r>
            <a:r>
              <a:rPr lang="de-DE" dirty="0" err="1" smtClean="0"/>
              <a:t>resources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5141913"/>
          </a:xfrm>
        </p:spPr>
        <p:txBody>
          <a:bodyPr/>
          <a:lstStyle/>
          <a:p>
            <a:r>
              <a:rPr lang="de-DE" dirty="0" err="1" smtClean="0">
                <a:solidFill>
                  <a:srgbClr val="0080FF"/>
                </a:solidFill>
              </a:rPr>
              <a:t>submodularity.org</a:t>
            </a:r>
            <a:endParaRPr lang="de-DE" dirty="0" smtClean="0">
              <a:solidFill>
                <a:srgbClr val="0080FF"/>
              </a:solidFill>
            </a:endParaRPr>
          </a:p>
          <a:p>
            <a:pPr lvl="1"/>
            <a:r>
              <a:rPr lang="de-DE" dirty="0" err="1"/>
              <a:t>Tutorial</a:t>
            </a:r>
            <a:r>
              <a:rPr lang="de-DE" dirty="0"/>
              <a:t> </a:t>
            </a:r>
            <a:r>
              <a:rPr lang="de-DE" dirty="0" err="1"/>
              <a:t>Slides</a:t>
            </a:r>
            <a:endParaRPr lang="de-DE" dirty="0"/>
          </a:p>
          <a:p>
            <a:pPr lvl="1"/>
            <a:r>
              <a:rPr lang="de-DE" dirty="0" err="1"/>
              <a:t>Annotated</a:t>
            </a:r>
            <a:r>
              <a:rPr lang="de-DE" dirty="0"/>
              <a:t> </a:t>
            </a:r>
            <a:r>
              <a:rPr lang="de-DE" dirty="0" err="1"/>
              <a:t>bibliography</a:t>
            </a:r>
            <a:endParaRPr lang="de-DE" dirty="0"/>
          </a:p>
          <a:p>
            <a:pPr lvl="1"/>
            <a:r>
              <a:rPr lang="de-DE" dirty="0" err="1"/>
              <a:t>Matlab</a:t>
            </a:r>
            <a:r>
              <a:rPr lang="de-DE" dirty="0"/>
              <a:t> Toolbox </a:t>
            </a:r>
            <a:r>
              <a:rPr lang="de-DE" dirty="0" err="1"/>
              <a:t>for</a:t>
            </a:r>
            <a:r>
              <a:rPr lang="de-DE" dirty="0"/>
              <a:t> Submodular </a:t>
            </a:r>
            <a:r>
              <a:rPr lang="de-DE" dirty="0" err="1"/>
              <a:t>Optimization</a:t>
            </a:r>
            <a:endParaRPr lang="de-DE" dirty="0"/>
          </a:p>
          <a:p>
            <a:pPr lvl="1"/>
            <a:r>
              <a:rPr lang="de-DE" dirty="0"/>
              <a:t>Links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workshops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related</a:t>
            </a:r>
            <a:r>
              <a:rPr lang="de-DE" dirty="0"/>
              <a:t> </a:t>
            </a:r>
            <a:r>
              <a:rPr lang="de-DE" dirty="0" err="1" smtClean="0"/>
              <a:t>meetings</a:t>
            </a:r>
            <a:endParaRPr lang="de-DE" dirty="0" smtClean="0"/>
          </a:p>
          <a:p>
            <a:r>
              <a:rPr lang="de-DE" dirty="0" err="1" smtClean="0">
                <a:solidFill>
                  <a:srgbClr val="0080FF"/>
                </a:solidFill>
              </a:rPr>
              <a:t>discml.cc</a:t>
            </a:r>
            <a:endParaRPr lang="de-DE" dirty="0" smtClean="0">
              <a:solidFill>
                <a:srgbClr val="0080FF"/>
              </a:solidFill>
            </a:endParaRPr>
          </a:p>
          <a:p>
            <a:pPr lvl="1"/>
            <a:r>
              <a:rPr lang="de-DE" dirty="0" smtClean="0"/>
              <a:t>NIPS Workshops on </a:t>
            </a:r>
            <a:r>
              <a:rPr lang="de-DE" dirty="0" err="1" smtClean="0"/>
              <a:t>Discrete</a:t>
            </a:r>
            <a:r>
              <a:rPr lang="de-DE" dirty="0" smtClean="0"/>
              <a:t> </a:t>
            </a:r>
            <a:r>
              <a:rPr lang="de-DE" dirty="0" err="1" smtClean="0"/>
              <a:t>Optimization</a:t>
            </a:r>
            <a:r>
              <a:rPr lang="de-DE" dirty="0" smtClean="0"/>
              <a:t> in </a:t>
            </a:r>
            <a:r>
              <a:rPr lang="de-DE" dirty="0" err="1" smtClean="0"/>
              <a:t>Machine</a:t>
            </a:r>
            <a:r>
              <a:rPr lang="de-DE" dirty="0" smtClean="0"/>
              <a:t> Learning</a:t>
            </a:r>
          </a:p>
          <a:p>
            <a:pPr lvl="1"/>
            <a:r>
              <a:rPr lang="de-DE" dirty="0" smtClean="0"/>
              <a:t>Videos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invited</a:t>
            </a:r>
            <a:r>
              <a:rPr lang="de-DE" dirty="0" smtClean="0"/>
              <a:t> </a:t>
            </a:r>
            <a:r>
              <a:rPr lang="de-DE" dirty="0" err="1" smtClean="0"/>
              <a:t>talks</a:t>
            </a:r>
            <a:r>
              <a:rPr lang="de-DE" dirty="0" smtClean="0"/>
              <a:t> on </a:t>
            </a:r>
            <a:r>
              <a:rPr lang="de-DE" dirty="0" err="1" smtClean="0"/>
              <a:t>videolectures.net</a:t>
            </a:r>
            <a:endParaRPr lang="de-DE" dirty="0" smtClean="0"/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grpSp>
        <p:nvGrpSpPr>
          <p:cNvPr id="8" name="Gruppierung 7"/>
          <p:cNvGrpSpPr/>
          <p:nvPr/>
        </p:nvGrpSpPr>
        <p:grpSpPr>
          <a:xfrm>
            <a:off x="914399" y="4886980"/>
            <a:ext cx="7274091" cy="1371600"/>
            <a:chOff x="914400" y="4038600"/>
            <a:chExt cx="5657626" cy="1066800"/>
          </a:xfrm>
        </p:grpSpPr>
        <p:pic>
          <p:nvPicPr>
            <p:cNvPr id="5" name="Bild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4400" y="4038600"/>
              <a:ext cx="1689100" cy="1066800"/>
            </a:xfrm>
            <a:prstGeom prst="rect">
              <a:avLst/>
            </a:prstGeom>
          </p:spPr>
        </p:pic>
        <p:pic>
          <p:nvPicPr>
            <p:cNvPr id="6" name="Bild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1800" y="4038600"/>
              <a:ext cx="1691268" cy="1066800"/>
            </a:xfrm>
            <a:prstGeom prst="rect">
              <a:avLst/>
            </a:prstGeom>
          </p:spPr>
        </p:pic>
        <p:pic>
          <p:nvPicPr>
            <p:cNvPr id="7" name="Bild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3000" y="4038600"/>
              <a:ext cx="1619026" cy="1066800"/>
            </a:xfrm>
            <a:prstGeom prst="rect">
              <a:avLst/>
            </a:prstGeom>
          </p:spPr>
        </p:pic>
      </p:grpSp>
      <p:sp>
        <p:nvSpPr>
          <p:cNvPr id="9" name="Textfeld 8"/>
          <p:cNvSpPr txBox="1"/>
          <p:nvPr/>
        </p:nvSpPr>
        <p:spPr>
          <a:xfrm>
            <a:off x="8382000" y="5801380"/>
            <a:ext cx="456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...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2871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686800" cy="5141913"/>
          </a:xfrm>
        </p:spPr>
        <p:txBody>
          <a:bodyPr/>
          <a:lstStyle/>
          <a:p>
            <a:r>
              <a:rPr lang="en-US" dirty="0" smtClean="0"/>
              <a:t>Discrete optimization abundant in applications</a:t>
            </a:r>
            <a:endParaRPr lang="en-US" dirty="0" smtClean="0">
              <a:solidFill>
                <a:srgbClr val="0080FF"/>
              </a:solidFill>
            </a:endParaRPr>
          </a:p>
          <a:p>
            <a:r>
              <a:rPr lang="en-US" dirty="0" smtClean="0"/>
              <a:t>Fortunately, some of those have structure: </a:t>
            </a:r>
            <a:r>
              <a:rPr lang="en-US" dirty="0" err="1" smtClean="0">
                <a:solidFill>
                  <a:srgbClr val="0080FF"/>
                </a:solidFill>
              </a:rPr>
              <a:t>submodularity</a:t>
            </a:r>
            <a:endParaRPr lang="en-US" dirty="0" smtClean="0">
              <a:solidFill>
                <a:srgbClr val="0080FF"/>
              </a:solidFill>
            </a:endParaRPr>
          </a:p>
          <a:p>
            <a:r>
              <a:rPr lang="en-US" dirty="0" err="1" smtClean="0"/>
              <a:t>Submodularity</a:t>
            </a:r>
            <a:r>
              <a:rPr lang="en-US" dirty="0" smtClean="0"/>
              <a:t> can be exploited to develop efficient, </a:t>
            </a:r>
            <a:r>
              <a:rPr lang="en-US" dirty="0" smtClean="0">
                <a:solidFill>
                  <a:srgbClr val="0080FF"/>
                </a:solidFill>
              </a:rPr>
              <a:t>scalable </a:t>
            </a:r>
            <a:r>
              <a:rPr lang="en-US" dirty="0" smtClean="0"/>
              <a:t>algorithms with </a:t>
            </a:r>
            <a:r>
              <a:rPr lang="en-US" dirty="0" smtClean="0">
                <a:solidFill>
                  <a:srgbClr val="0080FF"/>
                </a:solidFill>
              </a:rPr>
              <a:t>strong guarantees</a:t>
            </a:r>
            <a:endParaRPr lang="en-US" dirty="0">
              <a:solidFill>
                <a:srgbClr val="0080FF"/>
              </a:solidFill>
            </a:endParaRPr>
          </a:p>
          <a:p>
            <a:r>
              <a:rPr lang="en-US" dirty="0" smtClean="0"/>
              <a:t>Can handle </a:t>
            </a:r>
            <a:r>
              <a:rPr lang="en-US" dirty="0" smtClean="0">
                <a:solidFill>
                  <a:srgbClr val="0080FF"/>
                </a:solidFill>
              </a:rPr>
              <a:t>complex constraints</a:t>
            </a:r>
            <a:endParaRPr lang="en-US" dirty="0">
              <a:solidFill>
                <a:srgbClr val="0080FF"/>
              </a:solidFill>
            </a:endParaRPr>
          </a:p>
          <a:p>
            <a:r>
              <a:rPr lang="en-US" dirty="0" smtClean="0"/>
              <a:t>Can </a:t>
            </a:r>
            <a:r>
              <a:rPr lang="en-US" dirty="0" smtClean="0">
                <a:solidFill>
                  <a:srgbClr val="0080FF"/>
                </a:solidFill>
              </a:rPr>
              <a:t>learn to optimize </a:t>
            </a:r>
            <a:r>
              <a:rPr lang="en-US" dirty="0" smtClean="0"/>
              <a:t>(online, adaptive, …)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DBCA-64FA-C843-8A3A-93227169E4F1}" type="slidenum">
              <a:rPr lang="en-US" smtClean="0">
                <a:solidFill>
                  <a:srgbClr val="000000"/>
                </a:solidFill>
              </a:rPr>
              <a:pPr/>
              <a:t>92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7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50"/>
    </mc:Choice>
    <mc:Fallback xmlns="">
      <p:transition xmlns:p14="http://schemas.microsoft.com/office/powerpoint/2010/main" spd="slow" advTm="1565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DeclareMathOperator*{\argmax}{argmax}&#10;\DeclareMathOperator*{\IG}{IG}&#10;\newcommand{\cA}{\mathcal{A}}&#10;\newcommand{\cY}{Y}&#10;\begin{document}&#10;$$\cA^*=\argmax_{|\cA|\leq k} F(\cA)$$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MAGNIFICATION" val="2535"/>
  <p:tag name="ORIGWIDTH" val="83"/>
  <p:tag name="PICTUREFILESIZE" val="829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|6.1|11.5|4|8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0.8|0.6|1.9|12.2|1.5|2.7|1.5|10|1.3|1.3|10.6|14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1.5|0.8|2.9|1.8|0.6|0.5|2|5|3.5|2.3|7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DeclareMathOperator*{\argmax}{argmax}&#10;\DeclareMathOperator*{\IG}{IG}&#10;\newcommand{\cA}{\mathcal{A}}&#10;\newcommand{\cY}{Y}&#10;\begin{document}&#10;$$\cA^*=\argmax_{|\cA|\leq k} F(\cA)$$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MAGNIFICATION" val="2535"/>
  <p:tag name="ORIGWIDTH" val="83"/>
  <p:tag name="PICTUREFILESIZE" val="829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9|6.2|5.1|3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fonts}&#10;\pagestyle{empty}&#10;\begin{document}&#10;&#10;$F : 2^{V} \rightarrow \mathbb{R} $&#10;&#10;\end{document}"/>
  <p:tag name="IGUANATEXSIZE" val="2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fonts}&#10;\pagestyle{empty}&#10;\DeclareMathOperator*{\argmax}{arg\,max}&#10;\begin{document}&#10;$S = \{ v^1, \dots , v^k \}$&#10;\end{document}"/>
  <p:tag name="IGUANATEXSIZE" val="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6.9|2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9|6.2|5.1|3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fonts}&#10;\pagestyle{empty}&#10;\begin{document}&#10;&#10;$F : 2^{V} \rightarrow \mathbb{R} $&#10;&#10;\end{document}"/>
  <p:tag name="IGUANATEXSIZE" val="2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fonts}&#10;\pagestyle{empty}&#10;\DeclareMathOperator*{\argmax}{arg\,max}&#10;\begin{document}&#10;$S = \{ v^1, \dots , v^k \}$&#10;\end{document}"/>
  <p:tag name="IGUANATEXSIZE" val="2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7|1.1|0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symb,bm}&#10;\usepackage{amsmath}&#10;\pagestyle{empty}&#10;&#10;\newcommand{\vect}[1]{\ensuremath{\bm{#1}}}&#10;\newcommand{\collsupp}{\ensuremath{\mathcal{P}}}&#10;\newcommand{\collmeas}{\ensuremath{\mathcal{M}}}&#10;\newcommand{\fou}{\ensuremath{\psi}}&#10;\newcommand{\Fou}{\ensuremath{\bm{\Psi}}}&#10;\newcommand{\define}{\ensuremath{:=}}&#10;&#10;\begin{document}&#10;&#10;&#10;\[&#10;V&#10;\]&#10;&#10;&#10;\end{document}"/>
  <p:tag name="IGUANATEXSIZE" val="3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symb,bm}&#10;\usepackage{amsmath}&#10;\pagestyle{empty}&#10;&#10;\newcommand{\vect}[1]{\ensuremath{\bm{#1}}}&#10;\newcommand{\collsupp}{\ensuremath{\mathcal{P}}}&#10;\newcommand{\collmeas}{\ensuremath{\mathcal{M}}}&#10;\newcommand{\fou}{\ensuremath{\psi}}&#10;\newcommand{\Fou}{\ensuremath{\bm{\Psi}}}&#10;\newcommand{\define}{\ensuremath{:=}}&#10;&#10;\begin{document}&#10;&#10;\[&#10;m \approx 8 \Delta&#10;\]&#10;&#10;\end{document}"/>
  <p:tag name="IGUANATEXSIZE" val="3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2|2.6|2.2|0.8|1.1|0.7|5|8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18.7|5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2|2.6|2.2|0.8|1.1|0.7|5|8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40.5|11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2.8|4.3|6.1|20.4|13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3|23.3|9.8|4.4|25.2|17.2|20.3|10.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|53.:|8.7|14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DeclareMathOperator*{\argmax}{argmax}&#10;\newcommand{\bx}{\mathbf{x}}&#10;\begin{document}&#10;$$\pi^*\in\argmax_{|\pi|\leq k} F(\pi)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78"/>
  <p:tag name="PICTUREFILESIZE" val="733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DeclareMathOperator*{\argmax}{argmax}&#10;\newcommand{\bx}{\mathbf{x}}&#10;\begin{document}&#10;$$F(\pi) = \sum_{\bx_V} P(\bx_V) f(\pi(\bx_V),\bx_V)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7"/>
  <p:tag name="PICTUREFILESIZE" val="1100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9|28.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DeclareMathOperator*{\argmax}{argmax}&#10;\newcommand{\bx}{\mathbf{x}}&#10;\begin{document}&#10;$$s_k\in\argmax_s \Delta(s\mid\bx_A)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7"/>
  <p:tag name="PICTUREFILESIZE" val="790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DeclareMathOperator*{\argmax}{argmax}&#10;\newcommand{\bx}{\mathbf{x}}&#10;\begin{document}&#10;$$X_{s_k}=x_{s_k}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44"/>
  <p:tag name="PICTUREFILESIZE" val="314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DeclareMathOperator*{\argmax}{argmax}&#10;\newcommand{\bx}{\mathbf{x}}&#10;\begin{document}&#10;$$A\leftarrow A\cup\{s_k\}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61"/>
  <p:tag name="PICTUREFILESIZE" val="381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3|3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|24|13|29.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DeclareMathOperator*{\argmax}{argmax}&#10;\newcommand{\bx}{\mathbf{x}}&#10;\begin{document}&#10;$$\Delta(s\mid\bx_A)\geq\Delta(s\mid\bx_B)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7"/>
  <p:tag name="PICTUREFILESIZE" val="607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DeclareMathOperator*{\argmax}{argmax}&#10;\newcommand{\bx}{\mathbf{x}}&#10;\begin{document}&#10;$$\bx_A\preceq\bx_B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38"/>
  <p:tag name="PICTUREFILESIZE" val="246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|4.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3|23.3|9.8|4.4|25.2|17.2|20.3|10.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\pagestyle{empty}&#10;\begin{document}\noindent&#10;$$\Delta(t \ | \ x_A) = \mathbb{E}\Bigg[$$  &#10;\end{document}"/>
  <p:tag name="IGUANATEXSIZE" val="2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\pagestyle{empty}&#10;\begin{document}\noindent&#10;$\Bigg]$  &#10;\end{document}"/>
  <p:tag name="IGUANATEXSIZE" val="2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\pagestyle{empty}&#10;\begin{document}\noindent&#10;mass ruled out\\ by $t$ if we\\ know $x_A$&#10;\end{document}"/>
  <p:tag name="IGUANATEXSIZE" val="2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37.5|1.2|7.6|30.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 \usepackage{amssymb}&#10;\pagestyle{empty}&#10;\begin{document}&#10;\noindent $$b_0 \ge b_1, \ \  g_0 \ge g_1 $$&#10;&#10;\end{document}"/>
  <p:tag name="IGUANATEXSIZE" val="2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 \usepackage{amssymb}&#10;\pagestyle{empty}&#10;\begin{document}&#10;\noindent $g_1 := \mathbb{P}( \qquad  )$&#10;&#10;\end{document}"/>
  <p:tag name="IGUANATEXSIZE" val="2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9|1.2|6.6|7.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 \usepackage{amssymb}&#10;\pagestyle{empty}&#10;\begin{document}&#10;\noindent $b_1 := \mathbb{P}( \qquad  )$&#10;&#10;\end{document}"/>
  <p:tag name="IGUANATEXSIZE" val="2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 \usepackage{amssymb}&#10;\pagestyle{empty}&#10;\begin{document}&#10;\noindent $g_0 := \mathbb{P}( \qquad  )$&#10;&#10;\end{document}"/>
  <p:tag name="IGUANATEXSIZE" val="2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 \usepackage{amssymb}&#10;\pagestyle{empty}&#10;\begin{document}&#10;\noindent $b_0 := \mathbb{P}( \qquad  )$&#10;&#10;\end{document}"/>
  <p:tag name="IGUANATEXSIZE" val="2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:|28.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 \usepackage{amssymb}&#10;\pagestyle{empty}&#10;\begin{document}&#10;\noindent  Adaptive-Greedy is a $\ \ \ 4\ln(1/p_{\min})\ \ \ $ approximation.&#10;\end{document}"/>
  <p:tag name="IGUANATEXSIZE" val="2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 \usepackage{amssymb}&#10;\pagestyle{empty}&#10;\begin{document}&#10;\noindent $(\ln(1/p_{\min})+1)$&#10;\end{document}"/>
  <p:tag name="IGUANATEXSIZE" val="2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4|4.1|7.7|4.6|19|17.9|1.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0.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9.1|5.4|1.7|4|23.4|23.3|14.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0.8|1|2.8|4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7|1.1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DeclareMathOperator*{\argmax}{argmax}&#10;\DeclareMathOperator*{\IG}{IG}&#10;\newcommand{\cA}{\mathcal{A}}&#10;\newcommand{\cY}{Y}&#10;\begin{document}&#10;$$\cA^*=\argmax_{|\cA|\leq k} F(\cA)$$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MAGNIFICATION" val="2535"/>
  <p:tag name="ORIGWIDTH" val="83"/>
  <p:tag name="PICTUREFILESIZE" val="829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7|1.1|0.8"/>
</p:tagLst>
</file>

<file path=ppt/theme/theme1.xml><?xml version="1.0" encoding="utf-8"?>
<a:theme xmlns:a="http://schemas.openxmlformats.org/drawingml/2006/main" name="1_select-template-1">
  <a:themeElements>
    <a:clrScheme name="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FFFFFF"/>
      </a:accent1>
      <a:accent2>
        <a:srgbClr val="FFCF01"/>
      </a:accent2>
      <a:accent3>
        <a:srgbClr val="FFFFFF"/>
      </a:accent3>
      <a:accent4>
        <a:srgbClr val="000000"/>
      </a:accent4>
      <a:accent5>
        <a:srgbClr val="FFFFFF"/>
      </a:accent5>
      <a:accent6>
        <a:srgbClr val="E7BB01"/>
      </a:accent6>
      <a:hlink>
        <a:srgbClr val="FF0000"/>
      </a:hlink>
      <a:folHlink>
        <a:srgbClr val="3333CC"/>
      </a:folHlink>
    </a:clrScheme>
    <a:fontScheme name="1_select-template-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alibri" charset="0"/>
          </a:defRPr>
        </a:defPPr>
      </a:lstStyle>
    </a:lnDef>
  </a:objectDefaults>
  <a:extraClrSchemeLst>
    <a:extraClrScheme>
      <a:clrScheme name="1_select-template-1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elect-template-1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elect-template-1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elect-template-1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elect-template-1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elect-template-1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elect-template-1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3253</Words>
  <Application>Microsoft Macintosh PowerPoint</Application>
  <PresentationFormat>On-screen Show (4:3)</PresentationFormat>
  <Paragraphs>1374</Paragraphs>
  <Slides>92</Slides>
  <Notes>52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3" baseType="lpstr">
      <vt:lpstr>1_select-template-1</vt:lpstr>
      <vt:lpstr>Outline</vt:lpstr>
      <vt:lpstr>Optimization</vt:lpstr>
      <vt:lpstr>Submodular maximization</vt:lpstr>
      <vt:lpstr>Two faces of submodular functions</vt:lpstr>
      <vt:lpstr>Submodular maximization</vt:lpstr>
      <vt:lpstr>Concave aspects</vt:lpstr>
      <vt:lpstr>Optimization</vt:lpstr>
      <vt:lpstr>Optimization</vt:lpstr>
      <vt:lpstr>Maximizing submodular functions</vt:lpstr>
      <vt:lpstr>Exact maximization of SFs</vt:lpstr>
      <vt:lpstr>Randomized USM (Buchbinder et al ‘12)</vt:lpstr>
      <vt:lpstr>Maximizing positive submodular functions [Feige, Mirrokni, Vondrak ’09; Buchbinder, Feldman, Naor, Schwartz ’12]</vt:lpstr>
      <vt:lpstr>Unconstrained vs. constraint maximization</vt:lpstr>
      <vt:lpstr>Optimization</vt:lpstr>
      <vt:lpstr>Monotonicity</vt:lpstr>
      <vt:lpstr>Cardinality constrained maximization</vt:lpstr>
      <vt:lpstr>Greedy algorithm</vt:lpstr>
      <vt:lpstr>Performance of greedy</vt:lpstr>
      <vt:lpstr>One reason submodularity is useful</vt:lpstr>
      <vt:lpstr>Scaling up the greedy algorithm [Minoux ’78]</vt:lpstr>
      <vt:lpstr>“Lazy” greedy algorithm [Minoux ’78]</vt:lpstr>
      <vt:lpstr>PowerPoint Presentation</vt:lpstr>
      <vt:lpstr>Network inference</vt:lpstr>
      <vt:lpstr>PowerPoint Presentation</vt:lpstr>
      <vt:lpstr>Inferring diffusion networks [Gomez Rodriguez, Leskovec, Krause ACM TKDE 2012]</vt:lpstr>
      <vt:lpstr>Estimation problem</vt:lpstr>
      <vt:lpstr>Evaluation: Synthetic networks</vt:lpstr>
      <vt:lpstr>PowerPoint Presentation</vt:lpstr>
      <vt:lpstr>Document summarization [Lin &amp; Bilmes ‘11] </vt:lpstr>
      <vt:lpstr>Marginal gain of a sentence</vt:lpstr>
      <vt:lpstr>Document summarization</vt:lpstr>
      <vt:lpstr>Relevance of a summary</vt:lpstr>
      <vt:lpstr>Diversity of a summary</vt:lpstr>
      <vt:lpstr>Empirical results [Lin &amp; Bilmes ‘11]</vt:lpstr>
      <vt:lpstr>Submodular Sensing Problems [with Guestrin, Leskovec, Singh, Sukhatme, …]</vt:lpstr>
      <vt:lpstr>More complex constraints</vt:lpstr>
      <vt:lpstr>PowerPoint Presentation</vt:lpstr>
      <vt:lpstr>Matroids</vt:lpstr>
      <vt:lpstr>Matroids</vt:lpstr>
      <vt:lpstr>PowerPoint Presentation</vt:lpstr>
      <vt:lpstr>Greedy algorithm for matroids:</vt:lpstr>
      <vt:lpstr>Maximization over matroids</vt:lpstr>
      <vt:lpstr>Maximization: More complex constraints</vt:lpstr>
      <vt:lpstr>Key intuition for approx. maximization</vt:lpstr>
      <vt:lpstr>Two-faces of submodular functions</vt:lpstr>
      <vt:lpstr>Summary Optimization</vt:lpstr>
      <vt:lpstr>What to do with submodular functions</vt:lpstr>
      <vt:lpstr>What to do with submodular functions</vt:lpstr>
      <vt:lpstr>Example 1: Valuation Functions</vt:lpstr>
      <vt:lpstr>Example 2: Graph Evolution</vt:lpstr>
      <vt:lpstr>Random Graph Cut #1</vt:lpstr>
      <vt:lpstr>Random Graph Cut #2</vt:lpstr>
      <vt:lpstr>Symmetric Graph Cut Function</vt:lpstr>
      <vt:lpstr>General Problem: Learning Set Functions</vt:lpstr>
      <vt:lpstr>“Regressing” submodular functions [Balcan, Harvey STOC ‘11]</vt:lpstr>
      <vt:lpstr>Approximating submodular functions [Goemans, Harvey, Kleinberg, Mirrokni, ’08]</vt:lpstr>
      <vt:lpstr>What if we have structure?</vt:lpstr>
      <vt:lpstr>Results: Sketching Graph Evolution [Stobbe &amp; Krause ‘12]</vt:lpstr>
      <vt:lpstr>What to do with submodular functions</vt:lpstr>
      <vt:lpstr>Learning to optimize</vt:lpstr>
      <vt:lpstr>Learning to optimize submodular functions</vt:lpstr>
      <vt:lpstr>News recommendation</vt:lpstr>
      <vt:lpstr>Application: Diverse Recommendations</vt:lpstr>
      <vt:lpstr>Simple model</vt:lpstr>
      <vt:lpstr>Online maximization of submodular functions [Streeter, Golovin NIPS ‘08]</vt:lpstr>
      <vt:lpstr>Online Greedy Algorithm [Streeter &amp; Golovin, NIPS `08] </vt:lpstr>
      <vt:lpstr>Online maximization of submodular functions [Streeter, Golovin NIPS ‘08]</vt:lpstr>
      <vt:lpstr>Stochastic linear submodular bandits [Yue &amp; Guestrin ‘11]</vt:lpstr>
      <vt:lpstr>User Study [Yue &amp; Guestrin ’11]</vt:lpstr>
      <vt:lpstr>Other results on online submodular optimization</vt:lpstr>
      <vt:lpstr>Learning to optimize submodular functions</vt:lpstr>
      <vt:lpstr>Adaptive Sensing / Diagnosis</vt:lpstr>
      <vt:lpstr>Adaptive selection in diagnosis</vt:lpstr>
      <vt:lpstr>Problem Statement</vt:lpstr>
      <vt:lpstr>Adaptive greedy algorithm</vt:lpstr>
      <vt:lpstr>Adaptive submodularity [Golovin &amp; Krause, JAIR 2011]</vt:lpstr>
      <vt:lpstr>From sets to policies</vt:lpstr>
      <vt:lpstr>Optimal Diagnosis</vt:lpstr>
      <vt:lpstr>OD is Adaptive Submodular</vt:lpstr>
      <vt:lpstr>Theoretical guarantees</vt:lpstr>
      <vt:lpstr>What if there is noise?  [w Daniel Golovin, Deb Ray, NIPS ‘10]</vt:lpstr>
      <vt:lpstr>Theoretical guarantees [with Daniel Golovin, Deb Ray, NIPS ‘10]</vt:lpstr>
      <vt:lpstr>Example: The Iowa Gambling Task [with Colin Camerer, Deb Ray]</vt:lpstr>
      <vt:lpstr>Iowa Gambling as BED</vt:lpstr>
      <vt:lpstr>Simulation Results</vt:lpstr>
      <vt:lpstr>Experimental Study  [with Colin Camerer, Deb Ray]</vt:lpstr>
      <vt:lpstr>Application: Touch-based localization [Javdani, Klingensmith, Bagnell, Pollard, Srinivasa, ICRA 2013]</vt:lpstr>
      <vt:lpstr>Interactive submodular coverage</vt:lpstr>
      <vt:lpstr>What to do with submodular functions</vt:lpstr>
      <vt:lpstr>Other directions</vt:lpstr>
      <vt:lpstr>Further resources</vt:lpstr>
      <vt:lpstr>Conclusions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Selecting Observations against Adversarial Objectives</dc:title>
  <dc:creator>Andreas Krause</dc:creator>
  <cp:lastModifiedBy>Stefanie Jegelka</cp:lastModifiedBy>
  <cp:revision>1275</cp:revision>
  <cp:lastPrinted>2012-08-27T05:06:49Z</cp:lastPrinted>
  <dcterms:created xsi:type="dcterms:W3CDTF">2010-11-04T16:28:45Z</dcterms:created>
  <dcterms:modified xsi:type="dcterms:W3CDTF">2013-06-27T20:09:14Z</dcterms:modified>
</cp:coreProperties>
</file>