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80" r:id="rId3"/>
    <p:sldId id="258" r:id="rId4"/>
    <p:sldId id="259" r:id="rId5"/>
    <p:sldId id="257" r:id="rId6"/>
    <p:sldId id="273" r:id="rId7"/>
    <p:sldId id="275" r:id="rId8"/>
    <p:sldId id="278" r:id="rId9"/>
    <p:sldId id="277" r:id="rId10"/>
    <p:sldId id="274" r:id="rId11"/>
    <p:sldId id="260" r:id="rId12"/>
    <p:sldId id="306" r:id="rId13"/>
    <p:sldId id="267" r:id="rId14"/>
    <p:sldId id="305" r:id="rId15"/>
    <p:sldId id="307" r:id="rId16"/>
    <p:sldId id="264" r:id="rId17"/>
    <p:sldId id="265" r:id="rId18"/>
    <p:sldId id="281" r:id="rId19"/>
    <p:sldId id="261" r:id="rId20"/>
    <p:sldId id="271" r:id="rId21"/>
    <p:sldId id="270" r:id="rId22"/>
    <p:sldId id="309" r:id="rId23"/>
    <p:sldId id="308" r:id="rId24"/>
    <p:sldId id="269" r:id="rId25"/>
    <p:sldId id="304" r:id="rId26"/>
    <p:sldId id="262" r:id="rId27"/>
    <p:sldId id="301" r:id="rId28"/>
    <p:sldId id="302" r:id="rId29"/>
    <p:sldId id="290" r:id="rId30"/>
    <p:sldId id="291" r:id="rId31"/>
    <p:sldId id="310" r:id="rId32"/>
    <p:sldId id="299" r:id="rId33"/>
    <p:sldId id="298" r:id="rId34"/>
    <p:sldId id="297" r:id="rId35"/>
    <p:sldId id="300" r:id="rId36"/>
    <p:sldId id="26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0504D"/>
    <a:srgbClr val="9696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29" autoAdjust="0"/>
    <p:restoredTop sz="67389" autoAdjust="0"/>
  </p:normalViewPr>
  <p:slideViewPr>
    <p:cSldViewPr>
      <p:cViewPr varScale="1">
        <p:scale>
          <a:sx n="82" d="100"/>
          <a:sy n="82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140604467805548E-2"/>
          <c:y val="2.1459227467811228E-2"/>
          <c:w val="0.97371879106438897"/>
          <c:h val="0.76609442060085953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Pre-selected</c:v>
                </c:pt>
              </c:strCache>
            </c:strRef>
          </c:tx>
          <c:spPr>
            <a:ln w="25263">
              <a:solidFill>
                <a:schemeClr val="tx2"/>
              </a:solidFill>
              <a:prstDash val="solid"/>
            </a:ln>
          </c:spPr>
          <c:marker>
            <c:symbol val="diamond"/>
            <c:size val="6"/>
            <c:spPr>
              <a:solidFill>
                <a:schemeClr val="tx2"/>
              </a:solidFill>
              <a:ln>
                <a:solidFill>
                  <a:schemeClr val="tx2"/>
                </a:solidFill>
                <a:prstDash val="solid"/>
              </a:ln>
            </c:spPr>
          </c:marker>
          <c:cat>
            <c:numRef>
              <c:f>Sheet1!$B$1:$AY$1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cat>
          <c:val>
            <c:numRef>
              <c:f>Sheet1!$B$2:$AY$2</c:f>
              <c:numCache>
                <c:formatCode>General</c:formatCode>
                <c:ptCount val="50"/>
                <c:pt idx="0">
                  <c:v>0.79245283</c:v>
                </c:pt>
                <c:pt idx="1">
                  <c:v>1.1320754720000001</c:v>
                </c:pt>
                <c:pt idx="2">
                  <c:v>1.2830188680000001</c:v>
                </c:pt>
                <c:pt idx="3">
                  <c:v>1.1698113210000001</c:v>
                </c:pt>
                <c:pt idx="4">
                  <c:v>1.6981132080000001</c:v>
                </c:pt>
                <c:pt idx="5">
                  <c:v>1.4905660379999988</c:v>
                </c:pt>
                <c:pt idx="6">
                  <c:v>1.3773584910000001</c:v>
                </c:pt>
                <c:pt idx="7">
                  <c:v>1.2641509430000013</c:v>
                </c:pt>
                <c:pt idx="8">
                  <c:v>1.4150943399999976</c:v>
                </c:pt>
                <c:pt idx="9">
                  <c:v>1.4905660379999988</c:v>
                </c:pt>
                <c:pt idx="10">
                  <c:v>1.4905660379999988</c:v>
                </c:pt>
                <c:pt idx="11">
                  <c:v>1.3773584910000001</c:v>
                </c:pt>
                <c:pt idx="12">
                  <c:v>1.4905660379999988</c:v>
                </c:pt>
                <c:pt idx="13">
                  <c:v>1.58490566</c:v>
                </c:pt>
                <c:pt idx="14">
                  <c:v>1.4339622639999985</c:v>
                </c:pt>
                <c:pt idx="15">
                  <c:v>1.3207547169999998</c:v>
                </c:pt>
                <c:pt idx="16">
                  <c:v>1.6226415089999999</c:v>
                </c:pt>
                <c:pt idx="17">
                  <c:v>1.4528301889999986</c:v>
                </c:pt>
                <c:pt idx="18">
                  <c:v>1.5094339619999999</c:v>
                </c:pt>
                <c:pt idx="19">
                  <c:v>1.679245283</c:v>
                </c:pt>
                <c:pt idx="20">
                  <c:v>1.6981132080000001</c:v>
                </c:pt>
                <c:pt idx="21">
                  <c:v>1.6603773580000001</c:v>
                </c:pt>
                <c:pt idx="22">
                  <c:v>1.7169811320000001</c:v>
                </c:pt>
                <c:pt idx="23">
                  <c:v>1.4716981129999978</c:v>
                </c:pt>
                <c:pt idx="24">
                  <c:v>1.7358490569999998</c:v>
                </c:pt>
                <c:pt idx="25">
                  <c:v>1.6226415089999999</c:v>
                </c:pt>
                <c:pt idx="26">
                  <c:v>1.4528301889999986</c:v>
                </c:pt>
                <c:pt idx="27">
                  <c:v>1.4150943399999976</c:v>
                </c:pt>
                <c:pt idx="28">
                  <c:v>1.5283018869999998</c:v>
                </c:pt>
                <c:pt idx="29">
                  <c:v>1.5660377360000013</c:v>
                </c:pt>
                <c:pt idx="30">
                  <c:v>1.5660377360000013</c:v>
                </c:pt>
                <c:pt idx="31">
                  <c:v>1.6037735849999999</c:v>
                </c:pt>
                <c:pt idx="32">
                  <c:v>1.5471698109999987</c:v>
                </c:pt>
                <c:pt idx="33">
                  <c:v>1.641509434</c:v>
                </c:pt>
                <c:pt idx="34">
                  <c:v>1.5283018869999998</c:v>
                </c:pt>
                <c:pt idx="35">
                  <c:v>1.4716981129999978</c:v>
                </c:pt>
                <c:pt idx="36">
                  <c:v>1.5094339619999999</c:v>
                </c:pt>
                <c:pt idx="37">
                  <c:v>1.58490566</c:v>
                </c:pt>
                <c:pt idx="38">
                  <c:v>1.5471698109999987</c:v>
                </c:pt>
                <c:pt idx="39">
                  <c:v>1.4716981129999978</c:v>
                </c:pt>
                <c:pt idx="40">
                  <c:v>1.5471698109999987</c:v>
                </c:pt>
                <c:pt idx="41">
                  <c:v>1.6226415089999999</c:v>
                </c:pt>
                <c:pt idx="42">
                  <c:v>1.4150943399999976</c:v>
                </c:pt>
                <c:pt idx="43">
                  <c:v>1.5094339619999999</c:v>
                </c:pt>
                <c:pt idx="44">
                  <c:v>1.58490566</c:v>
                </c:pt>
                <c:pt idx="45">
                  <c:v>1.7547169810000018</c:v>
                </c:pt>
                <c:pt idx="46">
                  <c:v>1.58490566</c:v>
                </c:pt>
                <c:pt idx="47">
                  <c:v>1.6037735849999999</c:v>
                </c:pt>
                <c:pt idx="48">
                  <c:v>1.641509434</c:v>
                </c:pt>
                <c:pt idx="49">
                  <c:v>1.4528301889999986</c:v>
                </c:pt>
              </c:numCache>
            </c:numRef>
          </c:val>
        </c:ser>
        <c:marker val="1"/>
        <c:axId val="82260352"/>
        <c:axId val="82262656"/>
      </c:lineChart>
      <c:catAx>
        <c:axId val="822603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59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Rank</a:t>
                </a:r>
              </a:p>
            </c:rich>
          </c:tx>
          <c:layout>
            <c:manualLayout>
              <c:xMode val="edge"/>
              <c:yMode val="edge"/>
              <c:x val="0.4612352168199737"/>
              <c:y val="0.89699570815450802"/>
            </c:manualLayout>
          </c:layout>
          <c:spPr>
            <a:noFill/>
            <a:ln w="25263">
              <a:noFill/>
            </a:ln>
          </c:spPr>
        </c:title>
        <c:numFmt formatCode="General" sourceLinked="1"/>
        <c:tickLblPos val="nextTo"/>
        <c:spPr>
          <a:ln w="31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2262656"/>
        <c:crosses val="max"/>
        <c:auto val="1"/>
        <c:lblAlgn val="ctr"/>
        <c:lblOffset val="100"/>
        <c:tickLblSkip val="4"/>
        <c:tickMarkSkip val="1"/>
      </c:catAx>
      <c:valAx>
        <c:axId val="82262656"/>
        <c:scaling>
          <c:orientation val="maxMin"/>
          <c:max val="2"/>
        </c:scaling>
        <c:axPos val="l"/>
        <c:majorGridlines>
          <c:spPr>
            <a:ln w="25263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one"/>
        <c:spPr>
          <a:ln w="3158">
            <a:solidFill>
              <a:schemeClr val="tx1"/>
            </a:solidFill>
            <a:prstDash val="solid"/>
          </a:ln>
        </c:spPr>
        <c:crossAx val="82260352"/>
        <c:crosses val="autoZero"/>
        <c:crossBetween val="between"/>
        <c:majorUnit val="1"/>
      </c:valAx>
      <c:spPr>
        <a:noFill/>
        <a:ln w="25263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5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2248243559719028"/>
          <c:y val="0.14628297362110321"/>
          <c:w val="0.75409836065573765"/>
          <c:h val="0.64508393285371823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Individual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numRef>
              <c:f>Sheet1!$B$1:$G$1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marker val="1"/>
        <c:axId val="83034496"/>
        <c:axId val="83036800"/>
      </c:lineChart>
      <c:catAx>
        <c:axId val="830344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1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People</a:t>
                </a:r>
              </a:p>
            </c:rich>
          </c:tx>
          <c:layout>
            <c:manualLayout>
              <c:xMode val="edge"/>
              <c:yMode val="edge"/>
              <c:x val="0.38173302107728335"/>
              <c:y val="0.8848920863309353"/>
            </c:manualLayout>
          </c:layout>
          <c:spPr>
            <a:noFill/>
            <a:ln w="25568">
              <a:noFill/>
            </a:ln>
          </c:spPr>
        </c:title>
        <c:numFmt formatCode="General" sourceLinked="1"/>
        <c:tickLblPos val="nextTo"/>
        <c:spPr>
          <a:ln w="3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3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036800"/>
        <c:crosses val="autoZero"/>
        <c:auto val="1"/>
        <c:lblAlgn val="ctr"/>
        <c:lblOffset val="100"/>
        <c:tickLblSkip val="1"/>
        <c:tickMarkSkip val="1"/>
      </c:catAx>
      <c:valAx>
        <c:axId val="83036800"/>
        <c:scaling>
          <c:orientation val="minMax"/>
          <c:max val="1"/>
          <c:min val="0.60000000000000064"/>
        </c:scaling>
        <c:axPos val="l"/>
        <c:majorGridlines>
          <c:spPr>
            <a:ln w="3196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1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DCG</a:t>
                </a:r>
              </a:p>
            </c:rich>
          </c:tx>
          <c:layout>
            <c:manualLayout>
              <c:xMode val="edge"/>
              <c:yMode val="edge"/>
              <c:x val="8.0750039282783764E-2"/>
              <c:y val="0.4145817874329355"/>
            </c:manualLayout>
          </c:layout>
          <c:spPr>
            <a:noFill/>
            <a:ln w="25568">
              <a:noFill/>
            </a:ln>
          </c:spPr>
        </c:title>
        <c:numFmt formatCode="General" sourceLinked="1"/>
        <c:tickLblPos val="nextTo"/>
        <c:spPr>
          <a:ln w="3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3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034496"/>
        <c:crosses val="autoZero"/>
        <c:crossBetween val="between"/>
        <c:majorUnit val="0.1"/>
      </c:valAx>
      <c:spPr>
        <a:noFill/>
        <a:ln w="12784">
          <a:solidFill>
            <a:schemeClr val="tx1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4873530387415576"/>
          <c:y val="9.9019042236238091E-4"/>
          <c:w val="0.82435597189695431"/>
          <c:h val="7.913669064748223E-2"/>
        </c:manualLayout>
      </c:layout>
      <c:spPr>
        <a:noFill/>
        <a:ln w="3196">
          <a:solidFill>
            <a:schemeClr val="tx1"/>
          </a:solidFill>
          <a:prstDash val="solid"/>
        </a:ln>
      </c:spPr>
      <c:txPr>
        <a:bodyPr/>
        <a:lstStyle/>
        <a:p>
          <a:pPr>
            <a:defRPr sz="148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3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2248243559719011"/>
          <c:y val="0.14628297362110321"/>
          <c:w val="0.75409836065573765"/>
          <c:h val="0.64508393285371801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Individual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numRef>
              <c:f>Sheet1!$B$1:$G$1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Group</c:v>
                </c:pt>
              </c:strCache>
            </c:strRef>
          </c:tx>
          <c:spPr>
            <a:ln w="38352">
              <a:solidFill>
                <a:schemeClr val="tx2"/>
              </a:solidFill>
              <a:prstDash val="solid"/>
            </a:ln>
          </c:spPr>
          <c:marker>
            <c:symbol val="squar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  <a:prstDash val="solid"/>
              </a:ln>
            </c:spPr>
          </c:marker>
          <c:cat>
            <c:numRef>
              <c:f>Sheet1!$B$1:$G$1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</c:v>
                </c:pt>
                <c:pt idx="1">
                  <c:v>0.89500000000000002</c:v>
                </c:pt>
                <c:pt idx="2">
                  <c:v>0.85600000000000054</c:v>
                </c:pt>
                <c:pt idx="3">
                  <c:v>0.83000000000000052</c:v>
                </c:pt>
                <c:pt idx="4">
                  <c:v>0.81499999999999995</c:v>
                </c:pt>
                <c:pt idx="5">
                  <c:v>0.80800000000000005</c:v>
                </c:pt>
              </c:numCache>
            </c:numRef>
          </c:val>
        </c:ser>
        <c:marker val="1"/>
        <c:axId val="83024896"/>
        <c:axId val="83170816"/>
      </c:lineChart>
      <c:catAx>
        <c:axId val="830248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1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People</a:t>
                </a:r>
              </a:p>
            </c:rich>
          </c:tx>
          <c:layout>
            <c:manualLayout>
              <c:xMode val="edge"/>
              <c:yMode val="edge"/>
              <c:x val="0.38173302107728335"/>
              <c:y val="0.8848920863309353"/>
            </c:manualLayout>
          </c:layout>
          <c:spPr>
            <a:noFill/>
            <a:ln w="25568">
              <a:noFill/>
            </a:ln>
          </c:spPr>
        </c:title>
        <c:numFmt formatCode="General" sourceLinked="1"/>
        <c:tickLblPos val="nextTo"/>
        <c:spPr>
          <a:ln w="3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3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170816"/>
        <c:crosses val="autoZero"/>
        <c:auto val="1"/>
        <c:lblAlgn val="ctr"/>
        <c:lblOffset val="100"/>
        <c:tickLblSkip val="1"/>
        <c:tickMarkSkip val="1"/>
      </c:catAx>
      <c:valAx>
        <c:axId val="83170816"/>
        <c:scaling>
          <c:orientation val="minMax"/>
          <c:max val="1"/>
          <c:min val="0.60000000000000064"/>
        </c:scaling>
        <c:axPos val="l"/>
        <c:majorGridlines>
          <c:spPr>
            <a:ln w="3196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1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DCG</a:t>
                </a:r>
              </a:p>
            </c:rich>
          </c:tx>
          <c:layout>
            <c:manualLayout>
              <c:xMode val="edge"/>
              <c:yMode val="edge"/>
              <c:x val="8.0750039282783764E-2"/>
              <c:y val="0.41458178743293539"/>
            </c:manualLayout>
          </c:layout>
          <c:spPr>
            <a:noFill/>
            <a:ln w="25568">
              <a:noFill/>
            </a:ln>
          </c:spPr>
        </c:title>
        <c:numFmt formatCode="General" sourceLinked="1"/>
        <c:tickLblPos val="nextTo"/>
        <c:spPr>
          <a:ln w="3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3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024896"/>
        <c:crosses val="autoZero"/>
        <c:crossBetween val="between"/>
        <c:majorUnit val="0.1"/>
      </c:valAx>
      <c:spPr>
        <a:noFill/>
        <a:ln w="12784">
          <a:solidFill>
            <a:schemeClr val="tx1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4873530387415568"/>
          <c:y val="9.9019042236238048E-4"/>
          <c:w val="0.82435597189695453"/>
          <c:h val="7.9136690647482175E-2"/>
        </c:manualLayout>
      </c:layout>
      <c:spPr>
        <a:noFill/>
        <a:ln w="3196">
          <a:solidFill>
            <a:schemeClr val="tx1"/>
          </a:solidFill>
          <a:prstDash val="solid"/>
        </a:ln>
      </c:spPr>
      <c:txPr>
        <a:bodyPr/>
        <a:lstStyle/>
        <a:p>
          <a:pPr>
            <a:defRPr sz="148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3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2248243559718997"/>
          <c:y val="0.14628297362110321"/>
          <c:w val="0.75409836065573765"/>
          <c:h val="0.64508393285371779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Individual</c:v>
                </c:pt>
              </c:strCache>
            </c:strRef>
          </c:tx>
          <c:spPr>
            <a:ln w="38352">
              <a:solidFill>
                <a:srgbClr val="C000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numRef>
              <c:f>Sheet1!$B$1:$G$1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Group</c:v>
                </c:pt>
              </c:strCache>
            </c:strRef>
          </c:tx>
          <c:spPr>
            <a:ln w="38352">
              <a:solidFill>
                <a:schemeClr val="tx2"/>
              </a:solidFill>
              <a:prstDash val="solid"/>
            </a:ln>
          </c:spPr>
          <c:marker>
            <c:symbol val="squar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  <a:prstDash val="solid"/>
              </a:ln>
            </c:spPr>
          </c:marker>
          <c:cat>
            <c:numRef>
              <c:f>Sheet1!$B$1:$G$1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</c:v>
                </c:pt>
                <c:pt idx="1">
                  <c:v>0.89500000000000002</c:v>
                </c:pt>
                <c:pt idx="2">
                  <c:v>0.85600000000000054</c:v>
                </c:pt>
                <c:pt idx="3">
                  <c:v>0.83000000000000052</c:v>
                </c:pt>
                <c:pt idx="4">
                  <c:v>0.81499999999999995</c:v>
                </c:pt>
                <c:pt idx="5">
                  <c:v>0.80800000000000005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Web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prstDash val="solid"/>
              </a:ln>
            </c:spPr>
          </c:marker>
          <c:cat>
            <c:numRef>
              <c:f>Sheet1!$B$1:$G$1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0.61000000000000054</c:v>
                </c:pt>
                <c:pt idx="1">
                  <c:v>0.61000000000000054</c:v>
                </c:pt>
                <c:pt idx="2">
                  <c:v>0.61000000000000054</c:v>
                </c:pt>
                <c:pt idx="3">
                  <c:v>0.61000000000000054</c:v>
                </c:pt>
                <c:pt idx="4">
                  <c:v>0.61000000000000054</c:v>
                </c:pt>
                <c:pt idx="5">
                  <c:v>0.61000000000000054</c:v>
                </c:pt>
              </c:numCache>
            </c:numRef>
          </c:val>
        </c:ser>
        <c:marker val="1"/>
        <c:axId val="83303040"/>
        <c:axId val="83321984"/>
      </c:lineChart>
      <c:catAx>
        <c:axId val="833030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1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People</a:t>
                </a:r>
              </a:p>
            </c:rich>
          </c:tx>
          <c:layout>
            <c:manualLayout>
              <c:xMode val="edge"/>
              <c:yMode val="edge"/>
              <c:x val="0.38173302107728335"/>
              <c:y val="0.8848920863309353"/>
            </c:manualLayout>
          </c:layout>
          <c:spPr>
            <a:noFill/>
            <a:ln w="25568">
              <a:noFill/>
            </a:ln>
          </c:spPr>
        </c:title>
        <c:numFmt formatCode="General" sourceLinked="1"/>
        <c:tickLblPos val="nextTo"/>
        <c:spPr>
          <a:ln w="3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3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321984"/>
        <c:crosses val="autoZero"/>
        <c:auto val="1"/>
        <c:lblAlgn val="ctr"/>
        <c:lblOffset val="100"/>
        <c:tickLblSkip val="1"/>
        <c:tickMarkSkip val="1"/>
      </c:catAx>
      <c:valAx>
        <c:axId val="83321984"/>
        <c:scaling>
          <c:orientation val="minMax"/>
          <c:max val="1"/>
          <c:min val="0.60000000000000064"/>
        </c:scaling>
        <c:axPos val="l"/>
        <c:majorGridlines>
          <c:spPr>
            <a:ln w="3196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1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DCG</a:t>
                </a:r>
              </a:p>
            </c:rich>
          </c:tx>
          <c:layout>
            <c:manualLayout>
              <c:xMode val="edge"/>
              <c:yMode val="edge"/>
              <c:x val="8.0750039282783764E-2"/>
              <c:y val="0.41458178743293528"/>
            </c:manualLayout>
          </c:layout>
          <c:spPr>
            <a:noFill/>
            <a:ln w="25568">
              <a:noFill/>
            </a:ln>
          </c:spPr>
        </c:title>
        <c:numFmt formatCode="General" sourceLinked="1"/>
        <c:tickLblPos val="nextTo"/>
        <c:spPr>
          <a:ln w="3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3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303040"/>
        <c:crosses val="autoZero"/>
        <c:crossBetween val="between"/>
        <c:majorUnit val="0.1"/>
      </c:valAx>
      <c:spPr>
        <a:noFill/>
        <a:ln w="12784">
          <a:solidFill>
            <a:schemeClr val="tx1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4873530387415557"/>
          <c:y val="9.9019042236237983E-4"/>
          <c:w val="0.82435597189695486"/>
          <c:h val="7.9136690647482133E-2"/>
        </c:manualLayout>
      </c:layout>
      <c:spPr>
        <a:noFill/>
        <a:ln w="3196">
          <a:solidFill>
            <a:schemeClr val="tx1"/>
          </a:solidFill>
          <a:prstDash val="solid"/>
        </a:ln>
      </c:spPr>
      <c:txPr>
        <a:bodyPr/>
        <a:lstStyle/>
        <a:p>
          <a:pPr>
            <a:defRPr sz="148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3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CB9F1-71E8-451E-A695-EB3DB3A8A290}" type="datetimeFigureOut">
              <a:rPr lang="en-US" smtClean="0"/>
              <a:pPr/>
              <a:t>11/20/2007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CA143-314F-47CD-ACED-734A152D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71B4F-DF18-4931-A4C4-90947E818292}" type="slidenum">
              <a:rPr lang="en-US"/>
              <a:pPr/>
              <a:t>2</a:t>
            </a:fld>
            <a:endParaRPr lang="en-US"/>
          </a:p>
        </p:txBody>
      </p:sp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54050"/>
            <a:ext cx="4643438" cy="3482975"/>
          </a:xfrm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818" y="4354659"/>
            <a:ext cx="5000366" cy="4135752"/>
          </a:xfrm>
        </p:spPr>
        <p:txBody>
          <a:bodyPr/>
          <a:lstStyle/>
          <a:p>
            <a:r>
              <a:rPr lang="en-US" dirty="0" smtClean="0"/>
              <a:t>Search</a:t>
            </a:r>
            <a:r>
              <a:rPr lang="en-US" baseline="0" dirty="0" smtClean="0"/>
              <a:t> is </a:t>
            </a:r>
            <a:r>
              <a:rPr lang="en-US" dirty="0" smtClean="0"/>
              <a:t>a query,</a:t>
            </a:r>
            <a:r>
              <a:rPr lang="en-US" baseline="0" dirty="0" smtClean="0"/>
              <a:t> entered in a </a:t>
            </a:r>
            <a:r>
              <a:rPr lang="en-US" dirty="0" smtClean="0"/>
              <a:t>box, that returns a</a:t>
            </a:r>
            <a:r>
              <a:rPr lang="en-US" baseline="0" dirty="0" smtClean="0"/>
              <a:t> ranked list of results.</a:t>
            </a:r>
          </a:p>
          <a:p>
            <a:r>
              <a:rPr lang="en-US" baseline="0" dirty="0" smtClean="0"/>
              <a:t>A lot of interesting research goes into making that process work better.</a:t>
            </a:r>
            <a:endParaRPr lang="en-US" baseline="0" dirty="0" smtClean="0"/>
          </a:p>
          <a:p>
            <a:r>
              <a:rPr lang="en-US" baseline="0" dirty="0" smtClean="0"/>
              <a:t>But really, there’s a lot more to the user’s information need than a few word query.</a:t>
            </a:r>
          </a:p>
          <a:p>
            <a:r>
              <a:rPr lang="en-US" baseline="0" dirty="0" smtClean="0"/>
              <a:t>There’s the user context: who the person is, what background they have, what they understand</a:t>
            </a:r>
          </a:p>
          <a:p>
            <a:r>
              <a:rPr lang="en-US" baseline="0" dirty="0" smtClean="0"/>
              <a:t>There’s the domain context: what information is available and how it is used</a:t>
            </a:r>
          </a:p>
          <a:p>
            <a:r>
              <a:rPr lang="en-US" baseline="0" dirty="0" smtClean="0"/>
              <a:t>And there’s the task context: how the information will be used and why it’s needed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can also try to get people to state general interests.</a:t>
            </a:r>
          </a:p>
          <a:p>
            <a:r>
              <a:rPr lang="en-US" baseline="0" dirty="0" smtClean="0"/>
              <a:t>E.g., chose interesting top-level categories from ODP.</a:t>
            </a:r>
          </a:p>
          <a:p>
            <a:r>
              <a:rPr lang="en-US" baseline="0" dirty="0" smtClean="0"/>
              <a:t>But it’s hard to do.  </a:t>
            </a:r>
          </a:p>
          <a:p>
            <a:r>
              <a:rPr lang="en-US" baseline="0" dirty="0" smtClean="0"/>
              <a:t>Poll who is interested in which categories.  Hard to say!</a:t>
            </a:r>
          </a:p>
          <a:p>
            <a:r>
              <a:rPr lang="en-US" baseline="0" dirty="0" smtClean="0"/>
              <a:t>Also hard to figure out where your interests like.  Interested in IP?  Where’s that fall?</a:t>
            </a:r>
          </a:p>
          <a:p>
            <a:r>
              <a:rPr lang="en-US" baseline="0" dirty="0" smtClean="0"/>
              <a:t>What about rock climbing?  Recreation.  But tobacco and guns also fall in there!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CA143-314F-47CD-ACED-734A152D322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</a:t>
            </a:r>
            <a:r>
              <a:rPr lang="en-US" baseline="0" dirty="0" smtClean="0"/>
              <a:t> option is to infer information implicitly.</a:t>
            </a:r>
          </a:p>
          <a:p>
            <a:r>
              <a:rPr lang="en-US" baseline="0" dirty="0" smtClean="0"/>
              <a:t>Query context (prev. visited documents, past queries in the session)</a:t>
            </a:r>
          </a:p>
          <a:p>
            <a:r>
              <a:rPr lang="en-US" baseline="0" dirty="0" smtClean="0"/>
              <a:t>Long term context (clicked results, documents)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CA143-314F-47CD-ACED-734A152D322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45C02-47F9-4EB2-B9D1-BA1F35FD96B4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Imagine the results you’d expect for the query “</a:t>
            </a:r>
            <a:r>
              <a:rPr lang="en-US" dirty="0" err="1" smtClean="0"/>
              <a:t>berkeley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CA143-314F-47CD-ACED-734A152D322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 the set of results returned by Live search.</a:t>
            </a:r>
          </a:p>
          <a:p>
            <a:r>
              <a:rPr lang="en-US" dirty="0" smtClean="0"/>
              <a:t>Tell me if you think each one is </a:t>
            </a:r>
            <a:r>
              <a:rPr lang="en-US" dirty="0" smtClean="0"/>
              <a:t>relevant TO YOU.</a:t>
            </a:r>
            <a:endParaRPr lang="en-US" dirty="0" smtClean="0"/>
          </a:p>
          <a:p>
            <a:r>
              <a:rPr lang="en-US" dirty="0" smtClean="0"/>
              <a:t>UC Berkeley home page.</a:t>
            </a:r>
          </a:p>
          <a:p>
            <a:r>
              <a:rPr lang="en-US" dirty="0" smtClean="0"/>
              <a:t>But Berkeley could also refer to a city in Illinois.  How many</a:t>
            </a:r>
            <a:r>
              <a:rPr lang="en-US" baseline="0" dirty="0" smtClean="0"/>
              <a:t> people think that is relevant?</a:t>
            </a:r>
            <a:endParaRPr lang="en-US" dirty="0" smtClean="0"/>
          </a:p>
          <a:p>
            <a:r>
              <a:rPr lang="en-US" dirty="0" smtClean="0"/>
              <a:t>And even for people who refer to the California city,</a:t>
            </a:r>
            <a:r>
              <a:rPr lang="en-US" baseline="0" dirty="0" smtClean="0"/>
              <a:t> you may be interested in the city, or you may not.</a:t>
            </a:r>
          </a:p>
          <a:p>
            <a:r>
              <a:rPr lang="en-US" baseline="0" dirty="0" smtClean="0"/>
              <a:t>And for people interested in Cal, they have different needs – probably very few of you are interested in applying to Berkeley, given you’re already here.</a:t>
            </a:r>
          </a:p>
          <a:p>
            <a:r>
              <a:rPr lang="en-US" baseline="0" dirty="0" smtClean="0"/>
              <a:t>What about the EECS department?</a:t>
            </a:r>
          </a:p>
          <a:p>
            <a:r>
              <a:rPr lang="en-US" baseline="0" dirty="0" smtClean="0"/>
              <a:t>Restaurants in Berkeley?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CA143-314F-47CD-ACED-734A152D322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601B6-B0AF-482D-AA78-026BBEE361EE}" type="slidenum">
              <a:rPr lang="en-US">
                <a:latin typeface="Arial" pitchFamily="34" charset="0"/>
              </a:rPr>
              <a:pPr/>
              <a:t>6</a:t>
            </a:fld>
            <a:endParaRPr lang="en-US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1" y="4344025"/>
            <a:ext cx="5486400" cy="411448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We’ve asked these same questions from people – to rate the results to queries and tell us what they find personally</a:t>
            </a:r>
            <a:r>
              <a:rPr lang="en-US" baseline="0" dirty="0" smtClean="0">
                <a:latin typeface="Arial" pitchFamily="34" charset="0"/>
              </a:rPr>
              <a:t> relevant.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(Note: not what they think is “objectively” relevant, but what they’d want to see.)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We know from these experiments that there is lots of relevant content ranked down low in a result list – so there’s room for improvement.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The question is: Can search engines actually capitalize on this to improve rankings?  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Can we identify the low ranking relevant results and bump them up?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Or is this an artifact of trying to satisfy many people?  Do some people think these results are bad?  And disagree on others?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We can look at this further by thinking about the BEST ranking we could return</a:t>
            </a:r>
            <a:r>
              <a:rPr lang="en-US" baseline="0" dirty="0" smtClean="0">
                <a:latin typeface="Arial" pitchFamily="34" charset="0"/>
              </a:rPr>
              <a:t> (v. what is currently returned).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here’s the result set we saw earlier.</a:t>
            </a:r>
          </a:p>
          <a:p>
            <a:r>
              <a:rPr lang="en-US" dirty="0" smtClean="0"/>
              <a:t>A person may judge some of them to be relevant.</a:t>
            </a:r>
          </a:p>
          <a:p>
            <a:r>
              <a:rPr lang="en-US" dirty="0" smtClean="0"/>
              <a:t>The best ranking for that person lists what they think is relevant first.</a:t>
            </a:r>
          </a:p>
          <a:p>
            <a:r>
              <a:rPr lang="en-US" dirty="0" smtClean="0"/>
              <a:t>And</a:t>
            </a:r>
            <a:r>
              <a:rPr lang="en-US" baseline="0" dirty="0" smtClean="0"/>
              <a:t> the rest of the results next.</a:t>
            </a:r>
          </a:p>
          <a:p>
            <a:r>
              <a:rPr lang="en-US" baseline="0" dirty="0" smtClean="0"/>
              <a:t>Similarly, for someone else who thinks a different set of results are relevant,</a:t>
            </a:r>
          </a:p>
          <a:p>
            <a:r>
              <a:rPr lang="en-US" dirty="0" smtClean="0"/>
              <a:t>The best ranking for that person lists what they think is relevant first.</a:t>
            </a:r>
          </a:p>
          <a:p>
            <a:r>
              <a:rPr lang="en-US" dirty="0" smtClean="0"/>
              <a:t>And</a:t>
            </a:r>
            <a:r>
              <a:rPr lang="en-US" baseline="0" dirty="0" smtClean="0"/>
              <a:t> the rest of the results next.</a:t>
            </a:r>
          </a:p>
          <a:p>
            <a:r>
              <a:rPr lang="en-US" baseline="0" dirty="0" smtClean="0"/>
              <a:t>If we were to measure the quality of these lists on a scale of 0 to 1, they would be 1.</a:t>
            </a:r>
          </a:p>
          <a:p>
            <a:r>
              <a:rPr lang="en-US" dirty="0" smtClean="0"/>
              <a:t>The challenge is search engines only</a:t>
            </a:r>
            <a:r>
              <a:rPr lang="en-US" baseline="0" dirty="0" smtClean="0"/>
              <a:t> get to return one list right now.</a:t>
            </a:r>
          </a:p>
          <a:p>
            <a:r>
              <a:rPr lang="en-US" baseline="0" dirty="0" smtClean="0"/>
              <a:t>The best list for both people lists the result they both thought was relevant first,</a:t>
            </a:r>
          </a:p>
          <a:p>
            <a:r>
              <a:rPr lang="en-US" baseline="0" dirty="0" smtClean="0"/>
              <a:t>Then the results only one of them thought was relevant</a:t>
            </a:r>
          </a:p>
          <a:p>
            <a:r>
              <a:rPr lang="en-US" baseline="0" dirty="0" smtClean="0"/>
              <a:t>And then the rest of the results.</a:t>
            </a:r>
          </a:p>
          <a:p>
            <a:r>
              <a:rPr lang="en-US" baseline="0" dirty="0" smtClean="0"/>
              <a:t>If we now measure the quality of this list, it’s lower, because the red guy has this blue result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CA143-314F-47CD-ACED-734A152D322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09189-6FC1-4D01-81FC-8369A0435A49}" type="slidenum">
              <a:rPr lang="en-US">
                <a:latin typeface="Arial" pitchFamily="34" charset="0"/>
              </a:rPr>
              <a:pPr/>
              <a:t>8</a:t>
            </a:fld>
            <a:endParaRPr lang="en-US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1" y="4344025"/>
            <a:ext cx="5486400" cy="411448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So here’s the same thing graphically.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On</a:t>
            </a:r>
            <a:r>
              <a:rPr lang="en-US" baseline="0" dirty="0" smtClean="0">
                <a:latin typeface="Arial" pitchFamily="34" charset="0"/>
              </a:rPr>
              <a:t> the y-axis is a normalized measure of quality.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The red line shows that if we give people the best result for them individually, their perceived quality is 1.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That’s for individual</a:t>
            </a:r>
            <a:r>
              <a:rPr lang="en-US" baseline="0" dirty="0" smtClean="0">
                <a:latin typeface="Arial" pitchFamily="34" charset="0"/>
              </a:rPr>
              <a:t> rankings.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Let’s consider what happens when we have to satisfy more than one person.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On</a:t>
            </a:r>
            <a:r>
              <a:rPr lang="en-US" baseline="0" dirty="0" smtClean="0">
                <a:latin typeface="Arial" pitchFamily="34" charset="0"/>
              </a:rPr>
              <a:t> the x-axis is the number of people we are trying to satisfy with a list.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09189-6FC1-4D01-81FC-8369A0435A49}" type="slidenum">
              <a:rPr lang="en-US">
                <a:latin typeface="Arial" pitchFamily="34" charset="0"/>
              </a:rPr>
              <a:pPr/>
              <a:t>9</a:t>
            </a:fld>
            <a:endParaRPr lang="en-US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1" y="4344025"/>
            <a:ext cx="5486400" cy="411448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As we add more people that we have to consider, the best we can do drops.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So here, at 2, is like when we had to satisfy the blue</a:t>
            </a:r>
            <a:r>
              <a:rPr lang="en-US" baseline="0" dirty="0" smtClean="0">
                <a:latin typeface="Arial" pitchFamily="34" charset="0"/>
              </a:rPr>
              <a:t> person and the red person, and neither of them gets exactly what they want.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At three, we have to satisfy three people, so everyone gets what they want a little less.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It keeps dropping of as we go out.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I only have data for groups of 6 people evaluating the same results, but you can imagine it goes out even further.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The gap is the potential for personalization.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09189-6FC1-4D01-81FC-8369A0435A49}" type="slidenum">
              <a:rPr lang="en-US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1" y="4344025"/>
            <a:ext cx="5486400" cy="411448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The</a:t>
            </a:r>
            <a:r>
              <a:rPr lang="en-US" baseline="0" dirty="0" smtClean="0">
                <a:latin typeface="Arial" pitchFamily="34" charset="0"/>
              </a:rPr>
              <a:t> Web ranking is down here.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So there’s room to improve it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But also a huge gap that just improving the raw list won’t be able to pass.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 people express more</a:t>
            </a:r>
          </a:p>
          <a:p>
            <a:r>
              <a:rPr lang="en-US" dirty="0" smtClean="0"/>
              <a:t>E.g., query suggest</a:t>
            </a:r>
          </a:p>
          <a:p>
            <a:r>
              <a:rPr lang="en-US" dirty="0" smtClean="0"/>
              <a:t>People have</a:t>
            </a:r>
            <a:r>
              <a:rPr lang="en-US" baseline="0" dirty="0" smtClean="0"/>
              <a:t> a hard time with this</a:t>
            </a:r>
          </a:p>
          <a:p>
            <a:r>
              <a:rPr lang="en-US" baseline="0" dirty="0" smtClean="0"/>
              <a:t>Asked people to elaborate on “UW”</a:t>
            </a:r>
          </a:p>
          <a:p>
            <a:pPr>
              <a:buFont typeface="Wingdings" pitchFamily="2" charset="2"/>
              <a:buChar char="à"/>
            </a:pPr>
            <a:r>
              <a:rPr lang="en-US" baseline="0" dirty="0" smtClean="0">
                <a:sym typeface="Wingdings" pitchFamily="2" charset="2"/>
              </a:rPr>
              <a:t>They said, “Information about UW”</a:t>
            </a:r>
          </a:p>
          <a:p>
            <a:pPr>
              <a:buFont typeface="Wingdings" pitchFamily="2" charset="2"/>
              <a:buNone/>
            </a:pPr>
            <a:r>
              <a:rPr lang="en-US" baseline="0" dirty="0" smtClean="0">
                <a:sym typeface="Wingdings" pitchFamily="2" charset="2"/>
              </a:rPr>
              <a:t>Doesn’t provide any additional info, and doesn’t even say whether they mean “university of </a:t>
            </a:r>
            <a:r>
              <a:rPr lang="en-US" baseline="0" dirty="0" err="1" smtClean="0">
                <a:sym typeface="Wingdings" pitchFamily="2" charset="2"/>
              </a:rPr>
              <a:t>washington</a:t>
            </a:r>
            <a:r>
              <a:rPr lang="en-US" baseline="0" dirty="0" smtClean="0">
                <a:sym typeface="Wingdings" pitchFamily="2" charset="2"/>
              </a:rPr>
              <a:t>” or “</a:t>
            </a:r>
            <a:r>
              <a:rPr lang="en-US" baseline="0" dirty="0" err="1" smtClean="0">
                <a:sym typeface="Wingdings" pitchFamily="2" charset="2"/>
              </a:rPr>
              <a:t>wisconsin</a:t>
            </a:r>
            <a:r>
              <a:rPr lang="en-US" baseline="0" dirty="0" smtClean="0">
                <a:sym typeface="Wingdings" pitchFamily="2" charset="2"/>
              </a:rPr>
              <a:t>”</a:t>
            </a:r>
          </a:p>
          <a:p>
            <a:pPr>
              <a:buFont typeface="Wingdings" pitchFamily="2" charset="2"/>
              <a:buNone/>
            </a:pPr>
            <a:r>
              <a:rPr lang="en-US" baseline="0" dirty="0" smtClean="0">
                <a:sym typeface="Wingdings" pitchFamily="2" charset="2"/>
              </a:rPr>
              <a:t>And even when they provide more information, there’s still lots that remains unsaid.</a:t>
            </a:r>
          </a:p>
          <a:p>
            <a:pPr>
              <a:buFont typeface="Wingdings" pitchFamily="2" charset="2"/>
              <a:buNone/>
            </a:pPr>
            <a:r>
              <a:rPr lang="en-US" baseline="0" dirty="0" smtClean="0">
                <a:sym typeface="Wingdings" pitchFamily="2" charset="2"/>
              </a:rPr>
              <a:t>Do we really want to </a:t>
            </a:r>
            <a:r>
              <a:rPr lang="en-US" baseline="0" smtClean="0">
                <a:sym typeface="Wingdings" pitchFamily="2" charset="2"/>
              </a:rPr>
              <a:t>say it ALL?</a:t>
            </a:r>
            <a:endParaRPr lang="en-US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CA143-314F-47CD-ACED-734A152D322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7D06-886F-425B-96E3-980857AB6F6E}" type="datetimeFigureOut">
              <a:rPr lang="en-US" smtClean="0"/>
              <a:pPr/>
              <a:t>11/20/2007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EACF-5CD1-4AF8-A75A-0E7971569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7D06-886F-425B-96E3-980857AB6F6E}" type="datetimeFigureOut">
              <a:rPr lang="en-US" smtClean="0"/>
              <a:pPr/>
              <a:t>11/20/2007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EACF-5CD1-4AF8-A75A-0E7971569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7D06-886F-425B-96E3-980857AB6F6E}" type="datetimeFigureOut">
              <a:rPr lang="en-US" smtClean="0"/>
              <a:pPr/>
              <a:t>11/20/2007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EACF-5CD1-4AF8-A75A-0E7971569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04800"/>
            <a:ext cx="838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8625" y="1600200"/>
            <a:ext cx="4114800" cy="4449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95825" y="1600200"/>
            <a:ext cx="4114800" cy="44497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7D06-886F-425B-96E3-980857AB6F6E}" type="datetimeFigureOut">
              <a:rPr lang="en-US" smtClean="0"/>
              <a:pPr/>
              <a:t>11/20/2007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EACF-5CD1-4AF8-A75A-0E7971569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7D06-886F-425B-96E3-980857AB6F6E}" type="datetimeFigureOut">
              <a:rPr lang="en-US" smtClean="0"/>
              <a:pPr/>
              <a:t>11/20/2007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EACF-5CD1-4AF8-A75A-0E7971569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7D06-886F-425B-96E3-980857AB6F6E}" type="datetimeFigureOut">
              <a:rPr lang="en-US" smtClean="0"/>
              <a:pPr/>
              <a:t>11/20/2007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EACF-5CD1-4AF8-A75A-0E7971569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7D06-886F-425B-96E3-980857AB6F6E}" type="datetimeFigureOut">
              <a:rPr lang="en-US" smtClean="0"/>
              <a:pPr/>
              <a:t>11/20/2007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EACF-5CD1-4AF8-A75A-0E7971569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7D06-886F-425B-96E3-980857AB6F6E}" type="datetimeFigureOut">
              <a:rPr lang="en-US" smtClean="0"/>
              <a:pPr/>
              <a:t>11/20/2007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EACF-5CD1-4AF8-A75A-0E7971569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7D06-886F-425B-96E3-980857AB6F6E}" type="datetimeFigureOut">
              <a:rPr lang="en-US" smtClean="0"/>
              <a:pPr/>
              <a:t>11/20/2007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EACF-5CD1-4AF8-A75A-0E7971569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7D06-886F-425B-96E3-980857AB6F6E}" type="datetimeFigureOut">
              <a:rPr lang="en-US" smtClean="0"/>
              <a:pPr/>
              <a:t>11/20/2007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EACF-5CD1-4AF8-A75A-0E7971569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7D06-886F-425B-96E3-980857AB6F6E}" type="datetimeFigureOut">
              <a:rPr lang="en-US" smtClean="0"/>
              <a:pPr/>
              <a:t>11/20/2007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EACF-5CD1-4AF8-A75A-0E7971569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47D06-886F-425B-96E3-980857AB6F6E}" type="datetimeFigureOut">
              <a:rPr lang="en-US" smtClean="0"/>
              <a:pPr/>
              <a:t>11/20/2007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5EACF-5CD1-4AF8-A75A-0E7971569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Personalization and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Jaime Teevan</a:t>
            </a:r>
          </a:p>
          <a:p>
            <a:r>
              <a:rPr lang="en-US" dirty="0" smtClean="0"/>
              <a:t>Microsoft 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Microsoft Sans Serif" pitchFamily="34" charset="0"/>
              </a:rPr>
              <a:t>Potential for Personalization</a:t>
            </a: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09600" y="1828800"/>
          <a:ext cx="7159625" cy="409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82693" name="Text Box 5"/>
          <p:cNvSpPr txBox="1">
            <a:spLocks noChangeArrowheads="1"/>
          </p:cNvSpPr>
          <p:nvPr/>
        </p:nvSpPr>
        <p:spPr bwMode="auto">
          <a:xfrm>
            <a:off x="5943600" y="2667000"/>
            <a:ext cx="1905000" cy="822325"/>
          </a:xfrm>
          <a:prstGeom prst="rect">
            <a:avLst/>
          </a:prstGeom>
          <a:solidFill>
            <a:schemeClr val="bg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tIns="137160" bIns="13716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/>
              <a:t>Potential for personalization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69696"/>
                </a:solidFill>
              </a:rPr>
              <a:t>Measuring the value of personalization</a:t>
            </a:r>
          </a:p>
          <a:p>
            <a:r>
              <a:rPr lang="en-US" dirty="0" smtClean="0"/>
              <a:t>Understanding the individual</a:t>
            </a:r>
          </a:p>
          <a:p>
            <a:pPr lvl="1"/>
            <a:r>
              <a:rPr lang="en-US" dirty="0" smtClean="0"/>
              <a:t>Gather information beyond the query</a:t>
            </a:r>
          </a:p>
          <a:p>
            <a:pPr lvl="1"/>
            <a:r>
              <a:rPr lang="en-US" dirty="0" smtClean="0"/>
              <a:t>Explicit v. implicit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lient-side v. server-side</a:t>
            </a:r>
          </a:p>
          <a:p>
            <a:r>
              <a:rPr lang="en-US" dirty="0" smtClean="0">
                <a:solidFill>
                  <a:srgbClr val="969696"/>
                </a:solidFill>
              </a:rPr>
              <a:t>Calculating personal relevance</a:t>
            </a:r>
          </a:p>
          <a:p>
            <a:r>
              <a:rPr lang="en-US" dirty="0" smtClean="0">
                <a:solidFill>
                  <a:srgbClr val="969696"/>
                </a:solidFill>
              </a:rPr>
              <a:t>Other ways to personalize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>
            <a:off x="1219200" y="5181600"/>
            <a:ext cx="2971800" cy="1295400"/>
          </a:xfrm>
          <a:prstGeom prst="cloudCallout">
            <a:avLst>
              <a:gd name="adj1" fmla="val 22067"/>
              <a:gd name="adj2" fmla="val -7261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More Explicitly v. Implicitly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Explicit</a:t>
            </a:r>
          </a:p>
          <a:p>
            <a:pPr lvl="1"/>
            <a:r>
              <a:rPr lang="en-US" dirty="0" smtClean="0"/>
              <a:t>User shares more about query intent</a:t>
            </a:r>
          </a:p>
          <a:p>
            <a:pPr lvl="1"/>
            <a:r>
              <a:rPr lang="en-US" dirty="0" smtClean="0"/>
              <a:t>User shares more about interests</a:t>
            </a:r>
          </a:p>
          <a:p>
            <a:pPr lvl="1"/>
            <a:r>
              <a:rPr lang="en-US" dirty="0" smtClean="0"/>
              <a:t>Hard to express interests explicitly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4419600"/>
            <a:ext cx="3048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berkeley</a:t>
            </a:r>
            <a:endParaRPr lang="en-US" dirty="0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2544762" y="4114800"/>
            <a:ext cx="1646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Query Words</a:t>
            </a:r>
            <a:endParaRPr lang="en-US" dirty="0">
              <a:latin typeface="Tahoma" pitchFamily="34" charset="0"/>
            </a:endParaRPr>
          </a:p>
        </p:txBody>
      </p:sp>
      <p:pic>
        <p:nvPicPr>
          <p:cNvPr id="5122" name="Picture 2" descr="C:\Users\teevan\AppData\Local\Microsoft\Windows\Temporary Internet Files\Content.IE5\J4FJZFW4\MCj043441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572000"/>
            <a:ext cx="838200" cy="9429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52800" y="4419600"/>
            <a:ext cx="124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restaurants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5449669"/>
            <a:ext cx="2095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California or Illinois?</a:t>
            </a:r>
          </a:p>
          <a:p>
            <a:pPr algn="ctr"/>
            <a:r>
              <a:rPr lang="en-US" dirty="0" smtClean="0"/>
              <a:t>Fancy or low key?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/>
      <p:bldP spid="7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More Explicitly v. Implicitly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Explicit</a:t>
            </a:r>
          </a:p>
          <a:p>
            <a:pPr lvl="1"/>
            <a:r>
              <a:rPr lang="en-US" dirty="0" smtClean="0"/>
              <a:t>User shares more about query intent</a:t>
            </a:r>
          </a:p>
          <a:p>
            <a:pPr lvl="1"/>
            <a:r>
              <a:rPr lang="en-US" dirty="0" smtClean="0"/>
              <a:t>User shares more about interests</a:t>
            </a:r>
          </a:p>
          <a:p>
            <a:pPr lvl="1"/>
            <a:r>
              <a:rPr lang="en-US" dirty="0" smtClean="0"/>
              <a:t>Hard to express interests explicitly</a:t>
            </a:r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4114800"/>
          <a:ext cx="609600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Arts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Business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Computers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Health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Kids and Teens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Recreation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Shopping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00800" y="30861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Rock climbing?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257800" y="4876800"/>
            <a:ext cx="1524000" cy="381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3429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Tobacco and guns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2743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Intellectual property?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048000" y="5638800"/>
            <a:ext cx="15240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More Explicitly v. Implicitly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Explicit</a:t>
            </a:r>
          </a:p>
          <a:p>
            <a:pPr lvl="1"/>
            <a:r>
              <a:rPr lang="en-US" dirty="0" smtClean="0"/>
              <a:t>User shares more about query intent</a:t>
            </a:r>
          </a:p>
          <a:p>
            <a:pPr lvl="1"/>
            <a:r>
              <a:rPr lang="en-US" dirty="0" smtClean="0"/>
              <a:t>User shares more about interests</a:t>
            </a:r>
          </a:p>
          <a:p>
            <a:pPr lvl="1"/>
            <a:r>
              <a:rPr lang="en-US" dirty="0" smtClean="0"/>
              <a:t>Hard to express interests explicitly</a:t>
            </a:r>
          </a:p>
          <a:p>
            <a:r>
              <a:rPr lang="en-US" dirty="0" smtClean="0"/>
              <a:t>Implicit</a:t>
            </a:r>
          </a:p>
          <a:p>
            <a:pPr lvl="1"/>
            <a:r>
              <a:rPr lang="en-US" dirty="0" smtClean="0"/>
              <a:t>Query context inferred</a:t>
            </a:r>
          </a:p>
          <a:p>
            <a:pPr lvl="1"/>
            <a:r>
              <a:rPr lang="en-US" dirty="0" smtClean="0"/>
              <a:t>Profile inferred about the user</a:t>
            </a:r>
          </a:p>
          <a:p>
            <a:pPr lvl="1"/>
            <a:r>
              <a:rPr lang="en-US" dirty="0" smtClean="0"/>
              <a:t>Less accurate, needs lots of data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800600" y="3733800"/>
            <a:ext cx="1371600" cy="12192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86200" cy="3352800"/>
          </a:xfrm>
        </p:spPr>
        <p:txBody>
          <a:bodyPr/>
          <a:lstStyle/>
          <a:p>
            <a:r>
              <a:rPr lang="en-US" dirty="0" smtClean="0"/>
              <a:t>Behavior-based</a:t>
            </a:r>
          </a:p>
          <a:p>
            <a:pPr lvl="1"/>
            <a:r>
              <a:rPr lang="en-US" dirty="0" smtClean="0"/>
              <a:t>Click-through</a:t>
            </a:r>
          </a:p>
          <a:p>
            <a:pPr lvl="1"/>
            <a:r>
              <a:rPr lang="en-US" dirty="0" smtClean="0"/>
              <a:t>Personal </a:t>
            </a:r>
            <a:r>
              <a:rPr lang="en-US" dirty="0" err="1" smtClean="0"/>
              <a:t>PageRank</a:t>
            </a:r>
            <a:endParaRPr lang="en-US" dirty="0" smtClean="0"/>
          </a:p>
          <a:p>
            <a:r>
              <a:rPr lang="en-US" dirty="0" smtClean="0"/>
              <a:t>Content-based</a:t>
            </a:r>
          </a:p>
          <a:p>
            <a:pPr lvl="1"/>
            <a:r>
              <a:rPr lang="en-US" dirty="0" smtClean="0"/>
              <a:t>Categories</a:t>
            </a:r>
          </a:p>
          <a:p>
            <a:pPr lvl="1"/>
            <a:r>
              <a:rPr lang="en-US" dirty="0" smtClean="0"/>
              <a:t>Term vector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05000"/>
            <a:ext cx="2362200" cy="151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572000" y="2743200"/>
            <a:ext cx="1295400" cy="152400"/>
          </a:xfrm>
          <a:prstGeom prst="rect">
            <a:avLst/>
          </a:prstGeom>
          <a:solidFill>
            <a:srgbClr val="FFCC00">
              <a:alpha val="7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133600"/>
            <a:ext cx="1029004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886200"/>
            <a:ext cx="94080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7598" y="3810000"/>
            <a:ext cx="10976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/>
          <p:nvPr/>
        </p:nvCxnSpPr>
        <p:spPr>
          <a:xfrm rot="5400000" flipH="1" flipV="1">
            <a:off x="7162800" y="3276600"/>
            <a:ext cx="914400" cy="3048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6629400" y="3124200"/>
            <a:ext cx="1524000" cy="4572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8" idx="3"/>
          </p:cNvCxnSpPr>
          <p:nvPr/>
        </p:nvCxnSpPr>
        <p:spPr>
          <a:xfrm flipV="1">
            <a:off x="5867400" y="2438400"/>
            <a:ext cx="1676400" cy="3810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67400" y="4343400"/>
            <a:ext cx="1143000" cy="1588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V="1">
            <a:off x="5067300" y="3390900"/>
            <a:ext cx="1219200" cy="2286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146" idx="1"/>
          </p:cNvCxnSpPr>
          <p:nvPr/>
        </p:nvCxnSpPr>
        <p:spPr>
          <a:xfrm rot="10800000" flipV="1">
            <a:off x="5943600" y="2633662"/>
            <a:ext cx="1524000" cy="1404937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72000" y="4953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[topic: computers]</a:t>
            </a:r>
            <a:endParaRPr lang="en-US" dirty="0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5334000"/>
            <a:ext cx="10976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5410200"/>
            <a:ext cx="94080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486400"/>
            <a:ext cx="1029004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2895600" y="5791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 </a:t>
            </a:r>
            <a:r>
              <a:rPr lang="en-US" dirty="0" smtClean="0"/>
              <a:t>[computers: 2, </a:t>
            </a:r>
            <a:r>
              <a:rPr lang="en-US" dirty="0" err="1" smtClean="0"/>
              <a:t>microsoft</a:t>
            </a:r>
            <a:r>
              <a:rPr lang="en-US" dirty="0" smtClean="0"/>
              <a:t>: 1, click: 4, what: 3, tablet: 1]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228600"/>
            <a:ext cx="4572000" cy="472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86200" cy="3352800"/>
          </a:xfrm>
        </p:spPr>
        <p:txBody>
          <a:bodyPr/>
          <a:lstStyle/>
          <a:p>
            <a:r>
              <a:rPr lang="en-US" dirty="0" smtClean="0"/>
              <a:t>Behavior-based</a:t>
            </a:r>
          </a:p>
          <a:p>
            <a:pPr lvl="1"/>
            <a:r>
              <a:rPr lang="en-US" dirty="0" smtClean="0"/>
              <a:t>Click-through</a:t>
            </a:r>
          </a:p>
          <a:p>
            <a:pPr lvl="1"/>
            <a:r>
              <a:rPr lang="en-US" dirty="0" smtClean="0"/>
              <a:t>Personal </a:t>
            </a:r>
            <a:r>
              <a:rPr lang="en-US" dirty="0" err="1" smtClean="0"/>
              <a:t>PageRank</a:t>
            </a:r>
            <a:endParaRPr lang="en-US" dirty="0" smtClean="0"/>
          </a:p>
          <a:p>
            <a:r>
              <a:rPr lang="en-US" dirty="0" smtClean="0"/>
              <a:t>Content-based</a:t>
            </a:r>
          </a:p>
          <a:p>
            <a:pPr lvl="1"/>
            <a:r>
              <a:rPr lang="en-US" dirty="0" smtClean="0"/>
              <a:t>Categories</a:t>
            </a:r>
          </a:p>
          <a:p>
            <a:pPr lvl="1"/>
            <a:r>
              <a:rPr lang="en-US" dirty="0" smtClean="0"/>
              <a:t>Term vector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05400" y="838200"/>
            <a:ext cx="3810000" cy="3048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57800" y="914400"/>
            <a:ext cx="38862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Server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information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page index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Link graph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behavior</a:t>
            </a:r>
          </a:p>
        </p:txBody>
      </p:sp>
      <p:sp>
        <p:nvSpPr>
          <p:cNvPr id="9" name="Down Arrow 8"/>
          <p:cNvSpPr/>
          <p:nvPr/>
        </p:nvSpPr>
        <p:spPr>
          <a:xfrm rot="18187048">
            <a:off x="4017227" y="4984005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791200" y="4038600"/>
            <a:ext cx="304800" cy="762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986713"/>
            <a:ext cx="2319338" cy="149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>
          <a:xfrm>
            <a:off x="1295400" y="3124200"/>
            <a:ext cx="27432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95400" y="2667000"/>
            <a:ext cx="19812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95400" y="4267200"/>
            <a:ext cx="152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95400" y="4724400"/>
            <a:ext cx="16764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95400" y="4343400"/>
            <a:ext cx="16002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19200" y="2741612"/>
            <a:ext cx="19050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2 3.7037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  <p:bldP spid="6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Server-Side v. Client-Side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Server-side</a:t>
            </a:r>
          </a:p>
          <a:p>
            <a:pPr lvl="1"/>
            <a:r>
              <a:rPr lang="en-US" dirty="0" smtClean="0"/>
              <a:t>Pros: Access to rich Web/group information</a:t>
            </a:r>
          </a:p>
          <a:p>
            <a:pPr lvl="1"/>
            <a:r>
              <a:rPr lang="en-US" dirty="0" smtClean="0"/>
              <a:t>Cons: Personal data stored by someone else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Client-side</a:t>
            </a:r>
          </a:p>
          <a:p>
            <a:pPr lvl="1"/>
            <a:r>
              <a:rPr lang="en-US" dirty="0" smtClean="0"/>
              <a:t>Pros: Privacy</a:t>
            </a:r>
          </a:p>
          <a:p>
            <a:pPr lvl="1"/>
            <a:r>
              <a:rPr lang="en-US" dirty="0" smtClean="0"/>
              <a:t>Cons: Need to approximate Web statistics</a:t>
            </a:r>
          </a:p>
          <a:p>
            <a:r>
              <a:rPr lang="en-US" dirty="0" smtClean="0"/>
              <a:t>Hybrid solutions</a:t>
            </a:r>
          </a:p>
          <a:p>
            <a:pPr lvl="1"/>
            <a:r>
              <a:rPr lang="en-US" dirty="0" smtClean="0"/>
              <a:t>Server sends necessary Web statistics</a:t>
            </a:r>
          </a:p>
          <a:p>
            <a:pPr lvl="1"/>
            <a:r>
              <a:rPr lang="en-US" dirty="0" smtClean="0"/>
              <a:t>Client sends some profile information to server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Individual to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use groups of people to get more data</a:t>
            </a:r>
          </a:p>
          <a:p>
            <a:r>
              <a:rPr lang="en-US" dirty="0" smtClean="0"/>
              <a:t>Back off from individual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group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all</a:t>
            </a:r>
          </a:p>
          <a:p>
            <a:r>
              <a:rPr lang="en-US" dirty="0" smtClean="0"/>
              <a:t>Collaborative filtering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4462" y="3505200"/>
            <a:ext cx="5062538" cy="294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69696"/>
                </a:solidFill>
              </a:rPr>
              <a:t>Measuring the value of personalization</a:t>
            </a:r>
          </a:p>
          <a:p>
            <a:r>
              <a:rPr lang="en-US" dirty="0" smtClean="0">
                <a:solidFill>
                  <a:srgbClr val="969696"/>
                </a:solidFill>
              </a:rPr>
              <a:t>Understanding the individual</a:t>
            </a:r>
          </a:p>
          <a:p>
            <a:r>
              <a:rPr lang="en-US" dirty="0" smtClean="0"/>
              <a:t>Calculating personal relevance</a:t>
            </a:r>
          </a:p>
          <a:p>
            <a:pPr lvl="1"/>
            <a:r>
              <a:rPr lang="en-US" dirty="0" smtClean="0"/>
              <a:t>Behavior-based example</a:t>
            </a:r>
          </a:p>
          <a:p>
            <a:pPr lvl="1"/>
            <a:r>
              <a:rPr lang="en-US" dirty="0" smtClean="0"/>
              <a:t>Content-based example</a:t>
            </a:r>
          </a:p>
          <a:p>
            <a:r>
              <a:rPr lang="en-US" dirty="0" smtClean="0">
                <a:solidFill>
                  <a:srgbClr val="969696"/>
                </a:solidFill>
              </a:rPr>
              <a:t>Other ways to personalize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latin typeface="Microsoft Sans Serif" pitchFamily="34" charset="0"/>
              </a:rPr>
              <a:t>Information Retrieval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2179638"/>
            <a:ext cx="2163763" cy="1741488"/>
            <a:chOff x="192" y="1373"/>
            <a:chExt cx="1363" cy="1097"/>
          </a:xfrm>
        </p:grpSpPr>
        <p:graphicFrame>
          <p:nvGraphicFramePr>
            <p:cNvPr id="840708" name="Object 4"/>
            <p:cNvGraphicFramePr>
              <a:graphicFrameLocks noChangeAspect="1"/>
            </p:cNvGraphicFramePr>
            <p:nvPr/>
          </p:nvGraphicFramePr>
          <p:xfrm>
            <a:off x="900" y="1373"/>
            <a:ext cx="655" cy="1097"/>
          </p:xfrm>
          <a:graphic>
            <a:graphicData uri="http://schemas.openxmlformats.org/presentationml/2006/ole">
              <p:oleObj spid="_x0000_s4101" name="Clip" r:id="rId4" imgW="1857600" imgH="3995640" progId="">
                <p:embed/>
              </p:oleObj>
            </a:graphicData>
          </a:graphic>
        </p:graphicFrame>
        <p:sp>
          <p:nvSpPr>
            <p:cNvPr id="840709" name="Text Box 5"/>
            <p:cNvSpPr txBox="1">
              <a:spLocks noChangeArrowheads="1"/>
            </p:cNvSpPr>
            <p:nvPr/>
          </p:nvSpPr>
          <p:spPr bwMode="auto">
            <a:xfrm>
              <a:off x="192" y="1488"/>
              <a:ext cx="82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C00000"/>
                  </a:solidFill>
                  <a:latin typeface="Microsoft Sans Serif" pitchFamily="34" charset="0"/>
                </a:rPr>
                <a:t>User Context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238998" y="3581400"/>
            <a:ext cx="2108200" cy="2571750"/>
            <a:chOff x="4560" y="2256"/>
            <a:chExt cx="1328" cy="1620"/>
          </a:xfrm>
        </p:grpSpPr>
        <p:graphicFrame>
          <p:nvGraphicFramePr>
            <p:cNvPr id="840711" name="Object 7"/>
            <p:cNvGraphicFramePr>
              <a:graphicFrameLocks noChangeAspect="1"/>
            </p:cNvGraphicFramePr>
            <p:nvPr/>
          </p:nvGraphicFramePr>
          <p:xfrm>
            <a:off x="4560" y="2832"/>
            <a:ext cx="650" cy="1044"/>
          </p:xfrm>
          <a:graphic>
            <a:graphicData uri="http://schemas.openxmlformats.org/presentationml/2006/ole">
              <p:oleObj spid="_x0000_s4100" name="Clip" r:id="rId5" imgW="975240" imgH="1983960" progId="">
                <p:embed/>
              </p:oleObj>
            </a:graphicData>
          </a:graphic>
        </p:graphicFrame>
        <p:sp>
          <p:nvSpPr>
            <p:cNvPr id="840712" name="Text Box 8"/>
            <p:cNvSpPr txBox="1">
              <a:spLocks noChangeArrowheads="1"/>
            </p:cNvSpPr>
            <p:nvPr/>
          </p:nvSpPr>
          <p:spPr bwMode="auto">
            <a:xfrm>
              <a:off x="4608" y="2256"/>
              <a:ext cx="128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C00000"/>
                  </a:solidFill>
                  <a:latin typeface="Microsoft Sans Serif" pitchFamily="34" charset="0"/>
                </a:rPr>
                <a:t>Domain Context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09600" y="1893888"/>
            <a:ext cx="5827713" cy="4576762"/>
            <a:chOff x="384" y="1193"/>
            <a:chExt cx="3671" cy="2883"/>
          </a:xfrm>
        </p:grpSpPr>
        <p:sp>
          <p:nvSpPr>
            <p:cNvPr id="840714" name="AutoShape 10"/>
            <p:cNvSpPr>
              <a:spLocks noChangeArrowheads="1"/>
            </p:cNvSpPr>
            <p:nvPr/>
          </p:nvSpPr>
          <p:spPr bwMode="auto">
            <a:xfrm flipV="1">
              <a:off x="2196" y="2333"/>
              <a:ext cx="1394" cy="522"/>
            </a:xfrm>
            <a:custGeom>
              <a:avLst/>
              <a:gdLst>
                <a:gd name="G0" fmla="+- -2237352 0 0"/>
                <a:gd name="G1" fmla="+- 8669065 0 0"/>
                <a:gd name="G2" fmla="+- -2237352 0 8669065"/>
                <a:gd name="G3" fmla="+- 10800 0 0"/>
                <a:gd name="G4" fmla="+- 0 0 -22373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622 0 0"/>
                <a:gd name="G9" fmla="+- 0 0 8669065"/>
                <a:gd name="G10" fmla="+- 9622 0 2700"/>
                <a:gd name="G11" fmla="cos G10 -2237352"/>
                <a:gd name="G12" fmla="sin G10 -2237352"/>
                <a:gd name="G13" fmla="cos 13500 -2237352"/>
                <a:gd name="G14" fmla="sin 13500 -2237352"/>
                <a:gd name="G15" fmla="+- G11 10800 0"/>
                <a:gd name="G16" fmla="+- G12 10800 0"/>
                <a:gd name="G17" fmla="+- G13 10800 0"/>
                <a:gd name="G18" fmla="+- G14 10800 0"/>
                <a:gd name="G19" fmla="*/ 9622 1 2"/>
                <a:gd name="G20" fmla="+- G19 5400 0"/>
                <a:gd name="G21" fmla="cos G20 -2237352"/>
                <a:gd name="G22" fmla="sin G20 -2237352"/>
                <a:gd name="G23" fmla="+- G21 10800 0"/>
                <a:gd name="G24" fmla="+- G12 G23 G22"/>
                <a:gd name="G25" fmla="+- G22 G23 G11"/>
                <a:gd name="G26" fmla="cos 10800 -2237352"/>
                <a:gd name="G27" fmla="sin 10800 -2237352"/>
                <a:gd name="G28" fmla="cos 9622 -2237352"/>
                <a:gd name="G29" fmla="sin 9622 -22373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8669065"/>
                <a:gd name="G36" fmla="sin G34 8669065"/>
                <a:gd name="G37" fmla="+/ 8669065 -22373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622 G39"/>
                <a:gd name="G43" fmla="sin 9622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3724 w 21600"/>
                <a:gd name="T5" fmla="*/ 2640 h 21600"/>
                <a:gd name="T6" fmla="*/ 3930 w 21600"/>
                <a:gd name="T7" fmla="*/ 18354 h 21600"/>
                <a:gd name="T8" fmla="*/ 4496 w 21600"/>
                <a:gd name="T9" fmla="*/ 3530 h 21600"/>
                <a:gd name="T10" fmla="*/ 21973 w 21600"/>
                <a:gd name="T11" fmla="*/ 3223 h 21600"/>
                <a:gd name="T12" fmla="*/ 21097 w 21600"/>
                <a:gd name="T13" fmla="*/ 7791 h 21600"/>
                <a:gd name="T14" fmla="*/ 16529 w 21600"/>
                <a:gd name="T15" fmla="*/ 6915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763" y="5400"/>
                  </a:moveTo>
                  <a:cubicBezTo>
                    <a:pt x="16973" y="2759"/>
                    <a:pt x="13990" y="1178"/>
                    <a:pt x="10800" y="1178"/>
                  </a:cubicBezTo>
                  <a:cubicBezTo>
                    <a:pt x="5485" y="1178"/>
                    <a:pt x="1178" y="5485"/>
                    <a:pt x="1178" y="10800"/>
                  </a:cubicBezTo>
                  <a:cubicBezTo>
                    <a:pt x="1177" y="13510"/>
                    <a:pt x="2321" y="16095"/>
                    <a:pt x="4326" y="17919"/>
                  </a:cubicBezTo>
                  <a:lnTo>
                    <a:pt x="3534" y="18790"/>
                  </a:lnTo>
                  <a:cubicBezTo>
                    <a:pt x="1283" y="16743"/>
                    <a:pt x="0" y="1384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4381" y="-1"/>
                    <a:pt x="17729" y="1775"/>
                    <a:pt x="19738" y="4738"/>
                  </a:cubicBezTo>
                  <a:lnTo>
                    <a:pt x="21973" y="3223"/>
                  </a:lnTo>
                  <a:lnTo>
                    <a:pt x="21097" y="7791"/>
                  </a:lnTo>
                  <a:lnTo>
                    <a:pt x="16529" y="6915"/>
                  </a:lnTo>
                  <a:lnTo>
                    <a:pt x="18763" y="5400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715" name="AutoShape 11"/>
            <p:cNvSpPr>
              <a:spLocks noChangeArrowheads="1"/>
            </p:cNvSpPr>
            <p:nvPr/>
          </p:nvSpPr>
          <p:spPr bwMode="auto">
            <a:xfrm flipH="1">
              <a:off x="2661" y="1193"/>
              <a:ext cx="1394" cy="522"/>
            </a:xfrm>
            <a:custGeom>
              <a:avLst/>
              <a:gdLst>
                <a:gd name="G0" fmla="+- -141391 0 0"/>
                <a:gd name="G1" fmla="+- 8479490 0 0"/>
                <a:gd name="G2" fmla="+- -141391 0 8479490"/>
                <a:gd name="G3" fmla="+- 10800 0 0"/>
                <a:gd name="G4" fmla="+- 0 0 -1413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801 0 0"/>
                <a:gd name="G9" fmla="+- 0 0 8479490"/>
                <a:gd name="G10" fmla="+- 9801 0 2700"/>
                <a:gd name="G11" fmla="cos G10 -141391"/>
                <a:gd name="G12" fmla="sin G10 -141391"/>
                <a:gd name="G13" fmla="cos 13500 -141391"/>
                <a:gd name="G14" fmla="sin 13500 -141391"/>
                <a:gd name="G15" fmla="+- G11 10800 0"/>
                <a:gd name="G16" fmla="+- G12 10800 0"/>
                <a:gd name="G17" fmla="+- G13 10800 0"/>
                <a:gd name="G18" fmla="+- G14 10800 0"/>
                <a:gd name="G19" fmla="*/ 9801 1 2"/>
                <a:gd name="G20" fmla="+- G19 5400 0"/>
                <a:gd name="G21" fmla="cos G20 -141391"/>
                <a:gd name="G22" fmla="sin G20 -141391"/>
                <a:gd name="G23" fmla="+- G21 10800 0"/>
                <a:gd name="G24" fmla="+- G12 G23 G22"/>
                <a:gd name="G25" fmla="+- G22 G23 G11"/>
                <a:gd name="G26" fmla="cos 10800 -141391"/>
                <a:gd name="G27" fmla="sin 10800 -141391"/>
                <a:gd name="G28" fmla="cos 9801 -141391"/>
                <a:gd name="G29" fmla="sin 9801 -1413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8479490"/>
                <a:gd name="G36" fmla="sin G34 8479490"/>
                <a:gd name="G37" fmla="+/ 8479490 -1413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801 G39"/>
                <a:gd name="G43" fmla="sin 9801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000 w 21600"/>
                <a:gd name="T5" fmla="*/ 1125 h 21600"/>
                <a:gd name="T6" fmla="*/ 4263 w 21600"/>
                <a:gd name="T7" fmla="*/ 18761 h 21600"/>
                <a:gd name="T8" fmla="*/ 6444 w 21600"/>
                <a:gd name="T9" fmla="*/ 2020 h 21600"/>
                <a:gd name="T10" fmla="*/ 24290 w 21600"/>
                <a:gd name="T11" fmla="*/ 10291 h 21600"/>
                <a:gd name="T12" fmla="*/ 21213 w 21600"/>
                <a:gd name="T13" fmla="*/ 13610 h 21600"/>
                <a:gd name="T14" fmla="*/ 17895 w 21600"/>
                <a:gd name="T15" fmla="*/ 1053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20594" y="10431"/>
                  </a:moveTo>
                  <a:cubicBezTo>
                    <a:pt x="20395" y="5165"/>
                    <a:pt x="16069" y="999"/>
                    <a:pt x="10800" y="999"/>
                  </a:cubicBezTo>
                  <a:cubicBezTo>
                    <a:pt x="5387" y="999"/>
                    <a:pt x="999" y="5387"/>
                    <a:pt x="999" y="10800"/>
                  </a:cubicBezTo>
                  <a:cubicBezTo>
                    <a:pt x="998" y="13733"/>
                    <a:pt x="2313" y="16513"/>
                    <a:pt x="4580" y="18375"/>
                  </a:cubicBezTo>
                  <a:lnTo>
                    <a:pt x="3946" y="19147"/>
                  </a:lnTo>
                  <a:cubicBezTo>
                    <a:pt x="1448" y="17095"/>
                    <a:pt x="0" y="1403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606" y="-1"/>
                    <a:pt x="21373" y="4591"/>
                    <a:pt x="21592" y="10393"/>
                  </a:cubicBezTo>
                  <a:lnTo>
                    <a:pt x="24290" y="10291"/>
                  </a:lnTo>
                  <a:lnTo>
                    <a:pt x="21213" y="13610"/>
                  </a:lnTo>
                  <a:lnTo>
                    <a:pt x="17895" y="10532"/>
                  </a:lnTo>
                  <a:lnTo>
                    <a:pt x="20594" y="10431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84" y="2933"/>
              <a:ext cx="2397" cy="1143"/>
              <a:chOff x="384" y="2933"/>
              <a:chExt cx="2397" cy="1143"/>
            </a:xfrm>
          </p:grpSpPr>
          <p:graphicFrame>
            <p:nvGraphicFramePr>
              <p:cNvPr id="840717" name="Object 13"/>
              <p:cNvGraphicFramePr>
                <a:graphicFrameLocks noChangeAspect="1"/>
              </p:cNvGraphicFramePr>
              <p:nvPr/>
            </p:nvGraphicFramePr>
            <p:xfrm>
              <a:off x="1445" y="2933"/>
              <a:ext cx="1336" cy="1143"/>
            </p:xfrm>
            <a:graphic>
              <a:graphicData uri="http://schemas.openxmlformats.org/presentationml/2006/ole">
                <p:oleObj spid="_x0000_s4099" name="Clip" r:id="rId6" imgW="1881360" imgH="1608480" progId="">
                  <p:embed/>
                </p:oleObj>
              </a:graphicData>
            </a:graphic>
          </p:graphicFrame>
          <p:sp>
            <p:nvSpPr>
              <p:cNvPr id="840718" name="Text Box 14"/>
              <p:cNvSpPr txBox="1">
                <a:spLocks noChangeArrowheads="1"/>
              </p:cNvSpPr>
              <p:nvPr/>
            </p:nvSpPr>
            <p:spPr bwMode="auto">
              <a:xfrm>
                <a:off x="384" y="3168"/>
                <a:ext cx="1507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Microsoft Sans Serif" pitchFamily="34" charset="0"/>
                  </a:rPr>
                  <a:t>Task/Use Context</a:t>
                </a:r>
              </a:p>
            </p:txBody>
          </p:sp>
        </p:grp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457450" y="2439988"/>
            <a:ext cx="4930775" cy="2243137"/>
            <a:chOff x="1548" y="1537"/>
            <a:chExt cx="3106" cy="1413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2239" y="1664"/>
              <a:ext cx="1520" cy="850"/>
              <a:chOff x="2239" y="1664"/>
              <a:chExt cx="1520" cy="850"/>
            </a:xfrm>
          </p:grpSpPr>
          <p:graphicFrame>
            <p:nvGraphicFramePr>
              <p:cNvPr id="840721" name="Object 17"/>
              <p:cNvGraphicFramePr>
                <a:graphicFrameLocks noChangeAspect="1"/>
              </p:cNvGraphicFramePr>
              <p:nvPr/>
            </p:nvGraphicFramePr>
            <p:xfrm>
              <a:off x="2593" y="1664"/>
              <a:ext cx="811" cy="850"/>
            </p:xfrm>
            <a:graphic>
              <a:graphicData uri="http://schemas.openxmlformats.org/presentationml/2006/ole">
                <p:oleObj spid="_x0000_s4098" name="Clip" r:id="rId7" imgW="4457160" imgH="3468960" progId="">
                  <p:embed/>
                </p:oleObj>
              </a:graphicData>
            </a:graphic>
          </p:graphicFrame>
          <p:sp>
            <p:nvSpPr>
              <p:cNvPr id="840722" name="AutoShape 18"/>
              <p:cNvSpPr>
                <a:spLocks noChangeArrowheads="1"/>
              </p:cNvSpPr>
              <p:nvPr/>
            </p:nvSpPr>
            <p:spPr bwMode="auto">
              <a:xfrm>
                <a:off x="2239" y="1986"/>
                <a:ext cx="328" cy="107"/>
              </a:xfrm>
              <a:prstGeom prst="rightArrow">
                <a:avLst>
                  <a:gd name="adj1" fmla="val 50000"/>
                  <a:gd name="adj2" fmla="val 76636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723" name="AutoShape 19"/>
              <p:cNvSpPr>
                <a:spLocks noChangeArrowheads="1"/>
              </p:cNvSpPr>
              <p:nvPr/>
            </p:nvSpPr>
            <p:spPr bwMode="auto">
              <a:xfrm>
                <a:off x="3430" y="2066"/>
                <a:ext cx="329" cy="108"/>
              </a:xfrm>
              <a:prstGeom prst="rightArrow">
                <a:avLst>
                  <a:gd name="adj1" fmla="val 50000"/>
                  <a:gd name="adj2" fmla="val 7615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1548" y="1537"/>
              <a:ext cx="3106" cy="1413"/>
              <a:chOff x="1548" y="1537"/>
              <a:chExt cx="3106" cy="1413"/>
            </a:xfrm>
          </p:grpSpPr>
          <p:sp>
            <p:nvSpPr>
              <p:cNvPr id="840725" name="Text Box 21"/>
              <p:cNvSpPr txBox="1">
                <a:spLocks noChangeArrowheads="1"/>
              </p:cNvSpPr>
              <p:nvPr/>
            </p:nvSpPr>
            <p:spPr bwMode="auto">
              <a:xfrm>
                <a:off x="1620" y="1537"/>
                <a:ext cx="103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>
                    <a:latin typeface="Tahoma" pitchFamily="34" charset="0"/>
                  </a:rPr>
                  <a:t>Query Words</a:t>
                </a:r>
                <a:endParaRPr lang="en-US" dirty="0">
                  <a:latin typeface="Tahoma" pitchFamily="34" charset="0"/>
                </a:endParaRPr>
              </a:p>
            </p:txBody>
          </p:sp>
          <p:sp>
            <p:nvSpPr>
              <p:cNvPr id="840726" name="Rectangle 22"/>
              <p:cNvSpPr>
                <a:spLocks noChangeArrowheads="1"/>
              </p:cNvSpPr>
              <p:nvPr/>
            </p:nvSpPr>
            <p:spPr bwMode="auto">
              <a:xfrm>
                <a:off x="3860" y="1986"/>
                <a:ext cx="660" cy="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727" name="Text Box 23"/>
              <p:cNvSpPr txBox="1">
                <a:spLocks noChangeArrowheads="1"/>
              </p:cNvSpPr>
              <p:nvPr/>
            </p:nvSpPr>
            <p:spPr bwMode="auto">
              <a:xfrm>
                <a:off x="3869" y="2095"/>
                <a:ext cx="78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>
                    <a:latin typeface="Tahoma" pitchFamily="34" charset="0"/>
                  </a:rPr>
                  <a:t>Ranked List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40728" name="Line 24"/>
              <p:cNvSpPr>
                <a:spLocks noChangeShapeType="1"/>
              </p:cNvSpPr>
              <p:nvPr/>
            </p:nvSpPr>
            <p:spPr bwMode="auto">
              <a:xfrm>
                <a:off x="3942" y="2346"/>
                <a:ext cx="4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729" name="Line 25"/>
              <p:cNvSpPr>
                <a:spLocks noChangeShapeType="1"/>
              </p:cNvSpPr>
              <p:nvPr/>
            </p:nvSpPr>
            <p:spPr bwMode="auto">
              <a:xfrm>
                <a:off x="3942" y="2451"/>
                <a:ext cx="4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730" name="Line 26"/>
              <p:cNvSpPr>
                <a:spLocks noChangeShapeType="1"/>
              </p:cNvSpPr>
              <p:nvPr/>
            </p:nvSpPr>
            <p:spPr bwMode="auto">
              <a:xfrm>
                <a:off x="3942" y="2556"/>
                <a:ext cx="4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731" name="Line 27"/>
              <p:cNvSpPr>
                <a:spLocks noChangeShapeType="1"/>
              </p:cNvSpPr>
              <p:nvPr/>
            </p:nvSpPr>
            <p:spPr bwMode="auto">
              <a:xfrm>
                <a:off x="3942" y="2662"/>
                <a:ext cx="4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732" name="Line 28"/>
              <p:cNvSpPr>
                <a:spLocks noChangeShapeType="1"/>
              </p:cNvSpPr>
              <p:nvPr/>
            </p:nvSpPr>
            <p:spPr bwMode="auto">
              <a:xfrm>
                <a:off x="3942" y="2765"/>
                <a:ext cx="4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733" name="Line 29"/>
              <p:cNvSpPr>
                <a:spLocks noChangeShapeType="1"/>
              </p:cNvSpPr>
              <p:nvPr/>
            </p:nvSpPr>
            <p:spPr bwMode="auto">
              <a:xfrm>
                <a:off x="3942" y="2870"/>
                <a:ext cx="4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734" name="Rectangle 30"/>
              <p:cNvSpPr>
                <a:spLocks noChangeArrowheads="1"/>
              </p:cNvSpPr>
              <p:nvPr/>
            </p:nvSpPr>
            <p:spPr bwMode="auto">
              <a:xfrm>
                <a:off x="1548" y="1692"/>
                <a:ext cx="888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992563" y="2416175"/>
            <a:ext cx="1760537" cy="2243138"/>
            <a:chOff x="4648" y="321"/>
            <a:chExt cx="1109" cy="1413"/>
          </a:xfrm>
        </p:grpSpPr>
        <p:sp>
          <p:nvSpPr>
            <p:cNvPr id="840736" name="Text Box 32"/>
            <p:cNvSpPr txBox="1">
              <a:spLocks noChangeArrowheads="1"/>
            </p:cNvSpPr>
            <p:nvPr/>
          </p:nvSpPr>
          <p:spPr bwMode="auto">
            <a:xfrm>
              <a:off x="4720" y="321"/>
              <a:ext cx="103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Tahoma" pitchFamily="34" charset="0"/>
                </a:rPr>
                <a:t>Query Words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840737" name="Rectangle 33"/>
            <p:cNvSpPr>
              <a:spLocks noChangeArrowheads="1"/>
            </p:cNvSpPr>
            <p:nvPr/>
          </p:nvSpPr>
          <p:spPr bwMode="auto">
            <a:xfrm>
              <a:off x="4764" y="770"/>
              <a:ext cx="660" cy="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738" name="Text Box 34"/>
            <p:cNvSpPr txBox="1">
              <a:spLocks noChangeArrowheads="1"/>
            </p:cNvSpPr>
            <p:nvPr/>
          </p:nvSpPr>
          <p:spPr bwMode="auto">
            <a:xfrm>
              <a:off x="4773" y="879"/>
              <a:ext cx="7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Tahoma" pitchFamily="34" charset="0"/>
                </a:rPr>
                <a:t>Ranked List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739" name="Line 35"/>
            <p:cNvSpPr>
              <a:spLocks noChangeShapeType="1"/>
            </p:cNvSpPr>
            <p:nvPr/>
          </p:nvSpPr>
          <p:spPr bwMode="auto">
            <a:xfrm>
              <a:off x="4846" y="1130"/>
              <a:ext cx="4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740" name="Line 36"/>
            <p:cNvSpPr>
              <a:spLocks noChangeShapeType="1"/>
            </p:cNvSpPr>
            <p:nvPr/>
          </p:nvSpPr>
          <p:spPr bwMode="auto">
            <a:xfrm>
              <a:off x="4846" y="1235"/>
              <a:ext cx="4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741" name="Line 37"/>
            <p:cNvSpPr>
              <a:spLocks noChangeShapeType="1"/>
            </p:cNvSpPr>
            <p:nvPr/>
          </p:nvSpPr>
          <p:spPr bwMode="auto">
            <a:xfrm>
              <a:off x="4846" y="1340"/>
              <a:ext cx="4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742" name="Line 38"/>
            <p:cNvSpPr>
              <a:spLocks noChangeShapeType="1"/>
            </p:cNvSpPr>
            <p:nvPr/>
          </p:nvSpPr>
          <p:spPr bwMode="auto">
            <a:xfrm>
              <a:off x="4846" y="1446"/>
              <a:ext cx="4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743" name="Line 39"/>
            <p:cNvSpPr>
              <a:spLocks noChangeShapeType="1"/>
            </p:cNvSpPr>
            <p:nvPr/>
          </p:nvSpPr>
          <p:spPr bwMode="auto">
            <a:xfrm>
              <a:off x="4846" y="1549"/>
              <a:ext cx="4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744" name="Line 40"/>
            <p:cNvSpPr>
              <a:spLocks noChangeShapeType="1"/>
            </p:cNvSpPr>
            <p:nvPr/>
          </p:nvSpPr>
          <p:spPr bwMode="auto">
            <a:xfrm>
              <a:off x="4846" y="1654"/>
              <a:ext cx="4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745" name="Rectangle 41"/>
            <p:cNvSpPr>
              <a:spLocks noChangeArrowheads="1"/>
            </p:cNvSpPr>
            <p:nvPr/>
          </p:nvSpPr>
          <p:spPr bwMode="auto">
            <a:xfrm>
              <a:off x="4648" y="476"/>
              <a:ext cx="888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4" name="Title 1"/>
          <p:cNvSpPr txBox="1">
            <a:spLocks/>
          </p:cNvSpPr>
          <p:nvPr/>
        </p:nvSpPr>
        <p:spPr>
          <a:xfrm>
            <a:off x="609600" y="274638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&gt; Query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13333 3.7037E-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40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6" grpId="1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Behavior-Based 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often want to re-find</a:t>
            </a:r>
          </a:p>
          <a:p>
            <a:r>
              <a:rPr lang="en-US" dirty="0" smtClean="0"/>
              <a:t>People have trusted sites</a:t>
            </a:r>
          </a:p>
          <a:p>
            <a:r>
              <a:rPr lang="en-US" dirty="0" smtClean="0"/>
              <a:t>Boost previously viewed URLs</a:t>
            </a:r>
          </a:p>
        </p:txBody>
      </p:sp>
      <p:pic>
        <p:nvPicPr>
          <p:cNvPr id="4" name="Picture 2" descr="C:\Documents and Settings\teevan\My Documents\Papers\CHI 2007\changed-results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597275"/>
            <a:ext cx="36766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ist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2" y="3581400"/>
            <a:ext cx="36972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417512" y="5426075"/>
            <a:ext cx="3200400" cy="381000"/>
          </a:xfrm>
          <a:prstGeom prst="rect">
            <a:avLst/>
          </a:prstGeom>
          <a:solidFill>
            <a:srgbClr val="FFCC00">
              <a:alpha val="6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5105400" y="4054475"/>
            <a:ext cx="3200400" cy="381000"/>
          </a:xfrm>
          <a:prstGeom prst="rect">
            <a:avLst/>
          </a:prstGeom>
          <a:solidFill>
            <a:srgbClr val="FFCC00">
              <a:alpha val="6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flipV="1">
            <a:off x="3505200" y="4359275"/>
            <a:ext cx="1752600" cy="1219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Content-Based 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Explicit relevance feedback</a:t>
            </a:r>
          </a:p>
          <a:p>
            <a:pPr lvl="1"/>
            <a:r>
              <a:rPr lang="en-US" dirty="0" smtClean="0"/>
              <a:t>Mark documents relevant</a:t>
            </a:r>
          </a:p>
          <a:p>
            <a:pPr lvl="1"/>
            <a:r>
              <a:rPr lang="en-US" dirty="0" smtClean="0"/>
              <a:t>Used to re-weight term frequencies</a:t>
            </a:r>
          </a:p>
        </p:txBody>
      </p:sp>
      <p:pic>
        <p:nvPicPr>
          <p:cNvPr id="4" name="Picture 2" descr="C:\Documents and Settings\teevan\My Documents\Papers\CHI 2007\changed-results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597275"/>
            <a:ext cx="36766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ist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2" y="3581400"/>
            <a:ext cx="36972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1295400" y="5486400"/>
            <a:ext cx="304800" cy="304800"/>
          </a:xfrm>
          <a:prstGeom prst="star5">
            <a:avLst/>
          </a:prstGeom>
          <a:solidFill>
            <a:srgbClr val="C0504D">
              <a:alpha val="80000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AutoShape 24"/>
          <p:cNvSpPr>
            <a:spLocks noChangeArrowheads="1"/>
          </p:cNvSpPr>
          <p:nvPr/>
        </p:nvSpPr>
        <p:spPr bwMode="auto">
          <a:xfrm>
            <a:off x="5943600" y="4572000"/>
            <a:ext cx="304800" cy="304800"/>
          </a:xfrm>
          <a:prstGeom prst="star5">
            <a:avLst/>
          </a:prstGeom>
          <a:solidFill>
            <a:srgbClr val="FFCC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5943600" y="5105400"/>
            <a:ext cx="304800" cy="304800"/>
          </a:xfrm>
          <a:prstGeom prst="star5">
            <a:avLst/>
          </a:prstGeom>
          <a:solidFill>
            <a:srgbClr val="FFCC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Content-Based Relevance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09600" y="1858962"/>
            <a:ext cx="3524250" cy="3260725"/>
            <a:chOff x="0" y="1538"/>
            <a:chExt cx="2220" cy="2054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0" y="1538"/>
              <a:ext cx="2220" cy="2054"/>
            </a:xfrm>
            <a:prstGeom prst="ellipse">
              <a:avLst/>
            </a:prstGeom>
            <a:solidFill>
              <a:srgbClr val="3366FF">
                <a:alpha val="7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 flipV="1">
              <a:off x="876" y="1720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N</a:t>
              </a:r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252537" y="2794000"/>
            <a:ext cx="1423988" cy="1471612"/>
            <a:chOff x="300" y="2112"/>
            <a:chExt cx="897" cy="927"/>
          </a:xfrm>
        </p:grpSpPr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00" y="2112"/>
              <a:ext cx="897" cy="927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aramond" pitchFamily="18" charset="0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489" y="220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n</a:t>
              </a:r>
              <a:r>
                <a:rPr lang="en-US" sz="2000" baseline="-25000"/>
                <a:t>i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324100" y="3287712"/>
            <a:ext cx="1047750" cy="1095375"/>
            <a:chOff x="975" y="2423"/>
            <a:chExt cx="684" cy="760"/>
          </a:xfrm>
        </p:grpSpPr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975" y="2423"/>
              <a:ext cx="684" cy="760"/>
            </a:xfrm>
            <a:prstGeom prst="ellipse">
              <a:avLst/>
            </a:prstGeom>
            <a:solidFill>
              <a:srgbClr val="66FF66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aramond" pitchFamily="18" charset="0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990" y="2574"/>
              <a:ext cx="221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/>
                <a:t>r</a:t>
              </a:r>
              <a:r>
                <a:rPr lang="en-US" sz="2000" baseline="-25000" dirty="0" err="1"/>
                <a:t>i</a:t>
              </a:r>
              <a:endParaRPr lang="en-US" sz="2000" baseline="-25000" dirty="0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1351" y="2781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R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4457700" y="3444875"/>
            <a:ext cx="4419600" cy="1004887"/>
            <a:chOff x="2784" y="3024"/>
            <a:chExt cx="2784" cy="633"/>
          </a:xfrm>
        </p:grpSpPr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3456" y="3024"/>
              <a:ext cx="2112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/>
                <a:t>(r</a:t>
              </a:r>
              <a:r>
                <a:rPr lang="en-US" sz="2400" baseline="-25000"/>
                <a:t>i</a:t>
              </a:r>
              <a:r>
                <a:rPr lang="en-US" sz="2400"/>
                <a:t>+0.5)(N-n</a:t>
              </a:r>
              <a:r>
                <a:rPr lang="en-US" sz="2400" baseline="-25000"/>
                <a:t>i</a:t>
              </a:r>
              <a:r>
                <a:rPr lang="en-US" sz="2400"/>
                <a:t>-R+r</a:t>
              </a:r>
              <a:r>
                <a:rPr lang="en-US" sz="2400" baseline="-25000"/>
                <a:t>i</a:t>
              </a:r>
              <a:r>
                <a:rPr lang="en-US" sz="2400"/>
                <a:t>+0.5)</a:t>
              </a:r>
            </a:p>
            <a:p>
              <a:pPr algn="ctr">
                <a:spcBef>
                  <a:spcPct val="50000"/>
                </a:spcBef>
              </a:pPr>
              <a:r>
                <a:rPr lang="en-US" sz="2400"/>
                <a:t>(n</a:t>
              </a:r>
              <a:r>
                <a:rPr lang="en-US" sz="2400" baseline="-25000"/>
                <a:t>i</a:t>
              </a:r>
              <a:r>
                <a:rPr lang="en-US" sz="2400"/>
                <a:t>-r</a:t>
              </a:r>
              <a:r>
                <a:rPr lang="en-US" sz="2400" baseline="-25000"/>
                <a:t>i</a:t>
              </a:r>
              <a:r>
                <a:rPr lang="en-US" sz="2400"/>
                <a:t>+0.5)(R-r</a:t>
              </a:r>
              <a:r>
                <a:rPr lang="en-US" sz="2400" baseline="-25000"/>
                <a:t>i</a:t>
              </a:r>
              <a:r>
                <a:rPr lang="en-US" sz="2400"/>
                <a:t>+0.5)</a:t>
              </a: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3600" y="3360"/>
              <a:ext cx="17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2784" y="3168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w</a:t>
              </a:r>
              <a:r>
                <a:rPr lang="en-US" sz="2400" baseline="-25000"/>
                <a:t>i</a:t>
              </a:r>
              <a:r>
                <a:rPr lang="en-US" sz="2400"/>
                <a:t> = </a:t>
              </a:r>
              <a:r>
                <a:rPr lang="en-US" sz="2400" i="1"/>
                <a:t>log</a:t>
              </a:r>
            </a:p>
          </p:txBody>
        </p:sp>
      </p:grp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438650" y="1716087"/>
            <a:ext cx="335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Score</a:t>
            </a:r>
            <a:r>
              <a:rPr lang="en-US" sz="2400" baseline="-25000" dirty="0"/>
              <a:t> </a:t>
            </a:r>
            <a:r>
              <a:rPr lang="en-US" sz="2400" dirty="0" smtClean="0"/>
              <a:t>= </a:t>
            </a:r>
            <a:r>
              <a:rPr lang="el-GR" sz="3200" dirty="0">
                <a:cs typeface="Arial" charset="0"/>
              </a:rPr>
              <a:t>Σ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/>
              <a:t>tf</a:t>
            </a:r>
            <a:r>
              <a:rPr lang="en-US" sz="2400" baseline="-25000" dirty="0" err="1"/>
              <a:t>i</a:t>
            </a:r>
            <a:r>
              <a:rPr lang="en-US" sz="2400" dirty="0"/>
              <a:t> * </a:t>
            </a:r>
            <a:r>
              <a:rPr lang="en-US" sz="2400" dirty="0" err="1"/>
              <a:t>w</a:t>
            </a:r>
            <a:r>
              <a:rPr lang="en-US" sz="2400" baseline="-25000" dirty="0" err="1"/>
              <a:t>i</a:t>
            </a:r>
            <a:endParaRPr lang="en-US" sz="2400" baseline="-25000" dirty="0"/>
          </a:p>
        </p:txBody>
      </p: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4438650" y="2401887"/>
            <a:ext cx="2462212" cy="1004888"/>
            <a:chOff x="2976" y="2107"/>
            <a:chExt cx="1551" cy="633"/>
          </a:xfrm>
        </p:grpSpPr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3324" y="2107"/>
              <a:ext cx="1203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/>
                <a:t>(N)</a:t>
              </a:r>
            </a:p>
            <a:p>
              <a:pPr algn="ctr">
                <a:spcBef>
                  <a:spcPct val="50000"/>
                </a:spcBef>
              </a:pPr>
              <a:r>
                <a:rPr lang="en-US" sz="2400"/>
                <a:t>(n</a:t>
              </a:r>
              <a:r>
                <a:rPr lang="en-US" sz="2400" baseline="-25000"/>
                <a:t>i</a:t>
              </a:r>
              <a:r>
                <a:rPr lang="en-US" sz="2400"/>
                <a:t>)</a:t>
              </a: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3792" y="2419"/>
              <a:ext cx="2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2976" y="2227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/>
                <a:t>w</a:t>
              </a:r>
              <a:r>
                <a:rPr lang="en-US" sz="2400" baseline="-25000" dirty="0" err="1"/>
                <a:t>i</a:t>
              </a:r>
              <a:r>
                <a:rPr lang="en-US" sz="2400" dirty="0"/>
                <a:t> = </a:t>
              </a:r>
              <a:r>
                <a:rPr lang="en-US" sz="2400" i="1" dirty="0"/>
                <a:t>log</a:t>
              </a:r>
            </a:p>
          </p:txBody>
        </p:sp>
      </p:grp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628650" y="1716087"/>
            <a:ext cx="104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World</a:t>
            </a:r>
            <a:endParaRPr lang="en-US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Content-Based 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Explicit relevance feedback</a:t>
            </a:r>
          </a:p>
          <a:p>
            <a:pPr lvl="1"/>
            <a:r>
              <a:rPr lang="en-US" dirty="0" smtClean="0"/>
              <a:t>Mark documents relevant</a:t>
            </a:r>
          </a:p>
          <a:p>
            <a:pPr lvl="1"/>
            <a:r>
              <a:rPr lang="en-US" dirty="0" smtClean="0"/>
              <a:t>Used to re-weight term frequencies</a:t>
            </a:r>
          </a:p>
          <a:p>
            <a:r>
              <a:rPr lang="en-US" dirty="0" smtClean="0"/>
              <a:t>Lots of information about the user</a:t>
            </a:r>
          </a:p>
          <a:p>
            <a:pPr lvl="1"/>
            <a:r>
              <a:rPr lang="en-US" dirty="0" smtClean="0"/>
              <a:t>Consider read documents relevant</a:t>
            </a:r>
          </a:p>
          <a:p>
            <a:pPr lvl="1"/>
            <a:r>
              <a:rPr lang="en-US" dirty="0" smtClean="0"/>
              <a:t>Use to re-weight term frequencies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257800"/>
            <a:ext cx="10976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105400"/>
            <a:ext cx="1029004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5334000"/>
            <a:ext cx="10976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953000"/>
            <a:ext cx="94080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638800"/>
            <a:ext cx="1029004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5105400"/>
            <a:ext cx="1386429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5257800"/>
            <a:ext cx="70649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5468342"/>
            <a:ext cx="838200" cy="108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Content-Based Relevance</a:t>
            </a:r>
            <a:endParaRPr lang="en-US" dirty="0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862262" y="5081587"/>
            <a:ext cx="966788" cy="1054100"/>
            <a:chOff x="975" y="2423"/>
            <a:chExt cx="684" cy="760"/>
          </a:xfrm>
        </p:grpSpPr>
        <p:sp>
          <p:nvSpPr>
            <p:cNvPr id="6" name="Oval 28"/>
            <p:cNvSpPr>
              <a:spLocks noChangeArrowheads="1"/>
            </p:cNvSpPr>
            <p:nvPr/>
          </p:nvSpPr>
          <p:spPr bwMode="auto">
            <a:xfrm>
              <a:off x="975" y="2423"/>
              <a:ext cx="684" cy="760"/>
            </a:xfrm>
            <a:prstGeom prst="ellipse">
              <a:avLst/>
            </a:prstGeom>
            <a:solidFill>
              <a:srgbClr val="66FF66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aramond" pitchFamily="18" charset="0"/>
              </a:endParaRPr>
            </a:p>
          </p:txBody>
        </p:sp>
        <p:sp>
          <p:nvSpPr>
            <p:cNvPr id="7" name="Text Box 29"/>
            <p:cNvSpPr txBox="1">
              <a:spLocks noChangeArrowheads="1"/>
            </p:cNvSpPr>
            <p:nvPr/>
          </p:nvSpPr>
          <p:spPr bwMode="auto">
            <a:xfrm>
              <a:off x="990" y="2574"/>
              <a:ext cx="30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/>
                <a:t>r</a:t>
              </a:r>
              <a:r>
                <a:rPr lang="en-US" sz="2000" baseline="-25000" dirty="0" err="1"/>
                <a:t>i</a:t>
              </a:r>
              <a:endParaRPr lang="en-US" sz="2000" baseline="-25000" dirty="0"/>
            </a:p>
          </p:txBody>
        </p:sp>
        <p:sp>
          <p:nvSpPr>
            <p:cNvPr id="8" name="Text Box 30"/>
            <p:cNvSpPr txBox="1">
              <a:spLocks noChangeArrowheads="1"/>
            </p:cNvSpPr>
            <p:nvPr/>
          </p:nvSpPr>
          <p:spPr bwMode="auto">
            <a:xfrm>
              <a:off x="1296" y="2655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R</a:t>
              </a:r>
            </a:p>
          </p:txBody>
        </p:sp>
      </p:grpSp>
      <p:sp>
        <p:nvSpPr>
          <p:cNvPr id="9" name="Oval 31"/>
          <p:cNvSpPr>
            <a:spLocks noChangeArrowheads="1"/>
          </p:cNvSpPr>
          <p:nvPr/>
        </p:nvSpPr>
        <p:spPr bwMode="auto">
          <a:xfrm>
            <a:off x="2852737" y="5411787"/>
            <a:ext cx="385763" cy="34448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aramond" pitchFamily="18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09600" y="1858962"/>
            <a:ext cx="3524250" cy="3260725"/>
            <a:chOff x="0" y="1538"/>
            <a:chExt cx="2220" cy="2054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0" y="1538"/>
              <a:ext cx="2220" cy="2054"/>
            </a:xfrm>
            <a:prstGeom prst="ellipse">
              <a:avLst/>
            </a:prstGeom>
            <a:solidFill>
              <a:srgbClr val="3366FF">
                <a:alpha val="7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 flipV="1">
              <a:off x="876" y="1720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N</a:t>
              </a: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1252537" y="2794000"/>
            <a:ext cx="1423988" cy="1471612"/>
            <a:chOff x="300" y="2112"/>
            <a:chExt cx="897" cy="927"/>
          </a:xfrm>
        </p:grpSpPr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00" y="2112"/>
              <a:ext cx="897" cy="927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aramond" pitchFamily="18" charset="0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489" y="220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n</a:t>
              </a:r>
              <a:r>
                <a:rPr lang="en-US" sz="2000" baseline="-25000"/>
                <a:t>i</a:t>
              </a: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2324100" y="3287712"/>
            <a:ext cx="1047750" cy="1095375"/>
            <a:chOff x="975" y="2423"/>
            <a:chExt cx="684" cy="760"/>
          </a:xfrm>
        </p:grpSpPr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975" y="2423"/>
              <a:ext cx="684" cy="760"/>
            </a:xfrm>
            <a:prstGeom prst="ellipse">
              <a:avLst/>
            </a:prstGeom>
            <a:solidFill>
              <a:srgbClr val="66FF66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aramond" pitchFamily="18" charset="0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990" y="2574"/>
              <a:ext cx="221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/>
                <a:t>r</a:t>
              </a:r>
              <a:r>
                <a:rPr lang="en-US" sz="2000" baseline="-25000" dirty="0" err="1"/>
                <a:t>i</a:t>
              </a:r>
              <a:endParaRPr lang="en-US" sz="2000" baseline="-25000" dirty="0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1351" y="2781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R</a:t>
              </a:r>
            </a:p>
          </p:txBody>
        </p: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4457700" y="3444875"/>
            <a:ext cx="4419600" cy="1004887"/>
            <a:chOff x="2784" y="3024"/>
            <a:chExt cx="2784" cy="633"/>
          </a:xfrm>
        </p:grpSpPr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3456" y="3024"/>
              <a:ext cx="2112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/>
                <a:t>(r</a:t>
              </a:r>
              <a:r>
                <a:rPr lang="en-US" sz="2400" baseline="-25000"/>
                <a:t>i</a:t>
              </a:r>
              <a:r>
                <a:rPr lang="en-US" sz="2400"/>
                <a:t>+0.5)(N-n</a:t>
              </a:r>
              <a:r>
                <a:rPr lang="en-US" sz="2400" baseline="-25000"/>
                <a:t>i</a:t>
              </a:r>
              <a:r>
                <a:rPr lang="en-US" sz="2400"/>
                <a:t>-R+r</a:t>
              </a:r>
              <a:r>
                <a:rPr lang="en-US" sz="2400" baseline="-25000"/>
                <a:t>i</a:t>
              </a:r>
              <a:r>
                <a:rPr lang="en-US" sz="2400"/>
                <a:t>+0.5)</a:t>
              </a:r>
            </a:p>
            <a:p>
              <a:pPr algn="ctr">
                <a:spcBef>
                  <a:spcPct val="50000"/>
                </a:spcBef>
              </a:pPr>
              <a:r>
                <a:rPr lang="en-US" sz="2400"/>
                <a:t>(n</a:t>
              </a:r>
              <a:r>
                <a:rPr lang="en-US" sz="2400" baseline="-25000"/>
                <a:t>i</a:t>
              </a:r>
              <a:r>
                <a:rPr lang="en-US" sz="2400"/>
                <a:t>-r</a:t>
              </a:r>
              <a:r>
                <a:rPr lang="en-US" sz="2400" baseline="-25000"/>
                <a:t>i</a:t>
              </a:r>
              <a:r>
                <a:rPr lang="en-US" sz="2400"/>
                <a:t>+0.5)(R-r</a:t>
              </a:r>
              <a:r>
                <a:rPr lang="en-US" sz="2400" baseline="-25000"/>
                <a:t>i</a:t>
              </a:r>
              <a:r>
                <a:rPr lang="en-US" sz="2400"/>
                <a:t>+0.5)</a:t>
              </a: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3600" y="3360"/>
              <a:ext cx="17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2784" y="3168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w</a:t>
              </a:r>
              <a:r>
                <a:rPr lang="en-US" sz="2400" baseline="-25000"/>
                <a:t>i</a:t>
              </a:r>
              <a:r>
                <a:rPr lang="en-US" sz="2400"/>
                <a:t> = </a:t>
              </a:r>
              <a:r>
                <a:rPr lang="en-US" sz="2400" i="1"/>
                <a:t>log</a:t>
              </a:r>
            </a:p>
          </p:txBody>
        </p:sp>
      </p:grp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438650" y="1716087"/>
            <a:ext cx="335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Score</a:t>
            </a:r>
            <a:r>
              <a:rPr lang="en-US" sz="2400" baseline="-25000" dirty="0"/>
              <a:t> </a:t>
            </a:r>
            <a:r>
              <a:rPr lang="en-US" sz="2400" dirty="0" smtClean="0"/>
              <a:t>= </a:t>
            </a:r>
            <a:r>
              <a:rPr lang="el-GR" sz="3200" dirty="0">
                <a:cs typeface="Arial" charset="0"/>
              </a:rPr>
              <a:t>Σ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/>
              <a:t>tf</a:t>
            </a:r>
            <a:r>
              <a:rPr lang="en-US" sz="2400" baseline="-25000" dirty="0" err="1"/>
              <a:t>i</a:t>
            </a:r>
            <a:r>
              <a:rPr lang="en-US" sz="2400" dirty="0"/>
              <a:t> * </a:t>
            </a:r>
            <a:r>
              <a:rPr lang="en-US" sz="2400" dirty="0" err="1"/>
              <a:t>w</a:t>
            </a:r>
            <a:r>
              <a:rPr lang="en-US" sz="2400" baseline="-25000" dirty="0" err="1"/>
              <a:t>i</a:t>
            </a:r>
            <a:endParaRPr lang="en-US" sz="2400" baseline="-25000" dirty="0"/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4438650" y="2401887"/>
            <a:ext cx="2462212" cy="1004888"/>
            <a:chOff x="2976" y="2107"/>
            <a:chExt cx="1551" cy="633"/>
          </a:xfrm>
        </p:grpSpPr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3324" y="2107"/>
              <a:ext cx="1203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/>
                <a:t>(N)</a:t>
              </a:r>
            </a:p>
            <a:p>
              <a:pPr algn="ctr">
                <a:spcBef>
                  <a:spcPct val="50000"/>
                </a:spcBef>
              </a:pPr>
              <a:r>
                <a:rPr lang="en-US" sz="2400"/>
                <a:t>(n</a:t>
              </a:r>
              <a:r>
                <a:rPr lang="en-US" sz="2400" baseline="-25000"/>
                <a:t>i</a:t>
              </a:r>
              <a:r>
                <a:rPr lang="en-US" sz="2400"/>
                <a:t>)</a:t>
              </a: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3792" y="2419"/>
              <a:ext cx="2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2976" y="2227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/>
                <a:t>w</a:t>
              </a:r>
              <a:r>
                <a:rPr lang="en-US" sz="2400" baseline="-25000" dirty="0" err="1"/>
                <a:t>i</a:t>
              </a:r>
              <a:r>
                <a:rPr lang="en-US" sz="2400" dirty="0"/>
                <a:t> = </a:t>
              </a:r>
              <a:r>
                <a:rPr lang="en-US" sz="2400" i="1" dirty="0"/>
                <a:t>log</a:t>
              </a:r>
            </a:p>
          </p:txBody>
        </p:sp>
      </p:grp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4498975" y="4752975"/>
            <a:ext cx="4419600" cy="1004887"/>
            <a:chOff x="2784" y="3024"/>
            <a:chExt cx="2784" cy="633"/>
          </a:xfrm>
        </p:grpSpPr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3456" y="3024"/>
              <a:ext cx="2112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/>
                <a:t>(r</a:t>
              </a:r>
              <a:r>
                <a:rPr lang="en-US" sz="2400" baseline="-25000"/>
                <a:t>i</a:t>
              </a:r>
              <a:r>
                <a:rPr lang="en-US" sz="2400"/>
                <a:t>+0.5)(N’-n’</a:t>
              </a:r>
              <a:r>
                <a:rPr lang="en-US" sz="2400" baseline="-25000"/>
                <a:t>i</a:t>
              </a:r>
              <a:r>
                <a:rPr lang="en-US" sz="2400"/>
                <a:t>-R+r</a:t>
              </a:r>
              <a:r>
                <a:rPr lang="en-US" sz="2400" baseline="-25000"/>
                <a:t>i</a:t>
              </a:r>
              <a:r>
                <a:rPr lang="en-US" sz="2400"/>
                <a:t>+0.5)</a:t>
              </a:r>
            </a:p>
            <a:p>
              <a:pPr algn="ctr">
                <a:spcBef>
                  <a:spcPct val="50000"/>
                </a:spcBef>
              </a:pPr>
              <a:r>
                <a:rPr lang="en-US" sz="2400"/>
                <a:t>(n’</a:t>
              </a:r>
              <a:r>
                <a:rPr lang="en-US" sz="2400" baseline="-25000"/>
                <a:t>i</a:t>
              </a:r>
              <a:r>
                <a:rPr lang="en-US" sz="2400"/>
                <a:t>-r</a:t>
              </a:r>
              <a:r>
                <a:rPr lang="en-US" sz="2400" baseline="-25000"/>
                <a:t>i</a:t>
              </a:r>
              <a:r>
                <a:rPr lang="en-US" sz="2400"/>
                <a:t>+0.5)(R-r</a:t>
              </a:r>
              <a:r>
                <a:rPr lang="en-US" sz="2400" baseline="-25000"/>
                <a:t>i</a:t>
              </a:r>
              <a:r>
                <a:rPr lang="en-US" sz="2400"/>
                <a:t>+0.5)</a:t>
              </a:r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>
              <a:off x="3600" y="3360"/>
              <a:ext cx="17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25"/>
            <p:cNvSpPr txBox="1">
              <a:spLocks noChangeArrowheads="1"/>
            </p:cNvSpPr>
            <p:nvPr/>
          </p:nvSpPr>
          <p:spPr bwMode="auto">
            <a:xfrm>
              <a:off x="2784" y="3168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w</a:t>
              </a:r>
              <a:r>
                <a:rPr lang="en-US" sz="2400" baseline="-25000"/>
                <a:t>i</a:t>
              </a:r>
              <a:r>
                <a:rPr lang="en-US" sz="2400"/>
                <a:t> = </a:t>
              </a:r>
              <a:r>
                <a:rPr lang="en-US" sz="2400" i="1"/>
                <a:t>log</a:t>
              </a:r>
            </a:p>
          </p:txBody>
        </p:sp>
      </p:grp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207000" y="5851525"/>
            <a:ext cx="378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Where: N’ = N+R,  n</a:t>
            </a:r>
            <a:r>
              <a:rPr lang="en-US" sz="2000" baseline="-25000"/>
              <a:t>i</a:t>
            </a:r>
            <a:r>
              <a:rPr lang="en-US" sz="2000"/>
              <a:t>’ = n</a:t>
            </a:r>
            <a:r>
              <a:rPr lang="en-US" sz="2000" baseline="-25000"/>
              <a:t>i</a:t>
            </a:r>
            <a:r>
              <a:rPr lang="en-US" sz="2000"/>
              <a:t>+r</a:t>
            </a:r>
            <a:r>
              <a:rPr lang="en-US" sz="2000" baseline="-25000"/>
              <a:t>i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628650" y="1716087"/>
            <a:ext cx="104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World</a:t>
            </a:r>
            <a:endParaRPr lang="en-US" sz="2400" baseline="-25000" dirty="0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1984375" y="5100637"/>
            <a:ext cx="104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Client</a:t>
            </a:r>
            <a:endParaRPr lang="en-US" sz="2400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Personalization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Personalized search hard to evaluate</a:t>
            </a:r>
          </a:p>
          <a:p>
            <a:r>
              <a:rPr lang="en-US" dirty="0" smtClean="0"/>
              <a:t>Mostly small improvements despite big gap</a:t>
            </a:r>
          </a:p>
          <a:p>
            <a:r>
              <a:rPr lang="en-US" dirty="0" smtClean="0"/>
              <a:t>Identify ambiguous queries</a:t>
            </a:r>
          </a:p>
          <a:p>
            <a:pPr lvl="1"/>
            <a:r>
              <a:rPr lang="en-US" dirty="0" smtClean="0"/>
              <a:t>Personalize: “</a:t>
            </a:r>
            <a:r>
              <a:rPr lang="en-US" dirty="0" err="1" smtClean="0"/>
              <a:t>berkeley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Don’t personalize: “</a:t>
            </a:r>
            <a:r>
              <a:rPr lang="en-US" dirty="0" err="1" smtClean="0"/>
              <a:t>uc</a:t>
            </a:r>
            <a:r>
              <a:rPr lang="en-US" dirty="0" smtClean="0"/>
              <a:t> </a:t>
            </a:r>
            <a:r>
              <a:rPr lang="en-US" dirty="0" err="1" smtClean="0"/>
              <a:t>berkeley</a:t>
            </a:r>
            <a:r>
              <a:rPr lang="en-US" dirty="0" smtClean="0"/>
              <a:t> homepage”</a:t>
            </a:r>
          </a:p>
          <a:p>
            <a:r>
              <a:rPr lang="en-US" dirty="0" smtClean="0"/>
              <a:t>Identify easily personalized queries</a:t>
            </a:r>
          </a:p>
          <a:p>
            <a:pPr lvl="1"/>
            <a:r>
              <a:rPr lang="en-US" dirty="0" smtClean="0"/>
              <a:t>Re-finding queries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 to Personalize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69696"/>
                </a:solidFill>
              </a:rPr>
              <a:t>Measuring the value of personalization</a:t>
            </a:r>
          </a:p>
          <a:p>
            <a:r>
              <a:rPr lang="en-US" dirty="0" smtClean="0">
                <a:solidFill>
                  <a:srgbClr val="969696"/>
                </a:solidFill>
              </a:rPr>
              <a:t>Understanding the individual</a:t>
            </a:r>
          </a:p>
          <a:p>
            <a:r>
              <a:rPr lang="en-US" dirty="0" smtClean="0">
                <a:solidFill>
                  <a:srgbClr val="969696"/>
                </a:solidFill>
              </a:rPr>
              <a:t>Calculating personal relevance</a:t>
            </a:r>
          </a:p>
          <a:p>
            <a:r>
              <a:rPr lang="en-US" dirty="0" smtClean="0"/>
              <a:t>Other ways to personalize search</a:t>
            </a:r>
          </a:p>
          <a:p>
            <a:pPr lvl="1"/>
            <a:r>
              <a:rPr lang="en-US" dirty="0" smtClean="0"/>
              <a:t>Match expectation for re-finding queries</a:t>
            </a:r>
          </a:p>
          <a:p>
            <a:pPr lvl="1"/>
            <a:r>
              <a:rPr lang="en-US" dirty="0" smtClean="0"/>
              <a:t>Personalized snippets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Results for Re-Finding</a:t>
            </a:r>
            <a:endParaRPr lang="en-US" dirty="0"/>
          </a:p>
        </p:txBody>
      </p:sp>
      <p:pic>
        <p:nvPicPr>
          <p:cNvPr id="4" name="Picture 2" descr="C:\Documents and Settings\teevan\My Documents\Papers\CHI 2007\changed-results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378075"/>
            <a:ext cx="36766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ist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2" y="2362200"/>
            <a:ext cx="36972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417512" y="4206875"/>
            <a:ext cx="3200400" cy="381000"/>
          </a:xfrm>
          <a:prstGeom prst="rect">
            <a:avLst/>
          </a:prstGeom>
          <a:solidFill>
            <a:srgbClr val="FFCC00">
              <a:alpha val="6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5105400" y="2835275"/>
            <a:ext cx="3200400" cy="381000"/>
          </a:xfrm>
          <a:prstGeom prst="rect">
            <a:avLst/>
          </a:prstGeom>
          <a:solidFill>
            <a:srgbClr val="FFCC00">
              <a:alpha val="6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flipV="1">
            <a:off x="3505200" y="3140075"/>
            <a:ext cx="1752600" cy="1219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5791200" y="3368675"/>
            <a:ext cx="304800" cy="304800"/>
          </a:xfrm>
          <a:prstGeom prst="star5">
            <a:avLst/>
          </a:prstGeom>
          <a:solidFill>
            <a:srgbClr val="FFCC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5867400" y="4283075"/>
            <a:ext cx="304800" cy="304800"/>
          </a:xfrm>
          <a:prstGeom prst="star5">
            <a:avLst/>
          </a:prstGeom>
          <a:solidFill>
            <a:srgbClr val="FFCC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AutoShape 24"/>
          <p:cNvSpPr>
            <a:spLocks noChangeArrowheads="1"/>
          </p:cNvSpPr>
          <p:nvPr/>
        </p:nvSpPr>
        <p:spPr bwMode="auto">
          <a:xfrm>
            <a:off x="6019800" y="3749675"/>
            <a:ext cx="304800" cy="304800"/>
          </a:xfrm>
          <a:prstGeom prst="star5">
            <a:avLst/>
          </a:prstGeom>
          <a:solidFill>
            <a:srgbClr val="FFCC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ist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362200"/>
            <a:ext cx="36972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ist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2" y="2362200"/>
            <a:ext cx="36972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Results for Re-Finding</a:t>
            </a:r>
            <a:endParaRPr lang="en-US" dirty="0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105400" y="4191000"/>
            <a:ext cx="3200400" cy="381000"/>
          </a:xfrm>
          <a:prstGeom prst="rect">
            <a:avLst/>
          </a:prstGeom>
          <a:solidFill>
            <a:srgbClr val="FFCC00">
              <a:alpha val="6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V="1">
            <a:off x="3581400" y="4419600"/>
            <a:ext cx="1676400" cy="460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2" descr="C:\Documents and Settings\teevan\My Documents\Papers\CHI 2007\new_result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124200"/>
            <a:ext cx="3657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Documents and Settings\teevan\My Documents\Papers\CHI 2007\new_result2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657600"/>
            <a:ext cx="365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C:\Documents and Settings\teevan\My Documents\Papers\CHI 2007\new_result3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6482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5791200" y="3200400"/>
            <a:ext cx="304800" cy="304800"/>
          </a:xfrm>
          <a:prstGeom prst="star5">
            <a:avLst/>
          </a:prstGeom>
          <a:solidFill>
            <a:srgbClr val="FFCC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5638800" y="4724400"/>
            <a:ext cx="304800" cy="304800"/>
          </a:xfrm>
          <a:prstGeom prst="star5">
            <a:avLst/>
          </a:prstGeom>
          <a:solidFill>
            <a:srgbClr val="FFCC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6019800" y="3733800"/>
            <a:ext cx="304800" cy="304800"/>
          </a:xfrm>
          <a:prstGeom prst="star5">
            <a:avLst/>
          </a:prstGeom>
          <a:solidFill>
            <a:srgbClr val="FFCC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417512" y="4206875"/>
            <a:ext cx="3200400" cy="381000"/>
          </a:xfrm>
          <a:prstGeom prst="rect">
            <a:avLst/>
          </a:prstGeom>
          <a:solidFill>
            <a:srgbClr val="FFCC00">
              <a:alpha val="6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num-3-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752600"/>
            <a:ext cx="507365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People Don’t Notice Change</a:t>
            </a: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035175" y="1752600"/>
            <a:ext cx="5073650" cy="3811588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150540" name="Picture 12" descr="num-3-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5175" y="1752600"/>
            <a:ext cx="507365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Personalization and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the value of personalization</a:t>
            </a:r>
          </a:p>
          <a:p>
            <a:pPr lvl="1"/>
            <a:r>
              <a:rPr lang="en-US" dirty="0" smtClean="0"/>
              <a:t>Do people’s notions of relevance vary?</a:t>
            </a:r>
          </a:p>
          <a:p>
            <a:r>
              <a:rPr lang="en-US" dirty="0" smtClean="0"/>
              <a:t>Understanding the individual</a:t>
            </a:r>
          </a:p>
          <a:p>
            <a:pPr lvl="1"/>
            <a:r>
              <a:rPr lang="en-US" dirty="0" smtClean="0"/>
              <a:t>How can we model a person’s interests?</a:t>
            </a:r>
          </a:p>
          <a:p>
            <a:r>
              <a:rPr lang="en-US" dirty="0" smtClean="0"/>
              <a:t>Calculating personal relevance</a:t>
            </a:r>
          </a:p>
          <a:p>
            <a:pPr lvl="1"/>
            <a:r>
              <a:rPr lang="en-US" dirty="0" smtClean="0"/>
              <a:t>How can we use the model to measure relevance?</a:t>
            </a:r>
          </a:p>
          <a:p>
            <a:r>
              <a:rPr lang="en-US" dirty="0" smtClean="0"/>
              <a:t>Other ways to personalize search</a:t>
            </a:r>
          </a:p>
          <a:p>
            <a:pPr lvl="1"/>
            <a:r>
              <a:rPr lang="en-US" dirty="0" smtClean="0"/>
              <a:t>What other aspects can we personalize?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1111 L 0.00122 0.078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3287 L 0.00261 0.149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 descr="num-9-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76400"/>
            <a:ext cx="5713413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People Don’t Notice Change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1219200" y="1600200"/>
            <a:ext cx="6705600" cy="460057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1562" name="Picture 10" descr="num-9-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676400"/>
            <a:ext cx="5713413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ist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362200"/>
            <a:ext cx="36972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ist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2" y="2362200"/>
            <a:ext cx="36972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Don’t Notice Change</a:t>
            </a:r>
            <a:endParaRPr lang="en-US" dirty="0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105400" y="4191000"/>
            <a:ext cx="3200400" cy="381000"/>
          </a:xfrm>
          <a:prstGeom prst="rect">
            <a:avLst/>
          </a:prstGeom>
          <a:solidFill>
            <a:srgbClr val="FFCC00">
              <a:alpha val="6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V="1">
            <a:off x="3581400" y="4419600"/>
            <a:ext cx="1676400" cy="460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2" descr="C:\Documents and Settings\teevan\My Documents\Papers\CHI 2007\new_result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124200"/>
            <a:ext cx="3657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Documents and Settings\teevan\My Documents\Papers\CHI 2007\new_result2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657600"/>
            <a:ext cx="365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C:\Documents and Settings\teevan\My Documents\Papers\CHI 2007\new_result3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6482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5791200" y="3200400"/>
            <a:ext cx="304800" cy="304800"/>
          </a:xfrm>
          <a:prstGeom prst="star5">
            <a:avLst/>
          </a:prstGeom>
          <a:solidFill>
            <a:srgbClr val="FFCC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5638800" y="4724400"/>
            <a:ext cx="304800" cy="304800"/>
          </a:xfrm>
          <a:prstGeom prst="star5">
            <a:avLst/>
          </a:prstGeom>
          <a:solidFill>
            <a:srgbClr val="FFCC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6019800" y="3733800"/>
            <a:ext cx="304800" cy="304800"/>
          </a:xfrm>
          <a:prstGeom prst="star5">
            <a:avLst/>
          </a:prstGeom>
          <a:solidFill>
            <a:srgbClr val="FFCC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417512" y="4206875"/>
            <a:ext cx="3200400" cy="381000"/>
          </a:xfrm>
          <a:prstGeom prst="rect">
            <a:avLst/>
          </a:prstGeom>
          <a:solidFill>
            <a:srgbClr val="FFCC00">
              <a:alpha val="6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828800"/>
            <a:ext cx="7696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b="1" u="sng" dirty="0">
                <a:solidFill>
                  <a:schemeClr val="accent1">
                    <a:lumMod val="75000"/>
                  </a:schemeClr>
                </a:solidFill>
              </a:rPr>
              <a:t>Winery</a:t>
            </a:r>
            <a:r>
              <a:rPr lang="en-US" sz="2100" u="sng" dirty="0">
                <a:solidFill>
                  <a:schemeClr val="accent1">
                    <a:lumMod val="75000"/>
                  </a:schemeClr>
                </a:solidFill>
              </a:rPr>
              <a:t> - Wikipedia, the free encyclopedia</a:t>
            </a:r>
            <a:endParaRPr lang="en-US" sz="21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/>
              <a:t>A </a:t>
            </a:r>
            <a:r>
              <a:rPr lang="en-US" b="1" dirty="0"/>
              <a:t>winery</a:t>
            </a:r>
            <a:r>
              <a:rPr lang="en-US" dirty="0"/>
              <a:t> is a building or property that produces wine, or a business involved in the production of wine, such as a wine company. </a:t>
            </a:r>
            <a:r>
              <a:rPr lang="en-US" dirty="0" smtClean="0"/>
              <a:t> Some </a:t>
            </a:r>
            <a:r>
              <a:rPr lang="en-US" dirty="0"/>
              <a:t>wine companies own many wineries. Besides wine making equipment ...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</a:rPr>
              <a:t>en.wikipedia.org/wiki/</a:t>
            </a:r>
            <a:r>
              <a:rPr lang="en-US" b="1" dirty="0">
                <a:solidFill>
                  <a:srgbClr val="00B050"/>
                </a:solidFill>
              </a:rPr>
              <a:t>Winery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098429"/>
            <a:ext cx="769620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b="1" u="sng" dirty="0" smtClean="0">
                <a:solidFill>
                  <a:schemeClr val="accent1">
                    <a:lumMod val="75000"/>
                  </a:schemeClr>
                </a:solidFill>
              </a:rPr>
              <a:t>Winery</a:t>
            </a:r>
            <a:r>
              <a:rPr lang="en-US" sz="2100" u="sng" dirty="0" smtClean="0">
                <a:solidFill>
                  <a:schemeClr val="accent1">
                    <a:lumMod val="75000"/>
                  </a:schemeClr>
                </a:solidFill>
              </a:rPr>
              <a:t> - Wikipedia, the free encyclopedia</a:t>
            </a:r>
            <a:endParaRPr lang="en-US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/>
              <a:t>A </a:t>
            </a:r>
            <a:r>
              <a:rPr lang="en-US" b="1" dirty="0" smtClean="0"/>
              <a:t>winery</a:t>
            </a:r>
            <a:r>
              <a:rPr lang="en-US" dirty="0" smtClean="0"/>
              <a:t> is a building or property that produces wine, or a business involved in the production of wine, such as a wine company.  Some wine companies own many wineries. Besides wine making equipment ...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B050"/>
                </a:solidFill>
              </a:rPr>
              <a:t>en.wikipedia.org/wiki/</a:t>
            </a:r>
            <a:r>
              <a:rPr lang="en-US" b="1" dirty="0" smtClean="0">
                <a:solidFill>
                  <a:srgbClr val="00B050"/>
                </a:solidFill>
              </a:rPr>
              <a:t>Winery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Snippets to Support Re-Finding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44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Query: “winery”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7454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person has visited the page before: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4188023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Last visit: November 14, 2007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828800"/>
            <a:ext cx="7696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b="1" u="sng" dirty="0">
                <a:solidFill>
                  <a:schemeClr val="accent1">
                    <a:lumMod val="75000"/>
                  </a:schemeClr>
                </a:solidFill>
              </a:rPr>
              <a:t>Winery</a:t>
            </a:r>
            <a:r>
              <a:rPr lang="en-US" sz="2100" u="sng" dirty="0">
                <a:solidFill>
                  <a:schemeClr val="accent1">
                    <a:lumMod val="75000"/>
                  </a:schemeClr>
                </a:solidFill>
              </a:rPr>
              <a:t> - Wikipedia, the free encyclopedia</a:t>
            </a:r>
            <a:endParaRPr lang="en-US" sz="21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/>
              <a:t>A </a:t>
            </a:r>
            <a:r>
              <a:rPr lang="en-US" b="1" dirty="0"/>
              <a:t>winery</a:t>
            </a:r>
            <a:r>
              <a:rPr lang="en-US" dirty="0"/>
              <a:t> is a building or property that produces wine, or a business involved in the production of wine, such as a wine company. </a:t>
            </a:r>
            <a:r>
              <a:rPr lang="en-US" dirty="0" smtClean="0"/>
              <a:t> Some </a:t>
            </a:r>
            <a:r>
              <a:rPr lang="en-US" dirty="0"/>
              <a:t>wine companies own many wineries. Besides wine making equipment ...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</a:rPr>
              <a:t>en.wikipedia.org/wiki/</a:t>
            </a:r>
            <a:r>
              <a:rPr lang="en-US" b="1" dirty="0">
                <a:solidFill>
                  <a:srgbClr val="00B050"/>
                </a:solidFill>
              </a:rPr>
              <a:t>Winery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098429"/>
            <a:ext cx="76962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b="1" u="sng" dirty="0">
                <a:solidFill>
                  <a:schemeClr val="accent1">
                    <a:lumMod val="75000"/>
                  </a:schemeClr>
                </a:solidFill>
              </a:rPr>
              <a:t>Winery</a:t>
            </a:r>
            <a:r>
              <a:rPr lang="en-US" sz="2100" u="sng" dirty="0">
                <a:solidFill>
                  <a:schemeClr val="accent1">
                    <a:lumMod val="75000"/>
                  </a:schemeClr>
                </a:solidFill>
              </a:rPr>
              <a:t> - Wikipedia, the free encyclopedia</a:t>
            </a:r>
            <a:endParaRPr lang="en-US" sz="21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/>
              <a:t>New content: It has been suggested that Winery wastewater be merged into this article or section.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B050"/>
                </a:solidFill>
              </a:rPr>
              <a:t>en.wikipedia.org/wiki/</a:t>
            </a:r>
            <a:r>
              <a:rPr lang="en-US" b="1" dirty="0" smtClean="0">
                <a:solidFill>
                  <a:srgbClr val="00B050"/>
                </a:solidFill>
              </a:rPr>
              <a:t>Winery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Snippets to Support Re-Finding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44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Query: “winery”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7454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person has visited the page before: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4188023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Last visit: November 14, 2007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828800"/>
            <a:ext cx="7696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b="1" u="sng" dirty="0">
                <a:solidFill>
                  <a:schemeClr val="accent1">
                    <a:lumMod val="75000"/>
                  </a:schemeClr>
                </a:solidFill>
              </a:rPr>
              <a:t>Winery</a:t>
            </a:r>
            <a:r>
              <a:rPr lang="en-US" sz="2100" u="sng" dirty="0">
                <a:solidFill>
                  <a:schemeClr val="accent1">
                    <a:lumMod val="75000"/>
                  </a:schemeClr>
                </a:solidFill>
              </a:rPr>
              <a:t> - Wikipedia, the free encyclopedia</a:t>
            </a:r>
            <a:endParaRPr lang="en-US" sz="21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/>
              <a:t>A </a:t>
            </a:r>
            <a:r>
              <a:rPr lang="en-US" b="1" dirty="0"/>
              <a:t>winery</a:t>
            </a:r>
            <a:r>
              <a:rPr lang="en-US" dirty="0"/>
              <a:t> is a building or property that produces wine, or a business involved in the production of wine, such as a wine company. </a:t>
            </a:r>
            <a:r>
              <a:rPr lang="en-US" dirty="0" smtClean="0"/>
              <a:t> Some </a:t>
            </a:r>
            <a:r>
              <a:rPr lang="en-US" dirty="0"/>
              <a:t>wine companies own many wineries. Besides wine making equipment ...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</a:rPr>
              <a:t>en.wikipedia.org/wiki/</a:t>
            </a:r>
            <a:r>
              <a:rPr lang="en-US" b="1" dirty="0">
                <a:solidFill>
                  <a:srgbClr val="00B050"/>
                </a:solidFill>
              </a:rPr>
              <a:t>Winery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098429"/>
            <a:ext cx="7696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b="1" u="sng" dirty="0">
                <a:solidFill>
                  <a:schemeClr val="accent1">
                    <a:lumMod val="75000"/>
                  </a:schemeClr>
                </a:solidFill>
              </a:rPr>
              <a:t>Winery</a:t>
            </a:r>
            <a:r>
              <a:rPr lang="en-US" sz="2100" u="sng" dirty="0">
                <a:solidFill>
                  <a:schemeClr val="accent1">
                    <a:lumMod val="75000"/>
                  </a:schemeClr>
                </a:solidFill>
              </a:rPr>
              <a:t> - Wikipedia, the free encyclopedia</a:t>
            </a:r>
            <a:endParaRPr lang="en-US" sz="21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/>
              <a:t>A </a:t>
            </a:r>
            <a:r>
              <a:rPr lang="en-US" b="1" dirty="0"/>
              <a:t>winery</a:t>
            </a:r>
            <a:r>
              <a:rPr lang="en-US" dirty="0"/>
              <a:t> is a building or property that produces wine, or a business involved in the production of </a:t>
            </a:r>
            <a:r>
              <a:rPr lang="en-US" dirty="0" smtClean="0"/>
              <a:t>wine, </a:t>
            </a:r>
            <a:r>
              <a:rPr lang="en-US" dirty="0"/>
              <a:t>such as a wine company…  For example, in Maui there is a pineapple </a:t>
            </a:r>
            <a:r>
              <a:rPr lang="en-US" b="1" dirty="0"/>
              <a:t>winery</a:t>
            </a:r>
            <a:r>
              <a:rPr lang="en-US" dirty="0"/>
              <a:t>. …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B050"/>
                </a:solidFill>
              </a:rPr>
              <a:t>en.wikipedia.org/wiki/</a:t>
            </a:r>
            <a:r>
              <a:rPr lang="en-US" b="1" dirty="0" smtClean="0">
                <a:solidFill>
                  <a:srgbClr val="00B050"/>
                </a:solidFill>
              </a:rPr>
              <a:t>Winery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Interest-Based Snippets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44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Query: “winery”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7454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person is interested in Maui: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828800"/>
            <a:ext cx="7696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b="1" u="sng" dirty="0">
                <a:solidFill>
                  <a:schemeClr val="accent1">
                    <a:lumMod val="75000"/>
                  </a:schemeClr>
                </a:solidFill>
              </a:rPr>
              <a:t>Winery</a:t>
            </a:r>
            <a:r>
              <a:rPr lang="en-US" sz="2100" u="sng" dirty="0">
                <a:solidFill>
                  <a:schemeClr val="accent1">
                    <a:lumMod val="75000"/>
                  </a:schemeClr>
                </a:solidFill>
              </a:rPr>
              <a:t> - Wikipedia, the free encyclopedia</a:t>
            </a:r>
            <a:endParaRPr lang="en-US" sz="21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/>
              <a:t>A </a:t>
            </a:r>
            <a:r>
              <a:rPr lang="en-US" b="1" dirty="0"/>
              <a:t>winery</a:t>
            </a:r>
            <a:r>
              <a:rPr lang="en-US" dirty="0"/>
              <a:t> is a building or property that produces wine, or a business involved in the production of wine, such as a wine company. </a:t>
            </a:r>
            <a:r>
              <a:rPr lang="en-US" dirty="0" smtClean="0"/>
              <a:t> Some </a:t>
            </a:r>
            <a:r>
              <a:rPr lang="en-US" dirty="0"/>
              <a:t>wine companies own many wineries. Besides wine making equipment ...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</a:rPr>
              <a:t>en.wikipedia.org/wiki/</a:t>
            </a:r>
            <a:r>
              <a:rPr lang="en-US" b="1" dirty="0">
                <a:solidFill>
                  <a:srgbClr val="00B050"/>
                </a:solidFill>
              </a:rPr>
              <a:t>Winery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098429"/>
            <a:ext cx="7696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b="1" u="sng" dirty="0">
                <a:solidFill>
                  <a:schemeClr val="accent1">
                    <a:lumMod val="75000"/>
                  </a:schemeClr>
                </a:solidFill>
              </a:rPr>
              <a:t>Winery</a:t>
            </a:r>
            <a:r>
              <a:rPr lang="en-US" sz="2100" u="sng" dirty="0">
                <a:solidFill>
                  <a:schemeClr val="accent1">
                    <a:lumMod val="75000"/>
                  </a:schemeClr>
                </a:solidFill>
              </a:rPr>
              <a:t> - Wikipedia, the free encyclopedia</a:t>
            </a:r>
            <a:endParaRPr lang="en-US" sz="21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/>
              <a:t>A </a:t>
            </a:r>
            <a:r>
              <a:rPr lang="en-US" b="1" dirty="0"/>
              <a:t>winery</a:t>
            </a:r>
            <a:r>
              <a:rPr lang="en-US" dirty="0"/>
              <a:t> is a building or property that produces wine, or a business involved in the production of </a:t>
            </a:r>
            <a:r>
              <a:rPr lang="en-US" dirty="0" smtClean="0"/>
              <a:t>wine, </a:t>
            </a:r>
            <a:r>
              <a:rPr lang="en-US" dirty="0"/>
              <a:t>such as a wine company…  For example, in </a:t>
            </a:r>
            <a:r>
              <a:rPr lang="en-US" u="dbl" dirty="0">
                <a:solidFill>
                  <a:schemeClr val="accent4">
                    <a:lumMod val="75000"/>
                  </a:schemeClr>
                </a:solidFill>
              </a:rPr>
              <a:t>Maui</a:t>
            </a:r>
            <a:r>
              <a:rPr lang="en-US" dirty="0"/>
              <a:t> there is a </a:t>
            </a:r>
            <a:r>
              <a:rPr lang="en-US" u="dbl" dirty="0">
                <a:solidFill>
                  <a:schemeClr val="accent4">
                    <a:lumMod val="75000"/>
                  </a:schemeClr>
                </a:solidFill>
              </a:rPr>
              <a:t>pineapple</a:t>
            </a:r>
            <a:r>
              <a:rPr lang="en-US" dirty="0"/>
              <a:t> </a:t>
            </a:r>
            <a:r>
              <a:rPr lang="en-US" b="1" dirty="0"/>
              <a:t>winery</a:t>
            </a:r>
            <a:r>
              <a:rPr lang="en-US" dirty="0"/>
              <a:t>. …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B050"/>
                </a:solidFill>
              </a:rPr>
              <a:t>en.wikipedia.org/wiki/</a:t>
            </a:r>
            <a:r>
              <a:rPr lang="en-US" b="1" dirty="0" smtClean="0">
                <a:solidFill>
                  <a:srgbClr val="00B050"/>
                </a:solidFill>
              </a:rPr>
              <a:t>Winery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Interest-Based Snippets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44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Query: “winery”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7454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person is interested in Maui: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the value of personalization</a:t>
            </a:r>
          </a:p>
          <a:p>
            <a:pPr lvl="1"/>
            <a:r>
              <a:rPr lang="en-US" dirty="0" smtClean="0"/>
              <a:t>There’s a big gap between group and individual</a:t>
            </a:r>
          </a:p>
          <a:p>
            <a:r>
              <a:rPr lang="en-US" dirty="0" smtClean="0"/>
              <a:t>Understanding the individual</a:t>
            </a:r>
          </a:p>
          <a:p>
            <a:pPr lvl="1"/>
            <a:r>
              <a:rPr lang="en-US" dirty="0" smtClean="0"/>
              <a:t>Building a profile, explicit v. implicit</a:t>
            </a:r>
          </a:p>
          <a:p>
            <a:r>
              <a:rPr lang="en-US" dirty="0" smtClean="0"/>
              <a:t>Calculating personal relevance</a:t>
            </a:r>
          </a:p>
          <a:p>
            <a:pPr lvl="1"/>
            <a:r>
              <a:rPr lang="en-US" dirty="0" smtClean="0"/>
              <a:t>Relevance feedback, boost click through</a:t>
            </a:r>
          </a:p>
          <a:p>
            <a:r>
              <a:rPr lang="en-US" dirty="0" smtClean="0"/>
              <a:t>Other ways to personalize search</a:t>
            </a:r>
          </a:p>
          <a:p>
            <a:pPr lvl="1"/>
            <a:r>
              <a:rPr lang="en-US" dirty="0" smtClean="0"/>
              <a:t>Rank based on expectation, personalized snippets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the value of personalization</a:t>
            </a:r>
          </a:p>
          <a:p>
            <a:pPr lvl="1"/>
            <a:r>
              <a:rPr lang="en-US" dirty="0" smtClean="0"/>
              <a:t>An example</a:t>
            </a:r>
          </a:p>
          <a:p>
            <a:pPr lvl="1"/>
            <a:r>
              <a:rPr lang="en-US" dirty="0" smtClean="0"/>
              <a:t>Lots of relevant results ranked low</a:t>
            </a:r>
          </a:p>
          <a:p>
            <a:pPr lvl="1"/>
            <a:r>
              <a:rPr lang="en-US" dirty="0" smtClean="0"/>
              <a:t>Best group ranking v. individual ranking</a:t>
            </a:r>
          </a:p>
          <a:p>
            <a:r>
              <a:rPr lang="en-US" dirty="0" smtClean="0">
                <a:solidFill>
                  <a:srgbClr val="969696"/>
                </a:solidFill>
              </a:rPr>
              <a:t>Understanding the individual</a:t>
            </a:r>
          </a:p>
          <a:p>
            <a:r>
              <a:rPr lang="en-US" dirty="0" smtClean="0">
                <a:solidFill>
                  <a:srgbClr val="969696"/>
                </a:solidFill>
              </a:rPr>
              <a:t>Calculating personal relevance</a:t>
            </a:r>
          </a:p>
          <a:p>
            <a:r>
              <a:rPr lang="en-US" dirty="0" smtClean="0">
                <a:solidFill>
                  <a:srgbClr val="969696"/>
                </a:solidFill>
              </a:rPr>
              <a:t>Other ways to personalize search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Personalization and 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647" y="228600"/>
            <a:ext cx="8110706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 descr="C:\Users\teevan\Desktop\Query berkeley\eec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867184"/>
            <a:ext cx="7315200" cy="954157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</p:pic>
      <p:pic>
        <p:nvPicPr>
          <p:cNvPr id="20486" name="Picture 6" descr="C:\Users\teevan\Desktop\Query berkeley\illino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947800"/>
            <a:ext cx="7315200" cy="869343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</p:pic>
      <p:pic>
        <p:nvPicPr>
          <p:cNvPr id="20487" name="Picture 7" descr="C:\Users\teevan\Desktop\Query berkeley\restauran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5943600"/>
            <a:ext cx="7315200" cy="710317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</p:pic>
      <p:pic>
        <p:nvPicPr>
          <p:cNvPr id="20488" name="Picture 8" descr="C:\Users\teevan\Desktop\Query berkeley\appl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019807"/>
            <a:ext cx="7315200" cy="720918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</p:pic>
      <p:pic>
        <p:nvPicPr>
          <p:cNvPr id="20489" name="Picture 9" descr="C:\Users\teevan\Desktop\Query berkeley\ca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314450"/>
            <a:ext cx="7315200" cy="826936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</p:pic>
      <p:pic>
        <p:nvPicPr>
          <p:cNvPr id="20490" name="Picture 10" descr="C:\Users\teevan\Desktop\Query berkeley\city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2267845"/>
            <a:ext cx="7315200" cy="625503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Microsoft Sans Serif" pitchFamily="34" charset="0"/>
              </a:rPr>
              <a:t>Relevant Content Ranked Low</a:t>
            </a: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1365250" y="1608138"/>
          <a:ext cx="7304088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Highly Relevant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28600" y="3276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Relevant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Irrelevant</a:t>
            </a:r>
          </a:p>
        </p:txBody>
      </p:sp>
      <p:sp>
        <p:nvSpPr>
          <p:cNvPr id="880647" name="Line 7"/>
          <p:cNvSpPr>
            <a:spLocks noChangeShapeType="1"/>
          </p:cNvSpPr>
          <p:nvPr/>
        </p:nvSpPr>
        <p:spPr bwMode="auto">
          <a:xfrm>
            <a:off x="4953000" y="3124200"/>
            <a:ext cx="381000" cy="914400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880648" name="Picture 8" descr="MCj042446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362200"/>
            <a:ext cx="795338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49" name="Picture 9" descr="MCj0424468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514600"/>
            <a:ext cx="73183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50" name="Line 10"/>
          <p:cNvSpPr>
            <a:spLocks noChangeShapeType="1"/>
          </p:cNvSpPr>
          <p:nvPr/>
        </p:nvSpPr>
        <p:spPr bwMode="auto">
          <a:xfrm flipH="1">
            <a:off x="5410200" y="3200400"/>
            <a:ext cx="838200" cy="8382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0651" name="Line 11"/>
          <p:cNvSpPr>
            <a:spLocks noChangeShapeType="1"/>
          </p:cNvSpPr>
          <p:nvPr/>
        </p:nvSpPr>
        <p:spPr bwMode="auto">
          <a:xfrm>
            <a:off x="6934200" y="3124200"/>
            <a:ext cx="457200" cy="914400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0652" name="Line 12"/>
          <p:cNvSpPr>
            <a:spLocks noChangeShapeType="1"/>
          </p:cNvSpPr>
          <p:nvPr/>
        </p:nvSpPr>
        <p:spPr bwMode="auto">
          <a:xfrm>
            <a:off x="5105400" y="3124200"/>
            <a:ext cx="2209800" cy="9144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880653" name="Picture 13" descr="MCj0424468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438400"/>
            <a:ext cx="73183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54" name="Picture 14" descr="MCj042446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1263" y="2438400"/>
            <a:ext cx="79533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47" grpId="0" animBg="1"/>
      <p:bldP spid="880647" grpId="1" animBg="1"/>
      <p:bldP spid="880650" grpId="0" animBg="1"/>
      <p:bldP spid="880650" grpId="1" animBg="1"/>
      <p:bldP spid="880651" grpId="0" animBg="1"/>
      <p:bldP spid="8806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Rankings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355770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own Arrow 3"/>
          <p:cNvSpPr/>
          <p:nvPr/>
        </p:nvSpPr>
        <p:spPr>
          <a:xfrm>
            <a:off x="1371600" y="40386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6200000">
            <a:off x="4495800" y="1981200"/>
            <a:ext cx="304800" cy="762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38800" y="2057400"/>
            <a:ext cx="19050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8800" y="2514600"/>
            <a:ext cx="19050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4953000"/>
            <a:ext cx="1905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5410200"/>
            <a:ext cx="1905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2590800"/>
            <a:ext cx="2133600" cy="22860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2895600"/>
            <a:ext cx="1981200" cy="2286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3352800"/>
            <a:ext cx="2057400" cy="3048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838200" y="5791200"/>
            <a:ext cx="1905000" cy="381000"/>
            <a:chOff x="838200" y="5791200"/>
            <a:chExt cx="1905000" cy="381000"/>
          </a:xfrm>
        </p:grpSpPr>
        <p:sp>
          <p:nvSpPr>
            <p:cNvPr id="15" name="Rectangle 14"/>
            <p:cNvSpPr/>
            <p:nvPr/>
          </p:nvSpPr>
          <p:spPr>
            <a:xfrm>
              <a:off x="838200" y="5867400"/>
              <a:ext cx="1905000" cy="304800"/>
            </a:xfrm>
            <a:prstGeom prst="rect">
              <a:avLst/>
            </a:prstGeom>
            <a:solidFill>
              <a:schemeClr val="tx1">
                <a:alpha val="2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62100" y="579120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38800" y="2895600"/>
            <a:ext cx="1905000" cy="381000"/>
            <a:chOff x="838200" y="5791200"/>
            <a:chExt cx="1905000" cy="381000"/>
          </a:xfrm>
        </p:grpSpPr>
        <p:sp>
          <p:nvSpPr>
            <p:cNvPr id="20" name="Rectangle 19"/>
            <p:cNvSpPr/>
            <p:nvPr/>
          </p:nvSpPr>
          <p:spPr>
            <a:xfrm>
              <a:off x="838200" y="5867400"/>
              <a:ext cx="1905000" cy="304800"/>
            </a:xfrm>
            <a:prstGeom prst="rect">
              <a:avLst/>
            </a:prstGeom>
            <a:solidFill>
              <a:schemeClr val="tx1">
                <a:alpha val="2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62100" y="579120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57200" y="3429000"/>
            <a:ext cx="2133600" cy="22860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29200" y="4267200"/>
            <a:ext cx="19050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029200" y="5257800"/>
            <a:ext cx="19050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23"/>
          <p:cNvGrpSpPr/>
          <p:nvPr/>
        </p:nvGrpSpPr>
        <p:grpSpPr>
          <a:xfrm>
            <a:off x="5029200" y="5638800"/>
            <a:ext cx="1905000" cy="381000"/>
            <a:chOff x="838200" y="5791200"/>
            <a:chExt cx="1905000" cy="381000"/>
          </a:xfrm>
        </p:grpSpPr>
        <p:sp>
          <p:nvSpPr>
            <p:cNvPr id="36" name="Rectangle 35"/>
            <p:cNvSpPr/>
            <p:nvPr/>
          </p:nvSpPr>
          <p:spPr>
            <a:xfrm>
              <a:off x="838200" y="5867400"/>
              <a:ext cx="1905000" cy="304800"/>
            </a:xfrm>
            <a:prstGeom prst="rect">
              <a:avLst/>
            </a:prstGeom>
            <a:solidFill>
              <a:schemeClr val="tx1">
                <a:alpha val="2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62100" y="579120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5105400" y="4343400"/>
            <a:ext cx="1905000" cy="304800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029200" y="4800600"/>
            <a:ext cx="1905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 rot="16200000">
            <a:off x="4838700" y="4838700"/>
            <a:ext cx="76200" cy="1524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rot="18240350">
            <a:off x="4293165" y="3754575"/>
            <a:ext cx="304800" cy="55103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 rot="18240350">
            <a:off x="4276034" y="3863653"/>
            <a:ext cx="304800" cy="551037"/>
          </a:xfrm>
          <a:prstGeom prst="downArrow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Microsoft Sans Serif" pitchFamily="34" charset="0"/>
              </a:rPr>
              <a:t>Potential for Personalization</a:t>
            </a: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09600" y="1828800"/>
          <a:ext cx="7159625" cy="409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Microsoft Sans Serif" pitchFamily="34" charset="0"/>
              </a:rPr>
              <a:t>Potential for Personalization</a:t>
            </a: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09600" y="1828800"/>
          <a:ext cx="7159625" cy="409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82693" name="Text Box 5"/>
          <p:cNvSpPr txBox="1">
            <a:spLocks noChangeArrowheads="1"/>
          </p:cNvSpPr>
          <p:nvPr/>
        </p:nvSpPr>
        <p:spPr bwMode="auto">
          <a:xfrm>
            <a:off x="5943600" y="2667000"/>
            <a:ext cx="1905000" cy="822325"/>
          </a:xfrm>
          <a:prstGeom prst="rect">
            <a:avLst/>
          </a:prstGeom>
          <a:solidFill>
            <a:schemeClr val="bg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tIns="137160" bIns="13716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/>
              <a:t>Potential for personalization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2088</Words>
  <Application>Microsoft Office PowerPoint</Application>
  <PresentationFormat>On-screen Show (4:3)</PresentationFormat>
  <Paragraphs>335</Paragraphs>
  <Slides>36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Clip</vt:lpstr>
      <vt:lpstr>Personalization and Search</vt:lpstr>
      <vt:lpstr>Information Retrieval</vt:lpstr>
      <vt:lpstr>Personalization and Search</vt:lpstr>
      <vt:lpstr>Personalization and Search</vt:lpstr>
      <vt:lpstr>Slide 5</vt:lpstr>
      <vt:lpstr>Relevant Content Ranked Low</vt:lpstr>
      <vt:lpstr>Best Rankings</vt:lpstr>
      <vt:lpstr>Potential for Personalization</vt:lpstr>
      <vt:lpstr>Potential for Personalization</vt:lpstr>
      <vt:lpstr>Potential for Personalization</vt:lpstr>
      <vt:lpstr>Overview</vt:lpstr>
      <vt:lpstr>Learning More Explicitly v. Implicitly</vt:lpstr>
      <vt:lpstr>Learning More Explicitly v. Implicitly</vt:lpstr>
      <vt:lpstr>Learning More Explicitly v. Implicitly</vt:lpstr>
      <vt:lpstr>Profile Information</vt:lpstr>
      <vt:lpstr>Profile Information</vt:lpstr>
      <vt:lpstr>Server-Side v. Client-Side Profile</vt:lpstr>
      <vt:lpstr>Match Individual to Group</vt:lpstr>
      <vt:lpstr>Overview</vt:lpstr>
      <vt:lpstr>Behavior-Based Relevance</vt:lpstr>
      <vt:lpstr>Content-Based Relevance</vt:lpstr>
      <vt:lpstr>Content-Based Relevance</vt:lpstr>
      <vt:lpstr>Content-Based Relevance</vt:lpstr>
      <vt:lpstr>Content-Based Relevance</vt:lpstr>
      <vt:lpstr>Personalization Performance</vt:lpstr>
      <vt:lpstr>Other Ways to Personalize</vt:lpstr>
      <vt:lpstr>Ranking Results for Re-Finding</vt:lpstr>
      <vt:lpstr>Ranking Results for Re-Finding</vt:lpstr>
      <vt:lpstr>People Don’t Notice Change</vt:lpstr>
      <vt:lpstr>People Don’t Notice Change</vt:lpstr>
      <vt:lpstr>People Don’t Notice Change</vt:lpstr>
      <vt:lpstr>Snippets to Support Re-Finding</vt:lpstr>
      <vt:lpstr>Snippets to Support Re-Finding</vt:lpstr>
      <vt:lpstr>Interest-Based Snippets</vt:lpstr>
      <vt:lpstr>Interest-Based Snippets</vt:lpstr>
      <vt:lpstr>Summary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Personalization and Search</dc:title>
  <dc:creator>Jaime Teevan</dc:creator>
  <cp:lastModifiedBy>Jaime Teevan</cp:lastModifiedBy>
  <cp:revision>78</cp:revision>
  <dcterms:created xsi:type="dcterms:W3CDTF">2007-11-17T20:29:58Z</dcterms:created>
  <dcterms:modified xsi:type="dcterms:W3CDTF">2007-11-20T17:12:56Z</dcterms:modified>
</cp:coreProperties>
</file>