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7" r:id="rId4"/>
    <p:sldId id="269" r:id="rId5"/>
    <p:sldId id="264" r:id="rId6"/>
    <p:sldId id="274" r:id="rId7"/>
    <p:sldId id="263" r:id="rId8"/>
    <p:sldId id="266" r:id="rId9"/>
    <p:sldId id="270" r:id="rId10"/>
    <p:sldId id="275" r:id="rId11"/>
    <p:sldId id="276" r:id="rId12"/>
    <p:sldId id="268" r:id="rId13"/>
    <p:sldId id="278" r:id="rId14"/>
    <p:sldId id="262" r:id="rId15"/>
    <p:sldId id="265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1DB6"/>
    <a:srgbClr val="FFFFFF"/>
    <a:srgbClr val="E84EB5"/>
    <a:srgbClr val="FFFF00"/>
    <a:srgbClr val="D99694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4824" autoAdjust="0"/>
  </p:normalViewPr>
  <p:slideViewPr>
    <p:cSldViewPr>
      <p:cViewPr varScale="1">
        <p:scale>
          <a:sx n="57" d="100"/>
          <a:sy n="57" d="100"/>
        </p:scale>
        <p:origin x="-4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4796163539259574"/>
          <c:y val="0.10252856174970487"/>
          <c:w val="0.7857033728992836"/>
          <c:h val="0.68213475519520461"/>
        </c:manualLayout>
      </c:layout>
      <c:barChart>
        <c:barDir val="col"/>
        <c:grouping val="clustered"/>
        <c:ser>
          <c:idx val="0"/>
          <c:order val="0"/>
          <c:tx>
            <c:strRef>
              <c:f>'Working &amp; summaries'!$B$1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rgbClr val="F31DB6"/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c:spPr>
          <c:errBars>
            <c:errBarType val="both"/>
            <c:errValType val="cust"/>
            <c:plus>
              <c:numRef>
                <c:f>'Working &amp; summaries'!$C$2:$C$4</c:f>
                <c:numCache>
                  <c:formatCode>General</c:formatCode>
                  <c:ptCount val="3"/>
                  <c:pt idx="0">
                    <c:v>16.427874320140731</c:v>
                  </c:pt>
                  <c:pt idx="1">
                    <c:v>15.364074859636126</c:v>
                  </c:pt>
                  <c:pt idx="2">
                    <c:v>12.242381296515035</c:v>
                  </c:pt>
                </c:numCache>
              </c:numRef>
            </c:plus>
            <c:minus>
              <c:numRef>
                <c:f>'Working &amp; summaries'!$C$2:$C$4</c:f>
                <c:numCache>
                  <c:formatCode>General</c:formatCode>
                  <c:ptCount val="3"/>
                  <c:pt idx="0">
                    <c:v>16.427874320140731</c:v>
                  </c:pt>
                  <c:pt idx="1">
                    <c:v>15.364074859636126</c:v>
                  </c:pt>
                  <c:pt idx="2">
                    <c:v>12.242381296515035</c:v>
                  </c:pt>
                </c:numCache>
              </c:numRef>
            </c:minus>
            <c:spPr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errBars>
          <c:cat>
            <c:strRef>
              <c:f>'Working &amp; summaries'!$A$2:$A$4</c:f>
              <c:strCache>
                <c:ptCount val="3"/>
                <c:pt idx="0">
                  <c:v>Visual Snippets</c:v>
                </c:pt>
                <c:pt idx="1">
                  <c:v>Thumbnails</c:v>
                </c:pt>
                <c:pt idx="2">
                  <c:v>Text</c:v>
                </c:pt>
              </c:strCache>
            </c:strRef>
          </c:cat>
          <c:val>
            <c:numRef>
              <c:f>'Working &amp; summaries'!$B$2:$B$4</c:f>
              <c:numCache>
                <c:formatCode>General</c:formatCode>
                <c:ptCount val="3"/>
                <c:pt idx="0">
                  <c:v>137.00582860824738</c:v>
                </c:pt>
                <c:pt idx="1">
                  <c:v>131.55539819587631</c:v>
                </c:pt>
                <c:pt idx="2">
                  <c:v>119.98489046391936</c:v>
                </c:pt>
              </c:numCache>
            </c:numRef>
          </c:val>
        </c:ser>
        <c:gapWidth val="100"/>
        <c:axId val="39385344"/>
        <c:axId val="39432192"/>
      </c:barChart>
      <c:catAx>
        <c:axId val="3938534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9432192"/>
        <c:crosses val="autoZero"/>
        <c:auto val="1"/>
        <c:lblAlgn val="ctr"/>
        <c:lblOffset val="100"/>
      </c:catAx>
      <c:valAx>
        <c:axId val="39432192"/>
        <c:scaling>
          <c:orientation val="minMax"/>
          <c:max val="16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 dirty="0" smtClean="0"/>
                  <a:t>Seconds</a:t>
                </a:r>
                <a:endParaRPr lang="en-US" sz="1200" b="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9385344"/>
        <c:crosses val="autoZero"/>
        <c:crossBetween val="between"/>
        <c:majorUnit val="40"/>
      </c:valAx>
    </c:plotArea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549509669500603"/>
          <c:y val="9.0264249302553265E-2"/>
          <c:w val="0.79523063927353965"/>
          <c:h val="0.64566352986364506"/>
        </c:manualLayout>
      </c:layout>
      <c:barChart>
        <c:barDir val="col"/>
        <c:grouping val="clustered"/>
        <c:ser>
          <c:idx val="0"/>
          <c:order val="0"/>
          <c:tx>
            <c:strRef>
              <c:f>'Working &amp; summaries'!$B$7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rgbClr val="F31DB6"/>
            </a:solidFill>
            <a:ln w="38100">
              <a:solidFill>
                <a:schemeClr val="accent6">
                  <a:lumMod val="75000"/>
                </a:schemeClr>
              </a:solidFill>
            </a:ln>
          </c:spPr>
          <c:errBars>
            <c:errBarType val="both"/>
            <c:errValType val="cust"/>
            <c:plus>
              <c:numRef>
                <c:f>'Working &amp; summaries'!$C$8:$C$10</c:f>
                <c:numCache>
                  <c:formatCode>General</c:formatCode>
                  <c:ptCount val="3"/>
                  <c:pt idx="0">
                    <c:v>0.15351004752004738</c:v>
                  </c:pt>
                  <c:pt idx="1">
                    <c:v>0.19647085027544439</c:v>
                  </c:pt>
                  <c:pt idx="2">
                    <c:v>0.14413520000713748</c:v>
                  </c:pt>
                </c:numCache>
              </c:numRef>
            </c:plus>
            <c:minus>
              <c:numRef>
                <c:f>'Working &amp; summaries'!$C$8:$C$10</c:f>
                <c:numCache>
                  <c:formatCode>General</c:formatCode>
                  <c:ptCount val="3"/>
                  <c:pt idx="0">
                    <c:v>0.15351004752004738</c:v>
                  </c:pt>
                  <c:pt idx="1">
                    <c:v>0.19647085027544439</c:v>
                  </c:pt>
                  <c:pt idx="2">
                    <c:v>0.14413520000713748</c:v>
                  </c:pt>
                </c:numCache>
              </c:numRef>
            </c:minus>
            <c:spPr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errBars>
          <c:cat>
            <c:strRef>
              <c:f>'Working &amp; summaries'!$A$8:$A$10</c:f>
              <c:strCache>
                <c:ptCount val="3"/>
                <c:pt idx="0">
                  <c:v>Visual Snippets</c:v>
                </c:pt>
                <c:pt idx="1">
                  <c:v>Thumbnails</c:v>
                </c:pt>
                <c:pt idx="2">
                  <c:v>Text</c:v>
                </c:pt>
              </c:strCache>
            </c:strRef>
          </c:cat>
          <c:val>
            <c:numRef>
              <c:f>'Working &amp; summaries'!$B$8:$B$10</c:f>
              <c:numCache>
                <c:formatCode>General</c:formatCode>
                <c:ptCount val="3"/>
                <c:pt idx="0">
                  <c:v>3.8852040816326552</c:v>
                </c:pt>
                <c:pt idx="1">
                  <c:v>4.6007653061224465</c:v>
                </c:pt>
                <c:pt idx="2">
                  <c:v>3.0956632653061225</c:v>
                </c:pt>
              </c:numCache>
            </c:numRef>
          </c:val>
        </c:ser>
        <c:gapWidth val="100"/>
        <c:axId val="39452032"/>
        <c:axId val="39588992"/>
      </c:barChart>
      <c:catAx>
        <c:axId val="3945203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9588992"/>
        <c:crosses val="autoZero"/>
        <c:auto val="1"/>
        <c:lblAlgn val="ctr"/>
        <c:lblOffset val="100"/>
      </c:catAx>
      <c:valAx>
        <c:axId val="39588992"/>
        <c:scaling>
          <c:orientation val="minMax"/>
          <c:max val="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 dirty="0" smtClean="0"/>
                  <a:t>Clicks</a:t>
                </a:r>
                <a:endParaRPr lang="en-US" sz="1200" b="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9452032"/>
        <c:crosses val="autoZero"/>
        <c:crossBetween val="between"/>
        <c:majorUnit val="1"/>
      </c:valAx>
    </c:plotArea>
    <c:plotVisOnly val="1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4006705318551596"/>
          <c:y val="5.4328394566964096E-2"/>
          <c:w val="0.81906216946760446"/>
          <c:h val="0.74355478546947162"/>
        </c:manualLayout>
      </c:layout>
      <c:barChart>
        <c:barDir val="col"/>
        <c:grouping val="clustered"/>
        <c:ser>
          <c:idx val="0"/>
          <c:order val="0"/>
          <c:tx>
            <c:strRef>
              <c:f>'Working &amp; summaries'!$B$24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c:spPr>
          <c:errBars>
            <c:errBarType val="both"/>
            <c:errValType val="cust"/>
            <c:plus>
              <c:numRef>
                <c:f>'Working &amp; summaries'!$C$25:$C$27</c:f>
                <c:numCache>
                  <c:formatCode>General</c:formatCode>
                  <c:ptCount val="3"/>
                  <c:pt idx="0">
                    <c:v>2.8899593922221278</c:v>
                  </c:pt>
                  <c:pt idx="1">
                    <c:v>2.9721937360517532</c:v>
                  </c:pt>
                  <c:pt idx="2">
                    <c:v>2.7345370394974053</c:v>
                  </c:pt>
                </c:numCache>
              </c:numRef>
            </c:plus>
            <c:minus>
              <c:numRef>
                <c:f>'Working &amp; summaries'!$C$25:$C$27</c:f>
                <c:numCache>
                  <c:formatCode>General</c:formatCode>
                  <c:ptCount val="3"/>
                  <c:pt idx="0">
                    <c:v>2.8899593922221278</c:v>
                  </c:pt>
                  <c:pt idx="1">
                    <c:v>2.9721937360517532</c:v>
                  </c:pt>
                  <c:pt idx="2">
                    <c:v>2.7345370394974053</c:v>
                  </c:pt>
                </c:numCache>
              </c:numRef>
            </c:minus>
            <c:spPr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errBars>
          <c:cat>
            <c:strRef>
              <c:f>'Working &amp; summaries'!$A$25:$A$27</c:f>
              <c:strCache>
                <c:ptCount val="3"/>
                <c:pt idx="0">
                  <c:v>Visual Snippets</c:v>
                </c:pt>
                <c:pt idx="1">
                  <c:v>Thumbnails</c:v>
                </c:pt>
                <c:pt idx="2">
                  <c:v>TextSnippet</c:v>
                </c:pt>
              </c:strCache>
            </c:strRef>
          </c:cat>
          <c:val>
            <c:numRef>
              <c:f>'Working &amp; summaries'!$B$25:$B$27</c:f>
              <c:numCache>
                <c:formatCode>General</c:formatCode>
                <c:ptCount val="3"/>
                <c:pt idx="0">
                  <c:v>25.239247039564798</c:v>
                </c:pt>
                <c:pt idx="1">
                  <c:v>27.499244001892126</c:v>
                </c:pt>
                <c:pt idx="2">
                  <c:v>35.200336736349612</c:v>
                </c:pt>
              </c:numCache>
            </c:numRef>
          </c:val>
        </c:ser>
        <c:gapWidth val="100"/>
        <c:axId val="39630336"/>
        <c:axId val="39631872"/>
      </c:barChart>
      <c:catAx>
        <c:axId val="3963033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9631872"/>
        <c:crosses val="autoZero"/>
        <c:auto val="1"/>
        <c:lblAlgn val="ctr"/>
        <c:lblOffset val="100"/>
      </c:catAx>
      <c:valAx>
        <c:axId val="396318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 dirty="0" smtClean="0"/>
                  <a:t>Seconds</a:t>
                </a:r>
                <a:endParaRPr lang="en-US" sz="1200" b="0" i="0" baseline="0" dirty="0"/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1200" b="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9630336"/>
        <c:crosses val="autoZero"/>
        <c:crossBetween val="between"/>
        <c:majorUnit val="10"/>
      </c:valAx>
    </c:plotArea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2680756323369688"/>
          <c:y val="8.882122962571519E-2"/>
          <c:w val="0.8343450072472286"/>
          <c:h val="0.760803960945862"/>
        </c:manualLayout>
      </c:layout>
      <c:barChart>
        <c:barDir val="col"/>
        <c:grouping val="clustered"/>
        <c:ser>
          <c:idx val="0"/>
          <c:order val="0"/>
          <c:tx>
            <c:strRef>
              <c:f>'Working &amp; summaries'!$B$42</c:f>
              <c:strCache>
                <c:ptCount val="1"/>
                <c:pt idx="0">
                  <c:v>Congruent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38100">
              <a:solidFill>
                <a:srgbClr val="F31DB6"/>
              </a:solidFill>
            </a:ln>
          </c:spPr>
          <c:errBars>
            <c:errBarType val="both"/>
            <c:errValType val="cust"/>
            <c:plus>
              <c:numRef>
                <c:f>'Working &amp; summaries'!$D$43:$D$45</c:f>
                <c:numCache>
                  <c:formatCode>General</c:formatCode>
                  <c:ptCount val="3"/>
                  <c:pt idx="0">
                    <c:v>4.4923082794002607</c:v>
                  </c:pt>
                  <c:pt idx="1">
                    <c:v>4.7298938274828828</c:v>
                  </c:pt>
                  <c:pt idx="2">
                    <c:v>4.3595012481781756</c:v>
                  </c:pt>
                </c:numCache>
              </c:numRef>
            </c:plus>
            <c:minus>
              <c:numRef>
                <c:f>'Working &amp; summaries'!$D$43:$D$45</c:f>
                <c:numCache>
                  <c:formatCode>General</c:formatCode>
                  <c:ptCount val="3"/>
                  <c:pt idx="0">
                    <c:v>4.4923082794002607</c:v>
                  </c:pt>
                  <c:pt idx="1">
                    <c:v>4.7298938274828828</c:v>
                  </c:pt>
                  <c:pt idx="2">
                    <c:v>4.3595012481781756</c:v>
                  </c:pt>
                </c:numCache>
              </c:numRef>
            </c:minus>
            <c:spPr>
              <a:ln w="3175" cap="flat"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errBars>
          <c:cat>
            <c:strRef>
              <c:f>'Working &amp; summaries'!$A$43:$A$45</c:f>
              <c:strCache>
                <c:ptCount val="3"/>
                <c:pt idx="0">
                  <c:v>Visual Snippets</c:v>
                </c:pt>
                <c:pt idx="1">
                  <c:v>Thumbnails</c:v>
                </c:pt>
                <c:pt idx="2">
                  <c:v>TextSnippet</c:v>
                </c:pt>
              </c:strCache>
            </c:strRef>
          </c:cat>
          <c:val>
            <c:numRef>
              <c:f>'Working &amp; summaries'!$B$43:$B$45</c:f>
              <c:numCache>
                <c:formatCode>General</c:formatCode>
                <c:ptCount val="3"/>
                <c:pt idx="0">
                  <c:v>21.384149484535591</c:v>
                </c:pt>
                <c:pt idx="1">
                  <c:v>20.365617142857129</c:v>
                </c:pt>
                <c:pt idx="2">
                  <c:v>31.282815533980489</c:v>
                </c:pt>
              </c:numCache>
            </c:numRef>
          </c:val>
        </c:ser>
        <c:ser>
          <c:idx val="1"/>
          <c:order val="1"/>
          <c:tx>
            <c:strRef>
              <c:f>'Working &amp; summaries'!$C$42</c:f>
              <c:strCache>
                <c:ptCount val="1"/>
                <c:pt idx="0">
                  <c:v>Incongruent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38100">
              <a:solidFill>
                <a:srgbClr val="F31DB6"/>
              </a:solidFill>
            </a:ln>
          </c:spPr>
          <c:errBars>
            <c:errBarType val="both"/>
            <c:errValType val="cust"/>
            <c:plus>
              <c:numRef>
                <c:f>'Working &amp; summaries'!$E$43:$E$45</c:f>
                <c:numCache>
                  <c:formatCode>General</c:formatCode>
                  <c:ptCount val="3"/>
                  <c:pt idx="0">
                    <c:v>3.6368430647476977</c:v>
                  </c:pt>
                  <c:pt idx="1">
                    <c:v>3.600534238032068</c:v>
                  </c:pt>
                  <c:pt idx="2">
                    <c:v>3.3023507004351713</c:v>
                  </c:pt>
                </c:numCache>
              </c:numRef>
            </c:plus>
            <c:minus>
              <c:numRef>
                <c:f>'Working &amp; summaries'!$E$43:$E$45</c:f>
                <c:numCache>
                  <c:formatCode>General</c:formatCode>
                  <c:ptCount val="3"/>
                  <c:pt idx="0">
                    <c:v>3.6368430647476977</c:v>
                  </c:pt>
                  <c:pt idx="1">
                    <c:v>3.600534238032068</c:v>
                  </c:pt>
                  <c:pt idx="2">
                    <c:v>3.3023507004351713</c:v>
                  </c:pt>
                </c:numCache>
              </c:numRef>
            </c:minus>
            <c:spPr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errBars>
          <c:cat>
            <c:strRef>
              <c:f>'Working &amp; summaries'!$A$43:$A$45</c:f>
              <c:strCache>
                <c:ptCount val="3"/>
                <c:pt idx="0">
                  <c:v>Visual Snippets</c:v>
                </c:pt>
                <c:pt idx="1">
                  <c:v>Thumbnails</c:v>
                </c:pt>
                <c:pt idx="2">
                  <c:v>TextSnippet</c:v>
                </c:pt>
              </c:strCache>
            </c:strRef>
          </c:cat>
          <c:val>
            <c:numRef>
              <c:f>'Working &amp; summaries'!$C$43:$C$45</c:f>
              <c:numCache>
                <c:formatCode>General</c:formatCode>
                <c:ptCount val="3"/>
                <c:pt idx="0">
                  <c:v>29.094344594594585</c:v>
                </c:pt>
                <c:pt idx="1">
                  <c:v>34.632870860927163</c:v>
                </c:pt>
                <c:pt idx="2">
                  <c:v>39.117857938718544</c:v>
                </c:pt>
              </c:numCache>
            </c:numRef>
          </c:val>
        </c:ser>
        <c:gapWidth val="75"/>
        <c:axId val="40009728"/>
        <c:axId val="40011264"/>
      </c:barChart>
      <c:catAx>
        <c:axId val="4000972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0011264"/>
        <c:crosses val="autoZero"/>
        <c:auto val="1"/>
        <c:lblAlgn val="ctr"/>
        <c:lblOffset val="100"/>
      </c:catAx>
      <c:valAx>
        <c:axId val="400112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800" b="1"/>
                </a:pPr>
                <a:r>
                  <a:rPr lang="en-US" sz="1200" b="0" dirty="0" smtClean="0"/>
                  <a:t>Seconds</a:t>
                </a:r>
                <a:endParaRPr lang="en-US" sz="1200" b="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0009728"/>
        <c:crosses val="autoZero"/>
        <c:crossBetween val="between"/>
        <c:majorUnit val="10"/>
      </c:valAx>
    </c:plotArea>
    <c:legend>
      <c:legendPos val="t"/>
      <c:layout>
        <c:manualLayout>
          <c:xMode val="edge"/>
          <c:yMode val="edge"/>
          <c:x val="0.20470554461942272"/>
          <c:y val="0.11629847473885228"/>
          <c:w val="0.6887174650043747"/>
          <c:h val="8.3717191601050026E-2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2A622-738B-484D-804B-CD5F6B607010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DFC0E-A265-4F52-9F89-42D6D1E48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lots of different ways to represent a Web page.</a:t>
            </a:r>
          </a:p>
          <a:p>
            <a:r>
              <a:rPr lang="en-US" dirty="0" smtClean="0"/>
              <a:t>Here are just a few ways that </a:t>
            </a:r>
            <a:r>
              <a:rPr lang="en-US" dirty="0" smtClean="0"/>
              <a:t>a</a:t>
            </a:r>
            <a:r>
              <a:rPr lang="en-US" baseline="0" dirty="0" smtClean="0"/>
              <a:t> person can</a:t>
            </a:r>
            <a:r>
              <a:rPr lang="en-US" dirty="0" smtClean="0"/>
              <a:t> </a:t>
            </a:r>
            <a:r>
              <a:rPr lang="en-US" dirty="0" smtClean="0"/>
              <a:t>interact with the CHI web page.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DFC0E-A265-4F52-9F89-42D6D1E48EB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Smooth transition allows for orientation in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DFC0E-A265-4F52-9F89-42D6D1E48EB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DFC0E-A265-4F52-9F89-42D6D1E48EB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Recognition:</a:t>
            </a:r>
            <a:r>
              <a:rPr lang="en-US" baseline="0" dirty="0" smtClean="0"/>
              <a:t> </a:t>
            </a:r>
            <a:r>
              <a:rPr lang="en-US" dirty="0" smtClean="0"/>
              <a:t>Thumbnails. </a:t>
            </a:r>
            <a:r>
              <a:rPr lang="en-US" dirty="0" smtClean="0"/>
              <a:t>Right size?  Interaction</a:t>
            </a:r>
            <a:r>
              <a:rPr lang="en-US" baseline="0" dirty="0" smtClean="0"/>
              <a:t> history</a:t>
            </a:r>
          </a:p>
          <a:p>
            <a:r>
              <a:rPr lang="en-US" dirty="0" smtClean="0"/>
              <a:t>Search: Search</a:t>
            </a:r>
            <a:r>
              <a:rPr lang="en-US" baseline="0" dirty="0" smtClean="0"/>
              <a:t> engine snippet, enhanced </a:t>
            </a:r>
            <a:r>
              <a:rPr lang="en-US" baseline="0" dirty="0" smtClean="0"/>
              <a:t>thumbnail.  Call </a:t>
            </a:r>
            <a:r>
              <a:rPr lang="en-US" baseline="0" dirty="0" smtClean="0"/>
              <a:t>out context sensitive information.</a:t>
            </a:r>
          </a:p>
          <a:p>
            <a:r>
              <a:rPr lang="en-US" baseline="0" dirty="0" smtClean="0"/>
              <a:t>Mobile browsing: Enhance important content.</a:t>
            </a:r>
          </a:p>
          <a:p>
            <a:r>
              <a:rPr lang="en-US" baseline="0" dirty="0" smtClean="0"/>
              <a:t>Each representation optimized to a particular task.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DFC0E-A265-4F52-9F89-42D6D1E48EB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Of course, each representation points to the same page.</a:t>
            </a:r>
          </a:p>
          <a:p>
            <a:r>
              <a:rPr lang="en-US" baseline="0" dirty="0" smtClean="0"/>
              <a:t>Lots of work looking at the best representation for a particular task.</a:t>
            </a:r>
          </a:p>
          <a:p>
            <a:r>
              <a:rPr lang="en-US" baseline="0" dirty="0" smtClean="0"/>
              <a:t>Question we set out to answer was whether it mattered that there were different representations.</a:t>
            </a:r>
          </a:p>
          <a:p>
            <a:r>
              <a:rPr lang="en-US" baseline="0" dirty="0" smtClean="0"/>
              <a:t>We look at two tasks: Recognition and Search</a:t>
            </a:r>
          </a:p>
          <a:p>
            <a:r>
              <a:rPr lang="en-US" baseline="0" dirty="0" smtClean="0"/>
              <a:t>And use the two most common representations of each.</a:t>
            </a:r>
          </a:p>
          <a:p>
            <a:r>
              <a:rPr lang="en-US" baseline="0" dirty="0" smtClean="0"/>
              <a:t>As well as a hybrid representation.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DFC0E-A265-4F52-9F89-42D6D1E48EB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way we arrived at the hybrid representation was to</a:t>
            </a:r>
            <a:r>
              <a:rPr lang="en-US" baseline="0" dirty="0" smtClean="0"/>
              <a:t> work with several designers to come up with the best designer-y representation of a page.</a:t>
            </a:r>
          </a:p>
          <a:p>
            <a:r>
              <a:rPr lang="en-US" baseline="0" dirty="0" smtClean="0"/>
              <a:t>Consistent </a:t>
            </a:r>
            <a:r>
              <a:rPr lang="en-US" baseline="0" dirty="0" smtClean="0"/>
              <a:t>pattern </a:t>
            </a:r>
            <a:r>
              <a:rPr lang="en-US" baseline="0" dirty="0" smtClean="0"/>
              <a:t>arose.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DFC0E-A265-4F52-9F89-42D6D1E48EB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so that’s how</a:t>
            </a:r>
            <a:r>
              <a:rPr lang="en-US" baseline="0" dirty="0" smtClean="0"/>
              <a:t> we created “Visual Snippets</a:t>
            </a:r>
            <a:r>
              <a:rPr lang="en-US" baseline="0" dirty="0" smtClean="0"/>
              <a:t>”.</a:t>
            </a:r>
            <a:endParaRPr lang="en-US" baseline="0" dirty="0" smtClean="0"/>
          </a:p>
          <a:p>
            <a:r>
              <a:rPr lang="en-US" baseline="0" dirty="0" smtClean="0"/>
              <a:t>Here’s an example.  Can see in 90x120 pixels we can fit a lot more useful information than the thumbnail.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DFC0E-A265-4F52-9F89-42D6D1E48EB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Visual </a:t>
            </a:r>
            <a:r>
              <a:rPr lang="en-US" dirty="0" smtClean="0"/>
              <a:t>representations a lot smaller.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DFC0E-A265-4F52-9F89-42D6D1E48EB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I: Everyone worked with the</a:t>
            </a:r>
            <a:r>
              <a:rPr lang="en-US" baseline="0" dirty="0" smtClean="0"/>
              <a:t> same representation</a:t>
            </a:r>
            <a:endParaRPr lang="en-US" dirty="0" smtClean="0"/>
          </a:p>
          <a:p>
            <a:r>
              <a:rPr lang="en-US" dirty="0" smtClean="0"/>
              <a:t>Phase</a:t>
            </a:r>
            <a:r>
              <a:rPr lang="en-US" baseline="0" dirty="0" smtClean="0"/>
              <a:t> </a:t>
            </a:r>
            <a:r>
              <a:rPr lang="en-US" baseline="0" dirty="0" smtClean="0"/>
              <a:t>II: Between-subject </a:t>
            </a:r>
            <a:r>
              <a:rPr lang="en-US" baseline="0" dirty="0" smtClean="0"/>
              <a:t>means that for some, representation the same, others different.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DFC0E-A265-4F52-9F89-42D6D1E48EB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VS and T same for congruent, different for incongruent.</a:t>
            </a:r>
          </a:p>
          <a:p>
            <a:r>
              <a:rPr lang="en-US" dirty="0" smtClean="0"/>
              <a:t>More important that</a:t>
            </a:r>
            <a:r>
              <a:rPr lang="en-US" baseline="0" dirty="0" smtClean="0"/>
              <a:t> T seen before.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DFC0E-A265-4F52-9F89-42D6D1E48EB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search, not so much a difference in task completion time, but in how</a:t>
            </a:r>
            <a:r>
              <a:rPr lang="en-US" baseline="0" dirty="0" smtClean="0"/>
              <a:t> they’re used and how people like them.</a:t>
            </a:r>
          </a:p>
          <a:p>
            <a:r>
              <a:rPr lang="en-US" baseline="0" dirty="0" smtClean="0"/>
              <a:t>For recognition, visual representations important.</a:t>
            </a:r>
          </a:p>
          <a:p>
            <a:r>
              <a:rPr lang="en-US" baseline="0" dirty="0" smtClean="0"/>
              <a:t>Search engines, which have lots of re-finding, may want to consider adding a visual representation for previously viewed results.</a:t>
            </a:r>
            <a:endParaRPr lang="en-US" dirty="0" smtClean="0"/>
          </a:p>
          <a:p>
            <a:r>
              <a:rPr lang="en-US" dirty="0" smtClean="0"/>
              <a:t>Congruency important means</a:t>
            </a:r>
            <a:r>
              <a:rPr lang="en-US" baseline="0" dirty="0" smtClean="0"/>
              <a:t> thumbnails on their own aren’t very useful for things like histories or returning to items unless the person has been primed.</a:t>
            </a:r>
            <a:endParaRPr lang="en-US" dirty="0" smtClean="0"/>
          </a:p>
          <a:p>
            <a:r>
              <a:rPr lang="en-US" dirty="0" smtClean="0"/>
              <a:t>Visual snippets work across tasks, don’t require priming.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DFC0E-A265-4F52-9F89-42D6D1E48EB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04A17-3644-4704-A8AD-A423513C96BB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DD64-E7EB-4D96-B254-823D8EF65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04A17-3644-4704-A8AD-A423513C96BB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DD64-E7EB-4D96-B254-823D8EF65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04A17-3644-4704-A8AD-A423513C96BB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DD64-E7EB-4D96-B254-823D8EF65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04A17-3644-4704-A8AD-A423513C96BB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DD64-E7EB-4D96-B254-823D8EF65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04A17-3644-4704-A8AD-A423513C96BB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DD64-E7EB-4D96-B254-823D8EF65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04A17-3644-4704-A8AD-A423513C96BB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DD64-E7EB-4D96-B254-823D8EF65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04A17-3644-4704-A8AD-A423513C96BB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DD64-E7EB-4D96-B254-823D8EF65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04A17-3644-4704-A8AD-A423513C96BB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DD64-E7EB-4D96-B254-823D8EF65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04A17-3644-4704-A8AD-A423513C96BB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DD64-E7EB-4D96-B254-823D8EF65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04A17-3644-4704-A8AD-A423513C96BB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DD64-E7EB-4D96-B254-823D8EF65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04A17-3644-4704-A8AD-A423513C96BB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8DD64-E7EB-4D96-B254-823D8EF65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04A17-3644-4704-A8AD-A423513C96BB}" type="datetimeFigureOut">
              <a:rPr lang="en-US" smtClean="0"/>
              <a:pPr/>
              <a:t>4/10/2009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8DD64-E7EB-4D96-B254-823D8EF65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6.jpeg"/><Relationship Id="rId7" Type="http://schemas.openxmlformats.org/officeDocument/2006/relationships/image" Target="../media/image26.jpeg"/><Relationship Id="rId12" Type="http://schemas.openxmlformats.org/officeDocument/2006/relationships/image" Target="../media/image2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11" Type="http://schemas.openxmlformats.org/officeDocument/2006/relationships/image" Target="../media/image28.jpeg"/><Relationship Id="rId5" Type="http://schemas.openxmlformats.org/officeDocument/2006/relationships/image" Target="../media/image24.jpeg"/><Relationship Id="rId10" Type="http://schemas.openxmlformats.org/officeDocument/2006/relationships/image" Target="../media/image27.jpeg"/><Relationship Id="rId4" Type="http://schemas.openxmlformats.org/officeDocument/2006/relationships/image" Target="../media/image23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1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1.tif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1.tif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evan\Desktop\Untit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758" cy="7086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70866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F31DB6"/>
                </a:solidFill>
                <a:effectLst>
                  <a:outerShdw blurRad="50800" dist="38100" dir="5400000" algn="t" rotWithShape="0">
                    <a:schemeClr val="tx2">
                      <a:lumMod val="75000"/>
                      <a:alpha val="40000"/>
                    </a:schemeClr>
                  </a:outerShdw>
                </a:effectLst>
              </a:rPr>
              <a:t>Visual Snippets</a:t>
            </a:r>
            <a:r>
              <a:rPr lang="en-US" dirty="0" smtClean="0">
                <a:solidFill>
                  <a:srgbClr val="F31DB6"/>
                </a:solidFill>
                <a:effectLst>
                  <a:outerShdw blurRad="50800" dist="38100" dir="5400000" algn="t" rotWithShape="0">
                    <a:schemeClr val="tx2">
                      <a:lumMod val="75000"/>
                      <a:alpha val="40000"/>
                    </a:schemeClr>
                  </a:outerShdw>
                </a:effectLst>
              </a:rPr>
              <a:t/>
            </a:r>
            <a:br>
              <a:rPr lang="en-US" dirty="0" smtClean="0">
                <a:solidFill>
                  <a:srgbClr val="F31DB6"/>
                </a:solidFill>
                <a:effectLst>
                  <a:outerShdw blurRad="50800" dist="38100" dir="5400000" algn="t" rotWithShape="0">
                    <a:schemeClr val="tx2">
                      <a:lumMod val="75000"/>
                      <a:alpha val="40000"/>
                    </a:schemeClr>
                  </a:outerShdw>
                </a:effectLst>
              </a:rPr>
            </a:br>
            <a:r>
              <a:rPr lang="en-US" sz="3100" dirty="0" smtClean="0">
                <a:solidFill>
                  <a:srgbClr val="F31DB6"/>
                </a:solidFill>
                <a:effectLst>
                  <a:outerShdw blurRad="50800" dist="38100" dir="5400000" algn="t" rotWithShape="0">
                    <a:schemeClr val="tx2">
                      <a:lumMod val="75000"/>
                      <a:alpha val="40000"/>
                    </a:schemeClr>
                  </a:outerShdw>
                </a:effectLst>
              </a:rPr>
              <a:t>Summarizing Web Pages for Search and Revisitation</a:t>
            </a:r>
            <a:endParaRPr lang="en-US" dirty="0">
              <a:solidFill>
                <a:srgbClr val="F31DB6"/>
              </a:solidFill>
              <a:effectLst>
                <a:outerShdw blurRad="50800" dist="38100" dir="5400000" algn="t" rotWithShape="0">
                  <a:schemeClr val="tx2">
                    <a:lumMod val="75000"/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schemeClr val="tx2">
                      <a:lumMod val="50000"/>
                      <a:alpha val="40000"/>
                    </a:schemeClr>
                  </a:outerShdw>
                </a:effectLst>
              </a:rPr>
              <a:t>Jaime Teevan, Ed Cutrell, Danyel Fisher, Steven Drucker,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schemeClr val="tx2">
                      <a:lumMod val="50000"/>
                      <a:alpha val="40000"/>
                    </a:schemeClr>
                  </a:outerShdw>
                </a:effectLst>
              </a:rPr>
              <a:t>G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schemeClr val="tx2">
                      <a:lumMod val="50000"/>
                      <a:alpha val="40000"/>
                    </a:schemeClr>
                  </a:outerShdw>
                </a:effectLst>
              </a:rPr>
              <a:t>onzalo Ramos, Paul André</a:t>
            </a:r>
            <a:r>
              <a:rPr lang="en-US" sz="2400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schemeClr val="tx2">
                      <a:lumMod val="50000"/>
                      <a:alpha val="40000"/>
                    </a:schemeClr>
                  </a:outerShdw>
                </a:effectLst>
              </a:rPr>
              <a:t>1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schemeClr val="tx2">
                      <a:lumMod val="50000"/>
                      <a:alpha val="40000"/>
                    </a:schemeClr>
                  </a:outerShdw>
                </a:effectLst>
              </a:rPr>
              <a:t>, Chang Hu</a:t>
            </a:r>
            <a:r>
              <a:rPr lang="en-US" sz="2400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schemeClr val="tx2">
                      <a:lumMod val="50000"/>
                      <a:alpha val="40000"/>
                    </a:schemeClr>
                  </a:outerShdw>
                </a:effectLst>
              </a:rPr>
              <a:t>2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effectLst>
                <a:outerShdw blurRad="50800" dist="38100" dir="5400000" algn="t" rotWithShape="0">
                  <a:schemeClr val="tx2">
                    <a:lumMod val="50000"/>
                    <a:alpha val="40000"/>
                  </a:schemeClr>
                </a:outerShdw>
              </a:effectLst>
            </a:endParaRP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schemeClr val="tx2">
                      <a:lumMod val="50000"/>
                      <a:alpha val="40000"/>
                    </a:schemeClr>
                  </a:outerShdw>
                </a:effectLst>
              </a:rPr>
              <a:t>Microsoft Corporation</a:t>
            </a:r>
          </a:p>
          <a:p>
            <a:r>
              <a:rPr lang="en-US" sz="2000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schemeClr val="tx2">
                      <a:lumMod val="50000"/>
                      <a:alpha val="40000"/>
                    </a:schemeClr>
                  </a:outerShdw>
                </a:effectLst>
              </a:rPr>
              <a:t>1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schemeClr val="tx2">
                      <a:lumMod val="50000"/>
                      <a:alpha val="40000"/>
                    </a:schemeClr>
                  </a:outerShdw>
                </a:effectLst>
              </a:rPr>
              <a:t>University of Southampton   </a:t>
            </a:r>
            <a:r>
              <a:rPr lang="en-US" sz="2000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schemeClr val="tx2">
                      <a:lumMod val="50000"/>
                      <a:alpha val="40000"/>
                    </a:schemeClr>
                  </a:outerShdw>
                </a:effectLst>
              </a:rPr>
              <a:t>2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schemeClr val="tx2">
                      <a:lumMod val="50000"/>
                      <a:alpha val="40000"/>
                    </a:schemeClr>
                  </a:outerShdw>
                </a:effectLst>
              </a:rPr>
              <a:t>University of Maryland</a:t>
            </a:r>
            <a:endParaRPr lang="en-US" sz="2000" dirty="0">
              <a:solidFill>
                <a:schemeClr val="accent6">
                  <a:lumMod val="75000"/>
                </a:schemeClr>
              </a:solidFill>
              <a:effectLst>
                <a:outerShdw blurRad="50800" dist="38100" dir="5400000" algn="t" rotWithShape="0">
                  <a:schemeClr val="tx2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31DB6"/>
                </a:solidFill>
              </a:rPr>
              <a:t>Phase I: Search</a:t>
            </a:r>
            <a:endParaRPr lang="en-US" dirty="0">
              <a:solidFill>
                <a:srgbClr val="F31DB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72000"/>
          </a:xfrm>
        </p:spPr>
        <p:txBody>
          <a:bodyPr/>
          <a:lstStyle/>
          <a:p>
            <a:r>
              <a:rPr lang="en-US" dirty="0" smtClean="0"/>
              <a:t>No difference in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speed </a:t>
            </a:r>
            <a:r>
              <a:rPr lang="en-US" dirty="0" smtClean="0"/>
              <a:t>for representations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Clicks</a:t>
            </a:r>
            <a:r>
              <a:rPr lang="en-US" dirty="0" smtClean="0"/>
              <a:t> different</a:t>
            </a:r>
          </a:p>
          <a:p>
            <a:pPr lvl="1"/>
            <a:r>
              <a:rPr lang="en-US" dirty="0" smtClean="0"/>
              <a:t>Text &lt; Visual &lt; Thumbs</a:t>
            </a:r>
          </a:p>
          <a:p>
            <a:pPr lvl="1"/>
            <a:r>
              <a:rPr lang="en-US" dirty="0" smtClean="0"/>
              <a:t>Different strategies</a:t>
            </a:r>
          </a:p>
          <a:p>
            <a:r>
              <a:rPr lang="en-US" dirty="0" smtClean="0"/>
              <a:t>Qualitative difference</a:t>
            </a:r>
          </a:p>
          <a:p>
            <a:pPr lvl="1"/>
            <a:r>
              <a:rPr lang="en-US" dirty="0" smtClean="0"/>
              <a:t>Text = Visual &gt; Thumbs</a:t>
            </a:r>
          </a:p>
          <a:p>
            <a:pPr lvl="1"/>
            <a:r>
              <a:rPr lang="en-US" dirty="0" smtClean="0"/>
              <a:t>Ease of use, like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4724400" y="1524000"/>
          <a:ext cx="36576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724400" y="3733800"/>
          <a:ext cx="3657600" cy="221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Phase II: Recognition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Visual representations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faster</a:t>
            </a:r>
            <a:r>
              <a:rPr lang="en-US" dirty="0" smtClean="0"/>
              <a:t> than text</a:t>
            </a:r>
          </a:p>
          <a:p>
            <a:pPr lvl="1"/>
            <a:r>
              <a:rPr lang="en-US" dirty="0" smtClean="0"/>
              <a:t>Visual snippets &lt; Text</a:t>
            </a:r>
          </a:p>
          <a:p>
            <a:r>
              <a:rPr lang="en-US" dirty="0" smtClean="0">
                <a:solidFill>
                  <a:srgbClr val="F31DB6"/>
                </a:solidFill>
              </a:rPr>
              <a:t>Congruency</a:t>
            </a:r>
            <a:r>
              <a:rPr lang="en-US" dirty="0" smtClean="0"/>
              <a:t> important</a:t>
            </a:r>
          </a:p>
          <a:p>
            <a:pPr lvl="1"/>
            <a:r>
              <a:rPr lang="en-US" dirty="0" smtClean="0"/>
              <a:t>Thumbnails significant</a:t>
            </a:r>
          </a:p>
          <a:p>
            <a:pPr lvl="1"/>
            <a:r>
              <a:rPr lang="en-US" dirty="0" smtClean="0"/>
              <a:t>Need to be seen before to support re-finding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4724400" y="1524000"/>
          <a:ext cx="3657600" cy="221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648200" y="3733800"/>
          <a:ext cx="3657600" cy="221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31DB6"/>
                </a:solidFill>
              </a:rPr>
              <a:t>Search</a:t>
            </a:r>
          </a:p>
          <a:p>
            <a:pPr lvl="1"/>
            <a:r>
              <a:rPr lang="en-US" dirty="0" smtClean="0"/>
              <a:t>Text snippets &gt; visual snippets &gt; thumbnails</a:t>
            </a:r>
          </a:p>
          <a:p>
            <a:pPr lvl="2"/>
            <a:r>
              <a:rPr lang="en-US" dirty="0" smtClean="0"/>
              <a:t>Trend in time, significant in preference</a:t>
            </a:r>
          </a:p>
          <a:p>
            <a:pPr lvl="1"/>
            <a:r>
              <a:rPr lang="en-US" dirty="0" smtClean="0"/>
              <a:t>Representations used different ways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Recognition</a:t>
            </a:r>
          </a:p>
          <a:p>
            <a:pPr lvl="1"/>
            <a:r>
              <a:rPr lang="en-US" dirty="0" smtClean="0"/>
              <a:t>Visual representations &gt; text representations</a:t>
            </a:r>
          </a:p>
          <a:p>
            <a:pPr lvl="1"/>
            <a:r>
              <a:rPr lang="en-US" dirty="0" smtClean="0"/>
              <a:t>Congruency important</a:t>
            </a:r>
          </a:p>
          <a:p>
            <a:pPr lvl="2"/>
            <a:r>
              <a:rPr lang="en-US" dirty="0" smtClean="0"/>
              <a:t>Significant difference for thumbnails</a:t>
            </a:r>
          </a:p>
          <a:p>
            <a:r>
              <a:rPr lang="en-US" dirty="0" smtClean="0"/>
              <a:t>Visual snippets work across tasks</a:t>
            </a:r>
            <a:endParaRPr lang="en-US" dirty="0"/>
          </a:p>
        </p:txBody>
      </p:sp>
      <p:pic>
        <p:nvPicPr>
          <p:cNvPr id="4" name="Picture 3" descr="\\hotmap\SearchVisImg\img\TextSnippet\t5\1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524000"/>
            <a:ext cx="3295401" cy="4572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\\hotmap\SearchVisImg\img\SmallThumb\t5\17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505200"/>
            <a:ext cx="616449" cy="4572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\\hotmap\SearchVisImg\img\CompThumb\t5\17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5334000"/>
            <a:ext cx="609600" cy="4572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\\hotmap\SearchVisImg\img\CompThumb\t5\17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505200"/>
            <a:ext cx="609600" cy="4572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teevan\Desktop\Preserved-960-www.dpreview.com-news060206022114canoneos30d.as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86000"/>
            <a:ext cx="3368150" cy="24384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181600" y="2209800"/>
            <a:ext cx="3962400" cy="29718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Visual Snippets</a:t>
            </a:r>
            <a:endParaRPr lang="en-US" dirty="0"/>
          </a:p>
        </p:txBody>
      </p:sp>
      <p:pic>
        <p:nvPicPr>
          <p:cNvPr id="5" name="Picture 4" descr="C:\Documents and Settings\teevan\My Documents\Projects\Semantic Zoom\Example visual snippets (automatic)\Preserved-120-www.dpreview.com-news060206022114canoneos30d.asp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2590800"/>
            <a:ext cx="1024537" cy="7620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600200"/>
            <a:ext cx="426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Distinct from page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Does not scale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Extraction errors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Shrink elements at different rates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C:\Documents and Settings\teevan\My Documents\Projects\Semantic Zoom\Example visual snippets (automatic)\Preserved-120-www.dpreview.com-news060206022114canoneos30d.asp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7999" y="3276600"/>
            <a:ext cx="1700784" cy="127101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C:\Documents and Settings\teevan\My Documents\Projects\Semantic Zoom\Example visual snippets (automatic)\Preserved-300-www.dpreview.com-news060206022114canoneos30d.asp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7999" y="3276600"/>
            <a:ext cx="1697753" cy="126682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0.1691 0.1444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7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teevan\Desktop\Preserved-960-www.dpreview.com-news060206022114canoneos30d.as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86000"/>
            <a:ext cx="3368150" cy="24384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181600" y="2209800"/>
            <a:ext cx="3962400" cy="29718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v. Task Support</a:t>
            </a:r>
            <a:endParaRPr lang="en-US" dirty="0"/>
          </a:p>
        </p:txBody>
      </p:sp>
      <p:pic>
        <p:nvPicPr>
          <p:cNvPr id="7" name="Picture 6" descr="C:\Documents and Settings\teevan\My Documents\Projects\Semantic Zoom\Example visual snippets (automatic)\Preserved-300-www.dpreview.com-news060206022114canoneos30d.asp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3276600"/>
            <a:ext cx="1697753" cy="126682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ight Triangle 7"/>
          <p:cNvSpPr/>
          <p:nvPr/>
        </p:nvSpPr>
        <p:spPr>
          <a:xfrm rot="5400000">
            <a:off x="6858000" y="3276600"/>
            <a:ext cx="381000" cy="3810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62800" y="3810000"/>
            <a:ext cx="762000" cy="369332"/>
          </a:xfrm>
          <a:prstGeom prst="rect">
            <a:avLst/>
          </a:prstGeom>
          <a:solidFill>
            <a:srgbClr val="FFFF00">
              <a:alpha val="60000"/>
            </a:srgbClr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15200" y="4114800"/>
            <a:ext cx="762000" cy="369332"/>
          </a:xfrm>
          <a:prstGeom prst="rect">
            <a:avLst/>
          </a:prstGeom>
          <a:solidFill>
            <a:srgbClr val="E84EB5">
              <a:alpha val="60000"/>
            </a:srgbClr>
          </a:solidFill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dirty="0" smtClean="0"/>
              <a:t>EOS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600200"/>
            <a:ext cx="426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recognition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Thumbnails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[Hightower et al. ’98]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 size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[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Kaasten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al. ’02]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Interaction history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[Cockburn &amp; McKenzie ’01]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search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Context sensitive call out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[Woodruff et al. ’01]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other tasks?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[Baudisch et al. ’04]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Picture 3" descr="\\sdrucker2\Semantic Thumbs\Tasks\Designer1\compIco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429000"/>
            <a:ext cx="1143000" cy="85725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\\sdrucker2\Semantic Thumbs\Tasks\Designer2\compIco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2133600"/>
            <a:ext cx="1143000" cy="85725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 descr="\\sdrucker2\Semantic Thumbs\Tasks\Designer8\compIcon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5334000"/>
            <a:ext cx="1143000" cy="85725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\\sdrucker2\Semantic Thumbs\Tasks\Designer3\compIcon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5486400"/>
            <a:ext cx="1143000" cy="85725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7" descr="\\sdrucker2\Semantic Thumbs\Tasks\Designer4\compIcon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2133600"/>
            <a:ext cx="1143000" cy="85725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8" descr="\\sdrucker2\Semantic Thumbs\Tasks\Designer5\compIcon1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457200"/>
            <a:ext cx="1143000" cy="85725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9" descr="\\sdrucker2\Semantic Thumbs\Tasks\Designer7\compIcon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3733800"/>
            <a:ext cx="1143000" cy="85725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0" descr="\\sdrucker2\Semantic Thumbs\Tasks\Designer9\compIcon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15200" y="5410200"/>
            <a:ext cx="1143000" cy="85725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1" descr="\\sdrucker2\Semantic Thumbs\Tasks\Designer10\compIcon5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43400" y="1447800"/>
            <a:ext cx="1143000" cy="85725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2" descr="\\sdrucker2\Semantic Thumbs\Tasks\Designer11\compIcon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57400" y="685800"/>
            <a:ext cx="1143000" cy="85725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3" descr="\\sdrucker2\Semantic Thumbs\Tasks\Designer11\compIcon7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14600" y="2667000"/>
            <a:ext cx="1143000" cy="85725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Designer Thumbnails</a:t>
            </a:r>
            <a:endParaRPr lang="en-US" dirty="0"/>
          </a:p>
        </p:txBody>
      </p:sp>
      <p:pic>
        <p:nvPicPr>
          <p:cNvPr id="38915" name="Picture 3" descr="C:\Documents and Settings\teevan\Desktop\ASI\joey\withStroke\nprRosaGlaucaLarge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09800"/>
            <a:ext cx="1554480" cy="155448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6" name="Picture 4" descr="C:\Documents and Settings\teevan\Desktop\ASI\joey\withStroke\wikBayonLarge cop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800600"/>
            <a:ext cx="1554480" cy="155448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7" name="Picture 5" descr="C:\Documents and Settings\teevan\Desktop\ASI\joey\withStroke\cnetLarge cop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1874520"/>
            <a:ext cx="1554480" cy="155448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8" name="Picture 6" descr="C:\Documents and Settings\teevan\Desktop\ASI\joey\withStroke\amazonLarge copy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" y="4541520"/>
            <a:ext cx="1554480" cy="155448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9" name="Picture 7" descr="C:\Documents and Settings\teevan\Desktop\ASI\joey\withStroke\dpReviewLarge copy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74720" y="4389120"/>
            <a:ext cx="1554480" cy="155448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 descr="C:\Documents and Settings\teevan\Desktop\ASI\joey\withStroke\wikRosaGlaucaLarge copy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1676400"/>
            <a:ext cx="1554480" cy="155448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2" descr="C:\Documents and Settings\teevan\Desktop\ASI\joey\withStroke\musicMSNLarge copy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81600" y="1752600"/>
            <a:ext cx="1554480" cy="155448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8" descr="C:\Documents and Settings\teevan\Desktop\ASI\joey\withStroke\wikRosaGlaucaSmall copy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38600" y="3429000"/>
            <a:ext cx="640080" cy="64008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9" descr="C:\Documents and Settings\teevan\Desktop\ASI\joey\withStroke\wikBayonSmall copy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43600" y="4419600"/>
            <a:ext cx="640080" cy="64008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0" descr="C:\Documents and Settings\teevan\Desktop\ASI\joey\withStroke\nprRosaGlaucaSmall copy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33600" y="3505200"/>
            <a:ext cx="640080" cy="64008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11" descr="C:\Documents and Settings\teevan\Desktop\ASI\joey\withStroke\musicMSNSmall copy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19800" y="3429000"/>
            <a:ext cx="640080" cy="64008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13" descr="C:\Documents and Settings\teevan\Desktop\ASI\joey\withStroke\cnetSmall copy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0000" y="3627120"/>
            <a:ext cx="640080" cy="64008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14" descr="C:\Documents and Settings\teevan\Desktop\ASI\joey\withStroke\amazonSmall copy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331720" y="5715000"/>
            <a:ext cx="640080" cy="64008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15" descr="C:\Documents and Settings\teevan\Desktop\ASI\joey\withStroke\dpReviewSmall copy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303520" y="5580063"/>
            <a:ext cx="640080" cy="64008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Ways to Represent a Page</a:t>
            </a:r>
            <a:endParaRPr lang="en-US" dirty="0"/>
          </a:p>
        </p:txBody>
      </p:sp>
      <p:pic>
        <p:nvPicPr>
          <p:cNvPr id="1026" name="Picture 2" descr="C:\Documents and Settings\teevan\Desktop\CHI 2009\screen shots\ch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6656" y="1447800"/>
            <a:ext cx="6770688" cy="497864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66800" y="1371600"/>
            <a:ext cx="7086600" cy="51054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Documents and Settings\teevan\Desktop\CHI 2009\screen shots\chi-address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1295400"/>
            <a:ext cx="4656577" cy="968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Documents and Settings\teevan\Desktop\CHI 2009\screen shots\chi-historylist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057400"/>
            <a:ext cx="1714088" cy="4589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Documents and Settings\teevan\Desktop\CHI 2009\screen shots\back-button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1295400"/>
            <a:ext cx="752475" cy="56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Documents and Settings\teevan\Desktop\CHI 2009\screen shots\chi-history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088" y="1676400"/>
            <a:ext cx="2438400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 descr="C:\Documents and Settings\teevan\Desktop\CHI 2009\screen shots\chi-query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4088" y="3200400"/>
            <a:ext cx="5848350" cy="8382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C:\Documents and Settings\teevan\Desktop\CHI 2009\screen shots\chi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4200" y="4495799"/>
            <a:ext cx="2121330" cy="155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2" name="Group 21"/>
          <p:cNvGrpSpPr/>
          <p:nvPr/>
        </p:nvGrpSpPr>
        <p:grpSpPr>
          <a:xfrm>
            <a:off x="5943601" y="4343400"/>
            <a:ext cx="2971387" cy="990600"/>
            <a:chOff x="5943601" y="4343400"/>
            <a:chExt cx="2971387" cy="990600"/>
          </a:xfrm>
        </p:grpSpPr>
        <p:pic>
          <p:nvPicPr>
            <p:cNvPr id="1028" name="Picture 4" descr="C:\Documents and Settings\teevan\Desktop\CHI 2009\screen shots\chi-link.bmp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971888" y="4791075"/>
              <a:ext cx="1943100" cy="542925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6" name="Curved Connector 15"/>
            <p:cNvCxnSpPr>
              <a:stCxn id="1028" idx="0"/>
            </p:cNvCxnSpPr>
            <p:nvPr/>
          </p:nvCxnSpPr>
          <p:spPr>
            <a:xfrm rot="16200000" flipV="1">
              <a:off x="6719682" y="3567319"/>
              <a:ext cx="447675" cy="1999838"/>
            </a:xfrm>
            <a:prstGeom prst="curvedConnector2">
              <a:avLst/>
            </a:prstGeom>
            <a:ln w="12700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Documents and Settings\teevan\Desktop\CHI 2009\screen shots\chi-history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371600"/>
            <a:ext cx="1828800" cy="1350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Best Representation?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For recognition?</a:t>
            </a:r>
          </a:p>
          <a:p>
            <a:pPr lvl="1"/>
            <a:r>
              <a:rPr lang="en-US" dirty="0" smtClean="0"/>
              <a:t>Thumbnails 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	[Hightower et al. ’98]</a:t>
            </a:r>
          </a:p>
          <a:p>
            <a:pPr lvl="1"/>
            <a:r>
              <a:rPr lang="en-US" dirty="0" smtClean="0"/>
              <a:t>Right size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	[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Kaasten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et al. ’02]</a:t>
            </a:r>
          </a:p>
          <a:p>
            <a:pPr lvl="1"/>
            <a:r>
              <a:rPr lang="en-US" dirty="0" smtClean="0"/>
              <a:t>Interaction history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	[Cockburn &amp; McKenzie ’01]</a:t>
            </a:r>
          </a:p>
          <a:p>
            <a:r>
              <a:rPr lang="en-US" dirty="0" smtClean="0">
                <a:solidFill>
                  <a:srgbClr val="F31DB6"/>
                </a:solidFill>
              </a:rPr>
              <a:t>For search?</a:t>
            </a:r>
          </a:p>
          <a:p>
            <a:pPr lvl="1"/>
            <a:r>
              <a:rPr lang="en-US" dirty="0" smtClean="0"/>
              <a:t>Context sensitive call out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	[Woodruff et al. ’01]</a:t>
            </a:r>
          </a:p>
          <a:p>
            <a:r>
              <a:rPr lang="en-US" dirty="0" smtClean="0"/>
              <a:t>For other tasks?</a:t>
            </a:r>
          </a:p>
          <a:p>
            <a:pPr marL="342900" lvl="1" indent="-34290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	[Baudisch et al. ’04]</a:t>
            </a:r>
          </a:p>
        </p:txBody>
      </p:sp>
      <p:pic>
        <p:nvPicPr>
          <p:cNvPr id="4" name="Picture 3" descr="03 CNN_GO"/>
          <p:cNvPicPr>
            <a:picLocks noChangeAspect="1" noChangeArrowheads="1"/>
          </p:cNvPicPr>
          <p:nvPr/>
        </p:nvPicPr>
        <p:blipFill>
          <a:blip r:embed="rId4">
            <a:lum bright="-12000" contrast="12000"/>
          </a:blip>
          <a:srcRect b="44873"/>
          <a:stretch>
            <a:fillRect/>
          </a:stretch>
        </p:blipFill>
        <p:spPr bwMode="auto">
          <a:xfrm>
            <a:off x="4800600" y="4267200"/>
            <a:ext cx="1524000" cy="217760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:\Documents and Settings\teevan\Desktop\ASI\representations\enhanced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4419600"/>
            <a:ext cx="1524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9" descr="C:\Documents and Settings\teevan\Desktop\CHI 2009\screen shots\chi-query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3470699"/>
            <a:ext cx="3962400" cy="56790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 descr="C:\Documents and Settings\teevan\Desktop\CHI 2009\screen shots\chi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1676400"/>
            <a:ext cx="2121330" cy="155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ight Triangle 9"/>
          <p:cNvSpPr/>
          <p:nvPr/>
        </p:nvSpPr>
        <p:spPr>
          <a:xfrm rot="5400000">
            <a:off x="6248400" y="1676400"/>
            <a:ext cx="381000" cy="3810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Documents and Settings\teevan\Desktop\CHI 2009\screen shots\chi-history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371600"/>
            <a:ext cx="1828800" cy="1350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Best Representation?</a:t>
            </a:r>
            <a:endParaRPr lang="en-US" dirty="0"/>
          </a:p>
        </p:txBody>
      </p:sp>
      <p:pic>
        <p:nvPicPr>
          <p:cNvPr id="4" name="Picture 3" descr="03 CNN_GO"/>
          <p:cNvPicPr>
            <a:picLocks noChangeAspect="1" noChangeArrowheads="1"/>
          </p:cNvPicPr>
          <p:nvPr/>
        </p:nvPicPr>
        <p:blipFill>
          <a:blip r:embed="rId4">
            <a:lum bright="-12000" contrast="12000"/>
          </a:blip>
          <a:srcRect b="44873"/>
          <a:stretch>
            <a:fillRect/>
          </a:stretch>
        </p:blipFill>
        <p:spPr bwMode="auto">
          <a:xfrm>
            <a:off x="4800600" y="4267200"/>
            <a:ext cx="1524000" cy="217760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:\Documents and Settings\teevan\Desktop\ASI\representations\enhanced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4419600"/>
            <a:ext cx="1524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9" descr="C:\Documents and Settings\teevan\Desktop\CHI 2009\screen shots\chi-query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3470699"/>
            <a:ext cx="3962400" cy="56790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 descr="C:\Documents and Settings\teevan\Desktop\CHI 2009\screen shots\chi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1676400"/>
            <a:ext cx="2121330" cy="155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ight Triangle 9"/>
          <p:cNvSpPr/>
          <p:nvPr/>
        </p:nvSpPr>
        <p:spPr>
          <a:xfrm rot="5400000">
            <a:off x="6248400" y="1676400"/>
            <a:ext cx="381000" cy="3810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2"/>
          <p:cNvGrpSpPr/>
          <p:nvPr/>
        </p:nvGrpSpPr>
        <p:grpSpPr>
          <a:xfrm>
            <a:off x="4114800" y="1295400"/>
            <a:ext cx="4724401" cy="5410200"/>
            <a:chOff x="4114800" y="1295400"/>
            <a:chExt cx="4191001" cy="5410200"/>
          </a:xfrm>
        </p:grpSpPr>
        <p:sp>
          <p:nvSpPr>
            <p:cNvPr id="11" name="Rectangle 10"/>
            <p:cNvSpPr/>
            <p:nvPr/>
          </p:nvSpPr>
          <p:spPr>
            <a:xfrm>
              <a:off x="4114800" y="1295400"/>
              <a:ext cx="1905000" cy="14478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87978" y="4191000"/>
              <a:ext cx="3717823" cy="25146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0" descr="C:\Documents and Settings\teevan\Desktop\CHI 2009\screen shots\chi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1981200"/>
            <a:ext cx="4663256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ight Arrow 14"/>
          <p:cNvSpPr/>
          <p:nvPr/>
        </p:nvSpPr>
        <p:spPr>
          <a:xfrm rot="10800000">
            <a:off x="4953000" y="2057399"/>
            <a:ext cx="762000" cy="381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0800000">
            <a:off x="6019800" y="2743199"/>
            <a:ext cx="762000" cy="381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0800000">
            <a:off x="6781800" y="3428999"/>
            <a:ext cx="762000" cy="381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800000">
            <a:off x="6553200" y="4800600"/>
            <a:ext cx="762000" cy="381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0800000">
            <a:off x="5181600" y="4114799"/>
            <a:ext cx="762000" cy="381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086600" y="12308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Recognition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48600" y="40502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31DB6"/>
                </a:solidFill>
              </a:rPr>
              <a:t>Search</a:t>
            </a:r>
            <a:endParaRPr lang="en-US" b="1" dirty="0">
              <a:solidFill>
                <a:srgbClr val="F31DB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13333 2.22222E-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33333 2.22222E-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30833 2.22222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15833 2.22222E-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1" animBg="1"/>
      <p:bldP spid="15" grpId="2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C:\Documents and Settings\teevan\Desktop\rosa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057400"/>
            <a:ext cx="4191000" cy="423108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Designer Representations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Designer created                                  representations</a:t>
            </a:r>
          </a:p>
          <a:p>
            <a:r>
              <a:rPr lang="en-US" dirty="0" smtClean="0"/>
              <a:t>Consistent pattern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Salient image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Text</a:t>
            </a:r>
          </a:p>
          <a:p>
            <a:pPr lvl="1"/>
            <a:r>
              <a:rPr lang="en-US" dirty="0" smtClean="0">
                <a:solidFill>
                  <a:srgbClr val="F31DB6"/>
                </a:solidFill>
              </a:rPr>
              <a:t>Branding</a:t>
            </a:r>
            <a:endParaRPr lang="en-US" dirty="0">
              <a:solidFill>
                <a:srgbClr val="F31DB6"/>
              </a:solidFill>
            </a:endParaRPr>
          </a:p>
        </p:txBody>
      </p:sp>
      <p:pic>
        <p:nvPicPr>
          <p:cNvPr id="7" name="Picture 3" descr="C:\Documents and Settings\teevan\Desktop\ASI\joey\withStroke\nprRosaGlaucaLarge cop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371600"/>
            <a:ext cx="1554480" cy="1554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Documents and Settings\teevan\Desktop\ASI\joey\withStroke\wikBayonLarge copy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3086100"/>
            <a:ext cx="1554480" cy="155448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7" descr="C:\Documents and Settings\teevan\Desktop\ASI\joey\withStroke\dpReviewLarge copy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4800600"/>
            <a:ext cx="1554480" cy="155448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C:\Documents and Settings\teevan\Desktop\bayon.bmp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3086100"/>
            <a:ext cx="1539752" cy="155448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C:\Documents and Settings\teevan\Desktop\rosa.bmp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1371600"/>
            <a:ext cx="1539752" cy="155448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C:\Documents and Settings\teevan\Desktop\dbreview.bmp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76800" y="4800600"/>
            <a:ext cx="1539752" cy="155448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9" descr="C:\Documents and Settings\teevan\Desktop\CHI 2009\screen shots\chi-query.bm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" y="5334000"/>
            <a:ext cx="5486400" cy="78632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5" name="Group 34"/>
          <p:cNvGrpSpPr/>
          <p:nvPr/>
        </p:nvGrpSpPr>
        <p:grpSpPr>
          <a:xfrm>
            <a:off x="7010400" y="1828800"/>
            <a:ext cx="1600200" cy="4572000"/>
            <a:chOff x="7010400" y="1828800"/>
            <a:chExt cx="1600200" cy="4572000"/>
          </a:xfrm>
        </p:grpSpPr>
        <p:sp>
          <p:nvSpPr>
            <p:cNvPr id="22" name="Rounded Rectangle 21"/>
            <p:cNvSpPr/>
            <p:nvPr/>
          </p:nvSpPr>
          <p:spPr>
            <a:xfrm>
              <a:off x="7162800" y="1828800"/>
              <a:ext cx="1371600" cy="1066800"/>
            </a:xfrm>
            <a:prstGeom prst="round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010400" y="5334000"/>
              <a:ext cx="1371600" cy="1066800"/>
            </a:xfrm>
            <a:prstGeom prst="round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543800" y="3733800"/>
              <a:ext cx="1066800" cy="838200"/>
            </a:xfrm>
            <a:prstGeom prst="round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705600" y="1295400"/>
            <a:ext cx="1752600" cy="4343400"/>
            <a:chOff x="6705600" y="1295400"/>
            <a:chExt cx="1752600" cy="4343400"/>
          </a:xfrm>
        </p:grpSpPr>
        <p:sp>
          <p:nvSpPr>
            <p:cNvPr id="28" name="Rounded Rectangle 27"/>
            <p:cNvSpPr/>
            <p:nvPr/>
          </p:nvSpPr>
          <p:spPr>
            <a:xfrm>
              <a:off x="6705600" y="1295400"/>
              <a:ext cx="1752600" cy="914400"/>
            </a:xfrm>
            <a:prstGeom prst="round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705600" y="3048000"/>
              <a:ext cx="990600" cy="381000"/>
            </a:xfrm>
            <a:prstGeom prst="round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7391400" y="4724400"/>
              <a:ext cx="685800" cy="914400"/>
            </a:xfrm>
            <a:prstGeom prst="round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533400" y="5334000"/>
            <a:ext cx="1905000" cy="304800"/>
          </a:xfrm>
          <a:prstGeom prst="round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609600" y="5562600"/>
            <a:ext cx="5334000" cy="457200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33400" y="5943600"/>
            <a:ext cx="1219200" cy="152400"/>
          </a:xfrm>
          <a:prstGeom prst="roundRect">
            <a:avLst/>
          </a:prstGeom>
          <a:noFill/>
          <a:ln w="28575">
            <a:solidFill>
              <a:srgbClr val="F31DB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6781800" y="2667000"/>
            <a:ext cx="1371600" cy="2590800"/>
            <a:chOff x="6781800" y="2667000"/>
            <a:chExt cx="1371600" cy="2590800"/>
          </a:xfrm>
        </p:grpSpPr>
        <p:sp>
          <p:nvSpPr>
            <p:cNvPr id="25" name="Rounded Rectangle 24"/>
            <p:cNvSpPr/>
            <p:nvPr/>
          </p:nvSpPr>
          <p:spPr>
            <a:xfrm>
              <a:off x="6781800" y="2667000"/>
              <a:ext cx="762000" cy="381000"/>
            </a:xfrm>
            <a:prstGeom prst="roundRect">
              <a:avLst/>
            </a:prstGeom>
            <a:noFill/>
            <a:ln w="28575">
              <a:solidFill>
                <a:srgbClr val="F31DB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7086600" y="3276600"/>
              <a:ext cx="1066800" cy="1066800"/>
            </a:xfrm>
            <a:prstGeom prst="roundRect">
              <a:avLst/>
            </a:prstGeom>
            <a:noFill/>
            <a:ln w="28575">
              <a:solidFill>
                <a:srgbClr val="F31DB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858000" y="4876800"/>
              <a:ext cx="533400" cy="381000"/>
            </a:xfrm>
            <a:prstGeom prst="roundRect">
              <a:avLst/>
            </a:prstGeom>
            <a:noFill/>
            <a:ln w="28575">
              <a:solidFill>
                <a:srgbClr val="F31DB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38000" y="38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78035E-8 L -0.07916 -0.296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-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teevan\Desktop\Preserved-960-www.dpreview.com-news060206022114canoneos30d.as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571" y="877824"/>
            <a:ext cx="7628859" cy="552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669950" y="2406396"/>
            <a:ext cx="1219200" cy="9144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7571" y="877824"/>
            <a:ext cx="1102379" cy="537972"/>
          </a:xfrm>
          <a:prstGeom prst="rect">
            <a:avLst/>
          </a:prstGeom>
          <a:noFill/>
          <a:ln w="57150">
            <a:solidFill>
              <a:srgbClr val="F31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00300" y="392668"/>
            <a:ext cx="4343400" cy="369332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Canon EOS 30D: Digital Photography Review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04800" y="152400"/>
            <a:ext cx="8458200" cy="6477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 descr="\\sdrucker2\Semantic Thumbs\Tasks\Designer1\compIcon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2362200"/>
            <a:ext cx="1143000" cy="85725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C:\Documents and Settings\teevan\Desktop\Preserved-960-www.dpreview.com-news060206022114canoneos30d.as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2362200"/>
            <a:ext cx="1187273" cy="85953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Auto-Generated Visual Snippets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Salient image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Text</a:t>
            </a:r>
            <a:r>
              <a:rPr lang="en-US" dirty="0" smtClean="0"/>
              <a:t>: Title</a:t>
            </a:r>
          </a:p>
          <a:p>
            <a:pPr lvl="1"/>
            <a:r>
              <a:rPr lang="en-US" dirty="0" smtClean="0">
                <a:solidFill>
                  <a:srgbClr val="F31DB6"/>
                </a:solidFill>
              </a:rPr>
              <a:t>Branding</a:t>
            </a:r>
            <a:r>
              <a:rPr lang="en-US" dirty="0" smtClean="0"/>
              <a:t>: Logo</a:t>
            </a:r>
          </a:p>
          <a:p>
            <a:r>
              <a:rPr lang="en-US" dirty="0" smtClean="0"/>
              <a:t>Compile</a:t>
            </a:r>
            <a:endParaRPr lang="en-US" dirty="0"/>
          </a:p>
        </p:txBody>
      </p:sp>
      <p:pic>
        <p:nvPicPr>
          <p:cNvPr id="6" name="Picture 3" descr="\\sdrucker2\Semantic Thumbs\Tasks\Designer1\compIco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3900" y="2743200"/>
            <a:ext cx="1143000" cy="85725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\\sdrucker2\Semantic Thumbs\Tasks\Designer8\compIcon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5029200"/>
            <a:ext cx="1143000" cy="85725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\\sdrucker2\Semantic Thumbs\Tasks\Designer3\compIcon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886200"/>
            <a:ext cx="1143000" cy="85725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7" descr="\\sdrucker2\Semantic Thumbs\Tasks\Designer4\compIcon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33900" y="1600200"/>
            <a:ext cx="1143000" cy="85725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 descr="\\sdrucker2\Semantic Thumbs\Tasks\Designer5\compIcon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33900" y="3886200"/>
            <a:ext cx="1143000" cy="85725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1" descr="\\sdrucker2\Semantic Thumbs\Tasks\Designer10\compIcon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2743200"/>
            <a:ext cx="1143000" cy="85725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2" descr="\\sdrucker2\Semantic Thumbs\Tasks\Designer11\compIcon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33900" y="5029200"/>
            <a:ext cx="1143000" cy="85725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3" descr="\\sdrucker2\Semantic Thumbs\Tasks\Designer11\compIcon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00800" y="1600200"/>
            <a:ext cx="1143000" cy="85725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082040" y="4572000"/>
            <a:ext cx="2194560" cy="1645920"/>
          </a:xfrm>
          <a:prstGeom prst="rect">
            <a:avLst/>
          </a:prstGeom>
          <a:gradFill flip="none" rotWithShape="1">
            <a:gsLst>
              <a:gs pos="25000">
                <a:schemeClr val="tx2">
                  <a:lumMod val="60000"/>
                  <a:lumOff val="40000"/>
                  <a:alpha val="71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82040" y="4572000"/>
            <a:ext cx="2194560" cy="32918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82040" y="5394960"/>
            <a:ext cx="2194560" cy="822960"/>
          </a:xfrm>
          <a:prstGeom prst="rect">
            <a:avLst/>
          </a:prstGeom>
          <a:solidFill>
            <a:srgbClr val="D99694"/>
          </a:solidFill>
          <a:ln>
            <a:solidFill>
              <a:srgbClr val="F31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82040" y="5394960"/>
            <a:ext cx="1051560" cy="822960"/>
          </a:xfrm>
          <a:prstGeom prst="rect">
            <a:avLst/>
          </a:prstGeom>
          <a:solidFill>
            <a:srgbClr val="D99694">
              <a:alpha val="50196"/>
            </a:srgbClr>
          </a:solidFill>
          <a:ln>
            <a:solidFill>
              <a:srgbClr val="F31DB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  <p:bldP spid="16" grpId="2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Studying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representations</a:t>
            </a:r>
          </a:p>
          <a:p>
            <a:endParaRPr lang="en-US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Two ways representations can be used</a:t>
            </a:r>
          </a:p>
          <a:p>
            <a:pPr lvl="1"/>
            <a:r>
              <a:rPr lang="en-US" dirty="0" smtClean="0">
                <a:solidFill>
                  <a:srgbClr val="F31DB6"/>
                </a:solidFill>
              </a:rPr>
              <a:t>Search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Recognition</a:t>
            </a:r>
          </a:p>
          <a:p>
            <a:endParaRPr lang="en-US" dirty="0" smtClean="0"/>
          </a:p>
        </p:txBody>
      </p:sp>
      <p:pic>
        <p:nvPicPr>
          <p:cNvPr id="4" name="Picture 3" descr="\\hotmap\SearchVisImg\img\SmallThumb\t5\17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371725"/>
            <a:ext cx="1143000" cy="84772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\\hotmap\SearchVisImg\img\TextSnippet\t5\17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3533775"/>
            <a:ext cx="5286375" cy="73342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\\hotmap\SearchVisImg\img\CompThumb\t5\17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2362200"/>
            <a:ext cx="1143000" cy="85725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31DB6"/>
                </a:solidFill>
              </a:rPr>
              <a:t>Phase I: Search</a:t>
            </a:r>
          </a:p>
          <a:p>
            <a:pPr lvl="1"/>
            <a:r>
              <a:rPr lang="en-US" dirty="0" smtClean="0"/>
              <a:t>12 search tasks (medical, shopping, homepage)</a:t>
            </a:r>
          </a:p>
          <a:p>
            <a:pPr lvl="1"/>
            <a:r>
              <a:rPr lang="en-US" dirty="0" smtClean="0"/>
              <a:t>Within-subject: 4 tasks with each representation</a:t>
            </a:r>
          </a:p>
          <a:p>
            <a:pPr lvl="1"/>
            <a:r>
              <a:rPr lang="en-US" dirty="0" smtClean="0"/>
              <a:t>276 participants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Phase II: Recognition</a:t>
            </a:r>
          </a:p>
          <a:p>
            <a:pPr lvl="1"/>
            <a:r>
              <a:rPr lang="en-US" dirty="0" smtClean="0"/>
              <a:t>Same 12 tasks: </a:t>
            </a:r>
            <a:r>
              <a:rPr lang="en-US" i="1" dirty="0" smtClean="0"/>
              <a:t>Re-find yesterday’s answer</a:t>
            </a:r>
          </a:p>
          <a:p>
            <a:pPr lvl="1"/>
            <a:r>
              <a:rPr lang="en-US" dirty="0" smtClean="0"/>
              <a:t>Between-subject: All with same representation</a:t>
            </a:r>
          </a:p>
          <a:p>
            <a:pPr lvl="1"/>
            <a:r>
              <a:rPr lang="en-US" dirty="0" smtClean="0"/>
              <a:t>197 participants (from </a:t>
            </a:r>
            <a:r>
              <a:rPr lang="en-US" dirty="0" smtClean="0">
                <a:solidFill>
                  <a:srgbClr val="F31DB6"/>
                </a:solidFill>
              </a:rPr>
              <a:t>Phase I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632</Words>
  <Application>Microsoft Office PowerPoint</Application>
  <PresentationFormat>On-screen Show (4:3)</PresentationFormat>
  <Paragraphs>144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Visual Snippets Summarizing Web Pages for Search and Revisitation</vt:lpstr>
      <vt:lpstr>Lots of Ways to Represent a Page</vt:lpstr>
      <vt:lpstr>What is the Best Representation?</vt:lpstr>
      <vt:lpstr>What is the Best Representation?</vt:lpstr>
      <vt:lpstr>Designer Representations</vt:lpstr>
      <vt:lpstr>Slide 6</vt:lpstr>
      <vt:lpstr>Auto-Generated Visual Snippets</vt:lpstr>
      <vt:lpstr>Studying Representations</vt:lpstr>
      <vt:lpstr>Study Design</vt:lpstr>
      <vt:lpstr>Phase I: Search</vt:lpstr>
      <vt:lpstr>Phase II: Recognition</vt:lpstr>
      <vt:lpstr>Discussion of Results</vt:lpstr>
      <vt:lpstr>Improving Visual Snippets</vt:lpstr>
      <vt:lpstr>Consistency v. Task Support</vt:lpstr>
      <vt:lpstr>Questions?</vt:lpstr>
      <vt:lpstr>Designer Thumbnails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Snippets Summarizing Web Pages for Search and Revisitation</dc:title>
  <dc:creator>Jaime Teevan</dc:creator>
  <cp:lastModifiedBy>Jaime Teevan</cp:lastModifiedBy>
  <cp:revision>35</cp:revision>
  <dcterms:created xsi:type="dcterms:W3CDTF">2009-03-23T20:14:27Z</dcterms:created>
  <dcterms:modified xsi:type="dcterms:W3CDTF">2009-04-10T21:23:09Z</dcterms:modified>
</cp:coreProperties>
</file>