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0" r:id="rId4"/>
    <p:sldId id="258" r:id="rId5"/>
    <p:sldId id="259" r:id="rId6"/>
    <p:sldId id="265" r:id="rId7"/>
    <p:sldId id="266" r:id="rId8"/>
    <p:sldId id="272" r:id="rId9"/>
    <p:sldId id="273" r:id="rId10"/>
    <p:sldId id="262" r:id="rId11"/>
    <p:sldId id="275" r:id="rId12"/>
    <p:sldId id="276" r:id="rId13"/>
    <p:sldId id="282" r:id="rId14"/>
    <p:sldId id="279" r:id="rId15"/>
    <p:sldId id="283" r:id="rId16"/>
    <p:sldId id="278" r:id="rId17"/>
    <p:sldId id="280" r:id="rId18"/>
    <p:sldId id="264" r:id="rId19"/>
    <p:sldId id="271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4F8159"/>
    <a:srgbClr val="4F81BD"/>
    <a:srgbClr val="FFFFFF"/>
    <a:srgbClr val="6A83B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88" autoAdjust="0"/>
  </p:normalViewPr>
  <p:slideViewPr>
    <p:cSldViewPr>
      <p:cViewPr varScale="1">
        <p:scale>
          <a:sx n="91" d="100"/>
          <a:sy n="91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eevan\My%20Documents\Papers\TOCHI\P4P\Spreadsheets\figu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eevan\My%20Documents\Papers\TOCHI\P4P\Spreadsheets\figu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eevan\My%20Documents\Papers\TOCHI\P4P\Spreadsheets\figur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eevan\Desktop\figur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eevan\Desktop\figur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eevan\Desktop\figur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eevan\Desktop\figur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eevan\Desktop\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'Relevance v. Rank'!$A$40</c:f>
              <c:strCache>
                <c:ptCount val="1"/>
                <c:pt idx="0">
                  <c:v>Explicit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'Relevance v. Rank'!$B$40:$K$40</c:f>
              <c:numCache>
                <c:formatCode>General</c:formatCode>
                <c:ptCount val="10"/>
                <c:pt idx="0">
                  <c:v>0.12103004291845527</c:v>
                </c:pt>
                <c:pt idx="1">
                  <c:v>0.1103862660944205</c:v>
                </c:pt>
                <c:pt idx="2">
                  <c:v>0.11519313304721079</c:v>
                </c:pt>
                <c:pt idx="3">
                  <c:v>9.9399141630901217E-2</c:v>
                </c:pt>
                <c:pt idx="4">
                  <c:v>8.2575107296137346E-2</c:v>
                </c:pt>
                <c:pt idx="5">
                  <c:v>9.0987124463519323E-2</c:v>
                </c:pt>
                <c:pt idx="6">
                  <c:v>9.4077253218884244E-2</c:v>
                </c:pt>
                <c:pt idx="7">
                  <c:v>8.9613733905579446E-2</c:v>
                </c:pt>
                <c:pt idx="8">
                  <c:v>8.65236051502149E-2</c:v>
                </c:pt>
                <c:pt idx="9">
                  <c:v>0.11021459227467822</c:v>
                </c:pt>
              </c:numCache>
            </c:numRef>
          </c:val>
        </c:ser>
        <c:ser>
          <c:idx val="1"/>
          <c:order val="1"/>
          <c:tx>
            <c:strRef>
              <c:f>'Relevance v. Rank'!$A$41</c:f>
              <c:strCache>
                <c:ptCount val="1"/>
                <c:pt idx="0">
                  <c:v>Behavior</c:v>
                </c:pt>
              </c:strCache>
            </c:strRef>
          </c:tx>
          <c:spPr>
            <a:ln w="38100">
              <a:noFill/>
              <a:prstDash val="solid"/>
            </a:ln>
          </c:spPr>
          <c:marker>
            <c:symbol val="none"/>
          </c:marker>
          <c:val>
            <c:numRef>
              <c:f>'Relevance v. Rank'!$B$41:$K$41</c:f>
              <c:numCache>
                <c:formatCode>General</c:formatCode>
                <c:ptCount val="10"/>
                <c:pt idx="0">
                  <c:v>0.60939060939060963</c:v>
                </c:pt>
                <c:pt idx="1">
                  <c:v>0.13886113886113943</c:v>
                </c:pt>
                <c:pt idx="2">
                  <c:v>7.8921078921078913E-2</c:v>
                </c:pt>
                <c:pt idx="3">
                  <c:v>4.5954045954045994E-2</c:v>
                </c:pt>
                <c:pt idx="4">
                  <c:v>3.1968031968031968E-2</c:v>
                </c:pt>
                <c:pt idx="5">
                  <c:v>2.3976023976024035E-2</c:v>
                </c:pt>
                <c:pt idx="6">
                  <c:v>1.9980019980019983E-2</c:v>
                </c:pt>
                <c:pt idx="7">
                  <c:v>1.7982017982018029E-2</c:v>
                </c:pt>
                <c:pt idx="8">
                  <c:v>1.6983016983016987E-2</c:v>
                </c:pt>
                <c:pt idx="9">
                  <c:v>1.5984015984016019E-2</c:v>
                </c:pt>
              </c:numCache>
            </c:numRef>
          </c:val>
        </c:ser>
        <c:ser>
          <c:idx val="2"/>
          <c:order val="2"/>
          <c:tx>
            <c:strRef>
              <c:f>'Relevance v. Rank'!$A$42</c:f>
              <c:strCache>
                <c:ptCount val="1"/>
                <c:pt idx="0">
                  <c:v>Content</c:v>
                </c:pt>
              </c:strCache>
            </c:strRef>
          </c:tx>
          <c:spPr>
            <a:ln w="38100">
              <a:noFill/>
              <a:prstDash val="solid"/>
            </a:ln>
          </c:spPr>
          <c:marker>
            <c:symbol val="none"/>
          </c:marker>
          <c:val>
            <c:numRef>
              <c:f>'Relevance v. Rank'!$B$42:$K$42</c:f>
              <c:numCache>
                <c:formatCode>General</c:formatCode>
                <c:ptCount val="10"/>
                <c:pt idx="0">
                  <c:v>9.2504209156885078E-2</c:v>
                </c:pt>
                <c:pt idx="1">
                  <c:v>9.4469096668967065E-2</c:v>
                </c:pt>
                <c:pt idx="2">
                  <c:v>9.9735398001233627E-2</c:v>
                </c:pt>
                <c:pt idx="3">
                  <c:v>0.10435102549615918</c:v>
                </c:pt>
                <c:pt idx="4">
                  <c:v>0.101438085456068</c:v>
                </c:pt>
                <c:pt idx="5">
                  <c:v>0.10355477876010524</c:v>
                </c:pt>
                <c:pt idx="6">
                  <c:v>0.103830623677544</c:v>
                </c:pt>
                <c:pt idx="7">
                  <c:v>0.10227668994052427</c:v>
                </c:pt>
                <c:pt idx="8">
                  <c:v>0.10020242567366112</c:v>
                </c:pt>
                <c:pt idx="9">
                  <c:v>9.763766716885422E-2</c:v>
                </c:pt>
              </c:numCache>
            </c:numRef>
          </c:val>
        </c:ser>
        <c:marker val="1"/>
        <c:axId val="39035264"/>
        <c:axId val="39037184"/>
      </c:lineChart>
      <c:catAx>
        <c:axId val="390352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Rank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037184"/>
        <c:crosses val="autoZero"/>
        <c:auto val="1"/>
        <c:lblAlgn val="ctr"/>
        <c:lblOffset val="100"/>
      </c:catAx>
      <c:valAx>
        <c:axId val="39037184"/>
        <c:scaling>
          <c:orientation val="minMax"/>
          <c:max val="0.7000000000000006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Normalized Gain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035264"/>
        <c:crosses val="autoZero"/>
        <c:crossBetween val="between"/>
        <c:majorUnit val="0.70000000000000062"/>
      </c:valAx>
    </c:plotArea>
    <c:legend>
      <c:legendPos val="t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'Relevance v. Rank'!$A$40</c:f>
              <c:strCache>
                <c:ptCount val="1"/>
                <c:pt idx="0">
                  <c:v>Explicit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'Relevance v. Rank'!$B$40:$K$40</c:f>
              <c:numCache>
                <c:formatCode>General</c:formatCode>
                <c:ptCount val="10"/>
                <c:pt idx="0">
                  <c:v>0.1210300429184553</c:v>
                </c:pt>
                <c:pt idx="1">
                  <c:v>0.11038626609442038</c:v>
                </c:pt>
                <c:pt idx="2">
                  <c:v>0.11519313304721077</c:v>
                </c:pt>
                <c:pt idx="3">
                  <c:v>9.9399141630901189E-2</c:v>
                </c:pt>
                <c:pt idx="4">
                  <c:v>8.2575107296137332E-2</c:v>
                </c:pt>
                <c:pt idx="5">
                  <c:v>9.0987124463519309E-2</c:v>
                </c:pt>
                <c:pt idx="6">
                  <c:v>9.4077253218884202E-2</c:v>
                </c:pt>
                <c:pt idx="7">
                  <c:v>8.9613733905579446E-2</c:v>
                </c:pt>
                <c:pt idx="8">
                  <c:v>8.65236051502149E-2</c:v>
                </c:pt>
                <c:pt idx="9">
                  <c:v>0.11021459227467814</c:v>
                </c:pt>
              </c:numCache>
            </c:numRef>
          </c:val>
        </c:ser>
        <c:ser>
          <c:idx val="1"/>
          <c:order val="1"/>
          <c:tx>
            <c:strRef>
              <c:f>'Relevance v. Rank'!$A$41</c:f>
              <c:strCache>
                <c:ptCount val="1"/>
                <c:pt idx="0">
                  <c:v>Behavior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val>
            <c:numRef>
              <c:f>'Relevance v. Rank'!$B$41:$K$41</c:f>
              <c:numCache>
                <c:formatCode>General</c:formatCode>
                <c:ptCount val="10"/>
                <c:pt idx="0">
                  <c:v>0.60939060939060963</c:v>
                </c:pt>
                <c:pt idx="1">
                  <c:v>0.13886113886113949</c:v>
                </c:pt>
                <c:pt idx="2">
                  <c:v>7.8921078921078913E-2</c:v>
                </c:pt>
                <c:pt idx="3">
                  <c:v>4.5954045954045994E-2</c:v>
                </c:pt>
                <c:pt idx="4">
                  <c:v>3.1968031968031968E-2</c:v>
                </c:pt>
                <c:pt idx="5">
                  <c:v>2.3976023976024011E-2</c:v>
                </c:pt>
                <c:pt idx="6">
                  <c:v>1.9980019980019983E-2</c:v>
                </c:pt>
                <c:pt idx="7">
                  <c:v>1.7982017982017991E-2</c:v>
                </c:pt>
                <c:pt idx="8">
                  <c:v>1.6983016983016987E-2</c:v>
                </c:pt>
                <c:pt idx="9">
                  <c:v>1.5984015984016001E-2</c:v>
                </c:pt>
              </c:numCache>
            </c:numRef>
          </c:val>
        </c:ser>
        <c:ser>
          <c:idx val="2"/>
          <c:order val="2"/>
          <c:tx>
            <c:strRef>
              <c:f>'Relevance v. Rank'!$A$42</c:f>
              <c:strCache>
                <c:ptCount val="1"/>
                <c:pt idx="0">
                  <c:v>Content</c:v>
                </c:pt>
              </c:strCache>
            </c:strRef>
          </c:tx>
          <c:spPr>
            <a:ln w="38100">
              <a:noFill/>
              <a:prstDash val="solid"/>
            </a:ln>
          </c:spPr>
          <c:marker>
            <c:symbol val="none"/>
          </c:marker>
          <c:val>
            <c:numRef>
              <c:f>'Relevance v. Rank'!$B$42:$K$42</c:f>
              <c:numCache>
                <c:formatCode>General</c:formatCode>
                <c:ptCount val="10"/>
                <c:pt idx="0">
                  <c:v>9.2504209156885092E-2</c:v>
                </c:pt>
                <c:pt idx="1">
                  <c:v>9.4469096668966968E-2</c:v>
                </c:pt>
                <c:pt idx="2">
                  <c:v>9.9735398001233669E-2</c:v>
                </c:pt>
                <c:pt idx="3">
                  <c:v>0.10435102549615921</c:v>
                </c:pt>
                <c:pt idx="4">
                  <c:v>0.101438085456068</c:v>
                </c:pt>
                <c:pt idx="5">
                  <c:v>0.10355477876010527</c:v>
                </c:pt>
                <c:pt idx="6">
                  <c:v>0.103830623677544</c:v>
                </c:pt>
                <c:pt idx="7">
                  <c:v>0.1022766899405243</c:v>
                </c:pt>
                <c:pt idx="8">
                  <c:v>0.10020242567366112</c:v>
                </c:pt>
                <c:pt idx="9">
                  <c:v>9.7637667168854234E-2</c:v>
                </c:pt>
              </c:numCache>
            </c:numRef>
          </c:val>
        </c:ser>
        <c:marker val="1"/>
        <c:axId val="39399424"/>
        <c:axId val="39401344"/>
      </c:lineChart>
      <c:catAx>
        <c:axId val="393994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Rank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401344"/>
        <c:crosses val="autoZero"/>
        <c:auto val="1"/>
        <c:lblAlgn val="ctr"/>
        <c:lblOffset val="100"/>
      </c:catAx>
      <c:valAx>
        <c:axId val="39401344"/>
        <c:scaling>
          <c:orientation val="minMax"/>
          <c:max val="0.7000000000000006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Normalized Gain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399424"/>
        <c:crosses val="autoZero"/>
        <c:crossBetween val="between"/>
        <c:majorUnit val="0.70000000000000062"/>
      </c:valAx>
    </c:plotArea>
    <c:legend>
      <c:legendPos val="t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'Relevance v. Rank'!$A$40</c:f>
              <c:strCache>
                <c:ptCount val="1"/>
                <c:pt idx="0">
                  <c:v>Explicit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'Relevance v. Rank'!$B$40:$K$40</c:f>
              <c:numCache>
                <c:formatCode>General</c:formatCode>
                <c:ptCount val="10"/>
                <c:pt idx="0">
                  <c:v>0.1210300429184553</c:v>
                </c:pt>
                <c:pt idx="1">
                  <c:v>0.11038626609442038</c:v>
                </c:pt>
                <c:pt idx="2">
                  <c:v>0.11519313304721077</c:v>
                </c:pt>
                <c:pt idx="3">
                  <c:v>9.9399141630901189E-2</c:v>
                </c:pt>
                <c:pt idx="4">
                  <c:v>8.2575107296137332E-2</c:v>
                </c:pt>
                <c:pt idx="5">
                  <c:v>9.0987124463519309E-2</c:v>
                </c:pt>
                <c:pt idx="6">
                  <c:v>9.4077253218884202E-2</c:v>
                </c:pt>
                <c:pt idx="7">
                  <c:v>8.9613733905579446E-2</c:v>
                </c:pt>
                <c:pt idx="8">
                  <c:v>8.65236051502149E-2</c:v>
                </c:pt>
                <c:pt idx="9">
                  <c:v>0.11021459227467814</c:v>
                </c:pt>
              </c:numCache>
            </c:numRef>
          </c:val>
        </c:ser>
        <c:ser>
          <c:idx val="1"/>
          <c:order val="1"/>
          <c:tx>
            <c:strRef>
              <c:f>'Relevance v. Rank'!$A$41</c:f>
              <c:strCache>
                <c:ptCount val="1"/>
                <c:pt idx="0">
                  <c:v>Behavior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val>
            <c:numRef>
              <c:f>'Relevance v. Rank'!$B$41:$K$41</c:f>
              <c:numCache>
                <c:formatCode>General</c:formatCode>
                <c:ptCount val="10"/>
                <c:pt idx="0">
                  <c:v>0.60939060939060963</c:v>
                </c:pt>
                <c:pt idx="1">
                  <c:v>0.13886113886113949</c:v>
                </c:pt>
                <c:pt idx="2">
                  <c:v>7.8921078921078913E-2</c:v>
                </c:pt>
                <c:pt idx="3">
                  <c:v>4.5954045954045994E-2</c:v>
                </c:pt>
                <c:pt idx="4">
                  <c:v>3.1968031968031968E-2</c:v>
                </c:pt>
                <c:pt idx="5">
                  <c:v>2.3976023976024011E-2</c:v>
                </c:pt>
                <c:pt idx="6">
                  <c:v>1.9980019980019983E-2</c:v>
                </c:pt>
                <c:pt idx="7">
                  <c:v>1.7982017982017991E-2</c:v>
                </c:pt>
                <c:pt idx="8">
                  <c:v>1.6983016983016987E-2</c:v>
                </c:pt>
                <c:pt idx="9">
                  <c:v>1.5984015984016001E-2</c:v>
                </c:pt>
              </c:numCache>
            </c:numRef>
          </c:val>
        </c:ser>
        <c:ser>
          <c:idx val="2"/>
          <c:order val="2"/>
          <c:tx>
            <c:strRef>
              <c:f>'Relevance v. Rank'!$A$42</c:f>
              <c:strCache>
                <c:ptCount val="1"/>
                <c:pt idx="0">
                  <c:v>Content</c:v>
                </c:pt>
              </c:strCache>
            </c:strRef>
          </c:tx>
          <c:spPr>
            <a:ln w="38100">
              <a:solidFill>
                <a:srgbClr val="4F8159"/>
              </a:solidFill>
              <a:prstDash val="solid"/>
            </a:ln>
          </c:spPr>
          <c:marker>
            <c:symbol val="none"/>
          </c:marker>
          <c:val>
            <c:numRef>
              <c:f>'Relevance v. Rank'!$B$42:$K$42</c:f>
              <c:numCache>
                <c:formatCode>General</c:formatCode>
                <c:ptCount val="10"/>
                <c:pt idx="0">
                  <c:v>9.2504209156885092E-2</c:v>
                </c:pt>
                <c:pt idx="1">
                  <c:v>9.4469096668966968E-2</c:v>
                </c:pt>
                <c:pt idx="2">
                  <c:v>9.9735398001233669E-2</c:v>
                </c:pt>
                <c:pt idx="3">
                  <c:v>0.10435102549615921</c:v>
                </c:pt>
                <c:pt idx="4">
                  <c:v>0.101438085456068</c:v>
                </c:pt>
                <c:pt idx="5">
                  <c:v>0.10355477876010527</c:v>
                </c:pt>
                <c:pt idx="6">
                  <c:v>0.103830623677544</c:v>
                </c:pt>
                <c:pt idx="7">
                  <c:v>0.1022766899405243</c:v>
                </c:pt>
                <c:pt idx="8">
                  <c:v>0.10020242567366112</c:v>
                </c:pt>
                <c:pt idx="9">
                  <c:v>9.7637667168854234E-2</c:v>
                </c:pt>
              </c:numCache>
            </c:numRef>
          </c:val>
        </c:ser>
        <c:marker val="1"/>
        <c:axId val="39435648"/>
        <c:axId val="39446016"/>
      </c:lineChart>
      <c:catAx>
        <c:axId val="394356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Rank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446016"/>
        <c:crosses val="autoZero"/>
        <c:auto val="1"/>
        <c:lblAlgn val="ctr"/>
        <c:lblOffset val="100"/>
      </c:catAx>
      <c:valAx>
        <c:axId val="39446016"/>
        <c:scaling>
          <c:orientation val="minMax"/>
          <c:max val="0.7000000000000006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Normalized Gain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435648"/>
        <c:crosses val="autoZero"/>
        <c:crossBetween val="between"/>
        <c:majorUnit val="0.70000000000000062"/>
      </c:valAx>
    </c:plotArea>
    <c:legend>
      <c:legendPos val="t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P4P!$A$35</c:f>
              <c:strCache>
                <c:ptCount val="1"/>
                <c:pt idx="0">
                  <c:v>Group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val>
            <c:numRef>
              <c:f>P4P!$B$35:$G$35</c:f>
              <c:numCache>
                <c:formatCode>General</c:formatCode>
                <c:ptCount val="6"/>
                <c:pt idx="0">
                  <c:v>1</c:v>
                </c:pt>
                <c:pt idx="1">
                  <c:v>0.93014054654951284</c:v>
                </c:pt>
                <c:pt idx="2">
                  <c:v>0.89603445877650079</c:v>
                </c:pt>
                <c:pt idx="3">
                  <c:v>0.8749254148050879</c:v>
                </c:pt>
                <c:pt idx="4">
                  <c:v>0.86052574833185813</c:v>
                </c:pt>
                <c:pt idx="5">
                  <c:v>0.85206299907854843</c:v>
                </c:pt>
              </c:numCache>
            </c:numRef>
          </c:val>
        </c:ser>
        <c:ser>
          <c:idx val="1"/>
          <c:order val="1"/>
          <c:tx>
            <c:strRef>
              <c:f>P4P!$A$36</c:f>
              <c:strCache>
                <c:ptCount val="1"/>
                <c:pt idx="0">
                  <c:v>Individual</c:v>
                </c:pt>
              </c:strCache>
            </c:strRef>
          </c:tx>
          <c:spPr>
            <a:ln w="38100">
              <a:solidFill>
                <a:srgbClr val="FFCC00"/>
              </a:solidFill>
              <a:prstDash val="solid"/>
            </a:ln>
          </c:spPr>
          <c:marker>
            <c:spPr>
              <a:solidFill>
                <a:srgbClr val="FFCC00"/>
              </a:solidFill>
              <a:ln>
                <a:solidFill>
                  <a:srgbClr val="FFCC00"/>
                </a:solidFill>
              </a:ln>
            </c:spPr>
          </c:marker>
          <c:val>
            <c:numRef>
              <c:f>P4P!$B$36:$G$36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P4P!$A$37</c:f>
              <c:strCache>
                <c:ptCount val="1"/>
                <c:pt idx="0">
                  <c:v>Web</c:v>
                </c:pt>
              </c:strCache>
            </c:strRef>
          </c:tx>
          <c:spPr>
            <a:ln w="38100">
              <a:noFill/>
              <a:prstDash val="solid"/>
            </a:ln>
          </c:spPr>
          <c:marker>
            <c:spPr>
              <a:noFill/>
              <a:ln>
                <a:noFill/>
              </a:ln>
            </c:spPr>
          </c:marker>
          <c:val>
            <c:numRef>
              <c:f>P4P!$B$37:$G$37</c:f>
              <c:numCache>
                <c:formatCode>General</c:formatCode>
                <c:ptCount val="6"/>
                <c:pt idx="0">
                  <c:v>0.5752949263441699</c:v>
                </c:pt>
                <c:pt idx="1">
                  <c:v>0.5752949263441699</c:v>
                </c:pt>
                <c:pt idx="2">
                  <c:v>0.5752949263441699</c:v>
                </c:pt>
                <c:pt idx="3">
                  <c:v>0.5752949263441699</c:v>
                </c:pt>
                <c:pt idx="4">
                  <c:v>0.5752949263441699</c:v>
                </c:pt>
                <c:pt idx="5">
                  <c:v>0.5752949263441699</c:v>
                </c:pt>
              </c:numCache>
            </c:numRef>
          </c:val>
        </c:ser>
        <c:marker val="1"/>
        <c:axId val="39754368"/>
        <c:axId val="39765120"/>
      </c:lineChart>
      <c:catAx>
        <c:axId val="39754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Number of People in Group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765120"/>
        <c:crosses val="autoZero"/>
        <c:auto val="1"/>
        <c:lblAlgn val="ctr"/>
        <c:lblOffset val="100"/>
      </c:catAx>
      <c:valAx>
        <c:axId val="39765120"/>
        <c:scaling>
          <c:orientation val="minMax"/>
          <c:max val="1"/>
          <c:min val="0.5500000000000000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Normalized DCG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754368"/>
        <c:crosses val="autoZero"/>
        <c:crossBetween val="between"/>
        <c:majorUnit val="0.15000000000000024"/>
      </c:valAx>
    </c:plotArea>
    <c:legend>
      <c:legendPos val="t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P4P!$A$35</c:f>
              <c:strCache>
                <c:ptCount val="1"/>
                <c:pt idx="0">
                  <c:v>Group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val>
            <c:numRef>
              <c:f>P4P!$B$35:$G$35</c:f>
              <c:numCache>
                <c:formatCode>General</c:formatCode>
                <c:ptCount val="6"/>
                <c:pt idx="0">
                  <c:v>1</c:v>
                </c:pt>
                <c:pt idx="1">
                  <c:v>0.93014054654951306</c:v>
                </c:pt>
                <c:pt idx="2">
                  <c:v>0.89603445877650079</c:v>
                </c:pt>
                <c:pt idx="3">
                  <c:v>0.87492541480508834</c:v>
                </c:pt>
                <c:pt idx="4">
                  <c:v>0.86052574833185813</c:v>
                </c:pt>
                <c:pt idx="5">
                  <c:v>0.85206299907854843</c:v>
                </c:pt>
              </c:numCache>
            </c:numRef>
          </c:val>
        </c:ser>
        <c:ser>
          <c:idx val="1"/>
          <c:order val="1"/>
          <c:tx>
            <c:strRef>
              <c:f>P4P!$A$36</c:f>
              <c:strCache>
                <c:ptCount val="1"/>
                <c:pt idx="0">
                  <c:v>Individual</c:v>
                </c:pt>
              </c:strCache>
            </c:strRef>
          </c:tx>
          <c:spPr>
            <a:ln w="38100">
              <a:solidFill>
                <a:srgbClr val="FFCC00"/>
              </a:solidFill>
              <a:prstDash val="solid"/>
            </a:ln>
          </c:spPr>
          <c:marker>
            <c:spPr>
              <a:solidFill>
                <a:srgbClr val="FFCC00"/>
              </a:solidFill>
              <a:ln>
                <a:solidFill>
                  <a:srgbClr val="FFCC00"/>
                </a:solidFill>
              </a:ln>
            </c:spPr>
          </c:marker>
          <c:val>
            <c:numRef>
              <c:f>P4P!$B$36:$G$36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P4P!$A$37</c:f>
              <c:strCache>
                <c:ptCount val="1"/>
                <c:pt idx="0">
                  <c:v>Web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val>
            <c:numRef>
              <c:f>P4P!$B$37:$G$37</c:f>
              <c:numCache>
                <c:formatCode>General</c:formatCode>
                <c:ptCount val="6"/>
                <c:pt idx="0">
                  <c:v>0.57529492634417023</c:v>
                </c:pt>
                <c:pt idx="1">
                  <c:v>0.57529492634417023</c:v>
                </c:pt>
                <c:pt idx="2">
                  <c:v>0.57529492634417023</c:v>
                </c:pt>
                <c:pt idx="3">
                  <c:v>0.57529492634417023</c:v>
                </c:pt>
                <c:pt idx="4">
                  <c:v>0.57529492634417023</c:v>
                </c:pt>
                <c:pt idx="5">
                  <c:v>0.57529492634417023</c:v>
                </c:pt>
              </c:numCache>
            </c:numRef>
          </c:val>
        </c:ser>
        <c:marker val="1"/>
        <c:axId val="39070336"/>
        <c:axId val="39076608"/>
      </c:lineChart>
      <c:catAx>
        <c:axId val="39070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Number of People in Group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076608"/>
        <c:crosses val="autoZero"/>
        <c:auto val="1"/>
        <c:lblAlgn val="ctr"/>
        <c:lblOffset val="100"/>
      </c:catAx>
      <c:valAx>
        <c:axId val="39076608"/>
        <c:scaling>
          <c:orientation val="minMax"/>
          <c:max val="1"/>
          <c:min val="0.5500000000000000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Normalized DCG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070336"/>
        <c:crosses val="autoZero"/>
        <c:crossBetween val="between"/>
        <c:majorUnit val="0.15000000000000024"/>
      </c:valAx>
    </c:plotArea>
    <c:legend>
      <c:legendPos val="t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P4P!$A$40</c:f>
              <c:strCache>
                <c:ptCount val="1"/>
                <c:pt idx="0">
                  <c:v>Explicit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val>
            <c:numRef>
              <c:f>P4P!$B$40:$G$40</c:f>
              <c:numCache>
                <c:formatCode>General</c:formatCode>
                <c:ptCount val="6"/>
                <c:pt idx="0">
                  <c:v>1</c:v>
                </c:pt>
                <c:pt idx="1">
                  <c:v>0.93014054654951406</c:v>
                </c:pt>
                <c:pt idx="2">
                  <c:v>0.89603445877650079</c:v>
                </c:pt>
                <c:pt idx="3">
                  <c:v>0.8749254148050899</c:v>
                </c:pt>
                <c:pt idx="4">
                  <c:v>0.86052574833185813</c:v>
                </c:pt>
                <c:pt idx="5">
                  <c:v>0.85206299907854843</c:v>
                </c:pt>
              </c:numCache>
            </c:numRef>
          </c:val>
        </c:ser>
        <c:ser>
          <c:idx val="1"/>
          <c:order val="1"/>
          <c:tx>
            <c:strRef>
              <c:f>P4P!$A$41</c:f>
              <c:strCache>
                <c:ptCount val="1"/>
                <c:pt idx="0">
                  <c:v>Behavior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val>
            <c:numRef>
              <c:f>P4P!$B$41:$G$41</c:f>
              <c:numCache>
                <c:formatCode>General</c:formatCode>
                <c:ptCount val="6"/>
                <c:pt idx="0">
                  <c:v>1</c:v>
                </c:pt>
                <c:pt idx="1">
                  <c:v>0.96621198326078772</c:v>
                </c:pt>
                <c:pt idx="2">
                  <c:v>0.93551627607892052</c:v>
                </c:pt>
                <c:pt idx="3">
                  <c:v>0.91880094180757288</c:v>
                </c:pt>
                <c:pt idx="4">
                  <c:v>0.90851229966072256</c:v>
                </c:pt>
                <c:pt idx="5">
                  <c:v>0.9012248143912176</c:v>
                </c:pt>
              </c:numCache>
            </c:numRef>
          </c:val>
        </c:ser>
        <c:ser>
          <c:idx val="2"/>
          <c:order val="2"/>
          <c:tx>
            <c:strRef>
              <c:f>P4P!$A$42</c:f>
              <c:strCache>
                <c:ptCount val="1"/>
                <c:pt idx="0">
                  <c:v>Content</c:v>
                </c:pt>
              </c:strCache>
            </c:strRef>
          </c:tx>
          <c:spPr>
            <a:ln w="38100">
              <a:noFill/>
              <a:prstDash val="solid"/>
            </a:ln>
          </c:spPr>
          <c:marker>
            <c:spPr>
              <a:noFill/>
              <a:ln>
                <a:noFill/>
              </a:ln>
            </c:spPr>
          </c:marker>
          <c:val>
            <c:numRef>
              <c:f>P4P!$B$42:$G$42</c:f>
              <c:numCache>
                <c:formatCode>General</c:formatCode>
                <c:ptCount val="6"/>
                <c:pt idx="0">
                  <c:v>1</c:v>
                </c:pt>
                <c:pt idx="1">
                  <c:v>0.88444639525418367</c:v>
                </c:pt>
                <c:pt idx="2">
                  <c:v>0.84444492505556223</c:v>
                </c:pt>
                <c:pt idx="3">
                  <c:v>0.81942942452562861</c:v>
                </c:pt>
                <c:pt idx="4">
                  <c:v>0.80534649939167535</c:v>
                </c:pt>
                <c:pt idx="5">
                  <c:v>0.79659849467980925</c:v>
                </c:pt>
              </c:numCache>
            </c:numRef>
          </c:val>
        </c:ser>
        <c:marker val="1"/>
        <c:axId val="41301888"/>
        <c:axId val="41308544"/>
      </c:lineChart>
      <c:catAx>
        <c:axId val="41301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 dirty="0"/>
                  <a:t>Number of People in Group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308544"/>
        <c:crosses val="autoZero"/>
        <c:auto val="1"/>
        <c:lblAlgn val="ctr"/>
        <c:lblOffset val="100"/>
      </c:catAx>
      <c:valAx>
        <c:axId val="41308544"/>
        <c:scaling>
          <c:orientation val="minMax"/>
          <c:max val="1"/>
          <c:min val="0.5500000000000000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Normalized DCG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301888"/>
        <c:crosses val="autoZero"/>
        <c:crossBetween val="between"/>
        <c:majorUnit val="0.15000000000000024"/>
      </c:valAx>
    </c:plotArea>
    <c:legend>
      <c:legendPos val="t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P4P!$A$40</c:f>
              <c:strCache>
                <c:ptCount val="1"/>
                <c:pt idx="0">
                  <c:v>Explicit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val>
            <c:numRef>
              <c:f>P4P!$B$40:$G$40</c:f>
              <c:numCache>
                <c:formatCode>General</c:formatCode>
                <c:ptCount val="6"/>
                <c:pt idx="0">
                  <c:v>1</c:v>
                </c:pt>
                <c:pt idx="1">
                  <c:v>0.9301405465495145</c:v>
                </c:pt>
                <c:pt idx="2">
                  <c:v>0.89603445877650079</c:v>
                </c:pt>
                <c:pt idx="3">
                  <c:v>0.87492541480509034</c:v>
                </c:pt>
                <c:pt idx="4">
                  <c:v>0.86052574833185813</c:v>
                </c:pt>
                <c:pt idx="5">
                  <c:v>0.85206299907854843</c:v>
                </c:pt>
              </c:numCache>
            </c:numRef>
          </c:val>
        </c:ser>
        <c:ser>
          <c:idx val="1"/>
          <c:order val="1"/>
          <c:tx>
            <c:strRef>
              <c:f>P4P!$A$41</c:f>
              <c:strCache>
                <c:ptCount val="1"/>
                <c:pt idx="0">
                  <c:v>Behavior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val>
            <c:numRef>
              <c:f>P4P!$B$41:$G$41</c:f>
              <c:numCache>
                <c:formatCode>General</c:formatCode>
                <c:ptCount val="6"/>
                <c:pt idx="0">
                  <c:v>1</c:v>
                </c:pt>
                <c:pt idx="1">
                  <c:v>0.96621198326078772</c:v>
                </c:pt>
                <c:pt idx="2">
                  <c:v>0.93551627607892052</c:v>
                </c:pt>
                <c:pt idx="3">
                  <c:v>0.91880094180757288</c:v>
                </c:pt>
                <c:pt idx="4">
                  <c:v>0.90851229966072256</c:v>
                </c:pt>
                <c:pt idx="5">
                  <c:v>0.9012248143912176</c:v>
                </c:pt>
              </c:numCache>
            </c:numRef>
          </c:val>
        </c:ser>
        <c:ser>
          <c:idx val="2"/>
          <c:order val="2"/>
          <c:tx>
            <c:strRef>
              <c:f>P4P!$A$42</c:f>
              <c:strCache>
                <c:ptCount val="1"/>
                <c:pt idx="0">
                  <c:v>Content</c:v>
                </c:pt>
              </c:strCache>
            </c:strRef>
          </c:tx>
          <c:spPr>
            <a:ln w="38100">
              <a:solidFill>
                <a:srgbClr val="4F8159"/>
              </a:solidFill>
              <a:prstDash val="solid"/>
            </a:ln>
          </c:spPr>
          <c:marker>
            <c:spPr>
              <a:solidFill>
                <a:srgbClr val="4F8159"/>
              </a:solidFill>
              <a:ln>
                <a:solidFill>
                  <a:srgbClr val="4F8159"/>
                </a:solidFill>
              </a:ln>
            </c:spPr>
          </c:marker>
          <c:val>
            <c:numRef>
              <c:f>P4P!$B$42:$G$42</c:f>
              <c:numCache>
                <c:formatCode>General</c:formatCode>
                <c:ptCount val="6"/>
                <c:pt idx="0">
                  <c:v>1</c:v>
                </c:pt>
                <c:pt idx="1">
                  <c:v>0.88444639525418367</c:v>
                </c:pt>
                <c:pt idx="2">
                  <c:v>0.84444492505556223</c:v>
                </c:pt>
                <c:pt idx="3">
                  <c:v>0.81942942452562861</c:v>
                </c:pt>
                <c:pt idx="4">
                  <c:v>0.80534649939167535</c:v>
                </c:pt>
                <c:pt idx="5">
                  <c:v>0.79659849467980959</c:v>
                </c:pt>
              </c:numCache>
            </c:numRef>
          </c:val>
        </c:ser>
        <c:marker val="1"/>
        <c:axId val="41248256"/>
        <c:axId val="41267200"/>
      </c:lineChart>
      <c:catAx>
        <c:axId val="412482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 dirty="0"/>
                  <a:t>Number of People in Group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267200"/>
        <c:crosses val="autoZero"/>
        <c:auto val="1"/>
        <c:lblAlgn val="ctr"/>
        <c:lblOffset val="100"/>
      </c:catAx>
      <c:valAx>
        <c:axId val="41267200"/>
        <c:scaling>
          <c:orientation val="minMax"/>
          <c:max val="1"/>
          <c:min val="0.5500000000000000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Normalized DCG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248256"/>
        <c:crosses val="autoZero"/>
        <c:crossBetween val="between"/>
        <c:majorUnit val="0.15000000000000024"/>
      </c:valAx>
    </c:plotArea>
    <c:legend>
      <c:legendPos val="t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885771320838405"/>
          <c:y val="5.7060002916302165E-2"/>
          <c:w val="0.8053206905474849"/>
          <c:h val="0.64056321084864387"/>
        </c:manualLayout>
      </c:layout>
      <c:lineChart>
        <c:grouping val="standard"/>
        <c:ser>
          <c:idx val="1"/>
          <c:order val="0"/>
          <c:tx>
            <c:strRef>
              <c:f>Results!$A$26</c:f>
              <c:strCache>
                <c:ptCount val="1"/>
                <c:pt idx="0">
                  <c:v>Web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Results!$B$24:$L$24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0.79999999999999993</c:v>
                </c:pt>
                <c:pt idx="9">
                  <c:v>0.9</c:v>
                </c:pt>
                <c:pt idx="10">
                  <c:v>0.99999999999999989</c:v>
                </c:pt>
              </c:numCache>
            </c:numRef>
          </c:cat>
          <c:val>
            <c:numRef>
              <c:f>Results!$B$26:$L$26</c:f>
              <c:numCache>
                <c:formatCode>General</c:formatCode>
                <c:ptCount val="11"/>
                <c:pt idx="0">
                  <c:v>0.57066712602335323</c:v>
                </c:pt>
                <c:pt idx="1">
                  <c:v>0.57066712602335323</c:v>
                </c:pt>
                <c:pt idx="2">
                  <c:v>0.57066712602335323</c:v>
                </c:pt>
                <c:pt idx="3">
                  <c:v>0.57066712602335323</c:v>
                </c:pt>
                <c:pt idx="4">
                  <c:v>0.57066712602335323</c:v>
                </c:pt>
                <c:pt idx="5">
                  <c:v>0.57066712602335323</c:v>
                </c:pt>
                <c:pt idx="6">
                  <c:v>0.57066712602335323</c:v>
                </c:pt>
                <c:pt idx="7">
                  <c:v>0.57066712602335323</c:v>
                </c:pt>
                <c:pt idx="8">
                  <c:v>0.57066712602335323</c:v>
                </c:pt>
                <c:pt idx="9">
                  <c:v>0.57066712602335323</c:v>
                </c:pt>
                <c:pt idx="10">
                  <c:v>0.57066712602335323</c:v>
                </c:pt>
              </c:numCache>
            </c:numRef>
          </c:val>
        </c:ser>
        <c:ser>
          <c:idx val="2"/>
          <c:order val="1"/>
          <c:tx>
            <c:strRef>
              <c:f>Results!$A$27</c:f>
              <c:strCache>
                <c:ptCount val="1"/>
                <c:pt idx="0">
                  <c:v>C+B+W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Results!$B$24:$L$24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0.79999999999999993</c:v>
                </c:pt>
                <c:pt idx="9">
                  <c:v>0.9</c:v>
                </c:pt>
                <c:pt idx="10">
                  <c:v>0.99999999999999989</c:v>
                </c:pt>
              </c:numCache>
            </c:numRef>
          </c:cat>
          <c:val>
            <c:numRef>
              <c:f>Results!$B$27:$L$27</c:f>
              <c:numCache>
                <c:formatCode>General</c:formatCode>
                <c:ptCount val="11"/>
                <c:pt idx="0">
                  <c:v>0.5244296640370445</c:v>
                </c:pt>
                <c:pt idx="1">
                  <c:v>0.57048586853909</c:v>
                </c:pt>
                <c:pt idx="2">
                  <c:v>0.58511235394976213</c:v>
                </c:pt>
                <c:pt idx="3">
                  <c:v>0.5877491657336934</c:v>
                </c:pt>
                <c:pt idx="4">
                  <c:v>0.58649592388831651</c:v>
                </c:pt>
                <c:pt idx="5">
                  <c:v>0.58696429020769458</c:v>
                </c:pt>
                <c:pt idx="6">
                  <c:v>0.58505148804559981</c:v>
                </c:pt>
                <c:pt idx="7">
                  <c:v>0.57922144369641981</c:v>
                </c:pt>
                <c:pt idx="8">
                  <c:v>0.57489961683829904</c:v>
                </c:pt>
                <c:pt idx="9">
                  <c:v>0.57278707212474411</c:v>
                </c:pt>
                <c:pt idx="10">
                  <c:v>0.57066712602335323</c:v>
                </c:pt>
              </c:numCache>
            </c:numRef>
          </c:val>
        </c:ser>
        <c:marker val="1"/>
        <c:axId val="41353600"/>
        <c:axId val="41355904"/>
      </c:lineChart>
      <c:catAx>
        <c:axId val="413536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0" dirty="0" smtClean="0"/>
                  <a:t>Content                                                                 Behavior</a:t>
                </a:r>
                <a:endParaRPr lang="en-US" sz="1600" b="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355904"/>
        <c:crosses val="autoZero"/>
        <c:auto val="1"/>
        <c:lblAlgn val="ctr"/>
        <c:lblOffset val="100"/>
      </c:catAx>
      <c:valAx>
        <c:axId val="41355904"/>
        <c:scaling>
          <c:orientation val="minMax"/>
          <c:max val="0.60000000000000053"/>
          <c:min val="0.5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b="0" dirty="0"/>
                  <a:t>Normalized DCG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353600"/>
        <c:crosses val="autoZero"/>
        <c:crossBetween val="between"/>
        <c:majorUnit val="2.0000000000000011E-2"/>
      </c:valAx>
    </c:plotArea>
    <c:plotVisOnly val="1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0B39C-730B-4B45-8D35-8C18D0594756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9F20D-A8AF-4D22-8B63-CA4A0FE903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cap="small" dirty="0" smtClean="0"/>
              <a:t>Potential for Personalization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Jaime Teevan, </a:t>
            </a:r>
            <a:r>
              <a:rPr lang="en-US" i="1" dirty="0" smtClean="0"/>
              <a:t>Microsoft Research, USA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Susan T. Dumais, </a:t>
            </a:r>
            <a:r>
              <a:rPr lang="en-US" i="1" dirty="0" smtClean="0"/>
              <a:t>Microsoft Research, USA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Eric Horvitz, </a:t>
            </a:r>
            <a:r>
              <a:rPr lang="en-US" i="1" dirty="0" smtClean="0"/>
              <a:t>Microsoft Research, USA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Identifies what different people consider relevant to the same query using explicit relevance judgments and implicit measures (click behavior and desktop content); applies to a personalized search system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--</a:t>
            </a:r>
          </a:p>
          <a:p>
            <a:r>
              <a:rPr lang="en-US" dirty="0" smtClean="0"/>
              <a:t>Does everyone want</a:t>
            </a:r>
            <a:r>
              <a:rPr lang="en-US" baseline="0" dirty="0" smtClean="0"/>
              <a:t> the same results for the same query?</a:t>
            </a:r>
          </a:p>
          <a:p>
            <a:r>
              <a:rPr lang="en-US" baseline="0" dirty="0" smtClean="0"/>
              <a:t>Most queries aren’t like </a:t>
            </a:r>
            <a:r>
              <a:rPr lang="en-US" i="1" u="sng" baseline="0" dirty="0" smtClean="0"/>
              <a:t>Jaguar </a:t>
            </a:r>
            <a:r>
              <a:rPr lang="en-US" baseline="0" dirty="0" smtClean="0"/>
              <a:t>or </a:t>
            </a:r>
            <a:r>
              <a:rPr lang="en-US" i="1" u="sng" baseline="0" dirty="0" smtClean="0"/>
              <a:t>Java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F20D-A8AF-4D22-8B63-CA4A0FE9032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queries we might</a:t>
            </a:r>
            <a:r>
              <a:rPr lang="en-US" baseline="0" dirty="0" smtClean="0"/>
              <a:t> think we know what someone is looking for.</a:t>
            </a:r>
            <a:endParaRPr lang="en-US" baseline="0" dirty="0" smtClean="0"/>
          </a:p>
          <a:p>
            <a:r>
              <a:rPr lang="en-US" baseline="0" dirty="0" smtClean="0"/>
              <a:t>Some examples</a:t>
            </a:r>
            <a:r>
              <a:rPr lang="en-US" baseline="0" dirty="0" smtClean="0"/>
              <a:t>: Walking tours in Atlanta.  Human computer interaction.</a:t>
            </a:r>
          </a:p>
          <a:p>
            <a:r>
              <a:rPr lang="en-US" baseline="0" dirty="0" smtClean="0"/>
              <a:t>Consider, for example, </a:t>
            </a:r>
            <a:r>
              <a:rPr lang="en-US" baseline="0" dirty="0" smtClean="0"/>
              <a:t>the query </a:t>
            </a:r>
            <a:r>
              <a:rPr lang="en-US" i="1" baseline="0" dirty="0" smtClean="0"/>
              <a:t>personalization </a:t>
            </a:r>
            <a:r>
              <a:rPr lang="en-US" i="1" baseline="0" dirty="0" smtClean="0"/>
              <a:t>research</a:t>
            </a:r>
          </a:p>
          <a:p>
            <a:r>
              <a:rPr lang="en-US" baseline="0" dirty="0" smtClean="0"/>
              <a:t>There are many different ways those of us interested in academic personalization research may choose to value results:</a:t>
            </a:r>
          </a:p>
          <a:p>
            <a:r>
              <a:rPr lang="en-US" baseline="0" dirty="0" smtClean="0"/>
              <a:t>Based on the exact aspect of personalization, the outlet, the source, how we use the info, etc….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F20D-A8AF-4D22-8B63-CA4A0FE903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F20D-A8AF-4D22-8B63-CA4A0FE903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Query: </a:t>
            </a:r>
            <a:r>
              <a:rPr lang="en-US" i="1" dirty="0" smtClean="0"/>
              <a:t>personalization research</a:t>
            </a:r>
          </a:p>
          <a:p>
            <a:r>
              <a:rPr lang="en-US" dirty="0" smtClean="0"/>
              <a:t>Result: a Web page</a:t>
            </a:r>
          </a:p>
          <a:p>
            <a:r>
              <a:rPr lang="en-US" dirty="0" smtClean="0"/>
              <a:t>How</a:t>
            </a:r>
            <a:r>
              <a:rPr lang="en-US" baseline="0" dirty="0" smtClean="0"/>
              <a:t> can we tell if the page is relevant to the query?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F20D-A8AF-4D22-8B63-CA4A0FE903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F20D-A8AF-4D22-8B63-CA4A0FE903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F20D-A8AF-4D22-8B63-CA4A0FE903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for Personalization</a:t>
            </a:r>
            <a:br>
              <a:rPr lang="en-US" dirty="0" smtClean="0"/>
            </a:br>
            <a:r>
              <a:rPr lang="en-US" sz="2200" dirty="0" smtClean="0"/>
              <a:t>Transactions on Computer-Human Interaction, 17(1), March 2010</a:t>
            </a:r>
            <a:br>
              <a:rPr lang="en-US" sz="2200" dirty="0" smtClean="0"/>
            </a:br>
            <a:r>
              <a:rPr lang="en-US" sz="2200" dirty="0" smtClean="0"/>
              <a:t>Data Mining for Understanding User Needs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3886200"/>
            <a:ext cx="69342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Jaime Teevan, Susan Dumais, and Eric Horvitz</a:t>
            </a:r>
          </a:p>
          <a:p>
            <a:r>
              <a:rPr lang="en-US" sz="2800" dirty="0" smtClean="0"/>
              <a:t>Microsoft Research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Good Are Search Results?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762000" y="1600200"/>
          <a:ext cx="7391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10200" y="3886200"/>
            <a:ext cx="279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Lots of relevant results ranked low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1295400"/>
            <a:ext cx="2209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Good Are Search Results?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762000" y="1600200"/>
          <a:ext cx="7391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10200" y="3886200"/>
            <a:ext cx="279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Lots of relevant results ranked low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2438400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4F81BD"/>
                </a:solidFill>
              </a:rPr>
              <a:t>Behavior data has presentation bias </a:t>
            </a:r>
            <a:endParaRPr lang="en-US" sz="2400" dirty="0">
              <a:solidFill>
                <a:srgbClr val="4F81B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1676400"/>
            <a:ext cx="1447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Good Are Search Results?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762000" y="1600200"/>
          <a:ext cx="7391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10200" y="3886200"/>
            <a:ext cx="279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Lots of relevant results ranked low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505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F8159"/>
                </a:solidFill>
              </a:rPr>
              <a:t>Content data also identifies low results</a:t>
            </a:r>
            <a:endParaRPr lang="en-US" sz="2400" dirty="0">
              <a:solidFill>
                <a:srgbClr val="4F815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2438400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4F81BD"/>
                </a:solidFill>
              </a:rPr>
              <a:t>Behavior data has presentation bias </a:t>
            </a:r>
            <a:endParaRPr lang="en-US" sz="2400" dirty="0">
              <a:solidFill>
                <a:srgbClr val="4F81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People Want the Same Results?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What’s best for</a:t>
            </a:r>
          </a:p>
          <a:p>
            <a:pPr lvl="1"/>
            <a:r>
              <a:rPr lang="en-US" dirty="0" smtClean="0"/>
              <a:t>For you?</a:t>
            </a:r>
          </a:p>
          <a:p>
            <a:pPr lvl="1"/>
            <a:r>
              <a:rPr lang="en-US" dirty="0" smtClean="0"/>
              <a:t>For everyone?</a:t>
            </a:r>
          </a:p>
          <a:p>
            <a:r>
              <a:rPr lang="en-US" dirty="0" smtClean="0"/>
              <a:t>When it’s just you, can rank perfectly</a:t>
            </a:r>
          </a:p>
          <a:p>
            <a:r>
              <a:rPr lang="en-US" dirty="0" smtClean="0"/>
              <a:t>With many people, ranking must be a compromise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895600"/>
            <a:ext cx="2523876" cy="292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192849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429000"/>
            <a:ext cx="1676400" cy="19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286000"/>
            <a:ext cx="1190857" cy="141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429000" y="1600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personalization research</a:t>
            </a:r>
            <a:r>
              <a:rPr lang="en-US" sz="3200" dirty="0" smtClean="0"/>
              <a:t>?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People Want the Same Results?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877824" y="1600200"/>
          <a:ext cx="7388352" cy="441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5410200" y="1676400"/>
            <a:ext cx="1143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22639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Potential for Personalization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People Want the Same Results?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877824" y="1600200"/>
          <a:ext cx="7388352" cy="441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48400" y="22639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Potential for Personalization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Capture Variation?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877824" y="1600200"/>
          <a:ext cx="7388352" cy="441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981200" y="3429000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4F81BD"/>
                </a:solidFill>
              </a:rPr>
              <a:t>Behavior gap smaller because of presentation bias</a:t>
            </a:r>
            <a:endParaRPr lang="en-US" sz="2400" dirty="0">
              <a:solidFill>
                <a:srgbClr val="4F81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1676400"/>
            <a:ext cx="1447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Capture Variation?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877824" y="1600200"/>
          <a:ext cx="7388352" cy="441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29200" y="37338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F8159"/>
                </a:solidFill>
              </a:rPr>
              <a:t>Content data shows more variation than explicit judgments</a:t>
            </a:r>
            <a:endParaRPr lang="en-US" sz="2400" dirty="0">
              <a:solidFill>
                <a:srgbClr val="4F815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3429000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4F81BD"/>
                </a:solidFill>
              </a:rPr>
              <a:t>Behavior gap smaller because of presentation bias</a:t>
            </a:r>
            <a:endParaRPr lang="en-US" sz="2400" dirty="0">
              <a:solidFill>
                <a:srgbClr val="4F81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Use What We Have Learned?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ambiguous queries</a:t>
            </a:r>
          </a:p>
          <a:p>
            <a:r>
              <a:rPr lang="en-US" dirty="0" smtClean="0"/>
              <a:t>Solicit more information about need</a:t>
            </a:r>
          </a:p>
          <a:p>
            <a:r>
              <a:rPr lang="en-US" dirty="0" smtClean="0"/>
              <a:t>Personalize search</a:t>
            </a:r>
          </a:p>
          <a:p>
            <a:pPr lvl="1"/>
            <a:r>
              <a:rPr lang="en-US" dirty="0" smtClean="0"/>
              <a:t>Using content and behavior-based measures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066800" y="3810000"/>
          <a:ext cx="5715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7010400" y="4876800"/>
            <a:ext cx="1447800" cy="584775"/>
            <a:chOff x="7010400" y="4876800"/>
            <a:chExt cx="1447800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7086600" y="4876800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Web</a:t>
              </a:r>
            </a:p>
            <a:p>
              <a:r>
                <a:rPr lang="en-US" sz="1600" dirty="0" smtClean="0"/>
                <a:t>Personalized</a:t>
              </a:r>
              <a:endParaRPr lang="en-US" sz="16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7010400" y="5285232"/>
              <a:ext cx="15240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10400" y="5029200"/>
              <a:ext cx="152400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relevant content ranked low</a:t>
            </a:r>
          </a:p>
          <a:p>
            <a:r>
              <a:rPr lang="en-US" dirty="0" smtClean="0"/>
              <a:t>Potential for personalization high</a:t>
            </a:r>
          </a:p>
          <a:p>
            <a:r>
              <a:rPr lang="en-US" dirty="0" smtClean="0"/>
              <a:t>Implicit measures capture explicit variation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Behavior-based</a:t>
            </a:r>
            <a:r>
              <a:rPr lang="en-US" dirty="0" smtClean="0"/>
              <a:t>: Highly accurate</a:t>
            </a:r>
          </a:p>
          <a:p>
            <a:pPr lvl="1"/>
            <a:r>
              <a:rPr lang="en-US" dirty="0" smtClean="0">
                <a:solidFill>
                  <a:srgbClr val="4F8159"/>
                </a:solidFill>
              </a:rPr>
              <a:t>Content-based</a:t>
            </a:r>
            <a:r>
              <a:rPr lang="en-US" dirty="0" smtClean="0"/>
              <a:t>: Lots of variation</a:t>
            </a:r>
          </a:p>
          <a:p>
            <a:r>
              <a:rPr lang="en-US" dirty="0" smtClean="0"/>
              <a:t>Example: Personalized Search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Behavior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4F8159"/>
                </a:solidFill>
              </a:rPr>
              <a:t>content</a:t>
            </a:r>
            <a:r>
              <a:rPr lang="en-US" dirty="0" smtClean="0"/>
              <a:t> work best together</a:t>
            </a:r>
          </a:p>
          <a:p>
            <a:pPr lvl="1"/>
            <a:r>
              <a:rPr lang="en-US" dirty="0" smtClean="0"/>
              <a:t>Improves search result click through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7129"/>
            <a:ext cx="7315200" cy="612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67129"/>
            <a:ext cx="7315200" cy="612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67129"/>
            <a:ext cx="7315200" cy="612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2667000" y="2286000"/>
            <a:ext cx="4572000" cy="685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667000" y="3048000"/>
            <a:ext cx="4572000" cy="8382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590800" y="3048000"/>
            <a:ext cx="4724400" cy="838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590800" y="3048000"/>
            <a:ext cx="4800600" cy="838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667000" y="3962400"/>
            <a:ext cx="4572000" cy="8382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590800" y="3962400"/>
            <a:ext cx="4724400" cy="838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590800" y="3962400"/>
            <a:ext cx="4800600" cy="838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667000" y="2362200"/>
            <a:ext cx="533400" cy="1524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248400" y="5257800"/>
            <a:ext cx="381000" cy="1524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667000" y="5562600"/>
            <a:ext cx="1295400" cy="1524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743200" y="2819400"/>
            <a:ext cx="990600" cy="1524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038600" y="2362200"/>
            <a:ext cx="914400" cy="1524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667000" y="4953000"/>
            <a:ext cx="1524000" cy="1524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667000" y="4876800"/>
            <a:ext cx="4572000" cy="9144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638800" y="2590800"/>
            <a:ext cx="533400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CFP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62600" y="5334000"/>
            <a:ext cx="838200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Paper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 for Personalization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good are search results?</a:t>
            </a:r>
          </a:p>
          <a:p>
            <a:r>
              <a:rPr lang="en-US" dirty="0" smtClean="0"/>
              <a:t>Do people want the same results for a query?</a:t>
            </a:r>
          </a:p>
          <a:p>
            <a:r>
              <a:rPr lang="en-US" dirty="0" smtClean="0"/>
              <a:t>How to capture variation in user intent?</a:t>
            </a:r>
          </a:p>
          <a:p>
            <a:pPr lvl="1"/>
            <a:r>
              <a:rPr lang="en-US" dirty="0" smtClean="0"/>
              <a:t>Explicitly</a:t>
            </a:r>
          </a:p>
          <a:p>
            <a:pPr lvl="1"/>
            <a:r>
              <a:rPr lang="en-US" dirty="0" smtClean="0"/>
              <a:t>Implicitly</a:t>
            </a:r>
          </a:p>
          <a:p>
            <a:r>
              <a:rPr lang="en-US" dirty="0" smtClean="0"/>
              <a:t>How can we use what we learn?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personalization research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Ask the searcher</a:t>
            </a:r>
          </a:p>
          <a:p>
            <a:pPr lvl="1"/>
            <a:r>
              <a:rPr lang="en-US" dirty="0" smtClean="0"/>
              <a:t>Is this relevant?</a:t>
            </a:r>
          </a:p>
          <a:p>
            <a:r>
              <a:rPr lang="en-US" dirty="0" smtClean="0"/>
              <a:t>Look at searcher’s clicks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Similarity to content searcher’s seen before</a:t>
            </a:r>
            <a:endParaRPr lang="en-US" dirty="0"/>
          </a:p>
        </p:txBody>
      </p:sp>
      <p:pic>
        <p:nvPicPr>
          <p:cNvPr id="1031" name="Picture 7" descr="C:\Documents and Settings\teevan\Local Settings\Temporary Internet Files\Content.IE5\NSAEU23T\MCj041593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4953000"/>
            <a:ext cx="2114550" cy="914400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124" y="1600200"/>
            <a:ext cx="39047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4450" y="3124200"/>
            <a:ext cx="2943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teevan\AppData\Local\Microsoft\Windows\Temporary Internet Files\Content.IE5\Q3Q2JGMA\MCSY00827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676400"/>
            <a:ext cx="748888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  Ask the Searcher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Explicit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indicator of relevance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Direct insight</a:t>
            </a:r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dirty="0" smtClean="0"/>
              <a:t>Amount of data limited</a:t>
            </a:r>
          </a:p>
          <a:p>
            <a:pPr lvl="1"/>
            <a:r>
              <a:rPr lang="en-US" dirty="0" smtClean="0"/>
              <a:t>Hard to get answers for the same query</a:t>
            </a:r>
          </a:p>
          <a:p>
            <a:pPr lvl="1"/>
            <a:r>
              <a:rPr lang="en-US" dirty="0" smtClean="0"/>
              <a:t>Unlikely to be available in a real system</a:t>
            </a:r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24" y="1600200"/>
            <a:ext cx="39047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teevan\AppData\Local\Microsoft\Windows\Temporary Internet Files\Content.IE5\Q3Q2JGMA\MCSY0082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81000"/>
            <a:ext cx="887882" cy="903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 Searcher’s Clicks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70C0"/>
                </a:solidFill>
              </a:rPr>
              <a:t>Implicit</a:t>
            </a:r>
            <a:r>
              <a:rPr lang="en-US" dirty="0" smtClean="0">
                <a:solidFill>
                  <a:srgbClr val="0070C0"/>
                </a:solidFill>
              </a:rPr>
              <a:t> behavior-based indicator of relevance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Possible to collect from all users</a:t>
            </a:r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dirty="0" smtClean="0"/>
              <a:t>People click by mistake or get side tracked</a:t>
            </a:r>
          </a:p>
          <a:p>
            <a:pPr lvl="1"/>
            <a:r>
              <a:rPr lang="en-US" dirty="0" smtClean="0"/>
              <a:t>Biased towards what is presented</a:t>
            </a:r>
            <a:endParaRPr lang="en-US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24" y="1600200"/>
            <a:ext cx="39047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609600"/>
            <a:ext cx="2257425" cy="58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Similarity to Seen Content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4F8159"/>
                </a:solidFill>
              </a:rPr>
              <a:t>Implicit </a:t>
            </a:r>
            <a:r>
              <a:rPr lang="en-US" dirty="0" smtClean="0">
                <a:solidFill>
                  <a:srgbClr val="4F8159"/>
                </a:solidFill>
              </a:rPr>
              <a:t>content-based indicator of relevance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Can collect from all users </a:t>
            </a:r>
          </a:p>
          <a:p>
            <a:pPr lvl="1"/>
            <a:r>
              <a:rPr lang="en-US" dirty="0" smtClean="0"/>
              <a:t>Can collect for all queries</a:t>
            </a:r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dirty="0" smtClean="0"/>
              <a:t>Privacy considerations</a:t>
            </a:r>
          </a:p>
          <a:p>
            <a:pPr lvl="1"/>
            <a:r>
              <a:rPr lang="en-US" dirty="0" smtClean="0"/>
              <a:t>Measures of textual similarity noisy</a:t>
            </a:r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24" y="1600200"/>
            <a:ext cx="39047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Documents and Settings\teevan\Local Settings\Temporary Internet Files\Content.IE5\NSAEU23T\MCj041593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1000"/>
            <a:ext cx="17526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529840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Explicit Indicator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Implicit Indicators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70C0"/>
                          </a:solidFill>
                        </a:rPr>
                        <a:t>Behavior</a:t>
                      </a:r>
                      <a:endParaRPr lang="en-US" sz="2800" b="1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4F8159"/>
                          </a:solidFill>
                        </a:rPr>
                        <a:t>Content</a:t>
                      </a:r>
                      <a:endParaRPr lang="en-US" sz="2800" b="1" i="1" dirty="0">
                        <a:solidFill>
                          <a:srgbClr val="4F8159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# Users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1.5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59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# Queries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44 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&gt;5 Users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44 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# Instances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308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2.4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822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Data Sets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29400" y="3063240"/>
            <a:ext cx="22860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C:\Documents and Settings\teevan\Local Settings\Temporary Internet Files\Content.IE5\NSAEU23T\MCj041593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62100"/>
            <a:ext cx="1249109" cy="758952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8738" y="1667256"/>
            <a:ext cx="2119123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teevan\AppData\Local\Microsoft\Windows\Temporary Internet Files\Content.IE5\Q3Q2JGMA\MCSY00827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1112" y="1560576"/>
            <a:ext cx="748888" cy="762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0" y="2514600"/>
            <a:ext cx="4343400" cy="373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good are search results?</a:t>
            </a:r>
          </a:p>
          <a:p>
            <a:r>
              <a:rPr lang="en-US" dirty="0" smtClean="0"/>
              <a:t>Do people want the same results for a query?</a:t>
            </a:r>
          </a:p>
          <a:p>
            <a:r>
              <a:rPr lang="en-US" dirty="0" smtClean="0"/>
              <a:t>How to capture variation in user intent?</a:t>
            </a:r>
          </a:p>
          <a:p>
            <a:pPr lvl="1"/>
            <a:r>
              <a:rPr lang="en-US" dirty="0" smtClean="0"/>
              <a:t>Explicitly</a:t>
            </a:r>
          </a:p>
          <a:p>
            <a:pPr lvl="1"/>
            <a:r>
              <a:rPr lang="en-US" dirty="0" smtClean="0"/>
              <a:t>Implicitly</a:t>
            </a:r>
          </a:p>
          <a:p>
            <a:r>
              <a:rPr lang="en-US" dirty="0" smtClean="0"/>
              <a:t>How can we use what we learn?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587</Words>
  <Application>Microsoft Office PowerPoint</Application>
  <PresentationFormat>On-screen Show (4:3)</PresentationFormat>
  <Paragraphs>148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Potential for Personalization Transactions on Computer-Human Interaction, 17(1), March 2010 Data Mining for Understanding User Needs</vt:lpstr>
      <vt:lpstr>Slide 2</vt:lpstr>
      <vt:lpstr>Questions</vt:lpstr>
      <vt:lpstr>personalization research</vt:lpstr>
      <vt:lpstr>              Ask the Searcher</vt:lpstr>
      <vt:lpstr>             Searcher’s Clicks</vt:lpstr>
      <vt:lpstr>Similarity to Seen Content</vt:lpstr>
      <vt:lpstr>Summary of Data Sets</vt:lpstr>
      <vt:lpstr>Questions</vt:lpstr>
      <vt:lpstr>How Good Are Search Results?</vt:lpstr>
      <vt:lpstr>How Good Are Search Results?</vt:lpstr>
      <vt:lpstr>How Good Are Search Results?</vt:lpstr>
      <vt:lpstr>Do People Want the Same Results?</vt:lpstr>
      <vt:lpstr>Do People Want the Same Results?</vt:lpstr>
      <vt:lpstr>Do People Want the Same Results?</vt:lpstr>
      <vt:lpstr>How to Capture Variation?</vt:lpstr>
      <vt:lpstr>How to Capture Variation?</vt:lpstr>
      <vt:lpstr>How to Use What We Have Learned?</vt:lpstr>
      <vt:lpstr>Answers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for Personalization</dc:title>
  <dc:creator>teevan</dc:creator>
  <cp:lastModifiedBy>Jaime Teevan</cp:lastModifiedBy>
  <cp:revision>50</cp:revision>
  <dcterms:created xsi:type="dcterms:W3CDTF">2006-08-16T00:00:00Z</dcterms:created>
  <dcterms:modified xsi:type="dcterms:W3CDTF">2010-04-19T22:19:10Z</dcterms:modified>
</cp:coreProperties>
</file>