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2" r:id="rId3"/>
    <p:sldId id="264" r:id="rId4"/>
    <p:sldId id="266" r:id="rId5"/>
    <p:sldId id="263" r:id="rId6"/>
    <p:sldId id="290" r:id="rId7"/>
    <p:sldId id="268" r:id="rId8"/>
    <p:sldId id="258" r:id="rId9"/>
    <p:sldId id="259" r:id="rId10"/>
    <p:sldId id="269" r:id="rId11"/>
    <p:sldId id="270" r:id="rId12"/>
    <p:sldId id="282" r:id="rId13"/>
    <p:sldId id="271" r:id="rId14"/>
    <p:sldId id="272" r:id="rId15"/>
    <p:sldId id="273" r:id="rId16"/>
    <p:sldId id="288" r:id="rId17"/>
    <p:sldId id="289" r:id="rId18"/>
    <p:sldId id="279" r:id="rId19"/>
    <p:sldId id="280" r:id="rId20"/>
    <p:sldId id="281" r:id="rId21"/>
    <p:sldId id="283" r:id="rId22"/>
    <p:sldId id="265" r:id="rId23"/>
    <p:sldId id="277" r:id="rId24"/>
    <p:sldId id="286" r:id="rId25"/>
    <p:sldId id="285" r:id="rId26"/>
    <p:sldId id="28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26FA"/>
    <a:srgbClr val="00F0D3"/>
    <a:srgbClr val="7030A0"/>
    <a:srgbClr val="C5FFDF"/>
    <a:srgbClr val="E5FFF1"/>
    <a:srgbClr val="93FFC4"/>
    <a:srgbClr val="65FFAB"/>
    <a:srgbClr val="005C2A"/>
    <a:srgbClr val="0064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4888" autoAdjust="0"/>
  </p:normalViewPr>
  <p:slideViewPr>
    <p:cSldViewPr>
      <p:cViewPr varScale="1">
        <p:scale>
          <a:sx n="58" d="100"/>
          <a:sy n="58" d="100"/>
        </p:scale>
        <p:origin x="-96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teevan\public\Groupization\WSDM\analysis\sigir08-figure-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teevan\public\Groupization\WSDM\analysis\sigir08-figure-dat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teevan\public\Groupization\WSDM\analysis\sigir08-figure-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teevan\public\Groupization\WSDM\analysis\sigir08-figure-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Web</c:v>
                </c:pt>
              </c:strCache>
            </c:strRef>
          </c:tx>
          <c:spPr>
            <a:solidFill>
              <a:srgbClr val="FFC000"/>
            </a:solidFill>
          </c:spPr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cat>
            <c:strRef>
              <c:f>Sheet1!$A$2:$A$3</c:f>
              <c:strCache>
                <c:ptCount val="2"/>
                <c:pt idx="0">
                  <c:v>Web</c:v>
                </c:pt>
                <c:pt idx="1">
                  <c:v>Groupization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0.51</c:v>
                </c:pt>
                <c:pt idx="1">
                  <c:v>0.67000000000000082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Groupization</c:v>
                </c:pt>
              </c:strCache>
            </c:strRef>
          </c:tx>
          <c:spPr>
            <a:noFill/>
            <a:ln>
              <a:noFill/>
            </a:ln>
          </c:spPr>
          <c:dPt>
            <c:idx val="0"/>
            <c:spPr>
              <a:solidFill>
                <a:srgbClr val="FFC000"/>
              </a:solidFill>
              <a:ln>
                <a:noFill/>
              </a:ln>
            </c:spPr>
          </c:dPt>
          <c:cat>
            <c:strRef>
              <c:f>Sheet1!$A$2:$A$3</c:f>
              <c:strCache>
                <c:ptCount val="2"/>
                <c:pt idx="0">
                  <c:v>Web</c:v>
                </c:pt>
                <c:pt idx="1">
                  <c:v>Groupization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1">
                  <c:v>0.64000000000000068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noFill/>
            <a:ln>
              <a:noFill/>
            </a:ln>
          </c:spPr>
          <c:dPt>
            <c:idx val="0"/>
            <c:spPr>
              <a:solidFill>
                <a:srgbClr val="FFC000"/>
              </a:solidFill>
              <a:ln>
                <a:noFill/>
              </a:ln>
            </c:spPr>
          </c:dPt>
          <c:cat>
            <c:strRef>
              <c:f>Sheet1!$A$2:$A$3</c:f>
              <c:strCache>
                <c:ptCount val="2"/>
                <c:pt idx="0">
                  <c:v>Web</c:v>
                </c:pt>
                <c:pt idx="1">
                  <c:v>Groupization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0.64000000000000068</c:v>
                </c:pt>
                <c:pt idx="1">
                  <c:v>0.71000000000000052</c:v>
                </c:pt>
              </c:numCache>
            </c:numRef>
          </c:val>
        </c:ser>
        <c:axId val="27162112"/>
        <c:axId val="27163648"/>
      </c:barChart>
      <c:catAx>
        <c:axId val="27162112"/>
        <c:scaling>
          <c:orientation val="minMax"/>
        </c:scaling>
        <c:axPos val="b"/>
        <c:tickLblPos val="nextTo"/>
        <c:crossAx val="27163648"/>
        <c:crosses val="autoZero"/>
        <c:auto val="1"/>
        <c:lblAlgn val="ctr"/>
        <c:lblOffset val="100"/>
      </c:catAx>
      <c:valAx>
        <c:axId val="27163648"/>
        <c:scaling>
          <c:orientation val="minMax"/>
        </c:scaling>
        <c:axPos val="l"/>
        <c:majorGridlines/>
        <c:numFmt formatCode="General" sourceLinked="1"/>
        <c:tickLblPos val="nextTo"/>
        <c:crossAx val="2716211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Web</c:v>
                </c:pt>
              </c:strCache>
            </c:strRef>
          </c:tx>
          <c:spPr>
            <a:solidFill>
              <a:srgbClr val="FFC000"/>
            </a:solidFill>
          </c:spPr>
          <c:dPt>
            <c:idx val="0"/>
            <c:spPr>
              <a:solidFill>
                <a:srgbClr val="7030A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cat>
            <c:strRef>
              <c:f>Sheet1!$A$2:$A$3</c:f>
              <c:strCache>
                <c:ptCount val="2"/>
                <c:pt idx="0">
                  <c:v>Web</c:v>
                </c:pt>
                <c:pt idx="1">
                  <c:v>Groupization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0.51</c:v>
                </c:pt>
                <c:pt idx="1">
                  <c:v>0.67000000000000082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Groupization</c:v>
                </c:pt>
              </c:strCache>
            </c:strRef>
          </c:tx>
          <c:spPr>
            <a:solidFill>
              <a:srgbClr val="65FFAB"/>
            </a:solidFill>
            <a:ln>
              <a:noFill/>
            </a:ln>
          </c:spPr>
          <c:cat>
            <c:strRef>
              <c:f>Sheet1!$A$2:$A$3</c:f>
              <c:strCache>
                <c:ptCount val="2"/>
                <c:pt idx="0">
                  <c:v>Web</c:v>
                </c:pt>
                <c:pt idx="1">
                  <c:v>Groupization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1">
                  <c:v>0.64000000000000068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005C2A"/>
            </a:solidFill>
            <a:ln>
              <a:noFill/>
            </a:ln>
          </c:spPr>
          <c:dPt>
            <c:idx val="0"/>
            <c:spPr>
              <a:solidFill>
                <a:srgbClr val="FFC000"/>
              </a:solidFill>
              <a:ln>
                <a:noFill/>
              </a:ln>
            </c:spPr>
          </c:dPt>
          <c:cat>
            <c:strRef>
              <c:f>Sheet1!$A$2:$A$3</c:f>
              <c:strCache>
                <c:ptCount val="2"/>
                <c:pt idx="0">
                  <c:v>Web</c:v>
                </c:pt>
                <c:pt idx="1">
                  <c:v>Groupization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0.64000000000000068</c:v>
                </c:pt>
                <c:pt idx="1">
                  <c:v>0.71000000000000052</c:v>
                </c:pt>
              </c:numCache>
            </c:numRef>
          </c:val>
        </c:ser>
        <c:axId val="27235456"/>
        <c:axId val="27236992"/>
      </c:barChart>
      <c:catAx>
        <c:axId val="27235456"/>
        <c:scaling>
          <c:orientation val="minMax"/>
        </c:scaling>
        <c:axPos val="b"/>
        <c:tickLblPos val="nextTo"/>
        <c:crossAx val="27236992"/>
        <c:crosses val="autoZero"/>
        <c:auto val="1"/>
        <c:lblAlgn val="ctr"/>
        <c:lblOffset val="100"/>
      </c:catAx>
      <c:valAx>
        <c:axId val="27236992"/>
        <c:scaling>
          <c:orientation val="minMax"/>
        </c:scaling>
        <c:axPos val="l"/>
        <c:majorGridlines/>
        <c:numFmt formatCode="General" sourceLinked="1"/>
        <c:tickLblPos val="nextTo"/>
        <c:crossAx val="272354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Personalization (all)</c:v>
                </c:pt>
              </c:strCache>
            </c:strRef>
          </c:tx>
          <c:spPr>
            <a:ln w="50800">
              <a:solidFill>
                <a:srgbClr val="FFC000"/>
              </a:solidFill>
            </a:ln>
          </c:spPr>
          <c:marker>
            <c:symbol val="none"/>
          </c:marker>
          <c:cat>
            <c:strRef>
              <c:f>Sheet1!$C$1:$R$1</c:f>
              <c:strCache>
                <c:ptCount val="16"/>
                <c:pt idx="0">
                  <c:v>Male</c:v>
                </c:pt>
                <c:pt idx="1">
                  <c:v>Female</c:v>
                </c:pt>
                <c:pt idx="2">
                  <c:v>Age 20-30</c:v>
                </c:pt>
                <c:pt idx="3">
                  <c:v>Age 30-40</c:v>
                </c:pt>
                <c:pt idx="4">
                  <c:v>Age 40+</c:v>
                </c:pt>
                <c:pt idx="5">
                  <c:v>Seattle</c:v>
                </c:pt>
                <c:pt idx="6">
                  <c:v>Seattle suburbs</c:v>
                </c:pt>
                <c:pt idx="7">
                  <c:v>Vegetarians</c:v>
                </c:pt>
                <c:pt idx="8">
                  <c:v>Photography</c:v>
                </c:pt>
                <c:pt idx="9">
                  <c:v>Pets</c:v>
                </c:pt>
                <c:pt idx="10">
                  <c:v>Product group I</c:v>
                </c:pt>
                <c:pt idx="11">
                  <c:v>Product group II</c:v>
                </c:pt>
                <c:pt idx="12">
                  <c:v>Research group</c:v>
                </c:pt>
                <c:pt idx="13">
                  <c:v>Developer</c:v>
                </c:pt>
                <c:pt idx="14">
                  <c:v>Program Manager</c:v>
                </c:pt>
                <c:pt idx="15">
                  <c:v>Researcher</c:v>
                </c:pt>
              </c:strCache>
            </c:strRef>
          </c:cat>
          <c:val>
            <c:numRef>
              <c:f>Sheet1!$C$2:$R$2</c:f>
              <c:numCache>
                <c:formatCode>General</c:formatCode>
                <c:ptCount val="16"/>
                <c:pt idx="0">
                  <c:v>0.59431573507192248</c:v>
                </c:pt>
                <c:pt idx="1">
                  <c:v>0.5820327713327742</c:v>
                </c:pt>
                <c:pt idx="2">
                  <c:v>0.60127559807958109</c:v>
                </c:pt>
                <c:pt idx="3">
                  <c:v>0.59132285537345963</c:v>
                </c:pt>
                <c:pt idx="4">
                  <c:v>0.57861123193843034</c:v>
                </c:pt>
                <c:pt idx="5">
                  <c:v>0.59048387860451679</c:v>
                </c:pt>
                <c:pt idx="6">
                  <c:v>0.58900992557725551</c:v>
                </c:pt>
                <c:pt idx="7">
                  <c:v>0.5976554553055573</c:v>
                </c:pt>
                <c:pt idx="8">
                  <c:v>0.58573708019047732</c:v>
                </c:pt>
                <c:pt idx="9">
                  <c:v>0.60271987049003584</c:v>
                </c:pt>
                <c:pt idx="10">
                  <c:v>0.58174797900972264</c:v>
                </c:pt>
                <c:pt idx="11">
                  <c:v>0.5866947414212117</c:v>
                </c:pt>
                <c:pt idx="12">
                  <c:v>0.56818220523443241</c:v>
                </c:pt>
                <c:pt idx="13">
                  <c:v>0.59211198379463437</c:v>
                </c:pt>
                <c:pt idx="14">
                  <c:v>0.61386763657983356</c:v>
                </c:pt>
                <c:pt idx="15">
                  <c:v>0.54534105277778211</c:v>
                </c:pt>
              </c:numCache>
            </c:numRef>
          </c:val>
        </c:ser>
        <c:ser>
          <c:idx val="3"/>
          <c:order val="1"/>
          <c:tx>
            <c:strRef>
              <c:f>Sheet1!$A$5</c:f>
              <c:strCache>
                <c:ptCount val="1"/>
                <c:pt idx="0">
                  <c:v>Groupization (all)</c:v>
                </c:pt>
              </c:strCache>
            </c:strRef>
          </c:tx>
          <c:spPr>
            <a:ln w="508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Sheet1!$C$1:$R$1</c:f>
              <c:strCache>
                <c:ptCount val="16"/>
                <c:pt idx="0">
                  <c:v>Male</c:v>
                </c:pt>
                <c:pt idx="1">
                  <c:v>Female</c:v>
                </c:pt>
                <c:pt idx="2">
                  <c:v>Age 20-30</c:v>
                </c:pt>
                <c:pt idx="3">
                  <c:v>Age 30-40</c:v>
                </c:pt>
                <c:pt idx="4">
                  <c:v>Age 40+</c:v>
                </c:pt>
                <c:pt idx="5">
                  <c:v>Seattle</c:v>
                </c:pt>
                <c:pt idx="6">
                  <c:v>Seattle suburbs</c:v>
                </c:pt>
                <c:pt idx="7">
                  <c:v>Vegetarians</c:v>
                </c:pt>
                <c:pt idx="8">
                  <c:v>Photography</c:v>
                </c:pt>
                <c:pt idx="9">
                  <c:v>Pets</c:v>
                </c:pt>
                <c:pt idx="10">
                  <c:v>Product group I</c:v>
                </c:pt>
                <c:pt idx="11">
                  <c:v>Product group II</c:v>
                </c:pt>
                <c:pt idx="12">
                  <c:v>Research group</c:v>
                </c:pt>
                <c:pt idx="13">
                  <c:v>Developer</c:v>
                </c:pt>
                <c:pt idx="14">
                  <c:v>Program Manager</c:v>
                </c:pt>
                <c:pt idx="15">
                  <c:v>Researcher</c:v>
                </c:pt>
              </c:strCache>
            </c:strRef>
          </c:cat>
          <c:val>
            <c:numRef>
              <c:f>Sheet1!$C$5:$R$5</c:f>
              <c:numCache>
                <c:formatCode>General</c:formatCode>
                <c:ptCount val="16"/>
                <c:pt idx="0">
                  <c:v>0.63366743484646471</c:v>
                </c:pt>
                <c:pt idx="1">
                  <c:v>0.6122480608266665</c:v>
                </c:pt>
                <c:pt idx="2">
                  <c:v>0.65756247673742652</c:v>
                </c:pt>
                <c:pt idx="3">
                  <c:v>0.61440836749385463</c:v>
                </c:pt>
                <c:pt idx="4">
                  <c:v>0.57106336595902263</c:v>
                </c:pt>
                <c:pt idx="5">
                  <c:v>0.58378153082602569</c:v>
                </c:pt>
                <c:pt idx="6">
                  <c:v>0.61427878031231276</c:v>
                </c:pt>
                <c:pt idx="7">
                  <c:v>0.62039234110959662</c:v>
                </c:pt>
                <c:pt idx="8">
                  <c:v>0.63362684851310425</c:v>
                </c:pt>
                <c:pt idx="9">
                  <c:v>0.62205134717529764</c:v>
                </c:pt>
                <c:pt idx="10">
                  <c:v>0.62051659247187563</c:v>
                </c:pt>
                <c:pt idx="11">
                  <c:v>0.58653299292979511</c:v>
                </c:pt>
                <c:pt idx="12">
                  <c:v>0.56086221548388793</c:v>
                </c:pt>
                <c:pt idx="13">
                  <c:v>0.60313783447209213</c:v>
                </c:pt>
                <c:pt idx="14">
                  <c:v>0.64544646512280723</c:v>
                </c:pt>
                <c:pt idx="15">
                  <c:v>0.54646138680555556</c:v>
                </c:pt>
              </c:numCache>
            </c:numRef>
          </c:val>
        </c:ser>
        <c:marker val="1"/>
        <c:axId val="24732416"/>
        <c:axId val="24733952"/>
      </c:lineChart>
      <c:catAx>
        <c:axId val="24732416"/>
        <c:scaling>
          <c:orientation val="minMax"/>
        </c:scaling>
        <c:axPos val="b"/>
        <c:tickLblPos val="nextTo"/>
        <c:crossAx val="24733952"/>
        <c:crosses val="autoZero"/>
        <c:auto val="1"/>
        <c:lblAlgn val="ctr"/>
        <c:lblOffset val="100"/>
      </c:catAx>
      <c:valAx>
        <c:axId val="24733952"/>
        <c:scaling>
          <c:orientation val="minMax"/>
          <c:max val="0.75000000000000488"/>
          <c:min val="0.4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Normalized DCG</a:t>
                </a:r>
              </a:p>
            </c:rich>
          </c:tx>
          <c:layout/>
        </c:title>
        <c:numFmt formatCode="General" sourceLinked="1"/>
        <c:tickLblPos val="nextTo"/>
        <c:crossAx val="24732416"/>
        <c:crosses val="autoZero"/>
        <c:crossBetween val="between"/>
      </c:valAx>
    </c:plotArea>
    <c:plotVisOnly val="1"/>
  </c:chart>
  <c:spPr>
    <a:ln w="57150"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3"/>
          <c:order val="0"/>
          <c:tx>
            <c:strRef>
              <c:f>Sheet1!$A$5</c:f>
              <c:strCache>
                <c:ptCount val="1"/>
                <c:pt idx="0">
                  <c:v>Groupization (all)</c:v>
                </c:pt>
              </c:strCache>
            </c:strRef>
          </c:tx>
          <c:spPr>
            <a:ln w="508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Sheet1!$C$1:$R$1</c:f>
              <c:strCache>
                <c:ptCount val="16"/>
                <c:pt idx="0">
                  <c:v>Male</c:v>
                </c:pt>
                <c:pt idx="1">
                  <c:v>Female</c:v>
                </c:pt>
                <c:pt idx="2">
                  <c:v>Age 20-30</c:v>
                </c:pt>
                <c:pt idx="3">
                  <c:v>Age 30-40</c:v>
                </c:pt>
                <c:pt idx="4">
                  <c:v>Age 40+</c:v>
                </c:pt>
                <c:pt idx="5">
                  <c:v>Seattle</c:v>
                </c:pt>
                <c:pt idx="6">
                  <c:v>Seattle suburbs</c:v>
                </c:pt>
                <c:pt idx="7">
                  <c:v>Vegetarians</c:v>
                </c:pt>
                <c:pt idx="8">
                  <c:v>Photography</c:v>
                </c:pt>
                <c:pt idx="9">
                  <c:v>Pets</c:v>
                </c:pt>
                <c:pt idx="10">
                  <c:v>Product group I</c:v>
                </c:pt>
                <c:pt idx="11">
                  <c:v>Product group II</c:v>
                </c:pt>
                <c:pt idx="12">
                  <c:v>Research group</c:v>
                </c:pt>
                <c:pt idx="13">
                  <c:v>Developer</c:v>
                </c:pt>
                <c:pt idx="14">
                  <c:v>Program Manager</c:v>
                </c:pt>
                <c:pt idx="15">
                  <c:v>Researcher</c:v>
                </c:pt>
              </c:strCache>
            </c:strRef>
          </c:cat>
          <c:val>
            <c:numRef>
              <c:f>Sheet1!$C$5:$R$5</c:f>
              <c:numCache>
                <c:formatCode>General</c:formatCode>
                <c:ptCount val="16"/>
                <c:pt idx="0">
                  <c:v>0.63366743484646471</c:v>
                </c:pt>
                <c:pt idx="1">
                  <c:v>0.6122480608266665</c:v>
                </c:pt>
                <c:pt idx="2">
                  <c:v>0.65756247673742652</c:v>
                </c:pt>
                <c:pt idx="3">
                  <c:v>0.61440836749385463</c:v>
                </c:pt>
                <c:pt idx="4">
                  <c:v>0.57106336595902296</c:v>
                </c:pt>
                <c:pt idx="5">
                  <c:v>0.58378153082602557</c:v>
                </c:pt>
                <c:pt idx="6">
                  <c:v>0.61427878031231276</c:v>
                </c:pt>
                <c:pt idx="7">
                  <c:v>0.62039234110959662</c:v>
                </c:pt>
                <c:pt idx="8">
                  <c:v>0.6336268485131038</c:v>
                </c:pt>
                <c:pt idx="9">
                  <c:v>0.62205134717529764</c:v>
                </c:pt>
                <c:pt idx="10">
                  <c:v>0.62051659247187563</c:v>
                </c:pt>
                <c:pt idx="11">
                  <c:v>0.58653299292979444</c:v>
                </c:pt>
                <c:pt idx="12">
                  <c:v>0.5608622154838877</c:v>
                </c:pt>
                <c:pt idx="13">
                  <c:v>0.6031378344720919</c:v>
                </c:pt>
                <c:pt idx="14">
                  <c:v>0.64544646512280723</c:v>
                </c:pt>
                <c:pt idx="15">
                  <c:v>0.54646138680555556</c:v>
                </c:pt>
              </c:numCache>
            </c:numRef>
          </c:val>
        </c:ser>
        <c:ser>
          <c:idx val="4"/>
          <c:order val="1"/>
          <c:tx>
            <c:strRef>
              <c:f>Sheet1!$A$6</c:f>
              <c:strCache>
                <c:ptCount val="1"/>
                <c:pt idx="0">
                  <c:v>Groupization (social)</c:v>
                </c:pt>
              </c:strCache>
            </c:strRef>
          </c:tx>
          <c:spPr>
            <a:ln w="50800">
              <a:solidFill>
                <a:srgbClr val="00B050"/>
              </a:solidFill>
              <a:prstDash val="sysDash"/>
            </a:ln>
          </c:spPr>
          <c:marker>
            <c:symbol val="none"/>
          </c:marker>
          <c:cat>
            <c:strRef>
              <c:f>Sheet1!$C$1:$R$1</c:f>
              <c:strCache>
                <c:ptCount val="16"/>
                <c:pt idx="0">
                  <c:v>Male</c:v>
                </c:pt>
                <c:pt idx="1">
                  <c:v>Female</c:v>
                </c:pt>
                <c:pt idx="2">
                  <c:v>Age 20-30</c:v>
                </c:pt>
                <c:pt idx="3">
                  <c:v>Age 30-40</c:v>
                </c:pt>
                <c:pt idx="4">
                  <c:v>Age 40+</c:v>
                </c:pt>
                <c:pt idx="5">
                  <c:v>Seattle</c:v>
                </c:pt>
                <c:pt idx="6">
                  <c:v>Seattle suburbs</c:v>
                </c:pt>
                <c:pt idx="7">
                  <c:v>Vegetarians</c:v>
                </c:pt>
                <c:pt idx="8">
                  <c:v>Photography</c:v>
                </c:pt>
                <c:pt idx="9">
                  <c:v>Pets</c:v>
                </c:pt>
                <c:pt idx="10">
                  <c:v>Product group I</c:v>
                </c:pt>
                <c:pt idx="11">
                  <c:v>Product group II</c:v>
                </c:pt>
                <c:pt idx="12">
                  <c:v>Research group</c:v>
                </c:pt>
                <c:pt idx="13">
                  <c:v>Developer</c:v>
                </c:pt>
                <c:pt idx="14">
                  <c:v>Program Manager</c:v>
                </c:pt>
                <c:pt idx="15">
                  <c:v>Researcher</c:v>
                </c:pt>
              </c:strCache>
            </c:strRef>
          </c:cat>
          <c:val>
            <c:numRef>
              <c:f>Sheet1!$C$6:$R$6</c:f>
              <c:numCache>
                <c:formatCode>General</c:formatCode>
                <c:ptCount val="16"/>
                <c:pt idx="0">
                  <c:v>0.58213941850497875</c:v>
                </c:pt>
                <c:pt idx="1">
                  <c:v>0.57783610870277757</c:v>
                </c:pt>
                <c:pt idx="2">
                  <c:v>0.59828255431081057</c:v>
                </c:pt>
                <c:pt idx="3">
                  <c:v>0.56288948841511965</c:v>
                </c:pt>
                <c:pt idx="4">
                  <c:v>0.49547112209722238</c:v>
                </c:pt>
                <c:pt idx="5">
                  <c:v>0.5216747859999995</c:v>
                </c:pt>
                <c:pt idx="6">
                  <c:v>0.55998589109343133</c:v>
                </c:pt>
                <c:pt idx="7">
                  <c:v>0.55842152498989894</c:v>
                </c:pt>
                <c:pt idx="8">
                  <c:v>0.59058844865079352</c:v>
                </c:pt>
                <c:pt idx="9">
                  <c:v>0.59989784834166648</c:v>
                </c:pt>
                <c:pt idx="10">
                  <c:v>0.5652887525083371</c:v>
                </c:pt>
                <c:pt idx="11">
                  <c:v>0.49830882020000389</c:v>
                </c:pt>
                <c:pt idx="12">
                  <c:v>0.49709871301282393</c:v>
                </c:pt>
                <c:pt idx="13">
                  <c:v>0.54136818419213351</c:v>
                </c:pt>
                <c:pt idx="14">
                  <c:v>0.57233194374074059</c:v>
                </c:pt>
                <c:pt idx="15">
                  <c:v>0.47697760655555582</c:v>
                </c:pt>
              </c:numCache>
            </c:numRef>
          </c:val>
        </c:ser>
        <c:ser>
          <c:idx val="5"/>
          <c:order val="2"/>
          <c:tx>
            <c:strRef>
              <c:f>Sheet1!$A$7</c:f>
              <c:strCache>
                <c:ptCount val="1"/>
                <c:pt idx="0">
                  <c:v>Groupization (work)</c:v>
                </c:pt>
              </c:strCache>
            </c:strRef>
          </c:tx>
          <c:spPr>
            <a:ln w="50800">
              <a:solidFill>
                <a:srgbClr val="00B050"/>
              </a:solidFill>
              <a:prstDash val="sysDot"/>
            </a:ln>
          </c:spPr>
          <c:marker>
            <c:symbol val="none"/>
          </c:marker>
          <c:cat>
            <c:strRef>
              <c:f>Sheet1!$C$1:$R$1</c:f>
              <c:strCache>
                <c:ptCount val="16"/>
                <c:pt idx="0">
                  <c:v>Male</c:v>
                </c:pt>
                <c:pt idx="1">
                  <c:v>Female</c:v>
                </c:pt>
                <c:pt idx="2">
                  <c:v>Age 20-30</c:v>
                </c:pt>
                <c:pt idx="3">
                  <c:v>Age 30-40</c:v>
                </c:pt>
                <c:pt idx="4">
                  <c:v>Age 40+</c:v>
                </c:pt>
                <c:pt idx="5">
                  <c:v>Seattle</c:v>
                </c:pt>
                <c:pt idx="6">
                  <c:v>Seattle suburbs</c:v>
                </c:pt>
                <c:pt idx="7">
                  <c:v>Vegetarians</c:v>
                </c:pt>
                <c:pt idx="8">
                  <c:v>Photography</c:v>
                </c:pt>
                <c:pt idx="9">
                  <c:v>Pets</c:v>
                </c:pt>
                <c:pt idx="10">
                  <c:v>Product group I</c:v>
                </c:pt>
                <c:pt idx="11">
                  <c:v>Product group II</c:v>
                </c:pt>
                <c:pt idx="12">
                  <c:v>Research group</c:v>
                </c:pt>
                <c:pt idx="13">
                  <c:v>Developer</c:v>
                </c:pt>
                <c:pt idx="14">
                  <c:v>Program Manager</c:v>
                </c:pt>
                <c:pt idx="15">
                  <c:v>Researcher</c:v>
                </c:pt>
              </c:strCache>
            </c:strRef>
          </c:cat>
          <c:val>
            <c:numRef>
              <c:f>Sheet1!$C$7:$R$7</c:f>
              <c:numCache>
                <c:formatCode>General</c:formatCode>
                <c:ptCount val="16"/>
                <c:pt idx="0">
                  <c:v>0.69588955161025623</c:v>
                </c:pt>
                <c:pt idx="1">
                  <c:v>0.65656357873333349</c:v>
                </c:pt>
                <c:pt idx="2">
                  <c:v>0.72044991400000491</c:v>
                </c:pt>
                <c:pt idx="3">
                  <c:v>0.69491745465666688</c:v>
                </c:pt>
                <c:pt idx="4">
                  <c:v>0.68891682108333341</c:v>
                </c:pt>
                <c:pt idx="5">
                  <c:v>0.69002188705072565</c:v>
                </c:pt>
                <c:pt idx="6">
                  <c:v>0.67771524573833364</c:v>
                </c:pt>
                <c:pt idx="7">
                  <c:v>0.69577589197023881</c:v>
                </c:pt>
                <c:pt idx="8">
                  <c:v>0.70395764510937564</c:v>
                </c:pt>
                <c:pt idx="9">
                  <c:v>0.67353871092361162</c:v>
                </c:pt>
                <c:pt idx="10">
                  <c:v>0.67675568098333816</c:v>
                </c:pt>
                <c:pt idx="11">
                  <c:v>0.68415940906481665</c:v>
                </c:pt>
                <c:pt idx="12">
                  <c:v>0.65841627421212123</c:v>
                </c:pt>
                <c:pt idx="13">
                  <c:v>0.69799224353876366</c:v>
                </c:pt>
                <c:pt idx="14">
                  <c:v>0.71804787897059508</c:v>
                </c:pt>
                <c:pt idx="15">
                  <c:v>0.61150098008333331</c:v>
                </c:pt>
              </c:numCache>
            </c:numRef>
          </c:val>
        </c:ser>
        <c:marker val="1"/>
        <c:axId val="24813568"/>
        <c:axId val="24815104"/>
      </c:lineChart>
      <c:catAx>
        <c:axId val="24813568"/>
        <c:scaling>
          <c:orientation val="minMax"/>
        </c:scaling>
        <c:axPos val="b"/>
        <c:tickLblPos val="nextTo"/>
        <c:crossAx val="24815104"/>
        <c:crosses val="autoZero"/>
        <c:auto val="1"/>
        <c:lblAlgn val="ctr"/>
        <c:lblOffset val="100"/>
      </c:catAx>
      <c:valAx>
        <c:axId val="24815104"/>
        <c:scaling>
          <c:orientation val="minMax"/>
          <c:max val="0.75000000000000466"/>
          <c:min val="0.4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Normalized DCG</a:t>
                </a:r>
              </a:p>
            </c:rich>
          </c:tx>
          <c:layout/>
        </c:title>
        <c:numFmt formatCode="General" sourceLinked="1"/>
        <c:tickLblPos val="nextTo"/>
        <c:crossAx val="24813568"/>
        <c:crosses val="autoZero"/>
        <c:crossBetween val="between"/>
      </c:valAx>
    </c:plotArea>
    <c:plotVisOnly val="1"/>
  </c:chart>
  <c:spPr>
    <a:ln w="57150"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1"/>
          <c:order val="0"/>
          <c:tx>
            <c:strRef>
              <c:f>Sheet1!$A$3</c:f>
              <c:strCache>
                <c:ptCount val="1"/>
                <c:pt idx="0">
                  <c:v>Personalization (social)</c:v>
                </c:pt>
              </c:strCache>
            </c:strRef>
          </c:tx>
          <c:spPr>
            <a:ln w="50800">
              <a:solidFill>
                <a:srgbClr val="FFC000"/>
              </a:solidFill>
              <a:prstDash val="sysDash"/>
            </a:ln>
          </c:spPr>
          <c:marker>
            <c:symbol val="none"/>
          </c:marker>
          <c:cat>
            <c:strRef>
              <c:f>Sheet1!$C$1:$R$1</c:f>
              <c:strCache>
                <c:ptCount val="16"/>
                <c:pt idx="0">
                  <c:v>Male</c:v>
                </c:pt>
                <c:pt idx="1">
                  <c:v>Female</c:v>
                </c:pt>
                <c:pt idx="2">
                  <c:v>Age 20-30</c:v>
                </c:pt>
                <c:pt idx="3">
                  <c:v>Age 30-40</c:v>
                </c:pt>
                <c:pt idx="4">
                  <c:v>Age 40+</c:v>
                </c:pt>
                <c:pt idx="5">
                  <c:v>Seattle</c:v>
                </c:pt>
                <c:pt idx="6">
                  <c:v>Seattle suburbs</c:v>
                </c:pt>
                <c:pt idx="7">
                  <c:v>Vegetarians</c:v>
                </c:pt>
                <c:pt idx="8">
                  <c:v>Photography</c:v>
                </c:pt>
                <c:pt idx="9">
                  <c:v>Pets</c:v>
                </c:pt>
                <c:pt idx="10">
                  <c:v>Product group I</c:v>
                </c:pt>
                <c:pt idx="11">
                  <c:v>Product group II</c:v>
                </c:pt>
                <c:pt idx="12">
                  <c:v>Research group</c:v>
                </c:pt>
                <c:pt idx="13">
                  <c:v>Developer</c:v>
                </c:pt>
                <c:pt idx="14">
                  <c:v>Program Manager</c:v>
                </c:pt>
                <c:pt idx="15">
                  <c:v>Researcher</c:v>
                </c:pt>
              </c:strCache>
            </c:strRef>
          </c:cat>
          <c:val>
            <c:numRef>
              <c:f>Sheet1!$C$3:$R$3</c:f>
              <c:numCache>
                <c:formatCode>General</c:formatCode>
                <c:ptCount val="16"/>
                <c:pt idx="0">
                  <c:v>0.54904306426948446</c:v>
                </c:pt>
                <c:pt idx="1">
                  <c:v>0.52985697217500005</c:v>
                </c:pt>
                <c:pt idx="2">
                  <c:v>0.54713692196756181</c:v>
                </c:pt>
                <c:pt idx="3">
                  <c:v>0.54587799932441872</c:v>
                </c:pt>
                <c:pt idx="4">
                  <c:v>0.50821145770833331</c:v>
                </c:pt>
                <c:pt idx="5">
                  <c:v>0.53619675450862081</c:v>
                </c:pt>
                <c:pt idx="6">
                  <c:v>0.53855533069413164</c:v>
                </c:pt>
                <c:pt idx="7">
                  <c:v>0.54465186620707651</c:v>
                </c:pt>
                <c:pt idx="8">
                  <c:v>0.54835106642063502</c:v>
                </c:pt>
                <c:pt idx="9">
                  <c:v>0.58235961714062512</c:v>
                </c:pt>
                <c:pt idx="10">
                  <c:v>0.53636552765624956</c:v>
                </c:pt>
                <c:pt idx="11">
                  <c:v>0.51398821325000377</c:v>
                </c:pt>
                <c:pt idx="12">
                  <c:v>0.50524685950641035</c:v>
                </c:pt>
                <c:pt idx="13">
                  <c:v>0.54310574917138355</c:v>
                </c:pt>
                <c:pt idx="14">
                  <c:v>0.55241635158333258</c:v>
                </c:pt>
                <c:pt idx="15">
                  <c:v>0.47027397405555582</c:v>
                </c:pt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Personalization (work)</c:v>
                </c:pt>
              </c:strCache>
            </c:strRef>
          </c:tx>
          <c:spPr>
            <a:ln w="50800">
              <a:solidFill>
                <a:srgbClr val="FFC000"/>
              </a:solidFill>
              <a:prstDash val="sysDot"/>
            </a:ln>
          </c:spPr>
          <c:marker>
            <c:symbol val="none"/>
          </c:marker>
          <c:cat>
            <c:strRef>
              <c:f>Sheet1!$C$1:$R$1</c:f>
              <c:strCache>
                <c:ptCount val="16"/>
                <c:pt idx="0">
                  <c:v>Male</c:v>
                </c:pt>
                <c:pt idx="1">
                  <c:v>Female</c:v>
                </c:pt>
                <c:pt idx="2">
                  <c:v>Age 20-30</c:v>
                </c:pt>
                <c:pt idx="3">
                  <c:v>Age 30-40</c:v>
                </c:pt>
                <c:pt idx="4">
                  <c:v>Age 40+</c:v>
                </c:pt>
                <c:pt idx="5">
                  <c:v>Seattle</c:v>
                </c:pt>
                <c:pt idx="6">
                  <c:v>Seattle suburbs</c:v>
                </c:pt>
                <c:pt idx="7">
                  <c:v>Vegetarians</c:v>
                </c:pt>
                <c:pt idx="8">
                  <c:v>Photography</c:v>
                </c:pt>
                <c:pt idx="9">
                  <c:v>Pets</c:v>
                </c:pt>
                <c:pt idx="10">
                  <c:v>Product group I</c:v>
                </c:pt>
                <c:pt idx="11">
                  <c:v>Product group II</c:v>
                </c:pt>
                <c:pt idx="12">
                  <c:v>Research group</c:v>
                </c:pt>
                <c:pt idx="13">
                  <c:v>Developer</c:v>
                </c:pt>
                <c:pt idx="14">
                  <c:v>Program Manager</c:v>
                </c:pt>
                <c:pt idx="15">
                  <c:v>Researcher</c:v>
                </c:pt>
              </c:strCache>
            </c:strRef>
          </c:cat>
          <c:val>
            <c:numRef>
              <c:f>Sheet1!$C$4:$R$4</c:f>
              <c:numCache>
                <c:formatCode>General</c:formatCode>
                <c:ptCount val="16"/>
                <c:pt idx="0">
                  <c:v>0.65312104571666652</c:v>
                </c:pt>
                <c:pt idx="1">
                  <c:v>0.64341649589199956</c:v>
                </c:pt>
                <c:pt idx="2">
                  <c:v>0.65799507408056412</c:v>
                </c:pt>
                <c:pt idx="3">
                  <c:v>0.65256345983714259</c:v>
                </c:pt>
                <c:pt idx="4">
                  <c:v>0.69052709219696951</c:v>
                </c:pt>
                <c:pt idx="5">
                  <c:v>0.66656437705072469</c:v>
                </c:pt>
                <c:pt idx="6">
                  <c:v>0.65079495453000846</c:v>
                </c:pt>
                <c:pt idx="7">
                  <c:v>0.65477114455358254</c:v>
                </c:pt>
                <c:pt idx="8">
                  <c:v>0.64755620789583368</c:v>
                </c:pt>
                <c:pt idx="9">
                  <c:v>0.65379164923334077</c:v>
                </c:pt>
                <c:pt idx="10">
                  <c:v>0.63115519836111555</c:v>
                </c:pt>
                <c:pt idx="11">
                  <c:v>0.65678134681481948</c:v>
                </c:pt>
                <c:pt idx="12">
                  <c:v>0.66352827756061183</c:v>
                </c:pt>
                <c:pt idx="13">
                  <c:v>0.66572438372286835</c:v>
                </c:pt>
                <c:pt idx="14">
                  <c:v>0.67834805949020283</c:v>
                </c:pt>
                <c:pt idx="15">
                  <c:v>0.61880402700000492</c:v>
                </c:pt>
              </c:numCache>
            </c:numRef>
          </c:val>
        </c:ser>
        <c:ser>
          <c:idx val="4"/>
          <c:order val="2"/>
          <c:tx>
            <c:strRef>
              <c:f>Sheet1!$A$6</c:f>
              <c:strCache>
                <c:ptCount val="1"/>
                <c:pt idx="0">
                  <c:v>Groupization (social)</c:v>
                </c:pt>
              </c:strCache>
            </c:strRef>
          </c:tx>
          <c:spPr>
            <a:ln w="50800">
              <a:solidFill>
                <a:srgbClr val="00B050"/>
              </a:solidFill>
              <a:prstDash val="sysDash"/>
            </a:ln>
          </c:spPr>
          <c:marker>
            <c:symbol val="none"/>
          </c:marker>
          <c:cat>
            <c:strRef>
              <c:f>Sheet1!$C$1:$R$1</c:f>
              <c:strCache>
                <c:ptCount val="16"/>
                <c:pt idx="0">
                  <c:v>Male</c:v>
                </c:pt>
                <c:pt idx="1">
                  <c:v>Female</c:v>
                </c:pt>
                <c:pt idx="2">
                  <c:v>Age 20-30</c:v>
                </c:pt>
                <c:pt idx="3">
                  <c:v>Age 30-40</c:v>
                </c:pt>
                <c:pt idx="4">
                  <c:v>Age 40+</c:v>
                </c:pt>
                <c:pt idx="5">
                  <c:v>Seattle</c:v>
                </c:pt>
                <c:pt idx="6">
                  <c:v>Seattle suburbs</c:v>
                </c:pt>
                <c:pt idx="7">
                  <c:v>Vegetarians</c:v>
                </c:pt>
                <c:pt idx="8">
                  <c:v>Photography</c:v>
                </c:pt>
                <c:pt idx="9">
                  <c:v>Pets</c:v>
                </c:pt>
                <c:pt idx="10">
                  <c:v>Product group I</c:v>
                </c:pt>
                <c:pt idx="11">
                  <c:v>Product group II</c:v>
                </c:pt>
                <c:pt idx="12">
                  <c:v>Research group</c:v>
                </c:pt>
                <c:pt idx="13">
                  <c:v>Developer</c:v>
                </c:pt>
                <c:pt idx="14">
                  <c:v>Program Manager</c:v>
                </c:pt>
                <c:pt idx="15">
                  <c:v>Researcher</c:v>
                </c:pt>
              </c:strCache>
            </c:strRef>
          </c:cat>
          <c:val>
            <c:numRef>
              <c:f>Sheet1!$C$6:$R$6</c:f>
              <c:numCache>
                <c:formatCode>General</c:formatCode>
                <c:ptCount val="16"/>
                <c:pt idx="0">
                  <c:v>0.58213941850497875</c:v>
                </c:pt>
                <c:pt idx="1">
                  <c:v>0.57783610870277757</c:v>
                </c:pt>
                <c:pt idx="2">
                  <c:v>0.59828255431081057</c:v>
                </c:pt>
                <c:pt idx="3">
                  <c:v>0.56288948841511965</c:v>
                </c:pt>
                <c:pt idx="4">
                  <c:v>0.49547112209722238</c:v>
                </c:pt>
                <c:pt idx="5">
                  <c:v>0.5216747859999995</c:v>
                </c:pt>
                <c:pt idx="6">
                  <c:v>0.55998589109343133</c:v>
                </c:pt>
                <c:pt idx="7">
                  <c:v>0.55842152498989894</c:v>
                </c:pt>
                <c:pt idx="8">
                  <c:v>0.59058844865079352</c:v>
                </c:pt>
                <c:pt idx="9">
                  <c:v>0.59989784834166648</c:v>
                </c:pt>
                <c:pt idx="10">
                  <c:v>0.5652887525083371</c:v>
                </c:pt>
                <c:pt idx="11">
                  <c:v>0.49830882020000389</c:v>
                </c:pt>
                <c:pt idx="12">
                  <c:v>0.49709871301282393</c:v>
                </c:pt>
                <c:pt idx="13">
                  <c:v>0.54136818419213351</c:v>
                </c:pt>
                <c:pt idx="14">
                  <c:v>0.57233194374074059</c:v>
                </c:pt>
                <c:pt idx="15">
                  <c:v>0.47697760655555582</c:v>
                </c:pt>
              </c:numCache>
            </c:numRef>
          </c:val>
        </c:ser>
        <c:ser>
          <c:idx val="5"/>
          <c:order val="3"/>
          <c:tx>
            <c:strRef>
              <c:f>Sheet1!$A$7</c:f>
              <c:strCache>
                <c:ptCount val="1"/>
                <c:pt idx="0">
                  <c:v>Groupization (work)</c:v>
                </c:pt>
              </c:strCache>
            </c:strRef>
          </c:tx>
          <c:spPr>
            <a:ln w="50800">
              <a:solidFill>
                <a:srgbClr val="00B050"/>
              </a:solidFill>
              <a:prstDash val="sysDot"/>
            </a:ln>
          </c:spPr>
          <c:marker>
            <c:symbol val="none"/>
          </c:marker>
          <c:cat>
            <c:strRef>
              <c:f>Sheet1!$C$1:$R$1</c:f>
              <c:strCache>
                <c:ptCount val="16"/>
                <c:pt idx="0">
                  <c:v>Male</c:v>
                </c:pt>
                <c:pt idx="1">
                  <c:v>Female</c:v>
                </c:pt>
                <c:pt idx="2">
                  <c:v>Age 20-30</c:v>
                </c:pt>
                <c:pt idx="3">
                  <c:v>Age 30-40</c:v>
                </c:pt>
                <c:pt idx="4">
                  <c:v>Age 40+</c:v>
                </c:pt>
                <c:pt idx="5">
                  <c:v>Seattle</c:v>
                </c:pt>
                <c:pt idx="6">
                  <c:v>Seattle suburbs</c:v>
                </c:pt>
                <c:pt idx="7">
                  <c:v>Vegetarians</c:v>
                </c:pt>
                <c:pt idx="8">
                  <c:v>Photography</c:v>
                </c:pt>
                <c:pt idx="9">
                  <c:v>Pets</c:v>
                </c:pt>
                <c:pt idx="10">
                  <c:v>Product group I</c:v>
                </c:pt>
                <c:pt idx="11">
                  <c:v>Product group II</c:v>
                </c:pt>
                <c:pt idx="12">
                  <c:v>Research group</c:v>
                </c:pt>
                <c:pt idx="13">
                  <c:v>Developer</c:v>
                </c:pt>
                <c:pt idx="14">
                  <c:v>Program Manager</c:v>
                </c:pt>
                <c:pt idx="15">
                  <c:v>Researcher</c:v>
                </c:pt>
              </c:strCache>
            </c:strRef>
          </c:cat>
          <c:val>
            <c:numRef>
              <c:f>Sheet1!$C$7:$R$7</c:f>
              <c:numCache>
                <c:formatCode>General</c:formatCode>
                <c:ptCount val="16"/>
                <c:pt idx="0">
                  <c:v>0.69588955161025623</c:v>
                </c:pt>
                <c:pt idx="1">
                  <c:v>0.65656357873333349</c:v>
                </c:pt>
                <c:pt idx="2">
                  <c:v>0.72044991400000491</c:v>
                </c:pt>
                <c:pt idx="3">
                  <c:v>0.69491745465666688</c:v>
                </c:pt>
                <c:pt idx="4">
                  <c:v>0.68891682108333341</c:v>
                </c:pt>
                <c:pt idx="5">
                  <c:v>0.69002188705072565</c:v>
                </c:pt>
                <c:pt idx="6">
                  <c:v>0.67771524573833364</c:v>
                </c:pt>
                <c:pt idx="7">
                  <c:v>0.69577589197023881</c:v>
                </c:pt>
                <c:pt idx="8">
                  <c:v>0.70395764510937564</c:v>
                </c:pt>
                <c:pt idx="9">
                  <c:v>0.67353871092361162</c:v>
                </c:pt>
                <c:pt idx="10">
                  <c:v>0.67675568098333816</c:v>
                </c:pt>
                <c:pt idx="11">
                  <c:v>0.68415940906481665</c:v>
                </c:pt>
                <c:pt idx="12">
                  <c:v>0.65841627421212123</c:v>
                </c:pt>
                <c:pt idx="13">
                  <c:v>0.69799224353876366</c:v>
                </c:pt>
                <c:pt idx="14">
                  <c:v>0.71804787897059508</c:v>
                </c:pt>
                <c:pt idx="15">
                  <c:v>0.61150098008333331</c:v>
                </c:pt>
              </c:numCache>
            </c:numRef>
          </c:val>
        </c:ser>
        <c:marker val="1"/>
        <c:axId val="25202048"/>
        <c:axId val="25216128"/>
      </c:lineChart>
      <c:catAx>
        <c:axId val="25202048"/>
        <c:scaling>
          <c:orientation val="minMax"/>
        </c:scaling>
        <c:axPos val="b"/>
        <c:tickLblPos val="nextTo"/>
        <c:crossAx val="25216128"/>
        <c:crosses val="autoZero"/>
        <c:auto val="1"/>
        <c:lblAlgn val="ctr"/>
        <c:lblOffset val="100"/>
      </c:catAx>
      <c:valAx>
        <c:axId val="25216128"/>
        <c:scaling>
          <c:orientation val="minMax"/>
          <c:max val="0.75000000000000466"/>
          <c:min val="0.4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Normalized DCG</a:t>
                </a:r>
              </a:p>
            </c:rich>
          </c:tx>
          <c:layout/>
        </c:title>
        <c:numFmt formatCode="General" sourceLinked="1"/>
        <c:tickLblPos val="nextTo"/>
        <c:crossAx val="25202048"/>
        <c:crosses val="autoZero"/>
        <c:crossBetween val="between"/>
      </c:valAx>
    </c:plotArea>
    <c:plotVisOnly val="1"/>
  </c:chart>
  <c:spPr>
    <a:ln w="57150"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Personalization (all)</c:v>
                </c:pt>
              </c:strCache>
            </c:strRef>
          </c:tx>
          <c:spPr>
            <a:ln w="50800">
              <a:solidFill>
                <a:srgbClr val="FFC000"/>
              </a:solidFill>
            </a:ln>
          </c:spPr>
          <c:marker>
            <c:symbol val="none"/>
          </c:marker>
          <c:cat>
            <c:strRef>
              <c:f>Sheet1!$C$1:$R$1</c:f>
              <c:strCache>
                <c:ptCount val="16"/>
                <c:pt idx="0">
                  <c:v>Male</c:v>
                </c:pt>
                <c:pt idx="1">
                  <c:v>Female</c:v>
                </c:pt>
                <c:pt idx="2">
                  <c:v>Age 20-30</c:v>
                </c:pt>
                <c:pt idx="3">
                  <c:v>Age 30-40</c:v>
                </c:pt>
                <c:pt idx="4">
                  <c:v>Age 40+</c:v>
                </c:pt>
                <c:pt idx="5">
                  <c:v>Seattle</c:v>
                </c:pt>
                <c:pt idx="6">
                  <c:v>Seattle suburbs</c:v>
                </c:pt>
                <c:pt idx="7">
                  <c:v>Vegetarians</c:v>
                </c:pt>
                <c:pt idx="8">
                  <c:v>Photography</c:v>
                </c:pt>
                <c:pt idx="9">
                  <c:v>Pets</c:v>
                </c:pt>
                <c:pt idx="10">
                  <c:v>Product group I</c:v>
                </c:pt>
                <c:pt idx="11">
                  <c:v>Product group II</c:v>
                </c:pt>
                <c:pt idx="12">
                  <c:v>Research group</c:v>
                </c:pt>
                <c:pt idx="13">
                  <c:v>Developer</c:v>
                </c:pt>
                <c:pt idx="14">
                  <c:v>Program Manager</c:v>
                </c:pt>
                <c:pt idx="15">
                  <c:v>Researcher</c:v>
                </c:pt>
              </c:strCache>
            </c:strRef>
          </c:cat>
          <c:val>
            <c:numRef>
              <c:f>Sheet1!$C$2:$R$2</c:f>
              <c:numCache>
                <c:formatCode>General</c:formatCode>
                <c:ptCount val="16"/>
                <c:pt idx="0">
                  <c:v>0.59431573507192192</c:v>
                </c:pt>
                <c:pt idx="1">
                  <c:v>0.58203277133277376</c:v>
                </c:pt>
                <c:pt idx="2">
                  <c:v>0.60127559807958031</c:v>
                </c:pt>
                <c:pt idx="3">
                  <c:v>0.59132285537345908</c:v>
                </c:pt>
                <c:pt idx="4">
                  <c:v>0.57861123193842989</c:v>
                </c:pt>
                <c:pt idx="5">
                  <c:v>0.59048387860451579</c:v>
                </c:pt>
                <c:pt idx="6">
                  <c:v>0.58900992557725529</c:v>
                </c:pt>
                <c:pt idx="7">
                  <c:v>0.59765545530555575</c:v>
                </c:pt>
                <c:pt idx="8">
                  <c:v>0.58573708019047643</c:v>
                </c:pt>
                <c:pt idx="9">
                  <c:v>0.60271987049003506</c:v>
                </c:pt>
                <c:pt idx="10">
                  <c:v>0.58174797900972242</c:v>
                </c:pt>
                <c:pt idx="11">
                  <c:v>0.58669474142121159</c:v>
                </c:pt>
                <c:pt idx="12">
                  <c:v>0.56818220523443241</c:v>
                </c:pt>
                <c:pt idx="13">
                  <c:v>0.5921119837946337</c:v>
                </c:pt>
                <c:pt idx="14">
                  <c:v>0.61386763657983257</c:v>
                </c:pt>
                <c:pt idx="15">
                  <c:v>0.54534105277778167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Personalization (social)</c:v>
                </c:pt>
              </c:strCache>
            </c:strRef>
          </c:tx>
          <c:spPr>
            <a:ln w="50800">
              <a:solidFill>
                <a:srgbClr val="FFC000"/>
              </a:solidFill>
              <a:prstDash val="sysDash"/>
            </a:ln>
          </c:spPr>
          <c:marker>
            <c:symbol val="none"/>
          </c:marker>
          <c:cat>
            <c:strRef>
              <c:f>Sheet1!$C$1:$R$1</c:f>
              <c:strCache>
                <c:ptCount val="16"/>
                <c:pt idx="0">
                  <c:v>Male</c:v>
                </c:pt>
                <c:pt idx="1">
                  <c:v>Female</c:v>
                </c:pt>
                <c:pt idx="2">
                  <c:v>Age 20-30</c:v>
                </c:pt>
                <c:pt idx="3">
                  <c:v>Age 30-40</c:v>
                </c:pt>
                <c:pt idx="4">
                  <c:v>Age 40+</c:v>
                </c:pt>
                <c:pt idx="5">
                  <c:v>Seattle</c:v>
                </c:pt>
                <c:pt idx="6">
                  <c:v>Seattle suburbs</c:v>
                </c:pt>
                <c:pt idx="7">
                  <c:v>Vegetarians</c:v>
                </c:pt>
                <c:pt idx="8">
                  <c:v>Photography</c:v>
                </c:pt>
                <c:pt idx="9">
                  <c:v>Pets</c:v>
                </c:pt>
                <c:pt idx="10">
                  <c:v>Product group I</c:v>
                </c:pt>
                <c:pt idx="11">
                  <c:v>Product group II</c:v>
                </c:pt>
                <c:pt idx="12">
                  <c:v>Research group</c:v>
                </c:pt>
                <c:pt idx="13">
                  <c:v>Developer</c:v>
                </c:pt>
                <c:pt idx="14">
                  <c:v>Program Manager</c:v>
                </c:pt>
                <c:pt idx="15">
                  <c:v>Researcher</c:v>
                </c:pt>
              </c:strCache>
            </c:strRef>
          </c:cat>
          <c:val>
            <c:numRef>
              <c:f>Sheet1!$C$3:$R$3</c:f>
              <c:numCache>
                <c:formatCode>General</c:formatCode>
                <c:ptCount val="16"/>
                <c:pt idx="0">
                  <c:v>0.54904306426948424</c:v>
                </c:pt>
                <c:pt idx="1">
                  <c:v>0.52985697217500005</c:v>
                </c:pt>
                <c:pt idx="2">
                  <c:v>0.54713692196756225</c:v>
                </c:pt>
                <c:pt idx="3">
                  <c:v>0.54587799932441872</c:v>
                </c:pt>
                <c:pt idx="4">
                  <c:v>0.50821145770833331</c:v>
                </c:pt>
                <c:pt idx="5">
                  <c:v>0.53619675450862081</c:v>
                </c:pt>
                <c:pt idx="6">
                  <c:v>0.53855533069413164</c:v>
                </c:pt>
                <c:pt idx="7">
                  <c:v>0.54465186620707606</c:v>
                </c:pt>
                <c:pt idx="8">
                  <c:v>0.54835106642063502</c:v>
                </c:pt>
                <c:pt idx="9">
                  <c:v>0.58235961714062512</c:v>
                </c:pt>
                <c:pt idx="10">
                  <c:v>0.53636552765624956</c:v>
                </c:pt>
                <c:pt idx="11">
                  <c:v>0.51398821325000354</c:v>
                </c:pt>
                <c:pt idx="12">
                  <c:v>0.50524685950641035</c:v>
                </c:pt>
                <c:pt idx="13">
                  <c:v>0.54310574917138355</c:v>
                </c:pt>
                <c:pt idx="14">
                  <c:v>0.55241635158333258</c:v>
                </c:pt>
                <c:pt idx="15">
                  <c:v>0.47027397405555582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Personalization (work)</c:v>
                </c:pt>
              </c:strCache>
            </c:strRef>
          </c:tx>
          <c:spPr>
            <a:ln w="50800">
              <a:solidFill>
                <a:srgbClr val="FFC000"/>
              </a:solidFill>
              <a:prstDash val="sysDot"/>
            </a:ln>
          </c:spPr>
          <c:marker>
            <c:symbol val="none"/>
          </c:marker>
          <c:cat>
            <c:strRef>
              <c:f>Sheet1!$C$1:$R$1</c:f>
              <c:strCache>
                <c:ptCount val="16"/>
                <c:pt idx="0">
                  <c:v>Male</c:v>
                </c:pt>
                <c:pt idx="1">
                  <c:v>Female</c:v>
                </c:pt>
                <c:pt idx="2">
                  <c:v>Age 20-30</c:v>
                </c:pt>
                <c:pt idx="3">
                  <c:v>Age 30-40</c:v>
                </c:pt>
                <c:pt idx="4">
                  <c:v>Age 40+</c:v>
                </c:pt>
                <c:pt idx="5">
                  <c:v>Seattle</c:v>
                </c:pt>
                <c:pt idx="6">
                  <c:v>Seattle suburbs</c:v>
                </c:pt>
                <c:pt idx="7">
                  <c:v>Vegetarians</c:v>
                </c:pt>
                <c:pt idx="8">
                  <c:v>Photography</c:v>
                </c:pt>
                <c:pt idx="9">
                  <c:v>Pets</c:v>
                </c:pt>
                <c:pt idx="10">
                  <c:v>Product group I</c:v>
                </c:pt>
                <c:pt idx="11">
                  <c:v>Product group II</c:v>
                </c:pt>
                <c:pt idx="12">
                  <c:v>Research group</c:v>
                </c:pt>
                <c:pt idx="13">
                  <c:v>Developer</c:v>
                </c:pt>
                <c:pt idx="14">
                  <c:v>Program Manager</c:v>
                </c:pt>
                <c:pt idx="15">
                  <c:v>Researcher</c:v>
                </c:pt>
              </c:strCache>
            </c:strRef>
          </c:cat>
          <c:val>
            <c:numRef>
              <c:f>Sheet1!$C$4:$R$4</c:f>
              <c:numCache>
                <c:formatCode>General</c:formatCode>
                <c:ptCount val="16"/>
                <c:pt idx="0">
                  <c:v>0.65312104571666652</c:v>
                </c:pt>
                <c:pt idx="1">
                  <c:v>0.64341649589199956</c:v>
                </c:pt>
                <c:pt idx="2">
                  <c:v>0.65799507408056357</c:v>
                </c:pt>
                <c:pt idx="3">
                  <c:v>0.65256345983714259</c:v>
                </c:pt>
                <c:pt idx="4">
                  <c:v>0.69052709219696951</c:v>
                </c:pt>
                <c:pt idx="5">
                  <c:v>0.66656437705072469</c:v>
                </c:pt>
                <c:pt idx="6">
                  <c:v>0.65079495453000802</c:v>
                </c:pt>
                <c:pt idx="7">
                  <c:v>0.65477114455358187</c:v>
                </c:pt>
                <c:pt idx="8">
                  <c:v>0.64755620789583368</c:v>
                </c:pt>
                <c:pt idx="9">
                  <c:v>0.65379164923334043</c:v>
                </c:pt>
                <c:pt idx="10">
                  <c:v>0.63115519836111533</c:v>
                </c:pt>
                <c:pt idx="11">
                  <c:v>0.65678134681481914</c:v>
                </c:pt>
                <c:pt idx="12">
                  <c:v>0.6635282775606115</c:v>
                </c:pt>
                <c:pt idx="13">
                  <c:v>0.66572438372286835</c:v>
                </c:pt>
                <c:pt idx="14">
                  <c:v>0.6783480594902026</c:v>
                </c:pt>
                <c:pt idx="15">
                  <c:v>0.61880402700000459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Groupization (all)</c:v>
                </c:pt>
              </c:strCache>
            </c:strRef>
          </c:tx>
          <c:spPr>
            <a:ln w="508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Sheet1!$C$1:$R$1</c:f>
              <c:strCache>
                <c:ptCount val="16"/>
                <c:pt idx="0">
                  <c:v>Male</c:v>
                </c:pt>
                <c:pt idx="1">
                  <c:v>Female</c:v>
                </c:pt>
                <c:pt idx="2">
                  <c:v>Age 20-30</c:v>
                </c:pt>
                <c:pt idx="3">
                  <c:v>Age 30-40</c:v>
                </c:pt>
                <c:pt idx="4">
                  <c:v>Age 40+</c:v>
                </c:pt>
                <c:pt idx="5">
                  <c:v>Seattle</c:v>
                </c:pt>
                <c:pt idx="6">
                  <c:v>Seattle suburbs</c:v>
                </c:pt>
                <c:pt idx="7">
                  <c:v>Vegetarians</c:v>
                </c:pt>
                <c:pt idx="8">
                  <c:v>Photography</c:v>
                </c:pt>
                <c:pt idx="9">
                  <c:v>Pets</c:v>
                </c:pt>
                <c:pt idx="10">
                  <c:v>Product group I</c:v>
                </c:pt>
                <c:pt idx="11">
                  <c:v>Product group II</c:v>
                </c:pt>
                <c:pt idx="12">
                  <c:v>Research group</c:v>
                </c:pt>
                <c:pt idx="13">
                  <c:v>Developer</c:v>
                </c:pt>
                <c:pt idx="14">
                  <c:v>Program Manager</c:v>
                </c:pt>
                <c:pt idx="15">
                  <c:v>Researcher</c:v>
                </c:pt>
              </c:strCache>
            </c:strRef>
          </c:cat>
          <c:val>
            <c:numRef>
              <c:f>Sheet1!$C$5:$R$5</c:f>
              <c:numCache>
                <c:formatCode>General</c:formatCode>
                <c:ptCount val="16"/>
                <c:pt idx="0">
                  <c:v>0.63366743484646471</c:v>
                </c:pt>
                <c:pt idx="1">
                  <c:v>0.6122480608266665</c:v>
                </c:pt>
                <c:pt idx="2">
                  <c:v>0.65756247673742652</c:v>
                </c:pt>
                <c:pt idx="3">
                  <c:v>0.61440836749385463</c:v>
                </c:pt>
                <c:pt idx="4">
                  <c:v>0.57106336595902318</c:v>
                </c:pt>
                <c:pt idx="5">
                  <c:v>0.58378153082602557</c:v>
                </c:pt>
                <c:pt idx="6">
                  <c:v>0.61427878031231276</c:v>
                </c:pt>
                <c:pt idx="7">
                  <c:v>0.62039234110959662</c:v>
                </c:pt>
                <c:pt idx="8">
                  <c:v>0.63362684851310325</c:v>
                </c:pt>
                <c:pt idx="9">
                  <c:v>0.62205134717529764</c:v>
                </c:pt>
                <c:pt idx="10">
                  <c:v>0.62051659247187563</c:v>
                </c:pt>
                <c:pt idx="11">
                  <c:v>0.58653299292979466</c:v>
                </c:pt>
                <c:pt idx="12">
                  <c:v>0.56086221548388726</c:v>
                </c:pt>
                <c:pt idx="13">
                  <c:v>0.60313783447209168</c:v>
                </c:pt>
                <c:pt idx="14">
                  <c:v>0.64544646512280723</c:v>
                </c:pt>
                <c:pt idx="15">
                  <c:v>0.54646138680555556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Groupization (social)</c:v>
                </c:pt>
              </c:strCache>
            </c:strRef>
          </c:tx>
          <c:spPr>
            <a:ln w="50800">
              <a:solidFill>
                <a:srgbClr val="00B050"/>
              </a:solidFill>
              <a:prstDash val="sysDash"/>
            </a:ln>
          </c:spPr>
          <c:marker>
            <c:symbol val="none"/>
          </c:marker>
          <c:cat>
            <c:strRef>
              <c:f>Sheet1!$C$1:$R$1</c:f>
              <c:strCache>
                <c:ptCount val="16"/>
                <c:pt idx="0">
                  <c:v>Male</c:v>
                </c:pt>
                <c:pt idx="1">
                  <c:v>Female</c:v>
                </c:pt>
                <c:pt idx="2">
                  <c:v>Age 20-30</c:v>
                </c:pt>
                <c:pt idx="3">
                  <c:v>Age 30-40</c:v>
                </c:pt>
                <c:pt idx="4">
                  <c:v>Age 40+</c:v>
                </c:pt>
                <c:pt idx="5">
                  <c:v>Seattle</c:v>
                </c:pt>
                <c:pt idx="6">
                  <c:v>Seattle suburbs</c:v>
                </c:pt>
                <c:pt idx="7">
                  <c:v>Vegetarians</c:v>
                </c:pt>
                <c:pt idx="8">
                  <c:v>Photography</c:v>
                </c:pt>
                <c:pt idx="9">
                  <c:v>Pets</c:v>
                </c:pt>
                <c:pt idx="10">
                  <c:v>Product group I</c:v>
                </c:pt>
                <c:pt idx="11">
                  <c:v>Product group II</c:v>
                </c:pt>
                <c:pt idx="12">
                  <c:v>Research group</c:v>
                </c:pt>
                <c:pt idx="13">
                  <c:v>Developer</c:v>
                </c:pt>
                <c:pt idx="14">
                  <c:v>Program Manager</c:v>
                </c:pt>
                <c:pt idx="15">
                  <c:v>Researcher</c:v>
                </c:pt>
              </c:strCache>
            </c:strRef>
          </c:cat>
          <c:val>
            <c:numRef>
              <c:f>Sheet1!$C$6:$R$6</c:f>
              <c:numCache>
                <c:formatCode>General</c:formatCode>
                <c:ptCount val="16"/>
                <c:pt idx="0">
                  <c:v>0.58213941850497875</c:v>
                </c:pt>
                <c:pt idx="1">
                  <c:v>0.57783610870277757</c:v>
                </c:pt>
                <c:pt idx="2">
                  <c:v>0.59828255431081057</c:v>
                </c:pt>
                <c:pt idx="3">
                  <c:v>0.56288948841511965</c:v>
                </c:pt>
                <c:pt idx="4">
                  <c:v>0.49547112209722238</c:v>
                </c:pt>
                <c:pt idx="5">
                  <c:v>0.5216747859999995</c:v>
                </c:pt>
                <c:pt idx="6">
                  <c:v>0.55998589109343111</c:v>
                </c:pt>
                <c:pt idx="7">
                  <c:v>0.55842152498989894</c:v>
                </c:pt>
                <c:pt idx="8">
                  <c:v>0.59058844865079352</c:v>
                </c:pt>
                <c:pt idx="9">
                  <c:v>0.59989784834166648</c:v>
                </c:pt>
                <c:pt idx="10">
                  <c:v>0.56528875250833688</c:v>
                </c:pt>
                <c:pt idx="11">
                  <c:v>0.49830882020000367</c:v>
                </c:pt>
                <c:pt idx="12">
                  <c:v>0.49709871301282377</c:v>
                </c:pt>
                <c:pt idx="13">
                  <c:v>0.54136818419213395</c:v>
                </c:pt>
                <c:pt idx="14">
                  <c:v>0.57233194374074059</c:v>
                </c:pt>
                <c:pt idx="15">
                  <c:v>0.47697760655555582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Groupization (work)</c:v>
                </c:pt>
              </c:strCache>
            </c:strRef>
          </c:tx>
          <c:spPr>
            <a:ln w="50800">
              <a:solidFill>
                <a:srgbClr val="00B050"/>
              </a:solidFill>
              <a:prstDash val="sysDot"/>
            </a:ln>
          </c:spPr>
          <c:marker>
            <c:symbol val="none"/>
          </c:marker>
          <c:cat>
            <c:strRef>
              <c:f>Sheet1!$C$1:$R$1</c:f>
              <c:strCache>
                <c:ptCount val="16"/>
                <c:pt idx="0">
                  <c:v>Male</c:v>
                </c:pt>
                <c:pt idx="1">
                  <c:v>Female</c:v>
                </c:pt>
                <c:pt idx="2">
                  <c:v>Age 20-30</c:v>
                </c:pt>
                <c:pt idx="3">
                  <c:v>Age 30-40</c:v>
                </c:pt>
                <c:pt idx="4">
                  <c:v>Age 40+</c:v>
                </c:pt>
                <c:pt idx="5">
                  <c:v>Seattle</c:v>
                </c:pt>
                <c:pt idx="6">
                  <c:v>Seattle suburbs</c:v>
                </c:pt>
                <c:pt idx="7">
                  <c:v>Vegetarians</c:v>
                </c:pt>
                <c:pt idx="8">
                  <c:v>Photography</c:v>
                </c:pt>
                <c:pt idx="9">
                  <c:v>Pets</c:v>
                </c:pt>
                <c:pt idx="10">
                  <c:v>Product group I</c:v>
                </c:pt>
                <c:pt idx="11">
                  <c:v>Product group II</c:v>
                </c:pt>
                <c:pt idx="12">
                  <c:v>Research group</c:v>
                </c:pt>
                <c:pt idx="13">
                  <c:v>Developer</c:v>
                </c:pt>
                <c:pt idx="14">
                  <c:v>Program Manager</c:v>
                </c:pt>
                <c:pt idx="15">
                  <c:v>Researcher</c:v>
                </c:pt>
              </c:strCache>
            </c:strRef>
          </c:cat>
          <c:val>
            <c:numRef>
              <c:f>Sheet1!$C$7:$R$7</c:f>
              <c:numCache>
                <c:formatCode>General</c:formatCode>
                <c:ptCount val="16"/>
                <c:pt idx="0">
                  <c:v>0.69588955161025623</c:v>
                </c:pt>
                <c:pt idx="1">
                  <c:v>0.65656357873333349</c:v>
                </c:pt>
                <c:pt idx="2">
                  <c:v>0.72044991400000469</c:v>
                </c:pt>
                <c:pt idx="3">
                  <c:v>0.69491745465666688</c:v>
                </c:pt>
                <c:pt idx="4">
                  <c:v>0.68891682108333341</c:v>
                </c:pt>
                <c:pt idx="5">
                  <c:v>0.69002188705072565</c:v>
                </c:pt>
                <c:pt idx="6">
                  <c:v>0.67771524573833364</c:v>
                </c:pt>
                <c:pt idx="7">
                  <c:v>0.69577589197023881</c:v>
                </c:pt>
                <c:pt idx="8">
                  <c:v>0.70395764510937564</c:v>
                </c:pt>
                <c:pt idx="9">
                  <c:v>0.67353871092361162</c:v>
                </c:pt>
                <c:pt idx="10">
                  <c:v>0.67675568098333794</c:v>
                </c:pt>
                <c:pt idx="11">
                  <c:v>0.68415940906481665</c:v>
                </c:pt>
                <c:pt idx="12">
                  <c:v>0.65841627421212123</c:v>
                </c:pt>
                <c:pt idx="13">
                  <c:v>0.69799224353876343</c:v>
                </c:pt>
                <c:pt idx="14">
                  <c:v>0.71804787897059474</c:v>
                </c:pt>
                <c:pt idx="15">
                  <c:v>0.61150098008333331</c:v>
                </c:pt>
              </c:numCache>
            </c:numRef>
          </c:val>
        </c:ser>
        <c:marker val="1"/>
        <c:axId val="25547520"/>
        <c:axId val="25549056"/>
      </c:lineChart>
      <c:catAx>
        <c:axId val="25547520"/>
        <c:scaling>
          <c:orientation val="minMax"/>
        </c:scaling>
        <c:axPos val="b"/>
        <c:tickLblPos val="nextTo"/>
        <c:crossAx val="25549056"/>
        <c:crosses val="autoZero"/>
        <c:auto val="1"/>
        <c:lblAlgn val="ctr"/>
        <c:lblOffset val="100"/>
      </c:catAx>
      <c:valAx>
        <c:axId val="25549056"/>
        <c:scaling>
          <c:orientation val="minMax"/>
          <c:max val="0.75000000000000444"/>
          <c:min val="0.4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Normalized DCG</a:t>
                </a:r>
              </a:p>
            </c:rich>
          </c:tx>
          <c:layout/>
        </c:title>
        <c:numFmt formatCode="General" sourceLinked="1"/>
        <c:tickLblPos val="nextTo"/>
        <c:crossAx val="25547520"/>
        <c:crosses val="autoZero"/>
        <c:crossBetween val="between"/>
      </c:valAx>
    </c:plotArea>
    <c:legend>
      <c:legendPos val="t"/>
      <c:layout/>
    </c:legend>
    <c:plotVisOnly val="1"/>
  </c:chart>
  <c:spPr>
    <a:ln w="57150">
      <a:noFill/>
    </a:ln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06524-ECF4-4526-8F63-993840A2B218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EB88A-9CCA-4D0C-B606-D1D550D4D6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aseline="0" dirty="0" smtClean="0"/>
              <a:t>Think of a few words to describe this painting.</a:t>
            </a:r>
          </a:p>
          <a:p>
            <a:pPr>
              <a:buFontTx/>
              <a:buChar char="-"/>
            </a:pPr>
            <a:r>
              <a:rPr lang="en-US" baseline="0" dirty="0" smtClean="0"/>
              <a:t>Share them with your neighbor.</a:t>
            </a:r>
          </a:p>
          <a:p>
            <a:pPr>
              <a:buFontTx/>
              <a:buChar char="-"/>
            </a:pPr>
            <a:r>
              <a:rPr lang="en-US" baseline="0" dirty="0" smtClean="0"/>
              <a:t>Poll: Same as your neighbor, or different?</a:t>
            </a:r>
          </a:p>
          <a:p>
            <a:pPr>
              <a:buFontTx/>
              <a:buNone/>
            </a:pPr>
            <a:endParaRPr lang="en-US" baseline="0" dirty="0" smtClean="0"/>
          </a:p>
          <a:p>
            <a:pPr>
              <a:buFontTx/>
              <a:buNone/>
            </a:pPr>
            <a:r>
              <a:rPr lang="en-US" baseline="0" dirty="0" smtClean="0"/>
              <a:t>The point is that we use different words to describe the same things.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EB88A-9CCA-4D0C-B606-D1D550D4D63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Overall, we see an improvement for </a:t>
            </a:r>
            <a:r>
              <a:rPr lang="en-US" dirty="0" err="1" smtClean="0"/>
              <a:t>groupization</a:t>
            </a:r>
            <a:r>
              <a:rPr lang="en-US" baseline="0" dirty="0" smtClean="0"/>
              <a:t> for most group types.</a:t>
            </a:r>
          </a:p>
          <a:p>
            <a:r>
              <a:rPr lang="en-US" baseline="0" dirty="0" smtClean="0"/>
              <a:t>In particular for interest based groups.</a:t>
            </a:r>
          </a:p>
          <a:p>
            <a:r>
              <a:rPr lang="en-US" baseline="0" dirty="0" smtClean="0"/>
              <a:t>Reason: Break down by query type – work, social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EB88A-9CCA-4D0C-B606-D1D550D4D63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EB88A-9CCA-4D0C-B606-D1D550D4D63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Improvement higher for</a:t>
            </a:r>
            <a:r>
              <a:rPr lang="en-US" baseline="0" dirty="0" smtClean="0"/>
              <a:t> work queries in general</a:t>
            </a:r>
          </a:p>
          <a:p>
            <a:r>
              <a:rPr lang="en-US" baseline="0" dirty="0" smtClean="0"/>
              <a:t>And for social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EB88A-9CCA-4D0C-B606-D1D550D4D63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C:\Users\teevan\Desktop\Untitled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-1"/>
            <a:ext cx="9144000" cy="686748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Discovering and Using Groups to Improve Personalized Search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Jaime Teevan, Merrie Morris, Steve Bush</a:t>
            </a: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Microsoft Research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 Studied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Trait-based dataset</a:t>
            </a:r>
          </a:p>
          <a:p>
            <a:r>
              <a:rPr lang="en-US" dirty="0" smtClean="0"/>
              <a:t>Challenge</a:t>
            </a:r>
          </a:p>
          <a:p>
            <a:pPr lvl="1"/>
            <a:r>
              <a:rPr lang="en-US" dirty="0" smtClean="0"/>
              <a:t>Overlapping queries</a:t>
            </a:r>
          </a:p>
          <a:p>
            <a:pPr lvl="1"/>
            <a:r>
              <a:rPr lang="en-US" dirty="0" smtClean="0"/>
              <a:t>Natural motivation</a:t>
            </a:r>
          </a:p>
          <a:p>
            <a:r>
              <a:rPr lang="en-US" dirty="0" smtClean="0"/>
              <a:t>Queries picked from 12</a:t>
            </a:r>
          </a:p>
          <a:p>
            <a:pPr lvl="1"/>
            <a:r>
              <a:rPr lang="en-US" dirty="0" smtClean="0"/>
              <a:t>Work</a:t>
            </a:r>
          </a:p>
          <a:p>
            <a:pPr lvl="1">
              <a:buNone/>
            </a:pPr>
            <a:r>
              <a:rPr lang="en-US" sz="2000" dirty="0" smtClean="0"/>
              <a:t>	</a:t>
            </a:r>
            <a:r>
              <a:rPr lang="en-US" sz="2000" i="1" dirty="0" smtClean="0"/>
              <a:t>c# delegates</a:t>
            </a:r>
            <a:r>
              <a:rPr lang="en-US" sz="2000" dirty="0" smtClean="0"/>
              <a:t>, </a:t>
            </a:r>
            <a:r>
              <a:rPr lang="en-US" sz="2000" i="1" dirty="0" smtClean="0"/>
              <a:t>live meeting</a:t>
            </a:r>
          </a:p>
          <a:p>
            <a:pPr lvl="1"/>
            <a:r>
              <a:rPr lang="en-US" dirty="0" smtClean="0"/>
              <a:t>Interests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sz="2100" i="1" dirty="0" smtClean="0"/>
              <a:t>bread recipes</a:t>
            </a:r>
            <a:r>
              <a:rPr lang="en-US" sz="2100" dirty="0" smtClean="0"/>
              <a:t>, </a:t>
            </a:r>
            <a:r>
              <a:rPr lang="en-US" sz="2100" i="1" dirty="0" smtClean="0"/>
              <a:t>toilet train dog</a:t>
            </a:r>
            <a:endParaRPr lang="en-US" sz="21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Task-based dataset</a:t>
            </a:r>
          </a:p>
          <a:p>
            <a:r>
              <a:rPr lang="en-US" dirty="0" smtClean="0"/>
              <a:t>Common task</a:t>
            </a:r>
          </a:p>
          <a:p>
            <a:pPr lvl="1"/>
            <a:r>
              <a:rPr lang="en-US" dirty="0" smtClean="0"/>
              <a:t>Telecommuting v. office</a:t>
            </a:r>
          </a:p>
          <a:p>
            <a:pPr lvl="1">
              <a:buNone/>
            </a:pPr>
            <a:r>
              <a:rPr lang="en-US" sz="2100" i="1" dirty="0" smtClean="0"/>
              <a:t>	pros and cons of working in an office</a:t>
            </a:r>
          </a:p>
          <a:p>
            <a:pPr lvl="1">
              <a:buNone/>
            </a:pPr>
            <a:r>
              <a:rPr lang="en-US" sz="2100" i="1" dirty="0" smtClean="0"/>
              <a:t>	social comparison telecommuting versus office</a:t>
            </a:r>
          </a:p>
          <a:p>
            <a:pPr lvl="1">
              <a:buNone/>
            </a:pPr>
            <a:r>
              <a:rPr lang="en-US" sz="2100" i="1" dirty="0" smtClean="0"/>
              <a:t>	telecommuting</a:t>
            </a:r>
          </a:p>
          <a:p>
            <a:pPr lvl="1">
              <a:buNone/>
            </a:pPr>
            <a:r>
              <a:rPr lang="en-US" sz="2100" i="1" dirty="0" smtClean="0"/>
              <a:t>	working at home cost benefit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Queries evaluated</a:t>
            </a:r>
          </a:p>
          <a:p>
            <a:r>
              <a:rPr lang="en-US" dirty="0" smtClean="0"/>
              <a:t>Explicit relevance judgments</a:t>
            </a:r>
          </a:p>
          <a:p>
            <a:pPr lvl="1"/>
            <a:r>
              <a:rPr lang="en-US" dirty="0" smtClean="0"/>
              <a:t>20 - 40 results</a:t>
            </a:r>
          </a:p>
          <a:p>
            <a:pPr lvl="1"/>
            <a:r>
              <a:rPr lang="en-US" dirty="0" smtClean="0"/>
              <a:t>Personal relevance</a:t>
            </a:r>
          </a:p>
          <a:p>
            <a:pPr lvl="2"/>
            <a:r>
              <a:rPr lang="en-US" i="1" dirty="0" smtClean="0"/>
              <a:t>Highly relevant</a:t>
            </a:r>
          </a:p>
          <a:p>
            <a:pPr lvl="2"/>
            <a:r>
              <a:rPr lang="en-US" i="1" dirty="0" smtClean="0"/>
              <a:t>Relevant</a:t>
            </a:r>
          </a:p>
          <a:p>
            <a:pPr lvl="2"/>
            <a:r>
              <a:rPr lang="en-US" i="1" dirty="0" smtClean="0"/>
              <a:t>Not relevant</a:t>
            </a:r>
            <a:endParaRPr lang="en-US" dirty="0" smtClean="0"/>
          </a:p>
          <a:p>
            <a:r>
              <a:rPr lang="en-US" dirty="0" smtClean="0"/>
              <a:t>User profile: Desktop index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Answering the Questions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Who do we share interests with?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 we talk about things similarly?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algorithms should we use?</a:t>
            </a:r>
          </a:p>
          <a:p>
            <a:endParaRPr lang="en-US" dirty="0"/>
          </a:p>
        </p:txBody>
      </p:sp>
      <p:pic>
        <p:nvPicPr>
          <p:cNvPr id="7" name="Picture 10" descr="http://www.wga.hu/art/v/velazque/04/0403vel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2267" y="1600200"/>
            <a:ext cx="3688465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B050"/>
                </a:solidFill>
              </a:rPr>
              <a:t>Who do we share interests with?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Variation in query selection</a:t>
            </a:r>
          </a:p>
          <a:p>
            <a:pPr lvl="1"/>
            <a:r>
              <a:rPr lang="en-US" dirty="0" smtClean="0"/>
              <a:t>Work groups selected similar work queries</a:t>
            </a:r>
          </a:p>
          <a:p>
            <a:pPr lvl="1"/>
            <a:r>
              <a:rPr lang="en-US" dirty="0" smtClean="0"/>
              <a:t>Social groups selected similar social queries</a:t>
            </a:r>
          </a:p>
          <a:p>
            <a:r>
              <a:rPr lang="en-US" dirty="0" smtClean="0"/>
              <a:t>Variation in relevance judgments</a:t>
            </a:r>
          </a:p>
          <a:p>
            <a:pPr lvl="1"/>
            <a:r>
              <a:rPr lang="en-US" dirty="0" smtClean="0"/>
              <a:t>Judgments varied greatly (</a:t>
            </a:r>
            <a:r>
              <a:rPr lang="el-GR" i="1" dirty="0" smtClean="0">
                <a:latin typeface="+mj-lt"/>
                <a:cs typeface="Arial"/>
              </a:rPr>
              <a:t>κ</a:t>
            </a:r>
            <a:r>
              <a:rPr lang="en-US" dirty="0" smtClean="0"/>
              <a:t>=0.08)</a:t>
            </a:r>
          </a:p>
          <a:p>
            <a:pPr lvl="1"/>
            <a:r>
              <a:rPr lang="en-US" dirty="0" smtClean="0"/>
              <a:t>Task-based groups most similar</a:t>
            </a:r>
          </a:p>
          <a:p>
            <a:pPr lvl="1"/>
            <a:r>
              <a:rPr lang="en-US" dirty="0" smtClean="0"/>
              <a:t>Similar for one </a:t>
            </a:r>
            <a:r>
              <a:rPr lang="en-US" dirty="0" smtClean="0">
                <a:latin typeface="+mj-lt"/>
              </a:rPr>
              <a:t>query </a:t>
            </a:r>
            <a:r>
              <a:rPr lang="en-US" dirty="0" smtClean="0">
                <a:latin typeface="+mj-lt"/>
                <a:cs typeface="Arial"/>
              </a:rPr>
              <a:t>≠ similar for another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323088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</a:t>
                      </a:r>
                      <a:r>
                        <a:rPr lang="en-US" baseline="0" dirty="0" smtClean="0"/>
                        <a:t> task group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in group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0.42</a:t>
                      </a:r>
                      <a:endParaRPr lang="en-US" dirty="0"/>
                    </a:p>
                  </a:txBody>
                  <a:tcPr>
                    <a:solidFill>
                      <a:srgbClr val="C5F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0.31</a:t>
                      </a:r>
                      <a:endParaRPr lang="en-US" dirty="0"/>
                    </a:p>
                  </a:txBody>
                  <a:tcPr>
                    <a:solidFill>
                      <a:srgbClr val="C5F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>
                    <a:solidFill>
                      <a:srgbClr val="C5FFD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323088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</a:t>
                      </a:r>
                      <a:r>
                        <a:rPr lang="en-US" baseline="0" dirty="0" smtClean="0"/>
                        <a:t> task g</a:t>
                      </a:r>
                      <a:r>
                        <a:rPr lang="en-US" dirty="0" smtClean="0"/>
                        <a:t>roup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in group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All queries</a:t>
                      </a:r>
                      <a:endParaRPr lang="en-US" dirty="0"/>
                    </a:p>
                  </a:txBody>
                  <a:tcPr>
                    <a:solidFill>
                      <a:srgbClr val="C5F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0.42</a:t>
                      </a:r>
                      <a:endParaRPr lang="en-US" dirty="0"/>
                    </a:p>
                  </a:txBody>
                  <a:tcPr>
                    <a:solidFill>
                      <a:srgbClr val="C5F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0.31</a:t>
                      </a:r>
                      <a:endParaRPr lang="en-US" dirty="0"/>
                    </a:p>
                  </a:txBody>
                  <a:tcPr>
                    <a:solidFill>
                      <a:srgbClr val="C5FFD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>
                    <a:solidFill>
                      <a:srgbClr val="C5FFD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Group queries</a:t>
                      </a:r>
                      <a:endParaRPr lang="en-US" dirty="0"/>
                    </a:p>
                  </a:txBody>
                  <a:tcPr>
                    <a:solidFill>
                      <a:srgbClr val="E5F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0.77</a:t>
                      </a:r>
                      <a:endParaRPr lang="en-US" dirty="0"/>
                    </a:p>
                  </a:txBody>
                  <a:tcPr>
                    <a:solidFill>
                      <a:srgbClr val="E5F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0.35</a:t>
                      </a:r>
                      <a:endParaRPr lang="en-US" dirty="0"/>
                    </a:p>
                  </a:txBody>
                  <a:tcPr>
                    <a:solidFill>
                      <a:srgbClr val="E5FF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120%</a:t>
                      </a:r>
                      <a:endParaRPr lang="en-US" dirty="0"/>
                    </a:p>
                  </a:txBody>
                  <a:tcPr>
                    <a:solidFill>
                      <a:srgbClr val="E5FFF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B050"/>
                </a:solidFill>
              </a:rPr>
              <a:t>Do we talk about things similarly?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profile similarity</a:t>
            </a:r>
          </a:p>
          <a:p>
            <a:pPr lvl="1"/>
            <a:r>
              <a:rPr lang="en-US" dirty="0" smtClean="0"/>
              <a:t>Members more similar to each other than others</a:t>
            </a:r>
          </a:p>
          <a:p>
            <a:pPr lvl="1"/>
            <a:r>
              <a:rPr lang="en-US" dirty="0" smtClean="0"/>
              <a:t>Most similar for aspects related to the group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sz="3600" dirty="0" smtClean="0"/>
          </a:p>
          <a:p>
            <a:r>
              <a:rPr lang="en-US" dirty="0" smtClean="0"/>
              <a:t>Clustering profiles recreates groups</a:t>
            </a:r>
          </a:p>
          <a:p>
            <a:r>
              <a:rPr lang="en-US" dirty="0" smtClean="0"/>
              <a:t>Index similarity </a:t>
            </a:r>
            <a:r>
              <a:rPr lang="en-US" dirty="0" smtClean="0">
                <a:cs typeface="Arial"/>
              </a:rPr>
              <a:t>≠ </a:t>
            </a:r>
            <a:r>
              <a:rPr lang="en-US" dirty="0" smtClean="0"/>
              <a:t>judgment similarity</a:t>
            </a:r>
          </a:p>
          <a:p>
            <a:pPr lvl="1"/>
            <a:r>
              <a:rPr lang="en-US" dirty="0" smtClean="0"/>
              <a:t>Correlation coefficient of 0.09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B050"/>
                </a:solidFill>
              </a:rPr>
              <a:t>What algorithms should we use?</a:t>
            </a: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personalized score for each member</a:t>
            </a:r>
          </a:p>
          <a:p>
            <a:pPr lvl="1"/>
            <a:r>
              <a:rPr lang="en-US" dirty="0" smtClean="0"/>
              <a:t>Content: User profile as relevance feedback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Behavior: Previously visited URLs and domains</a:t>
            </a:r>
          </a:p>
          <a:p>
            <a:pPr lvl="1"/>
            <a:r>
              <a:rPr lang="en-US" dirty="0" smtClean="0"/>
              <a:t>[Teevan et al. 2005]</a:t>
            </a:r>
          </a:p>
          <a:p>
            <a:r>
              <a:rPr lang="en-US" dirty="0" smtClean="0"/>
              <a:t>Sum personalized scores across group</a:t>
            </a:r>
          </a:p>
          <a:p>
            <a:r>
              <a:rPr lang="en-US" dirty="0" smtClean="0"/>
              <a:t>Produces same ranking for all members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524000" y="2590800"/>
            <a:ext cx="4648200" cy="1086845"/>
            <a:chOff x="2133600" y="2581870"/>
            <a:chExt cx="4648200" cy="1086845"/>
          </a:xfrm>
        </p:grpSpPr>
        <p:grpSp>
          <p:nvGrpSpPr>
            <p:cNvPr id="4" name="Group 83"/>
            <p:cNvGrpSpPr>
              <a:grpSpLocks/>
            </p:cNvGrpSpPr>
            <p:nvPr/>
          </p:nvGrpSpPr>
          <p:grpSpPr bwMode="auto">
            <a:xfrm>
              <a:off x="2362200" y="2652714"/>
              <a:ext cx="4419600" cy="1016001"/>
              <a:chOff x="2784" y="3024"/>
              <a:chExt cx="2784" cy="640"/>
            </a:xfrm>
          </p:grpSpPr>
          <p:sp>
            <p:nvSpPr>
              <p:cNvPr id="5" name="Text Box 84"/>
              <p:cNvSpPr txBox="1">
                <a:spLocks noChangeArrowheads="1"/>
              </p:cNvSpPr>
              <p:nvPr/>
            </p:nvSpPr>
            <p:spPr bwMode="auto">
              <a:xfrm>
                <a:off x="3456" y="3024"/>
                <a:ext cx="2112" cy="6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dirty="0"/>
                  <a:t>(r</a:t>
                </a:r>
                <a:r>
                  <a:rPr lang="en-US" sz="2400" i="1" baseline="-25000" dirty="0"/>
                  <a:t>i</a:t>
                </a:r>
                <a:r>
                  <a:rPr lang="en-US" sz="2400" dirty="0"/>
                  <a:t>+0.5)(N-n</a:t>
                </a:r>
                <a:r>
                  <a:rPr lang="en-US" sz="2400" i="1" baseline="-25000" dirty="0"/>
                  <a:t>i</a:t>
                </a:r>
                <a:r>
                  <a:rPr lang="en-US" sz="2400" dirty="0"/>
                  <a:t>-R+r</a:t>
                </a:r>
                <a:r>
                  <a:rPr lang="en-US" sz="2400" i="1" baseline="-25000" dirty="0"/>
                  <a:t>i</a:t>
                </a:r>
                <a:r>
                  <a:rPr lang="en-US" sz="2400" dirty="0"/>
                  <a:t>+0.5)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2400" dirty="0"/>
                  <a:t>(n</a:t>
                </a:r>
                <a:r>
                  <a:rPr lang="en-US" sz="2400" i="1" baseline="-25000" dirty="0"/>
                  <a:t>i</a:t>
                </a:r>
                <a:r>
                  <a:rPr lang="en-US" sz="2400" dirty="0"/>
                  <a:t>-r</a:t>
                </a:r>
                <a:r>
                  <a:rPr lang="en-US" sz="2400" i="1" baseline="-25000" dirty="0"/>
                  <a:t>i</a:t>
                </a:r>
                <a:r>
                  <a:rPr lang="en-US" sz="2400" dirty="0"/>
                  <a:t>+0.5)(</a:t>
                </a:r>
                <a:r>
                  <a:rPr lang="en-US" sz="2400" dirty="0" smtClean="0"/>
                  <a:t>R-r</a:t>
                </a:r>
                <a:r>
                  <a:rPr lang="en-US" sz="2400" i="1" baseline="-25000" dirty="0" smtClean="0"/>
                  <a:t>i</a:t>
                </a:r>
                <a:r>
                  <a:rPr lang="en-US" sz="2400" dirty="0" smtClean="0"/>
                  <a:t>+0.5</a:t>
                </a:r>
                <a:r>
                  <a:rPr lang="en-US" sz="2400" dirty="0"/>
                  <a:t>)</a:t>
                </a:r>
              </a:p>
            </p:txBody>
          </p:sp>
          <p:sp>
            <p:nvSpPr>
              <p:cNvPr id="6" name="Line 85"/>
              <p:cNvSpPr>
                <a:spLocks noChangeShapeType="1"/>
              </p:cNvSpPr>
              <p:nvPr/>
            </p:nvSpPr>
            <p:spPr bwMode="auto">
              <a:xfrm>
                <a:off x="3600" y="3360"/>
                <a:ext cx="17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Text Box 86"/>
              <p:cNvSpPr txBox="1">
                <a:spLocks noChangeArrowheads="1"/>
              </p:cNvSpPr>
              <p:nvPr/>
            </p:nvSpPr>
            <p:spPr bwMode="auto">
              <a:xfrm>
                <a:off x="2784" y="3168"/>
                <a:ext cx="76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dirty="0" smtClean="0"/>
                  <a:t>    </a:t>
                </a:r>
                <a:r>
                  <a:rPr lang="en-US" sz="2400" dirty="0" err="1" smtClean="0"/>
                  <a:t>tf</a:t>
                </a:r>
                <a:r>
                  <a:rPr lang="en-US" sz="2400" i="1" baseline="-25000" dirty="0" err="1" smtClean="0"/>
                  <a:t>i</a:t>
                </a:r>
                <a:r>
                  <a:rPr lang="en-US" sz="2400" dirty="0" smtClean="0"/>
                  <a:t>  </a:t>
                </a:r>
                <a:r>
                  <a:rPr lang="en-US" sz="2400" i="1" dirty="0"/>
                  <a:t>log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2209800" y="2581870"/>
              <a:ext cx="762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5400" dirty="0" smtClean="0">
                  <a:cs typeface="Arial" charset="0"/>
                </a:rPr>
                <a:t>Σ</a:t>
              </a:r>
              <a:endParaRPr lang="en-US" sz="5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133600" y="3200400"/>
              <a:ext cx="7620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 terms </a:t>
              </a:r>
              <a:r>
                <a:rPr lang="en-US" sz="1200" i="1" dirty="0" err="1" smtClean="0"/>
                <a:t>i</a:t>
              </a:r>
              <a:endParaRPr lang="en-US" sz="1200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Performance: Task-Based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Personalization improves on Web</a:t>
            </a:r>
          </a:p>
          <a:p>
            <a:r>
              <a:rPr lang="en-US" dirty="0" err="1" smtClean="0"/>
              <a:t>Groupization</a:t>
            </a:r>
            <a:r>
              <a:rPr lang="en-US" dirty="0" smtClean="0"/>
              <a:t> gains +5%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57800" y="5498068"/>
            <a:ext cx="3200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Web   Personalized  </a:t>
            </a:r>
            <a:r>
              <a:rPr lang="en-US" dirty="0" err="1" smtClean="0"/>
              <a:t>Groupized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Performance: Task-Based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Personalization improves on Web</a:t>
            </a:r>
          </a:p>
          <a:p>
            <a:r>
              <a:rPr lang="en-US" dirty="0" err="1" smtClean="0"/>
              <a:t>Groupization</a:t>
            </a:r>
            <a:r>
              <a:rPr lang="en-US" dirty="0" smtClean="0"/>
              <a:t> gains +5%</a:t>
            </a:r>
          </a:p>
          <a:p>
            <a:r>
              <a:rPr lang="en-US" dirty="0" smtClean="0"/>
              <a:t>Split by query type</a:t>
            </a:r>
          </a:p>
          <a:p>
            <a:pPr lvl="1"/>
            <a:r>
              <a:rPr lang="en-US" dirty="0" smtClean="0"/>
              <a:t>On-task v. off-task</a:t>
            </a:r>
          </a:p>
          <a:p>
            <a:pPr lvl="1"/>
            <a:r>
              <a:rPr lang="en-US" dirty="0" err="1" smtClean="0"/>
              <a:t>Groupization</a:t>
            </a:r>
            <a:r>
              <a:rPr lang="en-US" dirty="0" smtClean="0"/>
              <a:t> the same as personalization for off-task queries</a:t>
            </a:r>
          </a:p>
          <a:p>
            <a:pPr lvl="1"/>
            <a:r>
              <a:rPr lang="en-US" dirty="0" smtClean="0"/>
              <a:t>11% improvement for on-task queries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 rot="16200000">
            <a:off x="6737866" y="423493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Off-task queries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7118866" y="423493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On-task queries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5498068"/>
            <a:ext cx="3200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Web   Personalized  </a:t>
            </a:r>
            <a:r>
              <a:rPr lang="en-US" dirty="0" err="1" smtClean="0"/>
              <a:t>Groupized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715000" y="1524000"/>
            <a:ext cx="2438400" cy="3810000"/>
          </a:xfrm>
          <a:prstGeom prst="rect">
            <a:avLst/>
          </a:prstGeom>
          <a:solidFill>
            <a:srgbClr val="00B0F0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43400" y="1524000"/>
            <a:ext cx="1295400" cy="3810000"/>
          </a:xfrm>
          <a:prstGeom prst="rect">
            <a:avLst/>
          </a:prstGeom>
          <a:solidFill>
            <a:srgbClr val="7030A0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Performance: Trait-Based Groups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33400" y="1371600"/>
          <a:ext cx="7848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95400" y="468766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Groupization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FFC000"/>
                </a:solidFill>
              </a:rPr>
              <a:t>Personalization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1600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Interests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38900" y="1600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Work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Performance: Trait-Based Groups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33400" y="1371600"/>
          <a:ext cx="7848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468766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Groupization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FFC000"/>
                </a:solidFill>
              </a:rPr>
              <a:t>Personalization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53400" y="2362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</a:t>
            </a:r>
          </a:p>
          <a:p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153400" y="4419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Interest queries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15000" y="1524000"/>
            <a:ext cx="2438400" cy="3810000"/>
          </a:xfrm>
          <a:prstGeom prst="rect">
            <a:avLst/>
          </a:prstGeom>
          <a:solidFill>
            <a:srgbClr val="00B0F0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43400" y="1524000"/>
            <a:ext cx="1295400" cy="3810000"/>
          </a:xfrm>
          <a:prstGeom prst="rect">
            <a:avLst/>
          </a:prstGeom>
          <a:solidFill>
            <a:srgbClr val="7030A0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495800" y="1600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Interests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38900" y="1600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Work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020763" y="471302"/>
            <a:ext cx="7102475" cy="5915396"/>
            <a:chOff x="990600" y="409204"/>
            <a:chExt cx="7102475" cy="5915396"/>
          </a:xfrm>
        </p:grpSpPr>
        <p:sp>
          <p:nvSpPr>
            <p:cNvPr id="6" name="TextBox 5"/>
            <p:cNvSpPr txBox="1"/>
            <p:nvPr/>
          </p:nvSpPr>
          <p:spPr>
            <a:xfrm>
              <a:off x="2895600" y="5943600"/>
              <a:ext cx="35052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Diego Velasquez, </a:t>
              </a:r>
              <a:r>
                <a:rPr lang="en-US" i="1" dirty="0" smtClean="0"/>
                <a:t>Las </a:t>
              </a:r>
              <a:r>
                <a:rPr lang="en-US" i="1" dirty="0" err="1" smtClean="0"/>
                <a:t>Lanzas</a:t>
              </a:r>
              <a:r>
                <a:rPr lang="en-US" i="1" dirty="0" smtClean="0"/>
                <a:t> </a:t>
              </a:r>
              <a:endParaRPr lang="en-US" i="1" dirty="0"/>
            </a:p>
          </p:txBody>
        </p:sp>
        <p:pic>
          <p:nvPicPr>
            <p:cNvPr id="1030" name="Picture 6" descr="http://www.wga.hu/art/v/velazque/04/0401vela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90600" y="409204"/>
              <a:ext cx="7102475" cy="55343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Performance: Trait-Based Groups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33400" y="1371600"/>
          <a:ext cx="7848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95400" y="468766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B050"/>
                </a:solidFill>
              </a:rPr>
              <a:t>Groupization</a:t>
            </a:r>
            <a:endParaRPr lang="en-US" b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FFC000"/>
                </a:solidFill>
              </a:rPr>
              <a:t>Personalization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53400" y="23622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</a:t>
            </a:r>
          </a:p>
          <a:p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153400" y="44196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Interest queries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715000" y="1524000"/>
            <a:ext cx="2438400" cy="3810000"/>
          </a:xfrm>
          <a:prstGeom prst="rect">
            <a:avLst/>
          </a:prstGeom>
          <a:solidFill>
            <a:srgbClr val="00B0F0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43400" y="1524000"/>
            <a:ext cx="1295400" cy="3810000"/>
          </a:xfrm>
          <a:prstGeom prst="rect">
            <a:avLst/>
          </a:prstGeom>
          <a:solidFill>
            <a:srgbClr val="7030A0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495800" y="1600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7030A0"/>
                </a:solidFill>
              </a:rPr>
              <a:t>Interests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38900" y="1600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Work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We Learned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0">
              <a:defRPr/>
            </a:pPr>
            <a:r>
              <a:rPr lang="en-US" dirty="0" smtClean="0"/>
              <a:t>Who do we share interests with?</a:t>
            </a:r>
          </a:p>
          <a:p>
            <a:pPr lvl="1">
              <a:defRPr/>
            </a:pPr>
            <a:r>
              <a:rPr lang="en-US" dirty="0" smtClean="0"/>
              <a:t>Depends on the task</a:t>
            </a:r>
          </a:p>
          <a:p>
            <a:pPr lvl="0">
              <a:defRPr/>
            </a:pPr>
            <a:r>
              <a:rPr lang="en-US" dirty="0" smtClean="0"/>
              <a:t>Do we talk about things similarly?</a:t>
            </a:r>
          </a:p>
          <a:p>
            <a:pPr lvl="1">
              <a:defRPr/>
            </a:pPr>
            <a:r>
              <a:rPr lang="en-US" dirty="0" smtClean="0"/>
              <a:t>Variation in profiles even with similar judgments</a:t>
            </a:r>
          </a:p>
          <a:p>
            <a:pPr lvl="0">
              <a:defRPr/>
            </a:pPr>
            <a:r>
              <a:rPr lang="en-US" dirty="0" smtClean="0"/>
              <a:t>What algorithms should we use?</a:t>
            </a:r>
          </a:p>
          <a:p>
            <a:pPr lvl="1">
              <a:defRPr/>
            </a:pPr>
            <a:r>
              <a:rPr lang="en-US" dirty="0" err="1" smtClean="0"/>
              <a:t>Groupization</a:t>
            </a:r>
            <a:r>
              <a:rPr lang="en-US" dirty="0" smtClean="0"/>
              <a:t> can take advantage of variation for group-related tasks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" name="Picture 10" descr="http://www.wga.hu/art/v/velazque/04/0403vel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2267" y="1600200"/>
            <a:ext cx="3688465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teevan\Desktop\Untitled.jpg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60717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Thank you.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Jaime Teevan, Merrie Morris, Steve Bush</a:t>
            </a:r>
          </a:p>
          <a:p>
            <a:pPr lvl="0"/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Microsoft Research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Groupization</a:t>
            </a:r>
            <a:r>
              <a:rPr lang="en-US" dirty="0" smtClean="0"/>
              <a:t> Performance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33400" y="1371600"/>
          <a:ext cx="7848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Work: Collaborative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People collaborate on search</a:t>
            </a:r>
          </a:p>
          <a:p>
            <a:pPr lvl="1"/>
            <a:r>
              <a:rPr lang="en-US" dirty="0" smtClean="0"/>
              <a:t>Students </a:t>
            </a:r>
            <a:r>
              <a:rPr lang="en-US" sz="1900" dirty="0" smtClean="0"/>
              <a:t>[</a:t>
            </a:r>
            <a:r>
              <a:rPr lang="en-US" sz="1900" dirty="0" err="1" smtClean="0"/>
              <a:t>Twidale</a:t>
            </a:r>
            <a:r>
              <a:rPr lang="en-US" sz="1900" dirty="0" smtClean="0"/>
              <a:t> et al. 1997]</a:t>
            </a:r>
            <a:r>
              <a:rPr lang="en-US" dirty="0" smtClean="0"/>
              <a:t>, professionals </a:t>
            </a:r>
            <a:r>
              <a:rPr lang="en-US" sz="1900" dirty="0" smtClean="0"/>
              <a:t>[Morris 2008]</a:t>
            </a:r>
          </a:p>
          <a:p>
            <a:pPr lvl="1"/>
            <a:r>
              <a:rPr lang="en-US" dirty="0" smtClean="0"/>
              <a:t>Tasks: Travel, shopping, research, school work</a:t>
            </a:r>
          </a:p>
          <a:p>
            <a:r>
              <a:rPr lang="en-US" dirty="0" smtClean="0"/>
              <a:t>Systems to support collaborative search</a:t>
            </a:r>
          </a:p>
          <a:p>
            <a:pPr lvl="1"/>
            <a:r>
              <a:rPr lang="en-US" dirty="0" err="1" smtClean="0"/>
              <a:t>SearchTogether</a:t>
            </a:r>
            <a:r>
              <a:rPr lang="en-US" dirty="0" smtClean="0"/>
              <a:t> </a:t>
            </a:r>
            <a:r>
              <a:rPr lang="en-US" sz="1900" dirty="0" smtClean="0"/>
              <a:t>[Morris &amp; Horvitz 2007]</a:t>
            </a:r>
          </a:p>
          <a:p>
            <a:pPr lvl="1"/>
            <a:r>
              <a:rPr lang="en-US" dirty="0" err="1" smtClean="0"/>
              <a:t>Cerchiamo</a:t>
            </a:r>
            <a:r>
              <a:rPr lang="en-US" dirty="0" smtClean="0"/>
              <a:t> </a:t>
            </a:r>
            <a:r>
              <a:rPr lang="en-US" sz="1900" dirty="0" smtClean="0"/>
              <a:t>[Pickens et al. 2008]</a:t>
            </a:r>
          </a:p>
          <a:p>
            <a:pPr lvl="1"/>
            <a:r>
              <a:rPr lang="en-US" dirty="0" err="1" smtClean="0"/>
              <a:t>CoSearch</a:t>
            </a:r>
            <a:r>
              <a:rPr lang="en-US" dirty="0" smtClean="0"/>
              <a:t> </a:t>
            </a:r>
            <a:r>
              <a:rPr lang="en-US" sz="1900" dirty="0" smtClean="0"/>
              <a:t>[</a:t>
            </a:r>
            <a:r>
              <a:rPr lang="en-US" sz="1900" dirty="0" err="1" smtClean="0"/>
              <a:t>Amershi</a:t>
            </a:r>
            <a:r>
              <a:rPr lang="en-US" sz="1900" dirty="0" smtClean="0"/>
              <a:t> &amp; Morris 2008]</a:t>
            </a:r>
          </a:p>
          <a:p>
            <a:pPr lvl="1"/>
            <a:r>
              <a:rPr lang="en-US" dirty="0" smtClean="0"/>
              <a:t>People form explicit task-based groups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Work: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Personalization</a:t>
            </a:r>
          </a:p>
          <a:p>
            <a:pPr lvl="1"/>
            <a:r>
              <a:rPr lang="en-US" dirty="0" smtClean="0"/>
              <a:t>Implicit information valuable </a:t>
            </a:r>
            <a:r>
              <a:rPr lang="en-US" sz="1900" dirty="0" smtClean="0"/>
              <a:t>[Dou et al. 2007; </a:t>
            </a:r>
            <a:r>
              <a:rPr lang="en-US" sz="1900" dirty="0" err="1" smtClean="0"/>
              <a:t>Shen</a:t>
            </a:r>
            <a:r>
              <a:rPr lang="en-US" sz="1900" dirty="0" smtClean="0"/>
              <a:t> et al. 2005]</a:t>
            </a:r>
          </a:p>
          <a:p>
            <a:pPr lvl="1"/>
            <a:r>
              <a:rPr lang="en-US" dirty="0" smtClean="0"/>
              <a:t>More data = better performance </a:t>
            </a:r>
            <a:r>
              <a:rPr lang="en-US" sz="1900" dirty="0" smtClean="0"/>
              <a:t>[Teevan et al. 2005]</a:t>
            </a:r>
          </a:p>
          <a:p>
            <a:r>
              <a:rPr lang="en-US" dirty="0" smtClean="0"/>
              <a:t>Collaborative filtering</a:t>
            </a:r>
            <a:r>
              <a:rPr lang="en-US" sz="2800" dirty="0" smtClean="0"/>
              <a:t> &amp; </a:t>
            </a:r>
            <a:r>
              <a:rPr lang="en-US" dirty="0" smtClean="0"/>
              <a:t>recommender systems</a:t>
            </a:r>
          </a:p>
          <a:p>
            <a:pPr lvl="1"/>
            <a:r>
              <a:rPr lang="en-US" dirty="0" smtClean="0"/>
              <a:t>Identify related groups</a:t>
            </a:r>
          </a:p>
          <a:p>
            <a:pPr lvl="2"/>
            <a:r>
              <a:rPr lang="en-US" dirty="0" smtClean="0"/>
              <a:t>Browsed pages </a:t>
            </a:r>
            <a:r>
              <a:rPr lang="en-US" sz="1900" dirty="0" smtClean="0"/>
              <a:t>[Almeida &amp; Almeida 2004; Sugiyama et al. 2005]</a:t>
            </a:r>
            <a:endParaRPr lang="en-US" dirty="0" smtClean="0"/>
          </a:p>
          <a:p>
            <a:pPr lvl="2"/>
            <a:r>
              <a:rPr lang="en-US" dirty="0" smtClean="0"/>
              <a:t>Queries </a:t>
            </a:r>
            <a:r>
              <a:rPr lang="en-US" sz="1900" dirty="0" smtClean="0"/>
              <a:t>[</a:t>
            </a:r>
            <a:r>
              <a:rPr lang="en-US" sz="1900" dirty="0" err="1" smtClean="0"/>
              <a:t>Freyne</a:t>
            </a:r>
            <a:r>
              <a:rPr lang="en-US" sz="1900" dirty="0" smtClean="0"/>
              <a:t> &amp; Smyth 2006; Lee 2005]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Location </a:t>
            </a:r>
            <a:r>
              <a:rPr lang="en-US" sz="1900" dirty="0" smtClean="0"/>
              <a:t>[Mei &amp; Church 2008]</a:t>
            </a:r>
            <a:r>
              <a:rPr lang="en-US" dirty="0" smtClean="0"/>
              <a:t>, company </a:t>
            </a:r>
            <a:r>
              <a:rPr lang="en-US" sz="1900" dirty="0" smtClean="0"/>
              <a:t>[Smyth 2007]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Use group data to fill in missing personal data</a:t>
            </a:r>
          </a:p>
          <a:p>
            <a:pPr lvl="2"/>
            <a:r>
              <a:rPr lang="en-US" dirty="0" smtClean="0"/>
              <a:t>Typically data based on user behavior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Explicitly</a:t>
            </a:r>
          </a:p>
          <a:p>
            <a:pPr lvl="1"/>
            <a:r>
              <a:rPr lang="en-US" dirty="0" smtClean="0"/>
              <a:t>Tasks: Tools for collaboration </a:t>
            </a:r>
            <a:r>
              <a:rPr lang="en-US" sz="1900" dirty="0" smtClean="0">
                <a:solidFill>
                  <a:prstClr val="black"/>
                </a:solidFill>
              </a:rPr>
              <a:t>[Morris &amp; Horvitz 2007]</a:t>
            </a:r>
            <a:endParaRPr lang="en-US" dirty="0" smtClean="0"/>
          </a:p>
          <a:p>
            <a:pPr lvl="1"/>
            <a:r>
              <a:rPr lang="en-US" dirty="0" smtClean="0"/>
              <a:t>Traits: Profiles</a:t>
            </a:r>
          </a:p>
          <a:p>
            <a:r>
              <a:rPr lang="en-US" dirty="0" smtClean="0"/>
              <a:t>Implicitly</a:t>
            </a:r>
          </a:p>
          <a:p>
            <a:pPr lvl="1"/>
            <a:r>
              <a:rPr lang="en-US" dirty="0" smtClean="0"/>
              <a:t>Interests: Sites visited, queries</a:t>
            </a:r>
          </a:p>
          <a:p>
            <a:pPr lvl="1"/>
            <a:r>
              <a:rPr lang="en-US" dirty="0" smtClean="0"/>
              <a:t>Tasks: Query</a:t>
            </a:r>
          </a:p>
          <a:p>
            <a:pPr lvl="1"/>
            <a:r>
              <a:rPr lang="en-US" dirty="0" smtClean="0"/>
              <a:t>Location: IP address </a:t>
            </a:r>
            <a:r>
              <a:rPr lang="en-US" sz="1900" dirty="0" smtClean="0"/>
              <a:t>[Mei &amp; Church 2008]</a:t>
            </a:r>
          </a:p>
          <a:p>
            <a:pPr lvl="1"/>
            <a:r>
              <a:rPr lang="en-US" dirty="0" smtClean="0"/>
              <a:t>Gender: Queries </a:t>
            </a:r>
            <a:r>
              <a:rPr lang="en-US" sz="1900" dirty="0" smtClean="0"/>
              <a:t>[Jones et al. 2007]</a:t>
            </a:r>
          </a:p>
          <a:p>
            <a:pPr lvl="1"/>
            <a:r>
              <a:rPr lang="en-US" dirty="0" smtClean="0"/>
              <a:t>Interesting area to explore: Social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Express Things Differently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Differences can be a challenge for Web search</a:t>
            </a:r>
          </a:p>
          <a:p>
            <a:pPr lvl="1"/>
            <a:r>
              <a:rPr lang="en-US" i="1" dirty="0" smtClean="0"/>
              <a:t>Picture of a man handing over a key.</a:t>
            </a:r>
          </a:p>
          <a:p>
            <a:pPr lvl="1"/>
            <a:r>
              <a:rPr lang="en-US" i="1" dirty="0" smtClean="0"/>
              <a:t>Oil painting of the surrender of Breda.</a:t>
            </a:r>
          </a:p>
          <a:p>
            <a:endParaRPr lang="en-US" dirty="0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580870"/>
            <a:ext cx="2664615" cy="2673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C:\Users\teevan\Desktop\Untitl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4572000"/>
            <a:ext cx="2514600" cy="300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Express Things Differently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Differences can be a challenge for Web search</a:t>
            </a:r>
          </a:p>
          <a:p>
            <a:pPr lvl="1"/>
            <a:r>
              <a:rPr lang="en-US" i="1" dirty="0" smtClean="0"/>
              <a:t>Picture of a man handing over a key.</a:t>
            </a:r>
          </a:p>
          <a:p>
            <a:pPr lvl="1"/>
            <a:r>
              <a:rPr lang="en-US" i="1" dirty="0" smtClean="0"/>
              <a:t>Oil painting of the surrender of Breda.</a:t>
            </a:r>
          </a:p>
          <a:p>
            <a:r>
              <a:rPr lang="en-US" dirty="0" smtClean="0"/>
              <a:t>Personalization</a:t>
            </a:r>
          </a:p>
          <a:p>
            <a:pPr lvl="1"/>
            <a:r>
              <a:rPr lang="en-US" dirty="0" smtClean="0"/>
              <a:t>Closes the gap using more about the person</a:t>
            </a:r>
          </a:p>
          <a:p>
            <a:r>
              <a:rPr lang="en-US" b="1" i="1" dirty="0" err="1" smtClean="0">
                <a:solidFill>
                  <a:srgbClr val="00B050"/>
                </a:solidFill>
              </a:rPr>
              <a:t>Group</a:t>
            </a:r>
            <a:r>
              <a:rPr lang="en-US" dirty="0" err="1" smtClean="0"/>
              <a:t>ization</a:t>
            </a:r>
            <a:endParaRPr lang="en-US" dirty="0" smtClean="0"/>
          </a:p>
          <a:p>
            <a:pPr lvl="1"/>
            <a:r>
              <a:rPr lang="en-US" dirty="0" smtClean="0"/>
              <a:t>Closes the gap using more about the </a:t>
            </a:r>
            <a:r>
              <a:rPr lang="en-US" b="1" i="1" dirty="0" smtClean="0">
                <a:solidFill>
                  <a:srgbClr val="00B050"/>
                </a:solidFill>
              </a:rPr>
              <a:t>group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Take Advantage of Groups?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Who do we share interests with?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Do we talk about things similarly?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algorithms should we use?</a:t>
            </a:r>
          </a:p>
          <a:p>
            <a:endParaRPr lang="en-US" dirty="0"/>
          </a:p>
        </p:txBody>
      </p:sp>
      <p:pic>
        <p:nvPicPr>
          <p:cNvPr id="7" name="Picture 10" descr="http://www.wga.hu/art/v/velazque/04/0403vel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2267" y="1600200"/>
            <a:ext cx="3688465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Personalization</a:t>
            </a:r>
          </a:p>
          <a:p>
            <a:pPr lvl="1"/>
            <a:r>
              <a:rPr lang="en-US" dirty="0" smtClean="0"/>
              <a:t>Implicit information valuable </a:t>
            </a:r>
            <a:r>
              <a:rPr lang="en-US" sz="1900" dirty="0" smtClean="0"/>
              <a:t>[Dou et al. 2007; </a:t>
            </a:r>
            <a:r>
              <a:rPr lang="en-US" sz="1900" dirty="0" err="1" smtClean="0"/>
              <a:t>Shen</a:t>
            </a:r>
            <a:r>
              <a:rPr lang="en-US" sz="1900" dirty="0" smtClean="0"/>
              <a:t> et al. 2005]</a:t>
            </a:r>
          </a:p>
          <a:p>
            <a:pPr lvl="1"/>
            <a:r>
              <a:rPr lang="en-US" dirty="0" smtClean="0"/>
              <a:t>More data = better performance </a:t>
            </a:r>
            <a:r>
              <a:rPr lang="en-US" sz="1900" dirty="0" smtClean="0"/>
              <a:t>[Teevan et al. 2005]</a:t>
            </a:r>
          </a:p>
          <a:p>
            <a:r>
              <a:rPr lang="en-US" dirty="0" smtClean="0"/>
              <a:t>Collaborative filtering</a:t>
            </a:r>
            <a:r>
              <a:rPr lang="en-US" sz="2800" dirty="0" smtClean="0"/>
              <a:t> &amp; </a:t>
            </a:r>
            <a:r>
              <a:rPr lang="en-US" dirty="0" smtClean="0"/>
              <a:t>recommender systems</a:t>
            </a:r>
          </a:p>
          <a:p>
            <a:pPr lvl="1"/>
            <a:r>
              <a:rPr lang="en-US" dirty="0" smtClean="0"/>
              <a:t>Identify related groups</a:t>
            </a:r>
          </a:p>
          <a:p>
            <a:pPr lvl="2"/>
            <a:r>
              <a:rPr lang="en-US" dirty="0" smtClean="0"/>
              <a:t>Browsed pages </a:t>
            </a:r>
            <a:r>
              <a:rPr lang="en-US" sz="1900" dirty="0" smtClean="0"/>
              <a:t>[Almeida &amp; Almeida 2004; Sugiyama et al. 2005]</a:t>
            </a:r>
            <a:endParaRPr lang="en-US" dirty="0" smtClean="0"/>
          </a:p>
          <a:p>
            <a:pPr lvl="2"/>
            <a:r>
              <a:rPr lang="en-US" dirty="0" smtClean="0"/>
              <a:t>Queries </a:t>
            </a:r>
            <a:r>
              <a:rPr lang="en-US" sz="1900" dirty="0" smtClean="0"/>
              <a:t>[</a:t>
            </a:r>
            <a:r>
              <a:rPr lang="en-US" sz="1900" dirty="0" err="1" smtClean="0"/>
              <a:t>Freyne</a:t>
            </a:r>
            <a:r>
              <a:rPr lang="en-US" sz="1900" dirty="0" smtClean="0"/>
              <a:t> &amp; Smyth 2006; Lee 2005]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Location </a:t>
            </a:r>
            <a:r>
              <a:rPr lang="en-US" sz="1900" dirty="0" smtClean="0"/>
              <a:t>[Mei &amp; Church 2008]</a:t>
            </a:r>
            <a:r>
              <a:rPr lang="en-US" dirty="0" smtClean="0"/>
              <a:t>, company </a:t>
            </a:r>
            <a:r>
              <a:rPr lang="en-US" sz="1900" dirty="0" smtClean="0"/>
              <a:t>[Smyth 2007]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Use group data to fill in missing personal data</a:t>
            </a:r>
          </a:p>
          <a:p>
            <a:pPr lvl="2"/>
            <a:r>
              <a:rPr lang="en-US" dirty="0" smtClean="0"/>
              <a:t>Typically data based on user behavior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>
              <a:defRPr/>
            </a:pPr>
            <a:r>
              <a:rPr lang="en-US" dirty="0" smtClean="0"/>
              <a:t>Who do we share interests with?</a:t>
            </a:r>
          </a:p>
          <a:p>
            <a:pPr lvl="1">
              <a:defRPr/>
            </a:pPr>
            <a:r>
              <a:rPr lang="en-US" dirty="0" smtClean="0"/>
              <a:t>Similarity in query selection</a:t>
            </a:r>
          </a:p>
          <a:p>
            <a:pPr lvl="1">
              <a:defRPr/>
            </a:pPr>
            <a:r>
              <a:rPr lang="en-US" dirty="0" smtClean="0"/>
              <a:t>Similarity in what is considered relevant</a:t>
            </a:r>
          </a:p>
          <a:p>
            <a:pPr lvl="0">
              <a:defRPr/>
            </a:pPr>
            <a:r>
              <a:rPr lang="en-US" dirty="0" smtClean="0"/>
              <a:t>Do we talk about things similarly?</a:t>
            </a:r>
          </a:p>
          <a:p>
            <a:pPr lvl="1">
              <a:defRPr/>
            </a:pPr>
            <a:r>
              <a:rPr lang="en-US" dirty="0" smtClean="0"/>
              <a:t>Similarity in user profile</a:t>
            </a:r>
          </a:p>
          <a:p>
            <a:pPr lvl="0">
              <a:defRPr/>
            </a:pPr>
            <a:r>
              <a:rPr lang="en-US" dirty="0" smtClean="0"/>
              <a:t>What algorithms should we use?</a:t>
            </a:r>
          </a:p>
          <a:p>
            <a:pPr lvl="1">
              <a:defRPr/>
            </a:pPr>
            <a:r>
              <a:rPr lang="en-US" dirty="0" err="1" smtClean="0"/>
              <a:t>Groupize</a:t>
            </a:r>
            <a:r>
              <a:rPr lang="en-US" dirty="0" smtClean="0"/>
              <a:t> results using groups of user profiles</a:t>
            </a:r>
          </a:p>
          <a:p>
            <a:pPr lvl="1">
              <a:defRPr/>
            </a:pPr>
            <a:r>
              <a:rPr lang="en-US" dirty="0" smtClean="0"/>
              <a:t>Evaluate using groups’ relevance judgments</a:t>
            </a:r>
          </a:p>
          <a:p>
            <a:pPr lvl="1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11" name="Content Placeholder 9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Who do we share interests with?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Similarity in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query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selection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Similarity in what is considered relevant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we talk about things similarly?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Similarity in user profile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algorithms should we use?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Groupize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results using groups of user profiles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Evaluate using groups’ relevance judgments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9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Who do we share interests with?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Similarity in query selection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Similarity in what is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considered relevant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we talk about things similarly?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Similarity in user profile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algorithms should we use?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Groupize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results using groups of user profiles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Evaluate using groups’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relevance judgments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9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Who do we share interests with?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Similarity in query selection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Similarity in what is considered relevant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 we talk about things similarly?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Similarity in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user profile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algorithms should we use?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Groupize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results using groups of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user profiles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Evaluate using groups’ relevance judgments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We Answered the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build="allAtOnce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Interested in Many Group Types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Group longevity</a:t>
            </a:r>
          </a:p>
          <a:p>
            <a:pPr lvl="1"/>
            <a:r>
              <a:rPr lang="en-US" dirty="0" smtClean="0"/>
              <a:t>Task-based</a:t>
            </a:r>
          </a:p>
          <a:p>
            <a:pPr lvl="1"/>
            <a:r>
              <a:rPr lang="en-US" dirty="0" smtClean="0"/>
              <a:t>Trait-based</a:t>
            </a:r>
          </a:p>
          <a:p>
            <a:r>
              <a:rPr lang="en-US" dirty="0" smtClean="0"/>
              <a:t>Group identification</a:t>
            </a:r>
          </a:p>
          <a:p>
            <a:pPr lvl="1"/>
            <a:r>
              <a:rPr lang="en-US" dirty="0" smtClean="0"/>
              <a:t>Explicit</a:t>
            </a:r>
          </a:p>
          <a:p>
            <a:pPr lvl="1"/>
            <a:r>
              <a:rPr lang="en-US" dirty="0" smtClean="0"/>
              <a:t>Implicit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5105400" y="5029200"/>
            <a:ext cx="3048000" cy="533400"/>
            <a:chOff x="5105400" y="5029200"/>
            <a:chExt cx="3048000" cy="533400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5105400" y="5029200"/>
              <a:ext cx="3048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5105400" y="5029200"/>
              <a:ext cx="2895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Task-based		Trait-based</a:t>
              </a:r>
              <a:endParaRPr lang="en-US" sz="1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19800" y="5193268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Longevity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495800" y="1984248"/>
            <a:ext cx="612577" cy="3044952"/>
            <a:chOff x="4495800" y="1984248"/>
            <a:chExt cx="612577" cy="3044952"/>
          </a:xfrm>
        </p:grpSpPr>
        <p:cxnSp>
          <p:nvCxnSpPr>
            <p:cNvPr id="11" name="Straight Arrow Connector 10"/>
            <p:cNvCxnSpPr/>
            <p:nvPr/>
          </p:nvCxnSpPr>
          <p:spPr>
            <a:xfrm rot="5400000" flipH="1" flipV="1">
              <a:off x="3582924" y="3505930"/>
              <a:ext cx="3044952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 rot="16200000">
              <a:off x="3956566" y="3358633"/>
              <a:ext cx="1447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Identification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 rot="16200000">
              <a:off x="3658344" y="3426767"/>
              <a:ext cx="25922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Implicit		Explicit</a:t>
              </a:r>
              <a:endParaRPr lang="en-US" sz="1400" dirty="0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181600" y="2209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629400" y="2514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467600" y="2743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Gender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867400" y="290726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Job team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400800" y="3200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Job role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867400" y="3505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858000" y="3505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Interest group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257800" y="4038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Relevance judgments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029200" y="4419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Query selection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781800" y="4419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Desktop content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Studied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Trait-based dataset</a:t>
            </a:r>
          </a:p>
          <a:p>
            <a:r>
              <a:rPr lang="en-US" dirty="0" smtClean="0"/>
              <a:t>110 people</a:t>
            </a:r>
          </a:p>
          <a:p>
            <a:pPr lvl="1"/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Interests</a:t>
            </a:r>
          </a:p>
          <a:p>
            <a:pPr lvl="1"/>
            <a:r>
              <a:rPr lang="en-US" dirty="0" smtClean="0"/>
              <a:t>Demographics</a:t>
            </a:r>
          </a:p>
          <a:p>
            <a:r>
              <a:rPr lang="en-US" dirty="0" smtClean="0"/>
              <a:t>Microsoft employees</a:t>
            </a:r>
            <a:endParaRPr lang="en-US" sz="2000" i="1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Task-based dataset</a:t>
            </a:r>
          </a:p>
          <a:p>
            <a:r>
              <a:rPr lang="en-US" dirty="0" smtClean="0"/>
              <a:t>10 groups x 3 (= 30)</a:t>
            </a:r>
          </a:p>
          <a:p>
            <a:r>
              <a:rPr lang="en-US" dirty="0" smtClean="0"/>
              <a:t>Know each other</a:t>
            </a:r>
          </a:p>
          <a:p>
            <a:r>
              <a:rPr lang="en-US" dirty="0" smtClean="0"/>
              <a:t>Have common task</a:t>
            </a:r>
          </a:p>
          <a:p>
            <a:pPr lvl="1"/>
            <a:r>
              <a:rPr lang="en-US" dirty="0" smtClean="0"/>
              <a:t>“Find economic pros and cons of telecommuting”</a:t>
            </a:r>
          </a:p>
          <a:p>
            <a:pPr lvl="1"/>
            <a:r>
              <a:rPr lang="en-US" dirty="0" smtClean="0"/>
              <a:t>“Search for information about companies offering learning services to corporate customers”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3436</TotalTime>
  <Words>1189</Words>
  <Application>Microsoft Office PowerPoint</Application>
  <PresentationFormat>On-screen Show (4:3)</PresentationFormat>
  <Paragraphs>274</Paragraphs>
  <Slides>26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Discovering and Using Groups to Improve Personalized Search</vt:lpstr>
      <vt:lpstr>Slide 2</vt:lpstr>
      <vt:lpstr>People Express Things Differently</vt:lpstr>
      <vt:lpstr>People Express Things Differently</vt:lpstr>
      <vt:lpstr>How to Take Advantage of Groups?</vt:lpstr>
      <vt:lpstr>Related Work</vt:lpstr>
      <vt:lpstr>How We Answered the Questions</vt:lpstr>
      <vt:lpstr>Interested in Many Group Types</vt:lpstr>
      <vt:lpstr>People Studied</vt:lpstr>
      <vt:lpstr>Queries Studied</vt:lpstr>
      <vt:lpstr>Data Collected</vt:lpstr>
      <vt:lpstr>Answering the Questions</vt:lpstr>
      <vt:lpstr>Who do we share interests with?</vt:lpstr>
      <vt:lpstr>Do we talk about things similarly?</vt:lpstr>
      <vt:lpstr>What algorithms should we use?</vt:lpstr>
      <vt:lpstr>Performance: Task-Based Groups</vt:lpstr>
      <vt:lpstr>Performance: Task-Based Groups</vt:lpstr>
      <vt:lpstr>Performance: Trait-Based Groups</vt:lpstr>
      <vt:lpstr>Performance: Trait-Based Groups</vt:lpstr>
      <vt:lpstr>Performance: Trait-Based Groups</vt:lpstr>
      <vt:lpstr>What We Learned</vt:lpstr>
      <vt:lpstr>Thank you.</vt:lpstr>
      <vt:lpstr>Groupization Performance</vt:lpstr>
      <vt:lpstr>Related Work: Collaborative Search</vt:lpstr>
      <vt:lpstr>Related Work: Algorithms</vt:lpstr>
      <vt:lpstr>Identifying Groups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and Using Search to Improve Personalized Search</dc:title>
  <dc:creator>Jaime Teevan</dc:creator>
  <cp:lastModifiedBy>Jaime Teevan</cp:lastModifiedBy>
  <cp:revision>109</cp:revision>
  <dcterms:created xsi:type="dcterms:W3CDTF">2006-08-16T00:00:00Z</dcterms:created>
  <dcterms:modified xsi:type="dcterms:W3CDTF">2009-02-10T10:16:11Z</dcterms:modified>
</cp:coreProperties>
</file>