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9" r:id="rId4"/>
    <p:sldMasterId id="2147483704" r:id="rId5"/>
    <p:sldMasterId id="2147483731" r:id="rId6"/>
    <p:sldMasterId id="2147483746" r:id="rId7"/>
    <p:sldMasterId id="2147483761" r:id="rId8"/>
  </p:sldMasterIdLst>
  <p:notesMasterIdLst>
    <p:notesMasterId r:id="rId49"/>
  </p:notesMasterIdLst>
  <p:sldIdLst>
    <p:sldId id="256" r:id="rId9"/>
    <p:sldId id="257" r:id="rId10"/>
    <p:sldId id="258" r:id="rId11"/>
    <p:sldId id="259" r:id="rId12"/>
    <p:sldId id="260" r:id="rId13"/>
    <p:sldId id="261" r:id="rId14"/>
    <p:sldId id="262" r:id="rId15"/>
    <p:sldId id="263"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8"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4" d="100"/>
          <a:sy n="44" d="100"/>
        </p:scale>
        <p:origin x="-7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9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wmf"/><Relationship Id="rId1"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wmf"/><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66A1C5-B4B2-4EFE-8B34-98AFC2FE24C8}" type="datetimeFigureOut">
              <a:rPr lang="en-US" smtClean="0"/>
              <a:pPr/>
              <a:t>9/28/2009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963909-BE06-4929-AEF1-E468300EDCA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algn="r" rtl="0" fontAlgn="base">
              <a:spcBef>
                <a:spcPct val="0"/>
              </a:spcBef>
              <a:spcAft>
                <a:spcPct val="0"/>
              </a:spcAft>
            </a:pPr>
            <a:fld id="{B4993889-C333-4F8D-B04C-AF81C6976C0D}" type="slidenum">
              <a:rPr lang="en-US" sz="1200" kern="1200">
                <a:solidFill>
                  <a:prstClr val="black"/>
                </a:solidFill>
                <a:latin typeface="Futura Bk BT" pitchFamily="34" charset="0"/>
                <a:ea typeface="+mn-ea"/>
                <a:cs typeface="+mn-cs"/>
              </a:rPr>
              <a:pPr algn="r" rtl="0" fontAlgn="base">
                <a:spcBef>
                  <a:spcPct val="0"/>
                </a:spcBef>
                <a:spcAft>
                  <a:spcPct val="0"/>
                </a:spcAft>
              </a:pPr>
              <a:t>4</a:t>
            </a:fld>
            <a:endParaRPr lang="en-US" sz="1200" kern="1200">
              <a:solidFill>
                <a:prstClr val="black"/>
              </a:solidFill>
              <a:latin typeface="Futura Bk BT" pitchFamily="34" charset="0"/>
              <a:ea typeface="+mn-ea"/>
              <a:cs typeface="+mn-cs"/>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r>
              <a:rPr lang="en-US" smtClean="0"/>
              <a:t>But how can we cope with the fact that in real world, objects are seen under all possible point of views? </a:t>
            </a:r>
          </a:p>
          <a:p>
            <a:pPr eaLnBrk="1" hangingPunct="1"/>
            <a:r>
              <a:rPr lang="en-US" smtClean="0"/>
              <a:t>This variability is well represented by recent dataset such as pascal, label-me, and our 3D-10 dataset, as we’ll see later in this talk. </a:t>
            </a:r>
          </a:p>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7DDC1F1B-BA20-40FB-8DB0-C3F0D8DE5170}" type="slidenum">
              <a:rPr lang="en-US"/>
              <a:pPr/>
              <a:t>18</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r>
              <a:rPr lang="en-US" smtClean="0"/>
              <a:t>Drawback: How to handle appearance?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8526F177-1E7D-429D-997D-BD048424980B}" type="slidenum">
              <a:rPr lang="en-US"/>
              <a:pPr/>
              <a:t>19</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Recent works have proposed new interesting representations for 3d object categories. In these representations e sparse set of interest points or parts of the objects are linked across views.  </a:t>
            </a:r>
          </a:p>
          <a:p>
            <a:pPr eaLnBrk="1" hangingPunct="1"/>
            <a:r>
              <a:rPr lang="en-US" smtClean="0"/>
              <a:t>No compact representation: the complexity of the model increases with the number of poses in training. not tested on more than 2 categories. We’ll go over a more extensive comparison at the end of this talk.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97EEE102-340C-474B-8337-4857E85B2646}" type="slidenum">
              <a:rPr lang="en-US"/>
              <a:pPr/>
              <a:t>20</a:t>
            </a:fld>
            <a:endParaRPr 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smtClean="0"/>
              <a:t>One solution for this challenge is to consider methods based on mixture of 2D single view models. Each single view model is learnt from a set of images of an object under the same pose. Then the final model of the 3d object is a mixture of these.</a:t>
            </a:r>
          </a:p>
          <a:p>
            <a:pPr eaLnBrk="1" hangingPunct="1"/>
            <a:endParaRPr lang="en-US" smtClean="0"/>
          </a:p>
          <a:p>
            <a:pPr eaLnBrk="1" hangingPunct="1"/>
            <a:r>
              <a:rPr lang="en-US" smtClean="0"/>
              <a:t>One key limitation of mixture models is that they don’t really capture the intrinsic nature of a three-dimensional  object category. </a:t>
            </a:r>
          </a:p>
          <a:p>
            <a:pPr eaLnBrk="1" hangingPunct="1"/>
            <a:endParaRPr lang="en-US" smtClean="0"/>
          </a:p>
          <a:p>
            <a:pPr eaLnBrk="1" hangingPunct="1"/>
            <a:r>
              <a:rPr lang="en-US" smtClean="0"/>
              <a:t>It is unsatisfying that different 3D poses of the same object category model are completely independent. In particular, there is no sense of correspondences of parts of the objects under the 3D transformations.</a:t>
            </a:r>
          </a:p>
          <a:p>
            <a:pPr eaLnBrk="1" hangingPunct="1"/>
            <a:endParaRPr lang="en-US" smtClean="0"/>
          </a:p>
          <a:p>
            <a:pPr eaLnBrk="1" hangingPunct="1"/>
            <a:r>
              <a:rPr lang="en-US" smtClean="0"/>
              <a:t>Ultimately, mixture models fails to capture the intrinsic multi-view nature of object categories</a:t>
            </a:r>
          </a:p>
          <a:p>
            <a:pPr eaLnBrk="1" hangingPunct="1"/>
            <a:endParaRPr lang="en-US" smtClean="0"/>
          </a:p>
          <a:p>
            <a:pPr eaLnBrk="1" hangingPunct="1"/>
            <a:r>
              <a:rPr lang="en-US" smtClean="0"/>
              <a:t>% Each is these submodel can be successful in taking account varibility due to occlusions, lighting , intra-class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577F64FE-F1AA-4A2A-A5DB-E01FB0391D7E}" type="slidenum">
              <a:rPr lang="en-US"/>
              <a:pPr/>
              <a:t>22</a:t>
            </a:fld>
            <a:endParaRPr 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smtClean="0"/>
              <a:t>3D LayoutCRF Part Assignment. During initialization,</a:t>
            </a:r>
          </a:p>
          <a:p>
            <a:pPr eaLnBrk="1" hangingPunct="1"/>
            <a:r>
              <a:rPr lang="en-US" smtClean="0"/>
              <a:t>we use a rough 3D model (top) to consistently assign the</a:t>
            </a:r>
          </a:p>
          <a:p>
            <a:pPr eaLnBrk="1" hangingPunct="1"/>
            <a:r>
              <a:rPr lang="en-US" smtClean="0"/>
              <a:t>same physical part across different instances in different viewpoints.</a:t>
            </a:r>
          </a:p>
          <a:p>
            <a:pPr eaLnBrk="1" hangingPunct="1"/>
            <a:r>
              <a:rPr lang="en-US" smtClean="0"/>
              <a:t>We then learn appearance models over those parts and use</a:t>
            </a:r>
          </a:p>
          <a:p>
            <a:pPr eaLnBrk="1" hangingPunct="1"/>
            <a:r>
              <a:rPr lang="en-US" smtClean="0"/>
              <a:t>them to relabel the parts (bottom), allowing the part grid to deform</a:t>
            </a:r>
          </a:p>
          <a:p>
            <a:pPr eaLnBrk="1" hangingPunct="1"/>
            <a:r>
              <a:rPr lang="en-US" smtClean="0"/>
              <a:t>slightly to better fit each training instance.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7614C42C-D819-4B09-9CAE-2399503AC003}" type="slidenum">
              <a:rPr lang="en-US"/>
              <a:pPr/>
              <a:t>23</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n-US" i="1" smtClean="0"/>
              <a:t>Visual representation of our multi-view model. Only</a:t>
            </a:r>
          </a:p>
          <a:p>
            <a:pPr eaLnBrk="1" hangingPunct="1"/>
            <a:r>
              <a:rPr lang="en-US" i="1" smtClean="0"/>
              <a:t>viewpoints lying on a circle around the object are shown. However,</a:t>
            </a:r>
          </a:p>
          <a:p>
            <a:pPr eaLnBrk="1" hangingPunct="1"/>
            <a:r>
              <a:rPr lang="en-US" i="1" smtClean="0"/>
              <a:t>the proposed method supports the general case of viewpoints</a:t>
            </a:r>
          </a:p>
          <a:p>
            <a:pPr eaLnBrk="1" hangingPunct="1"/>
            <a:r>
              <a:rPr lang="en-US" i="1" smtClean="0"/>
              <a:t>distributed over the whole viewing sphere.</a:t>
            </a:r>
            <a:endParaRPr lang="en-US" smtClean="0"/>
          </a:p>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97EEE102-340C-474B-8337-4857E85B2646}" type="slidenum">
              <a:rPr lang="en-US"/>
              <a:pPr/>
              <a:t>24</a:t>
            </a:fld>
            <a:endParaRPr 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smtClean="0"/>
              <a:t>One solution for this challenge is to consider methods based on mixture of 2D single view models. Each single view model is learnt from a set of images of an object under the same pose. Then the final model of the 3d object is a mixture of these.</a:t>
            </a:r>
          </a:p>
          <a:p>
            <a:pPr eaLnBrk="1" hangingPunct="1"/>
            <a:endParaRPr lang="en-US" smtClean="0"/>
          </a:p>
          <a:p>
            <a:pPr eaLnBrk="1" hangingPunct="1"/>
            <a:r>
              <a:rPr lang="en-US" smtClean="0"/>
              <a:t>One key limitation of mixture models is that they don’t really capture the intrinsic nature of a three-dimensional  object category. </a:t>
            </a:r>
          </a:p>
          <a:p>
            <a:pPr eaLnBrk="1" hangingPunct="1"/>
            <a:endParaRPr lang="en-US" smtClean="0"/>
          </a:p>
          <a:p>
            <a:pPr eaLnBrk="1" hangingPunct="1"/>
            <a:r>
              <a:rPr lang="en-US" smtClean="0"/>
              <a:t>It is unsatisfying that different 3D poses of the same object category model are completely independent. In particular, there is no sense of correspondences of parts of the objects under the 3D transformations.</a:t>
            </a:r>
          </a:p>
          <a:p>
            <a:pPr eaLnBrk="1" hangingPunct="1"/>
            <a:endParaRPr lang="en-US" smtClean="0"/>
          </a:p>
          <a:p>
            <a:pPr eaLnBrk="1" hangingPunct="1"/>
            <a:r>
              <a:rPr lang="en-US" smtClean="0"/>
              <a:t>Ultimately, mixture models fails to capture the intrinsic multi-view nature of object categories</a:t>
            </a:r>
          </a:p>
          <a:p>
            <a:pPr eaLnBrk="1" hangingPunct="1"/>
            <a:endParaRPr lang="en-US" smtClean="0"/>
          </a:p>
          <a:p>
            <a:pPr eaLnBrk="1" hangingPunct="1"/>
            <a:r>
              <a:rPr lang="en-US" smtClean="0"/>
              <a:t>% Each is these submodel can be successful in taking account varibility due to occlusions, lighting , intra-class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algn="r" rtl="0" fontAlgn="base">
              <a:spcBef>
                <a:spcPct val="0"/>
              </a:spcBef>
              <a:spcAft>
                <a:spcPct val="0"/>
              </a:spcAft>
            </a:pPr>
            <a:fld id="{681FD810-992C-46CA-8645-AA46B0FE7285}" type="slidenum">
              <a:rPr lang="en-US" sz="1200" kern="1200">
                <a:solidFill>
                  <a:prstClr val="black"/>
                </a:solidFill>
                <a:latin typeface="Futura Bk BT" pitchFamily="34" charset="0"/>
                <a:ea typeface="+mn-ea"/>
                <a:cs typeface="+mn-cs"/>
              </a:rPr>
              <a:pPr algn="r" rtl="0" fontAlgn="base">
                <a:spcBef>
                  <a:spcPct val="0"/>
                </a:spcBef>
                <a:spcAft>
                  <a:spcPct val="0"/>
                </a:spcAft>
              </a:pPr>
              <a:t>25</a:t>
            </a:fld>
            <a:endParaRPr lang="en-US" sz="1200" kern="1200">
              <a:solidFill>
                <a:prstClr val="black"/>
              </a:solidFill>
              <a:latin typeface="Futura Bk BT" pitchFamily="34" charset="0"/>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In this work we propose a </a:t>
            </a:r>
            <a:r>
              <a:rPr lang="en-US" b="1" smtClean="0"/>
              <a:t>New representation </a:t>
            </a:r>
            <a:r>
              <a:rPr lang="en-US" smtClean="0"/>
              <a:t>for object categorization that captures the intrisic multi-view nature of object categories</a:t>
            </a:r>
          </a:p>
          <a:p>
            <a:pPr eaLnBrk="1" hangingPunct="1"/>
            <a:endParaRPr lang="en-US" smtClean="0"/>
          </a:p>
          <a:p>
            <a:pPr eaLnBrk="1" hangingPunct="1"/>
            <a:r>
              <a:rPr lang="en-US" smtClean="0"/>
              <a:t>Key facts of our representation are</a:t>
            </a:r>
          </a:p>
          <a:p>
            <a:pPr eaLnBrk="1" hangingPunct="1">
              <a:spcBef>
                <a:spcPct val="0"/>
              </a:spcBef>
              <a:buFontTx/>
              <a:buChar char="•"/>
            </a:pPr>
            <a:r>
              <a:rPr lang="en-US" b="1" smtClean="0">
                <a:solidFill>
                  <a:srgbClr val="5F5F5F"/>
                </a:solidFill>
              </a:rPr>
              <a:t>% Hierachical, that is, we go from features (key points) </a:t>
            </a:r>
            <a:r>
              <a:rPr lang="en-US" b="1" smtClean="0">
                <a:solidFill>
                  <a:srgbClr val="5F5F5F"/>
                </a:solidFill>
                <a:sym typeface="Symbol" pitchFamily="18" charset="2"/>
              </a:rPr>
              <a:t>into </a:t>
            </a:r>
            <a:r>
              <a:rPr lang="en-US" b="1" smtClean="0">
                <a:solidFill>
                  <a:srgbClr val="5F5F5F"/>
                </a:solidFill>
              </a:rPr>
              <a:t> parts, and then from parts to the 3d object model]</a:t>
            </a:r>
          </a:p>
          <a:p>
            <a:pPr eaLnBrk="1" hangingPunct="1">
              <a:spcBef>
                <a:spcPct val="0"/>
              </a:spcBef>
              <a:buFontTx/>
              <a:buChar char="•"/>
            </a:pPr>
            <a:r>
              <a:rPr lang="en-US" b="1" smtClean="0">
                <a:solidFill>
                  <a:srgbClr val="4D4D4D"/>
                </a:solidFill>
              </a:rPr>
              <a:t>We define  CP as building blocks of our representation. these are the stable and diagnostic parts of objects</a:t>
            </a:r>
          </a:p>
          <a:p>
            <a:pPr eaLnBrk="1" hangingPunct="1">
              <a:spcBef>
                <a:spcPct val="0"/>
              </a:spcBef>
              <a:buFontTx/>
              <a:buChar char="•"/>
            </a:pPr>
            <a:r>
              <a:rPr lang="en-US" b="1" smtClean="0">
                <a:solidFill>
                  <a:srgbClr val="4D4D4D"/>
                </a:solidFill>
              </a:rPr>
              <a:t>Linkage structure which connect canonical parts through a weak 3D geometrical transformation based on homographic transformations</a:t>
            </a:r>
          </a:p>
          <a:p>
            <a:pPr eaLnBrk="1" hangingPunct="1">
              <a:spcBef>
                <a:spcPct val="0"/>
              </a:spcBef>
              <a:buFontTx/>
              <a:buChar char="•"/>
            </a:pPr>
            <a:endParaRPr lang="en-US" b="1" smtClean="0">
              <a:solidFill>
                <a:srgbClr val="4D4D4D"/>
              </a:solidFill>
            </a:endParaRPr>
          </a:p>
          <a:p>
            <a:pPr eaLnBrk="1" hangingPunct="1">
              <a:spcBef>
                <a:spcPct val="0"/>
              </a:spcBef>
            </a:pPr>
            <a:r>
              <a:rPr lang="en-US" b="1" smtClean="0">
                <a:solidFill>
                  <a:srgbClr val="4D4D4D"/>
                </a:solidFill>
              </a:rPr>
              <a:t>% </a:t>
            </a:r>
            <a:r>
              <a:rPr lang="en-US" b="1" smtClean="0">
                <a:solidFill>
                  <a:srgbClr val="5F5F5F"/>
                </a:solidFill>
              </a:rPr>
              <a:t>The canonical parts are linked via homographic transformations across </a:t>
            </a:r>
            <a:r>
              <a:rPr lang="en-US" b="1" smtClean="0">
                <a:solidFill>
                  <a:srgbClr val="4D4D4D"/>
                </a:solidFill>
              </a:rPr>
              <a:t> </a:t>
            </a:r>
            <a:r>
              <a:rPr lang="en-US" b="1" smtClean="0">
                <a:solidFill>
                  <a:srgbClr val="5F5F5F"/>
                </a:solidFill>
              </a:rPr>
              <a:t>multiple views. This give rise to a linkage structure. The linkage structure along % with the CP gives rise to our object category model.</a:t>
            </a:r>
          </a:p>
          <a:p>
            <a:pPr eaLnBrk="1" hangingPunct="1">
              <a:spcBef>
                <a:spcPct val="0"/>
              </a:spcBef>
              <a:buFontTx/>
              <a:buChar char="•"/>
            </a:pPr>
            <a:endParaRPr lang="en-US" b="1" smtClean="0">
              <a:solidFill>
                <a:srgbClr val="5F5F5F"/>
              </a:solidFill>
            </a:endParaRPr>
          </a:p>
          <a:p>
            <a:pPr eaLnBrk="1" hangingPunct="1">
              <a:spcBef>
                <a:spcPct val="0"/>
              </a:spcBef>
            </a:pPr>
            <a:r>
              <a:rPr lang="en-US" b="1" smtClean="0">
                <a:solidFill>
                  <a:srgbClr val="5F5F5F"/>
                </a:solidFill>
              </a:rPr>
              <a:t>Notice that we are not aiming at representing 3d object category by a 3d full reconstruction</a:t>
            </a:r>
          </a:p>
          <a:p>
            <a:pPr eaLnBrk="1" hangingPunct="1">
              <a:spcBef>
                <a:spcPct val="0"/>
              </a:spcBef>
            </a:pPr>
            <a:r>
              <a:rPr lang="en-US" smtClean="0">
                <a:solidFill>
                  <a:srgbClr val="5F5F5F"/>
                </a:solidFill>
              </a:rPr>
              <a:t>but rather using diagnostic appearance as well as weak but crucial geometry</a:t>
            </a:r>
          </a:p>
          <a:p>
            <a:pPr eaLnBrk="1" hangingPunct="1">
              <a:spcBef>
                <a:spcPct val="0"/>
              </a:spcBef>
            </a:pPr>
            <a:endParaRPr lang="en-US" smtClean="0">
              <a:solidFill>
                <a:srgbClr val="5F5F5F"/>
              </a:solidFill>
            </a:endParaRPr>
          </a:p>
          <a:p>
            <a:pPr eaLnBrk="1" hangingPunct="1">
              <a:spcBef>
                <a:spcPct val="0"/>
              </a:spcBef>
            </a:pPr>
            <a:r>
              <a:rPr lang="en-US" smtClean="0">
                <a:solidFill>
                  <a:srgbClr val="5F5F5F"/>
                </a:solidFill>
              </a:rPr>
              <a:t>% We want to emphasize that we are not proposing a 3D reconstruction of object categories, but rather </a:t>
            </a:r>
          </a:p>
          <a:p>
            <a:pPr eaLnBrk="1" hangingPunct="1">
              <a:spcBef>
                <a:spcPct val="0"/>
              </a:spcBef>
            </a:pPr>
            <a:r>
              <a:rPr lang="en-US" smtClean="0">
                <a:solidFill>
                  <a:srgbClr val="5F5F5F"/>
                </a:solidFill>
              </a:rPr>
              <a:t>% a representation for 3D object categorization which is encoding both diagnostic appearance as well as weak but crucial geometry.</a:t>
            </a:r>
          </a:p>
          <a:p>
            <a:pPr eaLnBrk="1" hangingPunct="1">
              <a:spcBef>
                <a:spcPct val="0"/>
              </a:spcBef>
            </a:pPr>
            <a:endParaRPr lang="en-US" smtClean="0"/>
          </a:p>
          <a:p>
            <a:pPr eaLnBrk="1" hangingPunct="1">
              <a:spcBef>
                <a:spcPct val="0"/>
              </a:spcBef>
            </a:pPr>
            <a:r>
              <a:rPr lang="en-US" smtClean="0"/>
              <a:t>Full 3d object model seems to unsuitable to handle intra-class variability</a:t>
            </a:r>
            <a:endParaRPr lang="en-US" b="1" smtClean="0">
              <a:solidFill>
                <a:schemeClr val="accent2"/>
              </a:solidFill>
            </a:endParaRPr>
          </a:p>
          <a:p>
            <a:pPr eaLnBrk="1" hangingPunct="1">
              <a:spcBef>
                <a:spcPct val="0"/>
              </a:spcBef>
            </a:pPr>
            <a:endParaRPr lang="en-US" b="1" smtClean="0">
              <a:solidFill>
                <a:srgbClr val="5F5F5F"/>
              </a:solidFill>
            </a:endParaRPr>
          </a:p>
          <a:p>
            <a:pPr eaLnBrk="1" hangingPunct="1"/>
            <a:r>
              <a:rPr lang="en-US" b="1" smtClean="0">
                <a:solidFill>
                  <a:schemeClr val="tx2"/>
                </a:solidFill>
              </a:rPr>
              <a:t>Encode weak yet crucial geometrical constraints</a:t>
            </a:r>
            <a:r>
              <a:rPr lang="en-US" smtClean="0"/>
              <a:t> </a:t>
            </a:r>
          </a:p>
          <a:p>
            <a:pPr eaLnBrk="1" hangingPunct="1"/>
            <a:r>
              <a:rPr lang="en-US" smtClean="0"/>
              <a:t>This is captured by the homographics transformations between canonical parts</a:t>
            </a:r>
          </a:p>
          <a:p>
            <a:pPr eaLnBrk="1" hangingPunct="1"/>
            <a:r>
              <a:rPr lang="en-US" b="1" smtClean="0">
                <a:solidFill>
                  <a:srgbClr val="4D4D4D"/>
                </a:solidFill>
              </a:rPr>
              <a:t>Our representation does not provide a full 3d reconstruction of the object  - we believe that a 3D reconstruction is a too rigid representation for modeling object categories and their intraclass variability. Our representation rather uses </a:t>
            </a:r>
            <a:r>
              <a:rPr lang="en-US" smtClean="0">
                <a:solidFill>
                  <a:srgbClr val="5F5F5F"/>
                </a:solidFill>
              </a:rPr>
              <a:t>diagnostic appearance as well as weak but crucial geometry.</a:t>
            </a:r>
            <a:br>
              <a:rPr lang="en-US" smtClean="0">
                <a:solidFill>
                  <a:srgbClr val="5F5F5F"/>
                </a:solidFill>
              </a:rPr>
            </a:br>
            <a:endParaRPr lang="en-US" smtClean="0"/>
          </a:p>
          <a:p>
            <a:pPr eaLnBrk="1" hangingPunct="1"/>
            <a:r>
              <a:rPr lang="en-US" smtClean="0"/>
              <a:t>% Canonical parts belonging to the same planes share their pose. Canonical parts that do not belong to the same plane, correspond to different poses of the 3d object. </a:t>
            </a:r>
          </a:p>
          <a:p>
            <a:pPr eaLnBrk="1" hangingPunct="1"/>
            <a:endParaRPr lang="en-US" smtClean="0"/>
          </a:p>
          <a:p>
            <a:pPr eaLnBrk="1" hangingPunct="1">
              <a:spcBef>
                <a:spcPct val="0"/>
              </a:spcBef>
            </a:pPr>
            <a:r>
              <a:rPr lang="en-US" b="1" smtClean="0">
                <a:solidFill>
                  <a:srgbClr val="CC0066"/>
                </a:solidFill>
              </a:rPr>
              <a:t>Our representation is compact</a:t>
            </a:r>
            <a:r>
              <a:rPr lang="en-US" smtClean="0">
                <a:solidFill>
                  <a:srgbClr val="CC0066"/>
                </a:solidFill>
              </a:rPr>
              <a:t> thanks to the introduction of canonical parts as opposed to thomas and kushal</a:t>
            </a:r>
          </a:p>
          <a:p>
            <a:pPr eaLnBrk="1" hangingPunct="1"/>
            <a:endParaRPr lang="en-US" smtClean="0"/>
          </a:p>
          <a:p>
            <a:pPr eaLnBrk="1" hangingPunct="1"/>
            <a:r>
              <a:rPr lang="en-US" b="1" smtClean="0"/>
              <a:t>Our representation is hierarchical:</a:t>
            </a:r>
            <a:r>
              <a:rPr lang="en-US" smtClean="0"/>
              <a:t> as we’ll see later, canonical part are described by distribution of features. </a:t>
            </a:r>
            <a:r>
              <a:rPr lang="en-US" smtClean="0">
                <a:solidFill>
                  <a:srgbClr val="5F5F5F"/>
                </a:solidFill>
              </a:rPr>
              <a:t>Thus, the 3D object model is described by a distribution of canonical part organized in a linkage structure. </a:t>
            </a:r>
          </a:p>
          <a:p>
            <a:pPr eaLnBrk="1" hangingPunct="1">
              <a:spcBef>
                <a:spcPct val="0"/>
              </a:spcBef>
            </a:pPr>
            <a:endParaRPr lang="en-US" b="1" smtClean="0">
              <a:solidFill>
                <a:srgbClr val="5F5F5F"/>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66289F70-AEF9-460A-B298-BF132AD058EC}" type="slidenum">
              <a:rPr lang="en-US" sz="1200" kern="1200">
                <a:solidFill>
                  <a:prstClr val="black"/>
                </a:solidFill>
                <a:latin typeface="Futura Bk BT" pitchFamily="34" charset="0"/>
                <a:ea typeface="+mn-ea"/>
                <a:cs typeface="+mn-cs"/>
              </a:rPr>
              <a:pPr algn="r" rtl="0" fontAlgn="base">
                <a:spcBef>
                  <a:spcPct val="0"/>
                </a:spcBef>
                <a:spcAft>
                  <a:spcPct val="0"/>
                </a:spcAft>
              </a:pPr>
              <a:t>26</a:t>
            </a:fld>
            <a:endParaRPr lang="en-US" sz="1200" kern="1200">
              <a:solidFill>
                <a:prstClr val="black"/>
              </a:solidFill>
              <a:latin typeface="Futura Bk BT" pitchFamily="34" charset="0"/>
              <a:ea typeface="+mn-ea"/>
              <a:cs typeface="+mn-cs"/>
            </a:endParaRPr>
          </a:p>
        </p:txBody>
      </p:sp>
      <p:sp>
        <p:nvSpPr>
          <p:cNvPr id="1197058" name="Rectangle 2"/>
          <p:cNvSpPr>
            <a:spLocks noGrp="1" noRot="1" noChangeAspect="1" noChangeArrowheads="1" noTextEdit="1"/>
          </p:cNvSpPr>
          <p:nvPr>
            <p:ph type="sldImg"/>
          </p:nvPr>
        </p:nvSpPr>
        <p:spPr>
          <a:ln/>
        </p:spPr>
      </p:sp>
      <p:sp>
        <p:nvSpPr>
          <p:cNvPr id="1197059" name="Rectangle 3"/>
          <p:cNvSpPr>
            <a:spLocks noGrp="1" noChangeArrowheads="1"/>
          </p:cNvSpPr>
          <p:nvPr>
            <p:ph type="body" idx="1"/>
          </p:nvPr>
        </p:nvSpPr>
        <p:spPr/>
        <p:txBody>
          <a:bodyPr/>
          <a:lstStyle/>
          <a:p>
            <a:pPr>
              <a:lnSpc>
                <a:spcPct val="80000"/>
              </a:lnSpc>
            </a:pPr>
            <a:r>
              <a:rPr lang="en-US" sz="800"/>
              <a:t>Before we go into details of model building and recognition, we introduce the concept of CP</a:t>
            </a:r>
          </a:p>
          <a:p>
            <a:pPr>
              <a:lnSpc>
                <a:spcPct val="80000"/>
              </a:lnSpc>
            </a:pPr>
            <a:endParaRPr lang="en-US" sz="800"/>
          </a:p>
          <a:p>
            <a:pPr>
              <a:lnSpc>
                <a:spcPct val="80000"/>
              </a:lnSpc>
            </a:pPr>
            <a:r>
              <a:rPr lang="en-US" sz="800"/>
              <a:t>Let’s consider an object class – a car – within a viewing sphere. Let’s consider a physical part attached to the car. For instance the  region including rear lights and bumper. As the observer moves on the viewing sphere, this part will show a different appearance. For instance, if the observer is here, the part will appear this way. </a:t>
            </a:r>
          </a:p>
          <a:p>
            <a:pPr>
              <a:lnSpc>
                <a:spcPct val="80000"/>
              </a:lnSpc>
            </a:pPr>
            <a:endParaRPr lang="en-US" sz="800"/>
          </a:p>
          <a:p>
            <a:pPr>
              <a:lnSpc>
                <a:spcPct val="80000"/>
              </a:lnSpc>
            </a:pPr>
            <a:r>
              <a:rPr lang="en-US" sz="800"/>
              <a:t>The set of locations from which the part is visible by the observer defines this green manifold on the viewing sphere.</a:t>
            </a:r>
          </a:p>
          <a:p>
            <a:pPr>
              <a:lnSpc>
                <a:spcPct val="80000"/>
              </a:lnSpc>
            </a:pPr>
            <a:endParaRPr lang="en-US" sz="800"/>
          </a:p>
          <a:p>
            <a:pPr>
              <a:lnSpc>
                <a:spcPct val="80000"/>
              </a:lnSpc>
            </a:pPr>
            <a:r>
              <a:rPr lang="en-US" sz="800"/>
              <a:t>So how do we represent this rear-light-bumper part? </a:t>
            </a:r>
          </a:p>
          <a:p>
            <a:pPr>
              <a:lnSpc>
                <a:spcPct val="80000"/>
              </a:lnSpc>
            </a:pPr>
            <a:endParaRPr lang="en-US" sz="800"/>
          </a:p>
          <a:p>
            <a:pPr>
              <a:lnSpc>
                <a:spcPct val="80000"/>
              </a:lnSpc>
            </a:pPr>
            <a:r>
              <a:rPr lang="en-US" sz="800"/>
              <a:t>% We could collect all its views on this manifold. But this is very expensive and grows with the # of views. </a:t>
            </a:r>
          </a:p>
          <a:p>
            <a:pPr>
              <a:lnSpc>
                <a:spcPct val="80000"/>
              </a:lnSpc>
            </a:pPr>
            <a:endParaRPr lang="en-US" sz="800"/>
          </a:p>
          <a:p>
            <a:pPr>
              <a:lnSpc>
                <a:spcPct val="80000"/>
              </a:lnSpc>
            </a:pPr>
            <a:r>
              <a:rPr lang="en-US" sz="800"/>
              <a:t>One way is to select points on this manifold and represent the part as the collections of the corresponding view.</a:t>
            </a:r>
          </a:p>
          <a:p>
            <a:pPr>
              <a:lnSpc>
                <a:spcPct val="80000"/>
              </a:lnSpc>
            </a:pPr>
            <a:r>
              <a:rPr lang="en-US" sz="800"/>
              <a:t>But this is very expensive and grows with the # of views. </a:t>
            </a:r>
          </a:p>
          <a:p>
            <a:pPr>
              <a:lnSpc>
                <a:spcPct val="80000"/>
              </a:lnSpc>
            </a:pPr>
            <a:endParaRPr lang="en-US" sz="800"/>
          </a:p>
          <a:p>
            <a:pPr>
              <a:lnSpc>
                <a:spcPct val="80000"/>
              </a:lnSpc>
            </a:pPr>
            <a:r>
              <a:rPr lang="en-US" sz="800"/>
              <a:t>%In our work, we select one point on this manifold to represent this part. We call this the CP. We will show later how we pick this point – in short, it’s where this part is %viewed most frontally.</a:t>
            </a:r>
          </a:p>
          <a:p>
            <a:pPr>
              <a:lnSpc>
                <a:spcPct val="80000"/>
              </a:lnSpc>
            </a:pPr>
            <a:endParaRPr lang="en-US" sz="800"/>
          </a:p>
          <a:p>
            <a:pPr>
              <a:lnSpc>
                <a:spcPct val="80000"/>
              </a:lnSpc>
            </a:pPr>
            <a:r>
              <a:rPr lang="en-US" sz="800"/>
              <a:t>In our work we represent the part by selecting one point on this manifold. That is the point where part is viewed the most frontally. The corresponding view gives rise to the canonical part.</a:t>
            </a:r>
          </a:p>
          <a:p>
            <a:pPr>
              <a:lnSpc>
                <a:spcPct val="80000"/>
              </a:lnSpc>
            </a:pPr>
            <a:r>
              <a:rPr lang="en-US" sz="800"/>
              <a:t>  </a:t>
            </a:r>
          </a:p>
          <a:p>
            <a:pPr>
              <a:lnSpc>
                <a:spcPct val="80000"/>
              </a:lnSpc>
            </a:pPr>
            <a:r>
              <a:rPr lang="en-US" sz="800"/>
              <a:t>The CP</a:t>
            </a:r>
            <a:r>
              <a:rPr lang="en-US" sz="800" b="1"/>
              <a:t> provides a conpact and stable representation the object part across multiple views and instances. </a:t>
            </a:r>
          </a:p>
          <a:p>
            <a:pPr>
              <a:lnSpc>
                <a:spcPct val="80000"/>
              </a:lnSpc>
            </a:pPr>
            <a:endParaRPr lang="en-US" sz="800" b="1"/>
          </a:p>
          <a:p>
            <a:pPr>
              <a:lnSpc>
                <a:spcPct val="80000"/>
              </a:lnSpc>
            </a:pPr>
            <a:r>
              <a:rPr lang="en-US" sz="800" b="1"/>
              <a:t>In fact, we consider the manifold on the viewing sphere that correspong to the collections of position from</a:t>
            </a:r>
          </a:p>
          <a:p>
            <a:pPr>
              <a:lnSpc>
                <a:spcPct val="80000"/>
              </a:lnSpc>
            </a:pPr>
            <a:r>
              <a:rPr lang="en-US" sz="800" b="1"/>
              <a:t>Which the physical part is visible, it is easy to show that a canonical part will be located in point of stability in the manifold.</a:t>
            </a:r>
          </a:p>
          <a:p>
            <a:pPr>
              <a:lnSpc>
                <a:spcPct val="80000"/>
              </a:lnSpc>
            </a:pPr>
            <a:endParaRPr lang="en-US" sz="800" b="1"/>
          </a:p>
          <a:p>
            <a:pPr>
              <a:lnSpc>
                <a:spcPct val="80000"/>
              </a:lnSpc>
            </a:pPr>
            <a:endParaRPr lang="en-US" sz="800" b="1"/>
          </a:p>
          <a:p>
            <a:pPr>
              <a:lnSpc>
                <a:spcPct val="80000"/>
              </a:lnSpc>
            </a:pPr>
            <a:endParaRPr lang="en-US" sz="800" b="1"/>
          </a:p>
          <a:p>
            <a:pPr>
              <a:lnSpc>
                <a:spcPct val="80000"/>
              </a:lnSpc>
            </a:pPr>
            <a:r>
              <a:rPr lang="en-US" sz="800" b="1"/>
              <a:t>Thus, it captures diagnostic information of the object</a:t>
            </a:r>
          </a:p>
          <a:p>
            <a:pPr>
              <a:lnSpc>
                <a:spcPct val="80000"/>
              </a:lnSpc>
            </a:pPr>
            <a:endParaRPr lang="en-US" sz="800"/>
          </a:p>
          <a:p>
            <a:pPr>
              <a:lnSpc>
                <a:spcPct val="80000"/>
              </a:lnSpc>
            </a:pPr>
            <a:r>
              <a:rPr lang="en-US" sz="800" b="1"/>
              <a:t>&lt;add the manifold intuition&gt;!!!!</a:t>
            </a:r>
          </a:p>
          <a:p>
            <a:pPr>
              <a:lnSpc>
                <a:spcPct val="80000"/>
              </a:lnSpc>
            </a:pPr>
            <a:endParaRPr lang="en-US" sz="800" b="1"/>
          </a:p>
          <a:p>
            <a:pPr>
              <a:lnSpc>
                <a:spcPct val="80000"/>
              </a:lnSpc>
            </a:pPr>
            <a:r>
              <a:rPr lang="en-US" sz="800"/>
              <a:t>CP is stable: from the set of positions in the wieving sphere we can always converge toward the canonical position</a:t>
            </a:r>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3FAA82C4-F6CC-499D-A783-0CC768C850DD}" type="slidenum">
              <a:rPr lang="en-US" sz="1200" kern="1200">
                <a:solidFill>
                  <a:prstClr val="black"/>
                </a:solidFill>
                <a:latin typeface="Futura Bk BT" pitchFamily="34" charset="0"/>
                <a:ea typeface="+mn-ea"/>
                <a:cs typeface="+mn-cs"/>
              </a:rPr>
              <a:pPr algn="r" rtl="0" fontAlgn="base">
                <a:spcBef>
                  <a:spcPct val="0"/>
                </a:spcBef>
                <a:spcAft>
                  <a:spcPct val="0"/>
                </a:spcAft>
              </a:pPr>
              <a:t>27</a:t>
            </a:fld>
            <a:endParaRPr lang="en-US" sz="1200" kern="1200">
              <a:solidFill>
                <a:prstClr val="black"/>
              </a:solidFill>
              <a:latin typeface="Futura Bk BT" pitchFamily="34" charset="0"/>
              <a:ea typeface="+mn-ea"/>
              <a:cs typeface="+mn-cs"/>
            </a:endParaRPr>
          </a:p>
        </p:txBody>
      </p:sp>
      <p:sp>
        <p:nvSpPr>
          <p:cNvPr id="1199106" name="Rectangle 2"/>
          <p:cNvSpPr>
            <a:spLocks noGrp="1" noRot="1" noChangeAspect="1" noChangeArrowheads="1" noTextEdit="1"/>
          </p:cNvSpPr>
          <p:nvPr>
            <p:ph type="sldImg"/>
          </p:nvPr>
        </p:nvSpPr>
        <p:spPr>
          <a:ln/>
        </p:spPr>
      </p:sp>
      <p:sp>
        <p:nvSpPr>
          <p:cNvPr id="1199107" name="Rectangle 3"/>
          <p:cNvSpPr>
            <a:spLocks noGrp="1" noChangeArrowheads="1"/>
          </p:cNvSpPr>
          <p:nvPr>
            <p:ph type="body" idx="1"/>
          </p:nvPr>
        </p:nvSpPr>
        <p:spPr/>
        <p:txBody>
          <a:bodyPr/>
          <a:lstStyle/>
          <a:p>
            <a:r>
              <a:rPr lang="en-US"/>
              <a:t>This is another example of the wind-shield part of a car and its corresponding canonical part on the viewing sphere.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FAD1C9AF-6219-4644-A260-6389AC970C88}" type="slidenum">
              <a:rPr lang="en-US" sz="1200" kern="1200">
                <a:solidFill>
                  <a:prstClr val="black"/>
                </a:solidFill>
                <a:latin typeface="Futura Bk BT" pitchFamily="34" charset="0"/>
                <a:ea typeface="+mn-ea"/>
                <a:cs typeface="+mn-cs"/>
              </a:rPr>
              <a:pPr algn="r" rtl="0" fontAlgn="base">
                <a:spcBef>
                  <a:spcPct val="0"/>
                </a:spcBef>
                <a:spcAft>
                  <a:spcPct val="0"/>
                </a:spcAft>
              </a:pPr>
              <a:t>28</a:t>
            </a:fld>
            <a:endParaRPr lang="en-US" sz="1200" kern="1200">
              <a:solidFill>
                <a:prstClr val="black"/>
              </a:solidFill>
              <a:latin typeface="Futura Bk BT" pitchFamily="34" charset="0"/>
              <a:ea typeface="+mn-ea"/>
              <a:cs typeface="+mn-cs"/>
            </a:endParaRPr>
          </a:p>
        </p:txBody>
      </p:sp>
      <p:sp>
        <p:nvSpPr>
          <p:cNvPr id="1201154" name="Rectangle 2"/>
          <p:cNvSpPr>
            <a:spLocks noGrp="1" noRot="1" noChangeAspect="1" noChangeArrowheads="1" noTextEdit="1"/>
          </p:cNvSpPr>
          <p:nvPr>
            <p:ph type="sldImg"/>
          </p:nvPr>
        </p:nvSpPr>
        <p:spPr>
          <a:ln/>
        </p:spPr>
      </p:sp>
      <p:sp>
        <p:nvSpPr>
          <p:cNvPr id="1201155" name="Rectangle 3"/>
          <p:cNvSpPr>
            <a:spLocks noGrp="1" noChangeArrowheads="1"/>
          </p:cNvSpPr>
          <p:nvPr>
            <p:ph type="body" idx="1"/>
          </p:nvPr>
        </p:nvSpPr>
        <p:spPr/>
        <p:txBody>
          <a:bodyPr/>
          <a:lstStyle/>
          <a:p>
            <a:r>
              <a:rPr lang="en-US"/>
              <a:t>Another key point of our representation is the linkage structure. The linkage structure connect canonical parts.</a:t>
            </a:r>
          </a:p>
          <a:p>
            <a:endParaRPr lang="en-US"/>
          </a:p>
          <a:p>
            <a:r>
              <a:rPr lang="en-US"/>
              <a:t>Pairs of canonical parts are then linked if they can both visible at the same. </a:t>
            </a:r>
          </a:p>
          <a:p>
            <a:endParaRPr lang="en-US"/>
          </a:p>
          <a:p>
            <a:r>
              <a:rPr lang="en-US"/>
              <a:t>The linkage indicates the relative change of pose of a canonical part given the other. This change of pose is quantified by an homographic transformation</a:t>
            </a:r>
          </a:p>
          <a:p>
            <a:r>
              <a:rPr lang="en-US"/>
              <a:t>This gives rise to a linkage structure connecting canonical parts which is our object representation</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algn="r" rtl="0" fontAlgn="base">
              <a:spcBef>
                <a:spcPct val="0"/>
              </a:spcBef>
              <a:spcAft>
                <a:spcPct val="0"/>
              </a:spcAft>
            </a:pPr>
            <a:fld id="{8526F177-1E7D-429D-997D-BD048424980B}" type="slidenum">
              <a:rPr lang="en-US" sz="1200" kern="1200">
                <a:solidFill>
                  <a:prstClr val="black"/>
                </a:solidFill>
                <a:latin typeface="Futura Bk BT" pitchFamily="34" charset="0"/>
                <a:ea typeface="+mn-ea"/>
                <a:cs typeface="+mn-cs"/>
              </a:rPr>
              <a:pPr algn="r" rtl="0" fontAlgn="base">
                <a:spcBef>
                  <a:spcPct val="0"/>
                </a:spcBef>
                <a:spcAft>
                  <a:spcPct val="0"/>
                </a:spcAft>
              </a:pPr>
              <a:t>6</a:t>
            </a:fld>
            <a:endParaRPr lang="en-US" sz="1200" kern="1200">
              <a:solidFill>
                <a:prstClr val="black"/>
              </a:solidFill>
              <a:latin typeface="Futura Bk BT" pitchFamily="34" charset="0"/>
              <a:ea typeface="+mn-ea"/>
              <a:cs typeface="+mn-cs"/>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Recent works have proposed new interesting representations for 3d object categories. In these representations e sparse set of interest points or parts of the objects are linked across views.  </a:t>
            </a:r>
          </a:p>
          <a:p>
            <a:pPr eaLnBrk="1" hangingPunct="1"/>
            <a:r>
              <a:rPr lang="en-US" smtClean="0"/>
              <a:t>No compact representation: the complexity of the model increases with the number of poses in training. not tested on more than 2 categories. We’ll go over a more extensive comparison at the end of this talk.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pPr algn="r" rtl="0" fontAlgn="base">
              <a:spcBef>
                <a:spcPct val="0"/>
              </a:spcBef>
              <a:spcAft>
                <a:spcPct val="0"/>
              </a:spcAft>
            </a:pPr>
            <a:fld id="{77CF992C-3410-4BC1-83C4-D11550BF854E}" type="slidenum">
              <a:rPr lang="en-US" sz="1200" kern="1200">
                <a:solidFill>
                  <a:prstClr val="black"/>
                </a:solidFill>
                <a:latin typeface="Futura Bk BT" pitchFamily="34" charset="0"/>
                <a:ea typeface="+mn-ea"/>
                <a:cs typeface="+mn-cs"/>
              </a:rPr>
              <a:pPr algn="r" rtl="0" fontAlgn="base">
                <a:spcBef>
                  <a:spcPct val="0"/>
                </a:spcBef>
                <a:spcAft>
                  <a:spcPct val="0"/>
                </a:spcAft>
              </a:pPr>
              <a:t>29</a:t>
            </a:fld>
            <a:endParaRPr lang="en-US" sz="1200" kern="1200">
              <a:solidFill>
                <a:prstClr val="black"/>
              </a:solidFill>
              <a:latin typeface="Futura Bk BT" pitchFamily="34" charset="0"/>
              <a:ea typeface="+mn-ea"/>
              <a:cs typeface="+mn-cs"/>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r>
              <a:rPr lang="en-US" smtClean="0"/>
              <a:t>In recognition we want to match the query image with best object class model. </a:t>
            </a:r>
          </a:p>
          <a:p>
            <a:pPr eaLnBrk="1" hangingPunct="1"/>
            <a:endParaRPr lang="en-US" smtClean="0"/>
          </a:p>
          <a:p>
            <a:pPr eaLnBrk="1" hangingPunct="1"/>
            <a:r>
              <a:rPr lang="en-US" smtClean="0"/>
              <a:t>Given a model, we first find hypotheses of canonical parts consistent with a certain pose.</a:t>
            </a:r>
          </a:p>
          <a:p>
            <a:pPr eaLnBrk="1" hangingPunct="1"/>
            <a:endParaRPr lang="en-US" smtClean="0"/>
          </a:p>
          <a:p>
            <a:pPr eaLnBrk="1" hangingPunct="1"/>
            <a:r>
              <a:rPr lang="en-US" smtClean="0"/>
              <a:t>% For this set of canonical parts they all consistent with this particular pose , in other words, given this pose they can all be observed frontally. </a:t>
            </a:r>
          </a:p>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pPr algn="r" rtl="0" fontAlgn="base">
              <a:spcBef>
                <a:spcPct val="0"/>
              </a:spcBef>
              <a:spcAft>
                <a:spcPct val="0"/>
              </a:spcAft>
            </a:pPr>
            <a:fld id="{0E3C3EB7-F701-4CEE-B050-14D4D38A6F5D}" type="slidenum">
              <a:rPr lang="en-US" sz="1200" kern="1200">
                <a:solidFill>
                  <a:prstClr val="black"/>
                </a:solidFill>
                <a:latin typeface="Futura Bk BT" pitchFamily="34" charset="0"/>
                <a:ea typeface="+mn-ea"/>
                <a:cs typeface="+mn-cs"/>
              </a:rPr>
              <a:pPr algn="r" rtl="0" fontAlgn="base">
                <a:spcBef>
                  <a:spcPct val="0"/>
                </a:spcBef>
                <a:spcAft>
                  <a:spcPct val="0"/>
                </a:spcAft>
              </a:pPr>
              <a:t>30</a:t>
            </a:fld>
            <a:endParaRPr lang="en-US" sz="1200" kern="1200">
              <a:solidFill>
                <a:prstClr val="black"/>
              </a:solidFill>
              <a:latin typeface="Futura Bk BT" pitchFamily="34" charset="0"/>
              <a:ea typeface="+mn-ea"/>
              <a:cs typeface="+mn-cs"/>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en-US" smtClean="0"/>
              <a:t>Now, given these CP and this particular pose, we can infer the appearance, pose and position of the other CP (this information is encoded in part appearance and H transformation of the object class model). </a:t>
            </a:r>
          </a:p>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algn="r" rtl="0" fontAlgn="base">
              <a:spcBef>
                <a:spcPct val="0"/>
              </a:spcBef>
              <a:spcAft>
                <a:spcPct val="0"/>
              </a:spcAft>
            </a:pPr>
            <a:fld id="{25DB05C6-2AEC-4B5B-B20C-77623CE58841}" type="slidenum">
              <a:rPr lang="en-US" sz="1200" kern="1200">
                <a:solidFill>
                  <a:prstClr val="black"/>
                </a:solidFill>
                <a:latin typeface="Futura Bk BT" pitchFamily="34" charset="0"/>
                <a:ea typeface="+mn-ea"/>
                <a:cs typeface="+mn-cs"/>
              </a:rPr>
              <a:pPr algn="r" rtl="0" fontAlgn="base">
                <a:spcBef>
                  <a:spcPct val="0"/>
                </a:spcBef>
                <a:spcAft>
                  <a:spcPct val="0"/>
                </a:spcAft>
              </a:pPr>
              <a:t>32</a:t>
            </a:fld>
            <a:endParaRPr lang="en-US" sz="1200" kern="1200">
              <a:solidFill>
                <a:prstClr val="black"/>
              </a:solidFill>
              <a:latin typeface="Futura Bk BT" pitchFamily="34" charset="0"/>
              <a:ea typeface="+mn-ea"/>
              <a:cs typeface="+mn-cs"/>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r>
              <a:rPr lang="en-US" smtClean="0"/>
              <a:t>An optimization process finds the best combination of hypothesis over appearance and geometrical similarity. The output is an error score. </a:t>
            </a:r>
          </a:p>
          <a:p>
            <a:pPr eaLnBrk="1" hangingPunct="1"/>
            <a:endParaRPr lang="en-US" smtClean="0"/>
          </a:p>
          <a:p>
            <a:pPr eaLnBrk="1" hangingPunct="1"/>
            <a:r>
              <a:rPr lang="en-US" smtClean="0"/>
              <a:t>The operation is repeated for all set of possible set of CP and their consistent views, for all object class models.</a:t>
            </a:r>
          </a:p>
          <a:p>
            <a:pPr eaLnBrk="1" hangingPunct="1"/>
            <a:endParaRPr lang="en-US" smtClean="0"/>
          </a:p>
          <a:p>
            <a:pPr eaLnBrk="1" hangingPunct="1"/>
            <a:r>
              <a:rPr lang="en-US" smtClean="0"/>
              <a:t>This gives a residual error that can be used to rank the quality of the match between the query image and a model and a pose</a:t>
            </a:r>
          </a:p>
          <a:p>
            <a:pPr eaLnBrk="1" hangingPunct="1"/>
            <a:r>
              <a:rPr lang="en-US" smtClean="0"/>
              <a:t>Finally,  the configuration that gives rise to the lowest error score indicates the winning category label and pose label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algn="r" rtl="0" fontAlgn="base">
              <a:spcBef>
                <a:spcPct val="0"/>
              </a:spcBef>
              <a:spcAft>
                <a:spcPct val="0"/>
              </a:spcAft>
            </a:pPr>
            <a:fld id="{681FD810-992C-46CA-8645-AA46B0FE7285}" type="slidenum">
              <a:rPr lang="en-US" sz="1200" kern="1200">
                <a:solidFill>
                  <a:prstClr val="black"/>
                </a:solidFill>
                <a:latin typeface="Futura Bk BT" pitchFamily="34" charset="0"/>
                <a:ea typeface="+mn-ea"/>
                <a:cs typeface="+mn-cs"/>
              </a:rPr>
              <a:pPr algn="r" rtl="0" fontAlgn="base">
                <a:spcBef>
                  <a:spcPct val="0"/>
                </a:spcBef>
                <a:spcAft>
                  <a:spcPct val="0"/>
                </a:spcAft>
              </a:pPr>
              <a:t>33</a:t>
            </a:fld>
            <a:endParaRPr lang="en-US" sz="1200" kern="1200">
              <a:solidFill>
                <a:prstClr val="black"/>
              </a:solidFill>
              <a:latin typeface="Futura Bk BT" pitchFamily="34" charset="0"/>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In this work we propose a </a:t>
            </a:r>
            <a:r>
              <a:rPr lang="en-US" b="1" smtClean="0"/>
              <a:t>New representation </a:t>
            </a:r>
            <a:r>
              <a:rPr lang="en-US" smtClean="0"/>
              <a:t>for object categorization that captures the intrisic multi-view nature of object categories</a:t>
            </a:r>
          </a:p>
          <a:p>
            <a:pPr eaLnBrk="1" hangingPunct="1"/>
            <a:endParaRPr lang="en-US" smtClean="0"/>
          </a:p>
          <a:p>
            <a:pPr eaLnBrk="1" hangingPunct="1"/>
            <a:r>
              <a:rPr lang="en-US" smtClean="0"/>
              <a:t>Key facts of our representation are</a:t>
            </a:r>
          </a:p>
          <a:p>
            <a:pPr eaLnBrk="1" hangingPunct="1">
              <a:spcBef>
                <a:spcPct val="0"/>
              </a:spcBef>
              <a:buFontTx/>
              <a:buChar char="•"/>
            </a:pPr>
            <a:r>
              <a:rPr lang="en-US" b="1" smtClean="0">
                <a:solidFill>
                  <a:srgbClr val="5F5F5F"/>
                </a:solidFill>
              </a:rPr>
              <a:t>% Hierachical, that is, we go from features (key points) </a:t>
            </a:r>
            <a:r>
              <a:rPr lang="en-US" b="1" smtClean="0">
                <a:solidFill>
                  <a:srgbClr val="5F5F5F"/>
                </a:solidFill>
                <a:sym typeface="Symbol" pitchFamily="18" charset="2"/>
              </a:rPr>
              <a:t>into </a:t>
            </a:r>
            <a:r>
              <a:rPr lang="en-US" b="1" smtClean="0">
                <a:solidFill>
                  <a:srgbClr val="5F5F5F"/>
                </a:solidFill>
              </a:rPr>
              <a:t> parts, and then from parts to the 3d object model]</a:t>
            </a:r>
          </a:p>
          <a:p>
            <a:pPr eaLnBrk="1" hangingPunct="1">
              <a:spcBef>
                <a:spcPct val="0"/>
              </a:spcBef>
              <a:buFontTx/>
              <a:buChar char="•"/>
            </a:pPr>
            <a:r>
              <a:rPr lang="en-US" b="1" smtClean="0">
                <a:solidFill>
                  <a:srgbClr val="4D4D4D"/>
                </a:solidFill>
              </a:rPr>
              <a:t>We define  CP as building blocks of our representation. these are the stable and diagnostic parts of objects</a:t>
            </a:r>
          </a:p>
          <a:p>
            <a:pPr eaLnBrk="1" hangingPunct="1">
              <a:spcBef>
                <a:spcPct val="0"/>
              </a:spcBef>
              <a:buFontTx/>
              <a:buChar char="•"/>
            </a:pPr>
            <a:r>
              <a:rPr lang="en-US" b="1" smtClean="0">
                <a:solidFill>
                  <a:srgbClr val="4D4D4D"/>
                </a:solidFill>
              </a:rPr>
              <a:t>Linkage structure which connect canonical parts through a weak 3D geometrical transformation based on homographic transformations</a:t>
            </a:r>
          </a:p>
          <a:p>
            <a:pPr eaLnBrk="1" hangingPunct="1">
              <a:spcBef>
                <a:spcPct val="0"/>
              </a:spcBef>
              <a:buFontTx/>
              <a:buChar char="•"/>
            </a:pPr>
            <a:endParaRPr lang="en-US" b="1" smtClean="0">
              <a:solidFill>
                <a:srgbClr val="4D4D4D"/>
              </a:solidFill>
            </a:endParaRPr>
          </a:p>
          <a:p>
            <a:pPr eaLnBrk="1" hangingPunct="1">
              <a:spcBef>
                <a:spcPct val="0"/>
              </a:spcBef>
            </a:pPr>
            <a:r>
              <a:rPr lang="en-US" b="1" smtClean="0">
                <a:solidFill>
                  <a:srgbClr val="4D4D4D"/>
                </a:solidFill>
              </a:rPr>
              <a:t>% </a:t>
            </a:r>
            <a:r>
              <a:rPr lang="en-US" b="1" smtClean="0">
                <a:solidFill>
                  <a:srgbClr val="5F5F5F"/>
                </a:solidFill>
              </a:rPr>
              <a:t>The canonical parts are linked via homographic transformations across </a:t>
            </a:r>
            <a:r>
              <a:rPr lang="en-US" b="1" smtClean="0">
                <a:solidFill>
                  <a:srgbClr val="4D4D4D"/>
                </a:solidFill>
              </a:rPr>
              <a:t> </a:t>
            </a:r>
            <a:r>
              <a:rPr lang="en-US" b="1" smtClean="0">
                <a:solidFill>
                  <a:srgbClr val="5F5F5F"/>
                </a:solidFill>
              </a:rPr>
              <a:t>multiple views. This give rise to a linkage structure. The linkage structure along % with the CP gives rise to our object category model.</a:t>
            </a:r>
          </a:p>
          <a:p>
            <a:pPr eaLnBrk="1" hangingPunct="1">
              <a:spcBef>
                <a:spcPct val="0"/>
              </a:spcBef>
              <a:buFontTx/>
              <a:buChar char="•"/>
            </a:pPr>
            <a:endParaRPr lang="en-US" b="1" smtClean="0">
              <a:solidFill>
                <a:srgbClr val="5F5F5F"/>
              </a:solidFill>
            </a:endParaRPr>
          </a:p>
          <a:p>
            <a:pPr eaLnBrk="1" hangingPunct="1">
              <a:spcBef>
                <a:spcPct val="0"/>
              </a:spcBef>
            </a:pPr>
            <a:r>
              <a:rPr lang="en-US" b="1" smtClean="0">
                <a:solidFill>
                  <a:srgbClr val="5F5F5F"/>
                </a:solidFill>
              </a:rPr>
              <a:t>Notice that we are not aiming at representing 3d object category by a 3d full reconstruction</a:t>
            </a:r>
          </a:p>
          <a:p>
            <a:pPr eaLnBrk="1" hangingPunct="1">
              <a:spcBef>
                <a:spcPct val="0"/>
              </a:spcBef>
            </a:pPr>
            <a:r>
              <a:rPr lang="en-US" smtClean="0">
                <a:solidFill>
                  <a:srgbClr val="5F5F5F"/>
                </a:solidFill>
              </a:rPr>
              <a:t>but rather using diagnostic appearance as well as weak but crucial geometry</a:t>
            </a:r>
          </a:p>
          <a:p>
            <a:pPr eaLnBrk="1" hangingPunct="1">
              <a:spcBef>
                <a:spcPct val="0"/>
              </a:spcBef>
            </a:pPr>
            <a:endParaRPr lang="en-US" smtClean="0">
              <a:solidFill>
                <a:srgbClr val="5F5F5F"/>
              </a:solidFill>
            </a:endParaRPr>
          </a:p>
          <a:p>
            <a:pPr eaLnBrk="1" hangingPunct="1">
              <a:spcBef>
                <a:spcPct val="0"/>
              </a:spcBef>
            </a:pPr>
            <a:r>
              <a:rPr lang="en-US" smtClean="0">
                <a:solidFill>
                  <a:srgbClr val="5F5F5F"/>
                </a:solidFill>
              </a:rPr>
              <a:t>% We want to emphasize that we are not proposing a 3D reconstruction of object categories, but rather </a:t>
            </a:r>
          </a:p>
          <a:p>
            <a:pPr eaLnBrk="1" hangingPunct="1">
              <a:spcBef>
                <a:spcPct val="0"/>
              </a:spcBef>
            </a:pPr>
            <a:r>
              <a:rPr lang="en-US" smtClean="0">
                <a:solidFill>
                  <a:srgbClr val="5F5F5F"/>
                </a:solidFill>
              </a:rPr>
              <a:t>% a representation for 3D object categorization which is encoding both diagnostic appearance as well as weak but crucial geometry.</a:t>
            </a:r>
          </a:p>
          <a:p>
            <a:pPr eaLnBrk="1" hangingPunct="1">
              <a:spcBef>
                <a:spcPct val="0"/>
              </a:spcBef>
            </a:pPr>
            <a:endParaRPr lang="en-US" smtClean="0"/>
          </a:p>
          <a:p>
            <a:pPr eaLnBrk="1" hangingPunct="1">
              <a:spcBef>
                <a:spcPct val="0"/>
              </a:spcBef>
            </a:pPr>
            <a:r>
              <a:rPr lang="en-US" smtClean="0"/>
              <a:t>Full 3d object model seems to unsuitable to handle intra-class variability</a:t>
            </a:r>
            <a:endParaRPr lang="en-US" b="1" smtClean="0">
              <a:solidFill>
                <a:schemeClr val="accent2"/>
              </a:solidFill>
            </a:endParaRPr>
          </a:p>
          <a:p>
            <a:pPr eaLnBrk="1" hangingPunct="1">
              <a:spcBef>
                <a:spcPct val="0"/>
              </a:spcBef>
            </a:pPr>
            <a:endParaRPr lang="en-US" b="1" smtClean="0">
              <a:solidFill>
                <a:srgbClr val="5F5F5F"/>
              </a:solidFill>
            </a:endParaRPr>
          </a:p>
          <a:p>
            <a:pPr eaLnBrk="1" hangingPunct="1"/>
            <a:r>
              <a:rPr lang="en-US" b="1" smtClean="0">
                <a:solidFill>
                  <a:schemeClr val="tx2"/>
                </a:solidFill>
              </a:rPr>
              <a:t>Encode weak yet crucial geometrical constraints</a:t>
            </a:r>
            <a:r>
              <a:rPr lang="en-US" smtClean="0"/>
              <a:t> </a:t>
            </a:r>
          </a:p>
          <a:p>
            <a:pPr eaLnBrk="1" hangingPunct="1"/>
            <a:r>
              <a:rPr lang="en-US" smtClean="0"/>
              <a:t>This is captured by the homographics transformations between canonical parts</a:t>
            </a:r>
          </a:p>
          <a:p>
            <a:pPr eaLnBrk="1" hangingPunct="1"/>
            <a:r>
              <a:rPr lang="en-US" b="1" smtClean="0">
                <a:solidFill>
                  <a:srgbClr val="4D4D4D"/>
                </a:solidFill>
              </a:rPr>
              <a:t>Our representation does not provide a full 3d reconstruction of the object  - we believe that a 3D reconstruction is a too rigid representation for modeling object categories and their intraclass variability. Our representation rather uses </a:t>
            </a:r>
            <a:r>
              <a:rPr lang="en-US" smtClean="0">
                <a:solidFill>
                  <a:srgbClr val="5F5F5F"/>
                </a:solidFill>
              </a:rPr>
              <a:t>diagnostic appearance as well as weak but crucial geometry.</a:t>
            </a:r>
            <a:br>
              <a:rPr lang="en-US" smtClean="0">
                <a:solidFill>
                  <a:srgbClr val="5F5F5F"/>
                </a:solidFill>
              </a:rPr>
            </a:br>
            <a:endParaRPr lang="en-US" smtClean="0"/>
          </a:p>
          <a:p>
            <a:pPr eaLnBrk="1" hangingPunct="1"/>
            <a:r>
              <a:rPr lang="en-US" smtClean="0"/>
              <a:t>% Canonical parts belonging to the same planes share their pose. Canonical parts that do not belong to the same plane, correspond to different poses of the 3d object. </a:t>
            </a:r>
          </a:p>
          <a:p>
            <a:pPr eaLnBrk="1" hangingPunct="1"/>
            <a:endParaRPr lang="en-US" smtClean="0"/>
          </a:p>
          <a:p>
            <a:pPr eaLnBrk="1" hangingPunct="1">
              <a:spcBef>
                <a:spcPct val="0"/>
              </a:spcBef>
            </a:pPr>
            <a:r>
              <a:rPr lang="en-US" b="1" smtClean="0">
                <a:solidFill>
                  <a:srgbClr val="CC0066"/>
                </a:solidFill>
              </a:rPr>
              <a:t>Our representation is compact</a:t>
            </a:r>
            <a:r>
              <a:rPr lang="en-US" smtClean="0">
                <a:solidFill>
                  <a:srgbClr val="CC0066"/>
                </a:solidFill>
              </a:rPr>
              <a:t> thanks to the introduction of canonical parts as opposed to thomas and kushal</a:t>
            </a:r>
          </a:p>
          <a:p>
            <a:pPr eaLnBrk="1" hangingPunct="1"/>
            <a:endParaRPr lang="en-US" smtClean="0"/>
          </a:p>
          <a:p>
            <a:pPr eaLnBrk="1" hangingPunct="1"/>
            <a:r>
              <a:rPr lang="en-US" b="1" smtClean="0"/>
              <a:t>Our representation is hierarchical:</a:t>
            </a:r>
            <a:r>
              <a:rPr lang="en-US" smtClean="0"/>
              <a:t> as we’ll see later, canonical part are described by distribution of features. </a:t>
            </a:r>
            <a:r>
              <a:rPr lang="en-US" smtClean="0">
                <a:solidFill>
                  <a:srgbClr val="5F5F5F"/>
                </a:solidFill>
              </a:rPr>
              <a:t>Thus, the 3D object model is described by a distribution of canonical part organized in a linkage structure. </a:t>
            </a:r>
          </a:p>
          <a:p>
            <a:pPr eaLnBrk="1" hangingPunct="1">
              <a:spcBef>
                <a:spcPct val="0"/>
              </a:spcBef>
            </a:pPr>
            <a:endParaRPr lang="en-US" b="1" smtClean="0">
              <a:solidFill>
                <a:srgbClr val="5F5F5F"/>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algn="r" rtl="0" fontAlgn="base">
              <a:spcBef>
                <a:spcPct val="0"/>
              </a:spcBef>
              <a:spcAft>
                <a:spcPct val="0"/>
              </a:spcAft>
            </a:pPr>
            <a:fld id="{681FD810-992C-46CA-8645-AA46B0FE7285}" type="slidenum">
              <a:rPr lang="en-US" sz="1200" kern="1200">
                <a:solidFill>
                  <a:prstClr val="black"/>
                </a:solidFill>
                <a:latin typeface="Futura Bk BT" pitchFamily="34" charset="0"/>
                <a:ea typeface="+mn-ea"/>
                <a:cs typeface="+mn-cs"/>
              </a:rPr>
              <a:pPr algn="r" rtl="0" fontAlgn="base">
                <a:spcBef>
                  <a:spcPct val="0"/>
                </a:spcBef>
                <a:spcAft>
                  <a:spcPct val="0"/>
                </a:spcAft>
              </a:pPr>
              <a:t>34</a:t>
            </a:fld>
            <a:endParaRPr lang="en-US" sz="1200" kern="1200">
              <a:solidFill>
                <a:prstClr val="black"/>
              </a:solidFill>
              <a:latin typeface="Futura Bk BT" pitchFamily="34" charset="0"/>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In this work we propose a </a:t>
            </a:r>
            <a:r>
              <a:rPr lang="en-US" b="1" smtClean="0"/>
              <a:t>New representation </a:t>
            </a:r>
            <a:r>
              <a:rPr lang="en-US" smtClean="0"/>
              <a:t>for object categorization that captures the intrisic multi-view nature of object categories</a:t>
            </a:r>
          </a:p>
          <a:p>
            <a:pPr eaLnBrk="1" hangingPunct="1"/>
            <a:endParaRPr lang="en-US" smtClean="0"/>
          </a:p>
          <a:p>
            <a:pPr eaLnBrk="1" hangingPunct="1"/>
            <a:r>
              <a:rPr lang="en-US" smtClean="0"/>
              <a:t>Key facts of our representation are</a:t>
            </a:r>
          </a:p>
          <a:p>
            <a:pPr eaLnBrk="1" hangingPunct="1">
              <a:spcBef>
                <a:spcPct val="0"/>
              </a:spcBef>
              <a:buFontTx/>
              <a:buChar char="•"/>
            </a:pPr>
            <a:r>
              <a:rPr lang="en-US" b="1" smtClean="0">
                <a:solidFill>
                  <a:srgbClr val="5F5F5F"/>
                </a:solidFill>
              </a:rPr>
              <a:t>% Hierachical, that is, we go from features (key points) </a:t>
            </a:r>
            <a:r>
              <a:rPr lang="en-US" b="1" smtClean="0">
                <a:solidFill>
                  <a:srgbClr val="5F5F5F"/>
                </a:solidFill>
                <a:sym typeface="Symbol" pitchFamily="18" charset="2"/>
              </a:rPr>
              <a:t>into </a:t>
            </a:r>
            <a:r>
              <a:rPr lang="en-US" b="1" smtClean="0">
                <a:solidFill>
                  <a:srgbClr val="5F5F5F"/>
                </a:solidFill>
              </a:rPr>
              <a:t> parts, and then from parts to the 3d object model]</a:t>
            </a:r>
          </a:p>
          <a:p>
            <a:pPr eaLnBrk="1" hangingPunct="1">
              <a:spcBef>
                <a:spcPct val="0"/>
              </a:spcBef>
              <a:buFontTx/>
              <a:buChar char="•"/>
            </a:pPr>
            <a:r>
              <a:rPr lang="en-US" b="1" smtClean="0">
                <a:solidFill>
                  <a:srgbClr val="4D4D4D"/>
                </a:solidFill>
              </a:rPr>
              <a:t>We define  CP as building blocks of our representation. these are the stable and diagnostic parts of objects</a:t>
            </a:r>
          </a:p>
          <a:p>
            <a:pPr eaLnBrk="1" hangingPunct="1">
              <a:spcBef>
                <a:spcPct val="0"/>
              </a:spcBef>
              <a:buFontTx/>
              <a:buChar char="•"/>
            </a:pPr>
            <a:r>
              <a:rPr lang="en-US" b="1" smtClean="0">
                <a:solidFill>
                  <a:srgbClr val="4D4D4D"/>
                </a:solidFill>
              </a:rPr>
              <a:t>Linkage structure which connect canonical parts through a weak 3D geometrical transformation based on homographic transformations</a:t>
            </a:r>
          </a:p>
          <a:p>
            <a:pPr eaLnBrk="1" hangingPunct="1">
              <a:spcBef>
                <a:spcPct val="0"/>
              </a:spcBef>
              <a:buFontTx/>
              <a:buChar char="•"/>
            </a:pPr>
            <a:endParaRPr lang="en-US" b="1" smtClean="0">
              <a:solidFill>
                <a:srgbClr val="4D4D4D"/>
              </a:solidFill>
            </a:endParaRPr>
          </a:p>
          <a:p>
            <a:pPr eaLnBrk="1" hangingPunct="1">
              <a:spcBef>
                <a:spcPct val="0"/>
              </a:spcBef>
            </a:pPr>
            <a:r>
              <a:rPr lang="en-US" b="1" smtClean="0">
                <a:solidFill>
                  <a:srgbClr val="4D4D4D"/>
                </a:solidFill>
              </a:rPr>
              <a:t>% </a:t>
            </a:r>
            <a:r>
              <a:rPr lang="en-US" b="1" smtClean="0">
                <a:solidFill>
                  <a:srgbClr val="5F5F5F"/>
                </a:solidFill>
              </a:rPr>
              <a:t>The canonical parts are linked via homographic transformations across </a:t>
            </a:r>
            <a:r>
              <a:rPr lang="en-US" b="1" smtClean="0">
                <a:solidFill>
                  <a:srgbClr val="4D4D4D"/>
                </a:solidFill>
              </a:rPr>
              <a:t> </a:t>
            </a:r>
            <a:r>
              <a:rPr lang="en-US" b="1" smtClean="0">
                <a:solidFill>
                  <a:srgbClr val="5F5F5F"/>
                </a:solidFill>
              </a:rPr>
              <a:t>multiple views. This give rise to a linkage structure. The linkage structure along % with the CP gives rise to our object category model.</a:t>
            </a:r>
          </a:p>
          <a:p>
            <a:pPr eaLnBrk="1" hangingPunct="1">
              <a:spcBef>
                <a:spcPct val="0"/>
              </a:spcBef>
              <a:buFontTx/>
              <a:buChar char="•"/>
            </a:pPr>
            <a:endParaRPr lang="en-US" b="1" smtClean="0">
              <a:solidFill>
                <a:srgbClr val="5F5F5F"/>
              </a:solidFill>
            </a:endParaRPr>
          </a:p>
          <a:p>
            <a:pPr eaLnBrk="1" hangingPunct="1">
              <a:spcBef>
                <a:spcPct val="0"/>
              </a:spcBef>
            </a:pPr>
            <a:r>
              <a:rPr lang="en-US" b="1" smtClean="0">
                <a:solidFill>
                  <a:srgbClr val="5F5F5F"/>
                </a:solidFill>
              </a:rPr>
              <a:t>Notice that we are not aiming at representing 3d object category by a 3d full reconstruction</a:t>
            </a:r>
          </a:p>
          <a:p>
            <a:pPr eaLnBrk="1" hangingPunct="1">
              <a:spcBef>
                <a:spcPct val="0"/>
              </a:spcBef>
            </a:pPr>
            <a:r>
              <a:rPr lang="en-US" smtClean="0">
                <a:solidFill>
                  <a:srgbClr val="5F5F5F"/>
                </a:solidFill>
              </a:rPr>
              <a:t>but rather using diagnostic appearance as well as weak but crucial geometry</a:t>
            </a:r>
          </a:p>
          <a:p>
            <a:pPr eaLnBrk="1" hangingPunct="1">
              <a:spcBef>
                <a:spcPct val="0"/>
              </a:spcBef>
            </a:pPr>
            <a:endParaRPr lang="en-US" smtClean="0">
              <a:solidFill>
                <a:srgbClr val="5F5F5F"/>
              </a:solidFill>
            </a:endParaRPr>
          </a:p>
          <a:p>
            <a:pPr eaLnBrk="1" hangingPunct="1">
              <a:spcBef>
                <a:spcPct val="0"/>
              </a:spcBef>
            </a:pPr>
            <a:r>
              <a:rPr lang="en-US" smtClean="0">
                <a:solidFill>
                  <a:srgbClr val="5F5F5F"/>
                </a:solidFill>
              </a:rPr>
              <a:t>% We want to emphasize that we are not proposing a 3D reconstruction of object categories, but rather </a:t>
            </a:r>
          </a:p>
          <a:p>
            <a:pPr eaLnBrk="1" hangingPunct="1">
              <a:spcBef>
                <a:spcPct val="0"/>
              </a:spcBef>
            </a:pPr>
            <a:r>
              <a:rPr lang="en-US" smtClean="0">
                <a:solidFill>
                  <a:srgbClr val="5F5F5F"/>
                </a:solidFill>
              </a:rPr>
              <a:t>% a representation for 3D object categorization which is encoding both diagnostic appearance as well as weak but crucial geometry.</a:t>
            </a:r>
          </a:p>
          <a:p>
            <a:pPr eaLnBrk="1" hangingPunct="1">
              <a:spcBef>
                <a:spcPct val="0"/>
              </a:spcBef>
            </a:pPr>
            <a:endParaRPr lang="en-US" smtClean="0"/>
          </a:p>
          <a:p>
            <a:pPr eaLnBrk="1" hangingPunct="1">
              <a:spcBef>
                <a:spcPct val="0"/>
              </a:spcBef>
            </a:pPr>
            <a:r>
              <a:rPr lang="en-US" smtClean="0"/>
              <a:t>Full 3d object model seems to unsuitable to handle intra-class variability</a:t>
            </a:r>
            <a:endParaRPr lang="en-US" b="1" smtClean="0">
              <a:solidFill>
                <a:schemeClr val="accent2"/>
              </a:solidFill>
            </a:endParaRPr>
          </a:p>
          <a:p>
            <a:pPr eaLnBrk="1" hangingPunct="1">
              <a:spcBef>
                <a:spcPct val="0"/>
              </a:spcBef>
            </a:pPr>
            <a:endParaRPr lang="en-US" b="1" smtClean="0">
              <a:solidFill>
                <a:srgbClr val="5F5F5F"/>
              </a:solidFill>
            </a:endParaRPr>
          </a:p>
          <a:p>
            <a:pPr eaLnBrk="1" hangingPunct="1"/>
            <a:r>
              <a:rPr lang="en-US" b="1" smtClean="0">
                <a:solidFill>
                  <a:schemeClr val="tx2"/>
                </a:solidFill>
              </a:rPr>
              <a:t>Encode weak yet crucial geometrical constraints</a:t>
            </a:r>
            <a:r>
              <a:rPr lang="en-US" smtClean="0"/>
              <a:t> </a:t>
            </a:r>
          </a:p>
          <a:p>
            <a:pPr eaLnBrk="1" hangingPunct="1"/>
            <a:r>
              <a:rPr lang="en-US" smtClean="0"/>
              <a:t>This is captured by the homographics transformations between canonical parts</a:t>
            </a:r>
          </a:p>
          <a:p>
            <a:pPr eaLnBrk="1" hangingPunct="1"/>
            <a:r>
              <a:rPr lang="en-US" b="1" smtClean="0">
                <a:solidFill>
                  <a:srgbClr val="4D4D4D"/>
                </a:solidFill>
              </a:rPr>
              <a:t>Our representation does not provide a full 3d reconstruction of the object  - we believe that a 3D reconstruction is a too rigid representation for modeling object categories and their intraclass variability. Our representation rather uses </a:t>
            </a:r>
            <a:r>
              <a:rPr lang="en-US" smtClean="0">
                <a:solidFill>
                  <a:srgbClr val="5F5F5F"/>
                </a:solidFill>
              </a:rPr>
              <a:t>diagnostic appearance as well as weak but crucial geometry.</a:t>
            </a:r>
            <a:br>
              <a:rPr lang="en-US" smtClean="0">
                <a:solidFill>
                  <a:srgbClr val="5F5F5F"/>
                </a:solidFill>
              </a:rPr>
            </a:br>
            <a:endParaRPr lang="en-US" smtClean="0"/>
          </a:p>
          <a:p>
            <a:pPr eaLnBrk="1" hangingPunct="1"/>
            <a:r>
              <a:rPr lang="en-US" smtClean="0"/>
              <a:t>% Canonical parts belonging to the same planes share their pose. Canonical parts that do not belong to the same plane, correspond to different poses of the 3d object. </a:t>
            </a:r>
          </a:p>
          <a:p>
            <a:pPr eaLnBrk="1" hangingPunct="1"/>
            <a:endParaRPr lang="en-US" smtClean="0"/>
          </a:p>
          <a:p>
            <a:pPr eaLnBrk="1" hangingPunct="1">
              <a:spcBef>
                <a:spcPct val="0"/>
              </a:spcBef>
            </a:pPr>
            <a:r>
              <a:rPr lang="en-US" b="1" smtClean="0">
                <a:solidFill>
                  <a:srgbClr val="CC0066"/>
                </a:solidFill>
              </a:rPr>
              <a:t>Our representation is compact</a:t>
            </a:r>
            <a:r>
              <a:rPr lang="en-US" smtClean="0">
                <a:solidFill>
                  <a:srgbClr val="CC0066"/>
                </a:solidFill>
              </a:rPr>
              <a:t> thanks to the introduction of canonical parts as opposed to thomas and kushal</a:t>
            </a:r>
          </a:p>
          <a:p>
            <a:pPr eaLnBrk="1" hangingPunct="1"/>
            <a:endParaRPr lang="en-US" smtClean="0"/>
          </a:p>
          <a:p>
            <a:pPr eaLnBrk="1" hangingPunct="1"/>
            <a:r>
              <a:rPr lang="en-US" b="1" smtClean="0"/>
              <a:t>Our representation is hierarchical:</a:t>
            </a:r>
            <a:r>
              <a:rPr lang="en-US" smtClean="0"/>
              <a:t> as we’ll see later, canonical part are described by distribution of features. </a:t>
            </a:r>
            <a:r>
              <a:rPr lang="en-US" smtClean="0">
                <a:solidFill>
                  <a:srgbClr val="5F5F5F"/>
                </a:solidFill>
              </a:rPr>
              <a:t>Thus, the 3D object model is described by a distribution of canonical part organized in a linkage structure. </a:t>
            </a:r>
          </a:p>
          <a:p>
            <a:pPr eaLnBrk="1" hangingPunct="1">
              <a:spcBef>
                <a:spcPct val="0"/>
              </a:spcBef>
            </a:pPr>
            <a:endParaRPr lang="en-US" b="1" smtClean="0">
              <a:solidFill>
                <a:srgbClr val="5F5F5F"/>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algn="r" rtl="0" fontAlgn="base">
              <a:spcBef>
                <a:spcPct val="0"/>
              </a:spcBef>
              <a:spcAft>
                <a:spcPct val="0"/>
              </a:spcAft>
            </a:pPr>
            <a:fld id="{681FD810-992C-46CA-8645-AA46B0FE7285}" type="slidenum">
              <a:rPr lang="en-US" sz="1200" kern="1200">
                <a:solidFill>
                  <a:prstClr val="black"/>
                </a:solidFill>
                <a:latin typeface="Futura Bk BT" pitchFamily="34" charset="0"/>
                <a:ea typeface="+mn-ea"/>
                <a:cs typeface="+mn-cs"/>
              </a:rPr>
              <a:pPr algn="r" rtl="0" fontAlgn="base">
                <a:spcBef>
                  <a:spcPct val="0"/>
                </a:spcBef>
                <a:spcAft>
                  <a:spcPct val="0"/>
                </a:spcAft>
              </a:pPr>
              <a:t>35</a:t>
            </a:fld>
            <a:endParaRPr lang="en-US" sz="1200" kern="1200">
              <a:solidFill>
                <a:prstClr val="black"/>
              </a:solidFill>
              <a:latin typeface="Futura Bk BT" pitchFamily="34" charset="0"/>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In this work we propose a </a:t>
            </a:r>
            <a:r>
              <a:rPr lang="en-US" b="1" smtClean="0"/>
              <a:t>New representation </a:t>
            </a:r>
            <a:r>
              <a:rPr lang="en-US" smtClean="0"/>
              <a:t>for object categorization that captures the intrisic multi-view nature of object categories</a:t>
            </a:r>
          </a:p>
          <a:p>
            <a:pPr eaLnBrk="1" hangingPunct="1"/>
            <a:endParaRPr lang="en-US" smtClean="0"/>
          </a:p>
          <a:p>
            <a:pPr eaLnBrk="1" hangingPunct="1"/>
            <a:r>
              <a:rPr lang="en-US" smtClean="0"/>
              <a:t>Key facts of our representation are</a:t>
            </a:r>
          </a:p>
          <a:p>
            <a:pPr eaLnBrk="1" hangingPunct="1">
              <a:spcBef>
                <a:spcPct val="0"/>
              </a:spcBef>
              <a:buFontTx/>
              <a:buChar char="•"/>
            </a:pPr>
            <a:r>
              <a:rPr lang="en-US" b="1" smtClean="0">
                <a:solidFill>
                  <a:srgbClr val="5F5F5F"/>
                </a:solidFill>
              </a:rPr>
              <a:t>% Hierachical, that is, we go from features (key points) </a:t>
            </a:r>
            <a:r>
              <a:rPr lang="en-US" b="1" smtClean="0">
                <a:solidFill>
                  <a:srgbClr val="5F5F5F"/>
                </a:solidFill>
                <a:sym typeface="Symbol" pitchFamily="18" charset="2"/>
              </a:rPr>
              <a:t>into </a:t>
            </a:r>
            <a:r>
              <a:rPr lang="en-US" b="1" smtClean="0">
                <a:solidFill>
                  <a:srgbClr val="5F5F5F"/>
                </a:solidFill>
              </a:rPr>
              <a:t> parts, and then from parts to the 3d object model]</a:t>
            </a:r>
          </a:p>
          <a:p>
            <a:pPr eaLnBrk="1" hangingPunct="1">
              <a:spcBef>
                <a:spcPct val="0"/>
              </a:spcBef>
              <a:buFontTx/>
              <a:buChar char="•"/>
            </a:pPr>
            <a:r>
              <a:rPr lang="en-US" b="1" smtClean="0">
                <a:solidFill>
                  <a:srgbClr val="4D4D4D"/>
                </a:solidFill>
              </a:rPr>
              <a:t>We define  CP as building blocks of our representation. these are the stable and diagnostic parts of objects</a:t>
            </a:r>
          </a:p>
          <a:p>
            <a:pPr eaLnBrk="1" hangingPunct="1">
              <a:spcBef>
                <a:spcPct val="0"/>
              </a:spcBef>
              <a:buFontTx/>
              <a:buChar char="•"/>
            </a:pPr>
            <a:r>
              <a:rPr lang="en-US" b="1" smtClean="0">
                <a:solidFill>
                  <a:srgbClr val="4D4D4D"/>
                </a:solidFill>
              </a:rPr>
              <a:t>Linkage structure which connect canonical parts through a weak 3D geometrical transformation based on homographic transformations</a:t>
            </a:r>
          </a:p>
          <a:p>
            <a:pPr eaLnBrk="1" hangingPunct="1">
              <a:spcBef>
                <a:spcPct val="0"/>
              </a:spcBef>
              <a:buFontTx/>
              <a:buChar char="•"/>
            </a:pPr>
            <a:endParaRPr lang="en-US" b="1" smtClean="0">
              <a:solidFill>
                <a:srgbClr val="4D4D4D"/>
              </a:solidFill>
            </a:endParaRPr>
          </a:p>
          <a:p>
            <a:pPr eaLnBrk="1" hangingPunct="1">
              <a:spcBef>
                <a:spcPct val="0"/>
              </a:spcBef>
            </a:pPr>
            <a:r>
              <a:rPr lang="en-US" b="1" smtClean="0">
                <a:solidFill>
                  <a:srgbClr val="4D4D4D"/>
                </a:solidFill>
              </a:rPr>
              <a:t>% </a:t>
            </a:r>
            <a:r>
              <a:rPr lang="en-US" b="1" smtClean="0">
                <a:solidFill>
                  <a:srgbClr val="5F5F5F"/>
                </a:solidFill>
              </a:rPr>
              <a:t>The canonical parts are linked via homographic transformations across </a:t>
            </a:r>
            <a:r>
              <a:rPr lang="en-US" b="1" smtClean="0">
                <a:solidFill>
                  <a:srgbClr val="4D4D4D"/>
                </a:solidFill>
              </a:rPr>
              <a:t> </a:t>
            </a:r>
            <a:r>
              <a:rPr lang="en-US" b="1" smtClean="0">
                <a:solidFill>
                  <a:srgbClr val="5F5F5F"/>
                </a:solidFill>
              </a:rPr>
              <a:t>multiple views. This give rise to a linkage structure. The linkage structure along % with the CP gives rise to our object category model.</a:t>
            </a:r>
          </a:p>
          <a:p>
            <a:pPr eaLnBrk="1" hangingPunct="1">
              <a:spcBef>
                <a:spcPct val="0"/>
              </a:spcBef>
              <a:buFontTx/>
              <a:buChar char="•"/>
            </a:pPr>
            <a:endParaRPr lang="en-US" b="1" smtClean="0">
              <a:solidFill>
                <a:srgbClr val="5F5F5F"/>
              </a:solidFill>
            </a:endParaRPr>
          </a:p>
          <a:p>
            <a:pPr eaLnBrk="1" hangingPunct="1">
              <a:spcBef>
                <a:spcPct val="0"/>
              </a:spcBef>
            </a:pPr>
            <a:r>
              <a:rPr lang="en-US" b="1" smtClean="0">
                <a:solidFill>
                  <a:srgbClr val="5F5F5F"/>
                </a:solidFill>
              </a:rPr>
              <a:t>Notice that we are not aiming at representing 3d object category by a 3d full reconstruction</a:t>
            </a:r>
          </a:p>
          <a:p>
            <a:pPr eaLnBrk="1" hangingPunct="1">
              <a:spcBef>
                <a:spcPct val="0"/>
              </a:spcBef>
            </a:pPr>
            <a:r>
              <a:rPr lang="en-US" smtClean="0">
                <a:solidFill>
                  <a:srgbClr val="5F5F5F"/>
                </a:solidFill>
              </a:rPr>
              <a:t>but rather using diagnostic appearance as well as weak but crucial geometry</a:t>
            </a:r>
          </a:p>
          <a:p>
            <a:pPr eaLnBrk="1" hangingPunct="1">
              <a:spcBef>
                <a:spcPct val="0"/>
              </a:spcBef>
            </a:pPr>
            <a:endParaRPr lang="en-US" smtClean="0">
              <a:solidFill>
                <a:srgbClr val="5F5F5F"/>
              </a:solidFill>
            </a:endParaRPr>
          </a:p>
          <a:p>
            <a:pPr eaLnBrk="1" hangingPunct="1">
              <a:spcBef>
                <a:spcPct val="0"/>
              </a:spcBef>
            </a:pPr>
            <a:r>
              <a:rPr lang="en-US" smtClean="0">
                <a:solidFill>
                  <a:srgbClr val="5F5F5F"/>
                </a:solidFill>
              </a:rPr>
              <a:t>% We want to emphasize that we are not proposing a 3D reconstruction of object categories, but rather </a:t>
            </a:r>
          </a:p>
          <a:p>
            <a:pPr eaLnBrk="1" hangingPunct="1">
              <a:spcBef>
                <a:spcPct val="0"/>
              </a:spcBef>
            </a:pPr>
            <a:r>
              <a:rPr lang="en-US" smtClean="0">
                <a:solidFill>
                  <a:srgbClr val="5F5F5F"/>
                </a:solidFill>
              </a:rPr>
              <a:t>% a representation for 3D object categorization which is encoding both diagnostic appearance as well as weak but crucial geometry.</a:t>
            </a:r>
          </a:p>
          <a:p>
            <a:pPr eaLnBrk="1" hangingPunct="1">
              <a:spcBef>
                <a:spcPct val="0"/>
              </a:spcBef>
            </a:pPr>
            <a:endParaRPr lang="en-US" smtClean="0"/>
          </a:p>
          <a:p>
            <a:pPr eaLnBrk="1" hangingPunct="1">
              <a:spcBef>
                <a:spcPct val="0"/>
              </a:spcBef>
            </a:pPr>
            <a:r>
              <a:rPr lang="en-US" smtClean="0"/>
              <a:t>Full 3d object model seems to unsuitable to handle intra-class variability</a:t>
            </a:r>
            <a:endParaRPr lang="en-US" b="1" smtClean="0">
              <a:solidFill>
                <a:schemeClr val="accent2"/>
              </a:solidFill>
            </a:endParaRPr>
          </a:p>
          <a:p>
            <a:pPr eaLnBrk="1" hangingPunct="1">
              <a:spcBef>
                <a:spcPct val="0"/>
              </a:spcBef>
            </a:pPr>
            <a:endParaRPr lang="en-US" b="1" smtClean="0">
              <a:solidFill>
                <a:srgbClr val="5F5F5F"/>
              </a:solidFill>
            </a:endParaRPr>
          </a:p>
          <a:p>
            <a:pPr eaLnBrk="1" hangingPunct="1"/>
            <a:r>
              <a:rPr lang="en-US" b="1" smtClean="0">
                <a:solidFill>
                  <a:schemeClr val="tx2"/>
                </a:solidFill>
              </a:rPr>
              <a:t>Encode weak yet crucial geometrical constraints</a:t>
            </a:r>
            <a:r>
              <a:rPr lang="en-US" smtClean="0"/>
              <a:t> </a:t>
            </a:r>
          </a:p>
          <a:p>
            <a:pPr eaLnBrk="1" hangingPunct="1"/>
            <a:r>
              <a:rPr lang="en-US" smtClean="0"/>
              <a:t>This is captured by the homographics transformations between canonical parts</a:t>
            </a:r>
          </a:p>
          <a:p>
            <a:pPr eaLnBrk="1" hangingPunct="1"/>
            <a:r>
              <a:rPr lang="en-US" b="1" smtClean="0">
                <a:solidFill>
                  <a:srgbClr val="4D4D4D"/>
                </a:solidFill>
              </a:rPr>
              <a:t>Our representation does not provide a full 3d reconstruction of the object  - we believe that a 3D reconstruction is a too rigid representation for modeling object categories and their intraclass variability. Our representation rather uses </a:t>
            </a:r>
            <a:r>
              <a:rPr lang="en-US" smtClean="0">
                <a:solidFill>
                  <a:srgbClr val="5F5F5F"/>
                </a:solidFill>
              </a:rPr>
              <a:t>diagnostic appearance as well as weak but crucial geometry.</a:t>
            </a:r>
            <a:br>
              <a:rPr lang="en-US" smtClean="0">
                <a:solidFill>
                  <a:srgbClr val="5F5F5F"/>
                </a:solidFill>
              </a:rPr>
            </a:br>
            <a:endParaRPr lang="en-US" smtClean="0"/>
          </a:p>
          <a:p>
            <a:pPr eaLnBrk="1" hangingPunct="1"/>
            <a:r>
              <a:rPr lang="en-US" smtClean="0"/>
              <a:t>% Canonical parts belonging to the same planes share their pose. Canonical parts that do not belong to the same plane, correspond to different poses of the 3d object. </a:t>
            </a:r>
          </a:p>
          <a:p>
            <a:pPr eaLnBrk="1" hangingPunct="1"/>
            <a:endParaRPr lang="en-US" smtClean="0"/>
          </a:p>
          <a:p>
            <a:pPr eaLnBrk="1" hangingPunct="1">
              <a:spcBef>
                <a:spcPct val="0"/>
              </a:spcBef>
            </a:pPr>
            <a:r>
              <a:rPr lang="en-US" b="1" smtClean="0">
                <a:solidFill>
                  <a:srgbClr val="CC0066"/>
                </a:solidFill>
              </a:rPr>
              <a:t>Our representation is compact</a:t>
            </a:r>
            <a:r>
              <a:rPr lang="en-US" smtClean="0">
                <a:solidFill>
                  <a:srgbClr val="CC0066"/>
                </a:solidFill>
              </a:rPr>
              <a:t> thanks to the introduction of canonical parts as opposed to thomas and kushal</a:t>
            </a:r>
          </a:p>
          <a:p>
            <a:pPr eaLnBrk="1" hangingPunct="1"/>
            <a:endParaRPr lang="en-US" smtClean="0"/>
          </a:p>
          <a:p>
            <a:pPr eaLnBrk="1" hangingPunct="1"/>
            <a:r>
              <a:rPr lang="en-US" b="1" smtClean="0"/>
              <a:t>Our representation is hierarchical:</a:t>
            </a:r>
            <a:r>
              <a:rPr lang="en-US" smtClean="0"/>
              <a:t> as we’ll see later, canonical part are described by distribution of features. </a:t>
            </a:r>
            <a:r>
              <a:rPr lang="en-US" smtClean="0">
                <a:solidFill>
                  <a:srgbClr val="5F5F5F"/>
                </a:solidFill>
              </a:rPr>
              <a:t>Thus, the 3D object model is described by a distribution of canonical part organized in a linkage structure. </a:t>
            </a:r>
          </a:p>
          <a:p>
            <a:pPr eaLnBrk="1" hangingPunct="1">
              <a:spcBef>
                <a:spcPct val="0"/>
              </a:spcBef>
            </a:pPr>
            <a:endParaRPr lang="en-US" b="1" smtClean="0">
              <a:solidFill>
                <a:srgbClr val="5F5F5F"/>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algn="r" rtl="0" fontAlgn="base">
              <a:spcBef>
                <a:spcPct val="0"/>
              </a:spcBef>
              <a:spcAft>
                <a:spcPct val="0"/>
              </a:spcAft>
            </a:pPr>
            <a:fld id="{681FD810-992C-46CA-8645-AA46B0FE7285}" type="slidenum">
              <a:rPr lang="en-US" sz="1200" kern="1200">
                <a:solidFill>
                  <a:prstClr val="black"/>
                </a:solidFill>
                <a:latin typeface="Futura Bk BT" pitchFamily="34" charset="0"/>
                <a:ea typeface="+mn-ea"/>
                <a:cs typeface="+mn-cs"/>
              </a:rPr>
              <a:pPr algn="r" rtl="0" fontAlgn="base">
                <a:spcBef>
                  <a:spcPct val="0"/>
                </a:spcBef>
                <a:spcAft>
                  <a:spcPct val="0"/>
                </a:spcAft>
              </a:pPr>
              <a:t>36</a:t>
            </a:fld>
            <a:endParaRPr lang="en-US" sz="1200" kern="1200">
              <a:solidFill>
                <a:prstClr val="black"/>
              </a:solidFill>
              <a:latin typeface="Futura Bk BT" pitchFamily="34" charset="0"/>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In this work we propose a </a:t>
            </a:r>
            <a:r>
              <a:rPr lang="en-US" b="1" smtClean="0"/>
              <a:t>New representation </a:t>
            </a:r>
            <a:r>
              <a:rPr lang="en-US" smtClean="0"/>
              <a:t>for object categorization that captures the intrisic multi-view nature of object categories</a:t>
            </a:r>
          </a:p>
          <a:p>
            <a:pPr eaLnBrk="1" hangingPunct="1"/>
            <a:endParaRPr lang="en-US" smtClean="0"/>
          </a:p>
          <a:p>
            <a:pPr eaLnBrk="1" hangingPunct="1"/>
            <a:r>
              <a:rPr lang="en-US" smtClean="0"/>
              <a:t>Key facts of our representation are</a:t>
            </a:r>
          </a:p>
          <a:p>
            <a:pPr eaLnBrk="1" hangingPunct="1">
              <a:spcBef>
                <a:spcPct val="0"/>
              </a:spcBef>
              <a:buFontTx/>
              <a:buChar char="•"/>
            </a:pPr>
            <a:r>
              <a:rPr lang="en-US" b="1" smtClean="0">
                <a:solidFill>
                  <a:srgbClr val="5F5F5F"/>
                </a:solidFill>
              </a:rPr>
              <a:t>% Hierachical, that is, we go from features (key points) </a:t>
            </a:r>
            <a:r>
              <a:rPr lang="en-US" b="1" smtClean="0">
                <a:solidFill>
                  <a:srgbClr val="5F5F5F"/>
                </a:solidFill>
                <a:sym typeface="Symbol" pitchFamily="18" charset="2"/>
              </a:rPr>
              <a:t>into </a:t>
            </a:r>
            <a:r>
              <a:rPr lang="en-US" b="1" smtClean="0">
                <a:solidFill>
                  <a:srgbClr val="5F5F5F"/>
                </a:solidFill>
              </a:rPr>
              <a:t> parts, and then from parts to the 3d object model]</a:t>
            </a:r>
          </a:p>
          <a:p>
            <a:pPr eaLnBrk="1" hangingPunct="1">
              <a:spcBef>
                <a:spcPct val="0"/>
              </a:spcBef>
              <a:buFontTx/>
              <a:buChar char="•"/>
            </a:pPr>
            <a:r>
              <a:rPr lang="en-US" b="1" smtClean="0">
                <a:solidFill>
                  <a:srgbClr val="4D4D4D"/>
                </a:solidFill>
              </a:rPr>
              <a:t>We define  CP as building blocks of our representation. these are the stable and diagnostic parts of objects</a:t>
            </a:r>
          </a:p>
          <a:p>
            <a:pPr eaLnBrk="1" hangingPunct="1">
              <a:spcBef>
                <a:spcPct val="0"/>
              </a:spcBef>
              <a:buFontTx/>
              <a:buChar char="•"/>
            </a:pPr>
            <a:r>
              <a:rPr lang="en-US" b="1" smtClean="0">
                <a:solidFill>
                  <a:srgbClr val="4D4D4D"/>
                </a:solidFill>
              </a:rPr>
              <a:t>Linkage structure which connect canonical parts through a weak 3D geometrical transformation based on homographic transformations</a:t>
            </a:r>
          </a:p>
          <a:p>
            <a:pPr eaLnBrk="1" hangingPunct="1">
              <a:spcBef>
                <a:spcPct val="0"/>
              </a:spcBef>
              <a:buFontTx/>
              <a:buChar char="•"/>
            </a:pPr>
            <a:endParaRPr lang="en-US" b="1" smtClean="0">
              <a:solidFill>
                <a:srgbClr val="4D4D4D"/>
              </a:solidFill>
            </a:endParaRPr>
          </a:p>
          <a:p>
            <a:pPr eaLnBrk="1" hangingPunct="1">
              <a:spcBef>
                <a:spcPct val="0"/>
              </a:spcBef>
            </a:pPr>
            <a:r>
              <a:rPr lang="en-US" b="1" smtClean="0">
                <a:solidFill>
                  <a:srgbClr val="4D4D4D"/>
                </a:solidFill>
              </a:rPr>
              <a:t>% </a:t>
            </a:r>
            <a:r>
              <a:rPr lang="en-US" b="1" smtClean="0">
                <a:solidFill>
                  <a:srgbClr val="5F5F5F"/>
                </a:solidFill>
              </a:rPr>
              <a:t>The canonical parts are linked via homographic transformations across </a:t>
            </a:r>
            <a:r>
              <a:rPr lang="en-US" b="1" smtClean="0">
                <a:solidFill>
                  <a:srgbClr val="4D4D4D"/>
                </a:solidFill>
              </a:rPr>
              <a:t> </a:t>
            </a:r>
            <a:r>
              <a:rPr lang="en-US" b="1" smtClean="0">
                <a:solidFill>
                  <a:srgbClr val="5F5F5F"/>
                </a:solidFill>
              </a:rPr>
              <a:t>multiple views. This give rise to a linkage structure. The linkage structure along % with the CP gives rise to our object category model.</a:t>
            </a:r>
          </a:p>
          <a:p>
            <a:pPr eaLnBrk="1" hangingPunct="1">
              <a:spcBef>
                <a:spcPct val="0"/>
              </a:spcBef>
              <a:buFontTx/>
              <a:buChar char="•"/>
            </a:pPr>
            <a:endParaRPr lang="en-US" b="1" smtClean="0">
              <a:solidFill>
                <a:srgbClr val="5F5F5F"/>
              </a:solidFill>
            </a:endParaRPr>
          </a:p>
          <a:p>
            <a:pPr eaLnBrk="1" hangingPunct="1">
              <a:spcBef>
                <a:spcPct val="0"/>
              </a:spcBef>
            </a:pPr>
            <a:r>
              <a:rPr lang="en-US" b="1" smtClean="0">
                <a:solidFill>
                  <a:srgbClr val="5F5F5F"/>
                </a:solidFill>
              </a:rPr>
              <a:t>Notice that we are not aiming at representing 3d object category by a 3d full reconstruction</a:t>
            </a:r>
          </a:p>
          <a:p>
            <a:pPr eaLnBrk="1" hangingPunct="1">
              <a:spcBef>
                <a:spcPct val="0"/>
              </a:spcBef>
            </a:pPr>
            <a:r>
              <a:rPr lang="en-US" smtClean="0">
                <a:solidFill>
                  <a:srgbClr val="5F5F5F"/>
                </a:solidFill>
              </a:rPr>
              <a:t>but rather using diagnostic appearance as well as weak but crucial geometry</a:t>
            </a:r>
          </a:p>
          <a:p>
            <a:pPr eaLnBrk="1" hangingPunct="1">
              <a:spcBef>
                <a:spcPct val="0"/>
              </a:spcBef>
            </a:pPr>
            <a:endParaRPr lang="en-US" smtClean="0">
              <a:solidFill>
                <a:srgbClr val="5F5F5F"/>
              </a:solidFill>
            </a:endParaRPr>
          </a:p>
          <a:p>
            <a:pPr eaLnBrk="1" hangingPunct="1">
              <a:spcBef>
                <a:spcPct val="0"/>
              </a:spcBef>
            </a:pPr>
            <a:r>
              <a:rPr lang="en-US" smtClean="0">
                <a:solidFill>
                  <a:srgbClr val="5F5F5F"/>
                </a:solidFill>
              </a:rPr>
              <a:t>% We want to emphasize that we are not proposing a 3D reconstruction of object categories, but rather </a:t>
            </a:r>
          </a:p>
          <a:p>
            <a:pPr eaLnBrk="1" hangingPunct="1">
              <a:spcBef>
                <a:spcPct val="0"/>
              </a:spcBef>
            </a:pPr>
            <a:r>
              <a:rPr lang="en-US" smtClean="0">
                <a:solidFill>
                  <a:srgbClr val="5F5F5F"/>
                </a:solidFill>
              </a:rPr>
              <a:t>% a representation for 3D object categorization which is encoding both diagnostic appearance as well as weak but crucial geometry.</a:t>
            </a:r>
          </a:p>
          <a:p>
            <a:pPr eaLnBrk="1" hangingPunct="1">
              <a:spcBef>
                <a:spcPct val="0"/>
              </a:spcBef>
            </a:pPr>
            <a:endParaRPr lang="en-US" smtClean="0"/>
          </a:p>
          <a:p>
            <a:pPr eaLnBrk="1" hangingPunct="1">
              <a:spcBef>
                <a:spcPct val="0"/>
              </a:spcBef>
            </a:pPr>
            <a:r>
              <a:rPr lang="en-US" smtClean="0"/>
              <a:t>Full 3d object model seems to unsuitable to handle intra-class variability</a:t>
            </a:r>
            <a:endParaRPr lang="en-US" b="1" smtClean="0">
              <a:solidFill>
                <a:schemeClr val="accent2"/>
              </a:solidFill>
            </a:endParaRPr>
          </a:p>
          <a:p>
            <a:pPr eaLnBrk="1" hangingPunct="1">
              <a:spcBef>
                <a:spcPct val="0"/>
              </a:spcBef>
            </a:pPr>
            <a:endParaRPr lang="en-US" b="1" smtClean="0">
              <a:solidFill>
                <a:srgbClr val="5F5F5F"/>
              </a:solidFill>
            </a:endParaRPr>
          </a:p>
          <a:p>
            <a:pPr eaLnBrk="1" hangingPunct="1"/>
            <a:r>
              <a:rPr lang="en-US" b="1" smtClean="0">
                <a:solidFill>
                  <a:schemeClr val="tx2"/>
                </a:solidFill>
              </a:rPr>
              <a:t>Encode weak yet crucial geometrical constraints</a:t>
            </a:r>
            <a:r>
              <a:rPr lang="en-US" smtClean="0"/>
              <a:t> </a:t>
            </a:r>
          </a:p>
          <a:p>
            <a:pPr eaLnBrk="1" hangingPunct="1"/>
            <a:r>
              <a:rPr lang="en-US" smtClean="0"/>
              <a:t>This is captured by the homographics transformations between canonical parts</a:t>
            </a:r>
          </a:p>
          <a:p>
            <a:pPr eaLnBrk="1" hangingPunct="1"/>
            <a:r>
              <a:rPr lang="en-US" b="1" smtClean="0">
                <a:solidFill>
                  <a:srgbClr val="4D4D4D"/>
                </a:solidFill>
              </a:rPr>
              <a:t>Our representation does not provide a full 3d reconstruction of the object  - we believe that a 3D reconstruction is a too rigid representation for modeling object categories and their intraclass variability. Our representation rather uses </a:t>
            </a:r>
            <a:r>
              <a:rPr lang="en-US" smtClean="0">
                <a:solidFill>
                  <a:srgbClr val="5F5F5F"/>
                </a:solidFill>
              </a:rPr>
              <a:t>diagnostic appearance as well as weak but crucial geometry.</a:t>
            </a:r>
            <a:br>
              <a:rPr lang="en-US" smtClean="0">
                <a:solidFill>
                  <a:srgbClr val="5F5F5F"/>
                </a:solidFill>
              </a:rPr>
            </a:br>
            <a:endParaRPr lang="en-US" smtClean="0"/>
          </a:p>
          <a:p>
            <a:pPr eaLnBrk="1" hangingPunct="1"/>
            <a:r>
              <a:rPr lang="en-US" smtClean="0"/>
              <a:t>% Canonical parts belonging to the same planes share their pose. Canonical parts that do not belong to the same plane, correspond to different poses of the 3d object. </a:t>
            </a:r>
          </a:p>
          <a:p>
            <a:pPr eaLnBrk="1" hangingPunct="1"/>
            <a:endParaRPr lang="en-US" smtClean="0"/>
          </a:p>
          <a:p>
            <a:pPr eaLnBrk="1" hangingPunct="1">
              <a:spcBef>
                <a:spcPct val="0"/>
              </a:spcBef>
            </a:pPr>
            <a:r>
              <a:rPr lang="en-US" b="1" smtClean="0">
                <a:solidFill>
                  <a:srgbClr val="CC0066"/>
                </a:solidFill>
              </a:rPr>
              <a:t>Our representation is compact</a:t>
            </a:r>
            <a:r>
              <a:rPr lang="en-US" smtClean="0">
                <a:solidFill>
                  <a:srgbClr val="CC0066"/>
                </a:solidFill>
              </a:rPr>
              <a:t> thanks to the introduction of canonical parts as opposed to thomas and kushal</a:t>
            </a:r>
          </a:p>
          <a:p>
            <a:pPr eaLnBrk="1" hangingPunct="1"/>
            <a:endParaRPr lang="en-US" smtClean="0"/>
          </a:p>
          <a:p>
            <a:pPr eaLnBrk="1" hangingPunct="1"/>
            <a:r>
              <a:rPr lang="en-US" b="1" smtClean="0"/>
              <a:t>Our representation is hierarchical:</a:t>
            </a:r>
            <a:r>
              <a:rPr lang="en-US" smtClean="0"/>
              <a:t> as we’ll see later, canonical part are described by distribution of features. </a:t>
            </a:r>
            <a:r>
              <a:rPr lang="en-US" smtClean="0">
                <a:solidFill>
                  <a:srgbClr val="5F5F5F"/>
                </a:solidFill>
              </a:rPr>
              <a:t>Thus, the 3D object model is described by a distribution of canonical part organized in a linkage structure. </a:t>
            </a:r>
          </a:p>
          <a:p>
            <a:pPr eaLnBrk="1" hangingPunct="1">
              <a:spcBef>
                <a:spcPct val="0"/>
              </a:spcBef>
            </a:pPr>
            <a:endParaRPr lang="en-US" b="1" smtClean="0">
              <a:solidFill>
                <a:srgbClr val="5F5F5F"/>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algn="r" rtl="0" fontAlgn="base">
              <a:spcBef>
                <a:spcPct val="0"/>
              </a:spcBef>
              <a:spcAft>
                <a:spcPct val="0"/>
              </a:spcAft>
            </a:pPr>
            <a:fld id="{681FD810-992C-46CA-8645-AA46B0FE7285}" type="slidenum">
              <a:rPr lang="en-US" sz="1200" kern="1200">
                <a:solidFill>
                  <a:prstClr val="black"/>
                </a:solidFill>
                <a:latin typeface="Futura Bk BT" pitchFamily="34" charset="0"/>
                <a:ea typeface="+mn-ea"/>
                <a:cs typeface="+mn-cs"/>
              </a:rPr>
              <a:pPr algn="r" rtl="0" fontAlgn="base">
                <a:spcBef>
                  <a:spcPct val="0"/>
                </a:spcBef>
                <a:spcAft>
                  <a:spcPct val="0"/>
                </a:spcAft>
              </a:pPr>
              <a:t>37</a:t>
            </a:fld>
            <a:endParaRPr lang="en-US" sz="1200" kern="1200">
              <a:solidFill>
                <a:prstClr val="black"/>
              </a:solidFill>
              <a:latin typeface="Futura Bk BT" pitchFamily="34" charset="0"/>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In this work we propose a </a:t>
            </a:r>
            <a:r>
              <a:rPr lang="en-US" b="1" smtClean="0"/>
              <a:t>New representation </a:t>
            </a:r>
            <a:r>
              <a:rPr lang="en-US" smtClean="0"/>
              <a:t>for object categorization that captures the intrisic multi-view nature of object categories</a:t>
            </a:r>
          </a:p>
          <a:p>
            <a:pPr eaLnBrk="1" hangingPunct="1"/>
            <a:endParaRPr lang="en-US" smtClean="0"/>
          </a:p>
          <a:p>
            <a:pPr eaLnBrk="1" hangingPunct="1"/>
            <a:r>
              <a:rPr lang="en-US" smtClean="0"/>
              <a:t>Key facts of our representation are</a:t>
            </a:r>
          </a:p>
          <a:p>
            <a:pPr eaLnBrk="1" hangingPunct="1">
              <a:spcBef>
                <a:spcPct val="0"/>
              </a:spcBef>
              <a:buFontTx/>
              <a:buChar char="•"/>
            </a:pPr>
            <a:r>
              <a:rPr lang="en-US" b="1" smtClean="0">
                <a:solidFill>
                  <a:srgbClr val="5F5F5F"/>
                </a:solidFill>
              </a:rPr>
              <a:t>% Hierachical, that is, we go from features (key points) </a:t>
            </a:r>
            <a:r>
              <a:rPr lang="en-US" b="1" smtClean="0">
                <a:solidFill>
                  <a:srgbClr val="5F5F5F"/>
                </a:solidFill>
                <a:sym typeface="Symbol" pitchFamily="18" charset="2"/>
              </a:rPr>
              <a:t>into </a:t>
            </a:r>
            <a:r>
              <a:rPr lang="en-US" b="1" smtClean="0">
                <a:solidFill>
                  <a:srgbClr val="5F5F5F"/>
                </a:solidFill>
              </a:rPr>
              <a:t> parts, and then from parts to the 3d object model]</a:t>
            </a:r>
          </a:p>
          <a:p>
            <a:pPr eaLnBrk="1" hangingPunct="1">
              <a:spcBef>
                <a:spcPct val="0"/>
              </a:spcBef>
              <a:buFontTx/>
              <a:buChar char="•"/>
            </a:pPr>
            <a:r>
              <a:rPr lang="en-US" b="1" smtClean="0">
                <a:solidFill>
                  <a:srgbClr val="4D4D4D"/>
                </a:solidFill>
              </a:rPr>
              <a:t>We define  CP as building blocks of our representation. these are the stable and diagnostic parts of objects</a:t>
            </a:r>
          </a:p>
          <a:p>
            <a:pPr eaLnBrk="1" hangingPunct="1">
              <a:spcBef>
                <a:spcPct val="0"/>
              </a:spcBef>
              <a:buFontTx/>
              <a:buChar char="•"/>
            </a:pPr>
            <a:r>
              <a:rPr lang="en-US" b="1" smtClean="0">
                <a:solidFill>
                  <a:srgbClr val="4D4D4D"/>
                </a:solidFill>
              </a:rPr>
              <a:t>Linkage structure which connect canonical parts through a weak 3D geometrical transformation based on homographic transformations</a:t>
            </a:r>
          </a:p>
          <a:p>
            <a:pPr eaLnBrk="1" hangingPunct="1">
              <a:spcBef>
                <a:spcPct val="0"/>
              </a:spcBef>
              <a:buFontTx/>
              <a:buChar char="•"/>
            </a:pPr>
            <a:endParaRPr lang="en-US" b="1" smtClean="0">
              <a:solidFill>
                <a:srgbClr val="4D4D4D"/>
              </a:solidFill>
            </a:endParaRPr>
          </a:p>
          <a:p>
            <a:pPr eaLnBrk="1" hangingPunct="1">
              <a:spcBef>
                <a:spcPct val="0"/>
              </a:spcBef>
            </a:pPr>
            <a:r>
              <a:rPr lang="en-US" b="1" smtClean="0">
                <a:solidFill>
                  <a:srgbClr val="4D4D4D"/>
                </a:solidFill>
              </a:rPr>
              <a:t>% </a:t>
            </a:r>
            <a:r>
              <a:rPr lang="en-US" b="1" smtClean="0">
                <a:solidFill>
                  <a:srgbClr val="5F5F5F"/>
                </a:solidFill>
              </a:rPr>
              <a:t>The canonical parts are linked via homographic transformations across </a:t>
            </a:r>
            <a:r>
              <a:rPr lang="en-US" b="1" smtClean="0">
                <a:solidFill>
                  <a:srgbClr val="4D4D4D"/>
                </a:solidFill>
              </a:rPr>
              <a:t> </a:t>
            </a:r>
            <a:r>
              <a:rPr lang="en-US" b="1" smtClean="0">
                <a:solidFill>
                  <a:srgbClr val="5F5F5F"/>
                </a:solidFill>
              </a:rPr>
              <a:t>multiple views. This give rise to a linkage structure. The linkage structure along % with the CP gives rise to our object category model.</a:t>
            </a:r>
          </a:p>
          <a:p>
            <a:pPr eaLnBrk="1" hangingPunct="1">
              <a:spcBef>
                <a:spcPct val="0"/>
              </a:spcBef>
              <a:buFontTx/>
              <a:buChar char="•"/>
            </a:pPr>
            <a:endParaRPr lang="en-US" b="1" smtClean="0">
              <a:solidFill>
                <a:srgbClr val="5F5F5F"/>
              </a:solidFill>
            </a:endParaRPr>
          </a:p>
          <a:p>
            <a:pPr eaLnBrk="1" hangingPunct="1">
              <a:spcBef>
                <a:spcPct val="0"/>
              </a:spcBef>
            </a:pPr>
            <a:r>
              <a:rPr lang="en-US" b="1" smtClean="0">
                <a:solidFill>
                  <a:srgbClr val="5F5F5F"/>
                </a:solidFill>
              </a:rPr>
              <a:t>Notice that we are not aiming at representing 3d object category by a 3d full reconstruction</a:t>
            </a:r>
          </a:p>
          <a:p>
            <a:pPr eaLnBrk="1" hangingPunct="1">
              <a:spcBef>
                <a:spcPct val="0"/>
              </a:spcBef>
            </a:pPr>
            <a:r>
              <a:rPr lang="en-US" smtClean="0">
                <a:solidFill>
                  <a:srgbClr val="5F5F5F"/>
                </a:solidFill>
              </a:rPr>
              <a:t>but rather using diagnostic appearance as well as weak but crucial geometry</a:t>
            </a:r>
          </a:p>
          <a:p>
            <a:pPr eaLnBrk="1" hangingPunct="1">
              <a:spcBef>
                <a:spcPct val="0"/>
              </a:spcBef>
            </a:pPr>
            <a:endParaRPr lang="en-US" smtClean="0">
              <a:solidFill>
                <a:srgbClr val="5F5F5F"/>
              </a:solidFill>
            </a:endParaRPr>
          </a:p>
          <a:p>
            <a:pPr eaLnBrk="1" hangingPunct="1">
              <a:spcBef>
                <a:spcPct val="0"/>
              </a:spcBef>
            </a:pPr>
            <a:r>
              <a:rPr lang="en-US" smtClean="0">
                <a:solidFill>
                  <a:srgbClr val="5F5F5F"/>
                </a:solidFill>
              </a:rPr>
              <a:t>% We want to emphasize that we are not proposing a 3D reconstruction of object categories, but rather </a:t>
            </a:r>
          </a:p>
          <a:p>
            <a:pPr eaLnBrk="1" hangingPunct="1">
              <a:spcBef>
                <a:spcPct val="0"/>
              </a:spcBef>
            </a:pPr>
            <a:r>
              <a:rPr lang="en-US" smtClean="0">
                <a:solidFill>
                  <a:srgbClr val="5F5F5F"/>
                </a:solidFill>
              </a:rPr>
              <a:t>% a representation for 3D object categorization which is encoding both diagnostic appearance as well as weak but crucial geometry.</a:t>
            </a:r>
          </a:p>
          <a:p>
            <a:pPr eaLnBrk="1" hangingPunct="1">
              <a:spcBef>
                <a:spcPct val="0"/>
              </a:spcBef>
            </a:pPr>
            <a:endParaRPr lang="en-US" smtClean="0"/>
          </a:p>
          <a:p>
            <a:pPr eaLnBrk="1" hangingPunct="1">
              <a:spcBef>
                <a:spcPct val="0"/>
              </a:spcBef>
            </a:pPr>
            <a:r>
              <a:rPr lang="en-US" smtClean="0"/>
              <a:t>Full 3d object model seems to unsuitable to handle intra-class variability</a:t>
            </a:r>
            <a:endParaRPr lang="en-US" b="1" smtClean="0">
              <a:solidFill>
                <a:schemeClr val="accent2"/>
              </a:solidFill>
            </a:endParaRPr>
          </a:p>
          <a:p>
            <a:pPr eaLnBrk="1" hangingPunct="1">
              <a:spcBef>
                <a:spcPct val="0"/>
              </a:spcBef>
            </a:pPr>
            <a:endParaRPr lang="en-US" b="1" smtClean="0">
              <a:solidFill>
                <a:srgbClr val="5F5F5F"/>
              </a:solidFill>
            </a:endParaRPr>
          </a:p>
          <a:p>
            <a:pPr eaLnBrk="1" hangingPunct="1"/>
            <a:r>
              <a:rPr lang="en-US" b="1" smtClean="0">
                <a:solidFill>
                  <a:schemeClr val="tx2"/>
                </a:solidFill>
              </a:rPr>
              <a:t>Encode weak yet crucial geometrical constraints</a:t>
            </a:r>
            <a:r>
              <a:rPr lang="en-US" smtClean="0"/>
              <a:t> </a:t>
            </a:r>
          </a:p>
          <a:p>
            <a:pPr eaLnBrk="1" hangingPunct="1"/>
            <a:r>
              <a:rPr lang="en-US" smtClean="0"/>
              <a:t>This is captured by the homographics transformations between canonical parts</a:t>
            </a:r>
          </a:p>
          <a:p>
            <a:pPr eaLnBrk="1" hangingPunct="1"/>
            <a:r>
              <a:rPr lang="en-US" b="1" smtClean="0">
                <a:solidFill>
                  <a:srgbClr val="4D4D4D"/>
                </a:solidFill>
              </a:rPr>
              <a:t>Our representation does not provide a full 3d reconstruction of the object  - we believe that a 3D reconstruction is a too rigid representation for modeling object categories and their intraclass variability. Our representation rather uses </a:t>
            </a:r>
            <a:r>
              <a:rPr lang="en-US" smtClean="0">
                <a:solidFill>
                  <a:srgbClr val="5F5F5F"/>
                </a:solidFill>
              </a:rPr>
              <a:t>diagnostic appearance as well as weak but crucial geometry.</a:t>
            </a:r>
            <a:br>
              <a:rPr lang="en-US" smtClean="0">
                <a:solidFill>
                  <a:srgbClr val="5F5F5F"/>
                </a:solidFill>
              </a:rPr>
            </a:br>
            <a:endParaRPr lang="en-US" smtClean="0"/>
          </a:p>
          <a:p>
            <a:pPr eaLnBrk="1" hangingPunct="1"/>
            <a:r>
              <a:rPr lang="en-US" smtClean="0"/>
              <a:t>% Canonical parts belonging to the same planes share their pose. Canonical parts that do not belong to the same plane, correspond to different poses of the 3d object. </a:t>
            </a:r>
          </a:p>
          <a:p>
            <a:pPr eaLnBrk="1" hangingPunct="1"/>
            <a:endParaRPr lang="en-US" smtClean="0"/>
          </a:p>
          <a:p>
            <a:pPr eaLnBrk="1" hangingPunct="1">
              <a:spcBef>
                <a:spcPct val="0"/>
              </a:spcBef>
            </a:pPr>
            <a:r>
              <a:rPr lang="en-US" b="1" smtClean="0">
                <a:solidFill>
                  <a:srgbClr val="CC0066"/>
                </a:solidFill>
              </a:rPr>
              <a:t>Our representation is compact</a:t>
            </a:r>
            <a:r>
              <a:rPr lang="en-US" smtClean="0">
                <a:solidFill>
                  <a:srgbClr val="CC0066"/>
                </a:solidFill>
              </a:rPr>
              <a:t> thanks to the introduction of canonical parts as opposed to thomas and kushal</a:t>
            </a:r>
          </a:p>
          <a:p>
            <a:pPr eaLnBrk="1" hangingPunct="1"/>
            <a:endParaRPr lang="en-US" smtClean="0"/>
          </a:p>
          <a:p>
            <a:pPr eaLnBrk="1" hangingPunct="1"/>
            <a:r>
              <a:rPr lang="en-US" b="1" smtClean="0"/>
              <a:t>Our representation is hierarchical:</a:t>
            </a:r>
            <a:r>
              <a:rPr lang="en-US" smtClean="0"/>
              <a:t> as we’ll see later, canonical part are described by distribution of features. </a:t>
            </a:r>
            <a:r>
              <a:rPr lang="en-US" smtClean="0">
                <a:solidFill>
                  <a:srgbClr val="5F5F5F"/>
                </a:solidFill>
              </a:rPr>
              <a:t>Thus, the 3D object model is described by a distribution of canonical part organized in a linkage structure. </a:t>
            </a:r>
          </a:p>
          <a:p>
            <a:pPr eaLnBrk="1" hangingPunct="1">
              <a:spcBef>
                <a:spcPct val="0"/>
              </a:spcBef>
            </a:pPr>
            <a:endParaRPr lang="en-US" b="1" smtClean="0">
              <a:solidFill>
                <a:srgbClr val="5F5F5F"/>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algn="r" rtl="0" fontAlgn="base">
              <a:spcBef>
                <a:spcPct val="0"/>
              </a:spcBef>
              <a:spcAft>
                <a:spcPct val="0"/>
              </a:spcAft>
            </a:pPr>
            <a:fld id="{681FD810-992C-46CA-8645-AA46B0FE7285}" type="slidenum">
              <a:rPr lang="en-US" sz="1200" kern="1200">
                <a:solidFill>
                  <a:prstClr val="black"/>
                </a:solidFill>
                <a:latin typeface="Futura Bk BT" pitchFamily="34" charset="0"/>
                <a:ea typeface="+mn-ea"/>
                <a:cs typeface="+mn-cs"/>
              </a:rPr>
              <a:pPr algn="r" rtl="0" fontAlgn="base">
                <a:spcBef>
                  <a:spcPct val="0"/>
                </a:spcBef>
                <a:spcAft>
                  <a:spcPct val="0"/>
                </a:spcAft>
              </a:pPr>
              <a:t>38</a:t>
            </a:fld>
            <a:endParaRPr lang="en-US" sz="1200" kern="1200">
              <a:solidFill>
                <a:prstClr val="black"/>
              </a:solidFill>
              <a:latin typeface="Futura Bk BT" pitchFamily="34" charset="0"/>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In this work we propose a </a:t>
            </a:r>
            <a:r>
              <a:rPr lang="en-US" b="1" smtClean="0"/>
              <a:t>New representation </a:t>
            </a:r>
            <a:r>
              <a:rPr lang="en-US" smtClean="0"/>
              <a:t>for object categorization that captures the intrisic multi-view nature of object categories</a:t>
            </a:r>
          </a:p>
          <a:p>
            <a:pPr eaLnBrk="1" hangingPunct="1"/>
            <a:endParaRPr lang="en-US" smtClean="0"/>
          </a:p>
          <a:p>
            <a:pPr eaLnBrk="1" hangingPunct="1"/>
            <a:r>
              <a:rPr lang="en-US" smtClean="0"/>
              <a:t>Key facts of our representation are</a:t>
            </a:r>
          </a:p>
          <a:p>
            <a:pPr eaLnBrk="1" hangingPunct="1">
              <a:spcBef>
                <a:spcPct val="0"/>
              </a:spcBef>
              <a:buFontTx/>
              <a:buChar char="•"/>
            </a:pPr>
            <a:r>
              <a:rPr lang="en-US" b="1" smtClean="0">
                <a:solidFill>
                  <a:srgbClr val="5F5F5F"/>
                </a:solidFill>
              </a:rPr>
              <a:t>% Hierachical, that is, we go from features (key points) </a:t>
            </a:r>
            <a:r>
              <a:rPr lang="en-US" b="1" smtClean="0">
                <a:solidFill>
                  <a:srgbClr val="5F5F5F"/>
                </a:solidFill>
                <a:sym typeface="Symbol" pitchFamily="18" charset="2"/>
              </a:rPr>
              <a:t>into </a:t>
            </a:r>
            <a:r>
              <a:rPr lang="en-US" b="1" smtClean="0">
                <a:solidFill>
                  <a:srgbClr val="5F5F5F"/>
                </a:solidFill>
              </a:rPr>
              <a:t> parts, and then from parts to the 3d object model]</a:t>
            </a:r>
          </a:p>
          <a:p>
            <a:pPr eaLnBrk="1" hangingPunct="1">
              <a:spcBef>
                <a:spcPct val="0"/>
              </a:spcBef>
              <a:buFontTx/>
              <a:buChar char="•"/>
            </a:pPr>
            <a:r>
              <a:rPr lang="en-US" b="1" smtClean="0">
                <a:solidFill>
                  <a:srgbClr val="4D4D4D"/>
                </a:solidFill>
              </a:rPr>
              <a:t>We define  CP as building blocks of our representation. these are the stable and diagnostic parts of objects</a:t>
            </a:r>
          </a:p>
          <a:p>
            <a:pPr eaLnBrk="1" hangingPunct="1">
              <a:spcBef>
                <a:spcPct val="0"/>
              </a:spcBef>
              <a:buFontTx/>
              <a:buChar char="•"/>
            </a:pPr>
            <a:r>
              <a:rPr lang="en-US" b="1" smtClean="0">
                <a:solidFill>
                  <a:srgbClr val="4D4D4D"/>
                </a:solidFill>
              </a:rPr>
              <a:t>Linkage structure which connect canonical parts through a weak 3D geometrical transformation based on homographic transformations</a:t>
            </a:r>
          </a:p>
          <a:p>
            <a:pPr eaLnBrk="1" hangingPunct="1">
              <a:spcBef>
                <a:spcPct val="0"/>
              </a:spcBef>
              <a:buFontTx/>
              <a:buChar char="•"/>
            </a:pPr>
            <a:endParaRPr lang="en-US" b="1" smtClean="0">
              <a:solidFill>
                <a:srgbClr val="4D4D4D"/>
              </a:solidFill>
            </a:endParaRPr>
          </a:p>
          <a:p>
            <a:pPr eaLnBrk="1" hangingPunct="1">
              <a:spcBef>
                <a:spcPct val="0"/>
              </a:spcBef>
            </a:pPr>
            <a:r>
              <a:rPr lang="en-US" b="1" smtClean="0">
                <a:solidFill>
                  <a:srgbClr val="4D4D4D"/>
                </a:solidFill>
              </a:rPr>
              <a:t>% </a:t>
            </a:r>
            <a:r>
              <a:rPr lang="en-US" b="1" smtClean="0">
                <a:solidFill>
                  <a:srgbClr val="5F5F5F"/>
                </a:solidFill>
              </a:rPr>
              <a:t>The canonical parts are linked via homographic transformations across </a:t>
            </a:r>
            <a:r>
              <a:rPr lang="en-US" b="1" smtClean="0">
                <a:solidFill>
                  <a:srgbClr val="4D4D4D"/>
                </a:solidFill>
              </a:rPr>
              <a:t> </a:t>
            </a:r>
            <a:r>
              <a:rPr lang="en-US" b="1" smtClean="0">
                <a:solidFill>
                  <a:srgbClr val="5F5F5F"/>
                </a:solidFill>
              </a:rPr>
              <a:t>multiple views. This give rise to a linkage structure. The linkage structure along % with the CP gives rise to our object category model.</a:t>
            </a:r>
          </a:p>
          <a:p>
            <a:pPr eaLnBrk="1" hangingPunct="1">
              <a:spcBef>
                <a:spcPct val="0"/>
              </a:spcBef>
              <a:buFontTx/>
              <a:buChar char="•"/>
            </a:pPr>
            <a:endParaRPr lang="en-US" b="1" smtClean="0">
              <a:solidFill>
                <a:srgbClr val="5F5F5F"/>
              </a:solidFill>
            </a:endParaRPr>
          </a:p>
          <a:p>
            <a:pPr eaLnBrk="1" hangingPunct="1">
              <a:spcBef>
                <a:spcPct val="0"/>
              </a:spcBef>
            </a:pPr>
            <a:r>
              <a:rPr lang="en-US" b="1" smtClean="0">
                <a:solidFill>
                  <a:srgbClr val="5F5F5F"/>
                </a:solidFill>
              </a:rPr>
              <a:t>Notice that we are not aiming at representing 3d object category by a 3d full reconstruction</a:t>
            </a:r>
          </a:p>
          <a:p>
            <a:pPr eaLnBrk="1" hangingPunct="1">
              <a:spcBef>
                <a:spcPct val="0"/>
              </a:spcBef>
            </a:pPr>
            <a:r>
              <a:rPr lang="en-US" smtClean="0">
                <a:solidFill>
                  <a:srgbClr val="5F5F5F"/>
                </a:solidFill>
              </a:rPr>
              <a:t>but rather using diagnostic appearance as well as weak but crucial geometry</a:t>
            </a:r>
          </a:p>
          <a:p>
            <a:pPr eaLnBrk="1" hangingPunct="1">
              <a:spcBef>
                <a:spcPct val="0"/>
              </a:spcBef>
            </a:pPr>
            <a:endParaRPr lang="en-US" smtClean="0">
              <a:solidFill>
                <a:srgbClr val="5F5F5F"/>
              </a:solidFill>
            </a:endParaRPr>
          </a:p>
          <a:p>
            <a:pPr eaLnBrk="1" hangingPunct="1">
              <a:spcBef>
                <a:spcPct val="0"/>
              </a:spcBef>
            </a:pPr>
            <a:r>
              <a:rPr lang="en-US" smtClean="0">
                <a:solidFill>
                  <a:srgbClr val="5F5F5F"/>
                </a:solidFill>
              </a:rPr>
              <a:t>% We want to emphasize that we are not proposing a 3D reconstruction of object categories, but rather </a:t>
            </a:r>
          </a:p>
          <a:p>
            <a:pPr eaLnBrk="1" hangingPunct="1">
              <a:spcBef>
                <a:spcPct val="0"/>
              </a:spcBef>
            </a:pPr>
            <a:r>
              <a:rPr lang="en-US" smtClean="0">
                <a:solidFill>
                  <a:srgbClr val="5F5F5F"/>
                </a:solidFill>
              </a:rPr>
              <a:t>% a representation for 3D object categorization which is encoding both diagnostic appearance as well as weak but crucial geometry.</a:t>
            </a:r>
          </a:p>
          <a:p>
            <a:pPr eaLnBrk="1" hangingPunct="1">
              <a:spcBef>
                <a:spcPct val="0"/>
              </a:spcBef>
            </a:pPr>
            <a:endParaRPr lang="en-US" smtClean="0"/>
          </a:p>
          <a:p>
            <a:pPr eaLnBrk="1" hangingPunct="1">
              <a:spcBef>
                <a:spcPct val="0"/>
              </a:spcBef>
            </a:pPr>
            <a:r>
              <a:rPr lang="en-US" smtClean="0"/>
              <a:t>Full 3d object model seems to unsuitable to handle intra-class variability</a:t>
            </a:r>
            <a:endParaRPr lang="en-US" b="1" smtClean="0">
              <a:solidFill>
                <a:schemeClr val="accent2"/>
              </a:solidFill>
            </a:endParaRPr>
          </a:p>
          <a:p>
            <a:pPr eaLnBrk="1" hangingPunct="1">
              <a:spcBef>
                <a:spcPct val="0"/>
              </a:spcBef>
            </a:pPr>
            <a:endParaRPr lang="en-US" b="1" smtClean="0">
              <a:solidFill>
                <a:srgbClr val="5F5F5F"/>
              </a:solidFill>
            </a:endParaRPr>
          </a:p>
          <a:p>
            <a:pPr eaLnBrk="1" hangingPunct="1"/>
            <a:r>
              <a:rPr lang="en-US" b="1" smtClean="0">
                <a:solidFill>
                  <a:schemeClr val="tx2"/>
                </a:solidFill>
              </a:rPr>
              <a:t>Encode weak yet crucial geometrical constraints</a:t>
            </a:r>
            <a:r>
              <a:rPr lang="en-US" smtClean="0"/>
              <a:t> </a:t>
            </a:r>
          </a:p>
          <a:p>
            <a:pPr eaLnBrk="1" hangingPunct="1"/>
            <a:r>
              <a:rPr lang="en-US" smtClean="0"/>
              <a:t>This is captured by the homographics transformations between canonical parts</a:t>
            </a:r>
          </a:p>
          <a:p>
            <a:pPr eaLnBrk="1" hangingPunct="1"/>
            <a:r>
              <a:rPr lang="en-US" b="1" smtClean="0">
                <a:solidFill>
                  <a:srgbClr val="4D4D4D"/>
                </a:solidFill>
              </a:rPr>
              <a:t>Our representation does not provide a full 3d reconstruction of the object  - we believe that a 3D reconstruction is a too rigid representation for modeling object categories and their intraclass variability. Our representation rather uses </a:t>
            </a:r>
            <a:r>
              <a:rPr lang="en-US" smtClean="0">
                <a:solidFill>
                  <a:srgbClr val="5F5F5F"/>
                </a:solidFill>
              </a:rPr>
              <a:t>diagnostic appearance as well as weak but crucial geometry.</a:t>
            </a:r>
            <a:br>
              <a:rPr lang="en-US" smtClean="0">
                <a:solidFill>
                  <a:srgbClr val="5F5F5F"/>
                </a:solidFill>
              </a:rPr>
            </a:br>
            <a:endParaRPr lang="en-US" smtClean="0"/>
          </a:p>
          <a:p>
            <a:pPr eaLnBrk="1" hangingPunct="1"/>
            <a:r>
              <a:rPr lang="en-US" smtClean="0"/>
              <a:t>% Canonical parts belonging to the same planes share their pose. Canonical parts that do not belong to the same plane, correspond to different poses of the 3d object. </a:t>
            </a:r>
          </a:p>
          <a:p>
            <a:pPr eaLnBrk="1" hangingPunct="1"/>
            <a:endParaRPr lang="en-US" smtClean="0"/>
          </a:p>
          <a:p>
            <a:pPr eaLnBrk="1" hangingPunct="1">
              <a:spcBef>
                <a:spcPct val="0"/>
              </a:spcBef>
            </a:pPr>
            <a:r>
              <a:rPr lang="en-US" b="1" smtClean="0">
                <a:solidFill>
                  <a:srgbClr val="CC0066"/>
                </a:solidFill>
              </a:rPr>
              <a:t>Our representation is compact</a:t>
            </a:r>
            <a:r>
              <a:rPr lang="en-US" smtClean="0">
                <a:solidFill>
                  <a:srgbClr val="CC0066"/>
                </a:solidFill>
              </a:rPr>
              <a:t> thanks to the introduction of canonical parts as opposed to thomas and kushal</a:t>
            </a:r>
          </a:p>
          <a:p>
            <a:pPr eaLnBrk="1" hangingPunct="1"/>
            <a:endParaRPr lang="en-US" smtClean="0"/>
          </a:p>
          <a:p>
            <a:pPr eaLnBrk="1" hangingPunct="1"/>
            <a:r>
              <a:rPr lang="en-US" b="1" smtClean="0"/>
              <a:t>Our representation is hierarchical:</a:t>
            </a:r>
            <a:r>
              <a:rPr lang="en-US" smtClean="0"/>
              <a:t> as we’ll see later, canonical part are described by distribution of features. </a:t>
            </a:r>
            <a:r>
              <a:rPr lang="en-US" smtClean="0">
                <a:solidFill>
                  <a:srgbClr val="5F5F5F"/>
                </a:solidFill>
              </a:rPr>
              <a:t>Thus, the 3D object model is described by a distribution of canonical part organized in a linkage structure. </a:t>
            </a:r>
          </a:p>
          <a:p>
            <a:pPr eaLnBrk="1" hangingPunct="1">
              <a:spcBef>
                <a:spcPct val="0"/>
              </a:spcBef>
            </a:pPr>
            <a:endParaRPr lang="en-US" b="1" smtClean="0">
              <a:solidFill>
                <a:srgbClr val="5F5F5F"/>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algn="r" rtl="0" fontAlgn="base">
              <a:spcBef>
                <a:spcPct val="0"/>
              </a:spcBef>
              <a:spcAft>
                <a:spcPct val="0"/>
              </a:spcAft>
            </a:pPr>
            <a:fld id="{681FD810-992C-46CA-8645-AA46B0FE7285}" type="slidenum">
              <a:rPr lang="en-US" sz="1200" kern="1200">
                <a:solidFill>
                  <a:prstClr val="black"/>
                </a:solidFill>
                <a:latin typeface="Futura Bk BT" pitchFamily="34" charset="0"/>
                <a:ea typeface="+mn-ea"/>
                <a:cs typeface="+mn-cs"/>
              </a:rPr>
              <a:pPr algn="r" rtl="0" fontAlgn="base">
                <a:spcBef>
                  <a:spcPct val="0"/>
                </a:spcBef>
                <a:spcAft>
                  <a:spcPct val="0"/>
                </a:spcAft>
              </a:pPr>
              <a:t>39</a:t>
            </a:fld>
            <a:endParaRPr lang="en-US" sz="1200" kern="1200">
              <a:solidFill>
                <a:prstClr val="black"/>
              </a:solidFill>
              <a:latin typeface="Futura Bk BT" pitchFamily="34" charset="0"/>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In this work we propose a </a:t>
            </a:r>
            <a:r>
              <a:rPr lang="en-US" b="1" smtClean="0"/>
              <a:t>New representation </a:t>
            </a:r>
            <a:r>
              <a:rPr lang="en-US" smtClean="0"/>
              <a:t>for object categorization that captures the intrisic multi-view nature of object categories</a:t>
            </a:r>
          </a:p>
          <a:p>
            <a:pPr eaLnBrk="1" hangingPunct="1"/>
            <a:endParaRPr lang="en-US" smtClean="0"/>
          </a:p>
          <a:p>
            <a:pPr eaLnBrk="1" hangingPunct="1"/>
            <a:r>
              <a:rPr lang="en-US" smtClean="0"/>
              <a:t>Key facts of our representation are</a:t>
            </a:r>
          </a:p>
          <a:p>
            <a:pPr eaLnBrk="1" hangingPunct="1">
              <a:spcBef>
                <a:spcPct val="0"/>
              </a:spcBef>
              <a:buFontTx/>
              <a:buChar char="•"/>
            </a:pPr>
            <a:r>
              <a:rPr lang="en-US" b="1" smtClean="0">
                <a:solidFill>
                  <a:srgbClr val="5F5F5F"/>
                </a:solidFill>
              </a:rPr>
              <a:t>% Hierachical, that is, we go from features (key points) </a:t>
            </a:r>
            <a:r>
              <a:rPr lang="en-US" b="1" smtClean="0">
                <a:solidFill>
                  <a:srgbClr val="5F5F5F"/>
                </a:solidFill>
                <a:sym typeface="Symbol" pitchFamily="18" charset="2"/>
              </a:rPr>
              <a:t>into </a:t>
            </a:r>
            <a:r>
              <a:rPr lang="en-US" b="1" smtClean="0">
                <a:solidFill>
                  <a:srgbClr val="5F5F5F"/>
                </a:solidFill>
              </a:rPr>
              <a:t> parts, and then from parts to the 3d object model]</a:t>
            </a:r>
          </a:p>
          <a:p>
            <a:pPr eaLnBrk="1" hangingPunct="1">
              <a:spcBef>
                <a:spcPct val="0"/>
              </a:spcBef>
              <a:buFontTx/>
              <a:buChar char="•"/>
            </a:pPr>
            <a:r>
              <a:rPr lang="en-US" b="1" smtClean="0">
                <a:solidFill>
                  <a:srgbClr val="4D4D4D"/>
                </a:solidFill>
              </a:rPr>
              <a:t>We define  CP as building blocks of our representation. these are the stable and diagnostic parts of objects</a:t>
            </a:r>
          </a:p>
          <a:p>
            <a:pPr eaLnBrk="1" hangingPunct="1">
              <a:spcBef>
                <a:spcPct val="0"/>
              </a:spcBef>
              <a:buFontTx/>
              <a:buChar char="•"/>
            </a:pPr>
            <a:r>
              <a:rPr lang="en-US" b="1" smtClean="0">
                <a:solidFill>
                  <a:srgbClr val="4D4D4D"/>
                </a:solidFill>
              </a:rPr>
              <a:t>Linkage structure which connect canonical parts through a weak 3D geometrical transformation based on homographic transformations</a:t>
            </a:r>
          </a:p>
          <a:p>
            <a:pPr eaLnBrk="1" hangingPunct="1">
              <a:spcBef>
                <a:spcPct val="0"/>
              </a:spcBef>
              <a:buFontTx/>
              <a:buChar char="•"/>
            </a:pPr>
            <a:endParaRPr lang="en-US" b="1" smtClean="0">
              <a:solidFill>
                <a:srgbClr val="4D4D4D"/>
              </a:solidFill>
            </a:endParaRPr>
          </a:p>
          <a:p>
            <a:pPr eaLnBrk="1" hangingPunct="1">
              <a:spcBef>
                <a:spcPct val="0"/>
              </a:spcBef>
            </a:pPr>
            <a:r>
              <a:rPr lang="en-US" b="1" smtClean="0">
                <a:solidFill>
                  <a:srgbClr val="4D4D4D"/>
                </a:solidFill>
              </a:rPr>
              <a:t>% </a:t>
            </a:r>
            <a:r>
              <a:rPr lang="en-US" b="1" smtClean="0">
                <a:solidFill>
                  <a:srgbClr val="5F5F5F"/>
                </a:solidFill>
              </a:rPr>
              <a:t>The canonical parts are linked via homographic transformations across </a:t>
            </a:r>
            <a:r>
              <a:rPr lang="en-US" b="1" smtClean="0">
                <a:solidFill>
                  <a:srgbClr val="4D4D4D"/>
                </a:solidFill>
              </a:rPr>
              <a:t> </a:t>
            </a:r>
            <a:r>
              <a:rPr lang="en-US" b="1" smtClean="0">
                <a:solidFill>
                  <a:srgbClr val="5F5F5F"/>
                </a:solidFill>
              </a:rPr>
              <a:t>multiple views. This give rise to a linkage structure. The linkage structure along % with the CP gives rise to our object category model.</a:t>
            </a:r>
          </a:p>
          <a:p>
            <a:pPr eaLnBrk="1" hangingPunct="1">
              <a:spcBef>
                <a:spcPct val="0"/>
              </a:spcBef>
              <a:buFontTx/>
              <a:buChar char="•"/>
            </a:pPr>
            <a:endParaRPr lang="en-US" b="1" smtClean="0">
              <a:solidFill>
                <a:srgbClr val="5F5F5F"/>
              </a:solidFill>
            </a:endParaRPr>
          </a:p>
          <a:p>
            <a:pPr eaLnBrk="1" hangingPunct="1">
              <a:spcBef>
                <a:spcPct val="0"/>
              </a:spcBef>
            </a:pPr>
            <a:r>
              <a:rPr lang="en-US" b="1" smtClean="0">
                <a:solidFill>
                  <a:srgbClr val="5F5F5F"/>
                </a:solidFill>
              </a:rPr>
              <a:t>Notice that we are not aiming at representing 3d object category by a 3d full reconstruction</a:t>
            </a:r>
          </a:p>
          <a:p>
            <a:pPr eaLnBrk="1" hangingPunct="1">
              <a:spcBef>
                <a:spcPct val="0"/>
              </a:spcBef>
            </a:pPr>
            <a:r>
              <a:rPr lang="en-US" smtClean="0">
                <a:solidFill>
                  <a:srgbClr val="5F5F5F"/>
                </a:solidFill>
              </a:rPr>
              <a:t>but rather using diagnostic appearance as well as weak but crucial geometry</a:t>
            </a:r>
          </a:p>
          <a:p>
            <a:pPr eaLnBrk="1" hangingPunct="1">
              <a:spcBef>
                <a:spcPct val="0"/>
              </a:spcBef>
            </a:pPr>
            <a:endParaRPr lang="en-US" smtClean="0">
              <a:solidFill>
                <a:srgbClr val="5F5F5F"/>
              </a:solidFill>
            </a:endParaRPr>
          </a:p>
          <a:p>
            <a:pPr eaLnBrk="1" hangingPunct="1">
              <a:spcBef>
                <a:spcPct val="0"/>
              </a:spcBef>
            </a:pPr>
            <a:r>
              <a:rPr lang="en-US" smtClean="0">
                <a:solidFill>
                  <a:srgbClr val="5F5F5F"/>
                </a:solidFill>
              </a:rPr>
              <a:t>% We want to emphasize that we are not proposing a 3D reconstruction of object categories, but rather </a:t>
            </a:r>
          </a:p>
          <a:p>
            <a:pPr eaLnBrk="1" hangingPunct="1">
              <a:spcBef>
                <a:spcPct val="0"/>
              </a:spcBef>
            </a:pPr>
            <a:r>
              <a:rPr lang="en-US" smtClean="0">
                <a:solidFill>
                  <a:srgbClr val="5F5F5F"/>
                </a:solidFill>
              </a:rPr>
              <a:t>% a representation for 3D object categorization which is encoding both diagnostic appearance as well as weak but crucial geometry.</a:t>
            </a:r>
          </a:p>
          <a:p>
            <a:pPr eaLnBrk="1" hangingPunct="1">
              <a:spcBef>
                <a:spcPct val="0"/>
              </a:spcBef>
            </a:pPr>
            <a:endParaRPr lang="en-US" smtClean="0"/>
          </a:p>
          <a:p>
            <a:pPr eaLnBrk="1" hangingPunct="1">
              <a:spcBef>
                <a:spcPct val="0"/>
              </a:spcBef>
            </a:pPr>
            <a:r>
              <a:rPr lang="en-US" smtClean="0"/>
              <a:t>Full 3d object model seems to unsuitable to handle intra-class variability</a:t>
            </a:r>
            <a:endParaRPr lang="en-US" b="1" smtClean="0">
              <a:solidFill>
                <a:schemeClr val="accent2"/>
              </a:solidFill>
            </a:endParaRPr>
          </a:p>
          <a:p>
            <a:pPr eaLnBrk="1" hangingPunct="1">
              <a:spcBef>
                <a:spcPct val="0"/>
              </a:spcBef>
            </a:pPr>
            <a:endParaRPr lang="en-US" b="1" smtClean="0">
              <a:solidFill>
                <a:srgbClr val="5F5F5F"/>
              </a:solidFill>
            </a:endParaRPr>
          </a:p>
          <a:p>
            <a:pPr eaLnBrk="1" hangingPunct="1"/>
            <a:r>
              <a:rPr lang="en-US" b="1" smtClean="0">
                <a:solidFill>
                  <a:schemeClr val="tx2"/>
                </a:solidFill>
              </a:rPr>
              <a:t>Encode weak yet crucial geometrical constraints</a:t>
            </a:r>
            <a:r>
              <a:rPr lang="en-US" smtClean="0"/>
              <a:t> </a:t>
            </a:r>
          </a:p>
          <a:p>
            <a:pPr eaLnBrk="1" hangingPunct="1"/>
            <a:r>
              <a:rPr lang="en-US" smtClean="0"/>
              <a:t>This is captured by the homographics transformations between canonical parts</a:t>
            </a:r>
          </a:p>
          <a:p>
            <a:pPr eaLnBrk="1" hangingPunct="1"/>
            <a:r>
              <a:rPr lang="en-US" b="1" smtClean="0">
                <a:solidFill>
                  <a:srgbClr val="4D4D4D"/>
                </a:solidFill>
              </a:rPr>
              <a:t>Our representation does not provide a full 3d reconstruction of the object  - we believe that a 3D reconstruction is a too rigid representation for modeling object categories and their intraclass variability. Our representation rather uses </a:t>
            </a:r>
            <a:r>
              <a:rPr lang="en-US" smtClean="0">
                <a:solidFill>
                  <a:srgbClr val="5F5F5F"/>
                </a:solidFill>
              </a:rPr>
              <a:t>diagnostic appearance as well as weak but crucial geometry.</a:t>
            </a:r>
            <a:br>
              <a:rPr lang="en-US" smtClean="0">
                <a:solidFill>
                  <a:srgbClr val="5F5F5F"/>
                </a:solidFill>
              </a:rPr>
            </a:br>
            <a:endParaRPr lang="en-US" smtClean="0"/>
          </a:p>
          <a:p>
            <a:pPr eaLnBrk="1" hangingPunct="1"/>
            <a:r>
              <a:rPr lang="en-US" smtClean="0"/>
              <a:t>% Canonical parts belonging to the same planes share their pose. Canonical parts that do not belong to the same plane, correspond to different poses of the 3d object. </a:t>
            </a:r>
          </a:p>
          <a:p>
            <a:pPr eaLnBrk="1" hangingPunct="1"/>
            <a:endParaRPr lang="en-US" smtClean="0"/>
          </a:p>
          <a:p>
            <a:pPr eaLnBrk="1" hangingPunct="1">
              <a:spcBef>
                <a:spcPct val="0"/>
              </a:spcBef>
            </a:pPr>
            <a:r>
              <a:rPr lang="en-US" b="1" smtClean="0">
                <a:solidFill>
                  <a:srgbClr val="CC0066"/>
                </a:solidFill>
              </a:rPr>
              <a:t>Our representation is compact</a:t>
            </a:r>
            <a:r>
              <a:rPr lang="en-US" smtClean="0">
                <a:solidFill>
                  <a:srgbClr val="CC0066"/>
                </a:solidFill>
              </a:rPr>
              <a:t> thanks to the introduction of canonical parts as opposed to thomas and kushal</a:t>
            </a:r>
          </a:p>
          <a:p>
            <a:pPr eaLnBrk="1" hangingPunct="1"/>
            <a:endParaRPr lang="en-US" smtClean="0"/>
          </a:p>
          <a:p>
            <a:pPr eaLnBrk="1" hangingPunct="1"/>
            <a:r>
              <a:rPr lang="en-US" b="1" smtClean="0"/>
              <a:t>Our representation is hierarchical:</a:t>
            </a:r>
            <a:r>
              <a:rPr lang="en-US" smtClean="0"/>
              <a:t> as we’ll see later, canonical part are described by distribution of features. </a:t>
            </a:r>
            <a:r>
              <a:rPr lang="en-US" smtClean="0">
                <a:solidFill>
                  <a:srgbClr val="5F5F5F"/>
                </a:solidFill>
              </a:rPr>
              <a:t>Thus, the 3D object model is described by a distribution of canonical part organized in a linkage structure. </a:t>
            </a:r>
          </a:p>
          <a:p>
            <a:pPr eaLnBrk="1" hangingPunct="1">
              <a:spcBef>
                <a:spcPct val="0"/>
              </a:spcBef>
            </a:pPr>
            <a:endParaRPr lang="en-US" b="1" smtClean="0">
              <a:solidFill>
                <a:srgbClr val="5F5F5F"/>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pPr algn="r" rtl="0" fontAlgn="base">
              <a:spcBef>
                <a:spcPct val="0"/>
              </a:spcBef>
              <a:spcAft>
                <a:spcPct val="0"/>
              </a:spcAft>
            </a:pPr>
            <a:fld id="{251E76ED-3CFE-4F41-BF8A-900A7207DDF9}" type="slidenum">
              <a:rPr lang="en-US" sz="1200" kern="1200">
                <a:solidFill>
                  <a:prstClr val="black"/>
                </a:solidFill>
                <a:latin typeface="Futura Bk BT" pitchFamily="34" charset="0"/>
                <a:ea typeface="+mn-ea"/>
                <a:cs typeface="+mn-cs"/>
              </a:rPr>
              <a:pPr algn="r" rtl="0" fontAlgn="base">
                <a:spcBef>
                  <a:spcPct val="0"/>
                </a:spcBef>
                <a:spcAft>
                  <a:spcPct val="0"/>
                </a:spcAft>
              </a:pPr>
              <a:t>8</a:t>
            </a:fld>
            <a:endParaRPr lang="en-US" sz="1200" kern="1200">
              <a:solidFill>
                <a:prstClr val="black"/>
              </a:solidFill>
              <a:latin typeface="Futura Bk BT" pitchFamily="34" charset="0"/>
              <a:ea typeface="+mn-ea"/>
              <a:cs typeface="+mn-cs"/>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smtClean="0"/>
              <a:t>If we only consider images of the same instance, the problem is that of recognizing single 3D objects and their poses.  </a:t>
            </a:r>
          </a:p>
          <a:p>
            <a:pPr eaLnBrk="1" hangingPunct="1"/>
            <a:r>
              <a:rPr lang="en-US" smtClean="0"/>
              <a:t>This problem has received a lot of attention, from the 80s to more recent work by Lowe, Rothganger and colleagues and Ferrari and colleagues. </a:t>
            </a:r>
          </a:p>
          <a:p>
            <a:pPr eaLnBrk="1" hangingPunct="1"/>
            <a:endParaRPr lang="en-US" smtClean="0"/>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algn="r" rtl="0" fontAlgn="base">
              <a:spcBef>
                <a:spcPct val="0"/>
              </a:spcBef>
              <a:spcAft>
                <a:spcPct val="0"/>
              </a:spcAft>
            </a:pPr>
            <a:fld id="{681FD810-992C-46CA-8645-AA46B0FE7285}" type="slidenum">
              <a:rPr lang="en-US" sz="1200" kern="1200">
                <a:solidFill>
                  <a:prstClr val="black"/>
                </a:solidFill>
                <a:latin typeface="Futura Bk BT" pitchFamily="34" charset="0"/>
                <a:ea typeface="+mn-ea"/>
                <a:cs typeface="+mn-cs"/>
              </a:rPr>
              <a:pPr algn="r" rtl="0" fontAlgn="base">
                <a:spcBef>
                  <a:spcPct val="0"/>
                </a:spcBef>
                <a:spcAft>
                  <a:spcPct val="0"/>
                </a:spcAft>
              </a:pPr>
              <a:t>40</a:t>
            </a:fld>
            <a:endParaRPr lang="en-US" sz="1200" kern="1200">
              <a:solidFill>
                <a:prstClr val="black"/>
              </a:solidFill>
              <a:latin typeface="Futura Bk BT" pitchFamily="34" charset="0"/>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In this work we propose a </a:t>
            </a:r>
            <a:r>
              <a:rPr lang="en-US" b="1" smtClean="0"/>
              <a:t>New representation </a:t>
            </a:r>
            <a:r>
              <a:rPr lang="en-US" smtClean="0"/>
              <a:t>for object categorization that captures the intrisic multi-view nature of object categories</a:t>
            </a:r>
          </a:p>
          <a:p>
            <a:pPr eaLnBrk="1" hangingPunct="1"/>
            <a:endParaRPr lang="en-US" smtClean="0"/>
          </a:p>
          <a:p>
            <a:pPr eaLnBrk="1" hangingPunct="1"/>
            <a:r>
              <a:rPr lang="en-US" smtClean="0"/>
              <a:t>Key facts of our representation are</a:t>
            </a:r>
          </a:p>
          <a:p>
            <a:pPr eaLnBrk="1" hangingPunct="1">
              <a:spcBef>
                <a:spcPct val="0"/>
              </a:spcBef>
              <a:buFontTx/>
              <a:buChar char="•"/>
            </a:pPr>
            <a:r>
              <a:rPr lang="en-US" b="1" smtClean="0">
                <a:solidFill>
                  <a:srgbClr val="5F5F5F"/>
                </a:solidFill>
              </a:rPr>
              <a:t>% Hierachical, that is, we go from features (key points) </a:t>
            </a:r>
            <a:r>
              <a:rPr lang="en-US" b="1" smtClean="0">
                <a:solidFill>
                  <a:srgbClr val="5F5F5F"/>
                </a:solidFill>
                <a:sym typeface="Symbol" pitchFamily="18" charset="2"/>
              </a:rPr>
              <a:t>into </a:t>
            </a:r>
            <a:r>
              <a:rPr lang="en-US" b="1" smtClean="0">
                <a:solidFill>
                  <a:srgbClr val="5F5F5F"/>
                </a:solidFill>
              </a:rPr>
              <a:t> parts, and then from parts to the 3d object model]</a:t>
            </a:r>
          </a:p>
          <a:p>
            <a:pPr eaLnBrk="1" hangingPunct="1">
              <a:spcBef>
                <a:spcPct val="0"/>
              </a:spcBef>
              <a:buFontTx/>
              <a:buChar char="•"/>
            </a:pPr>
            <a:r>
              <a:rPr lang="en-US" b="1" smtClean="0">
                <a:solidFill>
                  <a:srgbClr val="4D4D4D"/>
                </a:solidFill>
              </a:rPr>
              <a:t>We define  CP as building blocks of our representation. these are the stable and diagnostic parts of objects</a:t>
            </a:r>
          </a:p>
          <a:p>
            <a:pPr eaLnBrk="1" hangingPunct="1">
              <a:spcBef>
                <a:spcPct val="0"/>
              </a:spcBef>
              <a:buFontTx/>
              <a:buChar char="•"/>
            </a:pPr>
            <a:r>
              <a:rPr lang="en-US" b="1" smtClean="0">
                <a:solidFill>
                  <a:srgbClr val="4D4D4D"/>
                </a:solidFill>
              </a:rPr>
              <a:t>Linkage structure which connect canonical parts through a weak 3D geometrical transformation based on homographic transformations</a:t>
            </a:r>
          </a:p>
          <a:p>
            <a:pPr eaLnBrk="1" hangingPunct="1">
              <a:spcBef>
                <a:spcPct val="0"/>
              </a:spcBef>
              <a:buFontTx/>
              <a:buChar char="•"/>
            </a:pPr>
            <a:endParaRPr lang="en-US" b="1" smtClean="0">
              <a:solidFill>
                <a:srgbClr val="4D4D4D"/>
              </a:solidFill>
            </a:endParaRPr>
          </a:p>
          <a:p>
            <a:pPr eaLnBrk="1" hangingPunct="1">
              <a:spcBef>
                <a:spcPct val="0"/>
              </a:spcBef>
            </a:pPr>
            <a:r>
              <a:rPr lang="en-US" b="1" smtClean="0">
                <a:solidFill>
                  <a:srgbClr val="4D4D4D"/>
                </a:solidFill>
              </a:rPr>
              <a:t>% </a:t>
            </a:r>
            <a:r>
              <a:rPr lang="en-US" b="1" smtClean="0">
                <a:solidFill>
                  <a:srgbClr val="5F5F5F"/>
                </a:solidFill>
              </a:rPr>
              <a:t>The canonical parts are linked via homographic transformations across </a:t>
            </a:r>
            <a:r>
              <a:rPr lang="en-US" b="1" smtClean="0">
                <a:solidFill>
                  <a:srgbClr val="4D4D4D"/>
                </a:solidFill>
              </a:rPr>
              <a:t> </a:t>
            </a:r>
            <a:r>
              <a:rPr lang="en-US" b="1" smtClean="0">
                <a:solidFill>
                  <a:srgbClr val="5F5F5F"/>
                </a:solidFill>
              </a:rPr>
              <a:t>multiple views. This give rise to a linkage structure. The linkage structure along % with the CP gives rise to our object category model.</a:t>
            </a:r>
          </a:p>
          <a:p>
            <a:pPr eaLnBrk="1" hangingPunct="1">
              <a:spcBef>
                <a:spcPct val="0"/>
              </a:spcBef>
              <a:buFontTx/>
              <a:buChar char="•"/>
            </a:pPr>
            <a:endParaRPr lang="en-US" b="1" smtClean="0">
              <a:solidFill>
                <a:srgbClr val="5F5F5F"/>
              </a:solidFill>
            </a:endParaRPr>
          </a:p>
          <a:p>
            <a:pPr eaLnBrk="1" hangingPunct="1">
              <a:spcBef>
                <a:spcPct val="0"/>
              </a:spcBef>
            </a:pPr>
            <a:r>
              <a:rPr lang="en-US" b="1" smtClean="0">
                <a:solidFill>
                  <a:srgbClr val="5F5F5F"/>
                </a:solidFill>
              </a:rPr>
              <a:t>Notice that we are not aiming at representing 3d object category by a 3d full reconstruction</a:t>
            </a:r>
          </a:p>
          <a:p>
            <a:pPr eaLnBrk="1" hangingPunct="1">
              <a:spcBef>
                <a:spcPct val="0"/>
              </a:spcBef>
            </a:pPr>
            <a:r>
              <a:rPr lang="en-US" smtClean="0">
                <a:solidFill>
                  <a:srgbClr val="5F5F5F"/>
                </a:solidFill>
              </a:rPr>
              <a:t>but rather using diagnostic appearance as well as weak but crucial geometry</a:t>
            </a:r>
          </a:p>
          <a:p>
            <a:pPr eaLnBrk="1" hangingPunct="1">
              <a:spcBef>
                <a:spcPct val="0"/>
              </a:spcBef>
            </a:pPr>
            <a:endParaRPr lang="en-US" smtClean="0">
              <a:solidFill>
                <a:srgbClr val="5F5F5F"/>
              </a:solidFill>
            </a:endParaRPr>
          </a:p>
          <a:p>
            <a:pPr eaLnBrk="1" hangingPunct="1">
              <a:spcBef>
                <a:spcPct val="0"/>
              </a:spcBef>
            </a:pPr>
            <a:r>
              <a:rPr lang="en-US" smtClean="0">
                <a:solidFill>
                  <a:srgbClr val="5F5F5F"/>
                </a:solidFill>
              </a:rPr>
              <a:t>% We want to emphasize that we are not proposing a 3D reconstruction of object categories, but rather </a:t>
            </a:r>
          </a:p>
          <a:p>
            <a:pPr eaLnBrk="1" hangingPunct="1">
              <a:spcBef>
                <a:spcPct val="0"/>
              </a:spcBef>
            </a:pPr>
            <a:r>
              <a:rPr lang="en-US" smtClean="0">
                <a:solidFill>
                  <a:srgbClr val="5F5F5F"/>
                </a:solidFill>
              </a:rPr>
              <a:t>% a representation for 3D object categorization which is encoding both diagnostic appearance as well as weak but crucial geometry.</a:t>
            </a:r>
          </a:p>
          <a:p>
            <a:pPr eaLnBrk="1" hangingPunct="1">
              <a:spcBef>
                <a:spcPct val="0"/>
              </a:spcBef>
            </a:pPr>
            <a:endParaRPr lang="en-US" smtClean="0"/>
          </a:p>
          <a:p>
            <a:pPr eaLnBrk="1" hangingPunct="1">
              <a:spcBef>
                <a:spcPct val="0"/>
              </a:spcBef>
            </a:pPr>
            <a:r>
              <a:rPr lang="en-US" smtClean="0"/>
              <a:t>Full 3d object model seems to unsuitable to handle intra-class variability</a:t>
            </a:r>
            <a:endParaRPr lang="en-US" b="1" smtClean="0">
              <a:solidFill>
                <a:schemeClr val="accent2"/>
              </a:solidFill>
            </a:endParaRPr>
          </a:p>
          <a:p>
            <a:pPr eaLnBrk="1" hangingPunct="1">
              <a:spcBef>
                <a:spcPct val="0"/>
              </a:spcBef>
            </a:pPr>
            <a:endParaRPr lang="en-US" b="1" smtClean="0">
              <a:solidFill>
                <a:srgbClr val="5F5F5F"/>
              </a:solidFill>
            </a:endParaRPr>
          </a:p>
          <a:p>
            <a:pPr eaLnBrk="1" hangingPunct="1"/>
            <a:r>
              <a:rPr lang="en-US" b="1" smtClean="0">
                <a:solidFill>
                  <a:schemeClr val="tx2"/>
                </a:solidFill>
              </a:rPr>
              <a:t>Encode weak yet crucial geometrical constraints</a:t>
            </a:r>
            <a:r>
              <a:rPr lang="en-US" smtClean="0"/>
              <a:t> </a:t>
            </a:r>
          </a:p>
          <a:p>
            <a:pPr eaLnBrk="1" hangingPunct="1"/>
            <a:r>
              <a:rPr lang="en-US" smtClean="0"/>
              <a:t>This is captured by the homographics transformations between canonical parts</a:t>
            </a:r>
          </a:p>
          <a:p>
            <a:pPr eaLnBrk="1" hangingPunct="1"/>
            <a:r>
              <a:rPr lang="en-US" b="1" smtClean="0">
                <a:solidFill>
                  <a:srgbClr val="4D4D4D"/>
                </a:solidFill>
              </a:rPr>
              <a:t>Our representation does not provide a full 3d reconstruction of the object  - we believe that a 3D reconstruction is a too rigid representation for modeling object categories and their intraclass variability. Our representation rather uses </a:t>
            </a:r>
            <a:r>
              <a:rPr lang="en-US" smtClean="0">
                <a:solidFill>
                  <a:srgbClr val="5F5F5F"/>
                </a:solidFill>
              </a:rPr>
              <a:t>diagnostic appearance as well as weak but crucial geometry.</a:t>
            </a:r>
            <a:br>
              <a:rPr lang="en-US" smtClean="0">
                <a:solidFill>
                  <a:srgbClr val="5F5F5F"/>
                </a:solidFill>
              </a:rPr>
            </a:br>
            <a:endParaRPr lang="en-US" smtClean="0"/>
          </a:p>
          <a:p>
            <a:pPr eaLnBrk="1" hangingPunct="1"/>
            <a:r>
              <a:rPr lang="en-US" smtClean="0"/>
              <a:t>% Canonical parts belonging to the same planes share their pose. Canonical parts that do not belong to the same plane, correspond to different poses of the 3d object. </a:t>
            </a:r>
          </a:p>
          <a:p>
            <a:pPr eaLnBrk="1" hangingPunct="1"/>
            <a:endParaRPr lang="en-US" smtClean="0"/>
          </a:p>
          <a:p>
            <a:pPr eaLnBrk="1" hangingPunct="1">
              <a:spcBef>
                <a:spcPct val="0"/>
              </a:spcBef>
            </a:pPr>
            <a:r>
              <a:rPr lang="en-US" b="1" smtClean="0">
                <a:solidFill>
                  <a:srgbClr val="CC0066"/>
                </a:solidFill>
              </a:rPr>
              <a:t>Our representation is compact</a:t>
            </a:r>
            <a:r>
              <a:rPr lang="en-US" smtClean="0">
                <a:solidFill>
                  <a:srgbClr val="CC0066"/>
                </a:solidFill>
              </a:rPr>
              <a:t> thanks to the introduction of canonical parts as opposed to thomas and kushal</a:t>
            </a:r>
          </a:p>
          <a:p>
            <a:pPr eaLnBrk="1" hangingPunct="1"/>
            <a:endParaRPr lang="en-US" smtClean="0"/>
          </a:p>
          <a:p>
            <a:pPr eaLnBrk="1" hangingPunct="1"/>
            <a:r>
              <a:rPr lang="en-US" b="1" smtClean="0"/>
              <a:t>Our representation is hierarchical:</a:t>
            </a:r>
            <a:r>
              <a:rPr lang="en-US" smtClean="0"/>
              <a:t> as we’ll see later, canonical part are described by distribution of features. </a:t>
            </a:r>
            <a:r>
              <a:rPr lang="en-US" smtClean="0">
                <a:solidFill>
                  <a:srgbClr val="5F5F5F"/>
                </a:solidFill>
              </a:rPr>
              <a:t>Thus, the 3D object model is described by a distribution of canonical part organized in a linkage structure. </a:t>
            </a:r>
          </a:p>
          <a:p>
            <a:pPr eaLnBrk="1" hangingPunct="1">
              <a:spcBef>
                <a:spcPct val="0"/>
              </a:spcBef>
            </a:pPr>
            <a:endParaRPr lang="en-US" b="1" smtClean="0">
              <a:solidFill>
                <a:srgbClr val="5F5F5F"/>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876AEECD-0A65-44B9-B165-AE47988B445F}" type="slidenum">
              <a:rPr lang="en-US" sz="1200" kern="1200">
                <a:solidFill>
                  <a:prstClr val="black"/>
                </a:solidFill>
                <a:latin typeface="Futura Bk BT" pitchFamily="34" charset="0"/>
                <a:ea typeface="+mn-ea"/>
                <a:cs typeface="+mn-cs"/>
              </a:rPr>
              <a:pPr algn="r" rtl="0" fontAlgn="base">
                <a:spcBef>
                  <a:spcPct val="0"/>
                </a:spcBef>
                <a:spcAft>
                  <a:spcPct val="0"/>
                </a:spcAft>
              </a:pPr>
              <a:t>9</a:t>
            </a:fld>
            <a:endParaRPr lang="en-US" sz="1200" kern="1200">
              <a:solidFill>
                <a:prstClr val="black"/>
              </a:solidFill>
              <a:latin typeface="Futura Bk BT" pitchFamily="34" charset="0"/>
              <a:ea typeface="+mn-ea"/>
              <a:cs typeface="+mn-cs"/>
            </a:endParaRPr>
          </a:p>
        </p:txBody>
      </p:sp>
      <p:sp>
        <p:nvSpPr>
          <p:cNvPr id="1665026" name="Rectangle 2"/>
          <p:cNvSpPr>
            <a:spLocks noGrp="1" noRot="1" noChangeAspect="1" noChangeArrowheads="1" noTextEdit="1"/>
          </p:cNvSpPr>
          <p:nvPr>
            <p:ph type="sldImg"/>
          </p:nvPr>
        </p:nvSpPr>
        <p:spPr>
          <a:ln/>
        </p:spPr>
      </p:sp>
      <p:sp>
        <p:nvSpPr>
          <p:cNvPr id="1665027" name="Rectangle 3"/>
          <p:cNvSpPr>
            <a:spLocks noGrp="1" noChangeArrowheads="1"/>
          </p:cNvSpPr>
          <p:nvPr>
            <p:ph type="body" idx="1"/>
          </p:nvPr>
        </p:nvSpPr>
        <p:spPr/>
        <p:txBody>
          <a:bodyPr/>
          <a:lstStyle/>
          <a:p>
            <a:r>
              <a:rPr lang="en-US"/>
              <a:t>Classic methods didn’t allow for as much variance in source images due to relative non-invariance of detection and description.</a:t>
            </a:r>
          </a:p>
          <a:p>
            <a:r>
              <a:rPr lang="en-US"/>
              <a:t>Not going to go over this in depth </a:t>
            </a:r>
          </a:p>
          <a:p>
            <a:r>
              <a:rPr lang="en-US"/>
              <a:t>DoG detects gradient blobs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DCB6B3CE-2BA4-46C4-9005-85256A882E83}" type="slidenum">
              <a:rPr lang="en-US" sz="1200" kern="1200">
                <a:solidFill>
                  <a:prstClr val="black"/>
                </a:solidFill>
                <a:latin typeface="Futura Bk BT" pitchFamily="34" charset="0"/>
                <a:ea typeface="+mn-ea"/>
                <a:cs typeface="+mn-cs"/>
              </a:rPr>
              <a:pPr algn="r" rtl="0" fontAlgn="base">
                <a:spcBef>
                  <a:spcPct val="0"/>
                </a:spcBef>
                <a:spcAft>
                  <a:spcPct val="0"/>
                </a:spcAft>
              </a:pPr>
              <a:t>11</a:t>
            </a:fld>
            <a:endParaRPr lang="en-US" sz="1200" kern="1200">
              <a:solidFill>
                <a:prstClr val="black"/>
              </a:solidFill>
              <a:latin typeface="Futura Bk BT" pitchFamily="34" charset="0"/>
              <a:ea typeface="+mn-ea"/>
              <a:cs typeface="+mn-cs"/>
            </a:endParaRPr>
          </a:p>
        </p:txBody>
      </p:sp>
      <p:sp>
        <p:nvSpPr>
          <p:cNvPr id="1721346" name="Rectangle 2"/>
          <p:cNvSpPr>
            <a:spLocks noGrp="1" noRot="1" noChangeAspect="1" noChangeArrowheads="1" noTextEdit="1"/>
          </p:cNvSpPr>
          <p:nvPr>
            <p:ph type="sldImg"/>
          </p:nvPr>
        </p:nvSpPr>
        <p:spPr>
          <a:ln/>
        </p:spPr>
      </p:sp>
      <p:sp>
        <p:nvSpPr>
          <p:cNvPr id="1721347" name="Rectangle 3"/>
          <p:cNvSpPr>
            <a:spLocks noGrp="1" noChangeArrowheads="1"/>
          </p:cNvSpPr>
          <p:nvPr>
            <p:ph type="body" idx="1"/>
          </p:nvPr>
        </p:nvSpPr>
        <p:spPr/>
        <p:txBody>
          <a:bodyPr/>
          <a:lstStyle/>
          <a:p>
            <a:r>
              <a:rPr lang="en-US"/>
              <a:t>TRACKING ALONG A SINGLE PAIR OF SUBSEQUENTLY-SAMPLED FRAMES, VIDEO SHOWN LATER</a:t>
            </a:r>
          </a:p>
          <a:p>
            <a:r>
              <a:rPr lang="en-US"/>
              <a:t>Note Rothganger results only show 20 of hundreds of patches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1B402BE8-8D01-47ED-B062-074271C4ADFF}" type="slidenum">
              <a:rPr lang="en-US" sz="1200" kern="1200">
                <a:solidFill>
                  <a:prstClr val="black"/>
                </a:solidFill>
                <a:latin typeface="Futura Bk BT" pitchFamily="34" charset="0"/>
                <a:ea typeface="+mn-ea"/>
                <a:cs typeface="+mn-cs"/>
              </a:rPr>
              <a:pPr algn="r" rtl="0" fontAlgn="base">
                <a:spcBef>
                  <a:spcPct val="0"/>
                </a:spcBef>
                <a:spcAft>
                  <a:spcPct val="0"/>
                </a:spcAft>
                <a:defRPr/>
              </a:pPr>
              <a:t>13</a:t>
            </a:fld>
            <a:endParaRPr lang="en-US" sz="1200" kern="1200">
              <a:solidFill>
                <a:prstClr val="black"/>
              </a:solidFill>
              <a:latin typeface="Futura Bk BT"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1B402BE8-8D01-47ED-B062-074271C4ADFF}" type="slidenum">
              <a:rPr lang="en-US" sz="1200" kern="1200">
                <a:solidFill>
                  <a:prstClr val="black"/>
                </a:solidFill>
                <a:latin typeface="Futura Bk BT" pitchFamily="34" charset="0"/>
                <a:ea typeface="+mn-ea"/>
                <a:cs typeface="+mn-cs"/>
              </a:rPr>
              <a:pPr algn="r" rtl="0" fontAlgn="base">
                <a:spcBef>
                  <a:spcPct val="0"/>
                </a:spcBef>
                <a:spcAft>
                  <a:spcPct val="0"/>
                </a:spcAft>
                <a:defRPr/>
              </a:pPr>
              <a:t>14</a:t>
            </a:fld>
            <a:endParaRPr lang="en-US" sz="1200" kern="1200">
              <a:solidFill>
                <a:prstClr val="black"/>
              </a:solidFill>
              <a:latin typeface="Futura Bk BT"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8526F177-1E7D-429D-997D-BD048424980B}" type="slidenum">
              <a:rPr lang="en-US"/>
              <a:pPr/>
              <a:t>15</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Recent works have proposed new interesting representations for 3d object categories. In these representations e sparse set of interest points or parts of the objects are linked across views.  </a:t>
            </a:r>
          </a:p>
          <a:p>
            <a:pPr eaLnBrk="1" hangingPunct="1"/>
            <a:r>
              <a:rPr lang="en-US" smtClean="0"/>
              <a:t>No compact representation: the complexity of the model increases with the number of poses in training. not tested on more than 2 categories. We’ll go over a more extensive comparison at the end of this talk.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7DDC1F1B-BA20-40FB-8DB0-C3F0D8DE5170}" type="slidenum">
              <a:rPr lang="en-US"/>
              <a:pPr/>
              <a:t>16</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r>
              <a:rPr lang="en-US" smtClean="0"/>
              <a:t>Drawback: How to handle appearance?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4C91C0-1065-4AE1-8A52-D021A053E5EF}" type="datetimeFigureOut">
              <a:rPr lang="en-US" smtClean="0"/>
              <a:pPr/>
              <a:t>9/28/2009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206DA-3610-445D-8D41-D9EBA4B7AC3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C91C0-1065-4AE1-8A52-D021A053E5EF}" type="datetimeFigureOut">
              <a:rPr lang="en-US" smtClean="0"/>
              <a:pPr/>
              <a:t>9/28/2009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206DA-3610-445D-8D41-D9EBA4B7AC32}"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1051BC1-139F-4FFC-B3AE-3BB3B83AD4C8}"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A4502C-56F5-4FF9-BAE7-CAF202F1215B}"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6E9ED7-9FFF-4A80-85DE-BA5138418348}"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01C8DA-3983-40A6-BA85-6C0C8E400752}"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5209B50-C506-4317-A10F-1CC74070495B}"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1D07A37-663C-4097-B04D-1051EB665BA4}"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210F288-DB8E-497D-9634-07F1E593C9BA}"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4169225-185F-4356-A1E0-1C4818604C65}"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95D9FCA-8169-4FFE-A8B0-C7D04C5643E4}"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C91C0-1065-4AE1-8A52-D021A053E5EF}" type="datetimeFigureOut">
              <a:rPr lang="en-US" smtClean="0"/>
              <a:pPr/>
              <a:t>9/28/2009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206DA-3610-445D-8D41-D9EBA4B7AC3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5BAF5D9-39F7-4DED-8FA7-26A80E7E5598}" type="slidenum">
              <a:rPr lang="en-US" sz="1400" kern="1200">
                <a:solidFill>
                  <a:srgbClr val="000000"/>
                </a:solidFill>
                <a:latin typeface="Arial" charset="0"/>
                <a:ea typeface="+mn-ea"/>
                <a:cs typeface="Arial"/>
              </a:rPr>
              <a:pPr algn="r" rtl="0" fontAlgn="base">
                <a:spcBef>
                  <a:spcPct val="0"/>
                </a:spcBef>
                <a:spcAft>
                  <a:spcPct val="0"/>
                </a:spcAft>
              </a:pPr>
              <a:t>‹#›</a:t>
            </a:fld>
            <a:endParaRPr lang="en-US" sz="1400" kern="1200">
              <a:solidFill>
                <a:srgbClr val="000000"/>
              </a:solidFill>
              <a:latin typeface="Arial" charset="0"/>
              <a:ea typeface="+mn-ea"/>
              <a:cs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715D432-65DE-4A23-8D49-974D49875E81}" type="slidenum">
              <a:rPr lang="en-US" sz="1400" kern="1200">
                <a:solidFill>
                  <a:srgbClr val="000000"/>
                </a:solidFill>
                <a:latin typeface="Arial" charset="0"/>
                <a:ea typeface="+mn-ea"/>
                <a:cs typeface="Arial"/>
              </a:rPr>
              <a:pPr algn="r" rtl="0" fontAlgn="base">
                <a:spcBef>
                  <a:spcPct val="0"/>
                </a:spcBef>
                <a:spcAft>
                  <a:spcPct val="0"/>
                </a:spcAft>
              </a:pPr>
              <a:t>‹#›</a:t>
            </a:fld>
            <a:endParaRPr lang="en-US" sz="1400" kern="1200">
              <a:solidFill>
                <a:srgbClr val="000000"/>
              </a:solidFill>
              <a:latin typeface="Arial" charset="0"/>
              <a:ea typeface="+mn-ea"/>
              <a:cs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296642C-4BF9-4016-8330-91C1F0177477}" type="slidenum">
              <a:rPr lang="en-US" sz="1400" kern="1200">
                <a:solidFill>
                  <a:srgbClr val="000000"/>
                </a:solidFill>
                <a:latin typeface="Arial" charset="0"/>
                <a:ea typeface="+mn-ea"/>
                <a:cs typeface="Arial"/>
              </a:rPr>
              <a:pPr algn="r" rtl="0" fontAlgn="base">
                <a:spcBef>
                  <a:spcPct val="0"/>
                </a:spcBef>
                <a:spcAft>
                  <a:spcPct val="0"/>
                </a:spcAft>
              </a:pPr>
              <a:t>‹#›</a:t>
            </a:fld>
            <a:endParaRPr lang="en-US" sz="1400" kern="1200">
              <a:solidFill>
                <a:srgbClr val="000000"/>
              </a:solidFill>
              <a:latin typeface="Arial" charset="0"/>
              <a:ea typeface="+mn-ea"/>
              <a:cs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Arial"/>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Arial"/>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F647B912-2CB6-4024-9EE1-872B92F04664}" type="slidenum">
              <a:rPr lang="en-US" sz="1400" kern="1200">
                <a:solidFill>
                  <a:srgbClr val="000000"/>
                </a:solidFill>
                <a:latin typeface="Arial" charset="0"/>
                <a:ea typeface="+mn-ea"/>
                <a:cs typeface="Arial"/>
              </a:rPr>
              <a:pPr algn="r" rtl="0" fontAlgn="base">
                <a:spcBef>
                  <a:spcPct val="0"/>
                </a:spcBef>
                <a:spcAft>
                  <a:spcPct val="0"/>
                </a:spcAft>
              </a:pPr>
              <a:t>‹#›</a:t>
            </a:fld>
            <a:endParaRPr lang="en-US" sz="1400" kern="1200">
              <a:solidFill>
                <a:srgbClr val="000000"/>
              </a:solidFill>
              <a:latin typeface="Arial" charset="0"/>
              <a:ea typeface="+mn-ea"/>
              <a:cs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Arial"/>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Arial"/>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DA7DCFC4-3481-4FA9-8900-C3057CBB6830}" type="slidenum">
              <a:rPr lang="en-US" sz="1400" kern="1200">
                <a:solidFill>
                  <a:srgbClr val="000000"/>
                </a:solidFill>
                <a:latin typeface="Arial" charset="0"/>
                <a:ea typeface="+mn-ea"/>
                <a:cs typeface="Arial"/>
              </a:rPr>
              <a:pPr algn="r" rtl="0" fontAlgn="base">
                <a:spcBef>
                  <a:spcPct val="0"/>
                </a:spcBef>
                <a:spcAft>
                  <a:spcPct val="0"/>
                </a:spcAft>
              </a:pPr>
              <a:t>‹#›</a:t>
            </a:fld>
            <a:endParaRPr lang="en-US" sz="1400" kern="1200">
              <a:solidFill>
                <a:srgbClr val="000000"/>
              </a:solidFill>
              <a:latin typeface="Arial" charset="0"/>
              <a:ea typeface="+mn-ea"/>
              <a:cs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Arial"/>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Arial"/>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02C43FA1-BC9A-4453-A73B-02FE1386C1C0}" type="slidenum">
              <a:rPr lang="en-US" sz="1400" kern="1200">
                <a:solidFill>
                  <a:srgbClr val="000000"/>
                </a:solidFill>
                <a:latin typeface="Arial" charset="0"/>
                <a:ea typeface="+mn-ea"/>
                <a:cs typeface="Arial"/>
              </a:rPr>
              <a:pPr algn="r" rtl="0" fontAlgn="base">
                <a:spcBef>
                  <a:spcPct val="0"/>
                </a:spcBef>
                <a:spcAft>
                  <a:spcPct val="0"/>
                </a:spcAft>
              </a:pPr>
              <a:t>‹#›</a:t>
            </a:fld>
            <a:endParaRPr lang="en-US" sz="1400" kern="1200">
              <a:solidFill>
                <a:srgbClr val="000000"/>
              </a:solidFill>
              <a:latin typeface="Arial" charset="0"/>
              <a:ea typeface="+mn-ea"/>
              <a:cs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Arial"/>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Arial"/>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22185EBB-D28E-4200-9165-A26F97088271}" type="slidenum">
              <a:rPr lang="en-US" sz="1400" kern="1200">
                <a:solidFill>
                  <a:srgbClr val="000000"/>
                </a:solidFill>
                <a:latin typeface="Arial" charset="0"/>
                <a:ea typeface="+mn-ea"/>
                <a:cs typeface="Arial"/>
              </a:rPr>
              <a:pPr algn="r" rtl="0" fontAlgn="base">
                <a:spcBef>
                  <a:spcPct val="0"/>
                </a:spcBef>
                <a:spcAft>
                  <a:spcPct val="0"/>
                </a:spcAft>
              </a:pPr>
              <a:t>‹#›</a:t>
            </a:fld>
            <a:endParaRPr lang="en-US" sz="1400" kern="1200">
              <a:solidFill>
                <a:srgbClr val="000000"/>
              </a:solidFill>
              <a:latin typeface="Arial" charset="0"/>
              <a:ea typeface="+mn-ea"/>
              <a:cs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Arial"/>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Arial"/>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987863-AAB1-469A-AA2C-CE3D0E507001}" type="slidenum">
              <a:rPr lang="en-US" sz="1400" kern="1200">
                <a:solidFill>
                  <a:srgbClr val="000000"/>
                </a:solidFill>
                <a:latin typeface="Arial" charset="0"/>
                <a:ea typeface="+mn-ea"/>
                <a:cs typeface="Arial"/>
              </a:rPr>
              <a:pPr algn="r" rtl="0" fontAlgn="base">
                <a:spcBef>
                  <a:spcPct val="0"/>
                </a:spcBef>
                <a:spcAft>
                  <a:spcPct val="0"/>
                </a:spcAft>
              </a:pPr>
              <a:t>‹#›</a:t>
            </a:fld>
            <a:endParaRPr lang="en-US" sz="1400" kern="1200">
              <a:solidFill>
                <a:srgbClr val="000000"/>
              </a:solidFill>
              <a:latin typeface="Arial" charset="0"/>
              <a:ea typeface="+mn-ea"/>
              <a:cs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C91C0-1065-4AE1-8A52-D021A053E5EF}" type="datetimeFigureOut">
              <a:rPr lang="en-US" smtClean="0"/>
              <a:pPr/>
              <a:t>9/28/2009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206DA-3610-445D-8D41-D9EBA4B7AC3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Arial"/>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Arial"/>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9D0C31A-97D4-44D9-B5EB-7E95103967F5}" type="slidenum">
              <a:rPr lang="en-US" sz="1400" kern="1200">
                <a:solidFill>
                  <a:srgbClr val="000000"/>
                </a:solidFill>
                <a:latin typeface="Arial" charset="0"/>
                <a:ea typeface="+mn-ea"/>
                <a:cs typeface="Arial"/>
              </a:rPr>
              <a:pPr algn="r" rtl="0" fontAlgn="base">
                <a:spcBef>
                  <a:spcPct val="0"/>
                </a:spcBef>
                <a:spcAft>
                  <a:spcPct val="0"/>
                </a:spcAft>
              </a:pPr>
              <a:t>‹#›</a:t>
            </a:fld>
            <a:endParaRPr lang="en-US" sz="1400" kern="1200">
              <a:solidFill>
                <a:srgbClr val="000000"/>
              </a:solidFill>
              <a:latin typeface="Arial" charset="0"/>
              <a:ea typeface="+mn-ea"/>
              <a:cs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7CFA2F3-2DAD-4506-AB4D-4B292204AC3C}" type="slidenum">
              <a:rPr lang="en-US" sz="1400" kern="1200">
                <a:solidFill>
                  <a:srgbClr val="000000"/>
                </a:solidFill>
                <a:latin typeface="Arial" charset="0"/>
                <a:ea typeface="+mn-ea"/>
                <a:cs typeface="Arial"/>
              </a:rPr>
              <a:pPr algn="r" rtl="0" fontAlgn="base">
                <a:spcBef>
                  <a:spcPct val="0"/>
                </a:spcBef>
                <a:spcAft>
                  <a:spcPct val="0"/>
                </a:spcAft>
              </a:pPr>
              <a:t>‹#›</a:t>
            </a:fld>
            <a:endParaRPr lang="en-US" sz="1400" kern="1200">
              <a:solidFill>
                <a:srgbClr val="000000"/>
              </a:solidFill>
              <a:latin typeface="Arial" charset="0"/>
              <a:ea typeface="+mn-ea"/>
              <a:cs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BF6D67A-ADCE-4975-B17D-2304E999D227}" type="slidenum">
              <a:rPr lang="en-US" sz="1400" kern="1200">
                <a:solidFill>
                  <a:srgbClr val="000000"/>
                </a:solidFill>
                <a:latin typeface="Arial" charset="0"/>
                <a:ea typeface="+mn-ea"/>
                <a:cs typeface="Arial"/>
              </a:rPr>
              <a:pPr algn="r" rtl="0" fontAlgn="base">
                <a:spcBef>
                  <a:spcPct val="0"/>
                </a:spcBef>
                <a:spcAft>
                  <a:spcPct val="0"/>
                </a:spcAft>
              </a:pPr>
              <a:t>‹#›</a:t>
            </a:fld>
            <a:endParaRPr lang="en-US" sz="1400" kern="1200">
              <a:solidFill>
                <a:srgbClr val="000000"/>
              </a:solidFill>
              <a:latin typeface="Arial" charset="0"/>
              <a:ea typeface="+mn-ea"/>
              <a:cs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Aria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Aria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lgn="r" rtl="0" fontAlgn="base">
              <a:spcBef>
                <a:spcPct val="0"/>
              </a:spcBef>
              <a:spcAft>
                <a:spcPct val="0"/>
              </a:spcAft>
            </a:pPr>
            <a:fld id="{2E7E1A87-8626-4E3E-87A8-107F252C1212}" type="slidenum">
              <a:rPr lang="en-US" sz="1400" kern="1200">
                <a:solidFill>
                  <a:srgbClr val="000000"/>
                </a:solidFill>
                <a:latin typeface="Arial" charset="0"/>
                <a:ea typeface="+mn-ea"/>
                <a:cs typeface="Arial"/>
              </a:rPr>
              <a:pPr algn="r" rtl="0" fontAlgn="base">
                <a:spcBef>
                  <a:spcPct val="0"/>
                </a:spcBef>
                <a:spcAft>
                  <a:spcPct val="0"/>
                </a:spcAft>
              </a:pPr>
              <a:t>‹#›</a:t>
            </a:fld>
            <a:endParaRPr lang="en-US" sz="1400" kern="1200">
              <a:solidFill>
                <a:srgbClr val="000000"/>
              </a:solidFill>
              <a:latin typeface="Arial" charset="0"/>
              <a:ea typeface="+mn-ea"/>
              <a:cs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Aria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Aria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lgn="r" rtl="0" fontAlgn="base">
              <a:spcBef>
                <a:spcPct val="0"/>
              </a:spcBef>
              <a:spcAft>
                <a:spcPct val="0"/>
              </a:spcAft>
            </a:pPr>
            <a:fld id="{55FEB1C0-2B19-4CAA-BC50-010B4C79E8AD}" type="slidenum">
              <a:rPr lang="en-US" sz="1400" kern="1200">
                <a:solidFill>
                  <a:srgbClr val="000000"/>
                </a:solidFill>
                <a:latin typeface="Arial" charset="0"/>
                <a:ea typeface="+mn-ea"/>
                <a:cs typeface="Arial"/>
              </a:rPr>
              <a:pPr algn="r" rtl="0" fontAlgn="base">
                <a:spcBef>
                  <a:spcPct val="0"/>
                </a:spcBef>
                <a:spcAft>
                  <a:spcPct val="0"/>
                </a:spcAft>
              </a:pPr>
              <a:t>‹#›</a:t>
            </a:fld>
            <a:endParaRPr lang="en-US" sz="1400" kern="1200">
              <a:solidFill>
                <a:srgbClr val="000000"/>
              </a:solidFill>
              <a:latin typeface="Arial" charset="0"/>
              <a:ea typeface="+mn-ea"/>
              <a:cs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2911101-FCFA-44C1-8C5A-D206BA5EC637}"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0870B14-8A74-4572-84B7-3915A3E5506A}"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2525AE0-6E4F-4B75-9A3B-5F6992ECB782}"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009EA0A-B584-451B-9986-4F391F4A4AB1}"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5513C97-7E81-4904-93D8-53807E24F34D}"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4C91C0-1065-4AE1-8A52-D021A053E5EF}" type="datetimeFigureOut">
              <a:rPr lang="en-US" smtClean="0"/>
              <a:pPr/>
              <a:t>9/28/2009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E206DA-3610-445D-8D41-D9EBA4B7AC3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1051BC1-139F-4FFC-B3AE-3BB3B83AD4C8}"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A4502C-56F5-4FF9-BAE7-CAF202F1215B}"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6E9ED7-9FFF-4A80-85DE-BA5138418348}"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01C8DA-3983-40A6-BA85-6C0C8E400752}"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5209B50-C506-4317-A10F-1CC74070495B}"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1D07A37-663C-4097-B04D-1051EB665BA4}"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210F288-DB8E-497D-9634-07F1E593C9BA}"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4169225-185F-4356-A1E0-1C4818604C65}"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95D9FCA-8169-4FFE-A8B0-C7D04C5643E4}"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2911101-FCFA-44C1-8C5A-D206BA5EC637}"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4C91C0-1065-4AE1-8A52-D021A053E5EF}" type="datetimeFigureOut">
              <a:rPr lang="en-US" smtClean="0"/>
              <a:pPr/>
              <a:t>9/28/2009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E206DA-3610-445D-8D41-D9EBA4B7AC3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0870B14-8A74-4572-84B7-3915A3E5506A}"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2525AE0-6E4F-4B75-9A3B-5F6992ECB782}"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009EA0A-B584-451B-9986-4F391F4A4AB1}"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5513C97-7E81-4904-93D8-53807E24F34D}"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1051BC1-139F-4FFC-B3AE-3BB3B83AD4C8}"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A4502C-56F5-4FF9-BAE7-CAF202F1215B}"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6E9ED7-9FFF-4A80-85DE-BA5138418348}"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01C8DA-3983-40A6-BA85-6C0C8E400752}"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5209B50-C506-4317-A10F-1CC74070495B}"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1D07A37-663C-4097-B04D-1051EB665BA4}"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4C91C0-1065-4AE1-8A52-D021A053E5EF}" type="datetimeFigureOut">
              <a:rPr lang="en-US" smtClean="0"/>
              <a:pPr/>
              <a:t>9/28/2009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E206DA-3610-445D-8D41-D9EBA4B7AC3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210F288-DB8E-497D-9634-07F1E593C9BA}"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4169225-185F-4356-A1E0-1C4818604C65}"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95D9FCA-8169-4FFE-A8B0-C7D04C5643E4}"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30919F0-B751-41E7-B470-85F5FDE52A7C}"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DBD218A-7A49-44BB-9BBD-7582CC8F2F54}"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6D47066-21C6-4E79-9332-48E2BF7E39B1}"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2E1511E-E11A-4325-912D-08880921D48A}"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E76ED478-9983-4F02-8534-C5813D66FCB7}"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FD09E737-D11A-4E81-A33B-90504E754249}"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7E7FEC4E-982B-4D87-8794-501127EE96FD}"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4C91C0-1065-4AE1-8A52-D021A053E5EF}" type="datetimeFigureOut">
              <a:rPr lang="en-US" smtClean="0"/>
              <a:pPr/>
              <a:t>9/28/2009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E206DA-3610-445D-8D41-D9EBA4B7AC3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0800319-A443-4658-8F62-E0029A8E177B}"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060552B1-7176-4818-902F-CF87E97584C1}"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6FA593-B3F0-4260-8CA9-CDC22EF7C601}"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E64ACDB6-B9DB-4BB2-97B3-4FC3AF149B11}"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lgn="r" rtl="0" fontAlgn="base">
              <a:spcBef>
                <a:spcPct val="0"/>
              </a:spcBef>
              <a:spcAft>
                <a:spcPct val="0"/>
              </a:spcAft>
            </a:pPr>
            <a:fld id="{E47DBE8E-FB1A-4D41-B7C5-2EDFE243CE2A}"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lgn="r" rtl="0" fontAlgn="base">
              <a:spcBef>
                <a:spcPct val="0"/>
              </a:spcBef>
              <a:spcAft>
                <a:spcPct val="0"/>
              </a:spcAft>
            </a:pPr>
            <a:fld id="{61D2978F-2E6E-40E2-BDB6-E4B52210C8DE}"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lgn="l" rtl="0" fontAlgn="base">
              <a:spcBef>
                <a:spcPct val="0"/>
              </a:spcBef>
              <a:spcAft>
                <a:spcPct val="0"/>
              </a:spcAft>
            </a:pPr>
            <a:endParaRPr lang="en-US" sz="1400" kern="1200">
              <a:solidFill>
                <a:srgbClr val="000000"/>
              </a:solidFill>
              <a:latin typeface="Arial"/>
              <a:ea typeface="+mn-ea"/>
              <a:cs typeface="+mn-cs"/>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lgn="r" rtl="0" fontAlgn="base">
              <a:spcBef>
                <a:spcPct val="0"/>
              </a:spcBef>
              <a:spcAft>
                <a:spcPct val="0"/>
              </a:spcAft>
            </a:pPr>
            <a:fld id="{D95B1434-403C-474B-AF30-085145F01D5B}" type="slidenum">
              <a:rPr lang="en-US" sz="1400" kern="1200">
                <a:solidFill>
                  <a:srgbClr val="000000"/>
                </a:solidFill>
                <a:latin typeface="Arial"/>
                <a:ea typeface="+mn-ea"/>
                <a:cs typeface="+mn-cs"/>
              </a:rPr>
              <a:pPr algn="r" rtl="0" fontAlgn="base">
                <a:spcBef>
                  <a:spcPct val="0"/>
                </a:spcBef>
                <a:spcAft>
                  <a:spcPct val="0"/>
                </a:spcAft>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2911101-FCFA-44C1-8C5A-D206BA5EC637}"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0870B14-8A74-4572-84B7-3915A3E5506A}"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2525AE0-6E4F-4B75-9A3B-5F6992ECB782}"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C91C0-1065-4AE1-8A52-D021A053E5EF}" type="datetimeFigureOut">
              <a:rPr lang="en-US" smtClean="0"/>
              <a:pPr/>
              <a:t>9/28/2009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E206DA-3610-445D-8D41-D9EBA4B7AC3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009EA0A-B584-451B-9986-4F391F4A4AB1}"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5513C97-7E81-4904-93D8-53807E24F34D}"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1051BC1-139F-4FFC-B3AE-3BB3B83AD4C8}"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A4502C-56F5-4FF9-BAE7-CAF202F1215B}"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6E9ED7-9FFF-4A80-85DE-BA5138418348}"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01C8DA-3983-40A6-BA85-6C0C8E400752}"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5209B50-C506-4317-A10F-1CC74070495B}"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1D07A37-663C-4097-B04D-1051EB665BA4}"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210F288-DB8E-497D-9634-07F1E593C9BA}"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4169225-185F-4356-A1E0-1C4818604C65}"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4C91C0-1065-4AE1-8A52-D021A053E5EF}" type="datetimeFigureOut">
              <a:rPr lang="en-US" smtClean="0"/>
              <a:pPr/>
              <a:t>9/28/2009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E206DA-3610-445D-8D41-D9EBA4B7AC32}"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95D9FCA-8169-4FFE-A8B0-C7D04C5643E4}"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2911101-FCFA-44C1-8C5A-D206BA5EC637}"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0870B14-8A74-4572-84B7-3915A3E5506A}"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2525AE0-6E4F-4B75-9A3B-5F6992ECB782}"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009EA0A-B584-451B-9986-4F391F4A4AB1}"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5513C97-7E81-4904-93D8-53807E24F34D}"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1051BC1-139F-4FFC-B3AE-3BB3B83AD4C8}"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A4502C-56F5-4FF9-BAE7-CAF202F1215B}"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6E9ED7-9FFF-4A80-85DE-BA5138418348}"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01C8DA-3983-40A6-BA85-6C0C8E400752}"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4C91C0-1065-4AE1-8A52-D021A053E5EF}" type="datetimeFigureOut">
              <a:rPr lang="en-US" smtClean="0"/>
              <a:pPr/>
              <a:t>9/28/2009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E206DA-3610-445D-8D41-D9EBA4B7AC32}"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5209B50-C506-4317-A10F-1CC74070495B}"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1D07A37-663C-4097-B04D-1051EB665BA4}"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210F288-DB8E-497D-9634-07F1E593C9BA}"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4169225-185F-4356-A1E0-1C4818604C65}"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95D9FCA-8169-4FFE-A8B0-C7D04C5643E4}"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2911101-FCFA-44C1-8C5A-D206BA5EC637}"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0870B14-8A74-4572-84B7-3915A3E5506A}"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2525AE0-6E4F-4B75-9A3B-5F6992ECB782}"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009EA0A-B584-451B-9986-4F391F4A4AB1}"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Futura Bk BT"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5513C97-7E81-4904-93D8-53807E24F34D}" type="slidenum">
              <a:rPr lang="en-US" sz="1400" kern="1200">
                <a:solidFill>
                  <a:srgbClr val="000000"/>
                </a:solidFill>
                <a:latin typeface="Futura Bk BT" pitchFamily="34" charset="0"/>
                <a:ea typeface="+mn-ea"/>
                <a:cs typeface="+mn-cs"/>
              </a:rPr>
              <a:pPr algn="r" rtl="0" fontAlgn="base">
                <a:spcBef>
                  <a:spcPct val="0"/>
                </a:spcBef>
                <a:spcAft>
                  <a:spcPct val="0"/>
                </a:spcAft>
                <a:defRPr/>
              </a:pPr>
              <a:t>‹#›</a:t>
            </a:fld>
            <a:endParaRPr lang="en-US" sz="1400" kern="1200">
              <a:solidFill>
                <a:srgbClr val="000000"/>
              </a:solidFill>
              <a:latin typeface="Futura Bk BT"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6.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7.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8.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C91C0-1065-4AE1-8A52-D021A053E5EF}" type="datetimeFigureOut">
              <a:rPr lang="en-US" smtClean="0"/>
              <a:pPr/>
              <a:t>9/28/2009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E206DA-3610-445D-8D41-D9EBA4B7AC3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812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2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000000"/>
              </a:solidFill>
              <a:latin typeface="Arial" charset="0"/>
              <a:ea typeface="+mn-ea"/>
              <a:cs typeface="Arial"/>
            </a:endParaRPr>
          </a:p>
        </p:txBody>
      </p:sp>
      <p:sp>
        <p:nvSpPr>
          <p:cNvPr id="4812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000000"/>
              </a:solidFill>
              <a:latin typeface="Arial" charset="0"/>
              <a:ea typeface="+mn-ea"/>
              <a:cs typeface="Arial"/>
            </a:endParaRPr>
          </a:p>
        </p:txBody>
      </p:sp>
      <p:sp>
        <p:nvSpPr>
          <p:cNvPr id="4812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pPr>
            <a:fld id="{DEEA10E2-CDD8-4F2F-B4AC-2FBFC7A52CAF}" type="slidenum">
              <a:rPr lang="en-US" kern="1200">
                <a:solidFill>
                  <a:srgbClr val="000000"/>
                </a:solidFill>
                <a:latin typeface="Arial" charset="0"/>
                <a:ea typeface="+mn-ea"/>
                <a:cs typeface="Arial"/>
              </a:rPr>
              <a:pPr rtl="0" fontAlgn="base">
                <a:spcBef>
                  <a:spcPct val="0"/>
                </a:spcBef>
                <a:spcAft>
                  <a:spcPct val="0"/>
                </a:spcAft>
              </a:pPr>
              <a:t>‹#›</a:t>
            </a:fld>
            <a:endParaRPr lang="en-US" kern="1200">
              <a:solidFill>
                <a:srgbClr val="000000"/>
              </a:solidFill>
              <a:latin typeface="Arial" charset="0"/>
              <a:ea typeface="+mn-ea"/>
              <a:cs typeface="Aria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rtl="0" fontAlgn="base">
              <a:spcBef>
                <a:spcPct val="0"/>
              </a:spcBef>
              <a:spcAft>
                <a:spcPct val="0"/>
              </a:spcAft>
              <a:defRPr/>
            </a:pPr>
            <a:endParaRPr lang="en-US" kern="1200">
              <a:solidFill>
                <a:srgbClr val="000000"/>
              </a:solidFill>
              <a:latin typeface="Futura Bk BT"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rtl="0" fontAlgn="base">
              <a:spcBef>
                <a:spcPct val="0"/>
              </a:spcBef>
              <a:spcAft>
                <a:spcPct val="0"/>
              </a:spcAft>
              <a:defRPr/>
            </a:pPr>
            <a:endParaRPr lang="en-US" kern="1200">
              <a:solidFill>
                <a:srgbClr val="000000"/>
              </a:solidFill>
              <a:latin typeface="Futura Bk BT"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1800D433-A7F0-44F8-A0EE-9EC19442C25E}" type="slidenum">
              <a:rPr lang="en-US" kern="1200">
                <a:solidFill>
                  <a:srgbClr val="000000"/>
                </a:solidFill>
                <a:latin typeface="Futura Bk BT" pitchFamily="34" charset="0"/>
                <a:ea typeface="+mn-ea"/>
                <a:cs typeface="+mn-cs"/>
              </a:rPr>
              <a:pPr rtl="0" fontAlgn="base">
                <a:spcBef>
                  <a:spcPct val="0"/>
                </a:spcBef>
                <a:spcAft>
                  <a:spcPct val="0"/>
                </a:spcAft>
                <a:defRPr/>
              </a:pPr>
              <a:t>‹#›</a:t>
            </a:fld>
            <a:endParaRPr lang="en-US" kern="1200">
              <a:solidFill>
                <a:srgbClr val="000000"/>
              </a:solidFill>
              <a:latin typeface="Futura Bk BT"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utura Bk BT" pitchFamily="34" charset="0"/>
        </a:defRPr>
      </a:lvl2pPr>
      <a:lvl3pPr algn="ctr" rtl="0" eaLnBrk="0" fontAlgn="base" hangingPunct="0">
        <a:spcBef>
          <a:spcPct val="0"/>
        </a:spcBef>
        <a:spcAft>
          <a:spcPct val="0"/>
        </a:spcAft>
        <a:defRPr sz="4400">
          <a:solidFill>
            <a:schemeClr val="tx2"/>
          </a:solidFill>
          <a:latin typeface="Futura Bk BT" pitchFamily="34" charset="0"/>
        </a:defRPr>
      </a:lvl3pPr>
      <a:lvl4pPr algn="ctr" rtl="0" eaLnBrk="0" fontAlgn="base" hangingPunct="0">
        <a:spcBef>
          <a:spcPct val="0"/>
        </a:spcBef>
        <a:spcAft>
          <a:spcPct val="0"/>
        </a:spcAft>
        <a:defRPr sz="4400">
          <a:solidFill>
            <a:schemeClr val="tx2"/>
          </a:solidFill>
          <a:latin typeface="Futura Bk BT" pitchFamily="34" charset="0"/>
        </a:defRPr>
      </a:lvl4pPr>
      <a:lvl5pPr algn="ctr" rtl="0" eaLnBrk="0" fontAlgn="base" hangingPunct="0">
        <a:spcBef>
          <a:spcPct val="0"/>
        </a:spcBef>
        <a:spcAft>
          <a:spcPct val="0"/>
        </a:spcAft>
        <a:defRPr sz="4400">
          <a:solidFill>
            <a:schemeClr val="tx2"/>
          </a:solidFill>
          <a:latin typeface="Futura Bk BT" pitchFamily="34" charset="0"/>
        </a:defRPr>
      </a:lvl5pPr>
      <a:lvl6pPr marL="457200" algn="ctr" rtl="0" fontAlgn="base">
        <a:spcBef>
          <a:spcPct val="0"/>
        </a:spcBef>
        <a:spcAft>
          <a:spcPct val="0"/>
        </a:spcAft>
        <a:defRPr sz="4400">
          <a:solidFill>
            <a:schemeClr val="tx2"/>
          </a:solidFill>
          <a:latin typeface="Futura Bk BT" pitchFamily="34" charset="0"/>
        </a:defRPr>
      </a:lvl6pPr>
      <a:lvl7pPr marL="914400" algn="ctr" rtl="0" fontAlgn="base">
        <a:spcBef>
          <a:spcPct val="0"/>
        </a:spcBef>
        <a:spcAft>
          <a:spcPct val="0"/>
        </a:spcAft>
        <a:defRPr sz="4400">
          <a:solidFill>
            <a:schemeClr val="tx2"/>
          </a:solidFill>
          <a:latin typeface="Futura Bk BT" pitchFamily="34" charset="0"/>
        </a:defRPr>
      </a:lvl7pPr>
      <a:lvl8pPr marL="1371600" algn="ctr" rtl="0" fontAlgn="base">
        <a:spcBef>
          <a:spcPct val="0"/>
        </a:spcBef>
        <a:spcAft>
          <a:spcPct val="0"/>
        </a:spcAft>
        <a:defRPr sz="4400">
          <a:solidFill>
            <a:schemeClr val="tx2"/>
          </a:solidFill>
          <a:latin typeface="Futura Bk BT" pitchFamily="34" charset="0"/>
        </a:defRPr>
      </a:lvl8pPr>
      <a:lvl9pPr marL="1828800" algn="ctr" rtl="0" fontAlgn="base">
        <a:spcBef>
          <a:spcPct val="0"/>
        </a:spcBef>
        <a:spcAft>
          <a:spcPct val="0"/>
        </a:spcAft>
        <a:defRPr sz="4400">
          <a:solidFill>
            <a:schemeClr val="tx2"/>
          </a:solidFill>
          <a:latin typeface="Futura Bk BT"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rtl="0" fontAlgn="base">
              <a:spcBef>
                <a:spcPct val="0"/>
              </a:spcBef>
              <a:spcAft>
                <a:spcPct val="0"/>
              </a:spcAft>
              <a:defRPr/>
            </a:pPr>
            <a:endParaRPr lang="en-US" kern="1200">
              <a:solidFill>
                <a:srgbClr val="000000"/>
              </a:solidFill>
              <a:latin typeface="Futura Bk BT"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rtl="0" fontAlgn="base">
              <a:spcBef>
                <a:spcPct val="0"/>
              </a:spcBef>
              <a:spcAft>
                <a:spcPct val="0"/>
              </a:spcAft>
              <a:defRPr/>
            </a:pPr>
            <a:endParaRPr lang="en-US" kern="1200">
              <a:solidFill>
                <a:srgbClr val="000000"/>
              </a:solidFill>
              <a:latin typeface="Futura Bk BT"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1800D433-A7F0-44F8-A0EE-9EC19442C25E}" type="slidenum">
              <a:rPr lang="en-US" kern="1200">
                <a:solidFill>
                  <a:srgbClr val="000000"/>
                </a:solidFill>
                <a:latin typeface="Futura Bk BT" pitchFamily="34" charset="0"/>
                <a:ea typeface="+mn-ea"/>
                <a:cs typeface="+mn-cs"/>
              </a:rPr>
              <a:pPr rtl="0" fontAlgn="base">
                <a:spcBef>
                  <a:spcPct val="0"/>
                </a:spcBef>
                <a:spcAft>
                  <a:spcPct val="0"/>
                </a:spcAft>
                <a:defRPr/>
              </a:pPr>
              <a:t>‹#›</a:t>
            </a:fld>
            <a:endParaRPr lang="en-US" kern="1200">
              <a:solidFill>
                <a:srgbClr val="000000"/>
              </a:solidFill>
              <a:latin typeface="Futura Bk BT"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utura Bk BT" pitchFamily="34" charset="0"/>
        </a:defRPr>
      </a:lvl2pPr>
      <a:lvl3pPr algn="ctr" rtl="0" eaLnBrk="0" fontAlgn="base" hangingPunct="0">
        <a:spcBef>
          <a:spcPct val="0"/>
        </a:spcBef>
        <a:spcAft>
          <a:spcPct val="0"/>
        </a:spcAft>
        <a:defRPr sz="4400">
          <a:solidFill>
            <a:schemeClr val="tx2"/>
          </a:solidFill>
          <a:latin typeface="Futura Bk BT" pitchFamily="34" charset="0"/>
        </a:defRPr>
      </a:lvl3pPr>
      <a:lvl4pPr algn="ctr" rtl="0" eaLnBrk="0" fontAlgn="base" hangingPunct="0">
        <a:spcBef>
          <a:spcPct val="0"/>
        </a:spcBef>
        <a:spcAft>
          <a:spcPct val="0"/>
        </a:spcAft>
        <a:defRPr sz="4400">
          <a:solidFill>
            <a:schemeClr val="tx2"/>
          </a:solidFill>
          <a:latin typeface="Futura Bk BT" pitchFamily="34" charset="0"/>
        </a:defRPr>
      </a:lvl4pPr>
      <a:lvl5pPr algn="ctr" rtl="0" eaLnBrk="0" fontAlgn="base" hangingPunct="0">
        <a:spcBef>
          <a:spcPct val="0"/>
        </a:spcBef>
        <a:spcAft>
          <a:spcPct val="0"/>
        </a:spcAft>
        <a:defRPr sz="4400">
          <a:solidFill>
            <a:schemeClr val="tx2"/>
          </a:solidFill>
          <a:latin typeface="Futura Bk BT" pitchFamily="34" charset="0"/>
        </a:defRPr>
      </a:lvl5pPr>
      <a:lvl6pPr marL="457200" algn="ctr" rtl="0" fontAlgn="base">
        <a:spcBef>
          <a:spcPct val="0"/>
        </a:spcBef>
        <a:spcAft>
          <a:spcPct val="0"/>
        </a:spcAft>
        <a:defRPr sz="4400">
          <a:solidFill>
            <a:schemeClr val="tx2"/>
          </a:solidFill>
          <a:latin typeface="Futura Bk BT" pitchFamily="34" charset="0"/>
        </a:defRPr>
      </a:lvl6pPr>
      <a:lvl7pPr marL="914400" algn="ctr" rtl="0" fontAlgn="base">
        <a:spcBef>
          <a:spcPct val="0"/>
        </a:spcBef>
        <a:spcAft>
          <a:spcPct val="0"/>
        </a:spcAft>
        <a:defRPr sz="4400">
          <a:solidFill>
            <a:schemeClr val="tx2"/>
          </a:solidFill>
          <a:latin typeface="Futura Bk BT" pitchFamily="34" charset="0"/>
        </a:defRPr>
      </a:lvl7pPr>
      <a:lvl8pPr marL="1371600" algn="ctr" rtl="0" fontAlgn="base">
        <a:spcBef>
          <a:spcPct val="0"/>
        </a:spcBef>
        <a:spcAft>
          <a:spcPct val="0"/>
        </a:spcAft>
        <a:defRPr sz="4400">
          <a:solidFill>
            <a:schemeClr val="tx2"/>
          </a:solidFill>
          <a:latin typeface="Futura Bk BT" pitchFamily="34" charset="0"/>
        </a:defRPr>
      </a:lvl8pPr>
      <a:lvl9pPr marL="1828800" algn="ctr" rtl="0" fontAlgn="base">
        <a:spcBef>
          <a:spcPct val="0"/>
        </a:spcBef>
        <a:spcAft>
          <a:spcPct val="0"/>
        </a:spcAft>
        <a:defRPr sz="4400">
          <a:solidFill>
            <a:schemeClr val="tx2"/>
          </a:solidFill>
          <a:latin typeface="Futura Bk BT"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ctr" rtl="0" fontAlgn="base">
              <a:spcBef>
                <a:spcPct val="0"/>
              </a:spcBef>
              <a:spcAft>
                <a:spcPct val="0"/>
              </a:spcAft>
            </a:pPr>
            <a:endParaRPr lang="en-US" kern="1200">
              <a:solidFill>
                <a:srgbClr val="000000"/>
              </a:solidFill>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rtl="0" fontAlgn="base">
              <a:spcBef>
                <a:spcPct val="0"/>
              </a:spcBef>
              <a:spcAft>
                <a:spcPct val="0"/>
              </a:spcAft>
            </a:pPr>
            <a:fld id="{3D803CE7-1959-4753-AB59-3CF52F16EDC4}" type="slidenum">
              <a:rPr lang="en-US" kern="1200">
                <a:solidFill>
                  <a:srgbClr val="000000"/>
                </a:solidFill>
                <a:latin typeface="Arial"/>
                <a:ea typeface="+mn-ea"/>
                <a:cs typeface="+mn-cs"/>
              </a:rPr>
              <a:pPr rtl="0" fontAlgn="base">
                <a:spcBef>
                  <a:spcPct val="0"/>
                </a:spcBef>
                <a:spcAft>
                  <a:spcPct val="0"/>
                </a:spcAft>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rtl="0" fontAlgn="base">
              <a:spcBef>
                <a:spcPct val="0"/>
              </a:spcBef>
              <a:spcAft>
                <a:spcPct val="0"/>
              </a:spcAft>
              <a:defRPr/>
            </a:pPr>
            <a:endParaRPr lang="en-US" kern="1200">
              <a:solidFill>
                <a:srgbClr val="000000"/>
              </a:solidFill>
              <a:latin typeface="Futura Bk BT"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rtl="0" fontAlgn="base">
              <a:spcBef>
                <a:spcPct val="0"/>
              </a:spcBef>
              <a:spcAft>
                <a:spcPct val="0"/>
              </a:spcAft>
              <a:defRPr/>
            </a:pPr>
            <a:endParaRPr lang="en-US" kern="1200">
              <a:solidFill>
                <a:srgbClr val="000000"/>
              </a:solidFill>
              <a:latin typeface="Futura Bk BT"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1800D433-A7F0-44F8-A0EE-9EC19442C25E}" type="slidenum">
              <a:rPr lang="en-US" kern="1200">
                <a:solidFill>
                  <a:srgbClr val="000000"/>
                </a:solidFill>
                <a:latin typeface="Futura Bk BT" pitchFamily="34" charset="0"/>
                <a:ea typeface="+mn-ea"/>
                <a:cs typeface="+mn-cs"/>
              </a:rPr>
              <a:pPr rtl="0" fontAlgn="base">
                <a:spcBef>
                  <a:spcPct val="0"/>
                </a:spcBef>
                <a:spcAft>
                  <a:spcPct val="0"/>
                </a:spcAft>
                <a:defRPr/>
              </a:pPr>
              <a:t>‹#›</a:t>
            </a:fld>
            <a:endParaRPr lang="en-US" kern="1200">
              <a:solidFill>
                <a:srgbClr val="000000"/>
              </a:solidFill>
              <a:latin typeface="Futura Bk BT"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utura Bk BT" pitchFamily="34" charset="0"/>
        </a:defRPr>
      </a:lvl2pPr>
      <a:lvl3pPr algn="ctr" rtl="0" eaLnBrk="0" fontAlgn="base" hangingPunct="0">
        <a:spcBef>
          <a:spcPct val="0"/>
        </a:spcBef>
        <a:spcAft>
          <a:spcPct val="0"/>
        </a:spcAft>
        <a:defRPr sz="4400">
          <a:solidFill>
            <a:schemeClr val="tx2"/>
          </a:solidFill>
          <a:latin typeface="Futura Bk BT" pitchFamily="34" charset="0"/>
        </a:defRPr>
      </a:lvl3pPr>
      <a:lvl4pPr algn="ctr" rtl="0" eaLnBrk="0" fontAlgn="base" hangingPunct="0">
        <a:spcBef>
          <a:spcPct val="0"/>
        </a:spcBef>
        <a:spcAft>
          <a:spcPct val="0"/>
        </a:spcAft>
        <a:defRPr sz="4400">
          <a:solidFill>
            <a:schemeClr val="tx2"/>
          </a:solidFill>
          <a:latin typeface="Futura Bk BT" pitchFamily="34" charset="0"/>
        </a:defRPr>
      </a:lvl4pPr>
      <a:lvl5pPr algn="ctr" rtl="0" eaLnBrk="0" fontAlgn="base" hangingPunct="0">
        <a:spcBef>
          <a:spcPct val="0"/>
        </a:spcBef>
        <a:spcAft>
          <a:spcPct val="0"/>
        </a:spcAft>
        <a:defRPr sz="4400">
          <a:solidFill>
            <a:schemeClr val="tx2"/>
          </a:solidFill>
          <a:latin typeface="Futura Bk BT" pitchFamily="34" charset="0"/>
        </a:defRPr>
      </a:lvl5pPr>
      <a:lvl6pPr marL="457200" algn="ctr" rtl="0" fontAlgn="base">
        <a:spcBef>
          <a:spcPct val="0"/>
        </a:spcBef>
        <a:spcAft>
          <a:spcPct val="0"/>
        </a:spcAft>
        <a:defRPr sz="4400">
          <a:solidFill>
            <a:schemeClr val="tx2"/>
          </a:solidFill>
          <a:latin typeface="Futura Bk BT" pitchFamily="34" charset="0"/>
        </a:defRPr>
      </a:lvl6pPr>
      <a:lvl7pPr marL="914400" algn="ctr" rtl="0" fontAlgn="base">
        <a:spcBef>
          <a:spcPct val="0"/>
        </a:spcBef>
        <a:spcAft>
          <a:spcPct val="0"/>
        </a:spcAft>
        <a:defRPr sz="4400">
          <a:solidFill>
            <a:schemeClr val="tx2"/>
          </a:solidFill>
          <a:latin typeface="Futura Bk BT" pitchFamily="34" charset="0"/>
        </a:defRPr>
      </a:lvl7pPr>
      <a:lvl8pPr marL="1371600" algn="ctr" rtl="0" fontAlgn="base">
        <a:spcBef>
          <a:spcPct val="0"/>
        </a:spcBef>
        <a:spcAft>
          <a:spcPct val="0"/>
        </a:spcAft>
        <a:defRPr sz="4400">
          <a:solidFill>
            <a:schemeClr val="tx2"/>
          </a:solidFill>
          <a:latin typeface="Futura Bk BT" pitchFamily="34" charset="0"/>
        </a:defRPr>
      </a:lvl8pPr>
      <a:lvl9pPr marL="1828800" algn="ctr" rtl="0" fontAlgn="base">
        <a:spcBef>
          <a:spcPct val="0"/>
        </a:spcBef>
        <a:spcAft>
          <a:spcPct val="0"/>
        </a:spcAft>
        <a:defRPr sz="4400">
          <a:solidFill>
            <a:schemeClr val="tx2"/>
          </a:solidFill>
          <a:latin typeface="Futura Bk BT"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rtl="0" fontAlgn="base">
              <a:spcBef>
                <a:spcPct val="0"/>
              </a:spcBef>
              <a:spcAft>
                <a:spcPct val="0"/>
              </a:spcAft>
              <a:defRPr/>
            </a:pPr>
            <a:endParaRPr lang="en-US" kern="1200">
              <a:solidFill>
                <a:srgbClr val="000000"/>
              </a:solidFill>
              <a:latin typeface="Futura Bk BT"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rtl="0" fontAlgn="base">
              <a:spcBef>
                <a:spcPct val="0"/>
              </a:spcBef>
              <a:spcAft>
                <a:spcPct val="0"/>
              </a:spcAft>
              <a:defRPr/>
            </a:pPr>
            <a:endParaRPr lang="en-US" kern="1200">
              <a:solidFill>
                <a:srgbClr val="000000"/>
              </a:solidFill>
              <a:latin typeface="Futura Bk BT"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1800D433-A7F0-44F8-A0EE-9EC19442C25E}" type="slidenum">
              <a:rPr lang="en-US" kern="1200">
                <a:solidFill>
                  <a:srgbClr val="000000"/>
                </a:solidFill>
                <a:latin typeface="Futura Bk BT" pitchFamily="34" charset="0"/>
                <a:ea typeface="+mn-ea"/>
                <a:cs typeface="+mn-cs"/>
              </a:rPr>
              <a:pPr rtl="0" fontAlgn="base">
                <a:spcBef>
                  <a:spcPct val="0"/>
                </a:spcBef>
                <a:spcAft>
                  <a:spcPct val="0"/>
                </a:spcAft>
                <a:defRPr/>
              </a:pPr>
              <a:t>‹#›</a:t>
            </a:fld>
            <a:endParaRPr lang="en-US" kern="1200">
              <a:solidFill>
                <a:srgbClr val="000000"/>
              </a:solidFill>
              <a:latin typeface="Futura Bk BT"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utura Bk BT" pitchFamily="34" charset="0"/>
        </a:defRPr>
      </a:lvl2pPr>
      <a:lvl3pPr algn="ctr" rtl="0" eaLnBrk="0" fontAlgn="base" hangingPunct="0">
        <a:spcBef>
          <a:spcPct val="0"/>
        </a:spcBef>
        <a:spcAft>
          <a:spcPct val="0"/>
        </a:spcAft>
        <a:defRPr sz="4400">
          <a:solidFill>
            <a:schemeClr val="tx2"/>
          </a:solidFill>
          <a:latin typeface="Futura Bk BT" pitchFamily="34" charset="0"/>
        </a:defRPr>
      </a:lvl3pPr>
      <a:lvl4pPr algn="ctr" rtl="0" eaLnBrk="0" fontAlgn="base" hangingPunct="0">
        <a:spcBef>
          <a:spcPct val="0"/>
        </a:spcBef>
        <a:spcAft>
          <a:spcPct val="0"/>
        </a:spcAft>
        <a:defRPr sz="4400">
          <a:solidFill>
            <a:schemeClr val="tx2"/>
          </a:solidFill>
          <a:latin typeface="Futura Bk BT" pitchFamily="34" charset="0"/>
        </a:defRPr>
      </a:lvl4pPr>
      <a:lvl5pPr algn="ctr" rtl="0" eaLnBrk="0" fontAlgn="base" hangingPunct="0">
        <a:spcBef>
          <a:spcPct val="0"/>
        </a:spcBef>
        <a:spcAft>
          <a:spcPct val="0"/>
        </a:spcAft>
        <a:defRPr sz="4400">
          <a:solidFill>
            <a:schemeClr val="tx2"/>
          </a:solidFill>
          <a:latin typeface="Futura Bk BT" pitchFamily="34" charset="0"/>
        </a:defRPr>
      </a:lvl5pPr>
      <a:lvl6pPr marL="457200" algn="ctr" rtl="0" fontAlgn="base">
        <a:spcBef>
          <a:spcPct val="0"/>
        </a:spcBef>
        <a:spcAft>
          <a:spcPct val="0"/>
        </a:spcAft>
        <a:defRPr sz="4400">
          <a:solidFill>
            <a:schemeClr val="tx2"/>
          </a:solidFill>
          <a:latin typeface="Futura Bk BT" pitchFamily="34" charset="0"/>
        </a:defRPr>
      </a:lvl6pPr>
      <a:lvl7pPr marL="914400" algn="ctr" rtl="0" fontAlgn="base">
        <a:spcBef>
          <a:spcPct val="0"/>
        </a:spcBef>
        <a:spcAft>
          <a:spcPct val="0"/>
        </a:spcAft>
        <a:defRPr sz="4400">
          <a:solidFill>
            <a:schemeClr val="tx2"/>
          </a:solidFill>
          <a:latin typeface="Futura Bk BT" pitchFamily="34" charset="0"/>
        </a:defRPr>
      </a:lvl7pPr>
      <a:lvl8pPr marL="1371600" algn="ctr" rtl="0" fontAlgn="base">
        <a:spcBef>
          <a:spcPct val="0"/>
        </a:spcBef>
        <a:spcAft>
          <a:spcPct val="0"/>
        </a:spcAft>
        <a:defRPr sz="4400">
          <a:solidFill>
            <a:schemeClr val="tx2"/>
          </a:solidFill>
          <a:latin typeface="Futura Bk BT" pitchFamily="34" charset="0"/>
        </a:defRPr>
      </a:lvl8pPr>
      <a:lvl9pPr marL="1828800" algn="ctr" rtl="0" fontAlgn="base">
        <a:spcBef>
          <a:spcPct val="0"/>
        </a:spcBef>
        <a:spcAft>
          <a:spcPct val="0"/>
        </a:spcAft>
        <a:defRPr sz="4400">
          <a:solidFill>
            <a:schemeClr val="tx2"/>
          </a:solidFill>
          <a:latin typeface="Futura Bk BT"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rtl="0" fontAlgn="base">
              <a:spcBef>
                <a:spcPct val="0"/>
              </a:spcBef>
              <a:spcAft>
                <a:spcPct val="0"/>
              </a:spcAft>
              <a:defRPr/>
            </a:pPr>
            <a:endParaRPr lang="en-US" kern="1200">
              <a:solidFill>
                <a:srgbClr val="000000"/>
              </a:solidFill>
              <a:latin typeface="Futura Bk BT"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rtl="0" fontAlgn="base">
              <a:spcBef>
                <a:spcPct val="0"/>
              </a:spcBef>
              <a:spcAft>
                <a:spcPct val="0"/>
              </a:spcAft>
              <a:defRPr/>
            </a:pPr>
            <a:endParaRPr lang="en-US" kern="1200">
              <a:solidFill>
                <a:srgbClr val="000000"/>
              </a:solidFill>
              <a:latin typeface="Futura Bk BT"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1800D433-A7F0-44F8-A0EE-9EC19442C25E}" type="slidenum">
              <a:rPr lang="en-US" kern="1200">
                <a:solidFill>
                  <a:srgbClr val="000000"/>
                </a:solidFill>
                <a:latin typeface="Futura Bk BT" pitchFamily="34" charset="0"/>
                <a:ea typeface="+mn-ea"/>
                <a:cs typeface="+mn-cs"/>
              </a:rPr>
              <a:pPr rtl="0" fontAlgn="base">
                <a:spcBef>
                  <a:spcPct val="0"/>
                </a:spcBef>
                <a:spcAft>
                  <a:spcPct val="0"/>
                </a:spcAft>
                <a:defRPr/>
              </a:pPr>
              <a:t>‹#›</a:t>
            </a:fld>
            <a:endParaRPr lang="en-US" kern="1200">
              <a:solidFill>
                <a:srgbClr val="000000"/>
              </a:solidFill>
              <a:latin typeface="Futura Bk BT"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utura Bk BT" pitchFamily="34" charset="0"/>
        </a:defRPr>
      </a:lvl2pPr>
      <a:lvl3pPr algn="ctr" rtl="0" eaLnBrk="0" fontAlgn="base" hangingPunct="0">
        <a:spcBef>
          <a:spcPct val="0"/>
        </a:spcBef>
        <a:spcAft>
          <a:spcPct val="0"/>
        </a:spcAft>
        <a:defRPr sz="4400">
          <a:solidFill>
            <a:schemeClr val="tx2"/>
          </a:solidFill>
          <a:latin typeface="Futura Bk BT" pitchFamily="34" charset="0"/>
        </a:defRPr>
      </a:lvl3pPr>
      <a:lvl4pPr algn="ctr" rtl="0" eaLnBrk="0" fontAlgn="base" hangingPunct="0">
        <a:spcBef>
          <a:spcPct val="0"/>
        </a:spcBef>
        <a:spcAft>
          <a:spcPct val="0"/>
        </a:spcAft>
        <a:defRPr sz="4400">
          <a:solidFill>
            <a:schemeClr val="tx2"/>
          </a:solidFill>
          <a:latin typeface="Futura Bk BT" pitchFamily="34" charset="0"/>
        </a:defRPr>
      </a:lvl4pPr>
      <a:lvl5pPr algn="ctr" rtl="0" eaLnBrk="0" fontAlgn="base" hangingPunct="0">
        <a:spcBef>
          <a:spcPct val="0"/>
        </a:spcBef>
        <a:spcAft>
          <a:spcPct val="0"/>
        </a:spcAft>
        <a:defRPr sz="4400">
          <a:solidFill>
            <a:schemeClr val="tx2"/>
          </a:solidFill>
          <a:latin typeface="Futura Bk BT" pitchFamily="34" charset="0"/>
        </a:defRPr>
      </a:lvl5pPr>
      <a:lvl6pPr marL="457200" algn="ctr" rtl="0" fontAlgn="base">
        <a:spcBef>
          <a:spcPct val="0"/>
        </a:spcBef>
        <a:spcAft>
          <a:spcPct val="0"/>
        </a:spcAft>
        <a:defRPr sz="4400">
          <a:solidFill>
            <a:schemeClr val="tx2"/>
          </a:solidFill>
          <a:latin typeface="Futura Bk BT" pitchFamily="34" charset="0"/>
        </a:defRPr>
      </a:lvl6pPr>
      <a:lvl7pPr marL="914400" algn="ctr" rtl="0" fontAlgn="base">
        <a:spcBef>
          <a:spcPct val="0"/>
        </a:spcBef>
        <a:spcAft>
          <a:spcPct val="0"/>
        </a:spcAft>
        <a:defRPr sz="4400">
          <a:solidFill>
            <a:schemeClr val="tx2"/>
          </a:solidFill>
          <a:latin typeface="Futura Bk BT" pitchFamily="34" charset="0"/>
        </a:defRPr>
      </a:lvl7pPr>
      <a:lvl8pPr marL="1371600" algn="ctr" rtl="0" fontAlgn="base">
        <a:spcBef>
          <a:spcPct val="0"/>
        </a:spcBef>
        <a:spcAft>
          <a:spcPct val="0"/>
        </a:spcAft>
        <a:defRPr sz="4400">
          <a:solidFill>
            <a:schemeClr val="tx2"/>
          </a:solidFill>
          <a:latin typeface="Futura Bk BT" pitchFamily="34" charset="0"/>
        </a:defRPr>
      </a:lvl8pPr>
      <a:lvl9pPr marL="1828800" algn="ctr" rtl="0" fontAlgn="base">
        <a:spcBef>
          <a:spcPct val="0"/>
        </a:spcBef>
        <a:spcAft>
          <a:spcPct val="0"/>
        </a:spcAft>
        <a:defRPr sz="4400">
          <a:solidFill>
            <a:schemeClr val="tx2"/>
          </a:solidFill>
          <a:latin typeface="Futura Bk BT"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pn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image" Target="../media/image41.wmf"/></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41.w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59.xml"/><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59.xml"/><Relationship Id="rId5" Type="http://schemas.openxmlformats.org/officeDocument/2006/relationships/image" Target="../media/image44.pn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notesSlide" Target="../notesSlides/notesSlide12.xml"/><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slideLayout" Target="../slideLayouts/slideLayout66.xml"/><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image" Target="../media/image53.png"/><Relationship Id="rId5" Type="http://schemas.openxmlformats.org/officeDocument/2006/relationships/oleObject" Target="../embeddings/oleObject2.bin"/><Relationship Id="rId10" Type="http://schemas.openxmlformats.org/officeDocument/2006/relationships/image" Target="../media/image52.png"/><Relationship Id="rId4" Type="http://schemas.openxmlformats.org/officeDocument/2006/relationships/oleObject" Target="../embeddings/oleObject1.bin"/><Relationship Id="rId9" Type="http://schemas.openxmlformats.org/officeDocument/2006/relationships/image" Target="../media/image7.png"/><Relationship Id="rId1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notesSlide" Target="../notesSlides/notesSlide15.xml"/><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slideLayout" Target="../slideLayouts/slideLayout66.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53.png"/><Relationship Id="rId5" Type="http://schemas.openxmlformats.org/officeDocument/2006/relationships/oleObject" Target="../embeddings/oleObject5.bin"/><Relationship Id="rId10" Type="http://schemas.openxmlformats.org/officeDocument/2006/relationships/image" Target="../media/image52.png"/><Relationship Id="rId4" Type="http://schemas.openxmlformats.org/officeDocument/2006/relationships/oleObject" Target="../embeddings/oleObject4.bin"/><Relationship Id="rId9" Type="http://schemas.openxmlformats.org/officeDocument/2006/relationships/image" Target="../media/image7.png"/><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8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87.xml"/><Relationship Id="rId6" Type="http://schemas.openxmlformats.org/officeDocument/2006/relationships/image" Target="../media/image83.png"/><Relationship Id="rId11" Type="http://schemas.openxmlformats.org/officeDocument/2006/relationships/image" Target="../media/image79.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70.png"/><Relationship Id="rId18" Type="http://schemas.openxmlformats.org/officeDocument/2006/relationships/image" Target="../media/image64.png"/><Relationship Id="rId3" Type="http://schemas.openxmlformats.org/officeDocument/2006/relationships/image" Target="../media/image81.png"/><Relationship Id="rId21" Type="http://schemas.openxmlformats.org/officeDocument/2006/relationships/image" Target="../media/image67.png"/><Relationship Id="rId7" Type="http://schemas.openxmlformats.org/officeDocument/2006/relationships/image" Target="../media/image72.png"/><Relationship Id="rId12" Type="http://schemas.openxmlformats.org/officeDocument/2006/relationships/image" Target="../media/image68.png"/><Relationship Id="rId17" Type="http://schemas.openxmlformats.org/officeDocument/2006/relationships/image" Target="../media/image63.png"/><Relationship Id="rId2" Type="http://schemas.openxmlformats.org/officeDocument/2006/relationships/notesSlide" Target="../notesSlides/notesSlide19.xml"/><Relationship Id="rId16" Type="http://schemas.openxmlformats.org/officeDocument/2006/relationships/image" Target="../media/image94.png"/><Relationship Id="rId20" Type="http://schemas.openxmlformats.org/officeDocument/2006/relationships/image" Target="../media/image66.png"/><Relationship Id="rId1" Type="http://schemas.openxmlformats.org/officeDocument/2006/relationships/slideLayout" Target="../slideLayouts/slideLayout87.xml"/><Relationship Id="rId6" Type="http://schemas.openxmlformats.org/officeDocument/2006/relationships/image" Target="../media/image88.png"/><Relationship Id="rId11" Type="http://schemas.openxmlformats.org/officeDocument/2006/relationships/image" Target="../media/image92.jpeg"/><Relationship Id="rId5" Type="http://schemas.openxmlformats.org/officeDocument/2006/relationships/image" Target="../media/image87.jpeg"/><Relationship Id="rId15" Type="http://schemas.openxmlformats.org/officeDocument/2006/relationships/image" Target="../media/image61.png"/><Relationship Id="rId23" Type="http://schemas.openxmlformats.org/officeDocument/2006/relationships/image" Target="../media/image71.png"/><Relationship Id="rId10" Type="http://schemas.openxmlformats.org/officeDocument/2006/relationships/image" Target="../media/image91.png"/><Relationship Id="rId19" Type="http://schemas.openxmlformats.org/officeDocument/2006/relationships/image" Target="../media/image65.png"/><Relationship Id="rId4" Type="http://schemas.openxmlformats.org/officeDocument/2006/relationships/image" Target="../media/image73.png"/><Relationship Id="rId9" Type="http://schemas.openxmlformats.org/officeDocument/2006/relationships/image" Target="../media/image90.png"/><Relationship Id="rId14" Type="http://schemas.openxmlformats.org/officeDocument/2006/relationships/image" Target="../media/image93.png"/><Relationship Id="rId22" Type="http://schemas.openxmlformats.org/officeDocument/2006/relationships/image" Target="../media/image95.pn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9.jpeg"/><Relationship Id="rId3" Type="http://schemas.openxmlformats.org/officeDocument/2006/relationships/image" Target="../media/image81.png"/><Relationship Id="rId7" Type="http://schemas.openxmlformats.org/officeDocument/2006/relationships/image" Target="../media/image72.png"/><Relationship Id="rId12" Type="http://schemas.openxmlformats.org/officeDocument/2006/relationships/image" Target="../media/image68.png"/><Relationship Id="rId2" Type="http://schemas.openxmlformats.org/officeDocument/2006/relationships/notesSlide" Target="../notesSlides/notesSlide20.xml"/><Relationship Id="rId16" Type="http://schemas.openxmlformats.org/officeDocument/2006/relationships/image" Target="../media/image102.jpeg"/><Relationship Id="rId1" Type="http://schemas.openxmlformats.org/officeDocument/2006/relationships/slideLayout" Target="../slideLayouts/slideLayout87.xml"/><Relationship Id="rId6" Type="http://schemas.openxmlformats.org/officeDocument/2006/relationships/image" Target="../media/image88.png"/><Relationship Id="rId11" Type="http://schemas.openxmlformats.org/officeDocument/2006/relationships/image" Target="../media/image98.jpeg"/><Relationship Id="rId5" Type="http://schemas.openxmlformats.org/officeDocument/2006/relationships/image" Target="../media/image97.jpeg"/><Relationship Id="rId15" Type="http://schemas.openxmlformats.org/officeDocument/2006/relationships/image" Target="../media/image101.jpeg"/><Relationship Id="rId10" Type="http://schemas.openxmlformats.org/officeDocument/2006/relationships/image" Target="../media/image91.png"/><Relationship Id="rId4" Type="http://schemas.openxmlformats.org/officeDocument/2006/relationships/image" Target="../media/image96.png"/><Relationship Id="rId9" Type="http://schemas.openxmlformats.org/officeDocument/2006/relationships/image" Target="../media/image90.png"/><Relationship Id="rId14"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3.png"/><Relationship Id="rId18" Type="http://schemas.openxmlformats.org/officeDocument/2006/relationships/image" Target="../media/image105.png"/><Relationship Id="rId26" Type="http://schemas.openxmlformats.org/officeDocument/2006/relationships/image" Target="../media/image71.png"/><Relationship Id="rId3" Type="http://schemas.openxmlformats.org/officeDocument/2006/relationships/image" Target="../media/image101.jpeg"/><Relationship Id="rId21" Type="http://schemas.openxmlformats.org/officeDocument/2006/relationships/image" Target="../media/image65.png"/><Relationship Id="rId7" Type="http://schemas.openxmlformats.org/officeDocument/2006/relationships/image" Target="../media/image96.png"/><Relationship Id="rId12" Type="http://schemas.openxmlformats.org/officeDocument/2006/relationships/image" Target="../media/image91.png"/><Relationship Id="rId17" Type="http://schemas.openxmlformats.org/officeDocument/2006/relationships/image" Target="../media/image61.png"/><Relationship Id="rId25" Type="http://schemas.openxmlformats.org/officeDocument/2006/relationships/image" Target="../media/image70.png"/><Relationship Id="rId2" Type="http://schemas.openxmlformats.org/officeDocument/2006/relationships/notesSlide" Target="../notesSlides/notesSlide21.xml"/><Relationship Id="rId16" Type="http://schemas.openxmlformats.org/officeDocument/2006/relationships/image" Target="../media/image100.jpeg"/><Relationship Id="rId20" Type="http://schemas.openxmlformats.org/officeDocument/2006/relationships/image" Target="../media/image64.png"/><Relationship Id="rId1" Type="http://schemas.openxmlformats.org/officeDocument/2006/relationships/slideLayout" Target="../slideLayouts/slideLayout101.xml"/><Relationship Id="rId6" Type="http://schemas.openxmlformats.org/officeDocument/2006/relationships/image" Target="../media/image81.png"/><Relationship Id="rId11" Type="http://schemas.openxmlformats.org/officeDocument/2006/relationships/image" Target="../media/image90.png"/><Relationship Id="rId24" Type="http://schemas.openxmlformats.org/officeDocument/2006/relationships/image" Target="../media/image106.png"/><Relationship Id="rId5" Type="http://schemas.openxmlformats.org/officeDocument/2006/relationships/image" Target="../media/image72.png"/><Relationship Id="rId15" Type="http://schemas.openxmlformats.org/officeDocument/2006/relationships/image" Target="../media/image104.png"/><Relationship Id="rId23" Type="http://schemas.openxmlformats.org/officeDocument/2006/relationships/image" Target="../media/image67.png"/><Relationship Id="rId10" Type="http://schemas.openxmlformats.org/officeDocument/2006/relationships/image" Target="../media/image89.png"/><Relationship Id="rId19" Type="http://schemas.openxmlformats.org/officeDocument/2006/relationships/image" Target="../media/image63.png"/><Relationship Id="rId4" Type="http://schemas.openxmlformats.org/officeDocument/2006/relationships/image" Target="../media/image102.jpeg"/><Relationship Id="rId9" Type="http://schemas.openxmlformats.org/officeDocument/2006/relationships/image" Target="../media/image88.png"/><Relationship Id="rId14" Type="http://schemas.openxmlformats.org/officeDocument/2006/relationships/image" Target="../media/image68.png"/><Relationship Id="rId22"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67.png"/><Relationship Id="rId18" Type="http://schemas.openxmlformats.org/officeDocument/2006/relationships/image" Target="../media/image109.png"/><Relationship Id="rId3" Type="http://schemas.openxmlformats.org/officeDocument/2006/relationships/image" Target="../media/image72.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101.jpeg"/><Relationship Id="rId16" Type="http://schemas.openxmlformats.org/officeDocument/2006/relationships/image" Target="../media/image70.png"/><Relationship Id="rId1" Type="http://schemas.openxmlformats.org/officeDocument/2006/relationships/slideLayout" Target="../slideLayouts/slideLayout101.xml"/><Relationship Id="rId6" Type="http://schemas.openxmlformats.org/officeDocument/2006/relationships/image" Target="../media/image108.png"/><Relationship Id="rId11" Type="http://schemas.openxmlformats.org/officeDocument/2006/relationships/image" Target="../media/image65.png"/><Relationship Id="rId5" Type="http://schemas.openxmlformats.org/officeDocument/2006/relationships/image" Target="../media/image102.jpeg"/><Relationship Id="rId15" Type="http://schemas.openxmlformats.org/officeDocument/2006/relationships/image" Target="../media/image106.png"/><Relationship Id="rId10" Type="http://schemas.openxmlformats.org/officeDocument/2006/relationships/image" Target="../media/image64.png"/><Relationship Id="rId4" Type="http://schemas.openxmlformats.org/officeDocument/2006/relationships/image" Target="../media/image107.png"/><Relationship Id="rId9" Type="http://schemas.openxmlformats.org/officeDocument/2006/relationships/image" Target="../media/image63.png"/><Relationship Id="rId1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67.png"/><Relationship Id="rId18" Type="http://schemas.openxmlformats.org/officeDocument/2006/relationships/image" Target="../media/image108.png"/><Relationship Id="rId3" Type="http://schemas.openxmlformats.org/officeDocument/2006/relationships/image" Target="../media/image101.jpeg"/><Relationship Id="rId7" Type="http://schemas.openxmlformats.org/officeDocument/2006/relationships/image" Target="../media/image109.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22.xml"/><Relationship Id="rId16" Type="http://schemas.openxmlformats.org/officeDocument/2006/relationships/image" Target="../media/image70.png"/><Relationship Id="rId1" Type="http://schemas.openxmlformats.org/officeDocument/2006/relationships/slideLayout" Target="../slideLayouts/slideLayout101.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102.jpeg"/><Relationship Id="rId15" Type="http://schemas.openxmlformats.org/officeDocument/2006/relationships/image" Target="../media/image106.png"/><Relationship Id="rId10" Type="http://schemas.openxmlformats.org/officeDocument/2006/relationships/image" Target="../media/image64.png"/><Relationship Id="rId19" Type="http://schemas.openxmlformats.org/officeDocument/2006/relationships/image" Target="../media/image107.png"/><Relationship Id="rId4" Type="http://schemas.openxmlformats.org/officeDocument/2006/relationships/image" Target="../media/image72.png"/><Relationship Id="rId9" Type="http://schemas.openxmlformats.org/officeDocument/2006/relationships/image" Target="../media/image63.png"/><Relationship Id="rId1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25.xml"/><Relationship Id="rId1" Type="http://schemas.openxmlformats.org/officeDocument/2006/relationships/slideLayout" Target="../slideLayouts/slideLayout101.xml"/><Relationship Id="rId4" Type="http://schemas.openxmlformats.org/officeDocument/2006/relationships/image" Target="../media/image112.wmf"/></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101.xml"/><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101.xml"/><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101.xml"/><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jpe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3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22.jpe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 Id="rId22" Type="http://schemas.openxmlformats.org/officeDocument/2006/relationships/image" Target="../media/image2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31.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18" Type="http://schemas.openxmlformats.org/officeDocument/2006/relationships/image" Target="../media/image29.jpe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3.jpeg"/><Relationship Id="rId12" Type="http://schemas.openxmlformats.org/officeDocument/2006/relationships/image" Target="../media/image10.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31.xml"/><Relationship Id="rId6" Type="http://schemas.openxmlformats.org/officeDocument/2006/relationships/image" Target="../media/image12.jpeg"/><Relationship Id="rId11" Type="http://schemas.openxmlformats.org/officeDocument/2006/relationships/image" Target="../media/image9.png"/><Relationship Id="rId5" Type="http://schemas.openxmlformats.org/officeDocument/2006/relationships/image" Target="../media/image11.png"/><Relationship Id="rId15" Type="http://schemas.openxmlformats.org/officeDocument/2006/relationships/image" Target="../media/image18.png"/><Relationship Id="rId10" Type="http://schemas.openxmlformats.org/officeDocument/2006/relationships/image" Target="../media/image7.png"/><Relationship Id="rId19" Type="http://schemas.openxmlformats.org/officeDocument/2006/relationships/image" Target="../media/image30.jpeg"/><Relationship Id="rId4" Type="http://schemas.openxmlformats.org/officeDocument/2006/relationships/image" Target="../media/image8.png"/><Relationship Id="rId9" Type="http://schemas.openxmlformats.org/officeDocument/2006/relationships/image" Target="../media/image15.png"/><Relationship Id="rId14" Type="http://schemas.openxmlformats.org/officeDocument/2006/relationships/image" Target="../media/image17.png"/><Relationship Id="rId22"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1219200"/>
            <a:ext cx="4419600" cy="1470025"/>
          </a:xfrm>
        </p:spPr>
        <p:txBody>
          <a:bodyPr>
            <a:noAutofit/>
          </a:bodyPr>
          <a:lstStyle/>
          <a:p>
            <a:pPr algn="l"/>
            <a:r>
              <a:rPr lang="en-US" sz="5400" b="1" dirty="0" smtClean="0"/>
              <a:t>3D object categorization</a:t>
            </a:r>
            <a:endParaRPr lang="en-US" sz="5400" b="1" dirty="0"/>
          </a:p>
        </p:txBody>
      </p:sp>
      <p:sp>
        <p:nvSpPr>
          <p:cNvPr id="3" name="Subtitle 2"/>
          <p:cNvSpPr>
            <a:spLocks noGrp="1"/>
          </p:cNvSpPr>
          <p:nvPr>
            <p:ph type="subTitle" idx="1"/>
          </p:nvPr>
        </p:nvSpPr>
        <p:spPr>
          <a:xfrm>
            <a:off x="0" y="5715000"/>
            <a:ext cx="9144000" cy="838200"/>
          </a:xfrm>
        </p:spPr>
        <p:txBody>
          <a:bodyPr/>
          <a:lstStyle/>
          <a:p>
            <a:r>
              <a:rPr lang="en-US" dirty="0" smtClean="0">
                <a:solidFill>
                  <a:schemeClr val="tx1"/>
                </a:solidFill>
              </a:rPr>
              <a:t>Courtesy of Prof. </a:t>
            </a:r>
            <a:r>
              <a:rPr lang="en-US" dirty="0" err="1" smtClean="0">
                <a:solidFill>
                  <a:schemeClr val="tx1"/>
                </a:solidFill>
              </a:rPr>
              <a:t>Silvio</a:t>
            </a:r>
            <a:r>
              <a:rPr lang="en-US" dirty="0" smtClean="0">
                <a:solidFill>
                  <a:schemeClr val="tx1"/>
                </a:solidFill>
              </a:rPr>
              <a:t> </a:t>
            </a:r>
            <a:r>
              <a:rPr lang="en-US" dirty="0" err="1" smtClean="0">
                <a:solidFill>
                  <a:schemeClr val="tx1"/>
                </a:solidFill>
              </a:rPr>
              <a:t>Savarese</a:t>
            </a:r>
            <a:r>
              <a:rPr lang="en-US" dirty="0" smtClean="0">
                <a:solidFill>
                  <a:schemeClr val="tx1"/>
                </a:solidFill>
              </a:rPr>
              <a:t> </a:t>
            </a:r>
            <a:r>
              <a:rPr lang="en-US" sz="2400" dirty="0" smtClean="0">
                <a:solidFill>
                  <a:schemeClr val="tx1"/>
                </a:solidFill>
              </a:rPr>
              <a:t>(U. Michigan, Ann-Arbor)</a:t>
            </a:r>
            <a:endParaRPr lang="en-US" sz="2400" dirty="0">
              <a:solidFill>
                <a:schemeClr val="tx1"/>
              </a:solidFill>
            </a:endParaRPr>
          </a:p>
        </p:txBody>
      </p:sp>
      <p:grpSp>
        <p:nvGrpSpPr>
          <p:cNvPr id="8" name="Group 7"/>
          <p:cNvGrpSpPr/>
          <p:nvPr/>
        </p:nvGrpSpPr>
        <p:grpSpPr>
          <a:xfrm>
            <a:off x="569056" y="1143000"/>
            <a:ext cx="3798796" cy="3352800"/>
            <a:chOff x="569056" y="914400"/>
            <a:chExt cx="3798796" cy="3352800"/>
          </a:xfrm>
        </p:grpSpPr>
        <p:pic>
          <p:nvPicPr>
            <p:cNvPr id="4" name="Picture 7"/>
            <p:cNvPicPr>
              <a:picLocks noChangeAspect="1" noChangeArrowheads="1"/>
            </p:cNvPicPr>
            <p:nvPr/>
          </p:nvPicPr>
          <p:blipFill>
            <a:blip r:embed="rId2" cstate="print"/>
            <a:srcRect/>
            <a:stretch>
              <a:fillRect/>
            </a:stretch>
          </p:blipFill>
          <p:spPr bwMode="auto">
            <a:xfrm>
              <a:off x="569056" y="914400"/>
              <a:ext cx="3798796" cy="3352800"/>
            </a:xfrm>
            <a:prstGeom prst="rect">
              <a:avLst/>
            </a:prstGeom>
            <a:noFill/>
            <a:ln w="9525">
              <a:noFill/>
              <a:miter lim="800000"/>
              <a:headEnd/>
              <a:tailEnd/>
            </a:ln>
            <a:effectLst/>
          </p:spPr>
        </p:pic>
        <p:pic>
          <p:nvPicPr>
            <p:cNvPr id="5" name="Picture 6" descr="car4"/>
            <p:cNvPicPr>
              <a:picLocks noChangeAspect="1" noChangeArrowheads="1"/>
            </p:cNvPicPr>
            <p:nvPr/>
          </p:nvPicPr>
          <p:blipFill>
            <a:blip r:embed="rId3"/>
            <a:srcRect/>
            <a:stretch>
              <a:fillRect/>
            </a:stretch>
          </p:blipFill>
          <p:spPr bwMode="auto">
            <a:xfrm>
              <a:off x="1371600" y="1905000"/>
              <a:ext cx="2093941" cy="838200"/>
            </a:xfrm>
            <a:prstGeom prst="rect">
              <a:avLst/>
            </a:prstGeom>
            <a:noFill/>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2373" name="Picture 5"/>
          <p:cNvPicPr>
            <a:picLocks noChangeAspect="1" noChangeArrowheads="1"/>
          </p:cNvPicPr>
          <p:nvPr/>
        </p:nvPicPr>
        <p:blipFill>
          <a:blip r:embed="rId2"/>
          <a:srcRect/>
          <a:stretch>
            <a:fillRect/>
          </a:stretch>
        </p:blipFill>
        <p:spPr bwMode="auto">
          <a:xfrm>
            <a:off x="1981200" y="2209800"/>
            <a:ext cx="4060825" cy="4419600"/>
          </a:xfrm>
          <a:prstGeom prst="rect">
            <a:avLst/>
          </a:prstGeom>
          <a:noFill/>
          <a:ln w="25400" algn="ctr">
            <a:noFill/>
            <a:miter lim="800000"/>
            <a:headEnd/>
            <a:tailEnd/>
          </a:ln>
          <a:effectLst/>
        </p:spPr>
      </p:pic>
      <p:sp>
        <p:nvSpPr>
          <p:cNvPr id="1722376" name="Rectangle 8"/>
          <p:cNvSpPr>
            <a:spLocks noChangeArrowheads="1"/>
          </p:cNvSpPr>
          <p:nvPr/>
        </p:nvSpPr>
        <p:spPr bwMode="auto">
          <a:xfrm>
            <a:off x="1752600" y="152400"/>
            <a:ext cx="6766596" cy="1323439"/>
          </a:xfrm>
          <a:prstGeom prst="rect">
            <a:avLst/>
          </a:prstGeom>
          <a:noFill/>
          <a:ln w="25400" algn="ctr">
            <a:noFill/>
            <a:miter lim="800000"/>
            <a:headEnd/>
            <a:tailEnd/>
          </a:ln>
          <a:effectLst/>
        </p:spPr>
        <p:txBody>
          <a:bodyPr wrap="none">
            <a:spAutoFit/>
          </a:bodyPr>
          <a:lstStyle/>
          <a:p>
            <a:pPr algn="l" rtl="0" fontAlgn="base">
              <a:spcBef>
                <a:spcPct val="0"/>
              </a:spcBef>
              <a:spcAft>
                <a:spcPct val="0"/>
              </a:spcAft>
            </a:pPr>
            <a:r>
              <a:rPr lang="en-US" sz="4000" b="1" kern="1200" dirty="0">
                <a:solidFill>
                  <a:srgbClr val="000000"/>
                </a:solidFill>
                <a:latin typeface="Futura Bk BT" pitchFamily="34" charset="0"/>
                <a:ea typeface="+mn-ea"/>
                <a:cs typeface="+mn-cs"/>
              </a:rPr>
              <a:t>Object representation: </a:t>
            </a:r>
          </a:p>
          <a:p>
            <a:pPr algn="l" rtl="0" fontAlgn="base">
              <a:spcBef>
                <a:spcPct val="0"/>
              </a:spcBef>
              <a:spcAft>
                <a:spcPct val="0"/>
              </a:spcAft>
            </a:pPr>
            <a:r>
              <a:rPr lang="en-US" sz="4000" b="1" kern="1200" dirty="0">
                <a:solidFill>
                  <a:srgbClr val="000000"/>
                </a:solidFill>
                <a:latin typeface="Futura Bk BT" pitchFamily="34" charset="0"/>
                <a:ea typeface="+mn-ea"/>
                <a:cs typeface="+mn-cs"/>
              </a:rPr>
              <a:t>Collection of patches in 3D</a:t>
            </a:r>
          </a:p>
        </p:txBody>
      </p:sp>
      <p:sp>
        <p:nvSpPr>
          <p:cNvPr id="1722378" name="Rectangle 10"/>
          <p:cNvSpPr>
            <a:spLocks noChangeArrowheads="1"/>
          </p:cNvSpPr>
          <p:nvPr/>
        </p:nvSpPr>
        <p:spPr bwMode="auto">
          <a:xfrm>
            <a:off x="6248400" y="1447800"/>
            <a:ext cx="2474913" cy="366713"/>
          </a:xfrm>
          <a:prstGeom prst="rect">
            <a:avLst/>
          </a:prstGeom>
          <a:noFill/>
          <a:ln w="25400" algn="ctr">
            <a:noFill/>
            <a:miter lim="800000"/>
            <a:headEnd/>
            <a:tailEnd/>
          </a:ln>
          <a:effectLst/>
        </p:spPr>
        <p:txBody>
          <a:bodyPr wrap="none">
            <a:spAutoFit/>
          </a:bodyPr>
          <a:lstStyle/>
          <a:p>
            <a:pPr algn="l" rtl="0" fontAlgn="base">
              <a:spcBef>
                <a:spcPct val="0"/>
              </a:spcBef>
              <a:spcAft>
                <a:spcPct val="0"/>
              </a:spcAft>
            </a:pPr>
            <a:r>
              <a:rPr lang="en-US" kern="1200" dirty="0">
                <a:solidFill>
                  <a:srgbClr val="000000"/>
                </a:solidFill>
                <a:latin typeface="Futura Bk BT" pitchFamily="34" charset="0"/>
                <a:ea typeface="+mn-ea"/>
                <a:cs typeface="+mn-cs"/>
              </a:rPr>
              <a:t> </a:t>
            </a:r>
            <a:r>
              <a:rPr lang="en-US" kern="1200" dirty="0" err="1">
                <a:solidFill>
                  <a:srgbClr val="000000"/>
                </a:solidFill>
                <a:latin typeface="Futura Bk BT" pitchFamily="34" charset="0"/>
                <a:ea typeface="+mn-ea"/>
                <a:cs typeface="+mn-cs"/>
              </a:rPr>
              <a:t>Rothganger</a:t>
            </a:r>
            <a:r>
              <a:rPr lang="en-US" kern="1200" dirty="0">
                <a:solidFill>
                  <a:srgbClr val="000000"/>
                </a:solidFill>
                <a:latin typeface="Futura Bk BT" pitchFamily="34" charset="0"/>
                <a:ea typeface="+mn-ea"/>
                <a:cs typeface="+mn-cs"/>
              </a:rPr>
              <a:t> et al. ’06</a:t>
            </a:r>
          </a:p>
        </p:txBody>
      </p:sp>
      <p:sp>
        <p:nvSpPr>
          <p:cNvPr id="1722381" name="Text Box 13"/>
          <p:cNvSpPr txBox="1">
            <a:spLocks noChangeArrowheads="1"/>
          </p:cNvSpPr>
          <p:nvPr/>
        </p:nvSpPr>
        <p:spPr bwMode="auto">
          <a:xfrm>
            <a:off x="5380037" y="2286000"/>
            <a:ext cx="1554163" cy="1187450"/>
          </a:xfrm>
          <a:prstGeom prst="rect">
            <a:avLst/>
          </a:prstGeom>
          <a:noFill/>
          <a:ln w="25400" algn="ctr">
            <a:noFill/>
            <a:miter lim="800000"/>
            <a:headEnd/>
            <a:tailEnd/>
          </a:ln>
          <a:effectLst/>
        </p:spPr>
        <p:txBody>
          <a:bodyPr wrap="none">
            <a:spAutoFit/>
          </a:bodyPr>
          <a:lstStyle/>
          <a:p>
            <a:pPr algn="l" rtl="0" fontAlgn="base">
              <a:spcBef>
                <a:spcPct val="0"/>
              </a:spcBef>
              <a:spcAft>
                <a:spcPct val="0"/>
              </a:spcAft>
            </a:pPr>
            <a:r>
              <a:rPr lang="en-US" kern="1200" dirty="0" err="1">
                <a:solidFill>
                  <a:srgbClr val="000000"/>
                </a:solidFill>
                <a:latin typeface="Futura Bk BT" pitchFamily="34" charset="0"/>
                <a:ea typeface="+mn-ea"/>
                <a:cs typeface="+mn-cs"/>
              </a:rPr>
              <a:t>x,y,z</a:t>
            </a:r>
            <a:r>
              <a:rPr lang="en-US" kern="1200" dirty="0">
                <a:solidFill>
                  <a:srgbClr val="000000"/>
                </a:solidFill>
                <a:latin typeface="Futura Bk BT" pitchFamily="34" charset="0"/>
                <a:ea typeface="+mn-ea"/>
                <a:cs typeface="+mn-cs"/>
              </a:rPr>
              <a:t> +</a:t>
            </a:r>
          </a:p>
          <a:p>
            <a:pPr algn="l" rtl="0" fontAlgn="base">
              <a:spcBef>
                <a:spcPct val="0"/>
              </a:spcBef>
              <a:spcAft>
                <a:spcPct val="0"/>
              </a:spcAft>
            </a:pPr>
            <a:r>
              <a:rPr lang="en-US" kern="1200" dirty="0" err="1">
                <a:solidFill>
                  <a:srgbClr val="000000"/>
                </a:solidFill>
                <a:latin typeface="Futura Bk BT" pitchFamily="34" charset="0"/>
                <a:ea typeface="+mn-ea"/>
                <a:cs typeface="+mn-cs"/>
              </a:rPr>
              <a:t>h,v</a:t>
            </a:r>
            <a:r>
              <a:rPr lang="en-US" kern="1200" dirty="0">
                <a:solidFill>
                  <a:srgbClr val="000000"/>
                </a:solidFill>
                <a:latin typeface="Futura Bk BT" pitchFamily="34" charset="0"/>
                <a:ea typeface="+mn-ea"/>
                <a:cs typeface="+mn-cs"/>
              </a:rPr>
              <a:t> +  </a:t>
            </a:r>
          </a:p>
          <a:p>
            <a:pPr algn="l" rtl="0" fontAlgn="base">
              <a:spcBef>
                <a:spcPct val="0"/>
              </a:spcBef>
              <a:spcAft>
                <a:spcPct val="0"/>
              </a:spcAft>
            </a:pPr>
            <a:r>
              <a:rPr lang="en-US" kern="1200" dirty="0">
                <a:solidFill>
                  <a:srgbClr val="000000"/>
                </a:solidFill>
                <a:latin typeface="Futura Bk BT" pitchFamily="34" charset="0"/>
                <a:ea typeface="+mn-ea"/>
                <a:cs typeface="+mn-cs"/>
              </a:rPr>
              <a:t>descriptor</a:t>
            </a:r>
          </a:p>
        </p:txBody>
      </p:sp>
      <p:sp>
        <p:nvSpPr>
          <p:cNvPr id="1722382" name="Line 14"/>
          <p:cNvSpPr>
            <a:spLocks noChangeShapeType="1"/>
          </p:cNvSpPr>
          <p:nvPr/>
        </p:nvSpPr>
        <p:spPr bwMode="auto">
          <a:xfrm flipH="1">
            <a:off x="4594225" y="2667000"/>
            <a:ext cx="685800" cy="457200"/>
          </a:xfrm>
          <a:prstGeom prst="line">
            <a:avLst/>
          </a:prstGeom>
          <a:noFill/>
          <a:ln w="25400">
            <a:solidFill>
              <a:schemeClr val="tx1"/>
            </a:solidFill>
            <a:round/>
            <a:headEnd/>
            <a:tailEnd type="triangle" w="med" len="me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722383" name="Text Box 15"/>
          <p:cNvSpPr txBox="1">
            <a:spLocks noChangeArrowheads="1"/>
          </p:cNvSpPr>
          <p:nvPr/>
        </p:nvSpPr>
        <p:spPr bwMode="auto">
          <a:xfrm rot="5400000">
            <a:off x="4833937" y="5300663"/>
            <a:ext cx="1685925" cy="228600"/>
          </a:xfrm>
          <a:prstGeom prst="rect">
            <a:avLst/>
          </a:prstGeom>
          <a:noFill/>
          <a:ln w="25400" algn="ctr">
            <a:noFill/>
            <a:miter lim="800000"/>
            <a:headEnd/>
            <a:tailEnd/>
          </a:ln>
          <a:effectLst/>
        </p:spPr>
        <p:txBody>
          <a:bodyPr wrap="none">
            <a:spAutoFit/>
          </a:bodyPr>
          <a:lstStyle/>
          <a:p>
            <a:pPr algn="l" rtl="0" fontAlgn="base">
              <a:spcBef>
                <a:spcPct val="0"/>
              </a:spcBef>
              <a:spcAft>
                <a:spcPct val="0"/>
              </a:spcAft>
            </a:pPr>
            <a:r>
              <a:rPr lang="en-US" sz="900" kern="1200" dirty="0">
                <a:solidFill>
                  <a:srgbClr val="000000"/>
                </a:solidFill>
                <a:latin typeface="Futura Bk BT" pitchFamily="34" charset="0"/>
                <a:ea typeface="+mn-ea"/>
                <a:cs typeface="+mn-cs"/>
              </a:rPr>
              <a:t>Courtesy of </a:t>
            </a:r>
            <a:r>
              <a:rPr lang="en-US" sz="900" kern="1200" dirty="0" err="1">
                <a:solidFill>
                  <a:srgbClr val="000000"/>
                </a:solidFill>
                <a:latin typeface="Futura Bk BT" pitchFamily="34" charset="0"/>
                <a:ea typeface="+mn-ea"/>
                <a:cs typeface="+mn-cs"/>
              </a:rPr>
              <a:t>Rothganger</a:t>
            </a:r>
            <a:r>
              <a:rPr lang="en-US" sz="900" kern="1200" dirty="0">
                <a:solidFill>
                  <a:srgbClr val="000000"/>
                </a:solidFill>
                <a:latin typeface="Futura Bk BT" pitchFamily="34" charset="0"/>
                <a:ea typeface="+mn-ea"/>
                <a:cs typeface="+mn-cs"/>
              </a:rPr>
              <a:t> et al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27" name="Rectangle 7"/>
          <p:cNvSpPr>
            <a:spLocks noChangeArrowheads="1"/>
          </p:cNvSpPr>
          <p:nvPr/>
        </p:nvSpPr>
        <p:spPr bwMode="auto">
          <a:xfrm>
            <a:off x="1447800" y="152400"/>
            <a:ext cx="4064000" cy="762000"/>
          </a:xfrm>
          <a:prstGeom prst="rect">
            <a:avLst/>
          </a:prstGeom>
          <a:noFill/>
          <a:ln w="25400" algn="ctr">
            <a:noFill/>
            <a:miter lim="800000"/>
            <a:headEnd/>
            <a:tailEnd/>
          </a:ln>
          <a:effectLst/>
        </p:spPr>
        <p:txBody>
          <a:bodyPr wrap="none">
            <a:spAutoFit/>
          </a:bodyPr>
          <a:lstStyle/>
          <a:p>
            <a:pPr algn="l" rtl="0" fontAlgn="base">
              <a:spcBef>
                <a:spcPct val="0"/>
              </a:spcBef>
              <a:spcAft>
                <a:spcPct val="0"/>
              </a:spcAft>
            </a:pPr>
            <a:r>
              <a:rPr lang="en-US" sz="4400" b="1" kern="1200">
                <a:solidFill>
                  <a:srgbClr val="000000"/>
                </a:solidFill>
                <a:latin typeface="Futura Bk BT" pitchFamily="34" charset="0"/>
                <a:ea typeface="+mn-ea"/>
                <a:cs typeface="+mn-cs"/>
              </a:rPr>
              <a:t>Model learning</a:t>
            </a:r>
          </a:p>
        </p:txBody>
      </p:sp>
      <p:sp>
        <p:nvSpPr>
          <p:cNvPr id="1720329" name="Rectangle 9"/>
          <p:cNvSpPr>
            <a:spLocks noChangeArrowheads="1"/>
          </p:cNvSpPr>
          <p:nvPr/>
        </p:nvSpPr>
        <p:spPr bwMode="auto">
          <a:xfrm>
            <a:off x="5494338" y="381000"/>
            <a:ext cx="2887662" cy="366713"/>
          </a:xfrm>
          <a:prstGeom prst="rect">
            <a:avLst/>
          </a:prstGeom>
          <a:noFill/>
          <a:ln w="25400" algn="ctr">
            <a:noFill/>
            <a:miter lim="800000"/>
            <a:headEnd/>
            <a:tailEnd/>
          </a:ln>
          <a:effectLst/>
        </p:spPr>
        <p:txBody>
          <a:bodyPr wrap="none">
            <a:spAutoFit/>
          </a:bodyPr>
          <a:lstStyle/>
          <a:p>
            <a:pPr algn="l" rtl="0" fontAlgn="base">
              <a:spcBef>
                <a:spcPct val="0"/>
              </a:spcBef>
              <a:spcAft>
                <a:spcPct val="0"/>
              </a:spcAft>
            </a:pPr>
            <a:r>
              <a:rPr lang="en-US" kern="1200">
                <a:solidFill>
                  <a:srgbClr val="000000"/>
                </a:solidFill>
                <a:latin typeface="Futura Bk BT" pitchFamily="34" charset="0"/>
                <a:ea typeface="+mn-ea"/>
                <a:cs typeface="+mn-cs"/>
              </a:rPr>
              <a:t> Rothganger et al. ‘03 ’06</a:t>
            </a:r>
          </a:p>
        </p:txBody>
      </p:sp>
      <p:sp>
        <p:nvSpPr>
          <p:cNvPr id="1720331" name="Rectangle 11"/>
          <p:cNvSpPr>
            <a:spLocks noChangeArrowheads="1"/>
          </p:cNvSpPr>
          <p:nvPr/>
        </p:nvSpPr>
        <p:spPr bwMode="auto">
          <a:xfrm>
            <a:off x="228600" y="1736725"/>
            <a:ext cx="3886200" cy="701675"/>
          </a:xfrm>
          <a:prstGeom prst="rect">
            <a:avLst/>
          </a:prstGeom>
          <a:noFill/>
          <a:ln w="25400" algn="ctr">
            <a:noFill/>
            <a:miter lim="800000"/>
            <a:headEnd/>
            <a:tailEnd/>
          </a:ln>
          <a:effectLst/>
        </p:spPr>
        <p:txBody>
          <a:bodyPr>
            <a:spAutoFit/>
          </a:bodyPr>
          <a:lstStyle/>
          <a:p>
            <a:pPr algn="l" rtl="0" fontAlgn="base">
              <a:spcBef>
                <a:spcPct val="0"/>
              </a:spcBef>
              <a:spcAft>
                <a:spcPct val="0"/>
              </a:spcAft>
              <a:buFontTx/>
              <a:buChar char="•"/>
            </a:pPr>
            <a:r>
              <a:rPr lang="en-US" sz="2000" kern="1200" dirty="0">
                <a:solidFill>
                  <a:srgbClr val="000000"/>
                </a:solidFill>
                <a:latin typeface="Futura Bk BT" pitchFamily="34" charset="0"/>
                <a:ea typeface="+mn-ea"/>
                <a:cs typeface="+mn-cs"/>
              </a:rPr>
              <a:t> N images of object from N different view points</a:t>
            </a:r>
          </a:p>
        </p:txBody>
      </p:sp>
      <p:pic>
        <p:nvPicPr>
          <p:cNvPr id="1720332" name="Picture 12"/>
          <p:cNvPicPr>
            <a:picLocks noChangeAspect="1" noChangeArrowheads="1"/>
          </p:cNvPicPr>
          <p:nvPr/>
        </p:nvPicPr>
        <p:blipFill>
          <a:blip r:embed="rId3"/>
          <a:srcRect t="27473"/>
          <a:stretch>
            <a:fillRect/>
          </a:stretch>
        </p:blipFill>
        <p:spPr bwMode="auto">
          <a:xfrm>
            <a:off x="3886200" y="1600200"/>
            <a:ext cx="5029200" cy="2057400"/>
          </a:xfrm>
          <a:prstGeom prst="rect">
            <a:avLst/>
          </a:prstGeom>
          <a:noFill/>
          <a:ln w="25400" algn="ctr">
            <a:noFill/>
            <a:miter lim="800000"/>
            <a:headEnd/>
            <a:tailEnd/>
          </a:ln>
          <a:effectLst/>
        </p:spPr>
      </p:pic>
      <p:sp>
        <p:nvSpPr>
          <p:cNvPr id="1720333" name="Rectangle 13"/>
          <p:cNvSpPr>
            <a:spLocks noChangeArrowheads="1"/>
          </p:cNvSpPr>
          <p:nvPr/>
        </p:nvSpPr>
        <p:spPr bwMode="auto">
          <a:xfrm>
            <a:off x="228600" y="2514600"/>
            <a:ext cx="4572000" cy="1066800"/>
          </a:xfrm>
          <a:prstGeom prst="rect">
            <a:avLst/>
          </a:prstGeom>
          <a:noFill/>
          <a:ln w="25400" algn="ctr">
            <a:noFill/>
            <a:miter lim="800000"/>
            <a:headEnd/>
            <a:tailEnd/>
          </a:ln>
          <a:effectLst/>
        </p:spPr>
        <p:txBody>
          <a:bodyPr>
            <a:spAutoFit/>
          </a:bodyPr>
          <a:lstStyle/>
          <a:p>
            <a:pPr algn="l" rtl="0" fontAlgn="base">
              <a:spcBef>
                <a:spcPct val="0"/>
              </a:spcBef>
              <a:spcAft>
                <a:spcPct val="0"/>
              </a:spcAft>
              <a:buFontTx/>
              <a:buChar char="•"/>
            </a:pPr>
            <a:r>
              <a:rPr lang="en-US" kern="1200">
                <a:solidFill>
                  <a:srgbClr val="000000"/>
                </a:solidFill>
                <a:latin typeface="Futura Bk BT" pitchFamily="34" charset="0"/>
                <a:ea typeface="+mn-ea"/>
                <a:cs typeface="+mn-cs"/>
              </a:rPr>
              <a:t> </a:t>
            </a:r>
            <a:r>
              <a:rPr lang="en-US" sz="2000" kern="1200">
                <a:solidFill>
                  <a:srgbClr val="000000"/>
                </a:solidFill>
                <a:latin typeface="Futura Bk BT" pitchFamily="34" charset="0"/>
                <a:ea typeface="+mn-ea"/>
                <a:cs typeface="+mn-cs"/>
              </a:rPr>
              <a:t>Match key points between consecutive views</a:t>
            </a:r>
          </a:p>
          <a:p>
            <a:pPr algn="l" rtl="0" fontAlgn="base">
              <a:spcBef>
                <a:spcPct val="0"/>
              </a:spcBef>
              <a:spcAft>
                <a:spcPct val="0"/>
              </a:spcAft>
            </a:pPr>
            <a:r>
              <a:rPr lang="en-US" sz="2000" kern="1200">
                <a:solidFill>
                  <a:srgbClr val="000000"/>
                </a:solidFill>
                <a:latin typeface="Futura Bk BT" pitchFamily="34" charset="0"/>
                <a:ea typeface="+mn-ea"/>
                <a:cs typeface="+mn-cs"/>
              </a:rPr>
              <a:t>[ create sample set]</a:t>
            </a:r>
          </a:p>
        </p:txBody>
      </p:sp>
      <p:sp>
        <p:nvSpPr>
          <p:cNvPr id="1720337" name="Rectangle 17"/>
          <p:cNvSpPr>
            <a:spLocks noChangeArrowheads="1"/>
          </p:cNvSpPr>
          <p:nvPr/>
        </p:nvSpPr>
        <p:spPr bwMode="auto">
          <a:xfrm>
            <a:off x="228600" y="3733800"/>
            <a:ext cx="4572000" cy="1006475"/>
          </a:xfrm>
          <a:prstGeom prst="rect">
            <a:avLst/>
          </a:prstGeom>
          <a:noFill/>
          <a:ln w="25400" algn="ctr">
            <a:noFill/>
            <a:miter lim="800000"/>
            <a:headEnd/>
            <a:tailEnd/>
          </a:ln>
          <a:effectLst/>
        </p:spPr>
        <p:txBody>
          <a:bodyPr>
            <a:spAutoFit/>
          </a:bodyPr>
          <a:lstStyle/>
          <a:p>
            <a:pPr algn="l" rtl="0" fontAlgn="base">
              <a:spcBef>
                <a:spcPct val="0"/>
              </a:spcBef>
              <a:spcAft>
                <a:spcPct val="0"/>
              </a:spcAft>
              <a:buFontTx/>
              <a:buChar char="•"/>
            </a:pPr>
            <a:r>
              <a:rPr lang="en-US" sz="2000" kern="1200" dirty="0">
                <a:solidFill>
                  <a:srgbClr val="000000"/>
                </a:solidFill>
                <a:latin typeface="Futura Bk BT" pitchFamily="34" charset="0"/>
                <a:ea typeface="+mn-ea"/>
                <a:cs typeface="+mn-cs"/>
              </a:rPr>
              <a:t>Use affine structure from motion to compute 3D location and  orientation + camera locations [RANSAC]</a:t>
            </a:r>
          </a:p>
        </p:txBody>
      </p:sp>
      <p:sp>
        <p:nvSpPr>
          <p:cNvPr id="1720338" name="Rectangle 18"/>
          <p:cNvSpPr>
            <a:spLocks noChangeArrowheads="1"/>
          </p:cNvSpPr>
          <p:nvPr/>
        </p:nvSpPr>
        <p:spPr bwMode="auto">
          <a:xfrm>
            <a:off x="228600" y="5791200"/>
            <a:ext cx="4876800" cy="701675"/>
          </a:xfrm>
          <a:prstGeom prst="rect">
            <a:avLst/>
          </a:prstGeom>
          <a:noFill/>
          <a:ln w="25400" algn="ctr">
            <a:noFill/>
            <a:miter lim="800000"/>
            <a:headEnd/>
            <a:tailEnd/>
          </a:ln>
          <a:effectLst/>
        </p:spPr>
        <p:txBody>
          <a:bodyPr>
            <a:spAutoFit/>
          </a:bodyPr>
          <a:lstStyle/>
          <a:p>
            <a:pPr algn="l" rtl="0" fontAlgn="base">
              <a:spcBef>
                <a:spcPct val="0"/>
              </a:spcBef>
              <a:spcAft>
                <a:spcPct val="0"/>
              </a:spcAft>
              <a:buFontTx/>
              <a:buChar char="•"/>
            </a:pPr>
            <a:r>
              <a:rPr lang="en-US" sz="2000" kern="1200" dirty="0">
                <a:solidFill>
                  <a:srgbClr val="000000"/>
                </a:solidFill>
                <a:latin typeface="Futura Bk BT" pitchFamily="34" charset="0"/>
                <a:ea typeface="+mn-ea"/>
                <a:cs typeface="+mn-cs"/>
              </a:rPr>
              <a:t> Upgrade model to Euclidean assuming zero skew and square pixels</a:t>
            </a:r>
          </a:p>
        </p:txBody>
      </p:sp>
      <p:sp>
        <p:nvSpPr>
          <p:cNvPr id="1720340" name="Text Box 20"/>
          <p:cNvSpPr txBox="1">
            <a:spLocks noChangeArrowheads="1"/>
          </p:cNvSpPr>
          <p:nvPr/>
        </p:nvSpPr>
        <p:spPr bwMode="auto">
          <a:xfrm>
            <a:off x="228600" y="4876800"/>
            <a:ext cx="5003800" cy="823913"/>
          </a:xfrm>
          <a:prstGeom prst="rect">
            <a:avLst/>
          </a:prstGeom>
          <a:noFill/>
          <a:ln w="25400" algn="ctr">
            <a:noFill/>
            <a:miter lim="800000"/>
            <a:headEnd/>
            <a:tailEnd/>
          </a:ln>
          <a:effectLst/>
        </p:spPr>
        <p:txBody>
          <a:bodyPr wrap="none">
            <a:spAutoFit/>
          </a:bodyPr>
          <a:lstStyle/>
          <a:p>
            <a:pPr algn="l" rtl="0" fontAlgn="base">
              <a:spcBef>
                <a:spcPct val="0"/>
              </a:spcBef>
              <a:spcAft>
                <a:spcPct val="0"/>
              </a:spcAft>
              <a:buFontTx/>
              <a:buChar char="•"/>
            </a:pPr>
            <a:r>
              <a:rPr lang="en-US" sz="2000" kern="1200" baseline="-25000">
                <a:solidFill>
                  <a:srgbClr val="000000"/>
                </a:solidFill>
                <a:latin typeface="Futura Bk BT" pitchFamily="34" charset="0"/>
                <a:ea typeface="+mn-ea"/>
                <a:cs typeface="+mn-cs"/>
              </a:rPr>
              <a:t> </a:t>
            </a:r>
            <a:r>
              <a:rPr lang="en-US" sz="2000" kern="1200">
                <a:solidFill>
                  <a:srgbClr val="000000"/>
                </a:solidFill>
                <a:latin typeface="Futura Bk BT" pitchFamily="34" charset="0"/>
                <a:ea typeface="+mn-ea"/>
                <a:cs typeface="+mn-cs"/>
              </a:rPr>
              <a:t>Find connected components</a:t>
            </a:r>
          </a:p>
          <a:p>
            <a:pPr algn="l" rtl="0" fontAlgn="base">
              <a:spcBef>
                <a:spcPct val="0"/>
              </a:spcBef>
              <a:spcAft>
                <a:spcPct val="0"/>
              </a:spcAft>
              <a:buFontTx/>
              <a:buChar char="•"/>
            </a:pPr>
            <a:endParaRPr lang="en-US" sz="800" kern="1200">
              <a:solidFill>
                <a:srgbClr val="000000"/>
              </a:solidFill>
              <a:latin typeface="Futura Bk BT" pitchFamily="34" charset="0"/>
              <a:ea typeface="+mn-ea"/>
              <a:cs typeface="+mn-cs"/>
            </a:endParaRPr>
          </a:p>
          <a:p>
            <a:pPr algn="l" rtl="0" fontAlgn="base">
              <a:spcBef>
                <a:spcPct val="0"/>
              </a:spcBef>
              <a:spcAft>
                <a:spcPct val="0"/>
              </a:spcAft>
              <a:buFontTx/>
              <a:buChar char="•"/>
            </a:pPr>
            <a:r>
              <a:rPr lang="en-US" sz="2000" kern="1200">
                <a:solidFill>
                  <a:srgbClr val="000000"/>
                </a:solidFill>
                <a:latin typeface="Futura Bk BT" pitchFamily="34" charset="0"/>
                <a:ea typeface="+mn-ea"/>
                <a:cs typeface="+mn-cs"/>
              </a:rPr>
              <a:t> Use bundle adjustment to refine model</a:t>
            </a:r>
            <a:r>
              <a:rPr lang="en-US" kern="1200" baseline="-25000">
                <a:solidFill>
                  <a:srgbClr val="000000"/>
                </a:solidFill>
                <a:latin typeface="Futura Bk BT" pitchFamily="34" charset="0"/>
                <a:ea typeface="+mn-ea"/>
                <a:cs typeface="+mn-cs"/>
              </a:rPr>
              <a:t> </a:t>
            </a:r>
          </a:p>
        </p:txBody>
      </p:sp>
      <p:sp>
        <p:nvSpPr>
          <p:cNvPr id="1720342" name="Text Box 22"/>
          <p:cNvSpPr txBox="1">
            <a:spLocks noChangeArrowheads="1"/>
          </p:cNvSpPr>
          <p:nvPr/>
        </p:nvSpPr>
        <p:spPr bwMode="auto">
          <a:xfrm>
            <a:off x="152400" y="1066800"/>
            <a:ext cx="3219151" cy="523220"/>
          </a:xfrm>
          <a:prstGeom prst="rect">
            <a:avLst/>
          </a:prstGeom>
          <a:noFill/>
          <a:ln w="25400" algn="ctr">
            <a:noFill/>
            <a:miter lim="800000"/>
            <a:headEnd/>
            <a:tailEnd/>
          </a:ln>
          <a:effectLst/>
        </p:spPr>
        <p:txBody>
          <a:bodyPr wrap="none">
            <a:spAutoFit/>
          </a:bodyPr>
          <a:lstStyle/>
          <a:p>
            <a:pPr algn="l" rtl="0" fontAlgn="base">
              <a:spcBef>
                <a:spcPct val="0"/>
              </a:spcBef>
              <a:spcAft>
                <a:spcPct val="0"/>
              </a:spcAft>
            </a:pPr>
            <a:r>
              <a:rPr lang="en-US" sz="2800" b="1" kern="1200" dirty="0">
                <a:solidFill>
                  <a:srgbClr val="000000"/>
                </a:solidFill>
                <a:latin typeface="Futura Bk BT" pitchFamily="34" charset="0"/>
                <a:ea typeface="+mn-ea"/>
                <a:cs typeface="+mn-cs"/>
              </a:rPr>
              <a:t>Build a 3D model:</a:t>
            </a:r>
          </a:p>
        </p:txBody>
      </p:sp>
      <p:pic>
        <p:nvPicPr>
          <p:cNvPr id="18" name="Picture 75"/>
          <p:cNvPicPr>
            <a:picLocks noChangeAspect="1" noChangeArrowheads="1"/>
          </p:cNvPicPr>
          <p:nvPr/>
        </p:nvPicPr>
        <p:blipFill>
          <a:blip r:embed="rId4"/>
          <a:srcRect l="19444" t="1370" r="19444" b="25290"/>
          <a:stretch>
            <a:fillRect/>
          </a:stretch>
        </p:blipFill>
        <p:spPr bwMode="auto">
          <a:xfrm>
            <a:off x="5410200" y="4038600"/>
            <a:ext cx="3353122" cy="22098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19200" y="0"/>
            <a:ext cx="7815559" cy="4724400"/>
            <a:chOff x="457200" y="609600"/>
            <a:chExt cx="8067675" cy="4876800"/>
          </a:xfrm>
        </p:grpSpPr>
        <p:pic>
          <p:nvPicPr>
            <p:cNvPr id="2" name="Picture 2"/>
            <p:cNvPicPr>
              <a:picLocks noChangeAspect="1" noChangeArrowheads="1"/>
            </p:cNvPicPr>
            <p:nvPr/>
          </p:nvPicPr>
          <p:blipFill>
            <a:blip r:embed="rId2"/>
            <a:srcRect/>
            <a:stretch>
              <a:fillRect/>
            </a:stretch>
          </p:blipFill>
          <p:spPr bwMode="auto">
            <a:xfrm>
              <a:off x="533400" y="1371600"/>
              <a:ext cx="7991475" cy="3562350"/>
            </a:xfrm>
            <a:prstGeom prst="rect">
              <a:avLst/>
            </a:prstGeom>
            <a:noFill/>
            <a:ln w="9525">
              <a:noFill/>
              <a:miter lim="800000"/>
              <a:headEnd/>
              <a:tailEnd/>
            </a:ln>
            <a:effectLst/>
          </p:spPr>
        </p:pic>
        <p:sp>
          <p:nvSpPr>
            <p:cNvPr id="4" name="Rectangle 3"/>
            <p:cNvSpPr/>
            <p:nvPr/>
          </p:nvSpPr>
          <p:spPr bwMode="auto">
            <a:xfrm>
              <a:off x="457200" y="609600"/>
              <a:ext cx="5181600" cy="4876800"/>
            </a:xfrm>
            <a:prstGeom prst="rect">
              <a:avLst/>
            </a:prstGeom>
            <a:solidFill>
              <a:schemeClr val="bg1"/>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rtl="0" fontAlgn="base">
                <a:spcBef>
                  <a:spcPct val="0"/>
                </a:spcBef>
                <a:spcAft>
                  <a:spcPct val="0"/>
                </a:spcAft>
              </a:pPr>
              <a:endParaRPr lang="en-US" sz="2400" kern="1200" dirty="0">
                <a:solidFill>
                  <a:srgbClr val="000000"/>
                </a:solidFill>
                <a:latin typeface="Futura Bk BT" pitchFamily="34" charset="0"/>
                <a:ea typeface="+mn-ea"/>
                <a:cs typeface="+mn-cs"/>
              </a:endParaRPr>
            </a:p>
          </p:txBody>
        </p:sp>
      </p:grpSp>
      <p:pic>
        <p:nvPicPr>
          <p:cNvPr id="3" name="Picture 7"/>
          <p:cNvPicPr>
            <a:picLocks noChangeAspect="1" noChangeArrowheads="1"/>
          </p:cNvPicPr>
          <p:nvPr/>
        </p:nvPicPr>
        <p:blipFill>
          <a:blip r:embed="rId3"/>
          <a:srcRect l="68356" t="8825" r="2930" b="4693"/>
          <a:stretch>
            <a:fillRect/>
          </a:stretch>
        </p:blipFill>
        <p:spPr bwMode="auto">
          <a:xfrm>
            <a:off x="3810000" y="1293305"/>
            <a:ext cx="2532820" cy="2532820"/>
          </a:xfrm>
          <a:prstGeom prst="rect">
            <a:avLst/>
          </a:prstGeom>
          <a:noFill/>
          <a:ln w="25400" algn="ctr">
            <a:noFill/>
            <a:miter lim="800000"/>
            <a:headEnd/>
            <a:tailEnd/>
          </a:ln>
          <a:effectLst/>
        </p:spPr>
      </p:pic>
      <p:sp>
        <p:nvSpPr>
          <p:cNvPr id="8" name="Rectangle 5"/>
          <p:cNvSpPr>
            <a:spLocks noChangeArrowheads="1"/>
          </p:cNvSpPr>
          <p:nvPr/>
        </p:nvSpPr>
        <p:spPr bwMode="auto">
          <a:xfrm>
            <a:off x="-914400" y="228600"/>
            <a:ext cx="10668000" cy="838200"/>
          </a:xfrm>
          <a:prstGeom prst="rect">
            <a:avLst/>
          </a:prstGeom>
          <a:noFill/>
          <a:ln w="9525">
            <a:noFill/>
            <a:miter lim="800000"/>
            <a:headEnd/>
            <a:tailEnd/>
          </a:ln>
          <a:effectLst/>
        </p:spPr>
        <p:txBody>
          <a:bodyPr anchor="ctr"/>
          <a:lstStyle/>
          <a:p>
            <a:pPr algn="ctr" rtl="0" fontAlgn="base">
              <a:spcBef>
                <a:spcPct val="0"/>
              </a:spcBef>
              <a:spcAft>
                <a:spcPct val="0"/>
              </a:spcAft>
            </a:pPr>
            <a:r>
              <a:rPr lang="en-US" sz="4000" b="1" kern="1200" dirty="0">
                <a:solidFill>
                  <a:srgbClr val="000000"/>
                </a:solidFill>
                <a:latin typeface="Futura Bk BT" pitchFamily="34" charset="0"/>
                <a:ea typeface="+mn-ea"/>
                <a:cs typeface="+mn-cs"/>
              </a:rPr>
              <a:t> </a:t>
            </a:r>
            <a:r>
              <a:rPr lang="en-US" sz="4400" b="1" kern="1200" dirty="0">
                <a:solidFill>
                  <a:srgbClr val="000000"/>
                </a:solidFill>
                <a:latin typeface="Futura Bk BT" pitchFamily="34" charset="0"/>
                <a:ea typeface="+mn-ea"/>
                <a:cs typeface="+mn-cs"/>
              </a:rPr>
              <a:t>Recognition</a:t>
            </a:r>
            <a:r>
              <a:rPr lang="en-US" sz="4000" b="1" kern="1200" dirty="0">
                <a:solidFill>
                  <a:srgbClr val="000000"/>
                </a:solidFill>
                <a:latin typeface="Futura Bk BT" pitchFamily="34" charset="0"/>
                <a:ea typeface="+mn-ea"/>
                <a:cs typeface="+mn-cs"/>
              </a:rPr>
              <a:t/>
            </a:r>
            <a:br>
              <a:rPr lang="en-US" sz="4000" b="1" kern="1200" dirty="0">
                <a:solidFill>
                  <a:srgbClr val="000000"/>
                </a:solidFill>
                <a:latin typeface="Futura Bk BT" pitchFamily="34" charset="0"/>
                <a:ea typeface="+mn-ea"/>
                <a:cs typeface="+mn-cs"/>
              </a:rPr>
            </a:br>
            <a:endParaRPr lang="en-US" sz="3200" b="1" kern="1200" dirty="0">
              <a:solidFill>
                <a:srgbClr val="000000"/>
              </a:solidFill>
              <a:latin typeface="Futura Bk BT" pitchFamily="34" charset="0"/>
              <a:ea typeface="+mn-ea"/>
              <a:cs typeface="+mn-cs"/>
            </a:endParaRPr>
          </a:p>
        </p:txBody>
      </p:sp>
      <p:sp>
        <p:nvSpPr>
          <p:cNvPr id="9" name="Rectangle 7"/>
          <p:cNvSpPr>
            <a:spLocks noChangeArrowheads="1"/>
          </p:cNvSpPr>
          <p:nvPr/>
        </p:nvSpPr>
        <p:spPr bwMode="auto">
          <a:xfrm>
            <a:off x="5325705" y="914400"/>
            <a:ext cx="3818295" cy="366713"/>
          </a:xfrm>
          <a:prstGeom prst="rect">
            <a:avLst/>
          </a:prstGeom>
          <a:noFill/>
          <a:ln w="25400" algn="ctr">
            <a:noFill/>
            <a:miter lim="800000"/>
            <a:headEnd/>
            <a:tailEnd/>
          </a:ln>
          <a:effectLst/>
        </p:spPr>
        <p:txBody>
          <a:bodyPr wrap="square">
            <a:spAutoFit/>
          </a:bodyPr>
          <a:lstStyle/>
          <a:p>
            <a:pPr algn="ctr" rtl="0" fontAlgn="base">
              <a:spcBef>
                <a:spcPct val="0"/>
              </a:spcBef>
              <a:spcAft>
                <a:spcPct val="0"/>
              </a:spcAft>
            </a:pPr>
            <a:r>
              <a:rPr lang="en-US" kern="1200" dirty="0">
                <a:solidFill>
                  <a:srgbClr val="000000"/>
                </a:solidFill>
                <a:latin typeface="Futura Bk BT" pitchFamily="34" charset="0"/>
                <a:ea typeface="+mn-ea"/>
                <a:cs typeface="+mn-cs"/>
              </a:rPr>
              <a:t> [</a:t>
            </a:r>
            <a:r>
              <a:rPr lang="en-US" kern="1200" dirty="0" err="1">
                <a:solidFill>
                  <a:srgbClr val="000000"/>
                </a:solidFill>
                <a:latin typeface="Futura Bk BT" pitchFamily="34" charset="0"/>
                <a:ea typeface="+mn-ea"/>
                <a:cs typeface="+mn-cs"/>
              </a:rPr>
              <a:t>Rothganger</a:t>
            </a:r>
            <a:r>
              <a:rPr lang="en-US" kern="1200" dirty="0">
                <a:solidFill>
                  <a:srgbClr val="000000"/>
                </a:solidFill>
                <a:latin typeface="Futura Bk BT" pitchFamily="34" charset="0"/>
                <a:ea typeface="+mn-ea"/>
                <a:cs typeface="+mn-cs"/>
              </a:rPr>
              <a:t> et al. ‘03 ’06]</a:t>
            </a:r>
          </a:p>
        </p:txBody>
      </p:sp>
      <p:pic>
        <p:nvPicPr>
          <p:cNvPr id="11" name="Picture 7"/>
          <p:cNvPicPr>
            <a:picLocks noChangeAspect="1" noChangeArrowheads="1"/>
          </p:cNvPicPr>
          <p:nvPr/>
        </p:nvPicPr>
        <p:blipFill>
          <a:blip r:embed="rId3"/>
          <a:srcRect l="3001" t="9037" r="66994" b="5110"/>
          <a:stretch>
            <a:fillRect/>
          </a:stretch>
        </p:blipFill>
        <p:spPr bwMode="auto">
          <a:xfrm>
            <a:off x="609600" y="1509713"/>
            <a:ext cx="2438400" cy="2316480"/>
          </a:xfrm>
          <a:prstGeom prst="rect">
            <a:avLst/>
          </a:prstGeom>
          <a:noFill/>
          <a:ln w="25400" algn="ctr">
            <a:noFill/>
            <a:miter lim="800000"/>
            <a:headEnd/>
            <a:tailEnd/>
          </a:ln>
          <a:effectLst/>
        </p:spPr>
      </p:pic>
      <p:grpSp>
        <p:nvGrpSpPr>
          <p:cNvPr id="6" name="Group 22"/>
          <p:cNvGrpSpPr/>
          <p:nvPr/>
        </p:nvGrpSpPr>
        <p:grpSpPr>
          <a:xfrm>
            <a:off x="1981200" y="1738313"/>
            <a:ext cx="304800" cy="305594"/>
            <a:chOff x="2743200" y="6096000"/>
            <a:chExt cx="304800" cy="305594"/>
          </a:xfrm>
        </p:grpSpPr>
        <p:cxnSp>
          <p:nvCxnSpPr>
            <p:cNvPr id="13" name="Straight Connector 12"/>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7" name="Group 23"/>
          <p:cNvGrpSpPr/>
          <p:nvPr/>
        </p:nvGrpSpPr>
        <p:grpSpPr>
          <a:xfrm>
            <a:off x="5181600" y="1966913"/>
            <a:ext cx="304800" cy="305594"/>
            <a:chOff x="2743200" y="6096000"/>
            <a:chExt cx="304800" cy="305594"/>
          </a:xfrm>
        </p:grpSpPr>
        <p:cxnSp>
          <p:nvCxnSpPr>
            <p:cNvPr id="25" name="Straight Connector 24"/>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26" name="Straight Connector 25"/>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10" name="Group 26"/>
          <p:cNvGrpSpPr/>
          <p:nvPr/>
        </p:nvGrpSpPr>
        <p:grpSpPr>
          <a:xfrm>
            <a:off x="2438400" y="2043113"/>
            <a:ext cx="304800" cy="305594"/>
            <a:chOff x="2743200" y="6096000"/>
            <a:chExt cx="304800" cy="305594"/>
          </a:xfrm>
        </p:grpSpPr>
        <p:cxnSp>
          <p:nvCxnSpPr>
            <p:cNvPr id="28" name="Straight Connector 27"/>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29" name="Straight Connector 28"/>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12" name="Group 29"/>
          <p:cNvGrpSpPr/>
          <p:nvPr/>
        </p:nvGrpSpPr>
        <p:grpSpPr>
          <a:xfrm>
            <a:off x="5715000" y="2119313"/>
            <a:ext cx="304800" cy="305594"/>
            <a:chOff x="2743200" y="6096000"/>
            <a:chExt cx="304800" cy="305594"/>
          </a:xfrm>
        </p:grpSpPr>
        <p:cxnSp>
          <p:nvCxnSpPr>
            <p:cNvPr id="31" name="Straight Connector 30"/>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14" name="Group 32"/>
          <p:cNvGrpSpPr/>
          <p:nvPr/>
        </p:nvGrpSpPr>
        <p:grpSpPr>
          <a:xfrm>
            <a:off x="2514600" y="2881313"/>
            <a:ext cx="304800" cy="305594"/>
            <a:chOff x="2743200" y="6096000"/>
            <a:chExt cx="304800" cy="305594"/>
          </a:xfrm>
        </p:grpSpPr>
        <p:cxnSp>
          <p:nvCxnSpPr>
            <p:cNvPr id="34" name="Straight Connector 33"/>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35" name="Straight Connector 34"/>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16" name="Group 35"/>
          <p:cNvGrpSpPr/>
          <p:nvPr/>
        </p:nvGrpSpPr>
        <p:grpSpPr>
          <a:xfrm>
            <a:off x="5791200" y="3109913"/>
            <a:ext cx="304800" cy="305594"/>
            <a:chOff x="2743200" y="6096000"/>
            <a:chExt cx="304800" cy="305594"/>
          </a:xfrm>
        </p:grpSpPr>
        <p:cxnSp>
          <p:nvCxnSpPr>
            <p:cNvPr id="37" name="Straight Connector 36"/>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38" name="Straight Connector 37"/>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17" name="Group 40"/>
          <p:cNvGrpSpPr/>
          <p:nvPr/>
        </p:nvGrpSpPr>
        <p:grpSpPr>
          <a:xfrm>
            <a:off x="990600" y="2133600"/>
            <a:ext cx="304800" cy="305594"/>
            <a:chOff x="2743200" y="6096000"/>
            <a:chExt cx="304800" cy="305594"/>
          </a:xfrm>
        </p:grpSpPr>
        <p:cxnSp>
          <p:nvCxnSpPr>
            <p:cNvPr id="42" name="Straight Connector 41"/>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43" name="Straight Connector 42"/>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18" name="Group 43"/>
          <p:cNvGrpSpPr/>
          <p:nvPr/>
        </p:nvGrpSpPr>
        <p:grpSpPr>
          <a:xfrm>
            <a:off x="990600" y="3048000"/>
            <a:ext cx="304800" cy="305594"/>
            <a:chOff x="2743200" y="6096000"/>
            <a:chExt cx="304800" cy="305594"/>
          </a:xfrm>
        </p:grpSpPr>
        <p:cxnSp>
          <p:nvCxnSpPr>
            <p:cNvPr id="45" name="Straight Connector 44"/>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46" name="Straight Connector 45"/>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19" name="Group 46"/>
          <p:cNvGrpSpPr/>
          <p:nvPr/>
        </p:nvGrpSpPr>
        <p:grpSpPr>
          <a:xfrm>
            <a:off x="1447800" y="1676400"/>
            <a:ext cx="304800" cy="305594"/>
            <a:chOff x="2743200" y="6096000"/>
            <a:chExt cx="304800" cy="305594"/>
          </a:xfrm>
        </p:grpSpPr>
        <p:cxnSp>
          <p:nvCxnSpPr>
            <p:cNvPr id="48" name="Straight Connector 47"/>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49" name="Straight Connector 48"/>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20" name="Group 49"/>
          <p:cNvGrpSpPr/>
          <p:nvPr/>
        </p:nvGrpSpPr>
        <p:grpSpPr>
          <a:xfrm>
            <a:off x="3962400" y="2209800"/>
            <a:ext cx="304800" cy="305594"/>
            <a:chOff x="2743200" y="6096000"/>
            <a:chExt cx="304800" cy="305594"/>
          </a:xfrm>
        </p:grpSpPr>
        <p:cxnSp>
          <p:nvCxnSpPr>
            <p:cNvPr id="51" name="Straight Connector 50"/>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52" name="Straight Connector 51"/>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21" name="Group 52"/>
          <p:cNvGrpSpPr/>
          <p:nvPr/>
        </p:nvGrpSpPr>
        <p:grpSpPr>
          <a:xfrm>
            <a:off x="3962400" y="3124200"/>
            <a:ext cx="304800" cy="305594"/>
            <a:chOff x="2743200" y="6096000"/>
            <a:chExt cx="304800" cy="305594"/>
          </a:xfrm>
        </p:grpSpPr>
        <p:cxnSp>
          <p:nvCxnSpPr>
            <p:cNvPr id="54" name="Straight Connector 53"/>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55" name="Straight Connector 54"/>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22" name="Group 55"/>
          <p:cNvGrpSpPr/>
          <p:nvPr/>
        </p:nvGrpSpPr>
        <p:grpSpPr>
          <a:xfrm>
            <a:off x="4419600" y="1752600"/>
            <a:ext cx="304800" cy="305594"/>
            <a:chOff x="2743200" y="6096000"/>
            <a:chExt cx="304800" cy="305594"/>
          </a:xfrm>
        </p:grpSpPr>
        <p:cxnSp>
          <p:nvCxnSpPr>
            <p:cNvPr id="57" name="Straight Connector 56"/>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58" name="Straight Connector 57"/>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sp>
        <p:nvSpPr>
          <p:cNvPr id="59" name="Rectangle 58"/>
          <p:cNvSpPr/>
          <p:nvPr/>
        </p:nvSpPr>
        <p:spPr>
          <a:xfrm>
            <a:off x="0" y="4191000"/>
            <a:ext cx="9144000" cy="1046440"/>
          </a:xfrm>
          <a:prstGeom prst="rect">
            <a:avLst/>
          </a:prstGeom>
        </p:spPr>
        <p:txBody>
          <a:bodyPr wrap="square">
            <a:spAutoFit/>
          </a:bodyPr>
          <a:lstStyle/>
          <a:p>
            <a:pPr lvl="1" algn="l" rtl="0" fontAlgn="base">
              <a:spcBef>
                <a:spcPct val="0"/>
              </a:spcBef>
              <a:spcAft>
                <a:spcPct val="0"/>
              </a:spcAft>
            </a:pPr>
            <a:r>
              <a:rPr lang="en-US" sz="2800" kern="1200" dirty="0">
                <a:solidFill>
                  <a:srgbClr val="000000"/>
                </a:solidFill>
                <a:latin typeface="Futura Bk BT" pitchFamily="34" charset="0"/>
                <a:ea typeface="+mn-ea"/>
                <a:cs typeface="+mn-cs"/>
              </a:rPr>
              <a:t>1. Find matches between model and test image features</a:t>
            </a:r>
            <a:r>
              <a:rPr lang="en-US" sz="3600" kern="1200" dirty="0">
                <a:solidFill>
                  <a:srgbClr val="000000"/>
                </a:solidFill>
                <a:latin typeface="Futura Bk BT" pitchFamily="34" charset="0"/>
                <a:ea typeface="+mn-ea"/>
                <a:cs typeface="+mn-cs"/>
              </a:rPr>
              <a:t> </a:t>
            </a:r>
            <a:endParaRPr lang="en-US" sz="3200" kern="1200" dirty="0">
              <a:solidFill>
                <a:srgbClr val="000000"/>
              </a:solidFill>
              <a:latin typeface="Futura Bk BT" pitchFamily="34" charset="0"/>
              <a:ea typeface="+mn-ea"/>
              <a:cs typeface="+mn-cs"/>
            </a:endParaRPr>
          </a:p>
          <a:p>
            <a:pPr marL="457200" lvl="1" algn="l" rtl="0" fontAlgn="base">
              <a:spcBef>
                <a:spcPct val="0"/>
              </a:spcBef>
              <a:spcAft>
                <a:spcPct val="0"/>
              </a:spcAft>
              <a:buFontTx/>
              <a:buChar char="•"/>
            </a:pPr>
            <a:endParaRPr lang="en-US" sz="2600" kern="1200" dirty="0">
              <a:solidFill>
                <a:srgbClr val="000000"/>
              </a:solidFill>
              <a:latin typeface="Futura Bk BT"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19200" y="0"/>
            <a:ext cx="7815559" cy="4724400"/>
            <a:chOff x="457200" y="609600"/>
            <a:chExt cx="8067675" cy="4876800"/>
          </a:xfrm>
        </p:grpSpPr>
        <p:pic>
          <p:nvPicPr>
            <p:cNvPr id="2" name="Picture 2"/>
            <p:cNvPicPr>
              <a:picLocks noChangeAspect="1" noChangeArrowheads="1"/>
            </p:cNvPicPr>
            <p:nvPr/>
          </p:nvPicPr>
          <p:blipFill>
            <a:blip r:embed="rId3"/>
            <a:srcRect/>
            <a:stretch>
              <a:fillRect/>
            </a:stretch>
          </p:blipFill>
          <p:spPr bwMode="auto">
            <a:xfrm>
              <a:off x="533400" y="1371600"/>
              <a:ext cx="7991475" cy="3562350"/>
            </a:xfrm>
            <a:prstGeom prst="rect">
              <a:avLst/>
            </a:prstGeom>
            <a:noFill/>
            <a:ln w="9525">
              <a:noFill/>
              <a:miter lim="800000"/>
              <a:headEnd/>
              <a:tailEnd/>
            </a:ln>
            <a:effectLst/>
          </p:spPr>
        </p:pic>
        <p:sp>
          <p:nvSpPr>
            <p:cNvPr id="4" name="Rectangle 3"/>
            <p:cNvSpPr/>
            <p:nvPr/>
          </p:nvSpPr>
          <p:spPr bwMode="auto">
            <a:xfrm>
              <a:off x="457200" y="609600"/>
              <a:ext cx="5181600" cy="4876800"/>
            </a:xfrm>
            <a:prstGeom prst="rect">
              <a:avLst/>
            </a:prstGeom>
            <a:solidFill>
              <a:schemeClr val="bg1"/>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rtl="0" fontAlgn="base">
                <a:spcBef>
                  <a:spcPct val="0"/>
                </a:spcBef>
                <a:spcAft>
                  <a:spcPct val="0"/>
                </a:spcAft>
              </a:pPr>
              <a:endParaRPr lang="en-US" sz="2400" kern="1200" dirty="0">
                <a:solidFill>
                  <a:srgbClr val="000000"/>
                </a:solidFill>
                <a:latin typeface="Futura Bk BT" pitchFamily="34" charset="0"/>
                <a:ea typeface="+mn-ea"/>
                <a:cs typeface="+mn-cs"/>
              </a:endParaRPr>
            </a:p>
          </p:txBody>
        </p:sp>
      </p:grpSp>
      <p:pic>
        <p:nvPicPr>
          <p:cNvPr id="3" name="Picture 7"/>
          <p:cNvPicPr>
            <a:picLocks noChangeAspect="1" noChangeArrowheads="1"/>
          </p:cNvPicPr>
          <p:nvPr/>
        </p:nvPicPr>
        <p:blipFill>
          <a:blip r:embed="rId4"/>
          <a:srcRect l="68356" t="8825" r="2930" b="4693"/>
          <a:stretch>
            <a:fillRect/>
          </a:stretch>
        </p:blipFill>
        <p:spPr bwMode="auto">
          <a:xfrm>
            <a:off x="3810000" y="1293305"/>
            <a:ext cx="2532820" cy="2532820"/>
          </a:xfrm>
          <a:prstGeom prst="rect">
            <a:avLst/>
          </a:prstGeom>
          <a:noFill/>
          <a:ln w="25400" algn="ctr">
            <a:noFill/>
            <a:miter lim="800000"/>
            <a:headEnd/>
            <a:tailEnd/>
          </a:ln>
          <a:effectLst/>
        </p:spPr>
      </p:pic>
      <p:sp>
        <p:nvSpPr>
          <p:cNvPr id="8" name="Rectangle 5"/>
          <p:cNvSpPr>
            <a:spLocks noChangeArrowheads="1"/>
          </p:cNvSpPr>
          <p:nvPr/>
        </p:nvSpPr>
        <p:spPr bwMode="auto">
          <a:xfrm>
            <a:off x="-914400" y="228600"/>
            <a:ext cx="10668000" cy="838200"/>
          </a:xfrm>
          <a:prstGeom prst="rect">
            <a:avLst/>
          </a:prstGeom>
          <a:noFill/>
          <a:ln w="9525">
            <a:noFill/>
            <a:miter lim="800000"/>
            <a:headEnd/>
            <a:tailEnd/>
          </a:ln>
          <a:effectLst/>
        </p:spPr>
        <p:txBody>
          <a:bodyPr anchor="ctr"/>
          <a:lstStyle/>
          <a:p>
            <a:pPr algn="ctr" rtl="0" fontAlgn="base">
              <a:spcBef>
                <a:spcPct val="0"/>
              </a:spcBef>
              <a:spcAft>
                <a:spcPct val="0"/>
              </a:spcAft>
            </a:pPr>
            <a:r>
              <a:rPr lang="en-US" sz="4000" b="1" kern="1200" dirty="0">
                <a:solidFill>
                  <a:srgbClr val="000000"/>
                </a:solidFill>
                <a:latin typeface="Futura Bk BT" pitchFamily="34" charset="0"/>
                <a:ea typeface="+mn-ea"/>
                <a:cs typeface="+mn-cs"/>
              </a:rPr>
              <a:t> </a:t>
            </a:r>
            <a:r>
              <a:rPr lang="en-US" sz="4400" b="1" kern="1200" dirty="0">
                <a:solidFill>
                  <a:srgbClr val="000000"/>
                </a:solidFill>
                <a:latin typeface="Futura Bk BT" pitchFamily="34" charset="0"/>
                <a:ea typeface="+mn-ea"/>
                <a:cs typeface="+mn-cs"/>
              </a:rPr>
              <a:t>Recognition</a:t>
            </a:r>
            <a:r>
              <a:rPr lang="en-US" sz="4000" b="1" kern="1200" dirty="0">
                <a:solidFill>
                  <a:srgbClr val="000000"/>
                </a:solidFill>
                <a:latin typeface="Futura Bk BT" pitchFamily="34" charset="0"/>
                <a:ea typeface="+mn-ea"/>
                <a:cs typeface="+mn-cs"/>
              </a:rPr>
              <a:t/>
            </a:r>
            <a:br>
              <a:rPr lang="en-US" sz="4000" b="1" kern="1200" dirty="0">
                <a:solidFill>
                  <a:srgbClr val="000000"/>
                </a:solidFill>
                <a:latin typeface="Futura Bk BT" pitchFamily="34" charset="0"/>
                <a:ea typeface="+mn-ea"/>
                <a:cs typeface="+mn-cs"/>
              </a:rPr>
            </a:br>
            <a:endParaRPr lang="en-US" sz="3200" b="1" kern="1200" dirty="0">
              <a:solidFill>
                <a:srgbClr val="000000"/>
              </a:solidFill>
              <a:latin typeface="Futura Bk BT" pitchFamily="34" charset="0"/>
              <a:ea typeface="+mn-ea"/>
              <a:cs typeface="+mn-cs"/>
            </a:endParaRPr>
          </a:p>
        </p:txBody>
      </p:sp>
      <p:sp>
        <p:nvSpPr>
          <p:cNvPr id="9" name="Rectangle 7"/>
          <p:cNvSpPr>
            <a:spLocks noChangeArrowheads="1"/>
          </p:cNvSpPr>
          <p:nvPr/>
        </p:nvSpPr>
        <p:spPr bwMode="auto">
          <a:xfrm>
            <a:off x="5325705" y="914400"/>
            <a:ext cx="3818295" cy="366713"/>
          </a:xfrm>
          <a:prstGeom prst="rect">
            <a:avLst/>
          </a:prstGeom>
          <a:noFill/>
          <a:ln w="25400" algn="ctr">
            <a:noFill/>
            <a:miter lim="800000"/>
            <a:headEnd/>
            <a:tailEnd/>
          </a:ln>
          <a:effectLst/>
        </p:spPr>
        <p:txBody>
          <a:bodyPr wrap="square">
            <a:spAutoFit/>
          </a:bodyPr>
          <a:lstStyle/>
          <a:p>
            <a:pPr algn="ctr" rtl="0" fontAlgn="base">
              <a:spcBef>
                <a:spcPct val="0"/>
              </a:spcBef>
              <a:spcAft>
                <a:spcPct val="0"/>
              </a:spcAft>
            </a:pPr>
            <a:r>
              <a:rPr lang="en-US" kern="1200" dirty="0">
                <a:solidFill>
                  <a:srgbClr val="000000"/>
                </a:solidFill>
                <a:latin typeface="Futura Bk BT" pitchFamily="34" charset="0"/>
                <a:ea typeface="+mn-ea"/>
                <a:cs typeface="+mn-cs"/>
              </a:rPr>
              <a:t> [</a:t>
            </a:r>
            <a:r>
              <a:rPr lang="en-US" kern="1200" dirty="0" err="1">
                <a:solidFill>
                  <a:srgbClr val="000000"/>
                </a:solidFill>
                <a:latin typeface="Futura Bk BT" pitchFamily="34" charset="0"/>
                <a:ea typeface="+mn-ea"/>
                <a:cs typeface="+mn-cs"/>
              </a:rPr>
              <a:t>Rothganger</a:t>
            </a:r>
            <a:r>
              <a:rPr lang="en-US" kern="1200" dirty="0">
                <a:solidFill>
                  <a:srgbClr val="000000"/>
                </a:solidFill>
                <a:latin typeface="Futura Bk BT" pitchFamily="34" charset="0"/>
                <a:ea typeface="+mn-ea"/>
                <a:cs typeface="+mn-cs"/>
              </a:rPr>
              <a:t> et al. ‘03 ’06]</a:t>
            </a:r>
          </a:p>
        </p:txBody>
      </p:sp>
      <p:pic>
        <p:nvPicPr>
          <p:cNvPr id="11" name="Picture 7"/>
          <p:cNvPicPr>
            <a:picLocks noChangeAspect="1" noChangeArrowheads="1"/>
          </p:cNvPicPr>
          <p:nvPr/>
        </p:nvPicPr>
        <p:blipFill>
          <a:blip r:embed="rId4"/>
          <a:srcRect l="3001" t="9037" r="66994" b="5110"/>
          <a:stretch>
            <a:fillRect/>
          </a:stretch>
        </p:blipFill>
        <p:spPr bwMode="auto">
          <a:xfrm>
            <a:off x="609600" y="1509713"/>
            <a:ext cx="2438400" cy="2316480"/>
          </a:xfrm>
          <a:prstGeom prst="rect">
            <a:avLst/>
          </a:prstGeom>
          <a:noFill/>
          <a:ln w="25400" algn="ctr">
            <a:noFill/>
            <a:miter lim="800000"/>
            <a:headEnd/>
            <a:tailEnd/>
          </a:ln>
          <a:effectLst/>
        </p:spPr>
      </p:pic>
      <p:grpSp>
        <p:nvGrpSpPr>
          <p:cNvPr id="6" name="Group 23"/>
          <p:cNvGrpSpPr/>
          <p:nvPr/>
        </p:nvGrpSpPr>
        <p:grpSpPr>
          <a:xfrm>
            <a:off x="5181600" y="1966913"/>
            <a:ext cx="304800" cy="305594"/>
            <a:chOff x="2743200" y="6096000"/>
            <a:chExt cx="304800" cy="305594"/>
          </a:xfrm>
        </p:grpSpPr>
        <p:cxnSp>
          <p:nvCxnSpPr>
            <p:cNvPr id="25" name="Straight Connector 24"/>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26" name="Straight Connector 25"/>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7" name="Group 29"/>
          <p:cNvGrpSpPr/>
          <p:nvPr/>
        </p:nvGrpSpPr>
        <p:grpSpPr>
          <a:xfrm>
            <a:off x="5715000" y="2119313"/>
            <a:ext cx="304800" cy="305594"/>
            <a:chOff x="2743200" y="6096000"/>
            <a:chExt cx="304800" cy="305594"/>
          </a:xfrm>
        </p:grpSpPr>
        <p:cxnSp>
          <p:nvCxnSpPr>
            <p:cNvPr id="31" name="Straight Connector 30"/>
            <p:cNvCxnSpPr/>
            <p:nvPr/>
          </p:nvCxnSpPr>
          <p:spPr bwMode="auto">
            <a:xfrm>
              <a:off x="2743200" y="6248400"/>
              <a:ext cx="304800" cy="1588"/>
            </a:xfrm>
            <a:prstGeom prst="line">
              <a:avLst/>
            </a:prstGeom>
            <a:noFill/>
            <a:ln w="50800" cap="flat" cmpd="sng" algn="ctr">
              <a:solidFill>
                <a:srgbClr val="0070C0"/>
              </a:solidFill>
              <a:prstDash val="solid"/>
              <a:round/>
              <a:headEnd type="none" w="med" len="med"/>
              <a:tailEnd type="none" w="med" len="med"/>
            </a:ln>
            <a:effectLst/>
          </p:spPr>
        </p:cxnSp>
        <p:cxnSp>
          <p:nvCxnSpPr>
            <p:cNvPr id="32" name="Straight Connector 31"/>
            <p:cNvCxnSpPr/>
            <p:nvPr/>
          </p:nvCxnSpPr>
          <p:spPr bwMode="auto">
            <a:xfrm rot="5400000">
              <a:off x="2742406" y="6248400"/>
              <a:ext cx="305594" cy="794"/>
            </a:xfrm>
            <a:prstGeom prst="line">
              <a:avLst/>
            </a:prstGeom>
            <a:noFill/>
            <a:ln w="50800" cap="flat" cmpd="sng" algn="ctr">
              <a:solidFill>
                <a:srgbClr val="0070C0"/>
              </a:solidFill>
              <a:prstDash val="solid"/>
              <a:round/>
              <a:headEnd type="none" w="med" len="med"/>
              <a:tailEnd type="none" w="med" len="med"/>
            </a:ln>
            <a:effectLst/>
          </p:spPr>
        </p:cxnSp>
      </p:grpSp>
      <p:grpSp>
        <p:nvGrpSpPr>
          <p:cNvPr id="10" name="Group 35"/>
          <p:cNvGrpSpPr/>
          <p:nvPr/>
        </p:nvGrpSpPr>
        <p:grpSpPr>
          <a:xfrm>
            <a:off x="5791200" y="3109913"/>
            <a:ext cx="304800" cy="305594"/>
            <a:chOff x="2743200" y="6096000"/>
            <a:chExt cx="304800" cy="305594"/>
          </a:xfrm>
        </p:grpSpPr>
        <p:cxnSp>
          <p:nvCxnSpPr>
            <p:cNvPr id="37" name="Straight Connector 36"/>
            <p:cNvCxnSpPr/>
            <p:nvPr/>
          </p:nvCxnSpPr>
          <p:spPr bwMode="auto">
            <a:xfrm>
              <a:off x="2743200" y="6248400"/>
              <a:ext cx="304800" cy="1588"/>
            </a:xfrm>
            <a:prstGeom prst="line">
              <a:avLst/>
            </a:prstGeom>
            <a:noFill/>
            <a:ln w="50800" cap="flat" cmpd="sng" algn="ctr">
              <a:solidFill>
                <a:srgbClr val="0070C0"/>
              </a:solidFill>
              <a:prstDash val="solid"/>
              <a:round/>
              <a:headEnd type="none" w="med" len="med"/>
              <a:tailEnd type="none" w="med" len="med"/>
            </a:ln>
            <a:effectLst/>
          </p:spPr>
        </p:cxnSp>
        <p:cxnSp>
          <p:nvCxnSpPr>
            <p:cNvPr id="38" name="Straight Connector 37"/>
            <p:cNvCxnSpPr/>
            <p:nvPr/>
          </p:nvCxnSpPr>
          <p:spPr bwMode="auto">
            <a:xfrm rot="5400000">
              <a:off x="2742406" y="6248400"/>
              <a:ext cx="305594" cy="794"/>
            </a:xfrm>
            <a:prstGeom prst="line">
              <a:avLst/>
            </a:prstGeom>
            <a:noFill/>
            <a:ln w="50800" cap="flat" cmpd="sng" algn="ctr">
              <a:solidFill>
                <a:srgbClr val="0070C0"/>
              </a:solidFill>
              <a:prstDash val="solid"/>
              <a:round/>
              <a:headEnd type="none" w="med" len="med"/>
              <a:tailEnd type="none" w="med" len="med"/>
            </a:ln>
            <a:effectLst/>
          </p:spPr>
        </p:cxnSp>
      </p:grpSp>
      <p:sp>
        <p:nvSpPr>
          <p:cNvPr id="39" name="Rectangle 38"/>
          <p:cNvSpPr/>
          <p:nvPr/>
        </p:nvSpPr>
        <p:spPr>
          <a:xfrm>
            <a:off x="0" y="4191000"/>
            <a:ext cx="9144000" cy="2954655"/>
          </a:xfrm>
          <a:prstGeom prst="rect">
            <a:avLst/>
          </a:prstGeom>
        </p:spPr>
        <p:txBody>
          <a:bodyPr wrap="square">
            <a:spAutoFit/>
          </a:bodyPr>
          <a:lstStyle/>
          <a:p>
            <a:pPr lvl="1" algn="l" rtl="0" fontAlgn="base">
              <a:spcBef>
                <a:spcPct val="0"/>
              </a:spcBef>
              <a:spcAft>
                <a:spcPct val="0"/>
              </a:spcAft>
            </a:pPr>
            <a:r>
              <a:rPr lang="en-US" sz="2800" kern="1200" dirty="0">
                <a:solidFill>
                  <a:srgbClr val="000000"/>
                </a:solidFill>
                <a:latin typeface="Futura Bk BT" pitchFamily="34" charset="0"/>
                <a:ea typeface="+mn-ea"/>
                <a:cs typeface="+mn-cs"/>
              </a:rPr>
              <a:t>1. Find matches between model and test image features</a:t>
            </a:r>
            <a:r>
              <a:rPr lang="en-US" sz="3600" kern="1200" dirty="0">
                <a:solidFill>
                  <a:srgbClr val="000000"/>
                </a:solidFill>
                <a:latin typeface="Futura Bk BT" pitchFamily="34" charset="0"/>
                <a:ea typeface="+mn-ea"/>
                <a:cs typeface="+mn-cs"/>
              </a:rPr>
              <a:t> </a:t>
            </a:r>
            <a:endParaRPr lang="en-US" sz="3200" kern="1200" dirty="0">
              <a:solidFill>
                <a:srgbClr val="000000"/>
              </a:solidFill>
              <a:latin typeface="Futura Bk BT" pitchFamily="34" charset="0"/>
              <a:ea typeface="+mn-ea"/>
              <a:cs typeface="+mn-cs"/>
            </a:endParaRPr>
          </a:p>
          <a:p>
            <a:pPr algn="l" rtl="0" fontAlgn="base">
              <a:spcBef>
                <a:spcPct val="0"/>
              </a:spcBef>
              <a:spcAft>
                <a:spcPct val="0"/>
              </a:spcAft>
            </a:pPr>
            <a:r>
              <a:rPr lang="en-US" sz="2800" kern="1200" dirty="0">
                <a:solidFill>
                  <a:srgbClr val="000000"/>
                </a:solidFill>
                <a:latin typeface="Futura Bk BT" pitchFamily="34" charset="0"/>
                <a:ea typeface="+mn-ea"/>
                <a:cs typeface="+mn-cs"/>
              </a:rPr>
              <a:t>2. Generate hypothesis: </a:t>
            </a:r>
            <a:endParaRPr lang="en-US" sz="3200" kern="1200" dirty="0">
              <a:solidFill>
                <a:srgbClr val="000000"/>
              </a:solidFill>
              <a:latin typeface="Futura Bk BT" pitchFamily="34" charset="0"/>
              <a:ea typeface="+mn-ea"/>
              <a:cs typeface="+mn-cs"/>
            </a:endParaRPr>
          </a:p>
          <a:p>
            <a:pPr marL="457200" lvl="1" algn="l" rtl="0" fontAlgn="base">
              <a:spcBef>
                <a:spcPct val="0"/>
              </a:spcBef>
              <a:spcAft>
                <a:spcPct val="0"/>
              </a:spcAft>
              <a:buFontTx/>
              <a:buChar char="•"/>
            </a:pPr>
            <a:r>
              <a:rPr lang="en-US" sz="2000" kern="1200" dirty="0">
                <a:solidFill>
                  <a:srgbClr val="000000"/>
                </a:solidFill>
                <a:latin typeface="Futura Bk BT" pitchFamily="34" charset="0"/>
                <a:ea typeface="+mn-ea"/>
                <a:cs typeface="+mn-cs"/>
              </a:rPr>
              <a:t>Compute transformation M from N matches    </a:t>
            </a:r>
            <a:r>
              <a:rPr lang="en-US" sz="1400" kern="1200" dirty="0">
                <a:solidFill>
                  <a:srgbClr val="000000"/>
                </a:solidFill>
                <a:latin typeface="Futura Bk BT" pitchFamily="34" charset="0"/>
                <a:ea typeface="+mn-ea"/>
                <a:cs typeface="+mn-cs"/>
              </a:rPr>
              <a:t>(N=2; affine camera; affine key points)</a:t>
            </a:r>
            <a:endParaRPr lang="en-US" kern="1200" dirty="0">
              <a:solidFill>
                <a:srgbClr val="000000"/>
              </a:solidFill>
              <a:latin typeface="Futura Bk BT" pitchFamily="34" charset="0"/>
              <a:ea typeface="+mn-ea"/>
              <a:cs typeface="+mn-cs"/>
            </a:endParaRPr>
          </a:p>
          <a:p>
            <a:pPr marL="457200" lvl="1" algn="l" rtl="0" fontAlgn="base">
              <a:spcBef>
                <a:spcPct val="0"/>
              </a:spcBef>
              <a:spcAft>
                <a:spcPct val="0"/>
              </a:spcAft>
              <a:buFontTx/>
              <a:buChar char="•"/>
            </a:pPr>
            <a:endParaRPr lang="en-US" sz="800" kern="1200" dirty="0">
              <a:solidFill>
                <a:srgbClr val="000000"/>
              </a:solidFill>
              <a:latin typeface="Futura Bk BT" pitchFamily="34" charset="0"/>
              <a:ea typeface="+mn-ea"/>
              <a:cs typeface="+mn-cs"/>
            </a:endParaRPr>
          </a:p>
          <a:p>
            <a:pPr algn="l" rtl="0" fontAlgn="base">
              <a:spcBef>
                <a:spcPct val="0"/>
              </a:spcBef>
              <a:spcAft>
                <a:spcPct val="0"/>
              </a:spcAft>
            </a:pPr>
            <a:r>
              <a:rPr lang="en-US" sz="2800" kern="1200" dirty="0">
                <a:solidFill>
                  <a:srgbClr val="000000"/>
                </a:solidFill>
                <a:latin typeface="Futura Bk BT" pitchFamily="34" charset="0"/>
                <a:ea typeface="+mn-ea"/>
                <a:cs typeface="+mn-cs"/>
              </a:rPr>
              <a:t>3. Model verification</a:t>
            </a:r>
          </a:p>
          <a:p>
            <a:pPr marL="457200" lvl="1" algn="l" rtl="0" fontAlgn="base">
              <a:spcBef>
                <a:spcPct val="0"/>
              </a:spcBef>
              <a:spcAft>
                <a:spcPct val="0"/>
              </a:spcAft>
              <a:buFontTx/>
              <a:buChar char="•"/>
            </a:pPr>
            <a:r>
              <a:rPr lang="en-US" sz="2000" kern="1200" dirty="0">
                <a:solidFill>
                  <a:srgbClr val="000000"/>
                </a:solidFill>
                <a:latin typeface="Futura Bk BT" pitchFamily="34" charset="0"/>
                <a:ea typeface="+mn-ea"/>
                <a:cs typeface="+mn-cs"/>
              </a:rPr>
              <a:t> Use M to project other matched 3D model features into test image</a:t>
            </a:r>
          </a:p>
          <a:p>
            <a:pPr marL="457200" lvl="1" algn="l" rtl="0" fontAlgn="base">
              <a:spcBef>
                <a:spcPct val="0"/>
              </a:spcBef>
              <a:spcAft>
                <a:spcPct val="0"/>
              </a:spcAft>
              <a:buFontTx/>
              <a:buChar char="•"/>
            </a:pPr>
            <a:r>
              <a:rPr lang="en-US" sz="2000" kern="1200" dirty="0">
                <a:solidFill>
                  <a:srgbClr val="000000"/>
                </a:solidFill>
                <a:latin typeface="Futura Bk BT" pitchFamily="34" charset="0"/>
                <a:ea typeface="+mn-ea"/>
                <a:cs typeface="+mn-cs"/>
              </a:rPr>
              <a:t> Compute residual = D(projections, measurements)</a:t>
            </a:r>
            <a:endParaRPr lang="en-US" sz="2800" kern="1200" dirty="0">
              <a:solidFill>
                <a:srgbClr val="000000"/>
              </a:solidFill>
              <a:latin typeface="Futura Bk BT" pitchFamily="34" charset="0"/>
              <a:ea typeface="+mn-ea"/>
              <a:cs typeface="+mn-cs"/>
            </a:endParaRPr>
          </a:p>
          <a:p>
            <a:pPr marL="457200" lvl="1" algn="l" rtl="0" fontAlgn="base">
              <a:spcBef>
                <a:spcPct val="0"/>
              </a:spcBef>
              <a:spcAft>
                <a:spcPct val="0"/>
              </a:spcAft>
              <a:buFontTx/>
              <a:buChar char="•"/>
            </a:pPr>
            <a:endParaRPr lang="en-US" sz="2600" kern="1200" dirty="0">
              <a:solidFill>
                <a:srgbClr val="000000"/>
              </a:solidFill>
              <a:latin typeface="Futura Bk BT" pitchFamily="34" charset="0"/>
              <a:ea typeface="+mn-ea"/>
              <a:cs typeface="+mn-cs"/>
            </a:endParaRPr>
          </a:p>
        </p:txBody>
      </p:sp>
      <p:pic>
        <p:nvPicPr>
          <p:cNvPr id="40" name="Picture 7"/>
          <p:cNvPicPr>
            <a:picLocks noChangeAspect="1" noChangeArrowheads="1"/>
          </p:cNvPicPr>
          <p:nvPr/>
        </p:nvPicPr>
        <p:blipFill>
          <a:blip r:embed="rId4">
            <a:clrChange>
              <a:clrFrom>
                <a:srgbClr val="F7FDC5"/>
              </a:clrFrom>
              <a:clrTo>
                <a:srgbClr val="F7FDC5">
                  <a:alpha val="0"/>
                </a:srgbClr>
              </a:clrTo>
            </a:clrChange>
          </a:blip>
          <a:srcRect l="36006" t="9037" r="35489" b="5110"/>
          <a:stretch>
            <a:fillRect/>
          </a:stretch>
        </p:blipFill>
        <p:spPr bwMode="auto">
          <a:xfrm>
            <a:off x="609600" y="1371600"/>
            <a:ext cx="2438400" cy="2438400"/>
          </a:xfrm>
          <a:prstGeom prst="rect">
            <a:avLst/>
          </a:prstGeom>
          <a:noFill/>
          <a:ln w="25400" algn="ctr">
            <a:noFill/>
            <a:miter lim="800000"/>
            <a:headEnd/>
            <a:tailEnd/>
          </a:ln>
          <a:effectLst/>
        </p:spPr>
      </p:pic>
      <p:grpSp>
        <p:nvGrpSpPr>
          <p:cNvPr id="12" name="Group 22"/>
          <p:cNvGrpSpPr/>
          <p:nvPr/>
        </p:nvGrpSpPr>
        <p:grpSpPr>
          <a:xfrm>
            <a:off x="1981200" y="1738313"/>
            <a:ext cx="304800" cy="305594"/>
            <a:chOff x="2743200" y="6096000"/>
            <a:chExt cx="304800" cy="305594"/>
          </a:xfrm>
        </p:grpSpPr>
        <p:cxnSp>
          <p:nvCxnSpPr>
            <p:cNvPr id="13" name="Straight Connector 12"/>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14" name="Group 26"/>
          <p:cNvGrpSpPr/>
          <p:nvPr/>
        </p:nvGrpSpPr>
        <p:grpSpPr>
          <a:xfrm>
            <a:off x="2438400" y="2043113"/>
            <a:ext cx="304800" cy="305594"/>
            <a:chOff x="2743200" y="6096000"/>
            <a:chExt cx="304800" cy="305594"/>
          </a:xfrm>
        </p:grpSpPr>
        <p:cxnSp>
          <p:nvCxnSpPr>
            <p:cNvPr id="28" name="Straight Connector 27"/>
            <p:cNvCxnSpPr/>
            <p:nvPr/>
          </p:nvCxnSpPr>
          <p:spPr bwMode="auto">
            <a:xfrm>
              <a:off x="2743200" y="6248400"/>
              <a:ext cx="304800" cy="1588"/>
            </a:xfrm>
            <a:prstGeom prst="line">
              <a:avLst/>
            </a:prstGeom>
            <a:noFill/>
            <a:ln w="50800" cap="flat" cmpd="sng" algn="ctr">
              <a:solidFill>
                <a:srgbClr val="0070C0"/>
              </a:solidFill>
              <a:prstDash val="solid"/>
              <a:round/>
              <a:headEnd type="none" w="med" len="med"/>
              <a:tailEnd type="none" w="med" len="med"/>
            </a:ln>
            <a:effectLst/>
          </p:spPr>
        </p:cxnSp>
        <p:cxnSp>
          <p:nvCxnSpPr>
            <p:cNvPr id="29" name="Straight Connector 28"/>
            <p:cNvCxnSpPr/>
            <p:nvPr/>
          </p:nvCxnSpPr>
          <p:spPr bwMode="auto">
            <a:xfrm rot="5400000">
              <a:off x="2742406" y="6248400"/>
              <a:ext cx="305594" cy="794"/>
            </a:xfrm>
            <a:prstGeom prst="line">
              <a:avLst/>
            </a:prstGeom>
            <a:noFill/>
            <a:ln w="50800" cap="flat" cmpd="sng" algn="ctr">
              <a:solidFill>
                <a:srgbClr val="0070C0"/>
              </a:solidFill>
              <a:prstDash val="solid"/>
              <a:round/>
              <a:headEnd type="none" w="med" len="med"/>
              <a:tailEnd type="none" w="med" len="med"/>
            </a:ln>
            <a:effectLst/>
          </p:spPr>
        </p:cxnSp>
      </p:grpSp>
      <p:grpSp>
        <p:nvGrpSpPr>
          <p:cNvPr id="16" name="Group 32"/>
          <p:cNvGrpSpPr/>
          <p:nvPr/>
        </p:nvGrpSpPr>
        <p:grpSpPr>
          <a:xfrm>
            <a:off x="2514600" y="2881313"/>
            <a:ext cx="304800" cy="305594"/>
            <a:chOff x="2743200" y="6096000"/>
            <a:chExt cx="304800" cy="305594"/>
          </a:xfrm>
        </p:grpSpPr>
        <p:cxnSp>
          <p:nvCxnSpPr>
            <p:cNvPr id="34" name="Straight Connector 33"/>
            <p:cNvCxnSpPr/>
            <p:nvPr/>
          </p:nvCxnSpPr>
          <p:spPr bwMode="auto">
            <a:xfrm>
              <a:off x="2743200" y="6248400"/>
              <a:ext cx="304800" cy="1588"/>
            </a:xfrm>
            <a:prstGeom prst="line">
              <a:avLst/>
            </a:prstGeom>
            <a:noFill/>
            <a:ln w="50800" cap="flat" cmpd="sng" algn="ctr">
              <a:solidFill>
                <a:srgbClr val="0070C0"/>
              </a:solidFill>
              <a:prstDash val="solid"/>
              <a:round/>
              <a:headEnd type="none" w="med" len="med"/>
              <a:tailEnd type="none" w="med" len="med"/>
            </a:ln>
            <a:effectLst/>
          </p:spPr>
        </p:cxnSp>
        <p:cxnSp>
          <p:nvCxnSpPr>
            <p:cNvPr id="35" name="Straight Connector 34"/>
            <p:cNvCxnSpPr/>
            <p:nvPr/>
          </p:nvCxnSpPr>
          <p:spPr bwMode="auto">
            <a:xfrm rot="5400000">
              <a:off x="2742406" y="6248400"/>
              <a:ext cx="305594" cy="794"/>
            </a:xfrm>
            <a:prstGeom prst="line">
              <a:avLst/>
            </a:prstGeom>
            <a:noFill/>
            <a:ln w="50800" cap="flat" cmpd="sng" algn="ctr">
              <a:solidFill>
                <a:srgbClr val="0070C0"/>
              </a:solidFill>
              <a:prstDash val="solid"/>
              <a:round/>
              <a:headEnd type="none" w="med" len="med"/>
              <a:tailEnd type="none" w="med" len="med"/>
            </a:ln>
            <a:effectLst/>
          </p:spPr>
        </p:cxnSp>
      </p:grpSp>
      <p:grpSp>
        <p:nvGrpSpPr>
          <p:cNvPr id="17" name="Group 40"/>
          <p:cNvGrpSpPr/>
          <p:nvPr/>
        </p:nvGrpSpPr>
        <p:grpSpPr>
          <a:xfrm>
            <a:off x="990600" y="2133600"/>
            <a:ext cx="304800" cy="305594"/>
            <a:chOff x="2743200" y="6096000"/>
            <a:chExt cx="304800" cy="305594"/>
          </a:xfrm>
        </p:grpSpPr>
        <p:cxnSp>
          <p:nvCxnSpPr>
            <p:cNvPr id="42" name="Straight Connector 41"/>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43" name="Straight Connector 42"/>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18" name="Group 43"/>
          <p:cNvGrpSpPr/>
          <p:nvPr/>
        </p:nvGrpSpPr>
        <p:grpSpPr>
          <a:xfrm>
            <a:off x="990600" y="3048000"/>
            <a:ext cx="304800" cy="305594"/>
            <a:chOff x="2743200" y="6096000"/>
            <a:chExt cx="304800" cy="305594"/>
          </a:xfrm>
        </p:grpSpPr>
        <p:cxnSp>
          <p:nvCxnSpPr>
            <p:cNvPr id="45" name="Straight Connector 44"/>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46" name="Straight Connector 45"/>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19" name="Group 46"/>
          <p:cNvGrpSpPr/>
          <p:nvPr/>
        </p:nvGrpSpPr>
        <p:grpSpPr>
          <a:xfrm>
            <a:off x="1447800" y="1676400"/>
            <a:ext cx="304800" cy="305594"/>
            <a:chOff x="2743200" y="6096000"/>
            <a:chExt cx="304800" cy="305594"/>
          </a:xfrm>
        </p:grpSpPr>
        <p:cxnSp>
          <p:nvCxnSpPr>
            <p:cNvPr id="48" name="Straight Connector 47"/>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49" name="Straight Connector 48"/>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20" name="Group 55"/>
          <p:cNvGrpSpPr/>
          <p:nvPr/>
        </p:nvGrpSpPr>
        <p:grpSpPr>
          <a:xfrm>
            <a:off x="3962400" y="2209800"/>
            <a:ext cx="304800" cy="305594"/>
            <a:chOff x="2743200" y="6096000"/>
            <a:chExt cx="304800" cy="305594"/>
          </a:xfrm>
        </p:grpSpPr>
        <p:cxnSp>
          <p:nvCxnSpPr>
            <p:cNvPr id="57" name="Straight Connector 56"/>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58" name="Straight Connector 57"/>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21" name="Group 58"/>
          <p:cNvGrpSpPr/>
          <p:nvPr/>
        </p:nvGrpSpPr>
        <p:grpSpPr>
          <a:xfrm>
            <a:off x="3962400" y="3124200"/>
            <a:ext cx="304800" cy="305594"/>
            <a:chOff x="2743200" y="6096000"/>
            <a:chExt cx="304800" cy="305594"/>
          </a:xfrm>
        </p:grpSpPr>
        <p:cxnSp>
          <p:nvCxnSpPr>
            <p:cNvPr id="60" name="Straight Connector 59"/>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61" name="Straight Connector 60"/>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22" name="Group 61"/>
          <p:cNvGrpSpPr/>
          <p:nvPr/>
        </p:nvGrpSpPr>
        <p:grpSpPr>
          <a:xfrm>
            <a:off x="4419600" y="1752600"/>
            <a:ext cx="304800" cy="305594"/>
            <a:chOff x="2743200" y="6096000"/>
            <a:chExt cx="304800" cy="305594"/>
          </a:xfrm>
        </p:grpSpPr>
        <p:cxnSp>
          <p:nvCxnSpPr>
            <p:cNvPr id="63" name="Straight Connector 62"/>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64" name="Straight Connector 63"/>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23" name="Group 40"/>
          <p:cNvGrpSpPr/>
          <p:nvPr/>
        </p:nvGrpSpPr>
        <p:grpSpPr>
          <a:xfrm>
            <a:off x="1143000" y="2286000"/>
            <a:ext cx="304800" cy="305594"/>
            <a:chOff x="2743200" y="6096000"/>
            <a:chExt cx="304800" cy="305594"/>
          </a:xfrm>
        </p:grpSpPr>
        <p:cxnSp>
          <p:nvCxnSpPr>
            <p:cNvPr id="75" name="Straight Connector 74"/>
            <p:cNvCxnSpPr/>
            <p:nvPr/>
          </p:nvCxnSpPr>
          <p:spPr bwMode="auto">
            <a:xfrm>
              <a:off x="2743200" y="6248400"/>
              <a:ext cx="304800" cy="1588"/>
            </a:xfrm>
            <a:prstGeom prst="line">
              <a:avLst/>
            </a:prstGeom>
            <a:noFill/>
            <a:ln w="50800" cap="flat" cmpd="sng" algn="ctr">
              <a:solidFill>
                <a:srgbClr val="00B050"/>
              </a:solidFill>
              <a:prstDash val="solid"/>
              <a:round/>
              <a:headEnd type="none" w="med" len="med"/>
              <a:tailEnd type="none" w="med" len="med"/>
            </a:ln>
            <a:effectLst/>
          </p:spPr>
        </p:cxnSp>
        <p:cxnSp>
          <p:nvCxnSpPr>
            <p:cNvPr id="76" name="Straight Connector 75"/>
            <p:cNvCxnSpPr/>
            <p:nvPr/>
          </p:nvCxnSpPr>
          <p:spPr bwMode="auto">
            <a:xfrm rot="5400000">
              <a:off x="2742406" y="6248400"/>
              <a:ext cx="305594" cy="794"/>
            </a:xfrm>
            <a:prstGeom prst="line">
              <a:avLst/>
            </a:prstGeom>
            <a:noFill/>
            <a:ln w="50800" cap="flat" cmpd="sng" algn="ctr">
              <a:solidFill>
                <a:srgbClr val="00B050"/>
              </a:solidFill>
              <a:prstDash val="solid"/>
              <a:round/>
              <a:headEnd type="none" w="med" len="med"/>
              <a:tailEnd type="none" w="med" len="med"/>
            </a:ln>
            <a:effectLst/>
          </p:spPr>
        </p:cxnSp>
      </p:grpSp>
      <p:grpSp>
        <p:nvGrpSpPr>
          <p:cNvPr id="24" name="Group 43"/>
          <p:cNvGrpSpPr/>
          <p:nvPr/>
        </p:nvGrpSpPr>
        <p:grpSpPr>
          <a:xfrm>
            <a:off x="1143000" y="3200400"/>
            <a:ext cx="304800" cy="305594"/>
            <a:chOff x="2743200" y="6096000"/>
            <a:chExt cx="304800" cy="305594"/>
          </a:xfrm>
        </p:grpSpPr>
        <p:cxnSp>
          <p:nvCxnSpPr>
            <p:cNvPr id="78" name="Straight Connector 77"/>
            <p:cNvCxnSpPr/>
            <p:nvPr/>
          </p:nvCxnSpPr>
          <p:spPr bwMode="auto">
            <a:xfrm>
              <a:off x="2743200" y="6248400"/>
              <a:ext cx="304800" cy="1588"/>
            </a:xfrm>
            <a:prstGeom prst="line">
              <a:avLst/>
            </a:prstGeom>
            <a:noFill/>
            <a:ln w="50800" cap="flat" cmpd="sng" algn="ctr">
              <a:solidFill>
                <a:srgbClr val="00B050"/>
              </a:solidFill>
              <a:prstDash val="solid"/>
              <a:round/>
              <a:headEnd type="none" w="med" len="med"/>
              <a:tailEnd type="none" w="med" len="med"/>
            </a:ln>
            <a:effectLst/>
          </p:spPr>
        </p:cxnSp>
        <p:cxnSp>
          <p:nvCxnSpPr>
            <p:cNvPr id="79" name="Straight Connector 78"/>
            <p:cNvCxnSpPr/>
            <p:nvPr/>
          </p:nvCxnSpPr>
          <p:spPr bwMode="auto">
            <a:xfrm rot="5400000">
              <a:off x="2742406" y="6248400"/>
              <a:ext cx="305594" cy="794"/>
            </a:xfrm>
            <a:prstGeom prst="line">
              <a:avLst/>
            </a:prstGeom>
            <a:noFill/>
            <a:ln w="50800" cap="flat" cmpd="sng" algn="ctr">
              <a:solidFill>
                <a:srgbClr val="00B050"/>
              </a:solidFill>
              <a:prstDash val="solid"/>
              <a:round/>
              <a:headEnd type="none" w="med" len="med"/>
              <a:tailEnd type="none" w="med" len="med"/>
            </a:ln>
            <a:effectLst/>
          </p:spPr>
        </p:cxnSp>
      </p:grpSp>
      <p:grpSp>
        <p:nvGrpSpPr>
          <p:cNvPr id="27" name="Group 46"/>
          <p:cNvGrpSpPr/>
          <p:nvPr/>
        </p:nvGrpSpPr>
        <p:grpSpPr>
          <a:xfrm>
            <a:off x="1600200" y="1828800"/>
            <a:ext cx="304800" cy="305594"/>
            <a:chOff x="2743200" y="6096000"/>
            <a:chExt cx="304800" cy="305594"/>
          </a:xfrm>
        </p:grpSpPr>
        <p:cxnSp>
          <p:nvCxnSpPr>
            <p:cNvPr id="81" name="Straight Connector 80"/>
            <p:cNvCxnSpPr/>
            <p:nvPr/>
          </p:nvCxnSpPr>
          <p:spPr bwMode="auto">
            <a:xfrm>
              <a:off x="2743200" y="6248400"/>
              <a:ext cx="304800" cy="1588"/>
            </a:xfrm>
            <a:prstGeom prst="line">
              <a:avLst/>
            </a:prstGeom>
            <a:noFill/>
            <a:ln w="50800" cap="flat" cmpd="sng" algn="ctr">
              <a:solidFill>
                <a:srgbClr val="00B050"/>
              </a:solidFill>
              <a:prstDash val="solid"/>
              <a:round/>
              <a:headEnd type="none" w="med" len="med"/>
              <a:tailEnd type="none" w="med" len="med"/>
            </a:ln>
            <a:effectLst/>
          </p:spPr>
        </p:cxnSp>
        <p:cxnSp>
          <p:nvCxnSpPr>
            <p:cNvPr id="82" name="Straight Connector 81"/>
            <p:cNvCxnSpPr/>
            <p:nvPr/>
          </p:nvCxnSpPr>
          <p:spPr bwMode="auto">
            <a:xfrm rot="5400000">
              <a:off x="2742406" y="6248400"/>
              <a:ext cx="305594" cy="794"/>
            </a:xfrm>
            <a:prstGeom prst="line">
              <a:avLst/>
            </a:prstGeom>
            <a:noFill/>
            <a:ln w="50800" cap="flat" cmpd="sng" algn="ctr">
              <a:solidFill>
                <a:srgbClr val="00B050"/>
              </a:solidFill>
              <a:prstDash val="solid"/>
              <a:round/>
              <a:headEnd type="none" w="med" len="med"/>
              <a:tailEnd type="none" w="med" len="med"/>
            </a:ln>
            <a:effectLst/>
          </p:spPr>
        </p:cxnSp>
      </p:grpSp>
      <p:grpSp>
        <p:nvGrpSpPr>
          <p:cNvPr id="30" name="Group 46"/>
          <p:cNvGrpSpPr/>
          <p:nvPr/>
        </p:nvGrpSpPr>
        <p:grpSpPr>
          <a:xfrm>
            <a:off x="2133600" y="1676400"/>
            <a:ext cx="304800" cy="305594"/>
            <a:chOff x="2743200" y="6096000"/>
            <a:chExt cx="304800" cy="305594"/>
          </a:xfrm>
        </p:grpSpPr>
        <p:cxnSp>
          <p:nvCxnSpPr>
            <p:cNvPr id="84" name="Straight Connector 83"/>
            <p:cNvCxnSpPr/>
            <p:nvPr/>
          </p:nvCxnSpPr>
          <p:spPr bwMode="auto">
            <a:xfrm>
              <a:off x="2743200" y="6248400"/>
              <a:ext cx="304800" cy="1588"/>
            </a:xfrm>
            <a:prstGeom prst="line">
              <a:avLst/>
            </a:prstGeom>
            <a:noFill/>
            <a:ln w="50800" cap="flat" cmpd="sng" algn="ctr">
              <a:solidFill>
                <a:srgbClr val="00B050"/>
              </a:solidFill>
              <a:prstDash val="solid"/>
              <a:round/>
              <a:headEnd type="none" w="med" len="med"/>
              <a:tailEnd type="none" w="med" len="med"/>
            </a:ln>
            <a:effectLst/>
          </p:spPr>
        </p:cxnSp>
        <p:cxnSp>
          <p:nvCxnSpPr>
            <p:cNvPr id="85" name="Straight Connector 84"/>
            <p:cNvCxnSpPr/>
            <p:nvPr/>
          </p:nvCxnSpPr>
          <p:spPr bwMode="auto">
            <a:xfrm rot="5400000">
              <a:off x="2742406" y="6248400"/>
              <a:ext cx="305594" cy="794"/>
            </a:xfrm>
            <a:prstGeom prst="line">
              <a:avLst/>
            </a:prstGeom>
            <a:noFill/>
            <a:ln w="50800" cap="flat" cmpd="sng" algn="ctr">
              <a:solidFill>
                <a:srgbClr val="00B050"/>
              </a:solidFill>
              <a:prstDash val="solid"/>
              <a:round/>
              <a:headEnd type="none" w="med" len="med"/>
              <a:tailEnd type="none" w="med" len="med"/>
            </a:ln>
            <a:effectLst/>
          </p:spPr>
        </p:cxnSp>
      </p:grpSp>
      <p:cxnSp>
        <p:nvCxnSpPr>
          <p:cNvPr id="87" name="Straight Connector 86"/>
          <p:cNvCxnSpPr/>
          <p:nvPr/>
        </p:nvCxnSpPr>
        <p:spPr bwMode="auto">
          <a:xfrm>
            <a:off x="2743200" y="2209800"/>
            <a:ext cx="3124200" cy="76200"/>
          </a:xfrm>
          <a:prstGeom prst="line">
            <a:avLst/>
          </a:prstGeom>
          <a:noFill/>
          <a:ln w="50800" cap="flat" cmpd="sng" algn="ctr">
            <a:solidFill>
              <a:srgbClr val="00B0F0"/>
            </a:solidFill>
            <a:prstDash val="sysDot"/>
            <a:round/>
            <a:headEnd type="none" w="med" len="med"/>
            <a:tailEnd type="none" w="med" len="med"/>
          </a:ln>
          <a:effectLst/>
        </p:spPr>
      </p:cxnSp>
      <p:cxnSp>
        <p:nvCxnSpPr>
          <p:cNvPr id="88" name="Straight Connector 87"/>
          <p:cNvCxnSpPr/>
          <p:nvPr/>
        </p:nvCxnSpPr>
        <p:spPr bwMode="auto">
          <a:xfrm>
            <a:off x="2743200" y="3048000"/>
            <a:ext cx="3124200" cy="228600"/>
          </a:xfrm>
          <a:prstGeom prst="line">
            <a:avLst/>
          </a:prstGeom>
          <a:noFill/>
          <a:ln w="50800" cap="flat" cmpd="sng" algn="ctr">
            <a:solidFill>
              <a:srgbClr val="00B0F0"/>
            </a:solidFill>
            <a:prstDash val="sysDot"/>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19200" y="0"/>
            <a:ext cx="7815559" cy="4724400"/>
            <a:chOff x="457200" y="609600"/>
            <a:chExt cx="8067675" cy="4876800"/>
          </a:xfrm>
        </p:grpSpPr>
        <p:pic>
          <p:nvPicPr>
            <p:cNvPr id="2" name="Picture 2"/>
            <p:cNvPicPr>
              <a:picLocks noChangeAspect="1" noChangeArrowheads="1"/>
            </p:cNvPicPr>
            <p:nvPr/>
          </p:nvPicPr>
          <p:blipFill>
            <a:blip r:embed="rId3"/>
            <a:srcRect/>
            <a:stretch>
              <a:fillRect/>
            </a:stretch>
          </p:blipFill>
          <p:spPr bwMode="auto">
            <a:xfrm>
              <a:off x="533400" y="1371600"/>
              <a:ext cx="7991475" cy="3562350"/>
            </a:xfrm>
            <a:prstGeom prst="rect">
              <a:avLst/>
            </a:prstGeom>
            <a:noFill/>
            <a:ln w="9525">
              <a:noFill/>
              <a:miter lim="800000"/>
              <a:headEnd/>
              <a:tailEnd/>
            </a:ln>
            <a:effectLst/>
          </p:spPr>
        </p:pic>
        <p:sp>
          <p:nvSpPr>
            <p:cNvPr id="4" name="Rectangle 3"/>
            <p:cNvSpPr/>
            <p:nvPr/>
          </p:nvSpPr>
          <p:spPr bwMode="auto">
            <a:xfrm>
              <a:off x="457200" y="609600"/>
              <a:ext cx="5181600" cy="4876800"/>
            </a:xfrm>
            <a:prstGeom prst="rect">
              <a:avLst/>
            </a:prstGeom>
            <a:solidFill>
              <a:schemeClr val="bg1"/>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rtl="0" fontAlgn="base">
                <a:spcBef>
                  <a:spcPct val="0"/>
                </a:spcBef>
                <a:spcAft>
                  <a:spcPct val="0"/>
                </a:spcAft>
              </a:pPr>
              <a:endParaRPr lang="en-US" sz="2400" kern="1200" dirty="0">
                <a:solidFill>
                  <a:srgbClr val="000000"/>
                </a:solidFill>
                <a:latin typeface="Futura Bk BT" pitchFamily="34" charset="0"/>
                <a:ea typeface="+mn-ea"/>
                <a:cs typeface="+mn-cs"/>
              </a:endParaRPr>
            </a:p>
          </p:txBody>
        </p:sp>
      </p:grpSp>
      <p:pic>
        <p:nvPicPr>
          <p:cNvPr id="3" name="Picture 7"/>
          <p:cNvPicPr>
            <a:picLocks noChangeAspect="1" noChangeArrowheads="1"/>
          </p:cNvPicPr>
          <p:nvPr/>
        </p:nvPicPr>
        <p:blipFill>
          <a:blip r:embed="rId4"/>
          <a:srcRect l="68356" t="8825" r="2930" b="4693"/>
          <a:stretch>
            <a:fillRect/>
          </a:stretch>
        </p:blipFill>
        <p:spPr bwMode="auto">
          <a:xfrm>
            <a:off x="3810000" y="1293305"/>
            <a:ext cx="2532820" cy="2532820"/>
          </a:xfrm>
          <a:prstGeom prst="rect">
            <a:avLst/>
          </a:prstGeom>
          <a:noFill/>
          <a:ln w="25400" algn="ctr">
            <a:noFill/>
            <a:miter lim="800000"/>
            <a:headEnd/>
            <a:tailEnd/>
          </a:ln>
          <a:effectLst/>
        </p:spPr>
      </p:pic>
      <p:sp>
        <p:nvSpPr>
          <p:cNvPr id="8" name="Rectangle 5"/>
          <p:cNvSpPr>
            <a:spLocks noChangeArrowheads="1"/>
          </p:cNvSpPr>
          <p:nvPr/>
        </p:nvSpPr>
        <p:spPr bwMode="auto">
          <a:xfrm>
            <a:off x="-914400" y="228600"/>
            <a:ext cx="10668000" cy="838200"/>
          </a:xfrm>
          <a:prstGeom prst="rect">
            <a:avLst/>
          </a:prstGeom>
          <a:noFill/>
          <a:ln w="9525">
            <a:noFill/>
            <a:miter lim="800000"/>
            <a:headEnd/>
            <a:tailEnd/>
          </a:ln>
          <a:effectLst/>
        </p:spPr>
        <p:txBody>
          <a:bodyPr anchor="ctr"/>
          <a:lstStyle/>
          <a:p>
            <a:pPr algn="ctr" rtl="0" fontAlgn="base">
              <a:spcBef>
                <a:spcPct val="0"/>
              </a:spcBef>
              <a:spcAft>
                <a:spcPct val="0"/>
              </a:spcAft>
            </a:pPr>
            <a:r>
              <a:rPr lang="en-US" sz="4000" b="1" kern="1200" dirty="0">
                <a:solidFill>
                  <a:srgbClr val="000000"/>
                </a:solidFill>
                <a:latin typeface="Futura Bk BT" pitchFamily="34" charset="0"/>
                <a:ea typeface="+mn-ea"/>
                <a:cs typeface="+mn-cs"/>
              </a:rPr>
              <a:t> </a:t>
            </a:r>
            <a:r>
              <a:rPr lang="en-US" sz="4400" b="1" kern="1200" dirty="0">
                <a:solidFill>
                  <a:srgbClr val="000000"/>
                </a:solidFill>
                <a:latin typeface="Futura Bk BT" pitchFamily="34" charset="0"/>
                <a:ea typeface="+mn-ea"/>
                <a:cs typeface="+mn-cs"/>
              </a:rPr>
              <a:t>Recognition</a:t>
            </a:r>
            <a:r>
              <a:rPr lang="en-US" sz="4000" b="1" kern="1200" dirty="0">
                <a:solidFill>
                  <a:srgbClr val="000000"/>
                </a:solidFill>
                <a:latin typeface="Futura Bk BT" pitchFamily="34" charset="0"/>
                <a:ea typeface="+mn-ea"/>
                <a:cs typeface="+mn-cs"/>
              </a:rPr>
              <a:t/>
            </a:r>
            <a:br>
              <a:rPr lang="en-US" sz="4000" b="1" kern="1200" dirty="0">
                <a:solidFill>
                  <a:srgbClr val="000000"/>
                </a:solidFill>
                <a:latin typeface="Futura Bk BT" pitchFamily="34" charset="0"/>
                <a:ea typeface="+mn-ea"/>
                <a:cs typeface="+mn-cs"/>
              </a:rPr>
            </a:br>
            <a:endParaRPr lang="en-US" sz="3200" b="1" kern="1200" dirty="0">
              <a:solidFill>
                <a:srgbClr val="000000"/>
              </a:solidFill>
              <a:latin typeface="Futura Bk BT" pitchFamily="34" charset="0"/>
              <a:ea typeface="+mn-ea"/>
              <a:cs typeface="+mn-cs"/>
            </a:endParaRPr>
          </a:p>
        </p:txBody>
      </p:sp>
      <p:sp>
        <p:nvSpPr>
          <p:cNvPr id="9" name="Rectangle 7"/>
          <p:cNvSpPr>
            <a:spLocks noChangeArrowheads="1"/>
          </p:cNvSpPr>
          <p:nvPr/>
        </p:nvSpPr>
        <p:spPr bwMode="auto">
          <a:xfrm>
            <a:off x="5325705" y="914400"/>
            <a:ext cx="3818295" cy="366713"/>
          </a:xfrm>
          <a:prstGeom prst="rect">
            <a:avLst/>
          </a:prstGeom>
          <a:noFill/>
          <a:ln w="25400" algn="ctr">
            <a:noFill/>
            <a:miter lim="800000"/>
            <a:headEnd/>
            <a:tailEnd/>
          </a:ln>
          <a:effectLst/>
        </p:spPr>
        <p:txBody>
          <a:bodyPr wrap="square">
            <a:spAutoFit/>
          </a:bodyPr>
          <a:lstStyle/>
          <a:p>
            <a:pPr algn="ctr" rtl="0" fontAlgn="base">
              <a:spcBef>
                <a:spcPct val="0"/>
              </a:spcBef>
              <a:spcAft>
                <a:spcPct val="0"/>
              </a:spcAft>
            </a:pPr>
            <a:r>
              <a:rPr lang="en-US" kern="1200" dirty="0">
                <a:solidFill>
                  <a:srgbClr val="000000"/>
                </a:solidFill>
                <a:latin typeface="Futura Bk BT" pitchFamily="34" charset="0"/>
                <a:ea typeface="+mn-ea"/>
                <a:cs typeface="+mn-cs"/>
              </a:rPr>
              <a:t> [</a:t>
            </a:r>
            <a:r>
              <a:rPr lang="en-US" kern="1200" dirty="0" err="1">
                <a:solidFill>
                  <a:srgbClr val="000000"/>
                </a:solidFill>
                <a:latin typeface="Futura Bk BT" pitchFamily="34" charset="0"/>
                <a:ea typeface="+mn-ea"/>
                <a:cs typeface="+mn-cs"/>
              </a:rPr>
              <a:t>Rothganger</a:t>
            </a:r>
            <a:r>
              <a:rPr lang="en-US" kern="1200" dirty="0">
                <a:solidFill>
                  <a:srgbClr val="000000"/>
                </a:solidFill>
                <a:latin typeface="Futura Bk BT" pitchFamily="34" charset="0"/>
                <a:ea typeface="+mn-ea"/>
                <a:cs typeface="+mn-cs"/>
              </a:rPr>
              <a:t> et al. ‘03 ’06]</a:t>
            </a:r>
          </a:p>
        </p:txBody>
      </p:sp>
      <p:pic>
        <p:nvPicPr>
          <p:cNvPr id="11" name="Picture 7"/>
          <p:cNvPicPr>
            <a:picLocks noChangeAspect="1" noChangeArrowheads="1"/>
          </p:cNvPicPr>
          <p:nvPr/>
        </p:nvPicPr>
        <p:blipFill>
          <a:blip r:embed="rId4"/>
          <a:srcRect l="3001" t="9037" r="66994" b="5110"/>
          <a:stretch>
            <a:fillRect/>
          </a:stretch>
        </p:blipFill>
        <p:spPr bwMode="auto">
          <a:xfrm>
            <a:off x="609600" y="1509713"/>
            <a:ext cx="2438400" cy="2316480"/>
          </a:xfrm>
          <a:prstGeom prst="rect">
            <a:avLst/>
          </a:prstGeom>
          <a:noFill/>
          <a:ln w="25400" algn="ctr">
            <a:noFill/>
            <a:miter lim="800000"/>
            <a:headEnd/>
            <a:tailEnd/>
          </a:ln>
          <a:effectLst/>
        </p:spPr>
      </p:pic>
      <p:grpSp>
        <p:nvGrpSpPr>
          <p:cNvPr id="6" name="Group 23"/>
          <p:cNvGrpSpPr/>
          <p:nvPr/>
        </p:nvGrpSpPr>
        <p:grpSpPr>
          <a:xfrm>
            <a:off x="5181600" y="1966913"/>
            <a:ext cx="304800" cy="305594"/>
            <a:chOff x="2743200" y="6096000"/>
            <a:chExt cx="304800" cy="305594"/>
          </a:xfrm>
        </p:grpSpPr>
        <p:cxnSp>
          <p:nvCxnSpPr>
            <p:cNvPr id="25" name="Straight Connector 24"/>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26" name="Straight Connector 25"/>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7" name="Group 29"/>
          <p:cNvGrpSpPr/>
          <p:nvPr/>
        </p:nvGrpSpPr>
        <p:grpSpPr>
          <a:xfrm>
            <a:off x="5715000" y="2119313"/>
            <a:ext cx="304800" cy="305594"/>
            <a:chOff x="2743200" y="6096000"/>
            <a:chExt cx="304800" cy="305594"/>
          </a:xfrm>
        </p:grpSpPr>
        <p:cxnSp>
          <p:nvCxnSpPr>
            <p:cNvPr id="31" name="Straight Connector 30"/>
            <p:cNvCxnSpPr/>
            <p:nvPr/>
          </p:nvCxnSpPr>
          <p:spPr bwMode="auto">
            <a:xfrm>
              <a:off x="2743200" y="6248400"/>
              <a:ext cx="304800" cy="1588"/>
            </a:xfrm>
            <a:prstGeom prst="line">
              <a:avLst/>
            </a:prstGeom>
            <a:noFill/>
            <a:ln w="50800" cap="flat" cmpd="sng" algn="ctr">
              <a:solidFill>
                <a:srgbClr val="0070C0"/>
              </a:solidFill>
              <a:prstDash val="solid"/>
              <a:round/>
              <a:headEnd type="none" w="med" len="med"/>
              <a:tailEnd type="none" w="med" len="med"/>
            </a:ln>
            <a:effectLst/>
          </p:spPr>
        </p:cxnSp>
        <p:cxnSp>
          <p:nvCxnSpPr>
            <p:cNvPr id="32" name="Straight Connector 31"/>
            <p:cNvCxnSpPr/>
            <p:nvPr/>
          </p:nvCxnSpPr>
          <p:spPr bwMode="auto">
            <a:xfrm rot="5400000">
              <a:off x="2742406" y="6248400"/>
              <a:ext cx="305594" cy="794"/>
            </a:xfrm>
            <a:prstGeom prst="line">
              <a:avLst/>
            </a:prstGeom>
            <a:noFill/>
            <a:ln w="50800" cap="flat" cmpd="sng" algn="ctr">
              <a:solidFill>
                <a:srgbClr val="0070C0"/>
              </a:solidFill>
              <a:prstDash val="solid"/>
              <a:round/>
              <a:headEnd type="none" w="med" len="med"/>
              <a:tailEnd type="none" w="med" len="med"/>
            </a:ln>
            <a:effectLst/>
          </p:spPr>
        </p:cxnSp>
      </p:grpSp>
      <p:grpSp>
        <p:nvGrpSpPr>
          <p:cNvPr id="10" name="Group 35"/>
          <p:cNvGrpSpPr/>
          <p:nvPr/>
        </p:nvGrpSpPr>
        <p:grpSpPr>
          <a:xfrm>
            <a:off x="5791200" y="3109913"/>
            <a:ext cx="304800" cy="305594"/>
            <a:chOff x="2743200" y="6096000"/>
            <a:chExt cx="304800" cy="305594"/>
          </a:xfrm>
        </p:grpSpPr>
        <p:cxnSp>
          <p:nvCxnSpPr>
            <p:cNvPr id="37" name="Straight Connector 36"/>
            <p:cNvCxnSpPr/>
            <p:nvPr/>
          </p:nvCxnSpPr>
          <p:spPr bwMode="auto">
            <a:xfrm>
              <a:off x="2743200" y="6248400"/>
              <a:ext cx="304800" cy="1588"/>
            </a:xfrm>
            <a:prstGeom prst="line">
              <a:avLst/>
            </a:prstGeom>
            <a:noFill/>
            <a:ln w="50800" cap="flat" cmpd="sng" algn="ctr">
              <a:solidFill>
                <a:srgbClr val="0070C0"/>
              </a:solidFill>
              <a:prstDash val="solid"/>
              <a:round/>
              <a:headEnd type="none" w="med" len="med"/>
              <a:tailEnd type="none" w="med" len="med"/>
            </a:ln>
            <a:effectLst/>
          </p:spPr>
        </p:cxnSp>
        <p:cxnSp>
          <p:nvCxnSpPr>
            <p:cNvPr id="38" name="Straight Connector 37"/>
            <p:cNvCxnSpPr/>
            <p:nvPr/>
          </p:nvCxnSpPr>
          <p:spPr bwMode="auto">
            <a:xfrm rot="5400000">
              <a:off x="2742406" y="6248400"/>
              <a:ext cx="305594" cy="794"/>
            </a:xfrm>
            <a:prstGeom prst="line">
              <a:avLst/>
            </a:prstGeom>
            <a:noFill/>
            <a:ln w="50800" cap="flat" cmpd="sng" algn="ctr">
              <a:solidFill>
                <a:srgbClr val="0070C0"/>
              </a:solidFill>
              <a:prstDash val="solid"/>
              <a:round/>
              <a:headEnd type="none" w="med" len="med"/>
              <a:tailEnd type="none" w="med" len="med"/>
            </a:ln>
            <a:effectLst/>
          </p:spPr>
        </p:cxnSp>
      </p:grpSp>
      <p:sp>
        <p:nvSpPr>
          <p:cNvPr id="39" name="Rectangle 38"/>
          <p:cNvSpPr/>
          <p:nvPr/>
        </p:nvSpPr>
        <p:spPr>
          <a:xfrm>
            <a:off x="0" y="4191000"/>
            <a:ext cx="9144000" cy="1538883"/>
          </a:xfrm>
          <a:prstGeom prst="rect">
            <a:avLst/>
          </a:prstGeom>
        </p:spPr>
        <p:txBody>
          <a:bodyPr wrap="square">
            <a:spAutoFit/>
          </a:bodyPr>
          <a:lstStyle/>
          <a:p>
            <a:pPr marL="514350" lvl="1" indent="-514350" algn="l" rtl="0" fontAlgn="base">
              <a:spcBef>
                <a:spcPct val="0"/>
              </a:spcBef>
              <a:spcAft>
                <a:spcPct val="0"/>
              </a:spcAft>
            </a:pPr>
            <a:r>
              <a:rPr lang="en-US" sz="3600" kern="1200" dirty="0">
                <a:solidFill>
                  <a:srgbClr val="000000"/>
                </a:solidFill>
                <a:latin typeface="Futura Bk BT" pitchFamily="34" charset="0"/>
                <a:ea typeface="+mn-ea"/>
                <a:cs typeface="+mn-cs"/>
              </a:rPr>
              <a:t>Goal:</a:t>
            </a:r>
          </a:p>
          <a:p>
            <a:pPr marL="514350" lvl="1" indent="-514350" algn="l" rtl="0" fontAlgn="base">
              <a:spcBef>
                <a:spcPct val="0"/>
              </a:spcBef>
              <a:spcAft>
                <a:spcPct val="0"/>
              </a:spcAft>
            </a:pPr>
            <a:r>
              <a:rPr lang="en-US" sz="3200" kern="1200" dirty="0">
                <a:solidFill>
                  <a:srgbClr val="000000"/>
                </a:solidFill>
                <a:latin typeface="Futura Bk BT" pitchFamily="34" charset="0"/>
                <a:ea typeface="+mn-ea"/>
                <a:cs typeface="+mn-cs"/>
              </a:rPr>
              <a:t>  Estimate (fit) the best M in presence of outliers</a:t>
            </a:r>
          </a:p>
          <a:p>
            <a:pPr marL="457200" lvl="1" algn="l" rtl="0" fontAlgn="base">
              <a:spcBef>
                <a:spcPct val="0"/>
              </a:spcBef>
              <a:spcAft>
                <a:spcPct val="0"/>
              </a:spcAft>
              <a:buFontTx/>
              <a:buChar char="•"/>
            </a:pPr>
            <a:endParaRPr lang="en-US" sz="2600" kern="1200" dirty="0">
              <a:solidFill>
                <a:srgbClr val="000000"/>
              </a:solidFill>
              <a:latin typeface="Futura Bk BT" pitchFamily="34" charset="0"/>
              <a:ea typeface="+mn-ea"/>
              <a:cs typeface="+mn-cs"/>
            </a:endParaRPr>
          </a:p>
        </p:txBody>
      </p:sp>
      <p:pic>
        <p:nvPicPr>
          <p:cNvPr id="40" name="Picture 7"/>
          <p:cNvPicPr>
            <a:picLocks noChangeAspect="1" noChangeArrowheads="1"/>
          </p:cNvPicPr>
          <p:nvPr/>
        </p:nvPicPr>
        <p:blipFill>
          <a:blip r:embed="rId4">
            <a:clrChange>
              <a:clrFrom>
                <a:srgbClr val="F7FDC5"/>
              </a:clrFrom>
              <a:clrTo>
                <a:srgbClr val="F7FDC5">
                  <a:alpha val="0"/>
                </a:srgbClr>
              </a:clrTo>
            </a:clrChange>
          </a:blip>
          <a:srcRect l="36006" t="9037" r="35489" b="5110"/>
          <a:stretch>
            <a:fillRect/>
          </a:stretch>
        </p:blipFill>
        <p:spPr bwMode="auto">
          <a:xfrm>
            <a:off x="609600" y="1371600"/>
            <a:ext cx="2438400" cy="2438400"/>
          </a:xfrm>
          <a:prstGeom prst="rect">
            <a:avLst/>
          </a:prstGeom>
          <a:noFill/>
          <a:ln w="25400" algn="ctr">
            <a:noFill/>
            <a:miter lim="800000"/>
            <a:headEnd/>
            <a:tailEnd/>
          </a:ln>
          <a:effectLst/>
        </p:spPr>
      </p:pic>
      <p:grpSp>
        <p:nvGrpSpPr>
          <p:cNvPr id="12" name="Group 22"/>
          <p:cNvGrpSpPr/>
          <p:nvPr/>
        </p:nvGrpSpPr>
        <p:grpSpPr>
          <a:xfrm>
            <a:off x="1981200" y="1738313"/>
            <a:ext cx="304800" cy="305594"/>
            <a:chOff x="2743200" y="6096000"/>
            <a:chExt cx="304800" cy="305594"/>
          </a:xfrm>
        </p:grpSpPr>
        <p:cxnSp>
          <p:nvCxnSpPr>
            <p:cNvPr id="13" name="Straight Connector 12"/>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14" name="Group 26"/>
          <p:cNvGrpSpPr/>
          <p:nvPr/>
        </p:nvGrpSpPr>
        <p:grpSpPr>
          <a:xfrm>
            <a:off x="2438400" y="2043113"/>
            <a:ext cx="304800" cy="305594"/>
            <a:chOff x="2743200" y="6096000"/>
            <a:chExt cx="304800" cy="305594"/>
          </a:xfrm>
        </p:grpSpPr>
        <p:cxnSp>
          <p:nvCxnSpPr>
            <p:cNvPr id="28" name="Straight Connector 27"/>
            <p:cNvCxnSpPr/>
            <p:nvPr/>
          </p:nvCxnSpPr>
          <p:spPr bwMode="auto">
            <a:xfrm>
              <a:off x="2743200" y="6248400"/>
              <a:ext cx="304800" cy="1588"/>
            </a:xfrm>
            <a:prstGeom prst="line">
              <a:avLst/>
            </a:prstGeom>
            <a:noFill/>
            <a:ln w="50800" cap="flat" cmpd="sng" algn="ctr">
              <a:solidFill>
                <a:srgbClr val="0070C0"/>
              </a:solidFill>
              <a:prstDash val="solid"/>
              <a:round/>
              <a:headEnd type="none" w="med" len="med"/>
              <a:tailEnd type="none" w="med" len="med"/>
            </a:ln>
            <a:effectLst/>
          </p:spPr>
        </p:cxnSp>
        <p:cxnSp>
          <p:nvCxnSpPr>
            <p:cNvPr id="29" name="Straight Connector 28"/>
            <p:cNvCxnSpPr/>
            <p:nvPr/>
          </p:nvCxnSpPr>
          <p:spPr bwMode="auto">
            <a:xfrm rot="5400000">
              <a:off x="2742406" y="6248400"/>
              <a:ext cx="305594" cy="794"/>
            </a:xfrm>
            <a:prstGeom prst="line">
              <a:avLst/>
            </a:prstGeom>
            <a:noFill/>
            <a:ln w="50800" cap="flat" cmpd="sng" algn="ctr">
              <a:solidFill>
                <a:srgbClr val="0070C0"/>
              </a:solidFill>
              <a:prstDash val="solid"/>
              <a:round/>
              <a:headEnd type="none" w="med" len="med"/>
              <a:tailEnd type="none" w="med" len="med"/>
            </a:ln>
            <a:effectLst/>
          </p:spPr>
        </p:cxnSp>
      </p:grpSp>
      <p:grpSp>
        <p:nvGrpSpPr>
          <p:cNvPr id="16" name="Group 32"/>
          <p:cNvGrpSpPr/>
          <p:nvPr/>
        </p:nvGrpSpPr>
        <p:grpSpPr>
          <a:xfrm>
            <a:off x="2514600" y="2881313"/>
            <a:ext cx="304800" cy="305594"/>
            <a:chOff x="2743200" y="6096000"/>
            <a:chExt cx="304800" cy="305594"/>
          </a:xfrm>
        </p:grpSpPr>
        <p:cxnSp>
          <p:nvCxnSpPr>
            <p:cNvPr id="34" name="Straight Connector 33"/>
            <p:cNvCxnSpPr/>
            <p:nvPr/>
          </p:nvCxnSpPr>
          <p:spPr bwMode="auto">
            <a:xfrm>
              <a:off x="2743200" y="6248400"/>
              <a:ext cx="304800" cy="1588"/>
            </a:xfrm>
            <a:prstGeom prst="line">
              <a:avLst/>
            </a:prstGeom>
            <a:noFill/>
            <a:ln w="50800" cap="flat" cmpd="sng" algn="ctr">
              <a:solidFill>
                <a:srgbClr val="0070C0"/>
              </a:solidFill>
              <a:prstDash val="solid"/>
              <a:round/>
              <a:headEnd type="none" w="med" len="med"/>
              <a:tailEnd type="none" w="med" len="med"/>
            </a:ln>
            <a:effectLst/>
          </p:spPr>
        </p:cxnSp>
        <p:cxnSp>
          <p:nvCxnSpPr>
            <p:cNvPr id="35" name="Straight Connector 34"/>
            <p:cNvCxnSpPr/>
            <p:nvPr/>
          </p:nvCxnSpPr>
          <p:spPr bwMode="auto">
            <a:xfrm rot="5400000">
              <a:off x="2742406" y="6248400"/>
              <a:ext cx="305594" cy="794"/>
            </a:xfrm>
            <a:prstGeom prst="line">
              <a:avLst/>
            </a:prstGeom>
            <a:noFill/>
            <a:ln w="50800" cap="flat" cmpd="sng" algn="ctr">
              <a:solidFill>
                <a:srgbClr val="0070C0"/>
              </a:solidFill>
              <a:prstDash val="solid"/>
              <a:round/>
              <a:headEnd type="none" w="med" len="med"/>
              <a:tailEnd type="none" w="med" len="med"/>
            </a:ln>
            <a:effectLst/>
          </p:spPr>
        </p:cxnSp>
      </p:grpSp>
      <p:grpSp>
        <p:nvGrpSpPr>
          <p:cNvPr id="17" name="Group 40"/>
          <p:cNvGrpSpPr/>
          <p:nvPr/>
        </p:nvGrpSpPr>
        <p:grpSpPr>
          <a:xfrm>
            <a:off x="990600" y="2133600"/>
            <a:ext cx="304800" cy="305594"/>
            <a:chOff x="2743200" y="6096000"/>
            <a:chExt cx="304800" cy="305594"/>
          </a:xfrm>
        </p:grpSpPr>
        <p:cxnSp>
          <p:nvCxnSpPr>
            <p:cNvPr id="42" name="Straight Connector 41"/>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43" name="Straight Connector 42"/>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18" name="Group 43"/>
          <p:cNvGrpSpPr/>
          <p:nvPr/>
        </p:nvGrpSpPr>
        <p:grpSpPr>
          <a:xfrm>
            <a:off x="990600" y="3048000"/>
            <a:ext cx="304800" cy="305594"/>
            <a:chOff x="2743200" y="6096000"/>
            <a:chExt cx="304800" cy="305594"/>
          </a:xfrm>
        </p:grpSpPr>
        <p:cxnSp>
          <p:nvCxnSpPr>
            <p:cNvPr id="45" name="Straight Connector 44"/>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46" name="Straight Connector 45"/>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19" name="Group 46"/>
          <p:cNvGrpSpPr/>
          <p:nvPr/>
        </p:nvGrpSpPr>
        <p:grpSpPr>
          <a:xfrm>
            <a:off x="1447800" y="1676400"/>
            <a:ext cx="304800" cy="305594"/>
            <a:chOff x="2743200" y="6096000"/>
            <a:chExt cx="304800" cy="305594"/>
          </a:xfrm>
        </p:grpSpPr>
        <p:cxnSp>
          <p:nvCxnSpPr>
            <p:cNvPr id="48" name="Straight Connector 47"/>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49" name="Straight Connector 48"/>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20" name="Group 55"/>
          <p:cNvGrpSpPr/>
          <p:nvPr/>
        </p:nvGrpSpPr>
        <p:grpSpPr>
          <a:xfrm>
            <a:off x="3962400" y="2209800"/>
            <a:ext cx="304800" cy="305594"/>
            <a:chOff x="2743200" y="6096000"/>
            <a:chExt cx="304800" cy="305594"/>
          </a:xfrm>
        </p:grpSpPr>
        <p:cxnSp>
          <p:nvCxnSpPr>
            <p:cNvPr id="57" name="Straight Connector 56"/>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58" name="Straight Connector 57"/>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21" name="Group 58"/>
          <p:cNvGrpSpPr/>
          <p:nvPr/>
        </p:nvGrpSpPr>
        <p:grpSpPr>
          <a:xfrm>
            <a:off x="3962400" y="3124200"/>
            <a:ext cx="304800" cy="305594"/>
            <a:chOff x="2743200" y="6096000"/>
            <a:chExt cx="304800" cy="305594"/>
          </a:xfrm>
        </p:grpSpPr>
        <p:cxnSp>
          <p:nvCxnSpPr>
            <p:cNvPr id="60" name="Straight Connector 59"/>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61" name="Straight Connector 60"/>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22" name="Group 61"/>
          <p:cNvGrpSpPr/>
          <p:nvPr/>
        </p:nvGrpSpPr>
        <p:grpSpPr>
          <a:xfrm>
            <a:off x="4419600" y="1752600"/>
            <a:ext cx="304800" cy="305594"/>
            <a:chOff x="2743200" y="6096000"/>
            <a:chExt cx="304800" cy="305594"/>
          </a:xfrm>
        </p:grpSpPr>
        <p:cxnSp>
          <p:nvCxnSpPr>
            <p:cNvPr id="63" name="Straight Connector 62"/>
            <p:cNvCxnSpPr/>
            <p:nvPr/>
          </p:nvCxnSpPr>
          <p:spPr bwMode="auto">
            <a:xfrm>
              <a:off x="2743200" y="6248400"/>
              <a:ext cx="304800" cy="1588"/>
            </a:xfrm>
            <a:prstGeom prst="line">
              <a:avLst/>
            </a:prstGeom>
            <a:noFill/>
            <a:ln w="50800" cap="flat" cmpd="sng" algn="ctr">
              <a:solidFill>
                <a:srgbClr val="FF0000"/>
              </a:solidFill>
              <a:prstDash val="solid"/>
              <a:round/>
              <a:headEnd type="none" w="med" len="med"/>
              <a:tailEnd type="none" w="med" len="med"/>
            </a:ln>
            <a:effectLst/>
          </p:spPr>
        </p:cxnSp>
        <p:cxnSp>
          <p:nvCxnSpPr>
            <p:cNvPr id="64" name="Straight Connector 63"/>
            <p:cNvCxnSpPr/>
            <p:nvPr/>
          </p:nvCxnSpPr>
          <p:spPr bwMode="auto">
            <a:xfrm rot="5400000">
              <a:off x="2742406" y="6248400"/>
              <a:ext cx="305594" cy="794"/>
            </a:xfrm>
            <a:prstGeom prst="line">
              <a:avLst/>
            </a:prstGeom>
            <a:noFill/>
            <a:ln w="50800" cap="flat" cmpd="sng" algn="ctr">
              <a:solidFill>
                <a:srgbClr val="FF0000"/>
              </a:solidFill>
              <a:prstDash val="solid"/>
              <a:round/>
              <a:headEnd type="none" w="med" len="med"/>
              <a:tailEnd type="none" w="med" len="med"/>
            </a:ln>
            <a:effectLst/>
          </p:spPr>
        </p:cxnSp>
      </p:grpSp>
      <p:grpSp>
        <p:nvGrpSpPr>
          <p:cNvPr id="23" name="Group 40"/>
          <p:cNvGrpSpPr/>
          <p:nvPr/>
        </p:nvGrpSpPr>
        <p:grpSpPr>
          <a:xfrm>
            <a:off x="1143000" y="2286000"/>
            <a:ext cx="304800" cy="305594"/>
            <a:chOff x="2743200" y="6096000"/>
            <a:chExt cx="304800" cy="305594"/>
          </a:xfrm>
        </p:grpSpPr>
        <p:cxnSp>
          <p:nvCxnSpPr>
            <p:cNvPr id="75" name="Straight Connector 74"/>
            <p:cNvCxnSpPr/>
            <p:nvPr/>
          </p:nvCxnSpPr>
          <p:spPr bwMode="auto">
            <a:xfrm>
              <a:off x="2743200" y="6248400"/>
              <a:ext cx="304800" cy="1588"/>
            </a:xfrm>
            <a:prstGeom prst="line">
              <a:avLst/>
            </a:prstGeom>
            <a:noFill/>
            <a:ln w="50800" cap="flat" cmpd="sng" algn="ctr">
              <a:solidFill>
                <a:srgbClr val="00B050"/>
              </a:solidFill>
              <a:prstDash val="solid"/>
              <a:round/>
              <a:headEnd type="none" w="med" len="med"/>
              <a:tailEnd type="none" w="med" len="med"/>
            </a:ln>
            <a:effectLst/>
          </p:spPr>
        </p:cxnSp>
        <p:cxnSp>
          <p:nvCxnSpPr>
            <p:cNvPr id="76" name="Straight Connector 75"/>
            <p:cNvCxnSpPr/>
            <p:nvPr/>
          </p:nvCxnSpPr>
          <p:spPr bwMode="auto">
            <a:xfrm rot="5400000">
              <a:off x="2742406" y="6248400"/>
              <a:ext cx="305594" cy="794"/>
            </a:xfrm>
            <a:prstGeom prst="line">
              <a:avLst/>
            </a:prstGeom>
            <a:noFill/>
            <a:ln w="50800" cap="flat" cmpd="sng" algn="ctr">
              <a:solidFill>
                <a:srgbClr val="00B050"/>
              </a:solidFill>
              <a:prstDash val="solid"/>
              <a:round/>
              <a:headEnd type="none" w="med" len="med"/>
              <a:tailEnd type="none" w="med" len="med"/>
            </a:ln>
            <a:effectLst/>
          </p:spPr>
        </p:cxnSp>
      </p:grpSp>
      <p:grpSp>
        <p:nvGrpSpPr>
          <p:cNvPr id="24" name="Group 43"/>
          <p:cNvGrpSpPr/>
          <p:nvPr/>
        </p:nvGrpSpPr>
        <p:grpSpPr>
          <a:xfrm>
            <a:off x="1143000" y="3200400"/>
            <a:ext cx="304800" cy="305594"/>
            <a:chOff x="2743200" y="6096000"/>
            <a:chExt cx="304800" cy="305594"/>
          </a:xfrm>
        </p:grpSpPr>
        <p:cxnSp>
          <p:nvCxnSpPr>
            <p:cNvPr id="78" name="Straight Connector 77"/>
            <p:cNvCxnSpPr/>
            <p:nvPr/>
          </p:nvCxnSpPr>
          <p:spPr bwMode="auto">
            <a:xfrm>
              <a:off x="2743200" y="6248400"/>
              <a:ext cx="304800" cy="1588"/>
            </a:xfrm>
            <a:prstGeom prst="line">
              <a:avLst/>
            </a:prstGeom>
            <a:noFill/>
            <a:ln w="50800" cap="flat" cmpd="sng" algn="ctr">
              <a:solidFill>
                <a:srgbClr val="00B050"/>
              </a:solidFill>
              <a:prstDash val="solid"/>
              <a:round/>
              <a:headEnd type="none" w="med" len="med"/>
              <a:tailEnd type="none" w="med" len="med"/>
            </a:ln>
            <a:effectLst/>
          </p:spPr>
        </p:cxnSp>
        <p:cxnSp>
          <p:nvCxnSpPr>
            <p:cNvPr id="79" name="Straight Connector 78"/>
            <p:cNvCxnSpPr/>
            <p:nvPr/>
          </p:nvCxnSpPr>
          <p:spPr bwMode="auto">
            <a:xfrm rot="5400000">
              <a:off x="2742406" y="6248400"/>
              <a:ext cx="305594" cy="794"/>
            </a:xfrm>
            <a:prstGeom prst="line">
              <a:avLst/>
            </a:prstGeom>
            <a:noFill/>
            <a:ln w="50800" cap="flat" cmpd="sng" algn="ctr">
              <a:solidFill>
                <a:srgbClr val="00B050"/>
              </a:solidFill>
              <a:prstDash val="solid"/>
              <a:round/>
              <a:headEnd type="none" w="med" len="med"/>
              <a:tailEnd type="none" w="med" len="med"/>
            </a:ln>
            <a:effectLst/>
          </p:spPr>
        </p:cxnSp>
      </p:grpSp>
      <p:grpSp>
        <p:nvGrpSpPr>
          <p:cNvPr id="27" name="Group 46"/>
          <p:cNvGrpSpPr/>
          <p:nvPr/>
        </p:nvGrpSpPr>
        <p:grpSpPr>
          <a:xfrm>
            <a:off x="1600200" y="1828800"/>
            <a:ext cx="304800" cy="305594"/>
            <a:chOff x="2743200" y="6096000"/>
            <a:chExt cx="304800" cy="305594"/>
          </a:xfrm>
        </p:grpSpPr>
        <p:cxnSp>
          <p:nvCxnSpPr>
            <p:cNvPr id="81" name="Straight Connector 80"/>
            <p:cNvCxnSpPr/>
            <p:nvPr/>
          </p:nvCxnSpPr>
          <p:spPr bwMode="auto">
            <a:xfrm>
              <a:off x="2743200" y="6248400"/>
              <a:ext cx="304800" cy="1588"/>
            </a:xfrm>
            <a:prstGeom prst="line">
              <a:avLst/>
            </a:prstGeom>
            <a:noFill/>
            <a:ln w="50800" cap="flat" cmpd="sng" algn="ctr">
              <a:solidFill>
                <a:srgbClr val="00B050"/>
              </a:solidFill>
              <a:prstDash val="solid"/>
              <a:round/>
              <a:headEnd type="none" w="med" len="med"/>
              <a:tailEnd type="none" w="med" len="med"/>
            </a:ln>
            <a:effectLst/>
          </p:spPr>
        </p:cxnSp>
        <p:cxnSp>
          <p:nvCxnSpPr>
            <p:cNvPr id="82" name="Straight Connector 81"/>
            <p:cNvCxnSpPr/>
            <p:nvPr/>
          </p:nvCxnSpPr>
          <p:spPr bwMode="auto">
            <a:xfrm rot="5400000">
              <a:off x="2742406" y="6248400"/>
              <a:ext cx="305594" cy="794"/>
            </a:xfrm>
            <a:prstGeom prst="line">
              <a:avLst/>
            </a:prstGeom>
            <a:noFill/>
            <a:ln w="50800" cap="flat" cmpd="sng" algn="ctr">
              <a:solidFill>
                <a:srgbClr val="00B050"/>
              </a:solidFill>
              <a:prstDash val="solid"/>
              <a:round/>
              <a:headEnd type="none" w="med" len="med"/>
              <a:tailEnd type="none" w="med" len="med"/>
            </a:ln>
            <a:effectLst/>
          </p:spPr>
        </p:cxnSp>
      </p:grpSp>
      <p:grpSp>
        <p:nvGrpSpPr>
          <p:cNvPr id="30" name="Group 46"/>
          <p:cNvGrpSpPr/>
          <p:nvPr/>
        </p:nvGrpSpPr>
        <p:grpSpPr>
          <a:xfrm>
            <a:off x="2133600" y="1676400"/>
            <a:ext cx="304800" cy="305594"/>
            <a:chOff x="2743200" y="6096000"/>
            <a:chExt cx="304800" cy="305594"/>
          </a:xfrm>
        </p:grpSpPr>
        <p:cxnSp>
          <p:nvCxnSpPr>
            <p:cNvPr id="84" name="Straight Connector 83"/>
            <p:cNvCxnSpPr/>
            <p:nvPr/>
          </p:nvCxnSpPr>
          <p:spPr bwMode="auto">
            <a:xfrm>
              <a:off x="2743200" y="6248400"/>
              <a:ext cx="304800" cy="1588"/>
            </a:xfrm>
            <a:prstGeom prst="line">
              <a:avLst/>
            </a:prstGeom>
            <a:noFill/>
            <a:ln w="50800" cap="flat" cmpd="sng" algn="ctr">
              <a:solidFill>
                <a:srgbClr val="00B050"/>
              </a:solidFill>
              <a:prstDash val="solid"/>
              <a:round/>
              <a:headEnd type="none" w="med" len="med"/>
              <a:tailEnd type="none" w="med" len="med"/>
            </a:ln>
            <a:effectLst/>
          </p:spPr>
        </p:cxnSp>
        <p:cxnSp>
          <p:nvCxnSpPr>
            <p:cNvPr id="85" name="Straight Connector 84"/>
            <p:cNvCxnSpPr/>
            <p:nvPr/>
          </p:nvCxnSpPr>
          <p:spPr bwMode="auto">
            <a:xfrm rot="5400000">
              <a:off x="2742406" y="6248400"/>
              <a:ext cx="305594" cy="794"/>
            </a:xfrm>
            <a:prstGeom prst="line">
              <a:avLst/>
            </a:prstGeom>
            <a:noFill/>
            <a:ln w="50800" cap="flat" cmpd="sng" algn="ctr">
              <a:solidFill>
                <a:srgbClr val="00B050"/>
              </a:solidFill>
              <a:prstDash val="solid"/>
              <a:round/>
              <a:headEnd type="none" w="med" len="med"/>
              <a:tailEnd type="none" w="med" len="med"/>
            </a:ln>
            <a:effectLst/>
          </p:spPr>
        </p:cxnSp>
      </p:grpSp>
      <p:cxnSp>
        <p:nvCxnSpPr>
          <p:cNvPr id="87" name="Straight Connector 86"/>
          <p:cNvCxnSpPr/>
          <p:nvPr/>
        </p:nvCxnSpPr>
        <p:spPr bwMode="auto">
          <a:xfrm>
            <a:off x="2743200" y="2209800"/>
            <a:ext cx="3124200" cy="76200"/>
          </a:xfrm>
          <a:prstGeom prst="line">
            <a:avLst/>
          </a:prstGeom>
          <a:noFill/>
          <a:ln w="50800" cap="flat" cmpd="sng" algn="ctr">
            <a:solidFill>
              <a:srgbClr val="00B0F0"/>
            </a:solidFill>
            <a:prstDash val="sysDot"/>
            <a:round/>
            <a:headEnd type="none" w="med" len="med"/>
            <a:tailEnd type="none" w="med" len="med"/>
          </a:ln>
          <a:effectLst/>
        </p:spPr>
      </p:cxnSp>
      <p:cxnSp>
        <p:nvCxnSpPr>
          <p:cNvPr id="88" name="Straight Connector 87"/>
          <p:cNvCxnSpPr/>
          <p:nvPr/>
        </p:nvCxnSpPr>
        <p:spPr bwMode="auto">
          <a:xfrm>
            <a:off x="2743200" y="3048000"/>
            <a:ext cx="3124200" cy="228600"/>
          </a:xfrm>
          <a:prstGeom prst="line">
            <a:avLst/>
          </a:prstGeom>
          <a:noFill/>
          <a:ln w="50800" cap="flat" cmpd="sng" algn="ctr">
            <a:solidFill>
              <a:srgbClr val="00B0F0"/>
            </a:solidFill>
            <a:prstDash val="sysDot"/>
            <a:round/>
            <a:headEnd type="none" w="med" len="med"/>
            <a:tailEnd type="none" w="med" len="med"/>
          </a:ln>
          <a:effectLst/>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04800" y="4114800"/>
            <a:ext cx="3048000" cy="457200"/>
          </a:xfrm>
          <a:prstGeom prst="rect">
            <a:avLst/>
          </a:prstGeom>
          <a:solidFill>
            <a:schemeClr val="bg1"/>
          </a:solidFill>
          <a:ln w="38100" algn="ctr">
            <a:noFill/>
            <a:miter lim="800000"/>
            <a:headEnd/>
            <a:tailEnd/>
          </a:ln>
        </p:spPr>
        <p:txBody>
          <a:bodyPr>
            <a:spAutoFit/>
          </a:bodyPr>
          <a:lstStyle/>
          <a:p>
            <a:r>
              <a:rPr lang="en-US" sz="2400" b="1" dirty="0"/>
              <a:t>Multi-view models</a:t>
            </a:r>
          </a:p>
        </p:txBody>
      </p:sp>
      <p:sp>
        <p:nvSpPr>
          <p:cNvPr id="35844" name="Rectangle 4"/>
          <p:cNvSpPr>
            <a:spLocks noChangeArrowheads="1"/>
          </p:cNvSpPr>
          <p:nvPr/>
        </p:nvSpPr>
        <p:spPr bwMode="auto">
          <a:xfrm>
            <a:off x="609600" y="136525"/>
            <a:ext cx="7543800" cy="701675"/>
          </a:xfrm>
          <a:prstGeom prst="rect">
            <a:avLst/>
          </a:prstGeom>
          <a:solidFill>
            <a:schemeClr val="bg1"/>
          </a:solidFill>
          <a:ln w="25400" algn="ctr">
            <a:noFill/>
            <a:miter lim="800000"/>
            <a:headEnd/>
            <a:tailEnd/>
          </a:ln>
        </p:spPr>
        <p:txBody>
          <a:bodyPr>
            <a:spAutoFit/>
          </a:bodyPr>
          <a:lstStyle/>
          <a:p>
            <a:pPr algn="ctr"/>
            <a:r>
              <a:rPr lang="en-US" sz="4000" b="1"/>
              <a:t>3D Object Categorization</a:t>
            </a:r>
            <a:endParaRPr lang="en-US" sz="4000" b="1">
              <a:solidFill>
                <a:srgbClr val="CC0066"/>
              </a:solidFill>
            </a:endParaRPr>
          </a:p>
        </p:txBody>
      </p:sp>
      <p:sp>
        <p:nvSpPr>
          <p:cNvPr id="35845" name="Text Box 5"/>
          <p:cNvSpPr txBox="1">
            <a:spLocks noChangeArrowheads="1"/>
          </p:cNvSpPr>
          <p:nvPr/>
        </p:nvSpPr>
        <p:spPr bwMode="auto">
          <a:xfrm>
            <a:off x="304800" y="1219200"/>
            <a:ext cx="4191000" cy="822325"/>
          </a:xfrm>
          <a:prstGeom prst="rect">
            <a:avLst/>
          </a:prstGeom>
          <a:solidFill>
            <a:schemeClr val="bg1"/>
          </a:solidFill>
          <a:ln w="38100" algn="ctr">
            <a:noFill/>
            <a:miter lim="800000"/>
            <a:headEnd/>
            <a:tailEnd/>
          </a:ln>
        </p:spPr>
        <p:txBody>
          <a:bodyPr>
            <a:spAutoFit/>
          </a:bodyPr>
          <a:lstStyle/>
          <a:p>
            <a:r>
              <a:rPr lang="en-US" sz="2400" b="1"/>
              <a:t>Mixture of 2D single view models</a:t>
            </a:r>
          </a:p>
        </p:txBody>
      </p:sp>
      <p:sp>
        <p:nvSpPr>
          <p:cNvPr id="35846" name="Text Box 6"/>
          <p:cNvSpPr txBox="1">
            <a:spLocks noChangeArrowheads="1"/>
          </p:cNvSpPr>
          <p:nvPr/>
        </p:nvSpPr>
        <p:spPr bwMode="auto">
          <a:xfrm>
            <a:off x="4718050" y="1387475"/>
            <a:ext cx="2292350" cy="730250"/>
          </a:xfrm>
          <a:prstGeom prst="rect">
            <a:avLst/>
          </a:prstGeom>
          <a:solidFill>
            <a:schemeClr val="bg1"/>
          </a:solidFill>
          <a:ln w="38100" algn="ctr">
            <a:noFill/>
            <a:miter lim="800000"/>
            <a:headEnd/>
            <a:tailEnd/>
          </a:ln>
        </p:spPr>
        <p:txBody>
          <a:bodyPr wrap="none">
            <a:spAutoFit/>
          </a:bodyPr>
          <a:lstStyle/>
          <a:p>
            <a:pPr>
              <a:buFontTx/>
              <a:buChar char="•"/>
            </a:pPr>
            <a:r>
              <a:rPr lang="en-US" sz="1400">
                <a:solidFill>
                  <a:srgbClr val="800000"/>
                </a:solidFill>
              </a:rPr>
              <a:t> Weber et al. ‘00</a:t>
            </a:r>
          </a:p>
          <a:p>
            <a:pPr>
              <a:buFontTx/>
              <a:buChar char="•"/>
            </a:pPr>
            <a:r>
              <a:rPr lang="en-US" sz="1400">
                <a:solidFill>
                  <a:srgbClr val="800000"/>
                </a:solidFill>
              </a:rPr>
              <a:t> Schneiderman et al. ’01</a:t>
            </a:r>
          </a:p>
          <a:p>
            <a:pPr>
              <a:buFontTx/>
              <a:buChar char="•"/>
            </a:pPr>
            <a:r>
              <a:rPr lang="en-US" sz="1400">
                <a:solidFill>
                  <a:srgbClr val="800000"/>
                </a:solidFill>
              </a:rPr>
              <a:t> Bart et al. ‘04</a:t>
            </a:r>
          </a:p>
        </p:txBody>
      </p:sp>
      <p:sp>
        <p:nvSpPr>
          <p:cNvPr id="35848" name="Text Box 8"/>
          <p:cNvSpPr txBox="1">
            <a:spLocks noChangeArrowheads="1"/>
          </p:cNvSpPr>
          <p:nvPr/>
        </p:nvSpPr>
        <p:spPr bwMode="auto">
          <a:xfrm>
            <a:off x="304800" y="2622550"/>
            <a:ext cx="3048000" cy="822325"/>
          </a:xfrm>
          <a:prstGeom prst="rect">
            <a:avLst/>
          </a:prstGeom>
          <a:solidFill>
            <a:schemeClr val="bg1"/>
          </a:solidFill>
          <a:ln w="38100" algn="ctr">
            <a:noFill/>
            <a:miter lim="800000"/>
            <a:headEnd/>
            <a:tailEnd/>
          </a:ln>
        </p:spPr>
        <p:txBody>
          <a:bodyPr>
            <a:spAutoFit/>
          </a:bodyPr>
          <a:lstStyle/>
          <a:p>
            <a:r>
              <a:rPr lang="en-US" sz="2400" b="1"/>
              <a:t>Full 3D models</a:t>
            </a:r>
          </a:p>
          <a:p>
            <a:endParaRPr lang="en-US" sz="2400" b="1"/>
          </a:p>
        </p:txBody>
      </p:sp>
      <p:sp>
        <p:nvSpPr>
          <p:cNvPr id="35849" name="Text Box 9"/>
          <p:cNvSpPr txBox="1">
            <a:spLocks noChangeArrowheads="1"/>
          </p:cNvSpPr>
          <p:nvPr/>
        </p:nvSpPr>
        <p:spPr bwMode="auto">
          <a:xfrm>
            <a:off x="4718050" y="2622550"/>
            <a:ext cx="2286000" cy="1155700"/>
          </a:xfrm>
          <a:prstGeom prst="rect">
            <a:avLst/>
          </a:prstGeom>
          <a:noFill/>
          <a:ln w="9525">
            <a:noFill/>
            <a:miter lim="800000"/>
            <a:headEnd/>
            <a:tailEnd/>
          </a:ln>
        </p:spPr>
        <p:txBody>
          <a:bodyPr>
            <a:spAutoFit/>
          </a:bodyPr>
          <a:lstStyle/>
          <a:p>
            <a:pPr>
              <a:buFontTx/>
              <a:buChar char="•"/>
            </a:pPr>
            <a:r>
              <a:rPr lang="en-US" sz="1400">
                <a:solidFill>
                  <a:srgbClr val="800000"/>
                </a:solidFill>
              </a:rPr>
              <a:t>Bronstein et al, ‘03 </a:t>
            </a:r>
          </a:p>
          <a:p>
            <a:pPr>
              <a:buFontTx/>
              <a:buChar char="•"/>
            </a:pPr>
            <a:r>
              <a:rPr lang="en-US" sz="1400">
                <a:solidFill>
                  <a:srgbClr val="800000"/>
                </a:solidFill>
              </a:rPr>
              <a:t>Ruiz-Correa et al. ’03, </a:t>
            </a:r>
          </a:p>
          <a:p>
            <a:pPr>
              <a:buFontTx/>
              <a:buChar char="•"/>
            </a:pPr>
            <a:r>
              <a:rPr lang="en-US" sz="1400">
                <a:solidFill>
                  <a:srgbClr val="800000"/>
                </a:solidFill>
              </a:rPr>
              <a:t>Funkhouser et al ’03</a:t>
            </a:r>
          </a:p>
          <a:p>
            <a:pPr>
              <a:buFontTx/>
              <a:buChar char="•"/>
            </a:pPr>
            <a:r>
              <a:rPr lang="en-US" sz="1400">
                <a:solidFill>
                  <a:srgbClr val="800000"/>
                </a:solidFill>
              </a:rPr>
              <a:t>Capel et al ’02</a:t>
            </a:r>
          </a:p>
          <a:p>
            <a:pPr>
              <a:buFontTx/>
              <a:buChar char="•"/>
            </a:pPr>
            <a:r>
              <a:rPr lang="en-US" sz="1400">
                <a:solidFill>
                  <a:srgbClr val="800000"/>
                </a:solidFill>
              </a:rPr>
              <a:t>Johnson &amp; Herbert ‘99</a:t>
            </a:r>
          </a:p>
        </p:txBody>
      </p:sp>
      <p:sp>
        <p:nvSpPr>
          <p:cNvPr id="522250" name="Rectangle 10"/>
          <p:cNvSpPr>
            <a:spLocks noChangeArrowheads="1"/>
          </p:cNvSpPr>
          <p:nvPr/>
        </p:nvSpPr>
        <p:spPr bwMode="auto">
          <a:xfrm>
            <a:off x="152400" y="2590800"/>
            <a:ext cx="7086600" cy="1295400"/>
          </a:xfrm>
          <a:prstGeom prst="rect">
            <a:avLst/>
          </a:prstGeom>
          <a:noFill/>
          <a:ln w="38100">
            <a:solidFill>
              <a:srgbClr val="FF0000"/>
            </a:solidFill>
            <a:miter lim="800000"/>
            <a:headEnd/>
            <a:tailEnd/>
          </a:ln>
        </p:spPr>
        <p:txBody>
          <a:bodyPr wrap="none" anchor="ctr"/>
          <a:lstStyle/>
          <a:p>
            <a:endParaRPr lang="en-US"/>
          </a:p>
        </p:txBody>
      </p:sp>
      <p:sp>
        <p:nvSpPr>
          <p:cNvPr id="11" name="Rectangle 3"/>
          <p:cNvSpPr>
            <a:spLocks noChangeArrowheads="1"/>
          </p:cNvSpPr>
          <p:nvPr/>
        </p:nvSpPr>
        <p:spPr bwMode="auto">
          <a:xfrm>
            <a:off x="4648200" y="4222750"/>
            <a:ext cx="2819400" cy="1169551"/>
          </a:xfrm>
          <a:prstGeom prst="rect">
            <a:avLst/>
          </a:prstGeom>
          <a:solidFill>
            <a:schemeClr val="bg1"/>
          </a:solidFill>
          <a:ln w="25400" algn="ctr">
            <a:noFill/>
            <a:miter lim="800000"/>
            <a:headEnd/>
            <a:tailEnd/>
          </a:ln>
        </p:spPr>
        <p:txBody>
          <a:bodyPr>
            <a:spAutoFit/>
          </a:bodyPr>
          <a:lstStyle/>
          <a:p>
            <a:pPr>
              <a:buFontTx/>
              <a:buChar char="•"/>
            </a:pPr>
            <a:r>
              <a:rPr lang="en-US" sz="1400" dirty="0" smtClean="0">
                <a:solidFill>
                  <a:srgbClr val="800000"/>
                </a:solidFill>
              </a:rPr>
              <a:t> Thomas et al. ‘06 </a:t>
            </a:r>
          </a:p>
          <a:p>
            <a:pPr>
              <a:buFontTx/>
              <a:buChar char="•"/>
            </a:pPr>
            <a:r>
              <a:rPr lang="en-US" sz="1400" dirty="0" smtClean="0">
                <a:solidFill>
                  <a:srgbClr val="800000"/>
                </a:solidFill>
              </a:rPr>
              <a:t> Savarese et al, 07, 08 </a:t>
            </a:r>
          </a:p>
          <a:p>
            <a:pPr>
              <a:buFontTx/>
              <a:buChar char="•"/>
            </a:pPr>
            <a:r>
              <a:rPr lang="en-US" sz="1400" dirty="0" smtClean="0">
                <a:solidFill>
                  <a:srgbClr val="800000"/>
                </a:solidFill>
              </a:rPr>
              <a:t> Chiu </a:t>
            </a:r>
            <a:r>
              <a:rPr lang="en-US" sz="1400" dirty="0">
                <a:solidFill>
                  <a:srgbClr val="800000"/>
                </a:solidFill>
              </a:rPr>
              <a:t>et al. ‘07</a:t>
            </a:r>
          </a:p>
          <a:p>
            <a:pPr>
              <a:buFontTx/>
              <a:buChar char="•"/>
            </a:pPr>
            <a:r>
              <a:rPr lang="en-US" sz="1400" dirty="0">
                <a:solidFill>
                  <a:srgbClr val="800000"/>
                </a:solidFill>
              </a:rPr>
              <a:t> Hoiem, et al., ’07</a:t>
            </a:r>
          </a:p>
          <a:p>
            <a:pPr>
              <a:buFontTx/>
              <a:buChar char="•"/>
            </a:pPr>
            <a:r>
              <a:rPr lang="en-US" sz="1400" dirty="0">
                <a:solidFill>
                  <a:srgbClr val="800000"/>
                </a:solidFill>
              </a:rPr>
              <a:t> Yan, et al. ’07</a:t>
            </a:r>
          </a:p>
        </p:txBody>
      </p:sp>
      <p:sp>
        <p:nvSpPr>
          <p:cNvPr id="12" name="Text Box 7"/>
          <p:cNvSpPr txBox="1">
            <a:spLocks noChangeArrowheads="1"/>
          </p:cNvSpPr>
          <p:nvPr/>
        </p:nvSpPr>
        <p:spPr bwMode="auto">
          <a:xfrm>
            <a:off x="4648200" y="5257800"/>
            <a:ext cx="2286000" cy="738664"/>
          </a:xfrm>
          <a:prstGeom prst="rect">
            <a:avLst/>
          </a:prstGeom>
          <a:noFill/>
          <a:ln w="9525">
            <a:noFill/>
            <a:miter lim="800000"/>
            <a:headEnd/>
            <a:tailEnd/>
          </a:ln>
        </p:spPr>
        <p:txBody>
          <a:bodyPr>
            <a:spAutoFit/>
          </a:bodyPr>
          <a:lstStyle/>
          <a:p>
            <a:pPr>
              <a:buFontTx/>
              <a:buChar char="•"/>
            </a:pPr>
            <a:r>
              <a:rPr lang="en-US" sz="1400" dirty="0" smtClean="0">
                <a:solidFill>
                  <a:srgbClr val="800000"/>
                </a:solidFill>
              </a:rPr>
              <a:t> </a:t>
            </a:r>
            <a:r>
              <a:rPr lang="en-US" sz="1400" dirty="0" err="1" smtClean="0">
                <a:solidFill>
                  <a:srgbClr val="800000"/>
                </a:solidFill>
              </a:rPr>
              <a:t>Kushal</a:t>
            </a:r>
            <a:r>
              <a:rPr lang="en-US" sz="1400" dirty="0">
                <a:solidFill>
                  <a:srgbClr val="800000"/>
                </a:solidFill>
              </a:rPr>
              <a:t>, et al., ’07 </a:t>
            </a:r>
            <a:endParaRPr lang="en-US" sz="1400" dirty="0" smtClean="0">
              <a:solidFill>
                <a:srgbClr val="800000"/>
              </a:solidFill>
            </a:endParaRPr>
          </a:p>
          <a:p>
            <a:pPr>
              <a:buFontTx/>
              <a:buChar char="•"/>
            </a:pPr>
            <a:r>
              <a:rPr lang="en-US" sz="1400" dirty="0" smtClean="0">
                <a:solidFill>
                  <a:srgbClr val="800000"/>
                </a:solidFill>
              </a:rPr>
              <a:t> </a:t>
            </a:r>
            <a:r>
              <a:rPr lang="en-US" sz="1400" dirty="0" err="1" smtClean="0">
                <a:solidFill>
                  <a:srgbClr val="800000"/>
                </a:solidFill>
              </a:rPr>
              <a:t>Liebelt</a:t>
            </a:r>
            <a:r>
              <a:rPr lang="en-US" sz="1400" dirty="0" smtClean="0">
                <a:solidFill>
                  <a:srgbClr val="800000"/>
                </a:solidFill>
              </a:rPr>
              <a:t> et al 08</a:t>
            </a:r>
          </a:p>
          <a:p>
            <a:pPr>
              <a:buFontTx/>
              <a:buChar char="•"/>
            </a:pPr>
            <a:r>
              <a:rPr lang="en-US" sz="1400" dirty="0" smtClean="0">
                <a:solidFill>
                  <a:srgbClr val="800000"/>
                </a:solidFill>
              </a:rPr>
              <a:t> Sun et al 08</a:t>
            </a:r>
            <a:endParaRPr lang="en-US" sz="1400" dirty="0">
              <a:solidFill>
                <a:srgbClr val="800000"/>
              </a:solidFill>
            </a:endParaRP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srcRect t="54733"/>
          <a:stretch>
            <a:fillRect/>
          </a:stretch>
        </p:blipFill>
        <p:spPr bwMode="auto">
          <a:xfrm>
            <a:off x="304800" y="1219200"/>
            <a:ext cx="1981200" cy="1323975"/>
          </a:xfrm>
          <a:prstGeom prst="rect">
            <a:avLst/>
          </a:prstGeom>
          <a:noFill/>
          <a:ln w="25400" algn="ctr">
            <a:noFill/>
            <a:miter lim="800000"/>
            <a:headEnd/>
            <a:tailEnd/>
          </a:ln>
        </p:spPr>
      </p:pic>
      <p:pic>
        <p:nvPicPr>
          <p:cNvPr id="43011" name="Picture 3"/>
          <p:cNvPicPr>
            <a:picLocks noChangeAspect="1" noChangeArrowheads="1"/>
          </p:cNvPicPr>
          <p:nvPr/>
        </p:nvPicPr>
        <p:blipFill>
          <a:blip r:embed="rId4"/>
          <a:srcRect t="58749"/>
          <a:stretch>
            <a:fillRect/>
          </a:stretch>
        </p:blipFill>
        <p:spPr bwMode="auto">
          <a:xfrm>
            <a:off x="361950" y="4206875"/>
            <a:ext cx="1847850" cy="1584325"/>
          </a:xfrm>
          <a:prstGeom prst="rect">
            <a:avLst/>
          </a:prstGeom>
          <a:noFill/>
          <a:ln w="25400" algn="ctr">
            <a:noFill/>
            <a:miter lim="800000"/>
            <a:headEnd/>
            <a:tailEnd/>
          </a:ln>
        </p:spPr>
      </p:pic>
      <p:pic>
        <p:nvPicPr>
          <p:cNvPr id="43012" name="Picture 4"/>
          <p:cNvPicPr>
            <a:picLocks noChangeAspect="1" noChangeArrowheads="1"/>
          </p:cNvPicPr>
          <p:nvPr/>
        </p:nvPicPr>
        <p:blipFill>
          <a:blip r:embed="rId5"/>
          <a:srcRect t="61635"/>
          <a:stretch>
            <a:fillRect/>
          </a:stretch>
        </p:blipFill>
        <p:spPr bwMode="auto">
          <a:xfrm>
            <a:off x="304800" y="2895600"/>
            <a:ext cx="2270125" cy="1055688"/>
          </a:xfrm>
          <a:prstGeom prst="rect">
            <a:avLst/>
          </a:prstGeom>
          <a:noFill/>
          <a:ln w="25400" algn="ctr">
            <a:noFill/>
            <a:miter lim="800000"/>
            <a:headEnd/>
            <a:tailEnd/>
          </a:ln>
        </p:spPr>
      </p:pic>
      <p:sp>
        <p:nvSpPr>
          <p:cNvPr id="43013" name="Text Box 5"/>
          <p:cNvSpPr txBox="1">
            <a:spLocks noChangeArrowheads="1"/>
          </p:cNvSpPr>
          <p:nvPr/>
        </p:nvSpPr>
        <p:spPr bwMode="auto">
          <a:xfrm>
            <a:off x="2514600" y="228600"/>
            <a:ext cx="3048000" cy="1066800"/>
          </a:xfrm>
          <a:prstGeom prst="rect">
            <a:avLst/>
          </a:prstGeom>
          <a:solidFill>
            <a:schemeClr val="bg1"/>
          </a:solidFill>
          <a:ln w="38100" algn="ctr">
            <a:noFill/>
            <a:miter lim="800000"/>
            <a:headEnd/>
            <a:tailEnd/>
          </a:ln>
        </p:spPr>
        <p:txBody>
          <a:bodyPr>
            <a:spAutoFit/>
          </a:bodyPr>
          <a:lstStyle/>
          <a:p>
            <a:r>
              <a:rPr lang="en-US" sz="3200" b="1"/>
              <a:t>Full 3D models</a:t>
            </a:r>
          </a:p>
          <a:p>
            <a:endParaRPr lang="en-US" sz="3200" b="1"/>
          </a:p>
        </p:txBody>
      </p:sp>
      <p:sp>
        <p:nvSpPr>
          <p:cNvPr id="43014" name="Line 6"/>
          <p:cNvSpPr>
            <a:spLocks noChangeShapeType="1"/>
          </p:cNvSpPr>
          <p:nvPr/>
        </p:nvSpPr>
        <p:spPr bwMode="auto">
          <a:xfrm>
            <a:off x="2514600" y="1905000"/>
            <a:ext cx="1219200" cy="0"/>
          </a:xfrm>
          <a:prstGeom prst="line">
            <a:avLst/>
          </a:prstGeom>
          <a:noFill/>
          <a:ln w="50800">
            <a:solidFill>
              <a:srgbClr val="000000"/>
            </a:solidFill>
            <a:round/>
            <a:headEnd type="triangle" w="med" len="med"/>
            <a:tailEnd type="triangle" w="med" len="med"/>
          </a:ln>
        </p:spPr>
        <p:txBody>
          <a:bodyPr>
            <a:spAutoFit/>
          </a:bodyPr>
          <a:lstStyle/>
          <a:p>
            <a:endParaRPr lang="en-US"/>
          </a:p>
        </p:txBody>
      </p:sp>
      <p:sp>
        <p:nvSpPr>
          <p:cNvPr id="43015" name="Line 7"/>
          <p:cNvSpPr>
            <a:spLocks noChangeShapeType="1"/>
          </p:cNvSpPr>
          <p:nvPr/>
        </p:nvSpPr>
        <p:spPr bwMode="auto">
          <a:xfrm>
            <a:off x="2590800" y="4800600"/>
            <a:ext cx="1219200" cy="0"/>
          </a:xfrm>
          <a:prstGeom prst="line">
            <a:avLst/>
          </a:prstGeom>
          <a:noFill/>
          <a:ln w="50800">
            <a:solidFill>
              <a:srgbClr val="000000"/>
            </a:solidFill>
            <a:round/>
            <a:headEnd type="triangle" w="med" len="med"/>
            <a:tailEnd type="triangle" w="med" len="med"/>
          </a:ln>
        </p:spPr>
        <p:txBody>
          <a:bodyPr>
            <a:spAutoFit/>
          </a:bodyPr>
          <a:lstStyle/>
          <a:p>
            <a:endParaRPr lang="en-US"/>
          </a:p>
        </p:txBody>
      </p:sp>
      <p:grpSp>
        <p:nvGrpSpPr>
          <p:cNvPr id="2" name="Group 8"/>
          <p:cNvGrpSpPr>
            <a:grpSpLocks/>
          </p:cNvGrpSpPr>
          <p:nvPr/>
        </p:nvGrpSpPr>
        <p:grpSpPr bwMode="auto">
          <a:xfrm>
            <a:off x="4191000" y="4298950"/>
            <a:ext cx="1371600" cy="1035050"/>
            <a:chOff x="2723" y="2976"/>
            <a:chExt cx="864" cy="652"/>
          </a:xfrm>
        </p:grpSpPr>
        <p:sp>
          <p:nvSpPr>
            <p:cNvPr id="43027" name="Oval 9"/>
            <p:cNvSpPr>
              <a:spLocks noChangeArrowheads="1"/>
            </p:cNvSpPr>
            <p:nvPr/>
          </p:nvSpPr>
          <p:spPr bwMode="auto">
            <a:xfrm>
              <a:off x="2723" y="2976"/>
              <a:ext cx="864" cy="652"/>
            </a:xfrm>
            <a:prstGeom prst="ellipse">
              <a:avLst/>
            </a:prstGeom>
            <a:solidFill>
              <a:srgbClr val="FFCC00"/>
            </a:solidFill>
            <a:ln w="63500" algn="ctr">
              <a:solidFill>
                <a:srgbClr val="FF9900"/>
              </a:solidFill>
              <a:round/>
              <a:headEnd/>
              <a:tailEnd/>
            </a:ln>
          </p:spPr>
          <p:txBody>
            <a:bodyPr anchor="ctr">
              <a:spAutoFit/>
            </a:bodyPr>
            <a:lstStyle/>
            <a:p>
              <a:endParaRPr lang="en-US"/>
            </a:p>
          </p:txBody>
        </p:sp>
        <p:sp>
          <p:nvSpPr>
            <p:cNvPr id="43028" name="Text Box 10"/>
            <p:cNvSpPr txBox="1">
              <a:spLocks noChangeArrowheads="1"/>
            </p:cNvSpPr>
            <p:nvPr/>
          </p:nvSpPr>
          <p:spPr bwMode="auto">
            <a:xfrm>
              <a:off x="2784" y="3072"/>
              <a:ext cx="768" cy="404"/>
            </a:xfrm>
            <a:prstGeom prst="rect">
              <a:avLst/>
            </a:prstGeom>
            <a:noFill/>
            <a:ln w="63500" algn="ctr">
              <a:noFill/>
              <a:miter lim="800000"/>
              <a:headEnd/>
              <a:tailEnd/>
            </a:ln>
          </p:spPr>
          <p:txBody>
            <a:bodyPr>
              <a:spAutoFit/>
            </a:bodyPr>
            <a:lstStyle/>
            <a:p>
              <a:r>
                <a:rPr lang="en-US" b="1"/>
                <a:t>3D model</a:t>
              </a:r>
            </a:p>
            <a:p>
              <a:r>
                <a:rPr lang="en-US" b="1"/>
                <a:t>instance</a:t>
              </a:r>
            </a:p>
          </p:txBody>
        </p:sp>
      </p:grpSp>
      <p:grpSp>
        <p:nvGrpSpPr>
          <p:cNvPr id="3" name="Group 11"/>
          <p:cNvGrpSpPr>
            <a:grpSpLocks/>
          </p:cNvGrpSpPr>
          <p:nvPr/>
        </p:nvGrpSpPr>
        <p:grpSpPr bwMode="auto">
          <a:xfrm>
            <a:off x="4191000" y="1479550"/>
            <a:ext cx="1371600" cy="1035050"/>
            <a:chOff x="2579" y="1488"/>
            <a:chExt cx="864" cy="652"/>
          </a:xfrm>
        </p:grpSpPr>
        <p:sp>
          <p:nvSpPr>
            <p:cNvPr id="43025" name="Oval 12"/>
            <p:cNvSpPr>
              <a:spLocks noChangeArrowheads="1"/>
            </p:cNvSpPr>
            <p:nvPr/>
          </p:nvSpPr>
          <p:spPr bwMode="auto">
            <a:xfrm>
              <a:off x="2579" y="1488"/>
              <a:ext cx="864" cy="652"/>
            </a:xfrm>
            <a:prstGeom prst="ellipse">
              <a:avLst/>
            </a:prstGeom>
            <a:solidFill>
              <a:srgbClr val="FFCC00"/>
            </a:solidFill>
            <a:ln w="63500" algn="ctr">
              <a:solidFill>
                <a:srgbClr val="FF9900"/>
              </a:solidFill>
              <a:round/>
              <a:headEnd/>
              <a:tailEnd/>
            </a:ln>
          </p:spPr>
          <p:txBody>
            <a:bodyPr anchor="ctr">
              <a:spAutoFit/>
            </a:bodyPr>
            <a:lstStyle/>
            <a:p>
              <a:endParaRPr lang="en-US"/>
            </a:p>
          </p:txBody>
        </p:sp>
        <p:sp>
          <p:nvSpPr>
            <p:cNvPr id="43026" name="Text Box 13"/>
            <p:cNvSpPr txBox="1">
              <a:spLocks noChangeArrowheads="1"/>
            </p:cNvSpPr>
            <p:nvPr/>
          </p:nvSpPr>
          <p:spPr bwMode="auto">
            <a:xfrm>
              <a:off x="2640" y="1584"/>
              <a:ext cx="768" cy="404"/>
            </a:xfrm>
            <a:prstGeom prst="rect">
              <a:avLst/>
            </a:prstGeom>
            <a:noFill/>
            <a:ln w="63500" algn="ctr">
              <a:noFill/>
              <a:miter lim="800000"/>
              <a:headEnd/>
              <a:tailEnd/>
            </a:ln>
          </p:spPr>
          <p:txBody>
            <a:bodyPr>
              <a:spAutoFit/>
            </a:bodyPr>
            <a:lstStyle/>
            <a:p>
              <a:r>
                <a:rPr lang="en-US" b="1"/>
                <a:t>3D model</a:t>
              </a:r>
            </a:p>
            <a:p>
              <a:r>
                <a:rPr lang="en-US" b="1"/>
                <a:t>instance</a:t>
              </a:r>
            </a:p>
          </p:txBody>
        </p:sp>
      </p:grpSp>
      <p:sp>
        <p:nvSpPr>
          <p:cNvPr id="43018" name="Text Box 14"/>
          <p:cNvSpPr txBox="1">
            <a:spLocks noChangeArrowheads="1"/>
          </p:cNvSpPr>
          <p:nvPr/>
        </p:nvSpPr>
        <p:spPr bwMode="auto">
          <a:xfrm rot="5400000">
            <a:off x="4729163" y="3400425"/>
            <a:ext cx="488950" cy="457200"/>
          </a:xfrm>
          <a:prstGeom prst="rect">
            <a:avLst/>
          </a:prstGeom>
          <a:noFill/>
          <a:ln w="63500" algn="ctr">
            <a:noFill/>
            <a:miter lim="800000"/>
            <a:headEnd/>
            <a:tailEnd/>
          </a:ln>
        </p:spPr>
        <p:txBody>
          <a:bodyPr wrap="none">
            <a:spAutoFit/>
          </a:bodyPr>
          <a:lstStyle/>
          <a:p>
            <a:pPr algn="ctr"/>
            <a:r>
              <a:rPr lang="en-US" sz="2400" b="1"/>
              <a:t>…</a:t>
            </a:r>
          </a:p>
        </p:txBody>
      </p:sp>
      <p:sp>
        <p:nvSpPr>
          <p:cNvPr id="43019" name="Oval 15"/>
          <p:cNvSpPr>
            <a:spLocks noChangeArrowheads="1"/>
          </p:cNvSpPr>
          <p:nvPr/>
        </p:nvSpPr>
        <p:spPr bwMode="auto">
          <a:xfrm>
            <a:off x="6605588" y="2674938"/>
            <a:ext cx="1371600" cy="838200"/>
          </a:xfrm>
          <a:prstGeom prst="ellipse">
            <a:avLst/>
          </a:prstGeom>
          <a:solidFill>
            <a:srgbClr val="FFCC00"/>
          </a:solidFill>
          <a:ln w="63500" algn="ctr">
            <a:solidFill>
              <a:srgbClr val="FF9900"/>
            </a:solidFill>
            <a:round/>
            <a:headEnd/>
            <a:tailEnd/>
          </a:ln>
        </p:spPr>
        <p:txBody>
          <a:bodyPr wrap="none" anchor="ctr">
            <a:spAutoFit/>
          </a:bodyPr>
          <a:lstStyle/>
          <a:p>
            <a:endParaRPr lang="en-US"/>
          </a:p>
        </p:txBody>
      </p:sp>
      <p:sp>
        <p:nvSpPr>
          <p:cNvPr id="43020" name="Text Box 16"/>
          <p:cNvSpPr txBox="1">
            <a:spLocks noChangeArrowheads="1"/>
          </p:cNvSpPr>
          <p:nvPr/>
        </p:nvSpPr>
        <p:spPr bwMode="auto">
          <a:xfrm>
            <a:off x="6629400" y="2819400"/>
            <a:ext cx="1312863" cy="825500"/>
          </a:xfrm>
          <a:prstGeom prst="rect">
            <a:avLst/>
          </a:prstGeom>
          <a:noFill/>
          <a:ln w="63500" algn="ctr">
            <a:noFill/>
            <a:miter lim="800000"/>
            <a:headEnd/>
            <a:tailEnd/>
          </a:ln>
        </p:spPr>
        <p:txBody>
          <a:bodyPr wrap="none">
            <a:spAutoFit/>
          </a:bodyPr>
          <a:lstStyle/>
          <a:p>
            <a:r>
              <a:rPr lang="en-US" sz="1600" b="1"/>
              <a:t>3D category</a:t>
            </a:r>
          </a:p>
          <a:p>
            <a:r>
              <a:rPr lang="en-US" sz="1600" b="1"/>
              <a:t> model</a:t>
            </a:r>
          </a:p>
          <a:p>
            <a:endParaRPr lang="en-US" sz="1600" b="1"/>
          </a:p>
        </p:txBody>
      </p:sp>
      <p:sp>
        <p:nvSpPr>
          <p:cNvPr id="43021" name="AutoShape 17"/>
          <p:cNvSpPr>
            <a:spLocks/>
          </p:cNvSpPr>
          <p:nvPr/>
        </p:nvSpPr>
        <p:spPr bwMode="auto">
          <a:xfrm>
            <a:off x="5943600" y="990600"/>
            <a:ext cx="304800" cy="4495800"/>
          </a:xfrm>
          <a:prstGeom prst="rightBrace">
            <a:avLst>
              <a:gd name="adj1" fmla="val 122917"/>
              <a:gd name="adj2" fmla="val 50000"/>
            </a:avLst>
          </a:prstGeom>
          <a:noFill/>
          <a:ln w="63500">
            <a:solidFill>
              <a:srgbClr val="000000"/>
            </a:solidFill>
            <a:round/>
            <a:headEnd/>
            <a:tailEnd/>
          </a:ln>
        </p:spPr>
        <p:txBody>
          <a:bodyPr anchor="ctr">
            <a:spAutoFit/>
          </a:bodyPr>
          <a:lstStyle/>
          <a:p>
            <a:endParaRPr lang="en-US"/>
          </a:p>
        </p:txBody>
      </p:sp>
      <p:sp>
        <p:nvSpPr>
          <p:cNvPr id="43024" name="Text Box 20"/>
          <p:cNvSpPr txBox="1">
            <a:spLocks noChangeArrowheads="1"/>
          </p:cNvSpPr>
          <p:nvPr/>
        </p:nvSpPr>
        <p:spPr bwMode="auto">
          <a:xfrm>
            <a:off x="6400800" y="304800"/>
            <a:ext cx="2286000" cy="1793875"/>
          </a:xfrm>
          <a:prstGeom prst="rect">
            <a:avLst/>
          </a:prstGeom>
          <a:noFill/>
          <a:ln w="9525">
            <a:noFill/>
            <a:miter lim="800000"/>
            <a:headEnd/>
            <a:tailEnd/>
          </a:ln>
        </p:spPr>
        <p:txBody>
          <a:bodyPr>
            <a:spAutoFit/>
          </a:bodyPr>
          <a:lstStyle/>
          <a:p>
            <a:pPr>
              <a:buFontTx/>
              <a:buChar char="•"/>
            </a:pPr>
            <a:r>
              <a:rPr lang="en-US" sz="1400">
                <a:solidFill>
                  <a:srgbClr val="800000"/>
                </a:solidFill>
              </a:rPr>
              <a:t>Bronstein et al, ‘03 </a:t>
            </a:r>
          </a:p>
          <a:p>
            <a:pPr>
              <a:buFontTx/>
              <a:buChar char="•"/>
            </a:pPr>
            <a:r>
              <a:rPr lang="en-US" sz="1400">
                <a:solidFill>
                  <a:srgbClr val="800000"/>
                </a:solidFill>
              </a:rPr>
              <a:t>Ruiz-Correa et al. ’03, </a:t>
            </a:r>
          </a:p>
          <a:p>
            <a:pPr>
              <a:buFontTx/>
              <a:buChar char="•"/>
            </a:pPr>
            <a:r>
              <a:rPr lang="en-US" sz="1400">
                <a:solidFill>
                  <a:srgbClr val="800000"/>
                </a:solidFill>
              </a:rPr>
              <a:t>Funkhouser et al ’03</a:t>
            </a:r>
          </a:p>
          <a:p>
            <a:pPr>
              <a:buFontTx/>
              <a:buChar char="•"/>
            </a:pPr>
            <a:r>
              <a:rPr lang="en-US" sz="1400">
                <a:solidFill>
                  <a:srgbClr val="800000"/>
                </a:solidFill>
              </a:rPr>
              <a:t>Kazhdan et al.03</a:t>
            </a:r>
            <a:endParaRPr lang="en-US" sz="1000">
              <a:solidFill>
                <a:srgbClr val="800000"/>
              </a:solidFill>
            </a:endParaRPr>
          </a:p>
          <a:p>
            <a:pPr>
              <a:buFontTx/>
              <a:buChar char="•"/>
            </a:pPr>
            <a:r>
              <a:rPr lang="en-US" sz="1400">
                <a:solidFill>
                  <a:srgbClr val="800000"/>
                </a:solidFill>
              </a:rPr>
              <a:t>Osada et al ‘02</a:t>
            </a:r>
          </a:p>
          <a:p>
            <a:pPr>
              <a:buFontTx/>
              <a:buChar char="•"/>
            </a:pPr>
            <a:r>
              <a:rPr lang="en-US" sz="1400">
                <a:solidFill>
                  <a:srgbClr val="800000"/>
                </a:solidFill>
              </a:rPr>
              <a:t>Capel et al ’02</a:t>
            </a:r>
          </a:p>
          <a:p>
            <a:pPr>
              <a:buFontTx/>
              <a:buChar char="•"/>
            </a:pPr>
            <a:r>
              <a:rPr lang="en-US" sz="1400">
                <a:solidFill>
                  <a:srgbClr val="800000"/>
                </a:solidFill>
              </a:rPr>
              <a:t>Johnson &amp; Herbert ’99</a:t>
            </a:r>
          </a:p>
          <a:p>
            <a:pPr>
              <a:buFontTx/>
              <a:buChar char="•"/>
            </a:pPr>
            <a:r>
              <a:rPr lang="en-US" sz="1400">
                <a:solidFill>
                  <a:srgbClr val="800000"/>
                </a:solidFill>
              </a:rPr>
              <a:t>Amberg et al ‘08</a:t>
            </a:r>
          </a:p>
        </p:txBody>
      </p:sp>
      <p:sp>
        <p:nvSpPr>
          <p:cNvPr id="21" name="Text Box 19"/>
          <p:cNvSpPr txBox="1">
            <a:spLocks noChangeArrowheads="1"/>
          </p:cNvSpPr>
          <p:nvPr/>
        </p:nvSpPr>
        <p:spPr bwMode="auto">
          <a:xfrm>
            <a:off x="2362200" y="5486400"/>
            <a:ext cx="6781800" cy="307777"/>
          </a:xfrm>
          <a:prstGeom prst="rect">
            <a:avLst/>
          </a:prstGeom>
          <a:noFill/>
          <a:ln w="38100" algn="ctr">
            <a:noFill/>
            <a:prstDash val="sysDot"/>
            <a:miter lim="800000"/>
            <a:headEnd/>
            <a:tailEnd/>
          </a:ln>
        </p:spPr>
        <p:txBody>
          <a:bodyPr wrap="square">
            <a:spAutoFit/>
          </a:bodyPr>
          <a:lstStyle/>
          <a:p>
            <a:r>
              <a:rPr lang="en-US" sz="1400" dirty="0"/>
              <a:t>A 3D model category is built from a collection of 3D range data or CAD models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srcRect/>
          <a:stretch>
            <a:fillRect/>
          </a:stretch>
        </p:blipFill>
        <p:spPr bwMode="auto">
          <a:xfrm>
            <a:off x="228600" y="990600"/>
            <a:ext cx="7086600" cy="2819400"/>
          </a:xfrm>
          <a:prstGeom prst="rect">
            <a:avLst/>
          </a:prstGeom>
          <a:noFill/>
          <a:ln w="38100">
            <a:noFill/>
            <a:miter lim="800000"/>
            <a:headEnd/>
            <a:tailEnd/>
          </a:ln>
        </p:spPr>
      </p:pic>
      <p:sp>
        <p:nvSpPr>
          <p:cNvPr id="41987" name="Rectangle 5"/>
          <p:cNvSpPr>
            <a:spLocks noChangeArrowheads="1"/>
          </p:cNvSpPr>
          <p:nvPr/>
        </p:nvSpPr>
        <p:spPr bwMode="auto">
          <a:xfrm>
            <a:off x="4800600" y="381000"/>
            <a:ext cx="1819275" cy="366713"/>
          </a:xfrm>
          <a:prstGeom prst="rect">
            <a:avLst/>
          </a:prstGeom>
          <a:noFill/>
          <a:ln w="38100">
            <a:noFill/>
            <a:miter lim="800000"/>
            <a:headEnd/>
            <a:tailEnd/>
          </a:ln>
        </p:spPr>
        <p:txBody>
          <a:bodyPr wrap="none">
            <a:spAutoFit/>
          </a:bodyPr>
          <a:lstStyle/>
          <a:p>
            <a:r>
              <a:rPr lang="en-US"/>
              <a:t>Osada et al  02</a:t>
            </a:r>
          </a:p>
        </p:txBody>
      </p:sp>
      <p:sp>
        <p:nvSpPr>
          <p:cNvPr id="41988" name="Text Box 6"/>
          <p:cNvSpPr txBox="1">
            <a:spLocks noChangeArrowheads="1"/>
          </p:cNvSpPr>
          <p:nvPr/>
        </p:nvSpPr>
        <p:spPr bwMode="auto">
          <a:xfrm>
            <a:off x="381000" y="228600"/>
            <a:ext cx="4164013" cy="641350"/>
          </a:xfrm>
          <a:prstGeom prst="rect">
            <a:avLst/>
          </a:prstGeom>
          <a:noFill/>
          <a:ln w="38100">
            <a:noFill/>
            <a:miter lim="800000"/>
            <a:headEnd/>
            <a:tailEnd/>
          </a:ln>
        </p:spPr>
        <p:txBody>
          <a:bodyPr wrap="none">
            <a:spAutoFit/>
          </a:bodyPr>
          <a:lstStyle/>
          <a:p>
            <a:r>
              <a:rPr lang="en-US" sz="3600"/>
              <a:t>Shape distributions</a:t>
            </a:r>
          </a:p>
        </p:txBody>
      </p:sp>
      <p:pic>
        <p:nvPicPr>
          <p:cNvPr id="41989" name="Picture 8"/>
          <p:cNvPicPr>
            <a:picLocks noChangeAspect="1" noChangeArrowheads="1"/>
          </p:cNvPicPr>
          <p:nvPr/>
        </p:nvPicPr>
        <p:blipFill>
          <a:blip r:embed="rId3"/>
          <a:srcRect r="54471"/>
          <a:stretch>
            <a:fillRect/>
          </a:stretch>
        </p:blipFill>
        <p:spPr bwMode="auto">
          <a:xfrm>
            <a:off x="4876800" y="4391025"/>
            <a:ext cx="4038600" cy="2009775"/>
          </a:xfrm>
          <a:prstGeom prst="rect">
            <a:avLst/>
          </a:prstGeom>
          <a:noFill/>
          <a:ln w="38100">
            <a:noFill/>
            <a:miter lim="800000"/>
            <a:headEnd/>
            <a:tailEnd/>
          </a:ln>
        </p:spPr>
      </p:pic>
      <p:sp>
        <p:nvSpPr>
          <p:cNvPr id="41990" name="Rectangle 9"/>
          <p:cNvSpPr>
            <a:spLocks noChangeArrowheads="1"/>
          </p:cNvSpPr>
          <p:nvPr/>
        </p:nvSpPr>
        <p:spPr bwMode="auto">
          <a:xfrm>
            <a:off x="609600" y="4953000"/>
            <a:ext cx="2038350" cy="366713"/>
          </a:xfrm>
          <a:prstGeom prst="rect">
            <a:avLst/>
          </a:prstGeom>
          <a:noFill/>
          <a:ln w="38100">
            <a:noFill/>
            <a:miter lim="800000"/>
            <a:headEnd/>
            <a:tailEnd/>
          </a:ln>
        </p:spPr>
        <p:txBody>
          <a:bodyPr wrap="none">
            <a:spAutoFit/>
          </a:bodyPr>
          <a:lstStyle/>
          <a:p>
            <a:r>
              <a:rPr lang="en-US" i="1"/>
              <a:t>Kazhdan et al.</a:t>
            </a:r>
            <a:r>
              <a:rPr lang="en-US"/>
              <a:t> 03</a:t>
            </a:r>
          </a:p>
        </p:txBody>
      </p:sp>
      <p:sp>
        <p:nvSpPr>
          <p:cNvPr id="41991" name="Text Box 10"/>
          <p:cNvSpPr txBox="1">
            <a:spLocks noChangeArrowheads="1"/>
          </p:cNvSpPr>
          <p:nvPr/>
        </p:nvSpPr>
        <p:spPr bwMode="auto">
          <a:xfrm>
            <a:off x="228600" y="4343400"/>
            <a:ext cx="4410075" cy="641350"/>
          </a:xfrm>
          <a:prstGeom prst="rect">
            <a:avLst/>
          </a:prstGeom>
          <a:noFill/>
          <a:ln w="38100">
            <a:noFill/>
            <a:miter lim="800000"/>
            <a:headEnd/>
            <a:tailEnd/>
          </a:ln>
        </p:spPr>
        <p:txBody>
          <a:bodyPr wrap="none">
            <a:spAutoFit/>
          </a:bodyPr>
          <a:lstStyle/>
          <a:p>
            <a:r>
              <a:rPr lang="en-US" sz="3600"/>
              <a:t>Spherical harmonics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srcRect t="54733"/>
          <a:stretch>
            <a:fillRect/>
          </a:stretch>
        </p:blipFill>
        <p:spPr bwMode="auto">
          <a:xfrm>
            <a:off x="304800" y="1219200"/>
            <a:ext cx="1981200" cy="1323975"/>
          </a:xfrm>
          <a:prstGeom prst="rect">
            <a:avLst/>
          </a:prstGeom>
          <a:noFill/>
          <a:ln w="25400" algn="ctr">
            <a:noFill/>
            <a:miter lim="800000"/>
            <a:headEnd/>
            <a:tailEnd/>
          </a:ln>
        </p:spPr>
      </p:pic>
      <p:pic>
        <p:nvPicPr>
          <p:cNvPr id="43011" name="Picture 3"/>
          <p:cNvPicPr>
            <a:picLocks noChangeAspect="1" noChangeArrowheads="1"/>
          </p:cNvPicPr>
          <p:nvPr/>
        </p:nvPicPr>
        <p:blipFill>
          <a:blip r:embed="rId4"/>
          <a:srcRect t="58749"/>
          <a:stretch>
            <a:fillRect/>
          </a:stretch>
        </p:blipFill>
        <p:spPr bwMode="auto">
          <a:xfrm>
            <a:off x="361950" y="4206875"/>
            <a:ext cx="1847850" cy="1584325"/>
          </a:xfrm>
          <a:prstGeom prst="rect">
            <a:avLst/>
          </a:prstGeom>
          <a:noFill/>
          <a:ln w="25400" algn="ctr">
            <a:noFill/>
            <a:miter lim="800000"/>
            <a:headEnd/>
            <a:tailEnd/>
          </a:ln>
        </p:spPr>
      </p:pic>
      <p:pic>
        <p:nvPicPr>
          <p:cNvPr id="43012" name="Picture 4"/>
          <p:cNvPicPr>
            <a:picLocks noChangeAspect="1" noChangeArrowheads="1"/>
          </p:cNvPicPr>
          <p:nvPr/>
        </p:nvPicPr>
        <p:blipFill>
          <a:blip r:embed="rId5"/>
          <a:srcRect t="61635"/>
          <a:stretch>
            <a:fillRect/>
          </a:stretch>
        </p:blipFill>
        <p:spPr bwMode="auto">
          <a:xfrm>
            <a:off x="304800" y="2895600"/>
            <a:ext cx="2270125" cy="1055688"/>
          </a:xfrm>
          <a:prstGeom prst="rect">
            <a:avLst/>
          </a:prstGeom>
          <a:noFill/>
          <a:ln w="25400" algn="ctr">
            <a:noFill/>
            <a:miter lim="800000"/>
            <a:headEnd/>
            <a:tailEnd/>
          </a:ln>
        </p:spPr>
      </p:pic>
      <p:sp>
        <p:nvSpPr>
          <p:cNvPr id="43013" name="Text Box 5"/>
          <p:cNvSpPr txBox="1">
            <a:spLocks noChangeArrowheads="1"/>
          </p:cNvSpPr>
          <p:nvPr/>
        </p:nvSpPr>
        <p:spPr bwMode="auto">
          <a:xfrm>
            <a:off x="2514600" y="228600"/>
            <a:ext cx="3048000" cy="1066800"/>
          </a:xfrm>
          <a:prstGeom prst="rect">
            <a:avLst/>
          </a:prstGeom>
          <a:solidFill>
            <a:schemeClr val="bg1"/>
          </a:solidFill>
          <a:ln w="38100" algn="ctr">
            <a:noFill/>
            <a:miter lim="800000"/>
            <a:headEnd/>
            <a:tailEnd/>
          </a:ln>
        </p:spPr>
        <p:txBody>
          <a:bodyPr>
            <a:spAutoFit/>
          </a:bodyPr>
          <a:lstStyle/>
          <a:p>
            <a:r>
              <a:rPr lang="en-US" sz="3200" b="1"/>
              <a:t>Full 3D models</a:t>
            </a:r>
          </a:p>
          <a:p>
            <a:endParaRPr lang="en-US" sz="3200" b="1"/>
          </a:p>
        </p:txBody>
      </p:sp>
      <p:sp>
        <p:nvSpPr>
          <p:cNvPr id="43014" name="Line 6"/>
          <p:cNvSpPr>
            <a:spLocks noChangeShapeType="1"/>
          </p:cNvSpPr>
          <p:nvPr/>
        </p:nvSpPr>
        <p:spPr bwMode="auto">
          <a:xfrm>
            <a:off x="2514600" y="1905000"/>
            <a:ext cx="1219200" cy="0"/>
          </a:xfrm>
          <a:prstGeom prst="line">
            <a:avLst/>
          </a:prstGeom>
          <a:noFill/>
          <a:ln w="50800">
            <a:solidFill>
              <a:srgbClr val="000000"/>
            </a:solidFill>
            <a:round/>
            <a:headEnd type="triangle" w="med" len="med"/>
            <a:tailEnd type="triangle" w="med" len="med"/>
          </a:ln>
        </p:spPr>
        <p:txBody>
          <a:bodyPr>
            <a:spAutoFit/>
          </a:bodyPr>
          <a:lstStyle/>
          <a:p>
            <a:endParaRPr lang="en-US"/>
          </a:p>
        </p:txBody>
      </p:sp>
      <p:sp>
        <p:nvSpPr>
          <p:cNvPr id="43015" name="Line 7"/>
          <p:cNvSpPr>
            <a:spLocks noChangeShapeType="1"/>
          </p:cNvSpPr>
          <p:nvPr/>
        </p:nvSpPr>
        <p:spPr bwMode="auto">
          <a:xfrm>
            <a:off x="2590800" y="4800600"/>
            <a:ext cx="1219200" cy="0"/>
          </a:xfrm>
          <a:prstGeom prst="line">
            <a:avLst/>
          </a:prstGeom>
          <a:noFill/>
          <a:ln w="50800">
            <a:solidFill>
              <a:srgbClr val="000000"/>
            </a:solidFill>
            <a:round/>
            <a:headEnd type="triangle" w="med" len="med"/>
            <a:tailEnd type="triangle" w="med" len="med"/>
          </a:ln>
        </p:spPr>
        <p:txBody>
          <a:bodyPr>
            <a:spAutoFit/>
          </a:bodyPr>
          <a:lstStyle/>
          <a:p>
            <a:endParaRPr lang="en-US"/>
          </a:p>
        </p:txBody>
      </p:sp>
      <p:grpSp>
        <p:nvGrpSpPr>
          <p:cNvPr id="2" name="Group 8"/>
          <p:cNvGrpSpPr>
            <a:grpSpLocks/>
          </p:cNvGrpSpPr>
          <p:nvPr/>
        </p:nvGrpSpPr>
        <p:grpSpPr bwMode="auto">
          <a:xfrm>
            <a:off x="4191000" y="4298950"/>
            <a:ext cx="1371600" cy="1035050"/>
            <a:chOff x="2723" y="2976"/>
            <a:chExt cx="864" cy="652"/>
          </a:xfrm>
        </p:grpSpPr>
        <p:sp>
          <p:nvSpPr>
            <p:cNvPr id="43027" name="Oval 9"/>
            <p:cNvSpPr>
              <a:spLocks noChangeArrowheads="1"/>
            </p:cNvSpPr>
            <p:nvPr/>
          </p:nvSpPr>
          <p:spPr bwMode="auto">
            <a:xfrm>
              <a:off x="2723" y="2976"/>
              <a:ext cx="864" cy="652"/>
            </a:xfrm>
            <a:prstGeom prst="ellipse">
              <a:avLst/>
            </a:prstGeom>
            <a:solidFill>
              <a:srgbClr val="FFCC00"/>
            </a:solidFill>
            <a:ln w="63500" algn="ctr">
              <a:solidFill>
                <a:srgbClr val="FF9900"/>
              </a:solidFill>
              <a:round/>
              <a:headEnd/>
              <a:tailEnd/>
            </a:ln>
          </p:spPr>
          <p:txBody>
            <a:bodyPr anchor="ctr">
              <a:spAutoFit/>
            </a:bodyPr>
            <a:lstStyle/>
            <a:p>
              <a:endParaRPr lang="en-US"/>
            </a:p>
          </p:txBody>
        </p:sp>
        <p:sp>
          <p:nvSpPr>
            <p:cNvPr id="43028" name="Text Box 10"/>
            <p:cNvSpPr txBox="1">
              <a:spLocks noChangeArrowheads="1"/>
            </p:cNvSpPr>
            <p:nvPr/>
          </p:nvSpPr>
          <p:spPr bwMode="auto">
            <a:xfrm>
              <a:off x="2784" y="3072"/>
              <a:ext cx="768" cy="404"/>
            </a:xfrm>
            <a:prstGeom prst="rect">
              <a:avLst/>
            </a:prstGeom>
            <a:noFill/>
            <a:ln w="63500" algn="ctr">
              <a:noFill/>
              <a:miter lim="800000"/>
              <a:headEnd/>
              <a:tailEnd/>
            </a:ln>
          </p:spPr>
          <p:txBody>
            <a:bodyPr>
              <a:spAutoFit/>
            </a:bodyPr>
            <a:lstStyle/>
            <a:p>
              <a:r>
                <a:rPr lang="en-US" b="1"/>
                <a:t>3D model</a:t>
              </a:r>
            </a:p>
            <a:p>
              <a:r>
                <a:rPr lang="en-US" b="1"/>
                <a:t>instance</a:t>
              </a:r>
            </a:p>
          </p:txBody>
        </p:sp>
      </p:grpSp>
      <p:grpSp>
        <p:nvGrpSpPr>
          <p:cNvPr id="3" name="Group 11"/>
          <p:cNvGrpSpPr>
            <a:grpSpLocks/>
          </p:cNvGrpSpPr>
          <p:nvPr/>
        </p:nvGrpSpPr>
        <p:grpSpPr bwMode="auto">
          <a:xfrm>
            <a:off x="4191000" y="1479550"/>
            <a:ext cx="1371600" cy="1035050"/>
            <a:chOff x="2579" y="1488"/>
            <a:chExt cx="864" cy="652"/>
          </a:xfrm>
        </p:grpSpPr>
        <p:sp>
          <p:nvSpPr>
            <p:cNvPr id="43025" name="Oval 12"/>
            <p:cNvSpPr>
              <a:spLocks noChangeArrowheads="1"/>
            </p:cNvSpPr>
            <p:nvPr/>
          </p:nvSpPr>
          <p:spPr bwMode="auto">
            <a:xfrm>
              <a:off x="2579" y="1488"/>
              <a:ext cx="864" cy="652"/>
            </a:xfrm>
            <a:prstGeom prst="ellipse">
              <a:avLst/>
            </a:prstGeom>
            <a:solidFill>
              <a:srgbClr val="FFCC00"/>
            </a:solidFill>
            <a:ln w="63500" algn="ctr">
              <a:solidFill>
                <a:srgbClr val="FF9900"/>
              </a:solidFill>
              <a:round/>
              <a:headEnd/>
              <a:tailEnd/>
            </a:ln>
          </p:spPr>
          <p:txBody>
            <a:bodyPr anchor="ctr">
              <a:spAutoFit/>
            </a:bodyPr>
            <a:lstStyle/>
            <a:p>
              <a:endParaRPr lang="en-US"/>
            </a:p>
          </p:txBody>
        </p:sp>
        <p:sp>
          <p:nvSpPr>
            <p:cNvPr id="43026" name="Text Box 13"/>
            <p:cNvSpPr txBox="1">
              <a:spLocks noChangeArrowheads="1"/>
            </p:cNvSpPr>
            <p:nvPr/>
          </p:nvSpPr>
          <p:spPr bwMode="auto">
            <a:xfrm>
              <a:off x="2640" y="1584"/>
              <a:ext cx="768" cy="404"/>
            </a:xfrm>
            <a:prstGeom prst="rect">
              <a:avLst/>
            </a:prstGeom>
            <a:noFill/>
            <a:ln w="63500" algn="ctr">
              <a:noFill/>
              <a:miter lim="800000"/>
              <a:headEnd/>
              <a:tailEnd/>
            </a:ln>
          </p:spPr>
          <p:txBody>
            <a:bodyPr>
              <a:spAutoFit/>
            </a:bodyPr>
            <a:lstStyle/>
            <a:p>
              <a:r>
                <a:rPr lang="en-US" b="1"/>
                <a:t>3D model</a:t>
              </a:r>
            </a:p>
            <a:p>
              <a:r>
                <a:rPr lang="en-US" b="1"/>
                <a:t>instance</a:t>
              </a:r>
            </a:p>
          </p:txBody>
        </p:sp>
      </p:grpSp>
      <p:sp>
        <p:nvSpPr>
          <p:cNvPr id="43018" name="Text Box 14"/>
          <p:cNvSpPr txBox="1">
            <a:spLocks noChangeArrowheads="1"/>
          </p:cNvSpPr>
          <p:nvPr/>
        </p:nvSpPr>
        <p:spPr bwMode="auto">
          <a:xfrm rot="5400000">
            <a:off x="4729163" y="3400425"/>
            <a:ext cx="488950" cy="457200"/>
          </a:xfrm>
          <a:prstGeom prst="rect">
            <a:avLst/>
          </a:prstGeom>
          <a:noFill/>
          <a:ln w="63500" algn="ctr">
            <a:noFill/>
            <a:miter lim="800000"/>
            <a:headEnd/>
            <a:tailEnd/>
          </a:ln>
        </p:spPr>
        <p:txBody>
          <a:bodyPr wrap="none">
            <a:spAutoFit/>
          </a:bodyPr>
          <a:lstStyle/>
          <a:p>
            <a:pPr algn="ctr"/>
            <a:r>
              <a:rPr lang="en-US" sz="2400" b="1"/>
              <a:t>…</a:t>
            </a:r>
          </a:p>
        </p:txBody>
      </p:sp>
      <p:sp>
        <p:nvSpPr>
          <p:cNvPr id="43019" name="Oval 15"/>
          <p:cNvSpPr>
            <a:spLocks noChangeArrowheads="1"/>
          </p:cNvSpPr>
          <p:nvPr/>
        </p:nvSpPr>
        <p:spPr bwMode="auto">
          <a:xfrm>
            <a:off x="6605588" y="2674938"/>
            <a:ext cx="1371600" cy="838200"/>
          </a:xfrm>
          <a:prstGeom prst="ellipse">
            <a:avLst/>
          </a:prstGeom>
          <a:solidFill>
            <a:srgbClr val="FFCC00"/>
          </a:solidFill>
          <a:ln w="63500" algn="ctr">
            <a:solidFill>
              <a:srgbClr val="FF9900"/>
            </a:solidFill>
            <a:round/>
            <a:headEnd/>
            <a:tailEnd/>
          </a:ln>
        </p:spPr>
        <p:txBody>
          <a:bodyPr wrap="none" anchor="ctr">
            <a:spAutoFit/>
          </a:bodyPr>
          <a:lstStyle/>
          <a:p>
            <a:endParaRPr lang="en-US"/>
          </a:p>
        </p:txBody>
      </p:sp>
      <p:sp>
        <p:nvSpPr>
          <p:cNvPr id="43020" name="Text Box 16"/>
          <p:cNvSpPr txBox="1">
            <a:spLocks noChangeArrowheads="1"/>
          </p:cNvSpPr>
          <p:nvPr/>
        </p:nvSpPr>
        <p:spPr bwMode="auto">
          <a:xfrm>
            <a:off x="6629400" y="2819400"/>
            <a:ext cx="1312863" cy="825500"/>
          </a:xfrm>
          <a:prstGeom prst="rect">
            <a:avLst/>
          </a:prstGeom>
          <a:noFill/>
          <a:ln w="63500" algn="ctr">
            <a:noFill/>
            <a:miter lim="800000"/>
            <a:headEnd/>
            <a:tailEnd/>
          </a:ln>
        </p:spPr>
        <p:txBody>
          <a:bodyPr wrap="none">
            <a:spAutoFit/>
          </a:bodyPr>
          <a:lstStyle/>
          <a:p>
            <a:r>
              <a:rPr lang="en-US" sz="1600" b="1"/>
              <a:t>3D category</a:t>
            </a:r>
          </a:p>
          <a:p>
            <a:r>
              <a:rPr lang="en-US" sz="1600" b="1"/>
              <a:t> model</a:t>
            </a:r>
          </a:p>
          <a:p>
            <a:endParaRPr lang="en-US" sz="1600" b="1"/>
          </a:p>
        </p:txBody>
      </p:sp>
      <p:sp>
        <p:nvSpPr>
          <p:cNvPr id="43021" name="AutoShape 17"/>
          <p:cNvSpPr>
            <a:spLocks/>
          </p:cNvSpPr>
          <p:nvPr/>
        </p:nvSpPr>
        <p:spPr bwMode="auto">
          <a:xfrm>
            <a:off x="5943600" y="990600"/>
            <a:ext cx="304800" cy="4495800"/>
          </a:xfrm>
          <a:prstGeom prst="rightBrace">
            <a:avLst>
              <a:gd name="adj1" fmla="val 122917"/>
              <a:gd name="adj2" fmla="val 50000"/>
            </a:avLst>
          </a:prstGeom>
          <a:noFill/>
          <a:ln w="63500">
            <a:solidFill>
              <a:srgbClr val="000000"/>
            </a:solidFill>
            <a:round/>
            <a:headEnd/>
            <a:tailEnd/>
          </a:ln>
        </p:spPr>
        <p:txBody>
          <a:bodyPr anchor="ctr">
            <a:spAutoFit/>
          </a:bodyPr>
          <a:lstStyle/>
          <a:p>
            <a:endParaRPr lang="en-US"/>
          </a:p>
        </p:txBody>
      </p:sp>
      <p:sp>
        <p:nvSpPr>
          <p:cNvPr id="43022" name="Rectangle 18"/>
          <p:cNvSpPr>
            <a:spLocks noChangeArrowheads="1"/>
          </p:cNvSpPr>
          <p:nvPr/>
        </p:nvSpPr>
        <p:spPr bwMode="auto">
          <a:xfrm>
            <a:off x="457200" y="6248400"/>
            <a:ext cx="4572000" cy="366713"/>
          </a:xfrm>
          <a:prstGeom prst="rect">
            <a:avLst/>
          </a:prstGeom>
          <a:noFill/>
          <a:ln w="25400" algn="ctr">
            <a:noFill/>
            <a:miter lim="800000"/>
            <a:headEnd/>
            <a:tailEnd/>
          </a:ln>
        </p:spPr>
        <p:txBody>
          <a:bodyPr>
            <a:spAutoFit/>
          </a:bodyPr>
          <a:lstStyle/>
          <a:p>
            <a:endParaRPr lang="en-US"/>
          </a:p>
        </p:txBody>
      </p:sp>
      <p:sp>
        <p:nvSpPr>
          <p:cNvPr id="43023" name="Text Box 19"/>
          <p:cNvSpPr txBox="1">
            <a:spLocks noChangeArrowheads="1"/>
          </p:cNvSpPr>
          <p:nvPr/>
        </p:nvSpPr>
        <p:spPr bwMode="auto">
          <a:xfrm>
            <a:off x="344488" y="5867400"/>
            <a:ext cx="6224781" cy="923330"/>
          </a:xfrm>
          <a:prstGeom prst="rect">
            <a:avLst/>
          </a:prstGeom>
          <a:noFill/>
          <a:ln w="38100" algn="ctr">
            <a:noFill/>
            <a:prstDash val="sysDot"/>
            <a:miter lim="800000"/>
            <a:headEnd/>
            <a:tailEnd/>
          </a:ln>
        </p:spPr>
        <p:txBody>
          <a:bodyPr wrap="none">
            <a:spAutoFit/>
          </a:bodyPr>
          <a:lstStyle/>
          <a:p>
            <a:pPr>
              <a:buFontTx/>
              <a:buChar char="-"/>
            </a:pPr>
            <a:r>
              <a:rPr lang="en-US" dirty="0" smtClean="0"/>
              <a:t> Build a 3d model is expensive </a:t>
            </a:r>
          </a:p>
          <a:p>
            <a:pPr>
              <a:buFontTx/>
              <a:buChar char="-"/>
            </a:pPr>
            <a:r>
              <a:rPr lang="en-US" dirty="0" smtClean="0"/>
              <a:t> Difficult to incorporate appearance information</a:t>
            </a:r>
            <a:endParaRPr lang="en-US" dirty="0"/>
          </a:p>
          <a:p>
            <a:r>
              <a:rPr lang="en-US" dirty="0"/>
              <a:t>- Need to cope with 3D alignment (orientation, scale, etc…)</a:t>
            </a:r>
          </a:p>
        </p:txBody>
      </p:sp>
      <p:sp>
        <p:nvSpPr>
          <p:cNvPr id="43024" name="Text Box 20"/>
          <p:cNvSpPr txBox="1">
            <a:spLocks noChangeArrowheads="1"/>
          </p:cNvSpPr>
          <p:nvPr/>
        </p:nvSpPr>
        <p:spPr bwMode="auto">
          <a:xfrm>
            <a:off x="6400800" y="304800"/>
            <a:ext cx="2286000" cy="1793875"/>
          </a:xfrm>
          <a:prstGeom prst="rect">
            <a:avLst/>
          </a:prstGeom>
          <a:noFill/>
          <a:ln w="9525">
            <a:noFill/>
            <a:miter lim="800000"/>
            <a:headEnd/>
            <a:tailEnd/>
          </a:ln>
        </p:spPr>
        <p:txBody>
          <a:bodyPr>
            <a:spAutoFit/>
          </a:bodyPr>
          <a:lstStyle/>
          <a:p>
            <a:pPr>
              <a:buFontTx/>
              <a:buChar char="•"/>
            </a:pPr>
            <a:r>
              <a:rPr lang="en-US" sz="1400">
                <a:solidFill>
                  <a:srgbClr val="800000"/>
                </a:solidFill>
              </a:rPr>
              <a:t>Bronstein et al, ‘03 </a:t>
            </a:r>
          </a:p>
          <a:p>
            <a:pPr>
              <a:buFontTx/>
              <a:buChar char="•"/>
            </a:pPr>
            <a:r>
              <a:rPr lang="en-US" sz="1400">
                <a:solidFill>
                  <a:srgbClr val="800000"/>
                </a:solidFill>
              </a:rPr>
              <a:t>Ruiz-Correa et al. ’03, </a:t>
            </a:r>
          </a:p>
          <a:p>
            <a:pPr>
              <a:buFontTx/>
              <a:buChar char="•"/>
            </a:pPr>
            <a:r>
              <a:rPr lang="en-US" sz="1400">
                <a:solidFill>
                  <a:srgbClr val="800000"/>
                </a:solidFill>
              </a:rPr>
              <a:t>Funkhouser et al ’03</a:t>
            </a:r>
          </a:p>
          <a:p>
            <a:pPr>
              <a:buFontTx/>
              <a:buChar char="•"/>
            </a:pPr>
            <a:r>
              <a:rPr lang="en-US" sz="1400">
                <a:solidFill>
                  <a:srgbClr val="800000"/>
                </a:solidFill>
              </a:rPr>
              <a:t>Kazhdan et al.03</a:t>
            </a:r>
            <a:endParaRPr lang="en-US" sz="1000">
              <a:solidFill>
                <a:srgbClr val="800000"/>
              </a:solidFill>
            </a:endParaRPr>
          </a:p>
          <a:p>
            <a:pPr>
              <a:buFontTx/>
              <a:buChar char="•"/>
            </a:pPr>
            <a:r>
              <a:rPr lang="en-US" sz="1400">
                <a:solidFill>
                  <a:srgbClr val="800000"/>
                </a:solidFill>
              </a:rPr>
              <a:t>Osada et al ‘02</a:t>
            </a:r>
          </a:p>
          <a:p>
            <a:pPr>
              <a:buFontTx/>
              <a:buChar char="•"/>
            </a:pPr>
            <a:r>
              <a:rPr lang="en-US" sz="1400">
                <a:solidFill>
                  <a:srgbClr val="800000"/>
                </a:solidFill>
              </a:rPr>
              <a:t>Capel et al ’02</a:t>
            </a:r>
          </a:p>
          <a:p>
            <a:pPr>
              <a:buFontTx/>
              <a:buChar char="•"/>
            </a:pPr>
            <a:r>
              <a:rPr lang="en-US" sz="1400">
                <a:solidFill>
                  <a:srgbClr val="800000"/>
                </a:solidFill>
              </a:rPr>
              <a:t>Johnson &amp; Herbert ’99</a:t>
            </a:r>
          </a:p>
          <a:p>
            <a:pPr>
              <a:buFontTx/>
              <a:buChar char="•"/>
            </a:pPr>
            <a:r>
              <a:rPr lang="en-US" sz="1400">
                <a:solidFill>
                  <a:srgbClr val="800000"/>
                </a:solidFill>
              </a:rPr>
              <a:t>Amberg et al ‘08</a:t>
            </a:r>
          </a:p>
        </p:txBody>
      </p:sp>
      <p:sp>
        <p:nvSpPr>
          <p:cNvPr id="21" name="Text Box 19"/>
          <p:cNvSpPr txBox="1">
            <a:spLocks noChangeArrowheads="1"/>
          </p:cNvSpPr>
          <p:nvPr/>
        </p:nvSpPr>
        <p:spPr bwMode="auto">
          <a:xfrm>
            <a:off x="2362200" y="5486400"/>
            <a:ext cx="6781800" cy="307777"/>
          </a:xfrm>
          <a:prstGeom prst="rect">
            <a:avLst/>
          </a:prstGeom>
          <a:noFill/>
          <a:ln w="38100" algn="ctr">
            <a:noFill/>
            <a:prstDash val="sysDot"/>
            <a:miter lim="800000"/>
            <a:headEnd/>
            <a:tailEnd/>
          </a:ln>
        </p:spPr>
        <p:txBody>
          <a:bodyPr wrap="square">
            <a:spAutoFit/>
          </a:bodyPr>
          <a:lstStyle/>
          <a:p>
            <a:r>
              <a:rPr lang="en-US" sz="1400" dirty="0"/>
              <a:t>A 3D model category is built from a collection of 3D range data or CAD models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04800" y="4114800"/>
            <a:ext cx="3048000" cy="457200"/>
          </a:xfrm>
          <a:prstGeom prst="rect">
            <a:avLst/>
          </a:prstGeom>
          <a:solidFill>
            <a:schemeClr val="bg1"/>
          </a:solidFill>
          <a:ln w="38100" algn="ctr">
            <a:noFill/>
            <a:miter lim="800000"/>
            <a:headEnd/>
            <a:tailEnd/>
          </a:ln>
        </p:spPr>
        <p:txBody>
          <a:bodyPr>
            <a:spAutoFit/>
          </a:bodyPr>
          <a:lstStyle/>
          <a:p>
            <a:r>
              <a:rPr lang="en-US" sz="2400" b="1" dirty="0"/>
              <a:t>Multi-view models</a:t>
            </a:r>
          </a:p>
        </p:txBody>
      </p:sp>
      <p:sp>
        <p:nvSpPr>
          <p:cNvPr id="35844" name="Rectangle 4"/>
          <p:cNvSpPr>
            <a:spLocks noChangeArrowheads="1"/>
          </p:cNvSpPr>
          <p:nvPr/>
        </p:nvSpPr>
        <p:spPr bwMode="auto">
          <a:xfrm>
            <a:off x="609600" y="136525"/>
            <a:ext cx="7543800" cy="701675"/>
          </a:xfrm>
          <a:prstGeom prst="rect">
            <a:avLst/>
          </a:prstGeom>
          <a:solidFill>
            <a:schemeClr val="bg1"/>
          </a:solidFill>
          <a:ln w="25400" algn="ctr">
            <a:noFill/>
            <a:miter lim="800000"/>
            <a:headEnd/>
            <a:tailEnd/>
          </a:ln>
        </p:spPr>
        <p:txBody>
          <a:bodyPr>
            <a:spAutoFit/>
          </a:bodyPr>
          <a:lstStyle/>
          <a:p>
            <a:pPr algn="ctr"/>
            <a:r>
              <a:rPr lang="en-US" sz="4000" b="1"/>
              <a:t>3D Object Categorization</a:t>
            </a:r>
            <a:endParaRPr lang="en-US" sz="4000" b="1">
              <a:solidFill>
                <a:srgbClr val="CC0066"/>
              </a:solidFill>
            </a:endParaRPr>
          </a:p>
        </p:txBody>
      </p:sp>
      <p:sp>
        <p:nvSpPr>
          <p:cNvPr id="35845" name="Text Box 5"/>
          <p:cNvSpPr txBox="1">
            <a:spLocks noChangeArrowheads="1"/>
          </p:cNvSpPr>
          <p:nvPr/>
        </p:nvSpPr>
        <p:spPr bwMode="auto">
          <a:xfrm>
            <a:off x="304800" y="1219200"/>
            <a:ext cx="4191000" cy="822325"/>
          </a:xfrm>
          <a:prstGeom prst="rect">
            <a:avLst/>
          </a:prstGeom>
          <a:solidFill>
            <a:schemeClr val="bg1"/>
          </a:solidFill>
          <a:ln w="38100" algn="ctr">
            <a:noFill/>
            <a:miter lim="800000"/>
            <a:headEnd/>
            <a:tailEnd/>
          </a:ln>
        </p:spPr>
        <p:txBody>
          <a:bodyPr>
            <a:spAutoFit/>
          </a:bodyPr>
          <a:lstStyle/>
          <a:p>
            <a:r>
              <a:rPr lang="en-US" sz="2400" b="1"/>
              <a:t>Mixture of 2D single view models</a:t>
            </a:r>
          </a:p>
        </p:txBody>
      </p:sp>
      <p:sp>
        <p:nvSpPr>
          <p:cNvPr id="35846" name="Text Box 6"/>
          <p:cNvSpPr txBox="1">
            <a:spLocks noChangeArrowheads="1"/>
          </p:cNvSpPr>
          <p:nvPr/>
        </p:nvSpPr>
        <p:spPr bwMode="auto">
          <a:xfrm>
            <a:off x="4718050" y="1387475"/>
            <a:ext cx="2292350" cy="730250"/>
          </a:xfrm>
          <a:prstGeom prst="rect">
            <a:avLst/>
          </a:prstGeom>
          <a:solidFill>
            <a:schemeClr val="bg1"/>
          </a:solidFill>
          <a:ln w="38100" algn="ctr">
            <a:noFill/>
            <a:miter lim="800000"/>
            <a:headEnd/>
            <a:tailEnd/>
          </a:ln>
        </p:spPr>
        <p:txBody>
          <a:bodyPr wrap="none">
            <a:spAutoFit/>
          </a:bodyPr>
          <a:lstStyle/>
          <a:p>
            <a:pPr>
              <a:buFontTx/>
              <a:buChar char="•"/>
            </a:pPr>
            <a:r>
              <a:rPr lang="en-US" sz="1400">
                <a:solidFill>
                  <a:srgbClr val="800000"/>
                </a:solidFill>
              </a:rPr>
              <a:t> Weber et al. ‘00</a:t>
            </a:r>
          </a:p>
          <a:p>
            <a:pPr>
              <a:buFontTx/>
              <a:buChar char="•"/>
            </a:pPr>
            <a:r>
              <a:rPr lang="en-US" sz="1400">
                <a:solidFill>
                  <a:srgbClr val="800000"/>
                </a:solidFill>
              </a:rPr>
              <a:t> Schneiderman et al. ’01</a:t>
            </a:r>
          </a:p>
          <a:p>
            <a:pPr>
              <a:buFontTx/>
              <a:buChar char="•"/>
            </a:pPr>
            <a:r>
              <a:rPr lang="en-US" sz="1400">
                <a:solidFill>
                  <a:srgbClr val="800000"/>
                </a:solidFill>
              </a:rPr>
              <a:t> Bart et al. ‘04</a:t>
            </a:r>
          </a:p>
        </p:txBody>
      </p:sp>
      <p:sp>
        <p:nvSpPr>
          <p:cNvPr id="35848" name="Text Box 8"/>
          <p:cNvSpPr txBox="1">
            <a:spLocks noChangeArrowheads="1"/>
          </p:cNvSpPr>
          <p:nvPr/>
        </p:nvSpPr>
        <p:spPr bwMode="auto">
          <a:xfrm>
            <a:off x="304800" y="2622550"/>
            <a:ext cx="3048000" cy="822325"/>
          </a:xfrm>
          <a:prstGeom prst="rect">
            <a:avLst/>
          </a:prstGeom>
          <a:solidFill>
            <a:schemeClr val="bg1"/>
          </a:solidFill>
          <a:ln w="38100" algn="ctr">
            <a:noFill/>
            <a:miter lim="800000"/>
            <a:headEnd/>
            <a:tailEnd/>
          </a:ln>
        </p:spPr>
        <p:txBody>
          <a:bodyPr>
            <a:spAutoFit/>
          </a:bodyPr>
          <a:lstStyle/>
          <a:p>
            <a:r>
              <a:rPr lang="en-US" sz="2400" b="1"/>
              <a:t>Full 3D models</a:t>
            </a:r>
          </a:p>
          <a:p>
            <a:endParaRPr lang="en-US" sz="2400" b="1"/>
          </a:p>
        </p:txBody>
      </p:sp>
      <p:sp>
        <p:nvSpPr>
          <p:cNvPr id="35849" name="Text Box 9"/>
          <p:cNvSpPr txBox="1">
            <a:spLocks noChangeArrowheads="1"/>
          </p:cNvSpPr>
          <p:nvPr/>
        </p:nvSpPr>
        <p:spPr bwMode="auto">
          <a:xfrm>
            <a:off x="4718050" y="2622550"/>
            <a:ext cx="2286000" cy="1155700"/>
          </a:xfrm>
          <a:prstGeom prst="rect">
            <a:avLst/>
          </a:prstGeom>
          <a:noFill/>
          <a:ln w="9525">
            <a:noFill/>
            <a:miter lim="800000"/>
            <a:headEnd/>
            <a:tailEnd/>
          </a:ln>
        </p:spPr>
        <p:txBody>
          <a:bodyPr>
            <a:spAutoFit/>
          </a:bodyPr>
          <a:lstStyle/>
          <a:p>
            <a:pPr>
              <a:buFontTx/>
              <a:buChar char="•"/>
            </a:pPr>
            <a:r>
              <a:rPr lang="en-US" sz="1400">
                <a:solidFill>
                  <a:srgbClr val="800000"/>
                </a:solidFill>
              </a:rPr>
              <a:t>Bronstein et al, ‘03 </a:t>
            </a:r>
          </a:p>
          <a:p>
            <a:pPr>
              <a:buFontTx/>
              <a:buChar char="•"/>
            </a:pPr>
            <a:r>
              <a:rPr lang="en-US" sz="1400">
                <a:solidFill>
                  <a:srgbClr val="800000"/>
                </a:solidFill>
              </a:rPr>
              <a:t>Ruiz-Correa et al. ’03, </a:t>
            </a:r>
          </a:p>
          <a:p>
            <a:pPr>
              <a:buFontTx/>
              <a:buChar char="•"/>
            </a:pPr>
            <a:r>
              <a:rPr lang="en-US" sz="1400">
                <a:solidFill>
                  <a:srgbClr val="800000"/>
                </a:solidFill>
              </a:rPr>
              <a:t>Funkhouser et al ’03</a:t>
            </a:r>
          </a:p>
          <a:p>
            <a:pPr>
              <a:buFontTx/>
              <a:buChar char="•"/>
            </a:pPr>
            <a:r>
              <a:rPr lang="en-US" sz="1400">
                <a:solidFill>
                  <a:srgbClr val="800000"/>
                </a:solidFill>
              </a:rPr>
              <a:t>Capel et al ’02</a:t>
            </a:r>
          </a:p>
          <a:p>
            <a:pPr>
              <a:buFontTx/>
              <a:buChar char="•"/>
            </a:pPr>
            <a:r>
              <a:rPr lang="en-US" sz="1400">
                <a:solidFill>
                  <a:srgbClr val="800000"/>
                </a:solidFill>
              </a:rPr>
              <a:t>Johnson &amp; Herbert ‘99</a:t>
            </a:r>
          </a:p>
        </p:txBody>
      </p:sp>
      <p:sp>
        <p:nvSpPr>
          <p:cNvPr id="14" name="Rectangle 3"/>
          <p:cNvSpPr>
            <a:spLocks noChangeArrowheads="1"/>
          </p:cNvSpPr>
          <p:nvPr/>
        </p:nvSpPr>
        <p:spPr bwMode="auto">
          <a:xfrm>
            <a:off x="4648200" y="4222750"/>
            <a:ext cx="2819400" cy="1169551"/>
          </a:xfrm>
          <a:prstGeom prst="rect">
            <a:avLst/>
          </a:prstGeom>
          <a:solidFill>
            <a:schemeClr val="bg1"/>
          </a:solidFill>
          <a:ln w="25400" algn="ctr">
            <a:noFill/>
            <a:miter lim="800000"/>
            <a:headEnd/>
            <a:tailEnd/>
          </a:ln>
        </p:spPr>
        <p:txBody>
          <a:bodyPr>
            <a:spAutoFit/>
          </a:bodyPr>
          <a:lstStyle/>
          <a:p>
            <a:pPr>
              <a:buFontTx/>
              <a:buChar char="•"/>
            </a:pPr>
            <a:r>
              <a:rPr lang="en-US" sz="1400" dirty="0" smtClean="0">
                <a:solidFill>
                  <a:srgbClr val="800000"/>
                </a:solidFill>
              </a:rPr>
              <a:t> Thomas et al. ‘06 </a:t>
            </a:r>
          </a:p>
          <a:p>
            <a:pPr>
              <a:buFontTx/>
              <a:buChar char="•"/>
            </a:pPr>
            <a:r>
              <a:rPr lang="en-US" sz="1400" dirty="0" smtClean="0">
                <a:solidFill>
                  <a:srgbClr val="800000"/>
                </a:solidFill>
              </a:rPr>
              <a:t> Savarese et al, 07, 08 </a:t>
            </a:r>
          </a:p>
          <a:p>
            <a:pPr>
              <a:buFontTx/>
              <a:buChar char="•"/>
            </a:pPr>
            <a:r>
              <a:rPr lang="en-US" sz="1400" dirty="0" smtClean="0">
                <a:solidFill>
                  <a:srgbClr val="800000"/>
                </a:solidFill>
              </a:rPr>
              <a:t> Chiu </a:t>
            </a:r>
            <a:r>
              <a:rPr lang="en-US" sz="1400" dirty="0">
                <a:solidFill>
                  <a:srgbClr val="800000"/>
                </a:solidFill>
              </a:rPr>
              <a:t>et al. ‘07</a:t>
            </a:r>
          </a:p>
          <a:p>
            <a:pPr>
              <a:buFontTx/>
              <a:buChar char="•"/>
            </a:pPr>
            <a:r>
              <a:rPr lang="en-US" sz="1400" dirty="0">
                <a:solidFill>
                  <a:srgbClr val="800000"/>
                </a:solidFill>
              </a:rPr>
              <a:t> Hoiem, et al., ’07</a:t>
            </a:r>
          </a:p>
          <a:p>
            <a:pPr>
              <a:buFontTx/>
              <a:buChar char="•"/>
            </a:pPr>
            <a:r>
              <a:rPr lang="en-US" sz="1400" dirty="0">
                <a:solidFill>
                  <a:srgbClr val="800000"/>
                </a:solidFill>
              </a:rPr>
              <a:t> Yan, et al. ’07</a:t>
            </a:r>
          </a:p>
        </p:txBody>
      </p:sp>
      <p:sp>
        <p:nvSpPr>
          <p:cNvPr id="11" name="Text Box 7"/>
          <p:cNvSpPr txBox="1">
            <a:spLocks noChangeArrowheads="1"/>
          </p:cNvSpPr>
          <p:nvPr/>
        </p:nvSpPr>
        <p:spPr bwMode="auto">
          <a:xfrm>
            <a:off x="4648200" y="5257800"/>
            <a:ext cx="2286000" cy="738664"/>
          </a:xfrm>
          <a:prstGeom prst="rect">
            <a:avLst/>
          </a:prstGeom>
          <a:noFill/>
          <a:ln w="9525">
            <a:noFill/>
            <a:miter lim="800000"/>
            <a:headEnd/>
            <a:tailEnd/>
          </a:ln>
        </p:spPr>
        <p:txBody>
          <a:bodyPr>
            <a:spAutoFit/>
          </a:bodyPr>
          <a:lstStyle/>
          <a:p>
            <a:pPr>
              <a:buFontTx/>
              <a:buChar char="•"/>
            </a:pPr>
            <a:r>
              <a:rPr lang="en-US" sz="1400" dirty="0" smtClean="0">
                <a:solidFill>
                  <a:srgbClr val="800000"/>
                </a:solidFill>
              </a:rPr>
              <a:t> </a:t>
            </a:r>
            <a:r>
              <a:rPr lang="en-US" sz="1400" dirty="0" err="1" smtClean="0">
                <a:solidFill>
                  <a:srgbClr val="800000"/>
                </a:solidFill>
              </a:rPr>
              <a:t>Kushal</a:t>
            </a:r>
            <a:r>
              <a:rPr lang="en-US" sz="1400" dirty="0">
                <a:solidFill>
                  <a:srgbClr val="800000"/>
                </a:solidFill>
              </a:rPr>
              <a:t>, et al., ’07 </a:t>
            </a:r>
            <a:endParaRPr lang="en-US" sz="1400" dirty="0" smtClean="0">
              <a:solidFill>
                <a:srgbClr val="800000"/>
              </a:solidFill>
            </a:endParaRPr>
          </a:p>
          <a:p>
            <a:pPr>
              <a:buFontTx/>
              <a:buChar char="•"/>
            </a:pPr>
            <a:r>
              <a:rPr lang="en-US" sz="1400" dirty="0" smtClean="0">
                <a:solidFill>
                  <a:srgbClr val="800000"/>
                </a:solidFill>
              </a:rPr>
              <a:t> </a:t>
            </a:r>
            <a:r>
              <a:rPr lang="en-US" sz="1400" dirty="0" err="1" smtClean="0">
                <a:solidFill>
                  <a:srgbClr val="800000"/>
                </a:solidFill>
              </a:rPr>
              <a:t>Liebelt</a:t>
            </a:r>
            <a:r>
              <a:rPr lang="en-US" sz="1400" dirty="0" smtClean="0">
                <a:solidFill>
                  <a:srgbClr val="800000"/>
                </a:solidFill>
              </a:rPr>
              <a:t> et al 08</a:t>
            </a:r>
          </a:p>
          <a:p>
            <a:pPr>
              <a:buFontTx/>
              <a:buChar char="•"/>
            </a:pPr>
            <a:r>
              <a:rPr lang="en-US" sz="1400" dirty="0" smtClean="0">
                <a:solidFill>
                  <a:srgbClr val="800000"/>
                </a:solidFill>
              </a:rPr>
              <a:t> Sun et al 08</a:t>
            </a:r>
            <a:endParaRPr lang="en-US" sz="1400" dirty="0">
              <a:solidFill>
                <a:srgbClr val="800000"/>
              </a:solidFill>
            </a:endParaRPr>
          </a:p>
        </p:txBody>
      </p:sp>
      <p:sp>
        <p:nvSpPr>
          <p:cNvPr id="522250" name="Rectangle 10"/>
          <p:cNvSpPr>
            <a:spLocks noChangeArrowheads="1"/>
          </p:cNvSpPr>
          <p:nvPr/>
        </p:nvSpPr>
        <p:spPr bwMode="auto">
          <a:xfrm>
            <a:off x="152400" y="4114800"/>
            <a:ext cx="7239000" cy="2133600"/>
          </a:xfrm>
          <a:prstGeom prst="rect">
            <a:avLst/>
          </a:prstGeom>
          <a:noFill/>
          <a:ln w="38100">
            <a:solidFill>
              <a:srgbClr val="FF0000"/>
            </a:solidFill>
            <a:miter lim="800000"/>
            <a:headEnd/>
            <a:tailEnd/>
          </a:ln>
        </p:spPr>
        <p:txBody>
          <a:bodyPr wrap="none" anchor="ctr"/>
          <a:lstStyle/>
          <a:p>
            <a:endParaRPr lang="en-US"/>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0"/>
            <a:ext cx="9144000" cy="6858000"/>
            <a:chOff x="0" y="0"/>
            <a:chExt cx="5760" cy="4320"/>
          </a:xfrm>
        </p:grpSpPr>
        <p:pic>
          <p:nvPicPr>
            <p:cNvPr id="687106" name="Picture 2" descr="objects"/>
            <p:cNvPicPr>
              <a:picLocks noChangeAspect="1" noChangeArrowheads="1"/>
            </p:cNvPicPr>
            <p:nvPr/>
          </p:nvPicPr>
          <p:blipFill>
            <a:blip r:embed="rId2"/>
            <a:srcRect/>
            <a:stretch>
              <a:fillRect/>
            </a:stretch>
          </p:blipFill>
          <p:spPr bwMode="auto">
            <a:xfrm>
              <a:off x="0" y="0"/>
              <a:ext cx="5760" cy="4320"/>
            </a:xfrm>
            <a:prstGeom prst="rect">
              <a:avLst/>
            </a:prstGeom>
            <a:noFill/>
            <a:ln w="9525">
              <a:noFill/>
              <a:miter lim="800000"/>
              <a:headEnd/>
              <a:tailEnd/>
            </a:ln>
          </p:spPr>
        </p:pic>
        <p:sp>
          <p:nvSpPr>
            <p:cNvPr id="687108" name="Rectangle 4"/>
            <p:cNvSpPr>
              <a:spLocks noChangeArrowheads="1"/>
            </p:cNvSpPr>
            <p:nvPr/>
          </p:nvSpPr>
          <p:spPr bwMode="auto">
            <a:xfrm>
              <a:off x="2928" y="1824"/>
              <a:ext cx="336" cy="240"/>
            </a:xfrm>
            <a:prstGeom prst="rect">
              <a:avLst/>
            </a:prstGeom>
            <a:solidFill>
              <a:schemeClr val="bg1"/>
            </a:solidFill>
            <a:ln w="9525">
              <a:no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charset="0"/>
                <a:ea typeface="+mn-ea"/>
                <a:cs typeface="Arial"/>
              </a:endParaRPr>
            </a:p>
          </p:txBody>
        </p:sp>
        <p:pic>
          <p:nvPicPr>
            <p:cNvPr id="687107" name="Picture 3" descr="car4"/>
            <p:cNvPicPr>
              <a:picLocks noChangeAspect="1" noChangeArrowheads="1"/>
            </p:cNvPicPr>
            <p:nvPr/>
          </p:nvPicPr>
          <p:blipFill>
            <a:blip r:embed="rId3" cstate="print"/>
            <a:srcRect/>
            <a:stretch>
              <a:fillRect/>
            </a:stretch>
          </p:blipFill>
          <p:spPr bwMode="auto">
            <a:xfrm>
              <a:off x="2832" y="1843"/>
              <a:ext cx="528" cy="211"/>
            </a:xfrm>
            <a:prstGeom prst="rect">
              <a:avLst/>
            </a:prstGeom>
            <a:noFill/>
          </p:spPr>
        </p:pic>
      </p:grpSp>
      <p:pic>
        <p:nvPicPr>
          <p:cNvPr id="687110" name="Picture 6" descr="car4"/>
          <p:cNvPicPr>
            <a:picLocks noChangeAspect="1" noChangeArrowheads="1"/>
          </p:cNvPicPr>
          <p:nvPr/>
        </p:nvPicPr>
        <p:blipFill>
          <a:blip r:embed="rId4"/>
          <a:srcRect/>
          <a:stretch>
            <a:fillRect/>
          </a:stretch>
        </p:blipFill>
        <p:spPr bwMode="auto">
          <a:xfrm>
            <a:off x="3124200" y="2514600"/>
            <a:ext cx="3200400" cy="12811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7110"/>
                                        </p:tgtEl>
                                        <p:attrNameLst>
                                          <p:attrName>style.visibility</p:attrName>
                                        </p:attrNameLst>
                                      </p:cBhvr>
                                      <p:to>
                                        <p:strVal val="visible"/>
                                      </p:to>
                                    </p:set>
                                  </p:childTnLst>
                                </p:cTn>
                              </p:par>
                              <p:par>
                                <p:cTn id="7" presetID="5" presetClass="exit" presetSubtype="10" fill="hold" nodeType="withEffect">
                                  <p:stCondLst>
                                    <p:cond delay="0"/>
                                  </p:stCondLst>
                                  <p:childTnLst>
                                    <p:animEffect transition="out" filter="checkerboard(across)">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body" sz="half" idx="1"/>
          </p:nvPr>
        </p:nvSpPr>
        <p:spPr>
          <a:xfrm>
            <a:off x="2743200" y="152400"/>
            <a:ext cx="5181600" cy="609600"/>
          </a:xfrm>
        </p:spPr>
        <p:txBody>
          <a:bodyPr/>
          <a:lstStyle/>
          <a:p>
            <a:pPr eaLnBrk="1" hangingPunct="1">
              <a:buFontTx/>
              <a:buNone/>
            </a:pPr>
            <a:r>
              <a:rPr lang="en-US" sz="4000" dirty="0" smtClean="0"/>
              <a:t>Multi-view models</a:t>
            </a:r>
          </a:p>
        </p:txBody>
      </p:sp>
      <p:graphicFrame>
        <p:nvGraphicFramePr>
          <p:cNvPr id="3074" name="Object 3"/>
          <p:cNvGraphicFramePr>
            <a:graphicFrameLocks noChangeAspect="1"/>
          </p:cNvGraphicFramePr>
          <p:nvPr>
            <p:ph sz="quarter" idx="2"/>
          </p:nvPr>
        </p:nvGraphicFramePr>
        <p:xfrm>
          <a:off x="1001713" y="2089150"/>
          <a:ext cx="1143000" cy="412750"/>
        </p:xfrm>
        <a:graphic>
          <a:graphicData uri="http://schemas.openxmlformats.org/presentationml/2006/ole">
            <p:oleObj spid="_x0000_s1026" name="PhotoImpact Pro" r:id="rId4" imgW="3342857" imgH="1209524" progId="">
              <p:embed/>
            </p:oleObj>
          </a:graphicData>
        </a:graphic>
      </p:graphicFrame>
      <p:graphicFrame>
        <p:nvGraphicFramePr>
          <p:cNvPr id="3075" name="Object 4"/>
          <p:cNvGraphicFramePr>
            <a:graphicFrameLocks noChangeAspect="1"/>
          </p:cNvGraphicFramePr>
          <p:nvPr/>
        </p:nvGraphicFramePr>
        <p:xfrm>
          <a:off x="1001713" y="1295400"/>
          <a:ext cx="1090612" cy="417513"/>
        </p:xfrm>
        <a:graphic>
          <a:graphicData uri="http://schemas.openxmlformats.org/presentationml/2006/ole">
            <p:oleObj spid="_x0000_s1027" name="PhotoImpact Pro" r:id="rId5" imgW="1666800" imgH="609480" progId="">
              <p:embed/>
            </p:oleObj>
          </a:graphicData>
        </a:graphic>
      </p:graphicFrame>
      <p:sp>
        <p:nvSpPr>
          <p:cNvPr id="3078" name="Text Box 5"/>
          <p:cNvSpPr txBox="1">
            <a:spLocks noChangeArrowheads="1"/>
          </p:cNvSpPr>
          <p:nvPr/>
        </p:nvSpPr>
        <p:spPr bwMode="auto">
          <a:xfrm rot="5400000">
            <a:off x="1366838" y="1647825"/>
            <a:ext cx="488950" cy="457200"/>
          </a:xfrm>
          <a:prstGeom prst="rect">
            <a:avLst/>
          </a:prstGeom>
          <a:noFill/>
          <a:ln w="63500" algn="ctr">
            <a:noFill/>
            <a:miter lim="800000"/>
            <a:headEnd/>
            <a:tailEnd/>
          </a:ln>
        </p:spPr>
        <p:txBody>
          <a:bodyPr wrap="none">
            <a:spAutoFit/>
          </a:bodyPr>
          <a:lstStyle/>
          <a:p>
            <a:pPr algn="ctr"/>
            <a:r>
              <a:rPr lang="en-US" sz="2400" b="1"/>
              <a:t>…</a:t>
            </a:r>
          </a:p>
        </p:txBody>
      </p:sp>
      <p:sp>
        <p:nvSpPr>
          <p:cNvPr id="3079" name="Line 6"/>
          <p:cNvSpPr>
            <a:spLocks noChangeShapeType="1"/>
          </p:cNvSpPr>
          <p:nvPr/>
        </p:nvSpPr>
        <p:spPr bwMode="auto">
          <a:xfrm>
            <a:off x="2514600" y="1828800"/>
            <a:ext cx="1219200" cy="0"/>
          </a:xfrm>
          <a:prstGeom prst="line">
            <a:avLst/>
          </a:prstGeom>
          <a:noFill/>
          <a:ln w="50800">
            <a:solidFill>
              <a:srgbClr val="000000"/>
            </a:solidFill>
            <a:round/>
            <a:headEnd type="triangle" w="med" len="med"/>
            <a:tailEnd type="triangle" w="med" len="med"/>
          </a:ln>
        </p:spPr>
        <p:txBody>
          <a:bodyPr>
            <a:spAutoFit/>
          </a:bodyPr>
          <a:lstStyle/>
          <a:p>
            <a:endParaRPr lang="en-US"/>
          </a:p>
        </p:txBody>
      </p:sp>
      <p:graphicFrame>
        <p:nvGraphicFramePr>
          <p:cNvPr id="3076" name="Object 7"/>
          <p:cNvGraphicFramePr>
            <a:graphicFrameLocks noChangeAspect="1"/>
          </p:cNvGraphicFramePr>
          <p:nvPr>
            <p:ph sz="quarter" idx="3"/>
          </p:nvPr>
        </p:nvGraphicFramePr>
        <p:xfrm>
          <a:off x="1001713" y="838200"/>
          <a:ext cx="1195387" cy="427038"/>
        </p:xfrm>
        <a:graphic>
          <a:graphicData uri="http://schemas.openxmlformats.org/presentationml/2006/ole">
            <p:oleObj spid="_x0000_s1028" name="PhotoImpact Pro" r:id="rId6" imgW="2180952" imgH="780746" progId="">
              <p:embed/>
            </p:oleObj>
          </a:graphicData>
        </a:graphic>
      </p:graphicFrame>
      <p:sp>
        <p:nvSpPr>
          <p:cNvPr id="3080" name="AutoShape 8"/>
          <p:cNvSpPr>
            <a:spLocks/>
          </p:cNvSpPr>
          <p:nvPr/>
        </p:nvSpPr>
        <p:spPr bwMode="auto">
          <a:xfrm>
            <a:off x="620713" y="869950"/>
            <a:ext cx="228600" cy="1676400"/>
          </a:xfrm>
          <a:prstGeom prst="leftBrace">
            <a:avLst>
              <a:gd name="adj1" fmla="val 61111"/>
              <a:gd name="adj2" fmla="val 50000"/>
            </a:avLst>
          </a:prstGeom>
          <a:noFill/>
          <a:ln w="38100">
            <a:solidFill>
              <a:srgbClr val="000000"/>
            </a:solidFill>
            <a:round/>
            <a:headEnd/>
            <a:tailEnd/>
          </a:ln>
        </p:spPr>
        <p:txBody>
          <a:bodyPr wrap="none" anchor="ctr">
            <a:spAutoFit/>
          </a:bodyPr>
          <a:lstStyle/>
          <a:p>
            <a:endParaRPr lang="en-US"/>
          </a:p>
        </p:txBody>
      </p:sp>
      <p:sp>
        <p:nvSpPr>
          <p:cNvPr id="3081" name="AutoShape 9"/>
          <p:cNvSpPr>
            <a:spLocks/>
          </p:cNvSpPr>
          <p:nvPr/>
        </p:nvSpPr>
        <p:spPr bwMode="auto">
          <a:xfrm>
            <a:off x="685800" y="3200400"/>
            <a:ext cx="228600" cy="2133600"/>
          </a:xfrm>
          <a:prstGeom prst="leftBrace">
            <a:avLst>
              <a:gd name="adj1" fmla="val 77778"/>
              <a:gd name="adj2" fmla="val 50000"/>
            </a:avLst>
          </a:prstGeom>
          <a:noFill/>
          <a:ln w="38100">
            <a:solidFill>
              <a:srgbClr val="000000"/>
            </a:solidFill>
            <a:round/>
            <a:headEnd/>
            <a:tailEnd/>
          </a:ln>
        </p:spPr>
        <p:txBody>
          <a:bodyPr anchor="ctr">
            <a:spAutoFit/>
          </a:bodyPr>
          <a:lstStyle/>
          <a:p>
            <a:endParaRPr lang="en-US"/>
          </a:p>
        </p:txBody>
      </p:sp>
      <p:sp>
        <p:nvSpPr>
          <p:cNvPr id="3082" name="Text Box 10"/>
          <p:cNvSpPr txBox="1">
            <a:spLocks noChangeArrowheads="1"/>
          </p:cNvSpPr>
          <p:nvPr/>
        </p:nvSpPr>
        <p:spPr bwMode="auto">
          <a:xfrm>
            <a:off x="123825" y="6003925"/>
            <a:ext cx="8943975" cy="396875"/>
          </a:xfrm>
          <a:prstGeom prst="rect">
            <a:avLst/>
          </a:prstGeom>
          <a:noFill/>
          <a:ln w="38100" algn="ctr">
            <a:noFill/>
            <a:prstDash val="sysDot"/>
            <a:miter lim="800000"/>
            <a:headEnd/>
            <a:tailEnd/>
          </a:ln>
        </p:spPr>
        <p:txBody>
          <a:bodyPr wrap="none">
            <a:spAutoFit/>
          </a:bodyPr>
          <a:lstStyle/>
          <a:p>
            <a:r>
              <a:rPr lang="en-US" sz="2000"/>
              <a:t>Sparse set of interest points or parts of the objects are linked across views.  </a:t>
            </a:r>
          </a:p>
        </p:txBody>
      </p:sp>
      <p:pic>
        <p:nvPicPr>
          <p:cNvPr id="3083" name="Picture 11" descr="car10_A7_H2_S1"/>
          <p:cNvPicPr>
            <a:picLocks noChangeAspect="1" noChangeArrowheads="1"/>
          </p:cNvPicPr>
          <p:nvPr/>
        </p:nvPicPr>
        <p:blipFill>
          <a:blip r:embed="rId7"/>
          <a:srcRect l="33827" t="37875" r="27142" b="42960"/>
          <a:stretch>
            <a:fillRect/>
          </a:stretch>
        </p:blipFill>
        <p:spPr bwMode="auto">
          <a:xfrm>
            <a:off x="4953000" y="1371600"/>
            <a:ext cx="1125538" cy="414338"/>
          </a:xfrm>
          <a:prstGeom prst="rect">
            <a:avLst/>
          </a:prstGeom>
          <a:noFill/>
          <a:ln w="12700">
            <a:solidFill>
              <a:schemeClr val="tx1"/>
            </a:solidFill>
            <a:miter lim="800000"/>
            <a:headEnd/>
            <a:tailEnd/>
          </a:ln>
        </p:spPr>
      </p:pic>
      <p:pic>
        <p:nvPicPr>
          <p:cNvPr id="3084" name="Picture 12" descr="car_A3_H2_S1"/>
          <p:cNvPicPr>
            <a:picLocks noChangeAspect="1" noChangeArrowheads="1"/>
          </p:cNvPicPr>
          <p:nvPr/>
        </p:nvPicPr>
        <p:blipFill>
          <a:blip r:embed="rId8"/>
          <a:srcRect l="58269" t="53532" r="22549" b="24120"/>
          <a:stretch>
            <a:fillRect/>
          </a:stretch>
        </p:blipFill>
        <p:spPr bwMode="auto">
          <a:xfrm>
            <a:off x="6324600" y="2057400"/>
            <a:ext cx="533400" cy="466725"/>
          </a:xfrm>
          <a:prstGeom prst="rect">
            <a:avLst/>
          </a:prstGeom>
          <a:noFill/>
          <a:ln w="12700">
            <a:solidFill>
              <a:schemeClr val="tx1"/>
            </a:solidFill>
            <a:miter lim="800000"/>
            <a:headEnd/>
            <a:tailEnd/>
          </a:ln>
        </p:spPr>
      </p:pic>
      <p:pic>
        <p:nvPicPr>
          <p:cNvPr id="3085" name="Picture 13" descr="car_A3_H2_S1"/>
          <p:cNvPicPr>
            <a:picLocks noChangeAspect="1" noChangeArrowheads="1"/>
          </p:cNvPicPr>
          <p:nvPr/>
        </p:nvPicPr>
        <p:blipFill>
          <a:blip r:embed="rId8"/>
          <a:srcRect l="7170" t="47415" r="66820" b="25903"/>
          <a:stretch>
            <a:fillRect/>
          </a:stretch>
        </p:blipFill>
        <p:spPr bwMode="auto">
          <a:xfrm>
            <a:off x="4038600" y="1981200"/>
            <a:ext cx="769938" cy="592138"/>
          </a:xfrm>
          <a:prstGeom prst="rect">
            <a:avLst/>
          </a:prstGeom>
          <a:noFill/>
          <a:ln w="12700">
            <a:noFill/>
            <a:miter lim="800000"/>
            <a:headEnd/>
            <a:tailEnd/>
          </a:ln>
        </p:spPr>
      </p:pic>
      <p:pic>
        <p:nvPicPr>
          <p:cNvPr id="3086" name="Picture 14" descr="car7_A6_H2_S1"/>
          <p:cNvPicPr>
            <a:picLocks noChangeAspect="1" noChangeArrowheads="1"/>
          </p:cNvPicPr>
          <p:nvPr/>
        </p:nvPicPr>
        <p:blipFill>
          <a:blip r:embed="rId9"/>
          <a:srcRect l="57866" t="21051" r="2000" b="53236"/>
          <a:stretch>
            <a:fillRect/>
          </a:stretch>
        </p:blipFill>
        <p:spPr bwMode="auto">
          <a:xfrm>
            <a:off x="5029200" y="3733800"/>
            <a:ext cx="958850" cy="479425"/>
          </a:xfrm>
          <a:prstGeom prst="rect">
            <a:avLst/>
          </a:prstGeom>
          <a:noFill/>
          <a:ln w="12700">
            <a:solidFill>
              <a:schemeClr val="tx1"/>
            </a:solidFill>
            <a:miter lim="800000"/>
            <a:headEnd/>
            <a:tailEnd/>
          </a:ln>
        </p:spPr>
      </p:pic>
      <p:pic>
        <p:nvPicPr>
          <p:cNvPr id="3087" name="Picture 15" descr="car10_A4_H2_S3"/>
          <p:cNvPicPr>
            <a:picLocks noChangeAspect="1" noChangeArrowheads="1"/>
          </p:cNvPicPr>
          <p:nvPr/>
        </p:nvPicPr>
        <p:blipFill>
          <a:blip r:embed="rId10"/>
          <a:srcRect l="46312" t="63148" r="42792" b="20506"/>
          <a:stretch>
            <a:fillRect/>
          </a:stretch>
        </p:blipFill>
        <p:spPr bwMode="auto">
          <a:xfrm>
            <a:off x="4267200" y="4114800"/>
            <a:ext cx="549275" cy="617538"/>
          </a:xfrm>
          <a:prstGeom prst="rect">
            <a:avLst/>
          </a:prstGeom>
          <a:noFill/>
          <a:ln w="12700">
            <a:noFill/>
            <a:miter lim="800000"/>
            <a:headEnd/>
            <a:tailEnd/>
          </a:ln>
        </p:spPr>
      </p:pic>
      <p:pic>
        <p:nvPicPr>
          <p:cNvPr id="3088" name="Picture 16" descr="car7_A6_H2_S1"/>
          <p:cNvPicPr>
            <a:picLocks noChangeAspect="1" noChangeArrowheads="1"/>
          </p:cNvPicPr>
          <p:nvPr/>
        </p:nvPicPr>
        <p:blipFill>
          <a:blip r:embed="rId11">
            <a:lum bright="12000"/>
          </a:blip>
          <a:srcRect l="12000" t="16000" r="2000" b="14667"/>
          <a:stretch>
            <a:fillRect/>
          </a:stretch>
        </p:blipFill>
        <p:spPr bwMode="auto">
          <a:xfrm>
            <a:off x="1066800" y="3125788"/>
            <a:ext cx="838200" cy="527050"/>
          </a:xfrm>
          <a:prstGeom prst="rect">
            <a:avLst/>
          </a:prstGeom>
          <a:noFill/>
          <a:ln w="12700">
            <a:solidFill>
              <a:schemeClr val="tx1"/>
            </a:solidFill>
            <a:miter lim="800000"/>
            <a:headEnd/>
            <a:tailEnd/>
          </a:ln>
        </p:spPr>
      </p:pic>
      <p:pic>
        <p:nvPicPr>
          <p:cNvPr id="3089" name="Picture 17" descr="car8_A6_H1_S2"/>
          <p:cNvPicPr>
            <a:picLocks noChangeAspect="1" noChangeArrowheads="1"/>
          </p:cNvPicPr>
          <p:nvPr/>
        </p:nvPicPr>
        <p:blipFill>
          <a:blip r:embed="rId12">
            <a:lum bright="12000"/>
          </a:blip>
          <a:srcRect l="15384" t="32051" r="23077" b="26923"/>
          <a:stretch>
            <a:fillRect/>
          </a:stretch>
        </p:blipFill>
        <p:spPr bwMode="auto">
          <a:xfrm>
            <a:off x="1066800" y="3810000"/>
            <a:ext cx="944563" cy="473075"/>
          </a:xfrm>
          <a:prstGeom prst="rect">
            <a:avLst/>
          </a:prstGeom>
          <a:noFill/>
          <a:ln w="12700">
            <a:solidFill>
              <a:schemeClr val="tx1"/>
            </a:solidFill>
            <a:miter lim="800000"/>
            <a:headEnd/>
            <a:tailEnd/>
          </a:ln>
        </p:spPr>
      </p:pic>
      <p:pic>
        <p:nvPicPr>
          <p:cNvPr id="3090" name="Picture 18" descr="car8_A6_H2_S2"/>
          <p:cNvPicPr>
            <a:picLocks noChangeAspect="1" noChangeArrowheads="1"/>
          </p:cNvPicPr>
          <p:nvPr/>
        </p:nvPicPr>
        <p:blipFill>
          <a:blip r:embed="rId13">
            <a:lum bright="12000"/>
          </a:blip>
          <a:srcRect l="19231" t="37180" r="23077" b="16667"/>
          <a:stretch>
            <a:fillRect/>
          </a:stretch>
        </p:blipFill>
        <p:spPr bwMode="auto">
          <a:xfrm>
            <a:off x="1066800" y="4838700"/>
            <a:ext cx="825500" cy="495300"/>
          </a:xfrm>
          <a:prstGeom prst="rect">
            <a:avLst/>
          </a:prstGeom>
          <a:noFill/>
          <a:ln w="12700">
            <a:solidFill>
              <a:schemeClr val="tx1"/>
            </a:solidFill>
            <a:miter lim="800000"/>
            <a:headEnd/>
            <a:tailEnd/>
          </a:ln>
        </p:spPr>
      </p:pic>
      <p:sp>
        <p:nvSpPr>
          <p:cNvPr id="3091" name="Text Box 19"/>
          <p:cNvSpPr txBox="1">
            <a:spLocks noChangeArrowheads="1"/>
          </p:cNvSpPr>
          <p:nvPr/>
        </p:nvSpPr>
        <p:spPr bwMode="auto">
          <a:xfrm rot="5400000">
            <a:off x="1355725" y="4283075"/>
            <a:ext cx="488950" cy="457200"/>
          </a:xfrm>
          <a:prstGeom prst="rect">
            <a:avLst/>
          </a:prstGeom>
          <a:noFill/>
          <a:ln w="63500" algn="ctr">
            <a:noFill/>
            <a:miter lim="800000"/>
            <a:headEnd/>
            <a:tailEnd/>
          </a:ln>
        </p:spPr>
        <p:txBody>
          <a:bodyPr wrap="none">
            <a:spAutoFit/>
          </a:bodyPr>
          <a:lstStyle/>
          <a:p>
            <a:pPr algn="ctr"/>
            <a:r>
              <a:rPr lang="en-US" sz="2400" b="1"/>
              <a:t>…</a:t>
            </a:r>
          </a:p>
        </p:txBody>
      </p:sp>
      <p:pic>
        <p:nvPicPr>
          <p:cNvPr id="3092" name="Picture 20" descr="car8_A6_H1_S2"/>
          <p:cNvPicPr>
            <a:picLocks noChangeAspect="1" noChangeArrowheads="1"/>
          </p:cNvPicPr>
          <p:nvPr/>
        </p:nvPicPr>
        <p:blipFill>
          <a:blip r:embed="rId14">
            <a:lum bright="12000"/>
          </a:blip>
          <a:srcRect l="65587" t="42465" r="23077" b="35989"/>
          <a:stretch>
            <a:fillRect/>
          </a:stretch>
        </p:blipFill>
        <p:spPr bwMode="auto">
          <a:xfrm>
            <a:off x="6248400" y="3962400"/>
            <a:ext cx="479425" cy="685800"/>
          </a:xfrm>
          <a:prstGeom prst="rect">
            <a:avLst/>
          </a:prstGeom>
          <a:noFill/>
          <a:ln w="12700">
            <a:solidFill>
              <a:schemeClr val="tx1"/>
            </a:solidFill>
            <a:miter lim="800000"/>
            <a:headEnd/>
            <a:tailEnd/>
          </a:ln>
        </p:spPr>
      </p:pic>
      <p:sp>
        <p:nvSpPr>
          <p:cNvPr id="3093" name="Line 21"/>
          <p:cNvSpPr>
            <a:spLocks noChangeShapeType="1"/>
          </p:cNvSpPr>
          <p:nvPr/>
        </p:nvSpPr>
        <p:spPr bwMode="auto">
          <a:xfrm>
            <a:off x="2590800" y="4038600"/>
            <a:ext cx="1219200" cy="0"/>
          </a:xfrm>
          <a:prstGeom prst="line">
            <a:avLst/>
          </a:prstGeom>
          <a:noFill/>
          <a:ln w="50800">
            <a:solidFill>
              <a:srgbClr val="000000"/>
            </a:solidFill>
            <a:round/>
            <a:headEnd type="triangle" w="med" len="med"/>
            <a:tailEnd type="triangle" w="med" len="med"/>
          </a:ln>
        </p:spPr>
        <p:txBody>
          <a:bodyPr>
            <a:spAutoFit/>
          </a:bodyPr>
          <a:lstStyle/>
          <a:p>
            <a:endParaRPr lang="en-US"/>
          </a:p>
        </p:txBody>
      </p:sp>
      <p:sp>
        <p:nvSpPr>
          <p:cNvPr id="193558" name="Line 22"/>
          <p:cNvSpPr>
            <a:spLocks noChangeShapeType="1"/>
          </p:cNvSpPr>
          <p:nvPr/>
        </p:nvSpPr>
        <p:spPr bwMode="auto">
          <a:xfrm>
            <a:off x="4495800" y="2743200"/>
            <a:ext cx="0" cy="1295400"/>
          </a:xfrm>
          <a:prstGeom prst="line">
            <a:avLst/>
          </a:prstGeom>
          <a:noFill/>
          <a:ln w="50800">
            <a:solidFill>
              <a:srgbClr val="FF0000"/>
            </a:solidFill>
            <a:round/>
            <a:headEnd type="triangle" w="med" len="med"/>
            <a:tailEnd type="triangle" w="med" len="med"/>
          </a:ln>
        </p:spPr>
        <p:txBody>
          <a:bodyPr>
            <a:spAutoFit/>
          </a:bodyPr>
          <a:lstStyle/>
          <a:p>
            <a:endParaRPr lang="en-US"/>
          </a:p>
        </p:txBody>
      </p:sp>
      <p:sp>
        <p:nvSpPr>
          <p:cNvPr id="193559" name="Line 23"/>
          <p:cNvSpPr>
            <a:spLocks noChangeShapeType="1"/>
          </p:cNvSpPr>
          <p:nvPr/>
        </p:nvSpPr>
        <p:spPr bwMode="auto">
          <a:xfrm flipH="1">
            <a:off x="5486400" y="1905000"/>
            <a:ext cx="76200" cy="1752600"/>
          </a:xfrm>
          <a:prstGeom prst="line">
            <a:avLst/>
          </a:prstGeom>
          <a:noFill/>
          <a:ln w="50800">
            <a:solidFill>
              <a:srgbClr val="FF0000"/>
            </a:solidFill>
            <a:round/>
            <a:headEnd type="triangle" w="med" len="med"/>
            <a:tailEnd type="triangle" w="med" len="med"/>
          </a:ln>
        </p:spPr>
        <p:txBody>
          <a:bodyPr>
            <a:spAutoFit/>
          </a:bodyPr>
          <a:lstStyle/>
          <a:p>
            <a:endParaRPr lang="en-US"/>
          </a:p>
        </p:txBody>
      </p:sp>
      <p:sp>
        <p:nvSpPr>
          <p:cNvPr id="193560" name="Line 24"/>
          <p:cNvSpPr>
            <a:spLocks noChangeShapeType="1"/>
          </p:cNvSpPr>
          <p:nvPr/>
        </p:nvSpPr>
        <p:spPr bwMode="auto">
          <a:xfrm flipH="1">
            <a:off x="6400800" y="2667000"/>
            <a:ext cx="152400" cy="1219200"/>
          </a:xfrm>
          <a:prstGeom prst="line">
            <a:avLst/>
          </a:prstGeom>
          <a:noFill/>
          <a:ln w="50800">
            <a:solidFill>
              <a:srgbClr val="FF0000"/>
            </a:solidFill>
            <a:round/>
            <a:headEnd type="triangle" w="med" len="med"/>
            <a:tailEnd type="triangle" w="med" len="med"/>
          </a:ln>
        </p:spPr>
        <p:txBody>
          <a:bodyPr>
            <a:spAutoFit/>
          </a:bodyPr>
          <a:lstStyle/>
          <a:p>
            <a:endParaRPr lang="en-US"/>
          </a:p>
        </p:txBody>
      </p:sp>
      <p:sp>
        <p:nvSpPr>
          <p:cNvPr id="3097" name="Freeform 25"/>
          <p:cNvSpPr>
            <a:spLocks/>
          </p:cNvSpPr>
          <p:nvPr/>
        </p:nvSpPr>
        <p:spPr bwMode="auto">
          <a:xfrm rot="-427501">
            <a:off x="4419600" y="1447800"/>
            <a:ext cx="457200" cy="381000"/>
          </a:xfrm>
          <a:custGeom>
            <a:avLst/>
            <a:gdLst>
              <a:gd name="T0" fmla="*/ 0 w 240"/>
              <a:gd name="T1" fmla="*/ 224 h 224"/>
              <a:gd name="T2" fmla="*/ 96 w 240"/>
              <a:gd name="T3" fmla="*/ 32 h 224"/>
              <a:gd name="T4" fmla="*/ 240 w 240"/>
              <a:gd name="T5" fmla="*/ 32 h 224"/>
              <a:gd name="T6" fmla="*/ 0 60000 65536"/>
              <a:gd name="T7" fmla="*/ 0 60000 65536"/>
              <a:gd name="T8" fmla="*/ 0 60000 65536"/>
              <a:gd name="T9" fmla="*/ 0 w 240"/>
              <a:gd name="T10" fmla="*/ 0 h 224"/>
              <a:gd name="T11" fmla="*/ 240 w 240"/>
              <a:gd name="T12" fmla="*/ 224 h 224"/>
            </a:gdLst>
            <a:ahLst/>
            <a:cxnLst>
              <a:cxn ang="T6">
                <a:pos x="T0" y="T1"/>
              </a:cxn>
              <a:cxn ang="T7">
                <a:pos x="T2" y="T3"/>
              </a:cxn>
              <a:cxn ang="T8">
                <a:pos x="T4" y="T5"/>
              </a:cxn>
            </a:cxnLst>
            <a:rect l="T9" t="T10" r="T11" b="T12"/>
            <a:pathLst>
              <a:path w="240" h="224">
                <a:moveTo>
                  <a:pt x="0" y="224"/>
                </a:moveTo>
                <a:cubicBezTo>
                  <a:pt x="28" y="144"/>
                  <a:pt x="56" y="64"/>
                  <a:pt x="96" y="32"/>
                </a:cubicBezTo>
                <a:cubicBezTo>
                  <a:pt x="136" y="0"/>
                  <a:pt x="188" y="16"/>
                  <a:pt x="240" y="32"/>
                </a:cubicBezTo>
              </a:path>
            </a:pathLst>
          </a:custGeom>
          <a:noFill/>
          <a:ln w="50800">
            <a:solidFill>
              <a:srgbClr val="FF0000"/>
            </a:solidFill>
            <a:round/>
            <a:headEnd type="triangle" w="med" len="med"/>
            <a:tailEnd type="triangle" w="med" len="med"/>
          </a:ln>
        </p:spPr>
        <p:txBody>
          <a:bodyPr>
            <a:spAutoFit/>
          </a:bodyPr>
          <a:lstStyle/>
          <a:p>
            <a:endParaRPr lang="en-US"/>
          </a:p>
        </p:txBody>
      </p:sp>
      <p:sp>
        <p:nvSpPr>
          <p:cNvPr id="3098" name="Freeform 26"/>
          <p:cNvSpPr>
            <a:spLocks/>
          </p:cNvSpPr>
          <p:nvPr/>
        </p:nvSpPr>
        <p:spPr bwMode="auto">
          <a:xfrm rot="901826" flipH="1">
            <a:off x="6172200" y="1447800"/>
            <a:ext cx="533400" cy="355600"/>
          </a:xfrm>
          <a:custGeom>
            <a:avLst/>
            <a:gdLst>
              <a:gd name="T0" fmla="*/ 0 w 240"/>
              <a:gd name="T1" fmla="*/ 224 h 224"/>
              <a:gd name="T2" fmla="*/ 96 w 240"/>
              <a:gd name="T3" fmla="*/ 32 h 224"/>
              <a:gd name="T4" fmla="*/ 240 w 240"/>
              <a:gd name="T5" fmla="*/ 32 h 224"/>
              <a:gd name="T6" fmla="*/ 0 60000 65536"/>
              <a:gd name="T7" fmla="*/ 0 60000 65536"/>
              <a:gd name="T8" fmla="*/ 0 60000 65536"/>
              <a:gd name="T9" fmla="*/ 0 w 240"/>
              <a:gd name="T10" fmla="*/ 0 h 224"/>
              <a:gd name="T11" fmla="*/ 240 w 240"/>
              <a:gd name="T12" fmla="*/ 224 h 224"/>
            </a:gdLst>
            <a:ahLst/>
            <a:cxnLst>
              <a:cxn ang="T6">
                <a:pos x="T0" y="T1"/>
              </a:cxn>
              <a:cxn ang="T7">
                <a:pos x="T2" y="T3"/>
              </a:cxn>
              <a:cxn ang="T8">
                <a:pos x="T4" y="T5"/>
              </a:cxn>
            </a:cxnLst>
            <a:rect l="T9" t="T10" r="T11" b="T12"/>
            <a:pathLst>
              <a:path w="240" h="224">
                <a:moveTo>
                  <a:pt x="0" y="224"/>
                </a:moveTo>
                <a:cubicBezTo>
                  <a:pt x="28" y="144"/>
                  <a:pt x="56" y="64"/>
                  <a:pt x="96" y="32"/>
                </a:cubicBezTo>
                <a:cubicBezTo>
                  <a:pt x="136" y="0"/>
                  <a:pt x="188" y="16"/>
                  <a:pt x="240" y="32"/>
                </a:cubicBezTo>
              </a:path>
            </a:pathLst>
          </a:custGeom>
          <a:noFill/>
          <a:ln w="50800">
            <a:solidFill>
              <a:srgbClr val="FF0000"/>
            </a:solidFill>
            <a:round/>
            <a:headEnd type="triangle" w="med" len="med"/>
            <a:tailEnd type="triangle" w="med" len="med"/>
          </a:ln>
        </p:spPr>
        <p:txBody>
          <a:bodyPr>
            <a:spAutoFit/>
          </a:bodyPr>
          <a:lstStyle/>
          <a:p>
            <a:endParaRPr lang="en-US"/>
          </a:p>
        </p:txBody>
      </p:sp>
      <p:sp>
        <p:nvSpPr>
          <p:cNvPr id="3099" name="Freeform 27"/>
          <p:cNvSpPr>
            <a:spLocks/>
          </p:cNvSpPr>
          <p:nvPr/>
        </p:nvSpPr>
        <p:spPr bwMode="auto">
          <a:xfrm rot="-427501" flipH="1" flipV="1">
            <a:off x="4873625" y="4344988"/>
            <a:ext cx="457200" cy="347662"/>
          </a:xfrm>
          <a:custGeom>
            <a:avLst/>
            <a:gdLst>
              <a:gd name="T0" fmla="*/ 0 w 240"/>
              <a:gd name="T1" fmla="*/ 224 h 224"/>
              <a:gd name="T2" fmla="*/ 96 w 240"/>
              <a:gd name="T3" fmla="*/ 32 h 224"/>
              <a:gd name="T4" fmla="*/ 240 w 240"/>
              <a:gd name="T5" fmla="*/ 32 h 224"/>
              <a:gd name="T6" fmla="*/ 0 60000 65536"/>
              <a:gd name="T7" fmla="*/ 0 60000 65536"/>
              <a:gd name="T8" fmla="*/ 0 60000 65536"/>
              <a:gd name="T9" fmla="*/ 0 w 240"/>
              <a:gd name="T10" fmla="*/ 0 h 224"/>
              <a:gd name="T11" fmla="*/ 240 w 240"/>
              <a:gd name="T12" fmla="*/ 224 h 224"/>
            </a:gdLst>
            <a:ahLst/>
            <a:cxnLst>
              <a:cxn ang="T6">
                <a:pos x="T0" y="T1"/>
              </a:cxn>
              <a:cxn ang="T7">
                <a:pos x="T2" y="T3"/>
              </a:cxn>
              <a:cxn ang="T8">
                <a:pos x="T4" y="T5"/>
              </a:cxn>
            </a:cxnLst>
            <a:rect l="T9" t="T10" r="T11" b="T12"/>
            <a:pathLst>
              <a:path w="240" h="224">
                <a:moveTo>
                  <a:pt x="0" y="224"/>
                </a:moveTo>
                <a:cubicBezTo>
                  <a:pt x="28" y="144"/>
                  <a:pt x="56" y="64"/>
                  <a:pt x="96" y="32"/>
                </a:cubicBezTo>
                <a:cubicBezTo>
                  <a:pt x="136" y="0"/>
                  <a:pt x="188" y="16"/>
                  <a:pt x="240" y="32"/>
                </a:cubicBezTo>
              </a:path>
            </a:pathLst>
          </a:custGeom>
          <a:noFill/>
          <a:ln w="50800">
            <a:solidFill>
              <a:srgbClr val="FF0000"/>
            </a:solidFill>
            <a:round/>
            <a:headEnd type="triangle" w="med" len="med"/>
            <a:tailEnd type="triangle" w="med" len="med"/>
          </a:ln>
        </p:spPr>
        <p:txBody>
          <a:bodyPr>
            <a:spAutoFit/>
          </a:bodyPr>
          <a:lstStyle/>
          <a:p>
            <a:endParaRPr lang="en-US"/>
          </a:p>
        </p:txBody>
      </p:sp>
      <p:sp>
        <p:nvSpPr>
          <p:cNvPr id="3100" name="Freeform 28"/>
          <p:cNvSpPr>
            <a:spLocks/>
          </p:cNvSpPr>
          <p:nvPr/>
        </p:nvSpPr>
        <p:spPr bwMode="auto">
          <a:xfrm rot="-6874388">
            <a:off x="5699125" y="4359275"/>
            <a:ext cx="457200" cy="273050"/>
          </a:xfrm>
          <a:custGeom>
            <a:avLst/>
            <a:gdLst>
              <a:gd name="T0" fmla="*/ 0 w 240"/>
              <a:gd name="T1" fmla="*/ 224 h 224"/>
              <a:gd name="T2" fmla="*/ 96 w 240"/>
              <a:gd name="T3" fmla="*/ 32 h 224"/>
              <a:gd name="T4" fmla="*/ 240 w 240"/>
              <a:gd name="T5" fmla="*/ 32 h 224"/>
              <a:gd name="T6" fmla="*/ 0 60000 65536"/>
              <a:gd name="T7" fmla="*/ 0 60000 65536"/>
              <a:gd name="T8" fmla="*/ 0 60000 65536"/>
              <a:gd name="T9" fmla="*/ 0 w 240"/>
              <a:gd name="T10" fmla="*/ 0 h 224"/>
              <a:gd name="T11" fmla="*/ 240 w 240"/>
              <a:gd name="T12" fmla="*/ 224 h 224"/>
            </a:gdLst>
            <a:ahLst/>
            <a:cxnLst>
              <a:cxn ang="T6">
                <a:pos x="T0" y="T1"/>
              </a:cxn>
              <a:cxn ang="T7">
                <a:pos x="T2" y="T3"/>
              </a:cxn>
              <a:cxn ang="T8">
                <a:pos x="T4" y="T5"/>
              </a:cxn>
            </a:cxnLst>
            <a:rect l="T9" t="T10" r="T11" b="T12"/>
            <a:pathLst>
              <a:path w="240" h="224">
                <a:moveTo>
                  <a:pt x="0" y="224"/>
                </a:moveTo>
                <a:cubicBezTo>
                  <a:pt x="28" y="144"/>
                  <a:pt x="56" y="64"/>
                  <a:pt x="96" y="32"/>
                </a:cubicBezTo>
                <a:cubicBezTo>
                  <a:pt x="136" y="0"/>
                  <a:pt x="188" y="16"/>
                  <a:pt x="240" y="32"/>
                </a:cubicBezTo>
              </a:path>
            </a:pathLst>
          </a:custGeom>
          <a:noFill/>
          <a:ln w="50800">
            <a:solidFill>
              <a:srgbClr val="FF0000"/>
            </a:solidFill>
            <a:round/>
            <a:headEnd type="triangle" w="med" len="med"/>
            <a:tailEnd type="triangle" w="med" len="med"/>
          </a:ln>
        </p:spPr>
        <p:txBody>
          <a:bodyPr>
            <a:spAutoFit/>
          </a:bodyPr>
          <a:lstStyle/>
          <a:p>
            <a:endParaRPr lang="en-US"/>
          </a:p>
        </p:txBody>
      </p:sp>
      <p:sp>
        <p:nvSpPr>
          <p:cNvPr id="3101" name="Text Box 29"/>
          <p:cNvSpPr txBox="1">
            <a:spLocks noChangeArrowheads="1"/>
          </p:cNvSpPr>
          <p:nvPr/>
        </p:nvSpPr>
        <p:spPr bwMode="auto">
          <a:xfrm rot="5400000">
            <a:off x="2879725" y="2835275"/>
            <a:ext cx="488950" cy="457200"/>
          </a:xfrm>
          <a:prstGeom prst="rect">
            <a:avLst/>
          </a:prstGeom>
          <a:noFill/>
          <a:ln w="63500" algn="ctr">
            <a:noFill/>
            <a:miter lim="800000"/>
            <a:headEnd/>
            <a:tailEnd/>
          </a:ln>
        </p:spPr>
        <p:txBody>
          <a:bodyPr wrap="none">
            <a:spAutoFit/>
          </a:bodyPr>
          <a:lstStyle/>
          <a:p>
            <a:pPr algn="ctr"/>
            <a:r>
              <a:rPr lang="en-US" sz="2400" b="1"/>
              <a:t>…</a:t>
            </a:r>
          </a:p>
        </p:txBody>
      </p:sp>
      <p:sp>
        <p:nvSpPr>
          <p:cNvPr id="3102" name="AutoShape 30"/>
          <p:cNvSpPr>
            <a:spLocks/>
          </p:cNvSpPr>
          <p:nvPr/>
        </p:nvSpPr>
        <p:spPr bwMode="auto">
          <a:xfrm>
            <a:off x="7086600" y="1600200"/>
            <a:ext cx="304800" cy="3200400"/>
          </a:xfrm>
          <a:prstGeom prst="rightBrace">
            <a:avLst>
              <a:gd name="adj1" fmla="val 87500"/>
              <a:gd name="adj2" fmla="val 50000"/>
            </a:avLst>
          </a:prstGeom>
          <a:noFill/>
          <a:ln w="63500">
            <a:solidFill>
              <a:srgbClr val="000000"/>
            </a:solidFill>
            <a:round/>
            <a:headEnd/>
            <a:tailEnd/>
          </a:ln>
        </p:spPr>
        <p:txBody>
          <a:bodyPr wrap="none" anchor="ctr">
            <a:spAutoFit/>
          </a:bodyPr>
          <a:lstStyle/>
          <a:p>
            <a:endParaRPr lang="en-US"/>
          </a:p>
        </p:txBody>
      </p:sp>
      <p:sp>
        <p:nvSpPr>
          <p:cNvPr id="3103" name="Oval 31"/>
          <p:cNvSpPr>
            <a:spLocks noChangeArrowheads="1"/>
          </p:cNvSpPr>
          <p:nvPr/>
        </p:nvSpPr>
        <p:spPr bwMode="auto">
          <a:xfrm>
            <a:off x="7607300" y="2743200"/>
            <a:ext cx="1371600" cy="838200"/>
          </a:xfrm>
          <a:prstGeom prst="ellipse">
            <a:avLst/>
          </a:prstGeom>
          <a:solidFill>
            <a:srgbClr val="FFCC00"/>
          </a:solidFill>
          <a:ln w="63500" algn="ctr">
            <a:solidFill>
              <a:srgbClr val="FF9900"/>
            </a:solidFill>
            <a:round/>
            <a:headEnd/>
            <a:tailEnd/>
          </a:ln>
        </p:spPr>
        <p:txBody>
          <a:bodyPr wrap="none" anchor="ctr">
            <a:spAutoFit/>
          </a:bodyPr>
          <a:lstStyle/>
          <a:p>
            <a:endParaRPr lang="en-US"/>
          </a:p>
        </p:txBody>
      </p:sp>
      <p:sp>
        <p:nvSpPr>
          <p:cNvPr id="3104" name="Text Box 32"/>
          <p:cNvSpPr txBox="1">
            <a:spLocks noChangeArrowheads="1"/>
          </p:cNvSpPr>
          <p:nvPr/>
        </p:nvSpPr>
        <p:spPr bwMode="auto">
          <a:xfrm>
            <a:off x="7620000" y="2895600"/>
            <a:ext cx="1366838" cy="825500"/>
          </a:xfrm>
          <a:prstGeom prst="rect">
            <a:avLst/>
          </a:prstGeom>
          <a:noFill/>
          <a:ln w="63500" algn="ctr">
            <a:noFill/>
            <a:miter lim="800000"/>
            <a:headEnd/>
            <a:tailEnd/>
          </a:ln>
        </p:spPr>
        <p:txBody>
          <a:bodyPr wrap="none">
            <a:spAutoFit/>
          </a:bodyPr>
          <a:lstStyle/>
          <a:p>
            <a:r>
              <a:rPr lang="en-US" sz="1600" b="1"/>
              <a:t>3D Category</a:t>
            </a:r>
          </a:p>
          <a:p>
            <a:r>
              <a:rPr lang="en-US" sz="1600" b="1"/>
              <a:t> model</a:t>
            </a:r>
          </a:p>
          <a:p>
            <a:endParaRPr lang="en-US" sz="1600" b="1"/>
          </a:p>
        </p:txBody>
      </p:sp>
      <p:sp>
        <p:nvSpPr>
          <p:cNvPr id="3106" name="Freeform 34"/>
          <p:cNvSpPr>
            <a:spLocks/>
          </p:cNvSpPr>
          <p:nvPr/>
        </p:nvSpPr>
        <p:spPr bwMode="auto">
          <a:xfrm rot="1101356" flipH="1" flipV="1">
            <a:off x="4953000" y="2133600"/>
            <a:ext cx="1141413" cy="547688"/>
          </a:xfrm>
          <a:custGeom>
            <a:avLst/>
            <a:gdLst>
              <a:gd name="T0" fmla="*/ 0 w 240"/>
              <a:gd name="T1" fmla="*/ 224 h 224"/>
              <a:gd name="T2" fmla="*/ 96 w 240"/>
              <a:gd name="T3" fmla="*/ 32 h 224"/>
              <a:gd name="T4" fmla="*/ 240 w 240"/>
              <a:gd name="T5" fmla="*/ 32 h 224"/>
              <a:gd name="T6" fmla="*/ 0 60000 65536"/>
              <a:gd name="T7" fmla="*/ 0 60000 65536"/>
              <a:gd name="T8" fmla="*/ 0 60000 65536"/>
              <a:gd name="T9" fmla="*/ 0 w 240"/>
              <a:gd name="T10" fmla="*/ 0 h 224"/>
              <a:gd name="T11" fmla="*/ 240 w 240"/>
              <a:gd name="T12" fmla="*/ 224 h 224"/>
            </a:gdLst>
            <a:ahLst/>
            <a:cxnLst>
              <a:cxn ang="T6">
                <a:pos x="T0" y="T1"/>
              </a:cxn>
              <a:cxn ang="T7">
                <a:pos x="T2" y="T3"/>
              </a:cxn>
              <a:cxn ang="T8">
                <a:pos x="T4" y="T5"/>
              </a:cxn>
            </a:cxnLst>
            <a:rect l="T9" t="T10" r="T11" b="T12"/>
            <a:pathLst>
              <a:path w="240" h="224">
                <a:moveTo>
                  <a:pt x="0" y="224"/>
                </a:moveTo>
                <a:cubicBezTo>
                  <a:pt x="28" y="144"/>
                  <a:pt x="56" y="64"/>
                  <a:pt x="96" y="32"/>
                </a:cubicBezTo>
                <a:cubicBezTo>
                  <a:pt x="136" y="0"/>
                  <a:pt x="188" y="16"/>
                  <a:pt x="240" y="32"/>
                </a:cubicBezTo>
              </a:path>
            </a:pathLst>
          </a:custGeom>
          <a:noFill/>
          <a:ln w="50800">
            <a:solidFill>
              <a:srgbClr val="FF0000"/>
            </a:solidFill>
            <a:round/>
            <a:headEnd type="triangle" w="med" len="med"/>
            <a:tailEnd type="triangle" w="med" len="med"/>
          </a:ln>
        </p:spPr>
        <p:txBody>
          <a:bodyPr>
            <a:spAutoFit/>
          </a:bodyPr>
          <a:lstStyle/>
          <a:p>
            <a:endParaRPr lang="en-US"/>
          </a:p>
        </p:txBody>
      </p:sp>
      <p:sp>
        <p:nvSpPr>
          <p:cNvPr id="3107" name="Freeform 35"/>
          <p:cNvSpPr>
            <a:spLocks/>
          </p:cNvSpPr>
          <p:nvPr/>
        </p:nvSpPr>
        <p:spPr bwMode="auto">
          <a:xfrm rot="1101356" flipH="1" flipV="1">
            <a:off x="4953000" y="4724400"/>
            <a:ext cx="1141413" cy="547688"/>
          </a:xfrm>
          <a:custGeom>
            <a:avLst/>
            <a:gdLst>
              <a:gd name="T0" fmla="*/ 0 w 240"/>
              <a:gd name="T1" fmla="*/ 224 h 224"/>
              <a:gd name="T2" fmla="*/ 96 w 240"/>
              <a:gd name="T3" fmla="*/ 32 h 224"/>
              <a:gd name="T4" fmla="*/ 240 w 240"/>
              <a:gd name="T5" fmla="*/ 32 h 224"/>
              <a:gd name="T6" fmla="*/ 0 60000 65536"/>
              <a:gd name="T7" fmla="*/ 0 60000 65536"/>
              <a:gd name="T8" fmla="*/ 0 60000 65536"/>
              <a:gd name="T9" fmla="*/ 0 w 240"/>
              <a:gd name="T10" fmla="*/ 0 h 224"/>
              <a:gd name="T11" fmla="*/ 240 w 240"/>
              <a:gd name="T12" fmla="*/ 224 h 224"/>
            </a:gdLst>
            <a:ahLst/>
            <a:cxnLst>
              <a:cxn ang="T6">
                <a:pos x="T0" y="T1"/>
              </a:cxn>
              <a:cxn ang="T7">
                <a:pos x="T2" y="T3"/>
              </a:cxn>
              <a:cxn ang="T8">
                <a:pos x="T4" y="T5"/>
              </a:cxn>
            </a:cxnLst>
            <a:rect l="T9" t="T10" r="T11" b="T12"/>
            <a:pathLst>
              <a:path w="240" h="224">
                <a:moveTo>
                  <a:pt x="0" y="224"/>
                </a:moveTo>
                <a:cubicBezTo>
                  <a:pt x="28" y="144"/>
                  <a:pt x="56" y="64"/>
                  <a:pt x="96" y="32"/>
                </a:cubicBezTo>
                <a:cubicBezTo>
                  <a:pt x="136" y="0"/>
                  <a:pt x="188" y="16"/>
                  <a:pt x="240" y="32"/>
                </a:cubicBezTo>
              </a:path>
            </a:pathLst>
          </a:custGeom>
          <a:noFill/>
          <a:ln w="50800">
            <a:solidFill>
              <a:srgbClr val="FF0000"/>
            </a:solidFill>
            <a:round/>
            <a:headEnd type="triangle" w="med" len="med"/>
            <a:tailEnd type="triangle" w="med" len="med"/>
          </a:ln>
        </p:spPr>
        <p:txBody>
          <a:bodyP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5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35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3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58" grpId="0" animBg="1"/>
      <p:bldP spid="193559" grpId="0" animBg="1"/>
      <p:bldP spid="19356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srcRect/>
          <a:stretch>
            <a:fillRect/>
          </a:stretch>
        </p:blipFill>
        <p:spPr bwMode="auto">
          <a:xfrm>
            <a:off x="533400" y="990600"/>
            <a:ext cx="7772400" cy="5451475"/>
          </a:xfrm>
          <a:prstGeom prst="rect">
            <a:avLst/>
          </a:prstGeom>
          <a:noFill/>
          <a:ln w="38100">
            <a:noFill/>
            <a:miter lim="800000"/>
            <a:headEnd/>
            <a:tailEnd/>
          </a:ln>
        </p:spPr>
      </p:pic>
      <p:sp>
        <p:nvSpPr>
          <p:cNvPr id="46083" name="Rectangle 5"/>
          <p:cNvSpPr>
            <a:spLocks noChangeArrowheads="1"/>
          </p:cNvSpPr>
          <p:nvPr/>
        </p:nvSpPr>
        <p:spPr bwMode="auto">
          <a:xfrm>
            <a:off x="7099300" y="776288"/>
            <a:ext cx="1663700" cy="366712"/>
          </a:xfrm>
          <a:prstGeom prst="rect">
            <a:avLst/>
          </a:prstGeom>
          <a:noFill/>
          <a:ln w="38100">
            <a:noFill/>
            <a:miter lim="800000"/>
            <a:headEnd/>
            <a:tailEnd/>
          </a:ln>
        </p:spPr>
        <p:txBody>
          <a:bodyPr wrap="none">
            <a:spAutoFit/>
          </a:bodyPr>
          <a:lstStyle/>
          <a:p>
            <a:r>
              <a:rPr lang="en-US" dirty="0">
                <a:solidFill>
                  <a:srgbClr val="800000"/>
                </a:solidFill>
              </a:rPr>
              <a:t>Yan, et al. ’07</a:t>
            </a:r>
          </a:p>
        </p:txBody>
      </p:sp>
      <p:sp>
        <p:nvSpPr>
          <p:cNvPr id="5" name="Rectangle 2"/>
          <p:cNvSpPr txBox="1">
            <a:spLocks noChangeArrowheads="1"/>
          </p:cNvSpPr>
          <p:nvPr/>
        </p:nvSpPr>
        <p:spPr>
          <a:xfrm>
            <a:off x="762000" y="152400"/>
            <a:ext cx="8229600" cy="6096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smtClean="0">
                <a:ln>
                  <a:noFill/>
                </a:ln>
                <a:solidFill>
                  <a:schemeClr val="tx1"/>
                </a:solidFill>
                <a:effectLst/>
                <a:uLnTx/>
                <a:uFillTx/>
                <a:latin typeface="+mn-lt"/>
                <a:ea typeface="+mn-ea"/>
                <a:cs typeface="+mn-cs"/>
              </a:rPr>
              <a:t>Multi-view models </a:t>
            </a:r>
            <a:r>
              <a:rPr kumimoji="0" lang="en-US" sz="2800" b="0" i="0" u="none" strike="noStrike" kern="0" cap="none" spc="0" normalizeH="0" baseline="0" noProof="0" dirty="0" smtClean="0">
                <a:ln>
                  <a:noFill/>
                </a:ln>
                <a:solidFill>
                  <a:schemeClr val="tx1"/>
                </a:solidFill>
                <a:effectLst/>
                <a:uLnTx/>
                <a:uFillTx/>
                <a:latin typeface="+mn-lt"/>
                <a:ea typeface="+mn-ea"/>
                <a:cs typeface="+mn-cs"/>
              </a:rPr>
              <a:t>by</a:t>
            </a:r>
            <a:r>
              <a:rPr kumimoji="0" lang="en-US" sz="2800" b="0" i="0" u="none" strike="noStrike" kern="0" cap="none" spc="0" normalizeH="0" noProof="0" dirty="0" smtClean="0">
                <a:ln>
                  <a:noFill/>
                </a:ln>
                <a:solidFill>
                  <a:schemeClr val="tx1"/>
                </a:solidFill>
                <a:effectLst/>
                <a:uLnTx/>
                <a:uFillTx/>
                <a:latin typeface="+mn-lt"/>
                <a:ea typeface="+mn-ea"/>
                <a:cs typeface="+mn-cs"/>
              </a:rPr>
              <a:t> rough 3d shapes</a:t>
            </a: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3"/>
          <a:srcRect/>
          <a:stretch>
            <a:fillRect/>
          </a:stretch>
        </p:blipFill>
        <p:spPr bwMode="auto">
          <a:xfrm>
            <a:off x="1143000" y="1066800"/>
            <a:ext cx="5791200" cy="5730875"/>
          </a:xfrm>
          <a:prstGeom prst="rect">
            <a:avLst/>
          </a:prstGeom>
          <a:noFill/>
          <a:ln w="38100">
            <a:noFill/>
            <a:miter lim="800000"/>
            <a:headEnd/>
            <a:tailEnd/>
          </a:ln>
        </p:spPr>
      </p:pic>
      <p:sp>
        <p:nvSpPr>
          <p:cNvPr id="47107" name="Rectangle 5"/>
          <p:cNvSpPr>
            <a:spLocks noChangeArrowheads="1"/>
          </p:cNvSpPr>
          <p:nvPr/>
        </p:nvSpPr>
        <p:spPr bwMode="auto">
          <a:xfrm>
            <a:off x="7045325" y="852488"/>
            <a:ext cx="2022475" cy="366712"/>
          </a:xfrm>
          <a:prstGeom prst="rect">
            <a:avLst/>
          </a:prstGeom>
          <a:noFill/>
          <a:ln w="38100">
            <a:noFill/>
            <a:miter lim="800000"/>
            <a:headEnd/>
            <a:tailEnd/>
          </a:ln>
        </p:spPr>
        <p:txBody>
          <a:bodyPr wrap="none">
            <a:spAutoFit/>
          </a:bodyPr>
          <a:lstStyle/>
          <a:p>
            <a:r>
              <a:rPr lang="en-US" dirty="0">
                <a:solidFill>
                  <a:srgbClr val="800000"/>
                </a:solidFill>
              </a:rPr>
              <a:t>Hoiem, et al., ’07</a:t>
            </a:r>
          </a:p>
        </p:txBody>
      </p:sp>
      <p:sp>
        <p:nvSpPr>
          <p:cNvPr id="6" name="Rectangle 2"/>
          <p:cNvSpPr txBox="1">
            <a:spLocks noChangeArrowheads="1"/>
          </p:cNvSpPr>
          <p:nvPr/>
        </p:nvSpPr>
        <p:spPr>
          <a:xfrm>
            <a:off x="762000" y="152400"/>
            <a:ext cx="8229600" cy="6096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smtClean="0">
                <a:ln>
                  <a:noFill/>
                </a:ln>
                <a:solidFill>
                  <a:schemeClr val="tx1"/>
                </a:solidFill>
                <a:effectLst/>
                <a:uLnTx/>
                <a:uFillTx/>
                <a:latin typeface="+mn-lt"/>
                <a:ea typeface="+mn-ea"/>
                <a:cs typeface="+mn-cs"/>
              </a:rPr>
              <a:t>Multi-view models </a:t>
            </a:r>
            <a:r>
              <a:rPr kumimoji="0" lang="en-US" sz="2800" b="0" i="0" u="none" strike="noStrike" kern="0" cap="none" spc="0" normalizeH="0" baseline="0" noProof="0" dirty="0" smtClean="0">
                <a:ln>
                  <a:noFill/>
                </a:ln>
                <a:solidFill>
                  <a:schemeClr val="tx1"/>
                </a:solidFill>
                <a:effectLst/>
                <a:uLnTx/>
                <a:uFillTx/>
                <a:latin typeface="+mn-lt"/>
                <a:ea typeface="+mn-ea"/>
                <a:cs typeface="+mn-cs"/>
              </a:rPr>
              <a:t>by</a:t>
            </a:r>
            <a:r>
              <a:rPr kumimoji="0" lang="en-US" sz="2800" b="0" i="0" u="none" strike="noStrike" kern="0" cap="none" spc="0" normalizeH="0" noProof="0" dirty="0" smtClean="0">
                <a:ln>
                  <a:noFill/>
                </a:ln>
                <a:solidFill>
                  <a:schemeClr val="tx1"/>
                </a:solidFill>
                <a:effectLst/>
                <a:uLnTx/>
                <a:uFillTx/>
                <a:latin typeface="+mn-lt"/>
                <a:ea typeface="+mn-ea"/>
                <a:cs typeface="+mn-cs"/>
              </a:rPr>
              <a:t> rough 3d shapes</a:t>
            </a: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b="16325"/>
          <a:stretch>
            <a:fillRect/>
          </a:stretch>
        </p:blipFill>
        <p:spPr bwMode="auto">
          <a:xfrm>
            <a:off x="1447800" y="984250"/>
            <a:ext cx="5791200" cy="5645150"/>
          </a:xfrm>
          <a:prstGeom prst="rect">
            <a:avLst/>
          </a:prstGeom>
          <a:noFill/>
          <a:ln w="25400" algn="ctr">
            <a:noFill/>
            <a:miter lim="800000"/>
            <a:headEnd/>
            <a:tailEnd/>
          </a:ln>
        </p:spPr>
      </p:pic>
      <p:sp>
        <p:nvSpPr>
          <p:cNvPr id="49156" name="Text Box 4"/>
          <p:cNvSpPr txBox="1">
            <a:spLocks noChangeArrowheads="1"/>
          </p:cNvSpPr>
          <p:nvPr/>
        </p:nvSpPr>
        <p:spPr bwMode="auto">
          <a:xfrm rot="5400000">
            <a:off x="5372100" y="4000500"/>
            <a:ext cx="2286000" cy="228600"/>
          </a:xfrm>
          <a:prstGeom prst="rect">
            <a:avLst/>
          </a:prstGeom>
          <a:noFill/>
          <a:ln w="9525">
            <a:noFill/>
            <a:miter lim="800000"/>
            <a:headEnd/>
            <a:tailEnd/>
          </a:ln>
        </p:spPr>
        <p:txBody>
          <a:bodyPr>
            <a:spAutoFit/>
          </a:bodyPr>
          <a:lstStyle/>
          <a:p>
            <a:r>
              <a:rPr lang="en-US" sz="900">
                <a:solidFill>
                  <a:srgbClr val="800000"/>
                </a:solidFill>
              </a:rPr>
              <a:t>‘Courtesy of Thomas et al. 06 </a:t>
            </a:r>
          </a:p>
        </p:txBody>
      </p:sp>
      <p:sp>
        <p:nvSpPr>
          <p:cNvPr id="49158" name="Text Box 6"/>
          <p:cNvSpPr txBox="1">
            <a:spLocks noChangeArrowheads="1"/>
          </p:cNvSpPr>
          <p:nvPr/>
        </p:nvSpPr>
        <p:spPr bwMode="auto">
          <a:xfrm>
            <a:off x="6629400" y="806450"/>
            <a:ext cx="2286000" cy="336550"/>
          </a:xfrm>
          <a:prstGeom prst="rect">
            <a:avLst/>
          </a:prstGeom>
          <a:noFill/>
          <a:ln w="9525">
            <a:noFill/>
            <a:miter lim="800000"/>
            <a:headEnd/>
            <a:tailEnd/>
          </a:ln>
        </p:spPr>
        <p:txBody>
          <a:bodyPr>
            <a:spAutoFit/>
          </a:bodyPr>
          <a:lstStyle/>
          <a:p>
            <a:r>
              <a:rPr lang="en-US" sz="1600" dirty="0">
                <a:solidFill>
                  <a:srgbClr val="800000"/>
                </a:solidFill>
              </a:rPr>
              <a:t>[Thomas et al. ’06] </a:t>
            </a:r>
          </a:p>
        </p:txBody>
      </p:sp>
      <p:sp>
        <p:nvSpPr>
          <p:cNvPr id="8" name="Rectangle 2"/>
          <p:cNvSpPr txBox="1">
            <a:spLocks noChangeArrowheads="1"/>
          </p:cNvSpPr>
          <p:nvPr/>
        </p:nvSpPr>
        <p:spPr>
          <a:xfrm>
            <a:off x="762000" y="152400"/>
            <a:ext cx="8229600" cy="6096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smtClean="0">
                <a:ln>
                  <a:noFill/>
                </a:ln>
                <a:solidFill>
                  <a:schemeClr val="tx1"/>
                </a:solidFill>
                <a:effectLst/>
                <a:uLnTx/>
                <a:uFillTx/>
                <a:latin typeface="+mn-lt"/>
                <a:ea typeface="+mn-ea"/>
                <a:cs typeface="+mn-cs"/>
              </a:rPr>
              <a:t>Multi-view models </a:t>
            </a:r>
            <a:r>
              <a:rPr kumimoji="0" lang="en-US" sz="2800" b="0" i="0" u="none" strike="noStrike" kern="0" cap="none" spc="0" normalizeH="0" baseline="0" noProof="0" dirty="0" smtClean="0">
                <a:ln>
                  <a:noFill/>
                </a:ln>
                <a:solidFill>
                  <a:schemeClr val="tx1"/>
                </a:solidFill>
                <a:effectLst/>
                <a:uLnTx/>
                <a:uFillTx/>
                <a:latin typeface="+mn-lt"/>
                <a:ea typeface="+mn-ea"/>
                <a:cs typeface="+mn-cs"/>
              </a:rPr>
              <a:t>by </a:t>
            </a:r>
            <a:r>
              <a:rPr kumimoji="0" lang="en-US" sz="2800" b="0" i="0" u="none" strike="noStrike" kern="0" cap="none" spc="0" normalizeH="0" noProof="0" dirty="0" smtClean="0">
                <a:ln>
                  <a:noFill/>
                </a:ln>
                <a:solidFill>
                  <a:schemeClr val="tx1"/>
                </a:solidFill>
                <a:effectLst/>
                <a:uLnTx/>
                <a:uFillTx/>
                <a:latin typeface="+mn-lt"/>
                <a:ea typeface="+mn-ea"/>
                <a:cs typeface="+mn-cs"/>
              </a:rPr>
              <a:t>ISM representations</a:t>
            </a: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ChangeAspect="1"/>
          </p:cNvGraphicFramePr>
          <p:nvPr>
            <p:ph sz="quarter" idx="2"/>
          </p:nvPr>
        </p:nvGraphicFramePr>
        <p:xfrm>
          <a:off x="1001713" y="2594869"/>
          <a:ext cx="1143000" cy="412750"/>
        </p:xfrm>
        <a:graphic>
          <a:graphicData uri="http://schemas.openxmlformats.org/presentationml/2006/ole">
            <p:oleObj spid="_x0000_s2050" name="PhotoImpact Pro" r:id="rId4" imgW="3342857" imgH="1209524" progId="">
              <p:embed/>
            </p:oleObj>
          </a:graphicData>
        </a:graphic>
      </p:graphicFrame>
      <p:graphicFrame>
        <p:nvGraphicFramePr>
          <p:cNvPr id="3075" name="Object 4"/>
          <p:cNvGraphicFramePr>
            <a:graphicFrameLocks noChangeAspect="1"/>
          </p:cNvGraphicFramePr>
          <p:nvPr/>
        </p:nvGraphicFramePr>
        <p:xfrm>
          <a:off x="1001713" y="1801119"/>
          <a:ext cx="1090612" cy="417513"/>
        </p:xfrm>
        <a:graphic>
          <a:graphicData uri="http://schemas.openxmlformats.org/presentationml/2006/ole">
            <p:oleObj spid="_x0000_s2051" name="PhotoImpact Pro" r:id="rId5" imgW="1666800" imgH="609480" progId="">
              <p:embed/>
            </p:oleObj>
          </a:graphicData>
        </a:graphic>
      </p:graphicFrame>
      <p:sp>
        <p:nvSpPr>
          <p:cNvPr id="3078" name="Text Box 5"/>
          <p:cNvSpPr txBox="1">
            <a:spLocks noChangeArrowheads="1"/>
          </p:cNvSpPr>
          <p:nvPr/>
        </p:nvSpPr>
        <p:spPr bwMode="auto">
          <a:xfrm rot="5400000">
            <a:off x="1366838" y="2153544"/>
            <a:ext cx="488950" cy="457200"/>
          </a:xfrm>
          <a:prstGeom prst="rect">
            <a:avLst/>
          </a:prstGeom>
          <a:noFill/>
          <a:ln w="63500" algn="ctr">
            <a:noFill/>
            <a:miter lim="800000"/>
            <a:headEnd/>
            <a:tailEnd/>
          </a:ln>
        </p:spPr>
        <p:txBody>
          <a:bodyPr wrap="none">
            <a:spAutoFit/>
          </a:bodyPr>
          <a:lstStyle/>
          <a:p>
            <a:pPr algn="ctr"/>
            <a:r>
              <a:rPr lang="en-US" sz="2400" b="1"/>
              <a:t>…</a:t>
            </a:r>
          </a:p>
        </p:txBody>
      </p:sp>
      <p:sp>
        <p:nvSpPr>
          <p:cNvPr id="3079" name="Line 6"/>
          <p:cNvSpPr>
            <a:spLocks noChangeShapeType="1"/>
          </p:cNvSpPr>
          <p:nvPr/>
        </p:nvSpPr>
        <p:spPr bwMode="auto">
          <a:xfrm>
            <a:off x="2514600" y="2334519"/>
            <a:ext cx="1219200" cy="0"/>
          </a:xfrm>
          <a:prstGeom prst="line">
            <a:avLst/>
          </a:prstGeom>
          <a:noFill/>
          <a:ln w="50800">
            <a:solidFill>
              <a:srgbClr val="000000"/>
            </a:solidFill>
            <a:round/>
            <a:headEnd type="triangle" w="med" len="med"/>
            <a:tailEnd type="triangle" w="med" len="med"/>
          </a:ln>
        </p:spPr>
        <p:txBody>
          <a:bodyPr>
            <a:spAutoFit/>
          </a:bodyPr>
          <a:lstStyle/>
          <a:p>
            <a:endParaRPr lang="en-US"/>
          </a:p>
        </p:txBody>
      </p:sp>
      <p:graphicFrame>
        <p:nvGraphicFramePr>
          <p:cNvPr id="3076" name="Object 7"/>
          <p:cNvGraphicFramePr>
            <a:graphicFrameLocks noChangeAspect="1"/>
          </p:cNvGraphicFramePr>
          <p:nvPr>
            <p:ph sz="quarter" idx="3"/>
          </p:nvPr>
        </p:nvGraphicFramePr>
        <p:xfrm>
          <a:off x="1001713" y="1343919"/>
          <a:ext cx="1195387" cy="427038"/>
        </p:xfrm>
        <a:graphic>
          <a:graphicData uri="http://schemas.openxmlformats.org/presentationml/2006/ole">
            <p:oleObj spid="_x0000_s2052" name="PhotoImpact Pro" r:id="rId6" imgW="2180952" imgH="780746" progId="">
              <p:embed/>
            </p:oleObj>
          </a:graphicData>
        </a:graphic>
      </p:graphicFrame>
      <p:sp>
        <p:nvSpPr>
          <p:cNvPr id="3080" name="AutoShape 8"/>
          <p:cNvSpPr>
            <a:spLocks/>
          </p:cNvSpPr>
          <p:nvPr/>
        </p:nvSpPr>
        <p:spPr bwMode="auto">
          <a:xfrm>
            <a:off x="620713" y="1375669"/>
            <a:ext cx="228600" cy="1676400"/>
          </a:xfrm>
          <a:prstGeom prst="leftBrace">
            <a:avLst>
              <a:gd name="adj1" fmla="val 61111"/>
              <a:gd name="adj2" fmla="val 50000"/>
            </a:avLst>
          </a:prstGeom>
          <a:noFill/>
          <a:ln w="38100">
            <a:solidFill>
              <a:srgbClr val="000000"/>
            </a:solidFill>
            <a:round/>
            <a:headEnd/>
            <a:tailEnd/>
          </a:ln>
        </p:spPr>
        <p:txBody>
          <a:bodyPr wrap="none" anchor="ctr">
            <a:spAutoFit/>
          </a:bodyPr>
          <a:lstStyle/>
          <a:p>
            <a:endParaRPr lang="en-US"/>
          </a:p>
        </p:txBody>
      </p:sp>
      <p:sp>
        <p:nvSpPr>
          <p:cNvPr id="3081" name="AutoShape 9"/>
          <p:cNvSpPr>
            <a:spLocks/>
          </p:cNvSpPr>
          <p:nvPr/>
        </p:nvSpPr>
        <p:spPr bwMode="auto">
          <a:xfrm>
            <a:off x="685800" y="3706119"/>
            <a:ext cx="228600" cy="2133600"/>
          </a:xfrm>
          <a:prstGeom prst="leftBrace">
            <a:avLst>
              <a:gd name="adj1" fmla="val 77778"/>
              <a:gd name="adj2" fmla="val 50000"/>
            </a:avLst>
          </a:prstGeom>
          <a:noFill/>
          <a:ln w="38100">
            <a:solidFill>
              <a:srgbClr val="000000"/>
            </a:solidFill>
            <a:round/>
            <a:headEnd/>
            <a:tailEnd/>
          </a:ln>
        </p:spPr>
        <p:txBody>
          <a:bodyPr anchor="ctr">
            <a:spAutoFit/>
          </a:bodyPr>
          <a:lstStyle/>
          <a:p>
            <a:endParaRPr lang="en-US"/>
          </a:p>
        </p:txBody>
      </p:sp>
      <p:sp>
        <p:nvSpPr>
          <p:cNvPr id="3082" name="Text Box 10"/>
          <p:cNvSpPr txBox="1">
            <a:spLocks noChangeArrowheads="1"/>
          </p:cNvSpPr>
          <p:nvPr/>
        </p:nvSpPr>
        <p:spPr bwMode="auto">
          <a:xfrm>
            <a:off x="123825" y="6003925"/>
            <a:ext cx="8943975" cy="396875"/>
          </a:xfrm>
          <a:prstGeom prst="rect">
            <a:avLst/>
          </a:prstGeom>
          <a:noFill/>
          <a:ln w="38100" algn="ctr">
            <a:noFill/>
            <a:prstDash val="sysDot"/>
            <a:miter lim="800000"/>
            <a:headEnd/>
            <a:tailEnd/>
          </a:ln>
        </p:spPr>
        <p:txBody>
          <a:bodyPr wrap="none">
            <a:spAutoFit/>
          </a:bodyPr>
          <a:lstStyle/>
          <a:p>
            <a:r>
              <a:rPr lang="en-US" sz="2000"/>
              <a:t>Sparse set of interest points or parts of the objects are linked across views.  </a:t>
            </a:r>
          </a:p>
        </p:txBody>
      </p:sp>
      <p:pic>
        <p:nvPicPr>
          <p:cNvPr id="3083" name="Picture 11" descr="car10_A7_H2_S1"/>
          <p:cNvPicPr>
            <a:picLocks noChangeAspect="1" noChangeArrowheads="1"/>
          </p:cNvPicPr>
          <p:nvPr/>
        </p:nvPicPr>
        <p:blipFill>
          <a:blip r:embed="rId7"/>
          <a:srcRect l="33827" t="37875" r="27142" b="42960"/>
          <a:stretch>
            <a:fillRect/>
          </a:stretch>
        </p:blipFill>
        <p:spPr bwMode="auto">
          <a:xfrm>
            <a:off x="4953000" y="1877319"/>
            <a:ext cx="1125538" cy="414338"/>
          </a:xfrm>
          <a:prstGeom prst="rect">
            <a:avLst/>
          </a:prstGeom>
          <a:noFill/>
          <a:ln w="12700">
            <a:solidFill>
              <a:schemeClr val="tx1"/>
            </a:solidFill>
            <a:miter lim="800000"/>
            <a:headEnd/>
            <a:tailEnd/>
          </a:ln>
        </p:spPr>
      </p:pic>
      <p:pic>
        <p:nvPicPr>
          <p:cNvPr id="3084" name="Picture 12" descr="car_A3_H2_S1"/>
          <p:cNvPicPr>
            <a:picLocks noChangeAspect="1" noChangeArrowheads="1"/>
          </p:cNvPicPr>
          <p:nvPr/>
        </p:nvPicPr>
        <p:blipFill>
          <a:blip r:embed="rId8"/>
          <a:srcRect l="58269" t="53532" r="22549" b="24120"/>
          <a:stretch>
            <a:fillRect/>
          </a:stretch>
        </p:blipFill>
        <p:spPr bwMode="auto">
          <a:xfrm>
            <a:off x="6324600" y="2563119"/>
            <a:ext cx="533400" cy="466725"/>
          </a:xfrm>
          <a:prstGeom prst="rect">
            <a:avLst/>
          </a:prstGeom>
          <a:noFill/>
          <a:ln w="12700">
            <a:solidFill>
              <a:schemeClr val="tx1"/>
            </a:solidFill>
            <a:miter lim="800000"/>
            <a:headEnd/>
            <a:tailEnd/>
          </a:ln>
        </p:spPr>
      </p:pic>
      <p:pic>
        <p:nvPicPr>
          <p:cNvPr id="3085" name="Picture 13" descr="car_A3_H2_S1"/>
          <p:cNvPicPr>
            <a:picLocks noChangeAspect="1" noChangeArrowheads="1"/>
          </p:cNvPicPr>
          <p:nvPr/>
        </p:nvPicPr>
        <p:blipFill>
          <a:blip r:embed="rId8"/>
          <a:srcRect l="7170" t="47415" r="66820" b="25903"/>
          <a:stretch>
            <a:fillRect/>
          </a:stretch>
        </p:blipFill>
        <p:spPr bwMode="auto">
          <a:xfrm>
            <a:off x="4038600" y="2486919"/>
            <a:ext cx="769938" cy="592138"/>
          </a:xfrm>
          <a:prstGeom prst="rect">
            <a:avLst/>
          </a:prstGeom>
          <a:noFill/>
          <a:ln w="12700">
            <a:noFill/>
            <a:miter lim="800000"/>
            <a:headEnd/>
            <a:tailEnd/>
          </a:ln>
        </p:spPr>
      </p:pic>
      <p:pic>
        <p:nvPicPr>
          <p:cNvPr id="3086" name="Picture 14" descr="car7_A6_H2_S1"/>
          <p:cNvPicPr>
            <a:picLocks noChangeAspect="1" noChangeArrowheads="1"/>
          </p:cNvPicPr>
          <p:nvPr/>
        </p:nvPicPr>
        <p:blipFill>
          <a:blip r:embed="rId9"/>
          <a:srcRect l="57866" t="21051" r="2000" b="53236"/>
          <a:stretch>
            <a:fillRect/>
          </a:stretch>
        </p:blipFill>
        <p:spPr bwMode="auto">
          <a:xfrm>
            <a:off x="5029200" y="4239519"/>
            <a:ext cx="958850" cy="479425"/>
          </a:xfrm>
          <a:prstGeom prst="rect">
            <a:avLst/>
          </a:prstGeom>
          <a:noFill/>
          <a:ln w="12700">
            <a:solidFill>
              <a:schemeClr val="tx1"/>
            </a:solidFill>
            <a:miter lim="800000"/>
            <a:headEnd/>
            <a:tailEnd/>
          </a:ln>
        </p:spPr>
      </p:pic>
      <p:pic>
        <p:nvPicPr>
          <p:cNvPr id="3087" name="Picture 15" descr="car10_A4_H2_S3"/>
          <p:cNvPicPr>
            <a:picLocks noChangeAspect="1" noChangeArrowheads="1"/>
          </p:cNvPicPr>
          <p:nvPr/>
        </p:nvPicPr>
        <p:blipFill>
          <a:blip r:embed="rId10"/>
          <a:srcRect l="46312" t="63148" r="42792" b="20506"/>
          <a:stretch>
            <a:fillRect/>
          </a:stretch>
        </p:blipFill>
        <p:spPr bwMode="auto">
          <a:xfrm>
            <a:off x="4267200" y="4620519"/>
            <a:ext cx="549275" cy="617538"/>
          </a:xfrm>
          <a:prstGeom prst="rect">
            <a:avLst/>
          </a:prstGeom>
          <a:noFill/>
          <a:ln w="12700">
            <a:noFill/>
            <a:miter lim="800000"/>
            <a:headEnd/>
            <a:tailEnd/>
          </a:ln>
        </p:spPr>
      </p:pic>
      <p:pic>
        <p:nvPicPr>
          <p:cNvPr id="3088" name="Picture 16" descr="car7_A6_H2_S1"/>
          <p:cNvPicPr>
            <a:picLocks noChangeAspect="1" noChangeArrowheads="1"/>
          </p:cNvPicPr>
          <p:nvPr/>
        </p:nvPicPr>
        <p:blipFill>
          <a:blip r:embed="rId11">
            <a:lum bright="12000"/>
          </a:blip>
          <a:srcRect l="12000" t="16000" r="2000" b="14667"/>
          <a:stretch>
            <a:fillRect/>
          </a:stretch>
        </p:blipFill>
        <p:spPr bwMode="auto">
          <a:xfrm>
            <a:off x="1066800" y="3631507"/>
            <a:ext cx="838200" cy="527050"/>
          </a:xfrm>
          <a:prstGeom prst="rect">
            <a:avLst/>
          </a:prstGeom>
          <a:noFill/>
          <a:ln w="12700">
            <a:solidFill>
              <a:schemeClr val="tx1"/>
            </a:solidFill>
            <a:miter lim="800000"/>
            <a:headEnd/>
            <a:tailEnd/>
          </a:ln>
        </p:spPr>
      </p:pic>
      <p:pic>
        <p:nvPicPr>
          <p:cNvPr id="3089" name="Picture 17" descr="car8_A6_H1_S2"/>
          <p:cNvPicPr>
            <a:picLocks noChangeAspect="1" noChangeArrowheads="1"/>
          </p:cNvPicPr>
          <p:nvPr/>
        </p:nvPicPr>
        <p:blipFill>
          <a:blip r:embed="rId12">
            <a:lum bright="12000"/>
          </a:blip>
          <a:srcRect l="15384" t="32051" r="23077" b="26923"/>
          <a:stretch>
            <a:fillRect/>
          </a:stretch>
        </p:blipFill>
        <p:spPr bwMode="auto">
          <a:xfrm>
            <a:off x="1066800" y="4315719"/>
            <a:ext cx="944563" cy="473075"/>
          </a:xfrm>
          <a:prstGeom prst="rect">
            <a:avLst/>
          </a:prstGeom>
          <a:noFill/>
          <a:ln w="12700">
            <a:solidFill>
              <a:schemeClr val="tx1"/>
            </a:solidFill>
            <a:miter lim="800000"/>
            <a:headEnd/>
            <a:tailEnd/>
          </a:ln>
        </p:spPr>
      </p:pic>
      <p:pic>
        <p:nvPicPr>
          <p:cNvPr id="3090" name="Picture 18" descr="car8_A6_H2_S2"/>
          <p:cNvPicPr>
            <a:picLocks noChangeAspect="1" noChangeArrowheads="1"/>
          </p:cNvPicPr>
          <p:nvPr/>
        </p:nvPicPr>
        <p:blipFill>
          <a:blip r:embed="rId13">
            <a:lum bright="12000"/>
          </a:blip>
          <a:srcRect l="19231" t="37180" r="23077" b="16667"/>
          <a:stretch>
            <a:fillRect/>
          </a:stretch>
        </p:blipFill>
        <p:spPr bwMode="auto">
          <a:xfrm>
            <a:off x="1066800" y="5344419"/>
            <a:ext cx="825500" cy="495300"/>
          </a:xfrm>
          <a:prstGeom prst="rect">
            <a:avLst/>
          </a:prstGeom>
          <a:noFill/>
          <a:ln w="12700">
            <a:solidFill>
              <a:schemeClr val="tx1"/>
            </a:solidFill>
            <a:miter lim="800000"/>
            <a:headEnd/>
            <a:tailEnd/>
          </a:ln>
        </p:spPr>
      </p:pic>
      <p:sp>
        <p:nvSpPr>
          <p:cNvPr id="3091" name="Text Box 19"/>
          <p:cNvSpPr txBox="1">
            <a:spLocks noChangeArrowheads="1"/>
          </p:cNvSpPr>
          <p:nvPr/>
        </p:nvSpPr>
        <p:spPr bwMode="auto">
          <a:xfrm rot="5400000">
            <a:off x="1355725" y="4788794"/>
            <a:ext cx="488950" cy="457200"/>
          </a:xfrm>
          <a:prstGeom prst="rect">
            <a:avLst/>
          </a:prstGeom>
          <a:noFill/>
          <a:ln w="63500" algn="ctr">
            <a:noFill/>
            <a:miter lim="800000"/>
            <a:headEnd/>
            <a:tailEnd/>
          </a:ln>
        </p:spPr>
        <p:txBody>
          <a:bodyPr wrap="none">
            <a:spAutoFit/>
          </a:bodyPr>
          <a:lstStyle/>
          <a:p>
            <a:pPr algn="ctr"/>
            <a:r>
              <a:rPr lang="en-US" sz="2400" b="1"/>
              <a:t>…</a:t>
            </a:r>
          </a:p>
        </p:txBody>
      </p:sp>
      <p:pic>
        <p:nvPicPr>
          <p:cNvPr id="3092" name="Picture 20" descr="car8_A6_H1_S2"/>
          <p:cNvPicPr>
            <a:picLocks noChangeAspect="1" noChangeArrowheads="1"/>
          </p:cNvPicPr>
          <p:nvPr/>
        </p:nvPicPr>
        <p:blipFill>
          <a:blip r:embed="rId14">
            <a:lum bright="12000"/>
          </a:blip>
          <a:srcRect l="65587" t="42465" r="23077" b="35989"/>
          <a:stretch>
            <a:fillRect/>
          </a:stretch>
        </p:blipFill>
        <p:spPr bwMode="auto">
          <a:xfrm>
            <a:off x="6248400" y="4468119"/>
            <a:ext cx="479425" cy="685800"/>
          </a:xfrm>
          <a:prstGeom prst="rect">
            <a:avLst/>
          </a:prstGeom>
          <a:noFill/>
          <a:ln w="12700">
            <a:solidFill>
              <a:schemeClr val="tx1"/>
            </a:solidFill>
            <a:miter lim="800000"/>
            <a:headEnd/>
            <a:tailEnd/>
          </a:ln>
        </p:spPr>
      </p:pic>
      <p:sp>
        <p:nvSpPr>
          <p:cNvPr id="3093" name="Line 21"/>
          <p:cNvSpPr>
            <a:spLocks noChangeShapeType="1"/>
          </p:cNvSpPr>
          <p:nvPr/>
        </p:nvSpPr>
        <p:spPr bwMode="auto">
          <a:xfrm>
            <a:off x="2590800" y="4544319"/>
            <a:ext cx="1219200" cy="0"/>
          </a:xfrm>
          <a:prstGeom prst="line">
            <a:avLst/>
          </a:prstGeom>
          <a:noFill/>
          <a:ln w="50800">
            <a:solidFill>
              <a:srgbClr val="000000"/>
            </a:solidFill>
            <a:round/>
            <a:headEnd type="triangle" w="med" len="med"/>
            <a:tailEnd type="triangle" w="med" len="med"/>
          </a:ln>
        </p:spPr>
        <p:txBody>
          <a:bodyPr>
            <a:spAutoFit/>
          </a:bodyPr>
          <a:lstStyle/>
          <a:p>
            <a:endParaRPr lang="en-US"/>
          </a:p>
        </p:txBody>
      </p:sp>
      <p:sp>
        <p:nvSpPr>
          <p:cNvPr id="193558" name="Line 22"/>
          <p:cNvSpPr>
            <a:spLocks noChangeShapeType="1"/>
          </p:cNvSpPr>
          <p:nvPr/>
        </p:nvSpPr>
        <p:spPr bwMode="auto">
          <a:xfrm>
            <a:off x="4495800" y="3248919"/>
            <a:ext cx="0" cy="1295400"/>
          </a:xfrm>
          <a:prstGeom prst="line">
            <a:avLst/>
          </a:prstGeom>
          <a:noFill/>
          <a:ln w="50800">
            <a:solidFill>
              <a:srgbClr val="FF0000"/>
            </a:solidFill>
            <a:round/>
            <a:headEnd type="triangle" w="med" len="med"/>
            <a:tailEnd type="triangle" w="med" len="med"/>
          </a:ln>
        </p:spPr>
        <p:txBody>
          <a:bodyPr>
            <a:spAutoFit/>
          </a:bodyPr>
          <a:lstStyle/>
          <a:p>
            <a:endParaRPr lang="en-US"/>
          </a:p>
        </p:txBody>
      </p:sp>
      <p:sp>
        <p:nvSpPr>
          <p:cNvPr id="193560" name="Line 24"/>
          <p:cNvSpPr>
            <a:spLocks noChangeShapeType="1"/>
          </p:cNvSpPr>
          <p:nvPr/>
        </p:nvSpPr>
        <p:spPr bwMode="auto">
          <a:xfrm flipH="1">
            <a:off x="6400800" y="3172719"/>
            <a:ext cx="152400" cy="1219200"/>
          </a:xfrm>
          <a:prstGeom prst="line">
            <a:avLst/>
          </a:prstGeom>
          <a:noFill/>
          <a:ln w="50800">
            <a:solidFill>
              <a:srgbClr val="FF0000"/>
            </a:solidFill>
            <a:round/>
            <a:headEnd type="triangle" w="med" len="med"/>
            <a:tailEnd type="triangle" w="med" len="med"/>
          </a:ln>
        </p:spPr>
        <p:txBody>
          <a:bodyPr>
            <a:spAutoFit/>
          </a:bodyPr>
          <a:lstStyle/>
          <a:p>
            <a:endParaRPr lang="en-US"/>
          </a:p>
        </p:txBody>
      </p:sp>
      <p:sp>
        <p:nvSpPr>
          <p:cNvPr id="3101" name="Text Box 29"/>
          <p:cNvSpPr txBox="1">
            <a:spLocks noChangeArrowheads="1"/>
          </p:cNvSpPr>
          <p:nvPr/>
        </p:nvSpPr>
        <p:spPr bwMode="auto">
          <a:xfrm rot="5400000">
            <a:off x="2879725" y="3340994"/>
            <a:ext cx="488950" cy="457200"/>
          </a:xfrm>
          <a:prstGeom prst="rect">
            <a:avLst/>
          </a:prstGeom>
          <a:noFill/>
          <a:ln w="63500" algn="ctr">
            <a:noFill/>
            <a:miter lim="800000"/>
            <a:headEnd/>
            <a:tailEnd/>
          </a:ln>
        </p:spPr>
        <p:txBody>
          <a:bodyPr wrap="none">
            <a:spAutoFit/>
          </a:bodyPr>
          <a:lstStyle/>
          <a:p>
            <a:pPr algn="ctr"/>
            <a:r>
              <a:rPr lang="en-US" sz="2400" b="1"/>
              <a:t>…</a:t>
            </a:r>
          </a:p>
        </p:txBody>
      </p:sp>
      <p:sp>
        <p:nvSpPr>
          <p:cNvPr id="3102" name="AutoShape 30"/>
          <p:cNvSpPr>
            <a:spLocks/>
          </p:cNvSpPr>
          <p:nvPr/>
        </p:nvSpPr>
        <p:spPr bwMode="auto">
          <a:xfrm>
            <a:off x="7086600" y="2105919"/>
            <a:ext cx="304800" cy="3200400"/>
          </a:xfrm>
          <a:prstGeom prst="rightBrace">
            <a:avLst>
              <a:gd name="adj1" fmla="val 87500"/>
              <a:gd name="adj2" fmla="val 50000"/>
            </a:avLst>
          </a:prstGeom>
          <a:noFill/>
          <a:ln w="63500">
            <a:solidFill>
              <a:srgbClr val="000000"/>
            </a:solidFill>
            <a:round/>
            <a:headEnd/>
            <a:tailEnd/>
          </a:ln>
        </p:spPr>
        <p:txBody>
          <a:bodyPr wrap="none" anchor="ctr">
            <a:spAutoFit/>
          </a:bodyPr>
          <a:lstStyle/>
          <a:p>
            <a:endParaRPr lang="en-US"/>
          </a:p>
        </p:txBody>
      </p:sp>
      <p:sp>
        <p:nvSpPr>
          <p:cNvPr id="3104" name="Text Box 32"/>
          <p:cNvSpPr txBox="1">
            <a:spLocks noChangeArrowheads="1"/>
          </p:cNvSpPr>
          <p:nvPr/>
        </p:nvSpPr>
        <p:spPr bwMode="auto">
          <a:xfrm>
            <a:off x="7543800" y="3429000"/>
            <a:ext cx="1180131" cy="830997"/>
          </a:xfrm>
          <a:prstGeom prst="rect">
            <a:avLst/>
          </a:prstGeom>
          <a:noFill/>
          <a:ln w="63500" algn="ctr">
            <a:noFill/>
            <a:miter lim="800000"/>
            <a:headEnd/>
            <a:tailEnd/>
          </a:ln>
        </p:spPr>
        <p:txBody>
          <a:bodyPr wrap="none">
            <a:spAutoFit/>
          </a:bodyPr>
          <a:lstStyle/>
          <a:p>
            <a:r>
              <a:rPr lang="en-US" sz="1600" b="1" dirty="0" smtClean="0"/>
              <a:t>Multi-view</a:t>
            </a:r>
            <a:endParaRPr lang="en-US" sz="1600" b="1" dirty="0"/>
          </a:p>
          <a:p>
            <a:r>
              <a:rPr lang="en-US" sz="1600" b="1" dirty="0"/>
              <a:t> model</a:t>
            </a:r>
          </a:p>
          <a:p>
            <a:endParaRPr lang="en-US" sz="1600" b="1" dirty="0"/>
          </a:p>
        </p:txBody>
      </p:sp>
      <p:sp>
        <p:nvSpPr>
          <p:cNvPr id="36" name="Text Box 6"/>
          <p:cNvSpPr txBox="1">
            <a:spLocks noChangeArrowheads="1"/>
          </p:cNvSpPr>
          <p:nvPr/>
        </p:nvSpPr>
        <p:spPr bwMode="auto">
          <a:xfrm>
            <a:off x="6629400" y="838200"/>
            <a:ext cx="2286000" cy="336550"/>
          </a:xfrm>
          <a:prstGeom prst="rect">
            <a:avLst/>
          </a:prstGeom>
          <a:noFill/>
          <a:ln w="9525">
            <a:noFill/>
            <a:miter lim="800000"/>
            <a:headEnd/>
            <a:tailEnd/>
          </a:ln>
        </p:spPr>
        <p:txBody>
          <a:bodyPr>
            <a:spAutoFit/>
          </a:bodyPr>
          <a:lstStyle/>
          <a:p>
            <a:r>
              <a:rPr lang="en-US" sz="1600" dirty="0">
                <a:solidFill>
                  <a:srgbClr val="800000"/>
                </a:solidFill>
              </a:rPr>
              <a:t>[Thomas et al. ’06] </a:t>
            </a:r>
          </a:p>
        </p:txBody>
      </p:sp>
      <p:sp>
        <p:nvSpPr>
          <p:cNvPr id="37" name="Rectangle 2"/>
          <p:cNvSpPr txBox="1">
            <a:spLocks noChangeArrowheads="1"/>
          </p:cNvSpPr>
          <p:nvPr/>
        </p:nvSpPr>
        <p:spPr>
          <a:xfrm>
            <a:off x="762000" y="152400"/>
            <a:ext cx="8229600" cy="6096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smtClean="0">
                <a:ln>
                  <a:noFill/>
                </a:ln>
                <a:solidFill>
                  <a:schemeClr val="tx1"/>
                </a:solidFill>
                <a:effectLst/>
                <a:uLnTx/>
                <a:uFillTx/>
                <a:latin typeface="+mn-lt"/>
                <a:ea typeface="+mn-ea"/>
                <a:cs typeface="+mn-cs"/>
              </a:rPr>
              <a:t>Multi-view models </a:t>
            </a:r>
            <a:r>
              <a:rPr kumimoji="0" lang="en-US" sz="2800" b="0" i="0" u="none" strike="noStrike" kern="0" cap="none" spc="0" normalizeH="0" baseline="0" noProof="0" dirty="0" smtClean="0">
                <a:ln>
                  <a:noFill/>
                </a:ln>
                <a:solidFill>
                  <a:schemeClr val="tx1"/>
                </a:solidFill>
                <a:effectLst/>
                <a:uLnTx/>
                <a:uFillTx/>
                <a:latin typeface="+mn-lt"/>
                <a:ea typeface="+mn-ea"/>
                <a:cs typeface="+mn-cs"/>
              </a:rPr>
              <a:t>by </a:t>
            </a:r>
            <a:r>
              <a:rPr kumimoji="0" lang="en-US" sz="2800" b="0" i="0" u="none" strike="noStrike" kern="0" cap="none" spc="0" normalizeH="0" noProof="0" dirty="0" smtClean="0">
                <a:ln>
                  <a:noFill/>
                </a:ln>
                <a:solidFill>
                  <a:schemeClr val="tx1"/>
                </a:solidFill>
                <a:effectLst/>
                <a:uLnTx/>
                <a:uFillTx/>
                <a:latin typeface="+mn-lt"/>
                <a:ea typeface="+mn-ea"/>
                <a:cs typeface="+mn-cs"/>
              </a:rPr>
              <a:t>ISM representations</a:t>
            </a: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38" name="Line 9"/>
          <p:cNvSpPr>
            <a:spLocks noChangeShapeType="1"/>
          </p:cNvSpPr>
          <p:nvPr/>
        </p:nvSpPr>
        <p:spPr bwMode="auto">
          <a:xfrm>
            <a:off x="4419600" y="2743201"/>
            <a:ext cx="762000" cy="76200"/>
          </a:xfrm>
          <a:prstGeom prst="line">
            <a:avLst/>
          </a:prstGeom>
          <a:noFill/>
          <a:ln w="50800">
            <a:solidFill>
              <a:srgbClr val="00B050"/>
            </a:solidFill>
            <a:round/>
            <a:headEnd/>
            <a:tailEnd type="triangle" w="med" len="med"/>
          </a:ln>
          <a:effectLst/>
        </p:spPr>
        <p:txBody>
          <a:bodyPr/>
          <a:lstStyle/>
          <a:p>
            <a:endParaRPr lang="en-US"/>
          </a:p>
        </p:txBody>
      </p:sp>
      <p:sp>
        <p:nvSpPr>
          <p:cNvPr id="39" name="Oval 11"/>
          <p:cNvSpPr>
            <a:spLocks noChangeArrowheads="1"/>
          </p:cNvSpPr>
          <p:nvPr/>
        </p:nvSpPr>
        <p:spPr bwMode="auto">
          <a:xfrm>
            <a:off x="5257800" y="2819400"/>
            <a:ext cx="131763" cy="123825"/>
          </a:xfrm>
          <a:prstGeom prst="ellipse">
            <a:avLst/>
          </a:prstGeom>
          <a:solidFill>
            <a:srgbClr val="FF0000"/>
          </a:solidFill>
          <a:ln w="9525">
            <a:solidFill>
              <a:srgbClr val="FFFF00"/>
            </a:solidFill>
            <a:round/>
            <a:headEnd/>
            <a:tailEnd/>
          </a:ln>
          <a:effectLst/>
        </p:spPr>
        <p:txBody>
          <a:bodyPr wrap="none" anchor="ctr"/>
          <a:lstStyle/>
          <a:p>
            <a:endParaRPr lang="en-US"/>
          </a:p>
        </p:txBody>
      </p:sp>
      <p:sp>
        <p:nvSpPr>
          <p:cNvPr id="40" name="Line 9"/>
          <p:cNvSpPr>
            <a:spLocks noChangeShapeType="1"/>
          </p:cNvSpPr>
          <p:nvPr/>
        </p:nvSpPr>
        <p:spPr bwMode="auto">
          <a:xfrm flipH="1">
            <a:off x="5333999" y="2133600"/>
            <a:ext cx="76199" cy="609600"/>
          </a:xfrm>
          <a:prstGeom prst="line">
            <a:avLst/>
          </a:prstGeom>
          <a:noFill/>
          <a:ln w="50800">
            <a:solidFill>
              <a:srgbClr val="00B050"/>
            </a:solidFill>
            <a:round/>
            <a:headEnd/>
            <a:tailEnd type="triangle" w="med" len="med"/>
          </a:ln>
          <a:effectLst/>
        </p:spPr>
        <p:txBody>
          <a:bodyPr/>
          <a:lstStyle/>
          <a:p>
            <a:endParaRPr lang="en-US"/>
          </a:p>
        </p:txBody>
      </p:sp>
      <p:sp>
        <p:nvSpPr>
          <p:cNvPr id="41" name="Line 9"/>
          <p:cNvSpPr>
            <a:spLocks noChangeShapeType="1"/>
          </p:cNvSpPr>
          <p:nvPr/>
        </p:nvSpPr>
        <p:spPr bwMode="auto">
          <a:xfrm flipH="1">
            <a:off x="5562599" y="2743200"/>
            <a:ext cx="990599" cy="76200"/>
          </a:xfrm>
          <a:prstGeom prst="line">
            <a:avLst/>
          </a:prstGeom>
          <a:noFill/>
          <a:ln w="50800">
            <a:solidFill>
              <a:srgbClr val="00B050"/>
            </a:solidFill>
            <a:round/>
            <a:headEnd/>
            <a:tailEnd type="triangle" w="med" len="med"/>
          </a:ln>
          <a:effectLst/>
        </p:spPr>
        <p:txBody>
          <a:bodyPr/>
          <a:lstStyle/>
          <a:p>
            <a:endParaRPr lang="en-US"/>
          </a:p>
        </p:txBody>
      </p:sp>
      <p:sp>
        <p:nvSpPr>
          <p:cNvPr id="42" name="Line 9"/>
          <p:cNvSpPr>
            <a:spLocks noChangeShapeType="1"/>
          </p:cNvSpPr>
          <p:nvPr/>
        </p:nvSpPr>
        <p:spPr bwMode="auto">
          <a:xfrm>
            <a:off x="4495801" y="5029201"/>
            <a:ext cx="762000" cy="76200"/>
          </a:xfrm>
          <a:prstGeom prst="line">
            <a:avLst/>
          </a:prstGeom>
          <a:noFill/>
          <a:ln w="50800">
            <a:solidFill>
              <a:srgbClr val="00B050"/>
            </a:solidFill>
            <a:round/>
            <a:headEnd/>
            <a:tailEnd type="triangle" w="med" len="med"/>
          </a:ln>
          <a:effectLst/>
        </p:spPr>
        <p:txBody>
          <a:bodyPr/>
          <a:lstStyle/>
          <a:p>
            <a:endParaRPr lang="en-US"/>
          </a:p>
        </p:txBody>
      </p:sp>
      <p:sp>
        <p:nvSpPr>
          <p:cNvPr id="43" name="Oval 11"/>
          <p:cNvSpPr>
            <a:spLocks noChangeArrowheads="1"/>
          </p:cNvSpPr>
          <p:nvPr/>
        </p:nvSpPr>
        <p:spPr bwMode="auto">
          <a:xfrm>
            <a:off x="5334001" y="5105400"/>
            <a:ext cx="131763" cy="123825"/>
          </a:xfrm>
          <a:prstGeom prst="ellipse">
            <a:avLst/>
          </a:prstGeom>
          <a:solidFill>
            <a:srgbClr val="FF0000"/>
          </a:solidFill>
          <a:ln w="9525">
            <a:solidFill>
              <a:srgbClr val="FFFF00"/>
            </a:solidFill>
            <a:round/>
            <a:headEnd/>
            <a:tailEnd/>
          </a:ln>
          <a:effectLst/>
        </p:spPr>
        <p:txBody>
          <a:bodyPr wrap="none" anchor="ctr"/>
          <a:lstStyle/>
          <a:p>
            <a:endParaRPr lang="en-US"/>
          </a:p>
        </p:txBody>
      </p:sp>
      <p:sp>
        <p:nvSpPr>
          <p:cNvPr id="44" name="Line 9"/>
          <p:cNvSpPr>
            <a:spLocks noChangeShapeType="1"/>
          </p:cNvSpPr>
          <p:nvPr/>
        </p:nvSpPr>
        <p:spPr bwMode="auto">
          <a:xfrm flipH="1">
            <a:off x="5410200" y="4419600"/>
            <a:ext cx="76199" cy="609600"/>
          </a:xfrm>
          <a:prstGeom prst="line">
            <a:avLst/>
          </a:prstGeom>
          <a:noFill/>
          <a:ln w="50800">
            <a:solidFill>
              <a:srgbClr val="00B050"/>
            </a:solidFill>
            <a:round/>
            <a:headEnd/>
            <a:tailEnd type="triangle" w="med" len="med"/>
          </a:ln>
          <a:effectLst/>
        </p:spPr>
        <p:txBody>
          <a:bodyPr/>
          <a:lstStyle/>
          <a:p>
            <a:endParaRPr lang="en-US"/>
          </a:p>
        </p:txBody>
      </p:sp>
      <p:sp>
        <p:nvSpPr>
          <p:cNvPr id="45" name="Line 9"/>
          <p:cNvSpPr>
            <a:spLocks noChangeShapeType="1"/>
          </p:cNvSpPr>
          <p:nvPr/>
        </p:nvSpPr>
        <p:spPr bwMode="auto">
          <a:xfrm flipH="1">
            <a:off x="5638800" y="5029200"/>
            <a:ext cx="990599" cy="76200"/>
          </a:xfrm>
          <a:prstGeom prst="line">
            <a:avLst/>
          </a:prstGeom>
          <a:noFill/>
          <a:ln w="50800">
            <a:solidFill>
              <a:srgbClr val="00B050"/>
            </a:solidFill>
            <a:round/>
            <a:headEnd/>
            <a:tailEnd type="triangle" w="med" len="med"/>
          </a:ln>
          <a:effectLst/>
        </p:spPr>
        <p:txBody>
          <a:bodyPr/>
          <a:lstStyle/>
          <a:p>
            <a:endParaRPr lang="en-US"/>
          </a:p>
        </p:txBody>
      </p:sp>
      <p:sp>
        <p:nvSpPr>
          <p:cNvPr id="46" name="Line 23"/>
          <p:cNvSpPr>
            <a:spLocks noChangeShapeType="1"/>
          </p:cNvSpPr>
          <p:nvPr/>
        </p:nvSpPr>
        <p:spPr bwMode="auto">
          <a:xfrm flipH="1">
            <a:off x="5791200" y="2057400"/>
            <a:ext cx="45719" cy="2514600"/>
          </a:xfrm>
          <a:prstGeom prst="line">
            <a:avLst/>
          </a:prstGeom>
          <a:noFill/>
          <a:ln w="50800">
            <a:solidFill>
              <a:srgbClr val="FF0000"/>
            </a:solidFill>
            <a:round/>
            <a:headEnd type="triangle" w="med" len="med"/>
            <a:tailEnd type="triangle" w="med" len="med"/>
          </a:ln>
        </p:spPr>
        <p:txBody>
          <a:bodyPr wrap="square">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5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35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58" grpId="0" animBg="1"/>
      <p:bldP spid="193560" grpId="0" animBg="1"/>
      <p:bldP spid="3102" grpId="0" animBg="1"/>
      <p:bldP spid="3104" grpId="0"/>
      <p:bldP spid="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2"/>
          <p:cNvSpPr>
            <a:spLocks noChangeArrowheads="1"/>
          </p:cNvSpPr>
          <p:nvPr/>
        </p:nvSpPr>
        <p:spPr bwMode="auto">
          <a:xfrm>
            <a:off x="0" y="0"/>
            <a:ext cx="9144000" cy="2834640"/>
          </a:xfrm>
          <a:prstGeom prst="rect">
            <a:avLst/>
          </a:prstGeom>
          <a:solidFill>
            <a:srgbClr val="C0C0C0"/>
          </a:solidFill>
          <a:ln w="101600" algn="ctr">
            <a:noFill/>
            <a:miter lim="800000"/>
            <a:headEnd/>
            <a:tailEnd/>
          </a:ln>
        </p:spPr>
        <p:txBody>
          <a:bodyPr wrap="square" anchor="ctr">
            <a:spAutoFit/>
          </a:bodyPr>
          <a:lstStyle/>
          <a:p>
            <a:pPr algn="ctr"/>
            <a:endParaRPr lang="en-US">
              <a:latin typeface="Arial" charset="0"/>
            </a:endParaRPr>
          </a:p>
        </p:txBody>
      </p:sp>
      <p:sp>
        <p:nvSpPr>
          <p:cNvPr id="60419" name="Rectangle 3"/>
          <p:cNvSpPr>
            <a:spLocks noChangeArrowheads="1"/>
          </p:cNvSpPr>
          <p:nvPr/>
        </p:nvSpPr>
        <p:spPr bwMode="auto">
          <a:xfrm>
            <a:off x="228600" y="152400"/>
            <a:ext cx="8534400" cy="1692771"/>
          </a:xfrm>
          <a:prstGeom prst="rect">
            <a:avLst/>
          </a:prstGeom>
          <a:noFill/>
          <a:ln w="50800" algn="ctr">
            <a:noFill/>
            <a:miter lim="800000"/>
            <a:headEnd/>
            <a:tailEnd/>
          </a:ln>
        </p:spPr>
        <p:txBody>
          <a:bodyPr wrap="square">
            <a:spAutoFit/>
          </a:bodyPr>
          <a:lstStyle/>
          <a:p>
            <a:pPr algn="ctr"/>
            <a:r>
              <a:rPr lang="en-US" sz="3600" dirty="0" smtClean="0">
                <a:latin typeface="Calibri"/>
              </a:rPr>
              <a:t>A </a:t>
            </a:r>
            <a:r>
              <a:rPr lang="en-US" sz="3600" b="1" dirty="0" smtClean="0">
                <a:latin typeface="Calibri"/>
              </a:rPr>
              <a:t>unified framework</a:t>
            </a:r>
            <a:r>
              <a:rPr lang="en-US" sz="3600" dirty="0" smtClean="0">
                <a:latin typeface="Calibri"/>
              </a:rPr>
              <a:t> for 3D object</a:t>
            </a:r>
          </a:p>
          <a:p>
            <a:pPr algn="ctr"/>
            <a:r>
              <a:rPr lang="en-US" sz="3600" dirty="0" smtClean="0">
                <a:latin typeface="Calibri"/>
              </a:rPr>
              <a:t>detection, pose classification, pose synthesis </a:t>
            </a:r>
          </a:p>
          <a:p>
            <a:pPr algn="ctr" rtl="0" fontAlgn="base">
              <a:spcBef>
                <a:spcPct val="0"/>
              </a:spcBef>
              <a:spcAft>
                <a:spcPct val="0"/>
              </a:spcAft>
            </a:pPr>
            <a:endParaRPr lang="en-US" sz="1600" b="1" kern="1200" dirty="0">
              <a:solidFill>
                <a:srgbClr val="000000"/>
              </a:solidFill>
              <a:latin typeface="Futura Bk BT" pitchFamily="34" charset="0"/>
              <a:ea typeface="+mn-ea"/>
              <a:cs typeface="+mn-cs"/>
            </a:endParaRPr>
          </a:p>
          <a:p>
            <a:pPr algn="ctr" rtl="0" fontAlgn="base">
              <a:spcBef>
                <a:spcPct val="0"/>
              </a:spcBef>
              <a:spcAft>
                <a:spcPct val="0"/>
              </a:spcAft>
            </a:pPr>
            <a:endParaRPr lang="en-US" sz="1600" b="1" kern="1200" dirty="0">
              <a:solidFill>
                <a:srgbClr val="990000"/>
              </a:solidFill>
              <a:latin typeface="Futura Bk BT" pitchFamily="34" charset="0"/>
              <a:ea typeface="+mn-ea"/>
              <a:cs typeface="+mn-cs"/>
            </a:endParaRPr>
          </a:p>
        </p:txBody>
      </p:sp>
      <p:sp>
        <p:nvSpPr>
          <p:cNvPr id="60420" name="Text Box 4"/>
          <p:cNvSpPr txBox="1">
            <a:spLocks noChangeArrowheads="1"/>
          </p:cNvSpPr>
          <p:nvPr/>
        </p:nvSpPr>
        <p:spPr bwMode="auto">
          <a:xfrm>
            <a:off x="7410450" y="928688"/>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1" name="Text Box 5"/>
          <p:cNvSpPr txBox="1">
            <a:spLocks noChangeArrowheads="1"/>
          </p:cNvSpPr>
          <p:nvPr/>
        </p:nvSpPr>
        <p:spPr bwMode="auto">
          <a:xfrm>
            <a:off x="7645400" y="838200"/>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2" name="Text Box 6"/>
          <p:cNvSpPr txBox="1">
            <a:spLocks noChangeArrowheads="1"/>
          </p:cNvSpPr>
          <p:nvPr/>
        </p:nvSpPr>
        <p:spPr bwMode="auto">
          <a:xfrm>
            <a:off x="5195938" y="1447800"/>
            <a:ext cx="2424062" cy="307777"/>
          </a:xfrm>
          <a:prstGeom prst="rect">
            <a:avLst/>
          </a:prstGeom>
          <a:noFill/>
          <a:ln w="76200" algn="ctr">
            <a:noFill/>
            <a:miter lim="800000"/>
            <a:headEnd/>
            <a:tailEnd/>
          </a:ln>
        </p:spPr>
        <p:txBody>
          <a:bodyPr wrap="none">
            <a:spAutoFit/>
          </a:bodyPr>
          <a:lstStyle/>
          <a:p>
            <a:pPr algn="ctr" rtl="0" fontAlgn="base">
              <a:spcBef>
                <a:spcPct val="0"/>
              </a:spcBef>
              <a:spcAft>
                <a:spcPct val="0"/>
              </a:spcAft>
            </a:pPr>
            <a:r>
              <a:rPr lang="en-US" sz="1400" b="1" kern="1200" dirty="0">
                <a:solidFill>
                  <a:srgbClr val="000000"/>
                </a:solidFill>
                <a:latin typeface="Futura Bk BT" pitchFamily="34" charset="0"/>
                <a:ea typeface="+mn-ea"/>
                <a:cs typeface="+mn-cs"/>
              </a:rPr>
              <a:t>Savarese, Fei-Fei, ICCV 07</a:t>
            </a:r>
          </a:p>
        </p:txBody>
      </p:sp>
      <p:sp>
        <p:nvSpPr>
          <p:cNvPr id="60423" name="Text Box 7"/>
          <p:cNvSpPr txBox="1">
            <a:spLocks noChangeArrowheads="1"/>
          </p:cNvSpPr>
          <p:nvPr/>
        </p:nvSpPr>
        <p:spPr bwMode="auto">
          <a:xfrm>
            <a:off x="5197371" y="1747004"/>
            <a:ext cx="3260829" cy="984885"/>
          </a:xfrm>
          <a:prstGeom prst="rect">
            <a:avLst/>
          </a:prstGeom>
          <a:noFill/>
          <a:ln w="76200" algn="ctr">
            <a:noFill/>
            <a:miter lim="800000"/>
            <a:headEnd/>
            <a:tailEnd/>
          </a:ln>
        </p:spPr>
        <p:txBody>
          <a:bodyPr wrap="none">
            <a:spAutoFit/>
          </a:bodyPr>
          <a:lstStyle/>
          <a:p>
            <a:pPr algn="l" rtl="0" fontAlgn="base">
              <a:spcBef>
                <a:spcPct val="0"/>
              </a:spcBef>
              <a:spcAft>
                <a:spcPct val="0"/>
              </a:spcAft>
            </a:pPr>
            <a:r>
              <a:rPr lang="en-US" sz="1400" b="1" kern="1200" dirty="0">
                <a:solidFill>
                  <a:srgbClr val="000000"/>
                </a:solidFill>
                <a:latin typeface="Futura Bk BT" pitchFamily="34" charset="0"/>
                <a:ea typeface="+mn-ea"/>
                <a:cs typeface="+mn-cs"/>
              </a:rPr>
              <a:t>Savarese, Fei-Fei,  ECCV 08</a:t>
            </a:r>
          </a:p>
          <a:p>
            <a:pPr algn="l" rtl="0" fontAlgn="base">
              <a:spcBef>
                <a:spcPct val="0"/>
              </a:spcBef>
              <a:spcAft>
                <a:spcPct val="0"/>
              </a:spcAft>
            </a:pPr>
            <a:endParaRPr lang="en-US" sz="800" b="1" kern="1200" dirty="0">
              <a:solidFill>
                <a:srgbClr val="000000"/>
              </a:solidFill>
              <a:latin typeface="Futura Bk BT" pitchFamily="34" charset="0"/>
              <a:ea typeface="+mn-ea"/>
              <a:cs typeface="+mn-cs"/>
            </a:endParaRPr>
          </a:p>
          <a:p>
            <a:pPr algn="l" rtl="0" fontAlgn="base">
              <a:spcBef>
                <a:spcPct val="0"/>
              </a:spcBef>
              <a:spcAft>
                <a:spcPct val="0"/>
              </a:spcAft>
            </a:pPr>
            <a:r>
              <a:rPr lang="en-US" sz="1400" b="1" kern="1200" dirty="0">
                <a:solidFill>
                  <a:srgbClr val="000000"/>
                </a:solidFill>
                <a:latin typeface="Futura Bk BT" pitchFamily="34" charset="0"/>
                <a:ea typeface="+mn-ea"/>
                <a:cs typeface="+mn-cs"/>
              </a:rPr>
              <a:t>Sun, Su, Savarese, Fei-Fei, CVPR 09</a:t>
            </a:r>
          </a:p>
          <a:p>
            <a:pPr algn="l" rtl="0" fontAlgn="base">
              <a:spcBef>
                <a:spcPct val="0"/>
              </a:spcBef>
              <a:spcAft>
                <a:spcPct val="0"/>
              </a:spcAft>
            </a:pPr>
            <a:endParaRPr lang="en-US" sz="800" b="1" kern="1200" dirty="0">
              <a:solidFill>
                <a:srgbClr val="000000"/>
              </a:solidFill>
              <a:latin typeface="Futura Bk BT" pitchFamily="34" charset="0"/>
              <a:ea typeface="+mn-ea"/>
              <a:cs typeface="+mn-cs"/>
            </a:endParaRPr>
          </a:p>
          <a:p>
            <a:pPr algn="l" rtl="0" fontAlgn="base">
              <a:spcBef>
                <a:spcPct val="0"/>
              </a:spcBef>
              <a:spcAft>
                <a:spcPct val="0"/>
              </a:spcAft>
            </a:pPr>
            <a:r>
              <a:rPr lang="en-US" sz="1400" b="1" kern="1200" dirty="0">
                <a:solidFill>
                  <a:srgbClr val="000000"/>
                </a:solidFill>
                <a:latin typeface="Futura Bk BT" pitchFamily="34" charset="0"/>
                <a:ea typeface="+mn-ea"/>
                <a:cs typeface="+mn-cs"/>
              </a:rPr>
              <a:t>Su, Sun, Fei-Fei, Savarese, ICCV  09</a:t>
            </a:r>
          </a:p>
        </p:txBody>
      </p:sp>
      <p:sp>
        <p:nvSpPr>
          <p:cNvPr id="78" name="Rectangle 77"/>
          <p:cNvSpPr/>
          <p:nvPr/>
        </p:nvSpPr>
        <p:spPr bwMode="auto">
          <a:xfrm>
            <a:off x="5121171" y="1450777"/>
            <a:ext cx="28956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79" name="Rectangle 78"/>
          <p:cNvSpPr/>
          <p:nvPr/>
        </p:nvSpPr>
        <p:spPr>
          <a:xfrm>
            <a:off x="76200" y="5813048"/>
            <a:ext cx="9144000" cy="892552"/>
          </a:xfrm>
          <a:prstGeom prst="rect">
            <a:avLst/>
          </a:prstGeom>
        </p:spPr>
        <p:txBody>
          <a:bodyPr wrap="square">
            <a:spAutoFit/>
          </a:bodyPr>
          <a:lstStyle/>
          <a:p>
            <a:pPr algn="l" rtl="0" fontAlgn="base">
              <a:spcBef>
                <a:spcPct val="0"/>
              </a:spcBef>
              <a:spcAft>
                <a:spcPct val="0"/>
              </a:spcAft>
              <a:buFontTx/>
              <a:buChar char="•"/>
            </a:pPr>
            <a:r>
              <a:rPr lang="en-US" sz="2200" b="1" kern="1200" dirty="0">
                <a:solidFill>
                  <a:srgbClr val="990000"/>
                </a:solidFill>
                <a:latin typeface="Futura Bk BT" pitchFamily="34" charset="0"/>
                <a:ea typeface="+mn-ea"/>
                <a:cs typeface="+mn-cs"/>
              </a:rPr>
              <a:t> Canonical parts captures diagnostic appearance information</a:t>
            </a:r>
          </a:p>
          <a:p>
            <a:pPr algn="l" rtl="0" fontAlgn="base">
              <a:spcBef>
                <a:spcPct val="0"/>
              </a:spcBef>
              <a:spcAft>
                <a:spcPct val="0"/>
              </a:spcAft>
              <a:buFontTx/>
              <a:buChar char="•"/>
            </a:pPr>
            <a:endParaRPr lang="en-US" sz="800" b="1" kern="1200" dirty="0">
              <a:solidFill>
                <a:srgbClr val="990000"/>
              </a:solidFill>
              <a:latin typeface="Futura Bk BT" pitchFamily="34" charset="0"/>
              <a:ea typeface="+mn-ea"/>
              <a:cs typeface="+mn-cs"/>
            </a:endParaRPr>
          </a:p>
          <a:p>
            <a:pPr algn="l" rtl="0" fontAlgn="base">
              <a:spcBef>
                <a:spcPct val="0"/>
              </a:spcBef>
              <a:spcAft>
                <a:spcPct val="0"/>
              </a:spcAft>
              <a:buFontTx/>
              <a:buChar char="•"/>
            </a:pPr>
            <a:r>
              <a:rPr lang="en-US" sz="2200" b="1" kern="1200" dirty="0">
                <a:solidFill>
                  <a:srgbClr val="990000"/>
                </a:solidFill>
                <a:latin typeface="Futura Bk BT" pitchFamily="34" charset="0"/>
                <a:ea typeface="+mn-ea"/>
                <a:cs typeface="+mn-cs"/>
              </a:rPr>
              <a:t> 2d ½ structure linking parts via weak geometry</a:t>
            </a:r>
          </a:p>
        </p:txBody>
      </p:sp>
      <p:pic>
        <p:nvPicPr>
          <p:cNvPr id="80" name="Picture 67" descr="car10_A4_H1_S1_object_cropOut.png"/>
          <p:cNvPicPr>
            <a:picLocks noChangeAspect="1"/>
          </p:cNvPicPr>
          <p:nvPr/>
        </p:nvPicPr>
        <p:blipFill>
          <a:blip r:embed="rId3"/>
          <a:srcRect/>
          <a:stretch>
            <a:fillRect/>
          </a:stretch>
        </p:blipFill>
        <p:spPr bwMode="auto">
          <a:xfrm flipH="1">
            <a:off x="304800" y="2897188"/>
            <a:ext cx="3048000" cy="2564758"/>
          </a:xfrm>
          <a:prstGeom prst="rect">
            <a:avLst/>
          </a:prstGeom>
          <a:noFill/>
          <a:ln w="9525">
            <a:noFill/>
            <a:miter lim="800000"/>
            <a:headEnd/>
            <a:tailEnd/>
          </a:ln>
        </p:spPr>
      </p:pic>
      <p:grpSp>
        <p:nvGrpSpPr>
          <p:cNvPr id="16" name="Group 82"/>
          <p:cNvGrpSpPr>
            <a:grpSpLocks/>
          </p:cNvGrpSpPr>
          <p:nvPr/>
        </p:nvGrpSpPr>
        <p:grpSpPr bwMode="auto">
          <a:xfrm>
            <a:off x="4343400" y="3352800"/>
            <a:ext cx="4191000" cy="2071715"/>
            <a:chOff x="498" y="1116"/>
            <a:chExt cx="4638" cy="2292"/>
          </a:xfrm>
        </p:grpSpPr>
        <p:sp>
          <p:nvSpPr>
            <p:cNvPr id="140" name="Line 83"/>
            <p:cNvSpPr>
              <a:spLocks noChangeShapeType="1"/>
            </p:cNvSpPr>
            <p:nvPr/>
          </p:nvSpPr>
          <p:spPr bwMode="auto">
            <a:xfrm flipV="1">
              <a:off x="2844" y="2907"/>
              <a:ext cx="573" cy="71"/>
            </a:xfrm>
            <a:prstGeom prst="line">
              <a:avLst/>
            </a:prstGeom>
            <a:noFill/>
            <a:ln w="38100">
              <a:solidFill>
                <a:schemeClr val="tx1"/>
              </a:solidFill>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41" name="Line 84"/>
            <p:cNvSpPr>
              <a:spLocks noChangeShapeType="1"/>
            </p:cNvSpPr>
            <p:nvPr/>
          </p:nvSpPr>
          <p:spPr bwMode="auto">
            <a:xfrm>
              <a:off x="2056" y="1976"/>
              <a:ext cx="501" cy="1002"/>
            </a:xfrm>
            <a:prstGeom prst="line">
              <a:avLst/>
            </a:prstGeom>
            <a:noFill/>
            <a:ln w="38100">
              <a:solidFill>
                <a:schemeClr val="tx1"/>
              </a:solidFill>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42" name="Line 85"/>
            <p:cNvSpPr>
              <a:spLocks noChangeShapeType="1"/>
            </p:cNvSpPr>
            <p:nvPr/>
          </p:nvSpPr>
          <p:spPr bwMode="auto">
            <a:xfrm>
              <a:off x="576" y="1872"/>
              <a:ext cx="692" cy="318"/>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43" name="Line 86"/>
            <p:cNvSpPr>
              <a:spLocks noChangeShapeType="1"/>
            </p:cNvSpPr>
            <p:nvPr/>
          </p:nvSpPr>
          <p:spPr bwMode="auto">
            <a:xfrm flipH="1" flipV="1">
              <a:off x="4062" y="1546"/>
              <a:ext cx="71" cy="788"/>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44" name="Line 87"/>
            <p:cNvSpPr>
              <a:spLocks noChangeShapeType="1"/>
            </p:cNvSpPr>
            <p:nvPr/>
          </p:nvSpPr>
          <p:spPr bwMode="auto">
            <a:xfrm flipV="1">
              <a:off x="2772" y="2405"/>
              <a:ext cx="2" cy="527"/>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45" name="Line 88"/>
            <p:cNvSpPr>
              <a:spLocks noChangeShapeType="1"/>
            </p:cNvSpPr>
            <p:nvPr/>
          </p:nvSpPr>
          <p:spPr bwMode="auto">
            <a:xfrm flipV="1">
              <a:off x="3417" y="1546"/>
              <a:ext cx="401" cy="142"/>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46" name="Line 89"/>
            <p:cNvSpPr>
              <a:spLocks noChangeShapeType="1"/>
            </p:cNvSpPr>
            <p:nvPr/>
          </p:nvSpPr>
          <p:spPr bwMode="auto">
            <a:xfrm flipH="1" flipV="1">
              <a:off x="4205" y="1617"/>
              <a:ext cx="716" cy="645"/>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47" name="Line 90"/>
            <p:cNvSpPr>
              <a:spLocks noChangeShapeType="1"/>
            </p:cNvSpPr>
            <p:nvPr/>
          </p:nvSpPr>
          <p:spPr bwMode="auto">
            <a:xfrm flipH="1" flipV="1">
              <a:off x="4706" y="2405"/>
              <a:ext cx="0" cy="502"/>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48" name="Line 91"/>
            <p:cNvSpPr>
              <a:spLocks noChangeShapeType="1"/>
            </p:cNvSpPr>
            <p:nvPr/>
          </p:nvSpPr>
          <p:spPr bwMode="auto">
            <a:xfrm flipH="1" flipV="1">
              <a:off x="3345" y="1761"/>
              <a:ext cx="143" cy="1047"/>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49" name="Line 92"/>
            <p:cNvSpPr>
              <a:spLocks noChangeShapeType="1"/>
            </p:cNvSpPr>
            <p:nvPr/>
          </p:nvSpPr>
          <p:spPr bwMode="auto">
            <a:xfrm flipH="1">
              <a:off x="3985" y="3122"/>
              <a:ext cx="359" cy="0"/>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50" name="Line 93"/>
            <p:cNvSpPr>
              <a:spLocks noChangeShapeType="1"/>
            </p:cNvSpPr>
            <p:nvPr/>
          </p:nvSpPr>
          <p:spPr bwMode="auto">
            <a:xfrm flipH="1" flipV="1">
              <a:off x="1411" y="1331"/>
              <a:ext cx="2" cy="594"/>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51" name="Line 94"/>
            <p:cNvSpPr>
              <a:spLocks noChangeShapeType="1"/>
            </p:cNvSpPr>
            <p:nvPr/>
          </p:nvSpPr>
          <p:spPr bwMode="auto">
            <a:xfrm>
              <a:off x="2271" y="1977"/>
              <a:ext cx="401" cy="142"/>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52" name="Line 95"/>
            <p:cNvSpPr>
              <a:spLocks noChangeShapeType="1"/>
            </p:cNvSpPr>
            <p:nvPr/>
          </p:nvSpPr>
          <p:spPr bwMode="auto">
            <a:xfrm flipV="1">
              <a:off x="4133" y="2405"/>
              <a:ext cx="481" cy="215"/>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53" name="Line 96"/>
            <p:cNvSpPr>
              <a:spLocks noChangeShapeType="1"/>
            </p:cNvSpPr>
            <p:nvPr/>
          </p:nvSpPr>
          <p:spPr bwMode="auto">
            <a:xfrm flipV="1">
              <a:off x="1411" y="1689"/>
              <a:ext cx="645" cy="573"/>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54" name="Line 97"/>
            <p:cNvSpPr>
              <a:spLocks noChangeShapeType="1"/>
            </p:cNvSpPr>
            <p:nvPr/>
          </p:nvSpPr>
          <p:spPr bwMode="auto">
            <a:xfrm>
              <a:off x="3130" y="2340"/>
              <a:ext cx="788" cy="280"/>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55" name="Line 98"/>
            <p:cNvSpPr>
              <a:spLocks noChangeShapeType="1"/>
            </p:cNvSpPr>
            <p:nvPr/>
          </p:nvSpPr>
          <p:spPr bwMode="auto">
            <a:xfrm flipV="1">
              <a:off x="2199" y="1617"/>
              <a:ext cx="860" cy="5"/>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56" name="Line 99"/>
            <p:cNvSpPr>
              <a:spLocks noChangeShapeType="1"/>
            </p:cNvSpPr>
            <p:nvPr/>
          </p:nvSpPr>
          <p:spPr bwMode="auto">
            <a:xfrm>
              <a:off x="3202" y="1546"/>
              <a:ext cx="1074" cy="1504"/>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57" name="Line 100"/>
            <p:cNvSpPr>
              <a:spLocks noChangeShapeType="1"/>
            </p:cNvSpPr>
            <p:nvPr/>
          </p:nvSpPr>
          <p:spPr bwMode="auto">
            <a:xfrm>
              <a:off x="1483" y="2620"/>
              <a:ext cx="1192" cy="412"/>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58" name="Line 101"/>
            <p:cNvSpPr>
              <a:spLocks noChangeShapeType="1"/>
            </p:cNvSpPr>
            <p:nvPr/>
          </p:nvSpPr>
          <p:spPr bwMode="auto">
            <a:xfrm>
              <a:off x="1554" y="2334"/>
              <a:ext cx="1290" cy="0"/>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59" name="Line 102"/>
            <p:cNvSpPr>
              <a:spLocks noChangeShapeType="1"/>
            </p:cNvSpPr>
            <p:nvPr/>
          </p:nvSpPr>
          <p:spPr bwMode="auto">
            <a:xfrm flipV="1">
              <a:off x="767" y="1259"/>
              <a:ext cx="528" cy="281"/>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60" name="Freeform 103"/>
            <p:cNvSpPr>
              <a:spLocks/>
            </p:cNvSpPr>
            <p:nvPr/>
          </p:nvSpPr>
          <p:spPr bwMode="auto">
            <a:xfrm>
              <a:off x="3847" y="2334"/>
              <a:ext cx="391" cy="573"/>
            </a:xfrm>
            <a:custGeom>
              <a:avLst/>
              <a:gdLst/>
              <a:ahLst/>
              <a:cxnLst>
                <a:cxn ang="0">
                  <a:pos x="0" y="192"/>
                </a:cxn>
                <a:cxn ang="0">
                  <a:pos x="672" y="0"/>
                </a:cxn>
                <a:cxn ang="0">
                  <a:pos x="672" y="864"/>
                </a:cxn>
                <a:cxn ang="0">
                  <a:pos x="0" y="1056"/>
                </a:cxn>
                <a:cxn ang="0">
                  <a:pos x="0" y="192"/>
                </a:cxn>
              </a:cxnLst>
              <a:rect l="0" t="0" r="r" b="b"/>
              <a:pathLst>
                <a:path w="672" h="1056">
                  <a:moveTo>
                    <a:pt x="0" y="192"/>
                  </a:moveTo>
                  <a:lnTo>
                    <a:pt x="672" y="0"/>
                  </a:lnTo>
                  <a:lnTo>
                    <a:pt x="672" y="864"/>
                  </a:lnTo>
                  <a:lnTo>
                    <a:pt x="0" y="1056"/>
                  </a:lnTo>
                  <a:lnTo>
                    <a:pt x="0" y="192"/>
                  </a:lnTo>
                  <a:close/>
                </a:path>
              </a:pathLst>
            </a:custGeom>
            <a:solidFill>
              <a:srgbClr val="008000"/>
            </a:solidFill>
            <a:ln w="25400" cap="flat"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17" name="Group 104"/>
            <p:cNvGrpSpPr>
              <a:grpSpLocks/>
            </p:cNvGrpSpPr>
            <p:nvPr/>
          </p:nvGrpSpPr>
          <p:grpSpPr bwMode="auto">
            <a:xfrm rot="-134143">
              <a:off x="1125" y="1802"/>
              <a:ext cx="401" cy="1033"/>
              <a:chOff x="4368" y="2688"/>
              <a:chExt cx="384" cy="1056"/>
            </a:xfrm>
          </p:grpSpPr>
          <p:sp>
            <p:nvSpPr>
              <p:cNvPr id="185" name="Freeform 105"/>
              <p:cNvSpPr>
                <a:spLocks/>
              </p:cNvSpPr>
              <p:nvPr/>
            </p:nvSpPr>
            <p:spPr bwMode="auto">
              <a:xfrm>
                <a:off x="4368" y="2688"/>
                <a:ext cx="384" cy="1056"/>
              </a:xfrm>
              <a:custGeom>
                <a:avLst/>
                <a:gdLst/>
                <a:ahLst/>
                <a:cxnLst>
                  <a:cxn ang="0">
                    <a:pos x="0" y="0"/>
                  </a:cxn>
                  <a:cxn ang="0">
                    <a:pos x="336" y="144"/>
                  </a:cxn>
                  <a:cxn ang="0">
                    <a:pos x="336" y="960"/>
                  </a:cxn>
                  <a:cxn ang="0">
                    <a:pos x="0" y="816"/>
                  </a:cxn>
                  <a:cxn ang="0">
                    <a:pos x="0" y="0"/>
                  </a:cxn>
                </a:cxnLst>
                <a:rect l="0" t="0" r="r" b="b"/>
                <a:pathLst>
                  <a:path w="336" h="960">
                    <a:moveTo>
                      <a:pt x="0" y="0"/>
                    </a:moveTo>
                    <a:lnTo>
                      <a:pt x="336" y="144"/>
                    </a:lnTo>
                    <a:lnTo>
                      <a:pt x="336" y="960"/>
                    </a:lnTo>
                    <a:lnTo>
                      <a:pt x="0" y="816"/>
                    </a:lnTo>
                    <a:lnTo>
                      <a:pt x="0" y="0"/>
                    </a:lnTo>
                    <a:close/>
                  </a:path>
                </a:pathLst>
              </a:custGeom>
              <a:solidFill>
                <a:srgbClr val="99CCFF"/>
              </a:solidFill>
              <a:ln w="25400" cap="flat" cmpd="sng">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86" name="Picture 106" descr="part4"/>
              <p:cNvPicPr>
                <a:picLocks noChangeAspect="1" noChangeArrowheads="1"/>
              </p:cNvPicPr>
              <p:nvPr/>
            </p:nvPicPr>
            <p:blipFill>
              <a:blip r:embed="rId4"/>
              <a:srcRect l="38000" t="23000" r="44000" b="20000"/>
              <a:stretch>
                <a:fillRect/>
              </a:stretch>
            </p:blipFill>
            <p:spPr bwMode="auto">
              <a:xfrm>
                <a:off x="4416" y="2784"/>
                <a:ext cx="288" cy="912"/>
              </a:xfrm>
              <a:prstGeom prst="rect">
                <a:avLst/>
              </a:prstGeom>
              <a:noFill/>
            </p:spPr>
          </p:pic>
        </p:grpSp>
        <p:sp>
          <p:nvSpPr>
            <p:cNvPr id="162" name="Freeform 107"/>
            <p:cNvSpPr>
              <a:spLocks/>
            </p:cNvSpPr>
            <p:nvPr/>
          </p:nvSpPr>
          <p:spPr bwMode="auto">
            <a:xfrm rot="-327350">
              <a:off x="2414" y="2620"/>
              <a:ext cx="506" cy="788"/>
            </a:xfrm>
            <a:custGeom>
              <a:avLst/>
              <a:gdLst/>
              <a:ahLst/>
              <a:cxnLst>
                <a:cxn ang="0">
                  <a:pos x="0" y="0"/>
                </a:cxn>
                <a:cxn ang="0">
                  <a:pos x="480" y="288"/>
                </a:cxn>
                <a:cxn ang="0">
                  <a:pos x="480" y="912"/>
                </a:cxn>
                <a:cxn ang="0">
                  <a:pos x="0" y="624"/>
                </a:cxn>
                <a:cxn ang="0">
                  <a:pos x="0" y="0"/>
                </a:cxn>
              </a:cxnLst>
              <a:rect l="0" t="0" r="r" b="b"/>
              <a:pathLst>
                <a:path w="480" h="912">
                  <a:moveTo>
                    <a:pt x="0" y="0"/>
                  </a:moveTo>
                  <a:lnTo>
                    <a:pt x="480" y="288"/>
                  </a:lnTo>
                  <a:lnTo>
                    <a:pt x="480" y="912"/>
                  </a:lnTo>
                  <a:lnTo>
                    <a:pt x="0" y="624"/>
                  </a:lnTo>
                  <a:lnTo>
                    <a:pt x="0" y="0"/>
                  </a:lnTo>
                  <a:close/>
                </a:path>
              </a:pathLst>
            </a:custGeom>
            <a:solidFill>
              <a:srgbClr val="3366FF"/>
            </a:solidFill>
            <a:ln w="25400" cap="flat" cmpd="sng">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63" name="Freeform 108"/>
            <p:cNvSpPr>
              <a:spLocks/>
            </p:cNvSpPr>
            <p:nvPr/>
          </p:nvSpPr>
          <p:spPr bwMode="auto">
            <a:xfrm>
              <a:off x="4563" y="2047"/>
              <a:ext cx="573" cy="573"/>
            </a:xfrm>
            <a:custGeom>
              <a:avLst/>
              <a:gdLst/>
              <a:ahLst/>
              <a:cxnLst>
                <a:cxn ang="0">
                  <a:pos x="0" y="336"/>
                </a:cxn>
                <a:cxn ang="0">
                  <a:pos x="1248" y="0"/>
                </a:cxn>
                <a:cxn ang="0">
                  <a:pos x="1296" y="960"/>
                </a:cxn>
                <a:cxn ang="0">
                  <a:pos x="48" y="1296"/>
                </a:cxn>
                <a:cxn ang="0">
                  <a:pos x="0" y="336"/>
                </a:cxn>
              </a:cxnLst>
              <a:rect l="0" t="0" r="r" b="b"/>
              <a:pathLst>
                <a:path w="1296" h="1296">
                  <a:moveTo>
                    <a:pt x="0" y="336"/>
                  </a:moveTo>
                  <a:lnTo>
                    <a:pt x="1248" y="0"/>
                  </a:lnTo>
                  <a:lnTo>
                    <a:pt x="1296" y="960"/>
                  </a:lnTo>
                  <a:lnTo>
                    <a:pt x="48" y="1296"/>
                  </a:lnTo>
                  <a:lnTo>
                    <a:pt x="0" y="336"/>
                  </a:lnTo>
                  <a:close/>
                </a:path>
              </a:pathLst>
            </a:custGeom>
            <a:solidFill>
              <a:srgbClr val="99CC00"/>
            </a:solidFill>
            <a:ln w="25400" cap="flat"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64" name="Picture 109" descr="part8"/>
            <p:cNvPicPr>
              <a:picLocks noChangeAspect="1" noChangeArrowheads="1"/>
            </p:cNvPicPr>
            <p:nvPr/>
          </p:nvPicPr>
          <p:blipFill>
            <a:blip r:embed="rId5" cstate="print">
              <a:lum bright="-6000" contrast="-18000"/>
            </a:blip>
            <a:srcRect l="14000" t="20000" r="23000" b="20000"/>
            <a:stretch>
              <a:fillRect/>
            </a:stretch>
          </p:blipFill>
          <p:spPr bwMode="auto">
            <a:xfrm>
              <a:off x="4584" y="2089"/>
              <a:ext cx="531" cy="505"/>
            </a:xfrm>
            <a:prstGeom prst="rect">
              <a:avLst/>
            </a:prstGeom>
            <a:noFill/>
          </p:spPr>
        </p:pic>
        <p:grpSp>
          <p:nvGrpSpPr>
            <p:cNvPr id="18" name="Group 110"/>
            <p:cNvGrpSpPr>
              <a:grpSpLocks/>
            </p:cNvGrpSpPr>
            <p:nvPr/>
          </p:nvGrpSpPr>
          <p:grpSpPr bwMode="auto">
            <a:xfrm>
              <a:off x="3847" y="2692"/>
              <a:ext cx="1074" cy="635"/>
              <a:chOff x="-576" y="3216"/>
              <a:chExt cx="2352" cy="1392"/>
            </a:xfrm>
          </p:grpSpPr>
          <p:sp>
            <p:nvSpPr>
              <p:cNvPr id="183" name="Freeform 111"/>
              <p:cNvSpPr>
                <a:spLocks/>
              </p:cNvSpPr>
              <p:nvPr/>
            </p:nvSpPr>
            <p:spPr bwMode="auto">
              <a:xfrm>
                <a:off x="-528" y="3216"/>
                <a:ext cx="2304" cy="1392"/>
              </a:xfrm>
              <a:custGeom>
                <a:avLst/>
                <a:gdLst/>
                <a:ahLst/>
                <a:cxnLst>
                  <a:cxn ang="0">
                    <a:pos x="0" y="672"/>
                  </a:cxn>
                  <a:cxn ang="0">
                    <a:pos x="2256" y="0"/>
                  </a:cxn>
                  <a:cxn ang="0">
                    <a:pos x="2304" y="720"/>
                  </a:cxn>
                  <a:cxn ang="0">
                    <a:pos x="48" y="1392"/>
                  </a:cxn>
                  <a:cxn ang="0">
                    <a:pos x="0" y="672"/>
                  </a:cxn>
                </a:cxnLst>
                <a:rect l="0" t="0" r="r" b="b"/>
                <a:pathLst>
                  <a:path w="2304" h="1392">
                    <a:moveTo>
                      <a:pt x="0" y="672"/>
                    </a:moveTo>
                    <a:lnTo>
                      <a:pt x="2256" y="0"/>
                    </a:lnTo>
                    <a:lnTo>
                      <a:pt x="2304" y="720"/>
                    </a:lnTo>
                    <a:lnTo>
                      <a:pt x="48" y="1392"/>
                    </a:lnTo>
                    <a:lnTo>
                      <a:pt x="0" y="672"/>
                    </a:lnTo>
                    <a:close/>
                  </a:path>
                </a:pathLst>
              </a:custGeom>
              <a:solidFill>
                <a:srgbClr val="00FF00"/>
              </a:solidFill>
              <a:ln w="25400" cap="rnd"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84" name="Picture 112" descr="part9"/>
              <p:cNvPicPr>
                <a:picLocks noChangeAspect="1" noChangeArrowheads="1"/>
              </p:cNvPicPr>
              <p:nvPr/>
            </p:nvPicPr>
            <p:blipFill>
              <a:blip r:embed="rId6"/>
              <a:srcRect t="21001" r="7001" b="31000"/>
              <a:stretch>
                <a:fillRect/>
              </a:stretch>
            </p:blipFill>
            <p:spPr bwMode="auto">
              <a:xfrm rot="-279817">
                <a:off x="-576" y="3312"/>
                <a:ext cx="2352" cy="1213"/>
              </a:xfrm>
              <a:prstGeom prst="rect">
                <a:avLst/>
              </a:prstGeom>
              <a:noFill/>
            </p:spPr>
          </p:pic>
        </p:grpSp>
        <p:sp>
          <p:nvSpPr>
            <p:cNvPr id="166" name="Freeform 113"/>
            <p:cNvSpPr>
              <a:spLocks/>
            </p:cNvSpPr>
            <p:nvPr/>
          </p:nvSpPr>
          <p:spPr bwMode="auto">
            <a:xfrm>
              <a:off x="498" y="1331"/>
              <a:ext cx="483" cy="931"/>
            </a:xfrm>
            <a:custGeom>
              <a:avLst/>
              <a:gdLst/>
              <a:ahLst/>
              <a:cxnLst>
                <a:cxn ang="0">
                  <a:pos x="0" y="0"/>
                </a:cxn>
                <a:cxn ang="0">
                  <a:pos x="624" y="240"/>
                </a:cxn>
                <a:cxn ang="0">
                  <a:pos x="624" y="1200"/>
                </a:cxn>
                <a:cxn ang="0">
                  <a:pos x="0" y="960"/>
                </a:cxn>
                <a:cxn ang="0">
                  <a:pos x="0" y="0"/>
                </a:cxn>
              </a:cxnLst>
              <a:rect l="0" t="0" r="r" b="b"/>
              <a:pathLst>
                <a:path w="624" h="1200">
                  <a:moveTo>
                    <a:pt x="0" y="0"/>
                  </a:moveTo>
                  <a:lnTo>
                    <a:pt x="624" y="240"/>
                  </a:lnTo>
                  <a:lnTo>
                    <a:pt x="624" y="1200"/>
                  </a:lnTo>
                  <a:lnTo>
                    <a:pt x="0" y="960"/>
                  </a:lnTo>
                  <a:lnTo>
                    <a:pt x="0" y="0"/>
                  </a:lnTo>
                  <a:close/>
                </a:path>
              </a:pathLst>
            </a:custGeom>
            <a:solidFill>
              <a:srgbClr val="33CCCC"/>
            </a:solidFill>
            <a:ln w="25400" cap="flat"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67" name="Freeform 114"/>
            <p:cNvSpPr>
              <a:spLocks/>
            </p:cNvSpPr>
            <p:nvPr/>
          </p:nvSpPr>
          <p:spPr bwMode="auto">
            <a:xfrm>
              <a:off x="1134" y="1116"/>
              <a:ext cx="364" cy="693"/>
            </a:xfrm>
            <a:custGeom>
              <a:avLst/>
              <a:gdLst/>
              <a:ahLst/>
              <a:cxnLst>
                <a:cxn ang="0">
                  <a:pos x="0" y="0"/>
                </a:cxn>
                <a:cxn ang="0">
                  <a:pos x="480" y="144"/>
                </a:cxn>
                <a:cxn ang="0">
                  <a:pos x="528" y="1008"/>
                </a:cxn>
                <a:cxn ang="0">
                  <a:pos x="48" y="864"/>
                </a:cxn>
                <a:cxn ang="0">
                  <a:pos x="0" y="0"/>
                </a:cxn>
              </a:cxnLst>
              <a:rect l="0" t="0" r="r" b="b"/>
              <a:pathLst>
                <a:path w="528" h="1008">
                  <a:moveTo>
                    <a:pt x="0" y="0"/>
                  </a:moveTo>
                  <a:lnTo>
                    <a:pt x="480" y="144"/>
                  </a:lnTo>
                  <a:lnTo>
                    <a:pt x="528" y="1008"/>
                  </a:lnTo>
                  <a:lnTo>
                    <a:pt x="48" y="864"/>
                  </a:lnTo>
                  <a:lnTo>
                    <a:pt x="0" y="0"/>
                  </a:lnTo>
                  <a:close/>
                </a:path>
              </a:pathLst>
            </a:custGeom>
            <a:solidFill>
              <a:srgbClr val="9999FF"/>
            </a:solidFill>
            <a:ln w="25400" cap="flat"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68" name="Rectangle 115"/>
            <p:cNvSpPr>
              <a:spLocks noChangeArrowheads="1"/>
            </p:cNvSpPr>
            <p:nvPr/>
          </p:nvSpPr>
          <p:spPr bwMode="auto">
            <a:xfrm flipH="1">
              <a:off x="3274" y="2692"/>
              <a:ext cx="501" cy="455"/>
            </a:xfrm>
            <a:prstGeom prst="rect">
              <a:avLst/>
            </a:prstGeom>
            <a:solidFill>
              <a:srgbClr val="FFFF00"/>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69" name="Rectangle 116"/>
            <p:cNvSpPr>
              <a:spLocks noChangeArrowheads="1"/>
            </p:cNvSpPr>
            <p:nvPr/>
          </p:nvSpPr>
          <p:spPr bwMode="auto">
            <a:xfrm>
              <a:off x="1929" y="1474"/>
              <a:ext cx="549" cy="645"/>
            </a:xfrm>
            <a:prstGeom prst="rect">
              <a:avLst/>
            </a:prstGeom>
            <a:solidFill>
              <a:srgbClr val="FF9900"/>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70" name="Freeform 117"/>
            <p:cNvSpPr>
              <a:spLocks/>
            </p:cNvSpPr>
            <p:nvPr/>
          </p:nvSpPr>
          <p:spPr bwMode="auto">
            <a:xfrm>
              <a:off x="3345" y="1220"/>
              <a:ext cx="1003" cy="541"/>
            </a:xfrm>
            <a:custGeom>
              <a:avLst/>
              <a:gdLst/>
              <a:ahLst/>
              <a:cxnLst>
                <a:cxn ang="0">
                  <a:pos x="0" y="48"/>
                </a:cxn>
                <a:cxn ang="0">
                  <a:pos x="672" y="672"/>
                </a:cxn>
                <a:cxn ang="0">
                  <a:pos x="1152" y="576"/>
                </a:cxn>
                <a:cxn ang="0">
                  <a:pos x="480" y="0"/>
                </a:cxn>
                <a:cxn ang="0">
                  <a:pos x="0" y="48"/>
                </a:cxn>
              </a:cxnLst>
              <a:rect l="0" t="0" r="r" b="b"/>
              <a:pathLst>
                <a:path w="1152" h="672">
                  <a:moveTo>
                    <a:pt x="0" y="48"/>
                  </a:moveTo>
                  <a:lnTo>
                    <a:pt x="672" y="672"/>
                  </a:lnTo>
                  <a:lnTo>
                    <a:pt x="1152" y="576"/>
                  </a:lnTo>
                  <a:lnTo>
                    <a:pt x="480" y="0"/>
                  </a:lnTo>
                  <a:lnTo>
                    <a:pt x="0" y="48"/>
                  </a:lnTo>
                  <a:close/>
                </a:path>
              </a:pathLst>
            </a:custGeom>
            <a:solidFill>
              <a:srgbClr val="CC99FF"/>
            </a:solidFill>
            <a:ln w="25400" cap="flat"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19" name="Group 118"/>
            <p:cNvGrpSpPr>
              <a:grpSpLocks/>
            </p:cNvGrpSpPr>
            <p:nvPr/>
          </p:nvGrpSpPr>
          <p:grpSpPr bwMode="auto">
            <a:xfrm>
              <a:off x="2629" y="1349"/>
              <a:ext cx="1146" cy="555"/>
              <a:chOff x="384" y="3072"/>
              <a:chExt cx="2016" cy="974"/>
            </a:xfrm>
          </p:grpSpPr>
          <p:sp>
            <p:nvSpPr>
              <p:cNvPr id="181" name="Freeform 119"/>
              <p:cNvSpPr>
                <a:spLocks/>
              </p:cNvSpPr>
              <p:nvPr/>
            </p:nvSpPr>
            <p:spPr bwMode="auto">
              <a:xfrm>
                <a:off x="384" y="3120"/>
                <a:ext cx="2016" cy="926"/>
              </a:xfrm>
              <a:custGeom>
                <a:avLst/>
                <a:gdLst/>
                <a:ahLst/>
                <a:cxnLst>
                  <a:cxn ang="0">
                    <a:pos x="0" y="144"/>
                  </a:cxn>
                  <a:cxn ang="0">
                    <a:pos x="1008" y="0"/>
                  </a:cxn>
                  <a:cxn ang="0">
                    <a:pos x="1776" y="624"/>
                  </a:cxn>
                  <a:cxn ang="0">
                    <a:pos x="768" y="816"/>
                  </a:cxn>
                  <a:cxn ang="0">
                    <a:pos x="0" y="144"/>
                  </a:cxn>
                </a:cxnLst>
                <a:rect l="0" t="0" r="r" b="b"/>
                <a:pathLst>
                  <a:path w="1776" h="816">
                    <a:moveTo>
                      <a:pt x="0" y="144"/>
                    </a:moveTo>
                    <a:lnTo>
                      <a:pt x="1008" y="0"/>
                    </a:lnTo>
                    <a:lnTo>
                      <a:pt x="1776" y="624"/>
                    </a:lnTo>
                    <a:lnTo>
                      <a:pt x="768" y="816"/>
                    </a:lnTo>
                    <a:lnTo>
                      <a:pt x="0" y="144"/>
                    </a:lnTo>
                    <a:close/>
                  </a:path>
                </a:pathLst>
              </a:custGeom>
              <a:solidFill>
                <a:srgbClr val="FF00FF"/>
              </a:solidFill>
              <a:ln w="25400" cap="flat"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82" name="Picture 120" descr="part15"/>
              <p:cNvPicPr>
                <a:picLocks noChangeAspect="1" noChangeArrowheads="1"/>
              </p:cNvPicPr>
              <p:nvPr/>
            </p:nvPicPr>
            <p:blipFill>
              <a:blip r:embed="rId7"/>
              <a:srcRect t="23000" b="28999"/>
              <a:stretch>
                <a:fillRect/>
              </a:stretch>
            </p:blipFill>
            <p:spPr bwMode="auto">
              <a:xfrm>
                <a:off x="432" y="3072"/>
                <a:ext cx="1968" cy="945"/>
              </a:xfrm>
              <a:prstGeom prst="rect">
                <a:avLst/>
              </a:prstGeom>
              <a:noFill/>
            </p:spPr>
          </p:pic>
        </p:grpSp>
        <p:sp>
          <p:nvSpPr>
            <p:cNvPr id="172" name="Rectangle 121"/>
            <p:cNvSpPr>
              <a:spLocks noChangeArrowheads="1"/>
            </p:cNvSpPr>
            <p:nvPr/>
          </p:nvSpPr>
          <p:spPr bwMode="auto">
            <a:xfrm>
              <a:off x="2557" y="2047"/>
              <a:ext cx="645" cy="573"/>
            </a:xfrm>
            <a:prstGeom prst="rect">
              <a:avLst/>
            </a:prstGeom>
            <a:solidFill>
              <a:srgbClr val="FFCC00"/>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73" name="Picture 122" descr="p1"/>
            <p:cNvPicPr>
              <a:picLocks noChangeAspect="1" noChangeArrowheads="1"/>
            </p:cNvPicPr>
            <p:nvPr/>
          </p:nvPicPr>
          <p:blipFill>
            <a:blip r:embed="rId8"/>
            <a:srcRect l="24001" t="12000" r="34000" b="22000"/>
            <a:stretch>
              <a:fillRect/>
            </a:stretch>
          </p:blipFill>
          <p:spPr bwMode="auto">
            <a:xfrm>
              <a:off x="2448" y="2688"/>
              <a:ext cx="398" cy="624"/>
            </a:xfrm>
            <a:prstGeom prst="rect">
              <a:avLst/>
            </a:prstGeom>
            <a:noFill/>
          </p:spPr>
        </p:pic>
        <p:pic>
          <p:nvPicPr>
            <p:cNvPr id="174" name="Picture 123" descr="p2"/>
            <p:cNvPicPr>
              <a:picLocks noChangeAspect="1" noChangeArrowheads="1"/>
            </p:cNvPicPr>
            <p:nvPr/>
          </p:nvPicPr>
          <p:blipFill>
            <a:blip r:embed="rId9"/>
            <a:srcRect l="24001" t="12000" r="31000" b="22000"/>
            <a:stretch>
              <a:fillRect/>
            </a:stretch>
          </p:blipFill>
          <p:spPr bwMode="auto">
            <a:xfrm>
              <a:off x="528" y="1440"/>
              <a:ext cx="458" cy="672"/>
            </a:xfrm>
            <a:prstGeom prst="rect">
              <a:avLst/>
            </a:prstGeom>
            <a:noFill/>
          </p:spPr>
        </p:pic>
        <p:pic>
          <p:nvPicPr>
            <p:cNvPr id="175" name="Picture 124" descr="p3"/>
            <p:cNvPicPr>
              <a:picLocks noChangeAspect="1" noChangeArrowheads="1"/>
            </p:cNvPicPr>
            <p:nvPr/>
          </p:nvPicPr>
          <p:blipFill>
            <a:blip r:embed="rId10"/>
            <a:srcRect l="33000" t="24001" r="39999" b="22000"/>
            <a:stretch>
              <a:fillRect/>
            </a:stretch>
          </p:blipFill>
          <p:spPr bwMode="auto">
            <a:xfrm rot="-242005">
              <a:off x="1176" y="1200"/>
              <a:ext cx="264" cy="528"/>
            </a:xfrm>
            <a:prstGeom prst="rect">
              <a:avLst/>
            </a:prstGeom>
            <a:noFill/>
          </p:spPr>
        </p:pic>
        <p:pic>
          <p:nvPicPr>
            <p:cNvPr id="176" name="Picture 125" descr="p4_c"/>
            <p:cNvPicPr>
              <a:picLocks noChangeAspect="1" noChangeArrowheads="1"/>
            </p:cNvPicPr>
            <p:nvPr/>
          </p:nvPicPr>
          <p:blipFill>
            <a:blip r:embed="rId11"/>
            <a:srcRect/>
            <a:stretch>
              <a:fillRect/>
            </a:stretch>
          </p:blipFill>
          <p:spPr bwMode="auto">
            <a:xfrm>
              <a:off x="2592" y="2118"/>
              <a:ext cx="552" cy="426"/>
            </a:xfrm>
            <a:prstGeom prst="rect">
              <a:avLst/>
            </a:prstGeom>
            <a:noFill/>
          </p:spPr>
        </p:pic>
        <p:pic>
          <p:nvPicPr>
            <p:cNvPr id="177" name="Picture 126" descr="p5"/>
            <p:cNvPicPr>
              <a:picLocks noChangeAspect="1" noChangeArrowheads="1"/>
            </p:cNvPicPr>
            <p:nvPr/>
          </p:nvPicPr>
          <p:blipFill>
            <a:blip r:embed="rId12" cstate="print"/>
            <a:srcRect l="24001" t="14999" r="31000" b="19000"/>
            <a:stretch>
              <a:fillRect/>
            </a:stretch>
          </p:blipFill>
          <p:spPr bwMode="auto">
            <a:xfrm>
              <a:off x="3840" y="2352"/>
              <a:ext cx="393" cy="576"/>
            </a:xfrm>
            <a:prstGeom prst="rect">
              <a:avLst/>
            </a:prstGeom>
            <a:noFill/>
          </p:spPr>
        </p:pic>
        <p:pic>
          <p:nvPicPr>
            <p:cNvPr id="178" name="Picture 127" descr="p6_c"/>
            <p:cNvPicPr>
              <a:picLocks noChangeAspect="1" noChangeArrowheads="1"/>
            </p:cNvPicPr>
            <p:nvPr/>
          </p:nvPicPr>
          <p:blipFill>
            <a:blip r:embed="rId13"/>
            <a:srcRect l="11111"/>
            <a:stretch>
              <a:fillRect/>
            </a:stretch>
          </p:blipFill>
          <p:spPr bwMode="auto">
            <a:xfrm>
              <a:off x="3312" y="2736"/>
              <a:ext cx="384" cy="370"/>
            </a:xfrm>
            <a:prstGeom prst="rect">
              <a:avLst/>
            </a:prstGeom>
            <a:noFill/>
          </p:spPr>
        </p:pic>
        <p:pic>
          <p:nvPicPr>
            <p:cNvPr id="179" name="Picture 128" descr="p7"/>
            <p:cNvPicPr>
              <a:picLocks noChangeAspect="1" noChangeArrowheads="1"/>
            </p:cNvPicPr>
            <p:nvPr/>
          </p:nvPicPr>
          <p:blipFill>
            <a:blip r:embed="rId14"/>
            <a:srcRect l="14999" t="12000" r="13000" b="40001"/>
            <a:stretch>
              <a:fillRect/>
            </a:stretch>
          </p:blipFill>
          <p:spPr bwMode="auto">
            <a:xfrm rot="-189390">
              <a:off x="3456" y="1200"/>
              <a:ext cx="816" cy="544"/>
            </a:xfrm>
            <a:prstGeom prst="rect">
              <a:avLst/>
            </a:prstGeom>
            <a:noFill/>
          </p:spPr>
        </p:pic>
        <p:pic>
          <p:nvPicPr>
            <p:cNvPr id="180" name="Picture 129" descr="car_A6_H2_S1"/>
            <p:cNvPicPr>
              <a:picLocks noChangeAspect="1" noChangeArrowheads="1"/>
            </p:cNvPicPr>
            <p:nvPr/>
          </p:nvPicPr>
          <p:blipFill>
            <a:blip r:embed="rId15">
              <a:lum bright="18000" contrast="6000"/>
            </a:blip>
            <a:srcRect l="25999" t="26668" r="58000" b="46666"/>
            <a:stretch>
              <a:fillRect/>
            </a:stretch>
          </p:blipFill>
          <p:spPr bwMode="auto">
            <a:xfrm>
              <a:off x="2016" y="1537"/>
              <a:ext cx="422" cy="527"/>
            </a:xfrm>
            <a:prstGeom prst="rect">
              <a:avLst/>
            </a:prstGeom>
            <a:noFill/>
          </p:spPr>
        </p:pic>
      </p:grpSp>
      <p:sp>
        <p:nvSpPr>
          <p:cNvPr id="187" name="Line 77"/>
          <p:cNvSpPr>
            <a:spLocks noChangeShapeType="1"/>
          </p:cNvSpPr>
          <p:nvPr/>
        </p:nvSpPr>
        <p:spPr bwMode="auto">
          <a:xfrm>
            <a:off x="3505200" y="4192588"/>
            <a:ext cx="533400" cy="0"/>
          </a:xfrm>
          <a:prstGeom prst="line">
            <a:avLst/>
          </a:prstGeom>
          <a:noFill/>
          <a:ln w="63500">
            <a:solidFill>
              <a:srgbClr val="FF0000"/>
            </a:solidFill>
            <a:round/>
            <a:headEnd/>
            <a:tailEnd type="triangle" w="med" len="me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p:cNvCxnSpPr/>
          <p:nvPr/>
        </p:nvCxnSpPr>
        <p:spPr bwMode="auto">
          <a:xfrm>
            <a:off x="914400" y="6400800"/>
            <a:ext cx="5257800" cy="76200"/>
          </a:xfrm>
          <a:prstGeom prst="line">
            <a:avLst/>
          </a:prstGeom>
          <a:noFill/>
          <a:ln w="76200" cap="flat" cmpd="sng" algn="ctr">
            <a:solidFill>
              <a:srgbClr val="00B0F0"/>
            </a:solidFill>
            <a:prstDash val="solid"/>
            <a:round/>
            <a:headEnd type="none" w="med" len="med"/>
            <a:tailEnd type="none" w="med" len="med"/>
          </a:ln>
          <a:effectLst/>
        </p:spPr>
      </p:cxnSp>
      <p:grpSp>
        <p:nvGrpSpPr>
          <p:cNvPr id="2" name="Group 2"/>
          <p:cNvGrpSpPr>
            <a:grpSpLocks/>
          </p:cNvGrpSpPr>
          <p:nvPr/>
        </p:nvGrpSpPr>
        <p:grpSpPr bwMode="auto">
          <a:xfrm>
            <a:off x="2743200" y="1990725"/>
            <a:ext cx="914400" cy="911225"/>
            <a:chOff x="1776" y="1824"/>
            <a:chExt cx="482" cy="480"/>
          </a:xfrm>
        </p:grpSpPr>
        <p:sp>
          <p:nvSpPr>
            <p:cNvPr id="1196035" name="Rectangle 3"/>
            <p:cNvSpPr>
              <a:spLocks noChangeArrowheads="1"/>
            </p:cNvSpPr>
            <p:nvPr/>
          </p:nvSpPr>
          <p:spPr bwMode="auto">
            <a:xfrm>
              <a:off x="1778" y="2129"/>
              <a:ext cx="480" cy="131"/>
            </a:xfrm>
            <a:prstGeom prst="rect">
              <a:avLst/>
            </a:prstGeom>
            <a:solidFill>
              <a:srgbClr val="808080">
                <a:alpha val="42999"/>
              </a:srgbClr>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36" name="Rectangle 4"/>
            <p:cNvSpPr>
              <a:spLocks noChangeArrowheads="1"/>
            </p:cNvSpPr>
            <p:nvPr/>
          </p:nvSpPr>
          <p:spPr bwMode="auto">
            <a:xfrm>
              <a:off x="1826" y="2173"/>
              <a:ext cx="96" cy="44"/>
            </a:xfrm>
            <a:prstGeom prst="rect">
              <a:avLst/>
            </a:prstGeom>
            <a:solidFill>
              <a:schemeClr val="bg2"/>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37" name="Rectangle 5"/>
            <p:cNvSpPr>
              <a:spLocks noChangeArrowheads="1"/>
            </p:cNvSpPr>
            <p:nvPr/>
          </p:nvSpPr>
          <p:spPr bwMode="auto">
            <a:xfrm>
              <a:off x="2114" y="2173"/>
              <a:ext cx="96" cy="44"/>
            </a:xfrm>
            <a:prstGeom prst="rect">
              <a:avLst/>
            </a:prstGeom>
            <a:solidFill>
              <a:schemeClr val="bg2"/>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38" name="Freeform 6"/>
            <p:cNvSpPr>
              <a:spLocks/>
            </p:cNvSpPr>
            <p:nvPr/>
          </p:nvSpPr>
          <p:spPr bwMode="auto">
            <a:xfrm>
              <a:off x="1826" y="1824"/>
              <a:ext cx="384" cy="175"/>
            </a:xfrm>
            <a:custGeom>
              <a:avLst/>
              <a:gdLst/>
              <a:ahLst/>
              <a:cxnLst>
                <a:cxn ang="0">
                  <a:pos x="96" y="0"/>
                </a:cxn>
                <a:cxn ang="0">
                  <a:pos x="0" y="192"/>
                </a:cxn>
                <a:cxn ang="0">
                  <a:pos x="384" y="192"/>
                </a:cxn>
                <a:cxn ang="0">
                  <a:pos x="288" y="0"/>
                </a:cxn>
                <a:cxn ang="0">
                  <a:pos x="96" y="0"/>
                </a:cxn>
              </a:cxnLst>
              <a:rect l="0" t="0" r="r" b="b"/>
              <a:pathLst>
                <a:path w="384" h="192">
                  <a:moveTo>
                    <a:pt x="96" y="0"/>
                  </a:moveTo>
                  <a:lnTo>
                    <a:pt x="0" y="192"/>
                  </a:lnTo>
                  <a:lnTo>
                    <a:pt x="384" y="192"/>
                  </a:lnTo>
                  <a:lnTo>
                    <a:pt x="288" y="0"/>
                  </a:lnTo>
                  <a:lnTo>
                    <a:pt x="96" y="0"/>
                  </a:lnTo>
                  <a:close/>
                </a:path>
              </a:pathLst>
            </a:custGeom>
            <a:solidFill>
              <a:srgbClr val="C0C0C0"/>
            </a:solidFill>
            <a:ln w="25400" cap="flat" cmpd="sng">
              <a:noFill/>
              <a:prstDash val="solid"/>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39" name="Freeform 7"/>
            <p:cNvSpPr>
              <a:spLocks/>
            </p:cNvSpPr>
            <p:nvPr/>
          </p:nvSpPr>
          <p:spPr bwMode="auto">
            <a:xfrm>
              <a:off x="1778" y="1824"/>
              <a:ext cx="480" cy="480"/>
            </a:xfrm>
            <a:custGeom>
              <a:avLst/>
              <a:gdLst/>
              <a:ahLst/>
              <a:cxnLst>
                <a:cxn ang="0">
                  <a:pos x="48" y="528"/>
                </a:cxn>
                <a:cxn ang="0">
                  <a:pos x="0" y="480"/>
                </a:cxn>
                <a:cxn ang="0">
                  <a:pos x="0" y="288"/>
                </a:cxn>
                <a:cxn ang="0">
                  <a:pos x="144" y="0"/>
                </a:cxn>
                <a:cxn ang="0">
                  <a:pos x="336" y="0"/>
                </a:cxn>
                <a:cxn ang="0">
                  <a:pos x="480" y="288"/>
                </a:cxn>
                <a:cxn ang="0">
                  <a:pos x="480" y="528"/>
                </a:cxn>
                <a:cxn ang="0">
                  <a:pos x="48" y="528"/>
                </a:cxn>
              </a:cxnLst>
              <a:rect l="0" t="0" r="r" b="b"/>
              <a:pathLst>
                <a:path w="480" h="528">
                  <a:moveTo>
                    <a:pt x="48" y="528"/>
                  </a:moveTo>
                  <a:lnTo>
                    <a:pt x="0" y="480"/>
                  </a:lnTo>
                  <a:lnTo>
                    <a:pt x="0" y="288"/>
                  </a:lnTo>
                  <a:lnTo>
                    <a:pt x="144" y="0"/>
                  </a:lnTo>
                  <a:lnTo>
                    <a:pt x="336" y="0"/>
                  </a:lnTo>
                  <a:lnTo>
                    <a:pt x="480" y="288"/>
                  </a:lnTo>
                  <a:lnTo>
                    <a:pt x="480" y="528"/>
                  </a:lnTo>
                  <a:lnTo>
                    <a:pt x="48" y="528"/>
                  </a:lnTo>
                  <a:close/>
                </a:path>
              </a:pathLst>
            </a:custGeom>
            <a:noFill/>
            <a:ln w="25400" cap="flat" cmpd="sng">
              <a:solidFill>
                <a:schemeClr val="tx1"/>
              </a:solidFill>
              <a:prstDash val="solid"/>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40" name="Rectangle 8"/>
            <p:cNvSpPr>
              <a:spLocks noChangeArrowheads="1"/>
            </p:cNvSpPr>
            <p:nvPr/>
          </p:nvSpPr>
          <p:spPr bwMode="auto">
            <a:xfrm>
              <a:off x="1776" y="1970"/>
              <a:ext cx="48" cy="48"/>
            </a:xfrm>
            <a:prstGeom prst="rect">
              <a:avLst/>
            </a:prstGeom>
            <a:solidFill>
              <a:schemeClr val="tx1"/>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41" name="Rectangle 9"/>
            <p:cNvSpPr>
              <a:spLocks noChangeArrowheads="1"/>
            </p:cNvSpPr>
            <p:nvPr/>
          </p:nvSpPr>
          <p:spPr bwMode="auto">
            <a:xfrm>
              <a:off x="2210" y="1968"/>
              <a:ext cx="48" cy="48"/>
            </a:xfrm>
            <a:prstGeom prst="rect">
              <a:avLst/>
            </a:prstGeom>
            <a:solidFill>
              <a:schemeClr val="tx1"/>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sp>
        <p:nvSpPr>
          <p:cNvPr id="1196042" name="Oval 10"/>
          <p:cNvSpPr>
            <a:spLocks noChangeArrowheads="1"/>
          </p:cNvSpPr>
          <p:nvPr/>
        </p:nvSpPr>
        <p:spPr bwMode="auto">
          <a:xfrm>
            <a:off x="1676400" y="1000125"/>
            <a:ext cx="3005138" cy="3048000"/>
          </a:xfrm>
          <a:prstGeom prst="ellipse">
            <a:avLst/>
          </a:prstGeom>
          <a:gradFill rotWithShape="0">
            <a:gsLst>
              <a:gs pos="0">
                <a:schemeClr val="bg1">
                  <a:alpha val="16000"/>
                </a:schemeClr>
              </a:gs>
              <a:gs pos="100000">
                <a:schemeClr val="bg1">
                  <a:gamma/>
                  <a:shade val="54118"/>
                  <a:invGamma/>
                </a:schemeClr>
              </a:gs>
            </a:gsLst>
            <a:path path="shape">
              <a:fillToRect l="50000" t="50000" r="50000" b="50000"/>
            </a:path>
          </a:gradFill>
          <a:ln w="25400" algn="ctr">
            <a:solidFill>
              <a:schemeClr val="bg2"/>
            </a:solidFill>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196058" name="Picture 26" descr="car_A5_H1_S1"/>
          <p:cNvPicPr preferRelativeResize="0">
            <a:picLocks noChangeAspect="1" noChangeArrowheads="1"/>
          </p:cNvPicPr>
          <p:nvPr/>
        </p:nvPicPr>
        <p:blipFill>
          <a:blip r:embed="rId3">
            <a:lum bright="-12000"/>
          </a:blip>
          <a:srcRect l="17760" t="43520" r="18961" b="25281"/>
          <a:stretch>
            <a:fillRect/>
          </a:stretch>
        </p:blipFill>
        <p:spPr bwMode="auto">
          <a:xfrm>
            <a:off x="2670175" y="6096000"/>
            <a:ext cx="1444625" cy="531813"/>
          </a:xfrm>
          <a:prstGeom prst="rect">
            <a:avLst/>
          </a:prstGeom>
          <a:noFill/>
          <a:ln w="63500">
            <a:solidFill>
              <a:srgbClr val="00CCFF"/>
            </a:solidFill>
            <a:miter lim="800000"/>
            <a:headEnd/>
            <a:tailEnd/>
          </a:ln>
        </p:spPr>
      </p:pic>
      <p:sp>
        <p:nvSpPr>
          <p:cNvPr id="1196070" name="Rectangle 38"/>
          <p:cNvSpPr>
            <a:spLocks noChangeArrowheads="1"/>
          </p:cNvSpPr>
          <p:nvPr/>
        </p:nvSpPr>
        <p:spPr bwMode="auto">
          <a:xfrm>
            <a:off x="2133600" y="76200"/>
            <a:ext cx="4495800" cy="762000"/>
          </a:xfrm>
          <a:prstGeom prst="rect">
            <a:avLst/>
          </a:prstGeom>
          <a:solidFill>
            <a:schemeClr val="bg1"/>
          </a:solidFill>
          <a:ln w="63500" algn="ctr">
            <a:noFill/>
            <a:miter lim="800000"/>
            <a:headEnd/>
            <a:tailEnd/>
          </a:ln>
          <a:effectLst/>
        </p:spPr>
        <p:txBody>
          <a:bodyPr>
            <a:spAutoFit/>
          </a:bodyPr>
          <a:lstStyle/>
          <a:p>
            <a:pPr algn="l" rtl="0" fontAlgn="base">
              <a:spcBef>
                <a:spcPct val="0"/>
              </a:spcBef>
              <a:spcAft>
                <a:spcPct val="0"/>
              </a:spcAft>
            </a:pPr>
            <a:r>
              <a:rPr lang="en-US" sz="4400" kern="1200">
                <a:solidFill>
                  <a:srgbClr val="000000"/>
                </a:solidFill>
                <a:latin typeface="Futura Bk BT" pitchFamily="34" charset="0"/>
                <a:ea typeface="+mn-ea"/>
                <a:cs typeface="+mn-cs"/>
              </a:rPr>
              <a:t>Canonical parts </a:t>
            </a:r>
            <a:endParaRPr lang="en-US" sz="4400" b="1" kern="1200">
              <a:solidFill>
                <a:srgbClr val="CC0066"/>
              </a:solidFill>
              <a:latin typeface="Futura Bk BT" pitchFamily="34" charset="0"/>
              <a:ea typeface="+mn-ea"/>
              <a:cs typeface="+mn-cs"/>
            </a:endParaRPr>
          </a:p>
        </p:txBody>
      </p:sp>
      <p:pic>
        <p:nvPicPr>
          <p:cNvPr id="1196071" name="Picture 39" descr="car_A6_H1_S1"/>
          <p:cNvPicPr preferRelativeResize="0">
            <a:picLocks noChangeAspect="1" noChangeArrowheads="1"/>
          </p:cNvPicPr>
          <p:nvPr/>
        </p:nvPicPr>
        <p:blipFill>
          <a:blip r:embed="rId4">
            <a:lum bright="-18000"/>
          </a:blip>
          <a:srcRect l="54782" t="43907" r="8301" b="30536"/>
          <a:stretch>
            <a:fillRect/>
          </a:stretch>
        </p:blipFill>
        <p:spPr bwMode="auto">
          <a:xfrm>
            <a:off x="4391025" y="6149975"/>
            <a:ext cx="942975" cy="479425"/>
          </a:xfrm>
          <a:prstGeom prst="rect">
            <a:avLst/>
          </a:prstGeom>
          <a:noFill/>
          <a:ln w="63500">
            <a:solidFill>
              <a:srgbClr val="00CCFF"/>
            </a:solidFill>
            <a:miter lim="800000"/>
            <a:headEnd/>
            <a:tailEnd/>
          </a:ln>
        </p:spPr>
      </p:pic>
      <p:pic>
        <p:nvPicPr>
          <p:cNvPr id="1196072" name="Picture 40" descr="car_A4_H1_S1"/>
          <p:cNvPicPr>
            <a:picLocks noChangeAspect="1" noChangeArrowheads="1"/>
          </p:cNvPicPr>
          <p:nvPr/>
        </p:nvPicPr>
        <p:blipFill>
          <a:blip r:embed="rId5"/>
          <a:srcRect l="68745" t="50560" r="7919" b="30721"/>
          <a:stretch>
            <a:fillRect/>
          </a:stretch>
        </p:blipFill>
        <p:spPr bwMode="auto">
          <a:xfrm>
            <a:off x="5562600" y="6205538"/>
            <a:ext cx="762000" cy="423862"/>
          </a:xfrm>
          <a:prstGeom prst="rect">
            <a:avLst/>
          </a:prstGeom>
          <a:noFill/>
          <a:ln w="76200">
            <a:solidFill>
              <a:srgbClr val="00CCFF"/>
            </a:solidFill>
            <a:miter lim="800000"/>
            <a:headEnd/>
            <a:tailEnd/>
          </a:ln>
        </p:spPr>
      </p:pic>
      <p:pic>
        <p:nvPicPr>
          <p:cNvPr id="1196073" name="Picture 41" descr="car_A6_H1_S1"/>
          <p:cNvPicPr preferRelativeResize="0">
            <a:picLocks noChangeAspect="1" noChangeArrowheads="1"/>
          </p:cNvPicPr>
          <p:nvPr/>
        </p:nvPicPr>
        <p:blipFill>
          <a:blip r:embed="rId6">
            <a:lum bright="-18000"/>
          </a:blip>
          <a:srcRect l="8301" t="43907" r="54782" b="30536"/>
          <a:stretch>
            <a:fillRect/>
          </a:stretch>
        </p:blipFill>
        <p:spPr bwMode="auto">
          <a:xfrm>
            <a:off x="1419225" y="6149975"/>
            <a:ext cx="942975" cy="479425"/>
          </a:xfrm>
          <a:prstGeom prst="rect">
            <a:avLst/>
          </a:prstGeom>
          <a:noFill/>
          <a:ln w="63500">
            <a:solidFill>
              <a:srgbClr val="00CCFF"/>
            </a:solidFill>
            <a:miter lim="800000"/>
            <a:headEnd/>
            <a:tailEnd/>
          </a:ln>
        </p:spPr>
      </p:pic>
      <p:pic>
        <p:nvPicPr>
          <p:cNvPr id="1196074" name="Picture 42" descr="car_A4_H1_S1"/>
          <p:cNvPicPr>
            <a:picLocks noChangeAspect="1" noChangeArrowheads="1"/>
          </p:cNvPicPr>
          <p:nvPr/>
        </p:nvPicPr>
        <p:blipFill>
          <a:blip r:embed="rId7"/>
          <a:srcRect l="7919" t="50560" r="68745" b="30721"/>
          <a:stretch>
            <a:fillRect/>
          </a:stretch>
        </p:blipFill>
        <p:spPr bwMode="auto">
          <a:xfrm>
            <a:off x="381000" y="6205538"/>
            <a:ext cx="762000" cy="423862"/>
          </a:xfrm>
          <a:prstGeom prst="rect">
            <a:avLst/>
          </a:prstGeom>
          <a:noFill/>
          <a:ln w="76200">
            <a:solidFill>
              <a:srgbClr val="00CCFF"/>
            </a:solidFill>
            <a:miter lim="800000"/>
            <a:headEnd/>
            <a:tailEnd/>
          </a:ln>
        </p:spPr>
      </p:pic>
      <p:sp>
        <p:nvSpPr>
          <p:cNvPr id="1196075" name="Rectangle 43"/>
          <p:cNvSpPr>
            <a:spLocks noChangeArrowheads="1"/>
          </p:cNvSpPr>
          <p:nvPr/>
        </p:nvSpPr>
        <p:spPr bwMode="auto">
          <a:xfrm>
            <a:off x="2590800" y="5943600"/>
            <a:ext cx="1600200" cy="762000"/>
          </a:xfrm>
          <a:prstGeom prst="rect">
            <a:avLst/>
          </a:prstGeom>
          <a:noFill/>
          <a:ln w="76200" algn="ctr">
            <a:solidFill>
              <a:srgbClr val="FF0000"/>
            </a:solidFill>
            <a:prstDash val="sysDot"/>
            <a:miter lim="800000"/>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77" name="Text Box 45"/>
          <p:cNvSpPr txBox="1">
            <a:spLocks noChangeArrowheads="1"/>
          </p:cNvSpPr>
          <p:nvPr/>
        </p:nvSpPr>
        <p:spPr bwMode="auto">
          <a:xfrm>
            <a:off x="228600" y="5181600"/>
            <a:ext cx="8113183" cy="369332"/>
          </a:xfrm>
          <a:prstGeom prst="rect">
            <a:avLst/>
          </a:prstGeom>
          <a:noFill/>
          <a:ln w="25400" algn="ctr">
            <a:noFill/>
            <a:miter lim="800000"/>
            <a:headEnd/>
            <a:tailEnd/>
          </a:ln>
          <a:effectLst/>
        </p:spPr>
        <p:txBody>
          <a:bodyPr wrap="none">
            <a:spAutoFit/>
          </a:bodyPr>
          <a:lstStyle/>
          <a:p>
            <a:pPr algn="l" rtl="0" fontAlgn="base">
              <a:spcBef>
                <a:spcPct val="0"/>
              </a:spcBef>
              <a:spcAft>
                <a:spcPct val="0"/>
              </a:spcAft>
              <a:buFont typeface="Arial" pitchFamily="34" charset="0"/>
              <a:buChar char="•"/>
            </a:pPr>
            <a:r>
              <a:rPr lang="en-US" b="1" kern="1200" dirty="0">
                <a:solidFill>
                  <a:srgbClr val="000000"/>
                </a:solidFill>
                <a:latin typeface="Futura Bk BT" pitchFamily="34" charset="0"/>
                <a:ea typeface="+mn-ea"/>
                <a:cs typeface="+mn-cs"/>
              </a:rPr>
              <a:t>  If physical part is planar, canonical part is stable point on the manifold</a:t>
            </a:r>
          </a:p>
        </p:txBody>
      </p:sp>
      <p:sp>
        <p:nvSpPr>
          <p:cNvPr id="1196079" name="Freeform 47"/>
          <p:cNvSpPr>
            <a:spLocks/>
          </p:cNvSpPr>
          <p:nvPr/>
        </p:nvSpPr>
        <p:spPr bwMode="auto">
          <a:xfrm>
            <a:off x="1752600" y="2374900"/>
            <a:ext cx="2908300" cy="1587500"/>
          </a:xfrm>
          <a:custGeom>
            <a:avLst/>
            <a:gdLst/>
            <a:ahLst/>
            <a:cxnLst>
              <a:cxn ang="0">
                <a:pos x="208" y="8"/>
              </a:cxn>
              <a:cxn ang="0">
                <a:pos x="16" y="152"/>
              </a:cxn>
              <a:cxn ang="0">
                <a:pos x="112" y="488"/>
              </a:cxn>
              <a:cxn ang="0">
                <a:pos x="304" y="680"/>
              </a:cxn>
              <a:cxn ang="0">
                <a:pos x="640" y="968"/>
              </a:cxn>
              <a:cxn ang="0">
                <a:pos x="1120" y="872"/>
              </a:cxn>
              <a:cxn ang="0">
                <a:pos x="1504" y="776"/>
              </a:cxn>
              <a:cxn ang="0">
                <a:pos x="1648" y="440"/>
              </a:cxn>
              <a:cxn ang="0">
                <a:pos x="1792" y="344"/>
              </a:cxn>
              <a:cxn ang="0">
                <a:pos x="1792" y="56"/>
              </a:cxn>
              <a:cxn ang="0">
                <a:pos x="1552" y="104"/>
              </a:cxn>
              <a:cxn ang="0">
                <a:pos x="1264" y="344"/>
              </a:cxn>
              <a:cxn ang="0">
                <a:pos x="880" y="488"/>
              </a:cxn>
              <a:cxn ang="0">
                <a:pos x="544" y="392"/>
              </a:cxn>
              <a:cxn ang="0">
                <a:pos x="400" y="200"/>
              </a:cxn>
              <a:cxn ang="0">
                <a:pos x="208" y="8"/>
              </a:cxn>
            </a:cxnLst>
            <a:rect l="0" t="0" r="r" b="b"/>
            <a:pathLst>
              <a:path w="1832" h="1000">
                <a:moveTo>
                  <a:pt x="208" y="8"/>
                </a:moveTo>
                <a:cubicBezTo>
                  <a:pt x="144" y="0"/>
                  <a:pt x="32" y="72"/>
                  <a:pt x="16" y="152"/>
                </a:cubicBezTo>
                <a:cubicBezTo>
                  <a:pt x="0" y="232"/>
                  <a:pt x="64" y="400"/>
                  <a:pt x="112" y="488"/>
                </a:cubicBezTo>
                <a:cubicBezTo>
                  <a:pt x="160" y="576"/>
                  <a:pt x="216" y="600"/>
                  <a:pt x="304" y="680"/>
                </a:cubicBezTo>
                <a:cubicBezTo>
                  <a:pt x="392" y="760"/>
                  <a:pt x="504" y="936"/>
                  <a:pt x="640" y="968"/>
                </a:cubicBezTo>
                <a:cubicBezTo>
                  <a:pt x="776" y="1000"/>
                  <a:pt x="976" y="904"/>
                  <a:pt x="1120" y="872"/>
                </a:cubicBezTo>
                <a:cubicBezTo>
                  <a:pt x="1264" y="840"/>
                  <a:pt x="1416" y="848"/>
                  <a:pt x="1504" y="776"/>
                </a:cubicBezTo>
                <a:cubicBezTo>
                  <a:pt x="1592" y="704"/>
                  <a:pt x="1600" y="512"/>
                  <a:pt x="1648" y="440"/>
                </a:cubicBezTo>
                <a:cubicBezTo>
                  <a:pt x="1696" y="368"/>
                  <a:pt x="1768" y="408"/>
                  <a:pt x="1792" y="344"/>
                </a:cubicBezTo>
                <a:cubicBezTo>
                  <a:pt x="1816" y="280"/>
                  <a:pt x="1832" y="96"/>
                  <a:pt x="1792" y="56"/>
                </a:cubicBezTo>
                <a:cubicBezTo>
                  <a:pt x="1752" y="16"/>
                  <a:pt x="1640" y="56"/>
                  <a:pt x="1552" y="104"/>
                </a:cubicBezTo>
                <a:cubicBezTo>
                  <a:pt x="1464" y="152"/>
                  <a:pt x="1376" y="280"/>
                  <a:pt x="1264" y="344"/>
                </a:cubicBezTo>
                <a:cubicBezTo>
                  <a:pt x="1152" y="408"/>
                  <a:pt x="1000" y="480"/>
                  <a:pt x="880" y="488"/>
                </a:cubicBezTo>
                <a:cubicBezTo>
                  <a:pt x="760" y="496"/>
                  <a:pt x="624" y="440"/>
                  <a:pt x="544" y="392"/>
                </a:cubicBezTo>
                <a:cubicBezTo>
                  <a:pt x="464" y="344"/>
                  <a:pt x="456" y="264"/>
                  <a:pt x="400" y="200"/>
                </a:cubicBezTo>
                <a:cubicBezTo>
                  <a:pt x="344" y="136"/>
                  <a:pt x="272" y="16"/>
                  <a:pt x="208" y="8"/>
                </a:cubicBezTo>
                <a:close/>
              </a:path>
            </a:pathLst>
          </a:custGeom>
          <a:solidFill>
            <a:schemeClr val="accent1">
              <a:alpha val="49001"/>
            </a:schemeClr>
          </a:solidFill>
          <a:ln w="12700" cap="flat" cmpd="sng">
            <a:solidFill>
              <a:srgbClr val="33CCCC"/>
            </a:solidFill>
            <a:prstDash val="solid"/>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3" name="Group 11"/>
          <p:cNvGrpSpPr>
            <a:grpSpLocks/>
          </p:cNvGrpSpPr>
          <p:nvPr/>
        </p:nvGrpSpPr>
        <p:grpSpPr bwMode="auto">
          <a:xfrm rot="-299210">
            <a:off x="3625850" y="2508250"/>
            <a:ext cx="2554288" cy="876300"/>
            <a:chOff x="2284" y="1622"/>
            <a:chExt cx="1609" cy="552"/>
          </a:xfrm>
        </p:grpSpPr>
        <p:sp>
          <p:nvSpPr>
            <p:cNvPr id="1196044" name="Line 12"/>
            <p:cNvSpPr>
              <a:spLocks noChangeShapeType="1"/>
            </p:cNvSpPr>
            <p:nvPr/>
          </p:nvSpPr>
          <p:spPr bwMode="auto">
            <a:xfrm flipH="1" flipV="1">
              <a:off x="2284" y="1622"/>
              <a:ext cx="682" cy="154"/>
            </a:xfrm>
            <a:prstGeom prst="line">
              <a:avLst/>
            </a:prstGeom>
            <a:noFill/>
            <a:ln w="38100">
              <a:solidFill>
                <a:schemeClr val="bg2"/>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45" name="Line 13"/>
            <p:cNvSpPr>
              <a:spLocks noChangeShapeType="1"/>
            </p:cNvSpPr>
            <p:nvPr/>
          </p:nvSpPr>
          <p:spPr bwMode="auto">
            <a:xfrm>
              <a:off x="2774" y="1728"/>
              <a:ext cx="1008" cy="288"/>
            </a:xfrm>
            <a:prstGeom prst="line">
              <a:avLst/>
            </a:prstGeom>
            <a:noFill/>
            <a:ln w="38100">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196046" name="Picture 14" descr="camera1"/>
            <p:cNvPicPr>
              <a:picLocks noChangeAspect="1" noChangeArrowheads="1"/>
            </p:cNvPicPr>
            <p:nvPr/>
          </p:nvPicPr>
          <p:blipFill>
            <a:blip r:embed="rId8"/>
            <a:srcRect/>
            <a:stretch>
              <a:fillRect/>
            </a:stretch>
          </p:blipFill>
          <p:spPr bwMode="auto">
            <a:xfrm rot="3103599">
              <a:off x="3332" y="1612"/>
              <a:ext cx="542" cy="581"/>
            </a:xfrm>
            <a:prstGeom prst="rect">
              <a:avLst/>
            </a:prstGeom>
            <a:noFill/>
          </p:spPr>
        </p:pic>
        <p:sp>
          <p:nvSpPr>
            <p:cNvPr id="1196047" name="Oval 15"/>
            <p:cNvSpPr>
              <a:spLocks noChangeArrowheads="1"/>
            </p:cNvSpPr>
            <p:nvPr/>
          </p:nvSpPr>
          <p:spPr bwMode="auto">
            <a:xfrm>
              <a:off x="2736" y="1680"/>
              <a:ext cx="96" cy="96"/>
            </a:xfrm>
            <a:prstGeom prst="ellipse">
              <a:avLst/>
            </a:prstGeom>
            <a:solidFill>
              <a:schemeClr val="tx2"/>
            </a:solidFill>
            <a:ln w="25400" algn="ctr">
              <a:noFill/>
              <a:round/>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grpSp>
        <p:nvGrpSpPr>
          <p:cNvPr id="4" name="Group 16"/>
          <p:cNvGrpSpPr>
            <a:grpSpLocks/>
          </p:cNvGrpSpPr>
          <p:nvPr/>
        </p:nvGrpSpPr>
        <p:grpSpPr bwMode="auto">
          <a:xfrm>
            <a:off x="990600" y="2630488"/>
            <a:ext cx="1843088" cy="1822450"/>
            <a:chOff x="624" y="1699"/>
            <a:chExt cx="1161" cy="1148"/>
          </a:xfrm>
        </p:grpSpPr>
        <p:sp>
          <p:nvSpPr>
            <p:cNvPr id="1196049" name="Line 17"/>
            <p:cNvSpPr>
              <a:spLocks noChangeShapeType="1"/>
            </p:cNvSpPr>
            <p:nvPr/>
          </p:nvSpPr>
          <p:spPr bwMode="auto">
            <a:xfrm flipH="1">
              <a:off x="1017" y="1699"/>
              <a:ext cx="768" cy="845"/>
            </a:xfrm>
            <a:prstGeom prst="line">
              <a:avLst/>
            </a:prstGeom>
            <a:noFill/>
            <a:ln w="38100">
              <a:solidFill>
                <a:schemeClr val="bg2"/>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50" name="Line 18"/>
            <p:cNvSpPr>
              <a:spLocks noChangeShapeType="1"/>
            </p:cNvSpPr>
            <p:nvPr/>
          </p:nvSpPr>
          <p:spPr bwMode="auto">
            <a:xfrm flipH="1">
              <a:off x="912" y="2064"/>
              <a:ext cx="549" cy="576"/>
            </a:xfrm>
            <a:prstGeom prst="line">
              <a:avLst/>
            </a:prstGeom>
            <a:noFill/>
            <a:ln w="38100">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196051" name="Picture 19" descr="camera1"/>
            <p:cNvPicPr>
              <a:picLocks noChangeAspect="1" noChangeArrowheads="1"/>
            </p:cNvPicPr>
            <p:nvPr/>
          </p:nvPicPr>
          <p:blipFill>
            <a:blip r:embed="rId8"/>
            <a:srcRect/>
            <a:stretch>
              <a:fillRect/>
            </a:stretch>
          </p:blipFill>
          <p:spPr bwMode="auto">
            <a:xfrm rot="16679701" flipH="1">
              <a:off x="643" y="2285"/>
              <a:ext cx="543" cy="581"/>
            </a:xfrm>
            <a:prstGeom prst="rect">
              <a:avLst/>
            </a:prstGeom>
            <a:noFill/>
          </p:spPr>
        </p:pic>
        <p:sp>
          <p:nvSpPr>
            <p:cNvPr id="1196052" name="Oval 20"/>
            <p:cNvSpPr>
              <a:spLocks noChangeArrowheads="1"/>
            </p:cNvSpPr>
            <p:nvPr/>
          </p:nvSpPr>
          <p:spPr bwMode="auto">
            <a:xfrm>
              <a:off x="1440" y="1968"/>
              <a:ext cx="96" cy="96"/>
            </a:xfrm>
            <a:prstGeom prst="ellipse">
              <a:avLst/>
            </a:prstGeom>
            <a:solidFill>
              <a:schemeClr val="tx2"/>
            </a:solidFill>
            <a:ln w="25400" algn="ctr">
              <a:noFill/>
              <a:round/>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grpSp>
        <p:nvGrpSpPr>
          <p:cNvPr id="5" name="Group 21"/>
          <p:cNvGrpSpPr>
            <a:grpSpLocks/>
          </p:cNvGrpSpPr>
          <p:nvPr/>
        </p:nvGrpSpPr>
        <p:grpSpPr bwMode="auto">
          <a:xfrm rot="190124">
            <a:off x="212725" y="2387600"/>
            <a:ext cx="2560638" cy="860425"/>
            <a:chOff x="86" y="2074"/>
            <a:chExt cx="1613" cy="542"/>
          </a:xfrm>
        </p:grpSpPr>
        <p:sp>
          <p:nvSpPr>
            <p:cNvPr id="1196054" name="Line 22"/>
            <p:cNvSpPr>
              <a:spLocks noChangeShapeType="1"/>
            </p:cNvSpPr>
            <p:nvPr/>
          </p:nvSpPr>
          <p:spPr bwMode="auto">
            <a:xfrm flipH="1">
              <a:off x="777" y="2150"/>
              <a:ext cx="922" cy="154"/>
            </a:xfrm>
            <a:prstGeom prst="line">
              <a:avLst/>
            </a:prstGeom>
            <a:noFill/>
            <a:ln w="38100">
              <a:solidFill>
                <a:schemeClr val="bg2"/>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55" name="Line 23"/>
            <p:cNvSpPr>
              <a:spLocks noChangeShapeType="1"/>
            </p:cNvSpPr>
            <p:nvPr/>
          </p:nvSpPr>
          <p:spPr bwMode="auto">
            <a:xfrm flipH="1">
              <a:off x="547" y="2227"/>
              <a:ext cx="691" cy="115"/>
            </a:xfrm>
            <a:prstGeom prst="line">
              <a:avLst/>
            </a:prstGeom>
            <a:noFill/>
            <a:ln w="38100">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196056" name="Picture 24" descr="camera1"/>
            <p:cNvPicPr>
              <a:picLocks noChangeAspect="1" noChangeArrowheads="1"/>
            </p:cNvPicPr>
            <p:nvPr/>
          </p:nvPicPr>
          <p:blipFill>
            <a:blip r:embed="rId8"/>
            <a:srcRect/>
            <a:stretch>
              <a:fillRect/>
            </a:stretch>
          </p:blipFill>
          <p:spPr bwMode="auto">
            <a:xfrm rot="18496401" flipH="1">
              <a:off x="106" y="2054"/>
              <a:ext cx="542" cy="581"/>
            </a:xfrm>
            <a:prstGeom prst="rect">
              <a:avLst/>
            </a:prstGeom>
            <a:noFill/>
          </p:spPr>
        </p:pic>
        <p:sp>
          <p:nvSpPr>
            <p:cNvPr id="1196057" name="Oval 25"/>
            <p:cNvSpPr>
              <a:spLocks noChangeArrowheads="1"/>
            </p:cNvSpPr>
            <p:nvPr/>
          </p:nvSpPr>
          <p:spPr bwMode="auto">
            <a:xfrm>
              <a:off x="1152" y="2208"/>
              <a:ext cx="96" cy="96"/>
            </a:xfrm>
            <a:prstGeom prst="ellipse">
              <a:avLst/>
            </a:prstGeom>
            <a:solidFill>
              <a:schemeClr val="tx2"/>
            </a:solidFill>
            <a:ln w="25400" algn="ctr">
              <a:noFill/>
              <a:round/>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grpSp>
        <p:nvGrpSpPr>
          <p:cNvPr id="6" name="Group 27"/>
          <p:cNvGrpSpPr>
            <a:grpSpLocks/>
          </p:cNvGrpSpPr>
          <p:nvPr/>
        </p:nvGrpSpPr>
        <p:grpSpPr bwMode="auto">
          <a:xfrm>
            <a:off x="3505200" y="2600325"/>
            <a:ext cx="2133600" cy="1927225"/>
            <a:chOff x="2208" y="1680"/>
            <a:chExt cx="1344" cy="1214"/>
          </a:xfrm>
        </p:grpSpPr>
        <p:sp>
          <p:nvSpPr>
            <p:cNvPr id="1196060" name="Line 28"/>
            <p:cNvSpPr>
              <a:spLocks noChangeShapeType="1"/>
            </p:cNvSpPr>
            <p:nvPr/>
          </p:nvSpPr>
          <p:spPr bwMode="auto">
            <a:xfrm>
              <a:off x="2208" y="1680"/>
              <a:ext cx="845" cy="806"/>
            </a:xfrm>
            <a:prstGeom prst="line">
              <a:avLst/>
            </a:prstGeom>
            <a:noFill/>
            <a:ln w="38100">
              <a:solidFill>
                <a:schemeClr val="bg2"/>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61" name="Oval 29"/>
            <p:cNvSpPr>
              <a:spLocks noChangeArrowheads="1"/>
            </p:cNvSpPr>
            <p:nvPr/>
          </p:nvSpPr>
          <p:spPr bwMode="auto">
            <a:xfrm>
              <a:off x="2496" y="1968"/>
              <a:ext cx="96" cy="96"/>
            </a:xfrm>
            <a:prstGeom prst="ellipse">
              <a:avLst/>
            </a:prstGeom>
            <a:solidFill>
              <a:schemeClr val="tx2"/>
            </a:solidFill>
            <a:ln w="25400" algn="ctr">
              <a:noFill/>
              <a:round/>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62" name="Line 30"/>
            <p:cNvSpPr>
              <a:spLocks noChangeShapeType="1"/>
            </p:cNvSpPr>
            <p:nvPr/>
          </p:nvSpPr>
          <p:spPr bwMode="auto">
            <a:xfrm>
              <a:off x="2553" y="2007"/>
              <a:ext cx="730" cy="691"/>
            </a:xfrm>
            <a:prstGeom prst="line">
              <a:avLst/>
            </a:prstGeom>
            <a:noFill/>
            <a:ln w="38100">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196063" name="Picture 31" descr="camera1"/>
            <p:cNvPicPr>
              <a:picLocks noChangeAspect="1" noChangeArrowheads="1"/>
            </p:cNvPicPr>
            <p:nvPr/>
          </p:nvPicPr>
          <p:blipFill>
            <a:blip r:embed="rId8"/>
            <a:srcRect/>
            <a:stretch>
              <a:fillRect/>
            </a:stretch>
          </p:blipFill>
          <p:spPr bwMode="auto">
            <a:xfrm rot="4877169">
              <a:off x="2991" y="2332"/>
              <a:ext cx="542" cy="581"/>
            </a:xfrm>
            <a:prstGeom prst="rect">
              <a:avLst/>
            </a:prstGeom>
            <a:noFill/>
          </p:spPr>
        </p:pic>
      </p:grpSp>
      <p:grpSp>
        <p:nvGrpSpPr>
          <p:cNvPr id="7" name="Group 33"/>
          <p:cNvGrpSpPr>
            <a:grpSpLocks/>
          </p:cNvGrpSpPr>
          <p:nvPr/>
        </p:nvGrpSpPr>
        <p:grpSpPr bwMode="auto">
          <a:xfrm>
            <a:off x="2819400" y="2692400"/>
            <a:ext cx="769938" cy="2413000"/>
            <a:chOff x="1776" y="1498"/>
            <a:chExt cx="485" cy="1520"/>
          </a:xfrm>
        </p:grpSpPr>
        <p:sp>
          <p:nvSpPr>
            <p:cNvPr id="1196066" name="Line 34"/>
            <p:cNvSpPr>
              <a:spLocks noChangeShapeType="1"/>
            </p:cNvSpPr>
            <p:nvPr/>
          </p:nvSpPr>
          <p:spPr bwMode="auto">
            <a:xfrm>
              <a:off x="2016" y="1498"/>
              <a:ext cx="0" cy="1152"/>
            </a:xfrm>
            <a:prstGeom prst="line">
              <a:avLst/>
            </a:prstGeom>
            <a:noFill/>
            <a:ln w="38100">
              <a:solidFill>
                <a:schemeClr val="bg2"/>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67" name="Line 35"/>
            <p:cNvSpPr>
              <a:spLocks noChangeShapeType="1"/>
            </p:cNvSpPr>
            <p:nvPr/>
          </p:nvSpPr>
          <p:spPr bwMode="auto">
            <a:xfrm>
              <a:off x="2016" y="2064"/>
              <a:ext cx="0" cy="663"/>
            </a:xfrm>
            <a:prstGeom prst="line">
              <a:avLst/>
            </a:prstGeom>
            <a:noFill/>
            <a:ln w="38100">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196068" name="Picture 36" descr="camera2"/>
            <p:cNvPicPr>
              <a:picLocks noChangeAspect="1" noChangeArrowheads="1"/>
            </p:cNvPicPr>
            <p:nvPr/>
          </p:nvPicPr>
          <p:blipFill>
            <a:blip r:embed="rId9"/>
            <a:srcRect/>
            <a:stretch>
              <a:fillRect/>
            </a:stretch>
          </p:blipFill>
          <p:spPr bwMode="auto">
            <a:xfrm rot="6178826">
              <a:off x="1710" y="2466"/>
              <a:ext cx="618" cy="485"/>
            </a:xfrm>
            <a:prstGeom prst="rect">
              <a:avLst/>
            </a:prstGeom>
            <a:noFill/>
          </p:spPr>
        </p:pic>
        <p:sp>
          <p:nvSpPr>
            <p:cNvPr id="1196069" name="Oval 37"/>
            <p:cNvSpPr>
              <a:spLocks noChangeArrowheads="1"/>
            </p:cNvSpPr>
            <p:nvPr/>
          </p:nvSpPr>
          <p:spPr bwMode="auto">
            <a:xfrm>
              <a:off x="1968" y="2016"/>
              <a:ext cx="96" cy="96"/>
            </a:xfrm>
            <a:prstGeom prst="ellipse">
              <a:avLst/>
            </a:prstGeom>
            <a:solidFill>
              <a:schemeClr val="tx2"/>
            </a:solidFill>
            <a:ln w="25400" algn="ctr">
              <a:noFill/>
              <a:round/>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sp>
        <p:nvSpPr>
          <p:cNvPr id="1196076" name="Rectangle 44"/>
          <p:cNvSpPr>
            <a:spLocks noChangeArrowheads="1"/>
          </p:cNvSpPr>
          <p:nvPr/>
        </p:nvSpPr>
        <p:spPr bwMode="auto">
          <a:xfrm rot="2700000">
            <a:off x="3124200" y="3505200"/>
            <a:ext cx="152400" cy="152400"/>
          </a:xfrm>
          <a:prstGeom prst="rect">
            <a:avLst/>
          </a:prstGeom>
          <a:solidFill>
            <a:srgbClr val="00CCFF"/>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64" name="Freeform 32"/>
          <p:cNvSpPr>
            <a:spLocks/>
          </p:cNvSpPr>
          <p:nvPr/>
        </p:nvSpPr>
        <p:spPr bwMode="auto">
          <a:xfrm>
            <a:off x="2514600" y="2295525"/>
            <a:ext cx="1357313" cy="781050"/>
          </a:xfrm>
          <a:custGeom>
            <a:avLst/>
            <a:gdLst/>
            <a:ahLst/>
            <a:cxnLst>
              <a:cxn ang="0">
                <a:pos x="175" y="119"/>
              </a:cxn>
              <a:cxn ang="0">
                <a:pos x="127" y="135"/>
              </a:cxn>
              <a:cxn ang="0">
                <a:pos x="71" y="167"/>
              </a:cxn>
              <a:cxn ang="0">
                <a:pos x="15" y="247"/>
              </a:cxn>
              <a:cxn ang="0">
                <a:pos x="15" y="359"/>
              </a:cxn>
              <a:cxn ang="0">
                <a:pos x="31" y="391"/>
              </a:cxn>
              <a:cxn ang="0">
                <a:pos x="279" y="503"/>
              </a:cxn>
              <a:cxn ang="0">
                <a:pos x="719" y="487"/>
              </a:cxn>
              <a:cxn ang="0">
                <a:pos x="799" y="439"/>
              </a:cxn>
              <a:cxn ang="0">
                <a:pos x="823" y="415"/>
              </a:cxn>
              <a:cxn ang="0">
                <a:pos x="855" y="367"/>
              </a:cxn>
              <a:cxn ang="0">
                <a:pos x="759" y="207"/>
              </a:cxn>
              <a:cxn ang="0">
                <a:pos x="31" y="71"/>
              </a:cxn>
            </a:cxnLst>
            <a:rect l="0" t="0" r="r" b="b"/>
            <a:pathLst>
              <a:path w="855" h="540">
                <a:moveTo>
                  <a:pt x="175" y="119"/>
                </a:moveTo>
                <a:cubicBezTo>
                  <a:pt x="159" y="124"/>
                  <a:pt x="139" y="123"/>
                  <a:pt x="127" y="135"/>
                </a:cubicBezTo>
                <a:cubicBezTo>
                  <a:pt x="95" y="167"/>
                  <a:pt x="114" y="156"/>
                  <a:pt x="71" y="167"/>
                </a:cubicBezTo>
                <a:cubicBezTo>
                  <a:pt x="46" y="192"/>
                  <a:pt x="34" y="218"/>
                  <a:pt x="15" y="247"/>
                </a:cubicBezTo>
                <a:cubicBezTo>
                  <a:pt x="3" y="296"/>
                  <a:pt x="0" y="290"/>
                  <a:pt x="15" y="359"/>
                </a:cubicBezTo>
                <a:cubicBezTo>
                  <a:pt x="17" y="371"/>
                  <a:pt x="27" y="380"/>
                  <a:pt x="31" y="391"/>
                </a:cubicBezTo>
                <a:cubicBezTo>
                  <a:pt x="74" y="505"/>
                  <a:pt x="169" y="495"/>
                  <a:pt x="279" y="503"/>
                </a:cubicBezTo>
                <a:cubicBezTo>
                  <a:pt x="426" y="540"/>
                  <a:pt x="574" y="505"/>
                  <a:pt x="719" y="487"/>
                </a:cubicBezTo>
                <a:cubicBezTo>
                  <a:pt x="746" y="467"/>
                  <a:pt x="767" y="450"/>
                  <a:pt x="799" y="439"/>
                </a:cubicBezTo>
                <a:cubicBezTo>
                  <a:pt x="807" y="431"/>
                  <a:pt x="816" y="424"/>
                  <a:pt x="823" y="415"/>
                </a:cubicBezTo>
                <a:cubicBezTo>
                  <a:pt x="835" y="400"/>
                  <a:pt x="855" y="367"/>
                  <a:pt x="855" y="367"/>
                </a:cubicBezTo>
                <a:cubicBezTo>
                  <a:pt x="842" y="264"/>
                  <a:pt x="825" y="273"/>
                  <a:pt x="759" y="207"/>
                </a:cubicBezTo>
                <a:cubicBezTo>
                  <a:pt x="552" y="0"/>
                  <a:pt x="346" y="71"/>
                  <a:pt x="31" y="71"/>
                </a:cubicBezTo>
              </a:path>
            </a:pathLst>
          </a:custGeom>
          <a:noFill/>
          <a:ln w="50800" cap="flat" cmpd="sng">
            <a:solidFill>
              <a:srgbClr val="FF0000"/>
            </a:solidFill>
            <a:prstDash val="solid"/>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80" name="Line 48"/>
          <p:cNvSpPr>
            <a:spLocks noChangeShapeType="1"/>
          </p:cNvSpPr>
          <p:nvPr/>
        </p:nvSpPr>
        <p:spPr bwMode="auto">
          <a:xfrm flipH="1">
            <a:off x="4114800" y="2819400"/>
            <a:ext cx="228600" cy="228600"/>
          </a:xfrm>
          <a:prstGeom prst="line">
            <a:avLst/>
          </a:prstGeom>
          <a:noFill/>
          <a:ln w="38100">
            <a:solidFill>
              <a:schemeClr val="tx1"/>
            </a:solidFill>
            <a:round/>
            <a:headEnd/>
            <a:tailEnd type="triangl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82" name="Line 50"/>
          <p:cNvSpPr>
            <a:spLocks noChangeShapeType="1"/>
          </p:cNvSpPr>
          <p:nvPr/>
        </p:nvSpPr>
        <p:spPr bwMode="auto">
          <a:xfrm flipH="1">
            <a:off x="3352800" y="3200400"/>
            <a:ext cx="609600" cy="381000"/>
          </a:xfrm>
          <a:prstGeom prst="line">
            <a:avLst/>
          </a:prstGeom>
          <a:noFill/>
          <a:ln w="38100">
            <a:solidFill>
              <a:schemeClr val="tx1"/>
            </a:solidFill>
            <a:round/>
            <a:headEnd/>
            <a:tailEnd type="triangl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83" name="Line 51"/>
          <p:cNvSpPr>
            <a:spLocks noChangeShapeType="1"/>
          </p:cNvSpPr>
          <p:nvPr/>
        </p:nvSpPr>
        <p:spPr bwMode="auto">
          <a:xfrm>
            <a:off x="2057400" y="2819400"/>
            <a:ext cx="228600" cy="228600"/>
          </a:xfrm>
          <a:prstGeom prst="line">
            <a:avLst/>
          </a:prstGeom>
          <a:noFill/>
          <a:ln w="38100">
            <a:solidFill>
              <a:schemeClr val="tx1"/>
            </a:solidFill>
            <a:round/>
            <a:headEnd/>
            <a:tailEnd type="triangl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6084" name="Line 52"/>
          <p:cNvSpPr>
            <a:spLocks noChangeShapeType="1"/>
          </p:cNvSpPr>
          <p:nvPr/>
        </p:nvSpPr>
        <p:spPr bwMode="auto">
          <a:xfrm>
            <a:off x="2438400" y="3200400"/>
            <a:ext cx="609600" cy="381000"/>
          </a:xfrm>
          <a:prstGeom prst="line">
            <a:avLst/>
          </a:prstGeom>
          <a:noFill/>
          <a:ln w="38100">
            <a:solidFill>
              <a:schemeClr val="tx1"/>
            </a:solidFill>
            <a:round/>
            <a:headEnd/>
            <a:tailEnd type="triangl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54" name="Rectangle 53"/>
          <p:cNvSpPr/>
          <p:nvPr/>
        </p:nvSpPr>
        <p:spPr>
          <a:xfrm>
            <a:off x="228600" y="5486400"/>
            <a:ext cx="8153400" cy="369332"/>
          </a:xfrm>
          <a:prstGeom prst="rect">
            <a:avLst/>
          </a:prstGeom>
        </p:spPr>
        <p:txBody>
          <a:bodyPr wrap="square">
            <a:spAutoFit/>
          </a:bodyPr>
          <a:lstStyle/>
          <a:p>
            <a:pPr algn="l" rtl="0" fontAlgn="base">
              <a:spcBef>
                <a:spcPct val="0"/>
              </a:spcBef>
              <a:spcAft>
                <a:spcPct val="0"/>
              </a:spcAft>
              <a:buFont typeface="Arial" pitchFamily="34" charset="0"/>
              <a:buChar char="•"/>
            </a:pPr>
            <a:r>
              <a:rPr lang="en-US" b="1" kern="1200" dirty="0">
                <a:solidFill>
                  <a:srgbClr val="000000"/>
                </a:solidFill>
                <a:latin typeface="Futura Bk BT" pitchFamily="34" charset="0"/>
                <a:ea typeface="+mn-ea"/>
                <a:cs typeface="+mn-cs"/>
              </a:rPr>
              <a:t> Canonical part can be computed from connected component of parts</a:t>
            </a:r>
            <a:endParaRPr lang="en-US" kern="1200" dirty="0">
              <a:solidFill>
                <a:srgbClr val="000000"/>
              </a:solidFill>
              <a:latin typeface="Futura Bk BT" pitchFamily="34" charset="0"/>
              <a:ea typeface="+mn-ea"/>
              <a:cs typeface="+mn-cs"/>
            </a:endParaRPr>
          </a:p>
        </p:txBody>
      </p:sp>
      <p:sp>
        <p:nvSpPr>
          <p:cNvPr id="55" name="Rectangle 54"/>
          <p:cNvSpPr/>
          <p:nvPr/>
        </p:nvSpPr>
        <p:spPr>
          <a:xfrm>
            <a:off x="6477000" y="6096000"/>
            <a:ext cx="2100255" cy="584775"/>
          </a:xfrm>
          <a:prstGeom prst="rect">
            <a:avLst/>
          </a:prstGeom>
        </p:spPr>
        <p:txBody>
          <a:bodyPr wrap="none">
            <a:spAutoFit/>
          </a:bodyPr>
          <a:lstStyle/>
          <a:p>
            <a:pPr algn="l" rtl="0" fontAlgn="base">
              <a:spcBef>
                <a:spcPct val="0"/>
              </a:spcBef>
              <a:spcAft>
                <a:spcPct val="0"/>
              </a:spcAft>
            </a:pPr>
            <a:r>
              <a:rPr lang="en-US" sz="1600" b="1" kern="1200" dirty="0">
                <a:solidFill>
                  <a:srgbClr val="000000"/>
                </a:solidFill>
                <a:latin typeface="Futura Bk BT" pitchFamily="34" charset="0"/>
                <a:ea typeface="+mn-ea"/>
                <a:cs typeface="+mn-cs"/>
              </a:rPr>
              <a:t>connected </a:t>
            </a:r>
          </a:p>
          <a:p>
            <a:pPr algn="l" rtl="0" fontAlgn="base">
              <a:spcBef>
                <a:spcPct val="0"/>
              </a:spcBef>
              <a:spcAft>
                <a:spcPct val="0"/>
              </a:spcAft>
            </a:pPr>
            <a:r>
              <a:rPr lang="en-US" sz="1600" b="1" kern="1200" dirty="0">
                <a:solidFill>
                  <a:srgbClr val="000000"/>
                </a:solidFill>
                <a:latin typeface="Futura Bk BT" pitchFamily="34" charset="0"/>
                <a:ea typeface="+mn-ea"/>
                <a:cs typeface="+mn-cs"/>
              </a:rPr>
              <a:t>component of parts</a:t>
            </a:r>
            <a:endParaRPr lang="en-US" sz="1600" kern="1200" dirty="0">
              <a:solidFill>
                <a:srgbClr val="000000"/>
              </a:solidFill>
              <a:latin typeface="Futura Bk BT"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60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60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6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960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960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960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960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9607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60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9607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9608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9608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9608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9608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9607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042" grpId="0" animBg="1"/>
      <p:bldP spid="1196075" grpId="0" animBg="1"/>
      <p:bldP spid="1196079" grpId="0" animBg="1"/>
      <p:bldP spid="1196076" grpId="0" animBg="1"/>
      <p:bldP spid="1196064" grpId="0" animBg="1"/>
      <p:bldP spid="1196080" grpId="0" animBg="1"/>
      <p:bldP spid="1196082" grpId="0" animBg="1"/>
      <p:bldP spid="1196083" grpId="0" animBg="1"/>
      <p:bldP spid="1196084" grpId="0" animBg="1"/>
      <p:bldP spid="54"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a:grpSpLocks/>
          </p:cNvGrpSpPr>
          <p:nvPr/>
        </p:nvGrpSpPr>
        <p:grpSpPr bwMode="auto">
          <a:xfrm>
            <a:off x="1143000" y="5486400"/>
            <a:ext cx="5410200" cy="990600"/>
            <a:chOff x="720" y="3456"/>
            <a:chExt cx="3408" cy="624"/>
          </a:xfrm>
        </p:grpSpPr>
        <p:sp>
          <p:nvSpPr>
            <p:cNvPr id="1198140" name="Line 60"/>
            <p:cNvSpPr>
              <a:spLocks noChangeShapeType="1"/>
            </p:cNvSpPr>
            <p:nvPr/>
          </p:nvSpPr>
          <p:spPr bwMode="auto">
            <a:xfrm flipH="1">
              <a:off x="720" y="3456"/>
              <a:ext cx="816" cy="432"/>
            </a:xfrm>
            <a:prstGeom prst="line">
              <a:avLst/>
            </a:prstGeom>
            <a:noFill/>
            <a:ln w="76200">
              <a:solidFill>
                <a:srgbClr val="FF00FF"/>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138" name="Line 58"/>
            <p:cNvSpPr>
              <a:spLocks noChangeShapeType="1"/>
            </p:cNvSpPr>
            <p:nvPr/>
          </p:nvSpPr>
          <p:spPr bwMode="auto">
            <a:xfrm flipH="1">
              <a:off x="1632" y="3552"/>
              <a:ext cx="96" cy="336"/>
            </a:xfrm>
            <a:prstGeom prst="line">
              <a:avLst/>
            </a:prstGeom>
            <a:noFill/>
            <a:ln w="76200">
              <a:solidFill>
                <a:srgbClr val="FF00FF"/>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139" name="Line 59"/>
            <p:cNvSpPr>
              <a:spLocks noChangeShapeType="1"/>
            </p:cNvSpPr>
            <p:nvPr/>
          </p:nvSpPr>
          <p:spPr bwMode="auto">
            <a:xfrm>
              <a:off x="2304" y="3504"/>
              <a:ext cx="144" cy="528"/>
            </a:xfrm>
            <a:prstGeom prst="line">
              <a:avLst/>
            </a:prstGeom>
            <a:noFill/>
            <a:ln w="76200">
              <a:solidFill>
                <a:srgbClr val="FF00FF"/>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137" name="Line 57"/>
            <p:cNvSpPr>
              <a:spLocks noChangeShapeType="1"/>
            </p:cNvSpPr>
            <p:nvPr/>
          </p:nvSpPr>
          <p:spPr bwMode="auto">
            <a:xfrm>
              <a:off x="3072" y="3600"/>
              <a:ext cx="240" cy="384"/>
            </a:xfrm>
            <a:prstGeom prst="line">
              <a:avLst/>
            </a:prstGeom>
            <a:noFill/>
            <a:ln w="76200">
              <a:solidFill>
                <a:srgbClr val="FF00FF"/>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136" name="Line 56"/>
            <p:cNvSpPr>
              <a:spLocks noChangeShapeType="1"/>
            </p:cNvSpPr>
            <p:nvPr/>
          </p:nvSpPr>
          <p:spPr bwMode="auto">
            <a:xfrm>
              <a:off x="3072" y="3600"/>
              <a:ext cx="1056" cy="288"/>
            </a:xfrm>
            <a:prstGeom prst="line">
              <a:avLst/>
            </a:prstGeom>
            <a:noFill/>
            <a:ln w="76200">
              <a:solidFill>
                <a:srgbClr val="FF00FF"/>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135" name="Line 55"/>
            <p:cNvSpPr>
              <a:spLocks noChangeShapeType="1"/>
            </p:cNvSpPr>
            <p:nvPr/>
          </p:nvSpPr>
          <p:spPr bwMode="auto">
            <a:xfrm>
              <a:off x="768" y="4032"/>
              <a:ext cx="3360" cy="48"/>
            </a:xfrm>
            <a:prstGeom prst="line">
              <a:avLst/>
            </a:prstGeom>
            <a:noFill/>
            <a:ln w="76200">
              <a:solidFill>
                <a:srgbClr val="FF00FF"/>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134" name="Line 54"/>
            <p:cNvSpPr>
              <a:spLocks noChangeShapeType="1"/>
            </p:cNvSpPr>
            <p:nvPr/>
          </p:nvSpPr>
          <p:spPr bwMode="auto">
            <a:xfrm>
              <a:off x="1824" y="3504"/>
              <a:ext cx="1392" cy="0"/>
            </a:xfrm>
            <a:prstGeom prst="line">
              <a:avLst/>
            </a:prstGeom>
            <a:noFill/>
            <a:ln w="76200">
              <a:solidFill>
                <a:srgbClr val="FF00FF"/>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pic>
        <p:nvPicPr>
          <p:cNvPr id="1198082" name="Picture 2" descr="car7_A5_H1_S1"/>
          <p:cNvPicPr>
            <a:picLocks noChangeAspect="1" noChangeArrowheads="1"/>
          </p:cNvPicPr>
          <p:nvPr/>
        </p:nvPicPr>
        <p:blipFill>
          <a:blip r:embed="rId3"/>
          <a:srcRect l="26280" t="10254" r="13371" b="58890"/>
          <a:stretch>
            <a:fillRect/>
          </a:stretch>
        </p:blipFill>
        <p:spPr bwMode="auto">
          <a:xfrm>
            <a:off x="3141663" y="6169025"/>
            <a:ext cx="1354137" cy="520700"/>
          </a:xfrm>
          <a:prstGeom prst="rect">
            <a:avLst/>
          </a:prstGeom>
          <a:noFill/>
          <a:ln w="53975">
            <a:solidFill>
              <a:srgbClr val="FF00FF"/>
            </a:solidFill>
            <a:miter lim="800000"/>
            <a:headEnd/>
            <a:tailEnd/>
          </a:ln>
        </p:spPr>
      </p:pic>
      <p:pic>
        <p:nvPicPr>
          <p:cNvPr id="1198083" name="Picture 3" descr="car_A5_H2_S1"/>
          <p:cNvPicPr>
            <a:picLocks noChangeAspect="1" noChangeArrowheads="1"/>
          </p:cNvPicPr>
          <p:nvPr/>
        </p:nvPicPr>
        <p:blipFill>
          <a:blip r:embed="rId4"/>
          <a:srcRect l="20641" t="12801" r="32663" b="59840"/>
          <a:stretch>
            <a:fillRect/>
          </a:stretch>
        </p:blipFill>
        <p:spPr bwMode="auto">
          <a:xfrm>
            <a:off x="3352800" y="5278438"/>
            <a:ext cx="914400" cy="649287"/>
          </a:xfrm>
          <a:prstGeom prst="rect">
            <a:avLst/>
          </a:prstGeom>
          <a:solidFill>
            <a:srgbClr val="FF00FF"/>
          </a:solidFill>
          <a:ln w="53975">
            <a:solidFill>
              <a:srgbClr val="FF00FF"/>
            </a:solidFill>
            <a:miter lim="800000"/>
            <a:headEnd/>
            <a:tailEnd/>
          </a:ln>
        </p:spPr>
      </p:pic>
      <p:pic>
        <p:nvPicPr>
          <p:cNvPr id="1198084" name="Picture 4" descr="car_A6_H2_S1"/>
          <p:cNvPicPr>
            <a:picLocks noChangeAspect="1" noChangeArrowheads="1"/>
          </p:cNvPicPr>
          <p:nvPr/>
        </p:nvPicPr>
        <p:blipFill>
          <a:blip r:embed="rId5"/>
          <a:srcRect l="36000" t="37334" r="32001" b="41333"/>
          <a:stretch>
            <a:fillRect/>
          </a:stretch>
        </p:blipFill>
        <p:spPr bwMode="auto">
          <a:xfrm>
            <a:off x="4537075" y="5275263"/>
            <a:ext cx="949325" cy="652462"/>
          </a:xfrm>
          <a:prstGeom prst="rect">
            <a:avLst/>
          </a:prstGeom>
          <a:noFill/>
          <a:ln w="53975">
            <a:solidFill>
              <a:srgbClr val="FF00FF"/>
            </a:solidFill>
            <a:miter lim="800000"/>
            <a:headEnd/>
            <a:tailEnd/>
          </a:ln>
        </p:spPr>
      </p:pic>
      <p:pic>
        <p:nvPicPr>
          <p:cNvPr id="1198085" name="Picture 5" descr="car10_A4_H1_S1"/>
          <p:cNvPicPr>
            <a:picLocks noChangeAspect="1" noChangeArrowheads="1"/>
          </p:cNvPicPr>
          <p:nvPr/>
        </p:nvPicPr>
        <p:blipFill>
          <a:blip r:embed="rId6"/>
          <a:srcRect l="36000" t="18666" r="32001" b="57333"/>
          <a:stretch>
            <a:fillRect/>
          </a:stretch>
        </p:blipFill>
        <p:spPr bwMode="auto">
          <a:xfrm>
            <a:off x="1676400" y="6156325"/>
            <a:ext cx="1219200" cy="533400"/>
          </a:xfrm>
          <a:prstGeom prst="rect">
            <a:avLst/>
          </a:prstGeom>
          <a:noFill/>
          <a:ln w="53975">
            <a:solidFill>
              <a:srgbClr val="FF00FF"/>
            </a:solidFill>
            <a:miter lim="800000"/>
            <a:headEnd/>
            <a:tailEnd/>
          </a:ln>
        </p:spPr>
      </p:pic>
      <p:pic>
        <p:nvPicPr>
          <p:cNvPr id="1198086" name="Picture 6" descr="car10_A3_H2_S2"/>
          <p:cNvPicPr>
            <a:picLocks noChangeAspect="1" noChangeArrowheads="1"/>
          </p:cNvPicPr>
          <p:nvPr/>
        </p:nvPicPr>
        <p:blipFill>
          <a:blip r:embed="rId7"/>
          <a:srcRect l="31334" t="48444" r="53999" b="40001"/>
          <a:stretch>
            <a:fillRect/>
          </a:stretch>
        </p:blipFill>
        <p:spPr bwMode="auto">
          <a:xfrm>
            <a:off x="566738" y="6156325"/>
            <a:ext cx="881062" cy="520700"/>
          </a:xfrm>
          <a:prstGeom prst="rect">
            <a:avLst/>
          </a:prstGeom>
          <a:noFill/>
          <a:ln w="53975">
            <a:solidFill>
              <a:srgbClr val="FF00FF"/>
            </a:solidFill>
            <a:miter lim="800000"/>
            <a:headEnd/>
            <a:tailEnd/>
          </a:ln>
        </p:spPr>
      </p:pic>
      <p:sp>
        <p:nvSpPr>
          <p:cNvPr id="1198087" name="Oval 7"/>
          <p:cNvSpPr>
            <a:spLocks noChangeArrowheads="1"/>
          </p:cNvSpPr>
          <p:nvPr/>
        </p:nvSpPr>
        <p:spPr bwMode="auto">
          <a:xfrm>
            <a:off x="1676400" y="993775"/>
            <a:ext cx="3005138" cy="3048000"/>
          </a:xfrm>
          <a:prstGeom prst="ellipse">
            <a:avLst/>
          </a:prstGeom>
          <a:gradFill rotWithShape="0">
            <a:gsLst>
              <a:gs pos="0">
                <a:schemeClr val="bg1">
                  <a:alpha val="16000"/>
                </a:schemeClr>
              </a:gs>
              <a:gs pos="100000">
                <a:schemeClr val="bg1">
                  <a:gamma/>
                  <a:shade val="54118"/>
                  <a:invGamma/>
                </a:schemeClr>
              </a:gs>
            </a:gsLst>
            <a:path path="shape">
              <a:fillToRect l="50000" t="50000" r="50000" b="50000"/>
            </a:path>
          </a:gradFill>
          <a:ln w="25400" algn="ctr">
            <a:solidFill>
              <a:schemeClr val="bg2"/>
            </a:solidFill>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3" name="Group 8"/>
          <p:cNvGrpSpPr>
            <a:grpSpLocks/>
          </p:cNvGrpSpPr>
          <p:nvPr/>
        </p:nvGrpSpPr>
        <p:grpSpPr bwMode="auto">
          <a:xfrm>
            <a:off x="2743200" y="1984375"/>
            <a:ext cx="914400" cy="911225"/>
            <a:chOff x="1776" y="1824"/>
            <a:chExt cx="482" cy="480"/>
          </a:xfrm>
        </p:grpSpPr>
        <p:sp>
          <p:nvSpPr>
            <p:cNvPr id="1198089" name="Rectangle 9"/>
            <p:cNvSpPr>
              <a:spLocks noChangeArrowheads="1"/>
            </p:cNvSpPr>
            <p:nvPr/>
          </p:nvSpPr>
          <p:spPr bwMode="auto">
            <a:xfrm>
              <a:off x="1778" y="2129"/>
              <a:ext cx="480" cy="131"/>
            </a:xfrm>
            <a:prstGeom prst="rect">
              <a:avLst/>
            </a:prstGeom>
            <a:solidFill>
              <a:srgbClr val="808080">
                <a:alpha val="42999"/>
              </a:srgbClr>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090" name="Rectangle 10"/>
            <p:cNvSpPr>
              <a:spLocks noChangeArrowheads="1"/>
            </p:cNvSpPr>
            <p:nvPr/>
          </p:nvSpPr>
          <p:spPr bwMode="auto">
            <a:xfrm>
              <a:off x="1826" y="2173"/>
              <a:ext cx="96" cy="44"/>
            </a:xfrm>
            <a:prstGeom prst="rect">
              <a:avLst/>
            </a:prstGeom>
            <a:solidFill>
              <a:schemeClr val="bg2"/>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091" name="Rectangle 11"/>
            <p:cNvSpPr>
              <a:spLocks noChangeArrowheads="1"/>
            </p:cNvSpPr>
            <p:nvPr/>
          </p:nvSpPr>
          <p:spPr bwMode="auto">
            <a:xfrm>
              <a:off x="2114" y="2173"/>
              <a:ext cx="96" cy="44"/>
            </a:xfrm>
            <a:prstGeom prst="rect">
              <a:avLst/>
            </a:prstGeom>
            <a:solidFill>
              <a:schemeClr val="bg2"/>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092" name="Freeform 12"/>
            <p:cNvSpPr>
              <a:spLocks/>
            </p:cNvSpPr>
            <p:nvPr/>
          </p:nvSpPr>
          <p:spPr bwMode="auto">
            <a:xfrm>
              <a:off x="1826" y="1824"/>
              <a:ext cx="384" cy="175"/>
            </a:xfrm>
            <a:custGeom>
              <a:avLst/>
              <a:gdLst/>
              <a:ahLst/>
              <a:cxnLst>
                <a:cxn ang="0">
                  <a:pos x="96" y="0"/>
                </a:cxn>
                <a:cxn ang="0">
                  <a:pos x="0" y="192"/>
                </a:cxn>
                <a:cxn ang="0">
                  <a:pos x="384" y="192"/>
                </a:cxn>
                <a:cxn ang="0">
                  <a:pos x="288" y="0"/>
                </a:cxn>
                <a:cxn ang="0">
                  <a:pos x="96" y="0"/>
                </a:cxn>
              </a:cxnLst>
              <a:rect l="0" t="0" r="r" b="b"/>
              <a:pathLst>
                <a:path w="384" h="192">
                  <a:moveTo>
                    <a:pt x="96" y="0"/>
                  </a:moveTo>
                  <a:lnTo>
                    <a:pt x="0" y="192"/>
                  </a:lnTo>
                  <a:lnTo>
                    <a:pt x="384" y="192"/>
                  </a:lnTo>
                  <a:lnTo>
                    <a:pt x="288" y="0"/>
                  </a:lnTo>
                  <a:lnTo>
                    <a:pt x="96" y="0"/>
                  </a:lnTo>
                  <a:close/>
                </a:path>
              </a:pathLst>
            </a:custGeom>
            <a:solidFill>
              <a:srgbClr val="C0C0C0"/>
            </a:solidFill>
            <a:ln w="25400" cap="flat" cmpd="sng">
              <a:noFill/>
              <a:prstDash val="solid"/>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093" name="Freeform 13"/>
            <p:cNvSpPr>
              <a:spLocks/>
            </p:cNvSpPr>
            <p:nvPr/>
          </p:nvSpPr>
          <p:spPr bwMode="auto">
            <a:xfrm>
              <a:off x="1778" y="1824"/>
              <a:ext cx="480" cy="480"/>
            </a:xfrm>
            <a:custGeom>
              <a:avLst/>
              <a:gdLst/>
              <a:ahLst/>
              <a:cxnLst>
                <a:cxn ang="0">
                  <a:pos x="48" y="528"/>
                </a:cxn>
                <a:cxn ang="0">
                  <a:pos x="0" y="480"/>
                </a:cxn>
                <a:cxn ang="0">
                  <a:pos x="0" y="288"/>
                </a:cxn>
                <a:cxn ang="0">
                  <a:pos x="144" y="0"/>
                </a:cxn>
                <a:cxn ang="0">
                  <a:pos x="336" y="0"/>
                </a:cxn>
                <a:cxn ang="0">
                  <a:pos x="480" y="288"/>
                </a:cxn>
                <a:cxn ang="0">
                  <a:pos x="480" y="528"/>
                </a:cxn>
                <a:cxn ang="0">
                  <a:pos x="48" y="528"/>
                </a:cxn>
              </a:cxnLst>
              <a:rect l="0" t="0" r="r" b="b"/>
              <a:pathLst>
                <a:path w="480" h="528">
                  <a:moveTo>
                    <a:pt x="48" y="528"/>
                  </a:moveTo>
                  <a:lnTo>
                    <a:pt x="0" y="480"/>
                  </a:lnTo>
                  <a:lnTo>
                    <a:pt x="0" y="288"/>
                  </a:lnTo>
                  <a:lnTo>
                    <a:pt x="144" y="0"/>
                  </a:lnTo>
                  <a:lnTo>
                    <a:pt x="336" y="0"/>
                  </a:lnTo>
                  <a:lnTo>
                    <a:pt x="480" y="288"/>
                  </a:lnTo>
                  <a:lnTo>
                    <a:pt x="480" y="528"/>
                  </a:lnTo>
                  <a:lnTo>
                    <a:pt x="48" y="528"/>
                  </a:lnTo>
                  <a:close/>
                </a:path>
              </a:pathLst>
            </a:custGeom>
            <a:noFill/>
            <a:ln w="25400" cap="flat" cmpd="sng">
              <a:solidFill>
                <a:schemeClr val="tx1"/>
              </a:solidFill>
              <a:prstDash val="solid"/>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094" name="Rectangle 14"/>
            <p:cNvSpPr>
              <a:spLocks noChangeArrowheads="1"/>
            </p:cNvSpPr>
            <p:nvPr/>
          </p:nvSpPr>
          <p:spPr bwMode="auto">
            <a:xfrm>
              <a:off x="1776" y="1970"/>
              <a:ext cx="48" cy="48"/>
            </a:xfrm>
            <a:prstGeom prst="rect">
              <a:avLst/>
            </a:prstGeom>
            <a:solidFill>
              <a:schemeClr val="tx1"/>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095" name="Rectangle 15"/>
            <p:cNvSpPr>
              <a:spLocks noChangeArrowheads="1"/>
            </p:cNvSpPr>
            <p:nvPr/>
          </p:nvSpPr>
          <p:spPr bwMode="auto">
            <a:xfrm>
              <a:off x="2210" y="1968"/>
              <a:ext cx="48" cy="48"/>
            </a:xfrm>
            <a:prstGeom prst="rect">
              <a:avLst/>
            </a:prstGeom>
            <a:solidFill>
              <a:schemeClr val="tx1"/>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pic>
        <p:nvPicPr>
          <p:cNvPr id="1198123" name="Picture 43" descr="car_A6_H2_S1"/>
          <p:cNvPicPr>
            <a:picLocks noChangeAspect="1" noChangeArrowheads="1"/>
          </p:cNvPicPr>
          <p:nvPr/>
        </p:nvPicPr>
        <p:blipFill>
          <a:blip r:embed="rId8"/>
          <a:srcRect l="32001" t="37334" r="36000" b="41333"/>
          <a:stretch>
            <a:fillRect/>
          </a:stretch>
        </p:blipFill>
        <p:spPr bwMode="auto">
          <a:xfrm>
            <a:off x="2209800" y="5257800"/>
            <a:ext cx="949325" cy="652463"/>
          </a:xfrm>
          <a:prstGeom prst="rect">
            <a:avLst/>
          </a:prstGeom>
          <a:noFill/>
          <a:ln w="53975">
            <a:solidFill>
              <a:srgbClr val="FF00FF"/>
            </a:solidFill>
            <a:miter lim="800000"/>
            <a:headEnd/>
            <a:tailEnd/>
          </a:ln>
        </p:spPr>
      </p:pic>
      <p:pic>
        <p:nvPicPr>
          <p:cNvPr id="1198124" name="Picture 44" descr="car10_A4_H1_S1"/>
          <p:cNvPicPr>
            <a:picLocks noChangeAspect="1" noChangeArrowheads="1"/>
          </p:cNvPicPr>
          <p:nvPr/>
        </p:nvPicPr>
        <p:blipFill>
          <a:blip r:embed="rId9"/>
          <a:srcRect l="32001" t="18666" r="36000" b="57333"/>
          <a:stretch>
            <a:fillRect/>
          </a:stretch>
        </p:blipFill>
        <p:spPr bwMode="auto">
          <a:xfrm>
            <a:off x="4648200" y="6172200"/>
            <a:ext cx="1219200" cy="533400"/>
          </a:xfrm>
          <a:prstGeom prst="rect">
            <a:avLst/>
          </a:prstGeom>
          <a:noFill/>
          <a:ln w="53975">
            <a:solidFill>
              <a:srgbClr val="FF00FF"/>
            </a:solidFill>
            <a:miter lim="800000"/>
            <a:headEnd/>
            <a:tailEnd/>
          </a:ln>
        </p:spPr>
      </p:pic>
      <p:pic>
        <p:nvPicPr>
          <p:cNvPr id="1198125" name="Picture 45" descr="car10_A3_H2_S2"/>
          <p:cNvPicPr>
            <a:picLocks noChangeAspect="1" noChangeArrowheads="1"/>
          </p:cNvPicPr>
          <p:nvPr/>
        </p:nvPicPr>
        <p:blipFill>
          <a:blip r:embed="rId10"/>
          <a:srcRect l="53999" t="48444" r="31334" b="40001"/>
          <a:stretch>
            <a:fillRect/>
          </a:stretch>
        </p:blipFill>
        <p:spPr bwMode="auto">
          <a:xfrm>
            <a:off x="6053138" y="6172200"/>
            <a:ext cx="881062" cy="520700"/>
          </a:xfrm>
          <a:prstGeom prst="rect">
            <a:avLst/>
          </a:prstGeom>
          <a:noFill/>
          <a:ln w="53975">
            <a:solidFill>
              <a:srgbClr val="FF00FF"/>
            </a:solidFill>
            <a:miter lim="800000"/>
            <a:headEnd/>
            <a:tailEnd/>
          </a:ln>
        </p:spPr>
      </p:pic>
      <p:sp>
        <p:nvSpPr>
          <p:cNvPr id="1198126" name="Rectangle 46"/>
          <p:cNvSpPr>
            <a:spLocks noChangeArrowheads="1"/>
          </p:cNvSpPr>
          <p:nvPr/>
        </p:nvSpPr>
        <p:spPr bwMode="auto">
          <a:xfrm>
            <a:off x="2133600" y="76200"/>
            <a:ext cx="4495800" cy="762000"/>
          </a:xfrm>
          <a:prstGeom prst="rect">
            <a:avLst/>
          </a:prstGeom>
          <a:solidFill>
            <a:schemeClr val="bg1"/>
          </a:solidFill>
          <a:ln w="63500" algn="ctr">
            <a:noFill/>
            <a:miter lim="800000"/>
            <a:headEnd/>
            <a:tailEnd/>
          </a:ln>
          <a:effectLst/>
        </p:spPr>
        <p:txBody>
          <a:bodyPr>
            <a:spAutoFit/>
          </a:bodyPr>
          <a:lstStyle/>
          <a:p>
            <a:pPr algn="l" rtl="0" fontAlgn="base">
              <a:spcBef>
                <a:spcPct val="0"/>
              </a:spcBef>
              <a:spcAft>
                <a:spcPct val="0"/>
              </a:spcAft>
            </a:pPr>
            <a:r>
              <a:rPr lang="en-US" sz="4400" kern="1200">
                <a:solidFill>
                  <a:srgbClr val="000000"/>
                </a:solidFill>
                <a:latin typeface="Futura Bk BT" pitchFamily="34" charset="0"/>
                <a:ea typeface="+mn-ea"/>
                <a:cs typeface="+mn-cs"/>
              </a:rPr>
              <a:t>Canonical parts </a:t>
            </a:r>
            <a:endParaRPr lang="en-US" sz="4400" b="1" kern="1200">
              <a:solidFill>
                <a:srgbClr val="CC0066"/>
              </a:solidFill>
              <a:latin typeface="Futura Bk BT" pitchFamily="34" charset="0"/>
              <a:ea typeface="+mn-ea"/>
              <a:cs typeface="+mn-cs"/>
            </a:endParaRPr>
          </a:p>
        </p:txBody>
      </p:sp>
      <p:sp>
        <p:nvSpPr>
          <p:cNvPr id="1198127" name="Rectangle 47"/>
          <p:cNvSpPr>
            <a:spLocks noChangeArrowheads="1"/>
          </p:cNvSpPr>
          <p:nvPr/>
        </p:nvSpPr>
        <p:spPr bwMode="auto">
          <a:xfrm>
            <a:off x="3276600" y="5181600"/>
            <a:ext cx="1066800" cy="762000"/>
          </a:xfrm>
          <a:prstGeom prst="rect">
            <a:avLst/>
          </a:prstGeom>
          <a:noFill/>
          <a:ln w="76200" algn="ctr">
            <a:solidFill>
              <a:srgbClr val="FF0000"/>
            </a:solidFill>
            <a:prstDash val="sysDot"/>
            <a:miter lim="800000"/>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131" name="Freeform 51"/>
          <p:cNvSpPr>
            <a:spLocks/>
          </p:cNvSpPr>
          <p:nvPr/>
        </p:nvSpPr>
        <p:spPr bwMode="auto">
          <a:xfrm>
            <a:off x="2057400" y="1600200"/>
            <a:ext cx="2374900" cy="1955800"/>
          </a:xfrm>
          <a:custGeom>
            <a:avLst/>
            <a:gdLst/>
            <a:ahLst/>
            <a:cxnLst>
              <a:cxn ang="0">
                <a:pos x="216" y="64"/>
              </a:cxn>
              <a:cxn ang="0">
                <a:pos x="24" y="304"/>
              </a:cxn>
              <a:cxn ang="0">
                <a:pos x="72" y="640"/>
              </a:cxn>
              <a:cxn ang="0">
                <a:pos x="72" y="928"/>
              </a:cxn>
              <a:cxn ang="0">
                <a:pos x="456" y="1024"/>
              </a:cxn>
              <a:cxn ang="0">
                <a:pos x="888" y="1216"/>
              </a:cxn>
              <a:cxn ang="0">
                <a:pos x="1176" y="928"/>
              </a:cxn>
              <a:cxn ang="0">
                <a:pos x="1368" y="832"/>
              </a:cxn>
              <a:cxn ang="0">
                <a:pos x="1368" y="592"/>
              </a:cxn>
              <a:cxn ang="0">
                <a:pos x="1464" y="352"/>
              </a:cxn>
              <a:cxn ang="0">
                <a:pos x="1176" y="112"/>
              </a:cxn>
              <a:cxn ang="0">
                <a:pos x="792" y="160"/>
              </a:cxn>
              <a:cxn ang="0">
                <a:pos x="504" y="16"/>
              </a:cxn>
              <a:cxn ang="0">
                <a:pos x="216" y="64"/>
              </a:cxn>
            </a:cxnLst>
            <a:rect l="0" t="0" r="r" b="b"/>
            <a:pathLst>
              <a:path w="1496" h="1232">
                <a:moveTo>
                  <a:pt x="216" y="64"/>
                </a:moveTo>
                <a:cubicBezTo>
                  <a:pt x="136" y="112"/>
                  <a:pt x="48" y="208"/>
                  <a:pt x="24" y="304"/>
                </a:cubicBezTo>
                <a:cubicBezTo>
                  <a:pt x="0" y="400"/>
                  <a:pt x="64" y="536"/>
                  <a:pt x="72" y="640"/>
                </a:cubicBezTo>
                <a:cubicBezTo>
                  <a:pt x="80" y="744"/>
                  <a:pt x="8" y="864"/>
                  <a:pt x="72" y="928"/>
                </a:cubicBezTo>
                <a:cubicBezTo>
                  <a:pt x="136" y="992"/>
                  <a:pt x="320" y="976"/>
                  <a:pt x="456" y="1024"/>
                </a:cubicBezTo>
                <a:cubicBezTo>
                  <a:pt x="592" y="1072"/>
                  <a:pt x="768" y="1232"/>
                  <a:pt x="888" y="1216"/>
                </a:cubicBezTo>
                <a:cubicBezTo>
                  <a:pt x="1008" y="1200"/>
                  <a:pt x="1096" y="992"/>
                  <a:pt x="1176" y="928"/>
                </a:cubicBezTo>
                <a:cubicBezTo>
                  <a:pt x="1256" y="864"/>
                  <a:pt x="1336" y="888"/>
                  <a:pt x="1368" y="832"/>
                </a:cubicBezTo>
                <a:cubicBezTo>
                  <a:pt x="1400" y="776"/>
                  <a:pt x="1352" y="672"/>
                  <a:pt x="1368" y="592"/>
                </a:cubicBezTo>
                <a:cubicBezTo>
                  <a:pt x="1384" y="512"/>
                  <a:pt x="1496" y="432"/>
                  <a:pt x="1464" y="352"/>
                </a:cubicBezTo>
                <a:cubicBezTo>
                  <a:pt x="1432" y="272"/>
                  <a:pt x="1288" y="144"/>
                  <a:pt x="1176" y="112"/>
                </a:cubicBezTo>
                <a:cubicBezTo>
                  <a:pt x="1064" y="80"/>
                  <a:pt x="904" y="176"/>
                  <a:pt x="792" y="160"/>
                </a:cubicBezTo>
                <a:cubicBezTo>
                  <a:pt x="680" y="144"/>
                  <a:pt x="600" y="32"/>
                  <a:pt x="504" y="16"/>
                </a:cubicBezTo>
                <a:cubicBezTo>
                  <a:pt x="408" y="0"/>
                  <a:pt x="296" y="16"/>
                  <a:pt x="216" y="64"/>
                </a:cubicBezTo>
                <a:close/>
              </a:path>
            </a:pathLst>
          </a:custGeom>
          <a:solidFill>
            <a:srgbClr val="FF99CC">
              <a:alpha val="39000"/>
            </a:srgbClr>
          </a:solidFill>
          <a:ln w="12700" cap="flat" cmpd="sng">
            <a:solidFill>
              <a:srgbClr val="FF99CC"/>
            </a:solidFill>
            <a:prstDash val="solid"/>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097" name="Line 17"/>
          <p:cNvSpPr>
            <a:spLocks noChangeShapeType="1"/>
          </p:cNvSpPr>
          <p:nvPr/>
        </p:nvSpPr>
        <p:spPr bwMode="auto">
          <a:xfrm rot="-270822">
            <a:off x="3321050" y="2451100"/>
            <a:ext cx="0" cy="2149475"/>
          </a:xfrm>
          <a:prstGeom prst="line">
            <a:avLst/>
          </a:prstGeom>
          <a:noFill/>
          <a:ln w="38100">
            <a:solidFill>
              <a:schemeClr val="bg2"/>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098" name="Oval 18"/>
          <p:cNvSpPr>
            <a:spLocks noChangeArrowheads="1"/>
          </p:cNvSpPr>
          <p:nvPr/>
        </p:nvSpPr>
        <p:spPr bwMode="auto">
          <a:xfrm rot="-270822">
            <a:off x="3200400" y="3051175"/>
            <a:ext cx="152400" cy="152400"/>
          </a:xfrm>
          <a:prstGeom prst="ellipse">
            <a:avLst/>
          </a:prstGeom>
          <a:solidFill>
            <a:schemeClr val="tx2"/>
          </a:solidFill>
          <a:ln w="25400" algn="ctr">
            <a:noFill/>
            <a:round/>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099" name="Line 19"/>
          <p:cNvSpPr>
            <a:spLocks noChangeShapeType="1"/>
          </p:cNvSpPr>
          <p:nvPr/>
        </p:nvSpPr>
        <p:spPr bwMode="auto">
          <a:xfrm rot="-270822">
            <a:off x="3349625" y="3125788"/>
            <a:ext cx="3175" cy="1593850"/>
          </a:xfrm>
          <a:prstGeom prst="line">
            <a:avLst/>
          </a:prstGeom>
          <a:noFill/>
          <a:ln w="38100">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198100" name="Picture 20" descr="camera2"/>
          <p:cNvPicPr>
            <a:picLocks noChangeAspect="1" noChangeArrowheads="1"/>
          </p:cNvPicPr>
          <p:nvPr/>
        </p:nvPicPr>
        <p:blipFill>
          <a:blip r:embed="rId11"/>
          <a:srcRect/>
          <a:stretch>
            <a:fillRect/>
          </a:stretch>
        </p:blipFill>
        <p:spPr bwMode="auto">
          <a:xfrm rot="5908004">
            <a:off x="2926556" y="4306094"/>
            <a:ext cx="981075" cy="769938"/>
          </a:xfrm>
          <a:prstGeom prst="rect">
            <a:avLst/>
          </a:prstGeom>
          <a:noFill/>
        </p:spPr>
      </p:pic>
      <p:grpSp>
        <p:nvGrpSpPr>
          <p:cNvPr id="4" name="Group 21"/>
          <p:cNvGrpSpPr>
            <a:grpSpLocks/>
          </p:cNvGrpSpPr>
          <p:nvPr/>
        </p:nvGrpSpPr>
        <p:grpSpPr bwMode="auto">
          <a:xfrm rot="690446">
            <a:off x="3429000" y="1581150"/>
            <a:ext cx="2427288" cy="936625"/>
            <a:chOff x="2215" y="816"/>
            <a:chExt cx="1529" cy="590"/>
          </a:xfrm>
        </p:grpSpPr>
        <p:sp>
          <p:nvSpPr>
            <p:cNvPr id="1198102" name="Line 22"/>
            <p:cNvSpPr>
              <a:spLocks noChangeShapeType="1"/>
            </p:cNvSpPr>
            <p:nvPr/>
          </p:nvSpPr>
          <p:spPr bwMode="auto">
            <a:xfrm rot="-1375272" flipH="1" flipV="1">
              <a:off x="2215" y="1252"/>
              <a:ext cx="682" cy="154"/>
            </a:xfrm>
            <a:prstGeom prst="line">
              <a:avLst/>
            </a:prstGeom>
            <a:noFill/>
            <a:ln w="38100">
              <a:solidFill>
                <a:schemeClr val="bg2"/>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103" name="Line 23"/>
            <p:cNvSpPr>
              <a:spLocks noChangeShapeType="1"/>
            </p:cNvSpPr>
            <p:nvPr/>
          </p:nvSpPr>
          <p:spPr bwMode="auto">
            <a:xfrm rot="-1375272">
              <a:off x="2583" y="1152"/>
              <a:ext cx="825" cy="177"/>
            </a:xfrm>
            <a:prstGeom prst="line">
              <a:avLst/>
            </a:prstGeom>
            <a:noFill/>
            <a:ln w="38100">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198104" name="Picture 24" descr="camera1"/>
            <p:cNvPicPr>
              <a:picLocks noChangeAspect="1" noChangeArrowheads="1"/>
            </p:cNvPicPr>
            <p:nvPr/>
          </p:nvPicPr>
          <p:blipFill>
            <a:blip r:embed="rId12"/>
            <a:srcRect/>
            <a:stretch>
              <a:fillRect/>
            </a:stretch>
          </p:blipFill>
          <p:spPr bwMode="auto">
            <a:xfrm rot="1728327">
              <a:off x="3202" y="816"/>
              <a:ext cx="542" cy="581"/>
            </a:xfrm>
            <a:prstGeom prst="rect">
              <a:avLst/>
            </a:prstGeom>
            <a:noFill/>
          </p:spPr>
        </p:pic>
        <p:sp>
          <p:nvSpPr>
            <p:cNvPr id="1198105" name="Oval 25"/>
            <p:cNvSpPr>
              <a:spLocks noChangeArrowheads="1"/>
            </p:cNvSpPr>
            <p:nvPr/>
          </p:nvSpPr>
          <p:spPr bwMode="auto">
            <a:xfrm rot="20224728">
              <a:off x="2496" y="1296"/>
              <a:ext cx="96" cy="96"/>
            </a:xfrm>
            <a:prstGeom prst="ellipse">
              <a:avLst/>
            </a:prstGeom>
            <a:solidFill>
              <a:schemeClr val="tx2"/>
            </a:solidFill>
            <a:ln w="25400" algn="ctr">
              <a:noFill/>
              <a:round/>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grpSp>
        <p:nvGrpSpPr>
          <p:cNvPr id="5" name="Group 26"/>
          <p:cNvGrpSpPr>
            <a:grpSpLocks/>
          </p:cNvGrpSpPr>
          <p:nvPr/>
        </p:nvGrpSpPr>
        <p:grpSpPr bwMode="auto">
          <a:xfrm rot="-440070">
            <a:off x="758825" y="2409825"/>
            <a:ext cx="1984375" cy="1631950"/>
            <a:chOff x="419" y="1439"/>
            <a:chExt cx="1250" cy="1028"/>
          </a:xfrm>
        </p:grpSpPr>
        <p:sp>
          <p:nvSpPr>
            <p:cNvPr id="1198107" name="Line 27"/>
            <p:cNvSpPr>
              <a:spLocks noChangeShapeType="1"/>
            </p:cNvSpPr>
            <p:nvPr/>
          </p:nvSpPr>
          <p:spPr bwMode="auto">
            <a:xfrm rot="778489" flipH="1">
              <a:off x="901" y="1439"/>
              <a:ext cx="768" cy="845"/>
            </a:xfrm>
            <a:prstGeom prst="line">
              <a:avLst/>
            </a:prstGeom>
            <a:noFill/>
            <a:ln w="38100">
              <a:solidFill>
                <a:schemeClr val="bg2"/>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6" name="Group 28"/>
            <p:cNvGrpSpPr>
              <a:grpSpLocks/>
            </p:cNvGrpSpPr>
            <p:nvPr/>
          </p:nvGrpSpPr>
          <p:grpSpPr bwMode="auto">
            <a:xfrm>
              <a:off x="419" y="1643"/>
              <a:ext cx="1117" cy="824"/>
              <a:chOff x="419" y="1643"/>
              <a:chExt cx="1117" cy="824"/>
            </a:xfrm>
          </p:grpSpPr>
          <p:sp>
            <p:nvSpPr>
              <p:cNvPr id="1198109" name="Line 29"/>
              <p:cNvSpPr>
                <a:spLocks noChangeShapeType="1"/>
              </p:cNvSpPr>
              <p:nvPr/>
            </p:nvSpPr>
            <p:spPr bwMode="auto">
              <a:xfrm rot="778489" flipH="1">
                <a:off x="762" y="1643"/>
                <a:ext cx="642" cy="694"/>
              </a:xfrm>
              <a:prstGeom prst="line">
                <a:avLst/>
              </a:prstGeom>
              <a:noFill/>
              <a:ln w="38100">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198110" name="Picture 30" descr="camera1"/>
              <p:cNvPicPr>
                <a:picLocks noChangeAspect="1" noChangeArrowheads="1"/>
              </p:cNvPicPr>
              <p:nvPr/>
            </p:nvPicPr>
            <p:blipFill>
              <a:blip r:embed="rId12"/>
              <a:srcRect/>
              <a:stretch>
                <a:fillRect/>
              </a:stretch>
            </p:blipFill>
            <p:spPr bwMode="auto">
              <a:xfrm rot="17458190" flipH="1">
                <a:off x="438" y="1905"/>
                <a:ext cx="543" cy="581"/>
              </a:xfrm>
              <a:prstGeom prst="rect">
                <a:avLst/>
              </a:prstGeom>
              <a:noFill/>
            </p:spPr>
          </p:pic>
          <p:sp>
            <p:nvSpPr>
              <p:cNvPr id="1198111" name="Oval 31"/>
              <p:cNvSpPr>
                <a:spLocks noChangeArrowheads="1"/>
              </p:cNvSpPr>
              <p:nvPr/>
            </p:nvSpPr>
            <p:spPr bwMode="auto">
              <a:xfrm rot="778489">
                <a:off x="1440" y="1680"/>
                <a:ext cx="96" cy="96"/>
              </a:xfrm>
              <a:prstGeom prst="ellipse">
                <a:avLst/>
              </a:prstGeom>
              <a:solidFill>
                <a:schemeClr val="tx2"/>
              </a:solidFill>
              <a:ln w="25400" algn="ctr">
                <a:noFill/>
                <a:round/>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grpSp>
      <p:grpSp>
        <p:nvGrpSpPr>
          <p:cNvPr id="7" name="Group 32"/>
          <p:cNvGrpSpPr>
            <a:grpSpLocks/>
          </p:cNvGrpSpPr>
          <p:nvPr/>
        </p:nvGrpSpPr>
        <p:grpSpPr bwMode="auto">
          <a:xfrm rot="-736082">
            <a:off x="228600" y="1671638"/>
            <a:ext cx="2544763" cy="922337"/>
            <a:chOff x="192" y="859"/>
            <a:chExt cx="1603" cy="581"/>
          </a:xfrm>
        </p:grpSpPr>
        <p:sp>
          <p:nvSpPr>
            <p:cNvPr id="1198113" name="Line 33"/>
            <p:cNvSpPr>
              <a:spLocks noChangeShapeType="1"/>
            </p:cNvSpPr>
            <p:nvPr/>
          </p:nvSpPr>
          <p:spPr bwMode="auto">
            <a:xfrm rot="1146314" flipH="1">
              <a:off x="873" y="1237"/>
              <a:ext cx="922" cy="154"/>
            </a:xfrm>
            <a:prstGeom prst="line">
              <a:avLst/>
            </a:prstGeom>
            <a:noFill/>
            <a:ln w="38100">
              <a:solidFill>
                <a:schemeClr val="bg2"/>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114" name="Line 34"/>
            <p:cNvSpPr>
              <a:spLocks noChangeShapeType="1"/>
            </p:cNvSpPr>
            <p:nvPr/>
          </p:nvSpPr>
          <p:spPr bwMode="auto">
            <a:xfrm rot="1146314" flipH="1">
              <a:off x="475" y="1168"/>
              <a:ext cx="908" cy="144"/>
            </a:xfrm>
            <a:prstGeom prst="line">
              <a:avLst/>
            </a:prstGeom>
            <a:noFill/>
            <a:ln w="38100">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198115" name="Picture 35" descr="camera1"/>
            <p:cNvPicPr>
              <a:picLocks noChangeAspect="1" noChangeArrowheads="1"/>
            </p:cNvPicPr>
            <p:nvPr/>
          </p:nvPicPr>
          <p:blipFill>
            <a:blip r:embed="rId12"/>
            <a:srcRect/>
            <a:stretch>
              <a:fillRect/>
            </a:stretch>
          </p:blipFill>
          <p:spPr bwMode="auto">
            <a:xfrm rot="19642715" flipH="1">
              <a:off x="192" y="859"/>
              <a:ext cx="542" cy="581"/>
            </a:xfrm>
            <a:prstGeom prst="rect">
              <a:avLst/>
            </a:prstGeom>
            <a:noFill/>
          </p:spPr>
        </p:pic>
        <p:sp>
          <p:nvSpPr>
            <p:cNvPr id="1198116" name="Oval 36"/>
            <p:cNvSpPr>
              <a:spLocks noChangeArrowheads="1"/>
            </p:cNvSpPr>
            <p:nvPr/>
          </p:nvSpPr>
          <p:spPr bwMode="auto">
            <a:xfrm rot="1146314">
              <a:off x="1392" y="1281"/>
              <a:ext cx="96" cy="96"/>
            </a:xfrm>
            <a:prstGeom prst="ellipse">
              <a:avLst/>
            </a:prstGeom>
            <a:solidFill>
              <a:schemeClr val="tx2"/>
            </a:solidFill>
            <a:ln w="25400" algn="ctr">
              <a:noFill/>
              <a:round/>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grpSp>
        <p:nvGrpSpPr>
          <p:cNvPr id="8" name="Group 37"/>
          <p:cNvGrpSpPr>
            <a:grpSpLocks/>
          </p:cNvGrpSpPr>
          <p:nvPr/>
        </p:nvGrpSpPr>
        <p:grpSpPr bwMode="auto">
          <a:xfrm rot="431724">
            <a:off x="3617913" y="2420938"/>
            <a:ext cx="2173287" cy="1620837"/>
            <a:chOff x="2270" y="1443"/>
            <a:chExt cx="1369" cy="1021"/>
          </a:xfrm>
        </p:grpSpPr>
        <p:sp>
          <p:nvSpPr>
            <p:cNvPr id="1198118" name="Line 38"/>
            <p:cNvSpPr>
              <a:spLocks noChangeShapeType="1"/>
            </p:cNvSpPr>
            <p:nvPr/>
          </p:nvSpPr>
          <p:spPr bwMode="auto">
            <a:xfrm rot="-761255">
              <a:off x="2270" y="1443"/>
              <a:ext cx="845" cy="806"/>
            </a:xfrm>
            <a:prstGeom prst="line">
              <a:avLst/>
            </a:prstGeom>
            <a:noFill/>
            <a:ln w="38100">
              <a:solidFill>
                <a:schemeClr val="bg2"/>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119" name="Oval 39"/>
            <p:cNvSpPr>
              <a:spLocks noChangeArrowheads="1"/>
            </p:cNvSpPr>
            <p:nvPr/>
          </p:nvSpPr>
          <p:spPr bwMode="auto">
            <a:xfrm rot="20838745">
              <a:off x="2468" y="1710"/>
              <a:ext cx="96" cy="96"/>
            </a:xfrm>
            <a:prstGeom prst="ellipse">
              <a:avLst/>
            </a:prstGeom>
            <a:solidFill>
              <a:schemeClr val="tx2"/>
            </a:solidFill>
            <a:ln w="25400" algn="ctr">
              <a:noFill/>
              <a:round/>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120" name="Line 40"/>
            <p:cNvSpPr>
              <a:spLocks noChangeShapeType="1"/>
            </p:cNvSpPr>
            <p:nvPr/>
          </p:nvSpPr>
          <p:spPr bwMode="auto">
            <a:xfrm rot="-761255">
              <a:off x="2590" y="1659"/>
              <a:ext cx="730" cy="691"/>
            </a:xfrm>
            <a:prstGeom prst="line">
              <a:avLst/>
            </a:prstGeom>
            <a:noFill/>
            <a:ln w="38100">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198121" name="Picture 41" descr="camera1"/>
            <p:cNvPicPr>
              <a:picLocks noChangeAspect="1" noChangeArrowheads="1"/>
            </p:cNvPicPr>
            <p:nvPr/>
          </p:nvPicPr>
          <p:blipFill>
            <a:blip r:embed="rId12"/>
            <a:srcRect/>
            <a:stretch>
              <a:fillRect/>
            </a:stretch>
          </p:blipFill>
          <p:spPr bwMode="auto">
            <a:xfrm rot="4115914">
              <a:off x="3078" y="1902"/>
              <a:ext cx="542" cy="581"/>
            </a:xfrm>
            <a:prstGeom prst="rect">
              <a:avLst/>
            </a:prstGeom>
            <a:noFill/>
          </p:spPr>
        </p:pic>
      </p:grpSp>
      <p:sp>
        <p:nvSpPr>
          <p:cNvPr id="1198122" name="Freeform 42"/>
          <p:cNvSpPr>
            <a:spLocks/>
          </p:cNvSpPr>
          <p:nvPr/>
        </p:nvSpPr>
        <p:spPr bwMode="auto">
          <a:xfrm>
            <a:off x="2667000" y="1679575"/>
            <a:ext cx="1219200" cy="781050"/>
          </a:xfrm>
          <a:custGeom>
            <a:avLst/>
            <a:gdLst/>
            <a:ahLst/>
            <a:cxnLst>
              <a:cxn ang="0">
                <a:pos x="175" y="119"/>
              </a:cxn>
              <a:cxn ang="0">
                <a:pos x="127" y="135"/>
              </a:cxn>
              <a:cxn ang="0">
                <a:pos x="71" y="167"/>
              </a:cxn>
              <a:cxn ang="0">
                <a:pos x="15" y="247"/>
              </a:cxn>
              <a:cxn ang="0">
                <a:pos x="15" y="359"/>
              </a:cxn>
              <a:cxn ang="0">
                <a:pos x="31" y="391"/>
              </a:cxn>
              <a:cxn ang="0">
                <a:pos x="279" y="503"/>
              </a:cxn>
              <a:cxn ang="0">
                <a:pos x="719" y="487"/>
              </a:cxn>
              <a:cxn ang="0">
                <a:pos x="799" y="439"/>
              </a:cxn>
              <a:cxn ang="0">
                <a:pos x="823" y="415"/>
              </a:cxn>
              <a:cxn ang="0">
                <a:pos x="855" y="367"/>
              </a:cxn>
              <a:cxn ang="0">
                <a:pos x="759" y="207"/>
              </a:cxn>
              <a:cxn ang="0">
                <a:pos x="31" y="71"/>
              </a:cxn>
            </a:cxnLst>
            <a:rect l="0" t="0" r="r" b="b"/>
            <a:pathLst>
              <a:path w="855" h="540">
                <a:moveTo>
                  <a:pt x="175" y="119"/>
                </a:moveTo>
                <a:cubicBezTo>
                  <a:pt x="159" y="124"/>
                  <a:pt x="139" y="123"/>
                  <a:pt x="127" y="135"/>
                </a:cubicBezTo>
                <a:cubicBezTo>
                  <a:pt x="95" y="167"/>
                  <a:pt x="114" y="156"/>
                  <a:pt x="71" y="167"/>
                </a:cubicBezTo>
                <a:cubicBezTo>
                  <a:pt x="46" y="192"/>
                  <a:pt x="34" y="218"/>
                  <a:pt x="15" y="247"/>
                </a:cubicBezTo>
                <a:cubicBezTo>
                  <a:pt x="3" y="296"/>
                  <a:pt x="0" y="290"/>
                  <a:pt x="15" y="359"/>
                </a:cubicBezTo>
                <a:cubicBezTo>
                  <a:pt x="17" y="371"/>
                  <a:pt x="27" y="380"/>
                  <a:pt x="31" y="391"/>
                </a:cubicBezTo>
                <a:cubicBezTo>
                  <a:pt x="74" y="505"/>
                  <a:pt x="169" y="495"/>
                  <a:pt x="279" y="503"/>
                </a:cubicBezTo>
                <a:cubicBezTo>
                  <a:pt x="426" y="540"/>
                  <a:pt x="574" y="505"/>
                  <a:pt x="719" y="487"/>
                </a:cubicBezTo>
                <a:cubicBezTo>
                  <a:pt x="746" y="467"/>
                  <a:pt x="767" y="450"/>
                  <a:pt x="799" y="439"/>
                </a:cubicBezTo>
                <a:cubicBezTo>
                  <a:pt x="807" y="431"/>
                  <a:pt x="816" y="424"/>
                  <a:pt x="823" y="415"/>
                </a:cubicBezTo>
                <a:cubicBezTo>
                  <a:pt x="835" y="400"/>
                  <a:pt x="855" y="367"/>
                  <a:pt x="855" y="367"/>
                </a:cubicBezTo>
                <a:cubicBezTo>
                  <a:pt x="842" y="264"/>
                  <a:pt x="825" y="273"/>
                  <a:pt x="759" y="207"/>
                </a:cubicBezTo>
                <a:cubicBezTo>
                  <a:pt x="552" y="0"/>
                  <a:pt x="346" y="71"/>
                  <a:pt x="31" y="71"/>
                </a:cubicBezTo>
              </a:path>
            </a:pathLst>
          </a:custGeom>
          <a:noFill/>
          <a:ln w="50800" cap="flat" cmpd="sng">
            <a:solidFill>
              <a:srgbClr val="FF0000"/>
            </a:solidFill>
            <a:prstDash val="solid"/>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198128" name="Rectangle 48"/>
          <p:cNvSpPr>
            <a:spLocks noChangeArrowheads="1"/>
          </p:cNvSpPr>
          <p:nvPr/>
        </p:nvSpPr>
        <p:spPr bwMode="auto">
          <a:xfrm rot="2700000">
            <a:off x="3200400" y="2667000"/>
            <a:ext cx="152400" cy="152400"/>
          </a:xfrm>
          <a:prstGeom prst="rect">
            <a:avLst/>
          </a:prstGeom>
          <a:solidFill>
            <a:srgbClr val="FF00FF"/>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59" name="Rectangle 58"/>
          <p:cNvSpPr/>
          <p:nvPr/>
        </p:nvSpPr>
        <p:spPr>
          <a:xfrm>
            <a:off x="7086600" y="6182380"/>
            <a:ext cx="1853392" cy="523220"/>
          </a:xfrm>
          <a:prstGeom prst="rect">
            <a:avLst/>
          </a:prstGeom>
        </p:spPr>
        <p:txBody>
          <a:bodyPr wrap="none">
            <a:spAutoFit/>
          </a:bodyPr>
          <a:lstStyle/>
          <a:p>
            <a:pPr algn="l" rtl="0" fontAlgn="base">
              <a:spcBef>
                <a:spcPct val="0"/>
              </a:spcBef>
              <a:spcAft>
                <a:spcPct val="0"/>
              </a:spcAft>
            </a:pPr>
            <a:r>
              <a:rPr lang="en-US" sz="1400" b="1" kern="1200" dirty="0">
                <a:solidFill>
                  <a:srgbClr val="000000"/>
                </a:solidFill>
                <a:latin typeface="Futura Bk BT" pitchFamily="34" charset="0"/>
                <a:ea typeface="+mn-ea"/>
                <a:cs typeface="+mn-cs"/>
              </a:rPr>
              <a:t>connected </a:t>
            </a:r>
          </a:p>
          <a:p>
            <a:pPr algn="l" rtl="0" fontAlgn="base">
              <a:spcBef>
                <a:spcPct val="0"/>
              </a:spcBef>
              <a:spcAft>
                <a:spcPct val="0"/>
              </a:spcAft>
            </a:pPr>
            <a:r>
              <a:rPr lang="en-US" sz="1400" b="1" kern="1200" dirty="0">
                <a:solidFill>
                  <a:srgbClr val="000000"/>
                </a:solidFill>
                <a:latin typeface="Futura Bk BT" pitchFamily="34" charset="0"/>
                <a:ea typeface="+mn-ea"/>
                <a:cs typeface="+mn-cs"/>
              </a:rPr>
              <a:t>component of parts</a:t>
            </a:r>
            <a:endParaRPr lang="en-US" sz="1400" kern="1200" dirty="0">
              <a:solidFill>
                <a:srgbClr val="000000"/>
              </a:solidFill>
              <a:latin typeface="Futura Bk BT"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81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980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980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9808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9808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9808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981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981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981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981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98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7" grpId="0" animBg="1"/>
      <p:bldP spid="1198131" grpId="0" animBg="1"/>
      <p:bldP spid="1198128" grpId="0" animBg="1"/>
      <p:bldP spid="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09800" y="4318000"/>
            <a:ext cx="4473575" cy="1838325"/>
            <a:chOff x="1406" y="2737"/>
            <a:chExt cx="3031" cy="1246"/>
          </a:xfrm>
        </p:grpSpPr>
        <p:sp>
          <p:nvSpPr>
            <p:cNvPr id="1200131" name="Line 3"/>
            <p:cNvSpPr>
              <a:spLocks noChangeShapeType="1"/>
            </p:cNvSpPr>
            <p:nvPr/>
          </p:nvSpPr>
          <p:spPr bwMode="auto">
            <a:xfrm flipV="1">
              <a:off x="2990" y="3840"/>
              <a:ext cx="384" cy="47"/>
            </a:xfrm>
            <a:prstGeom prst="line">
              <a:avLst/>
            </a:prstGeom>
            <a:noFill/>
            <a:ln w="38100">
              <a:solidFill>
                <a:schemeClr val="tx1"/>
              </a:solidFill>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32" name="Line 4"/>
            <p:cNvSpPr>
              <a:spLocks noChangeShapeType="1"/>
            </p:cNvSpPr>
            <p:nvPr/>
          </p:nvSpPr>
          <p:spPr bwMode="auto">
            <a:xfrm>
              <a:off x="2462" y="3216"/>
              <a:ext cx="336" cy="671"/>
            </a:xfrm>
            <a:prstGeom prst="line">
              <a:avLst/>
            </a:prstGeom>
            <a:noFill/>
            <a:ln w="38100">
              <a:solidFill>
                <a:schemeClr val="tx1"/>
              </a:solidFill>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33" name="Line 5"/>
            <p:cNvSpPr>
              <a:spLocks noChangeShapeType="1"/>
            </p:cNvSpPr>
            <p:nvPr/>
          </p:nvSpPr>
          <p:spPr bwMode="auto">
            <a:xfrm>
              <a:off x="1406" y="3121"/>
              <a:ext cx="624" cy="335"/>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34" name="Line 6"/>
            <p:cNvSpPr>
              <a:spLocks noChangeShapeType="1"/>
            </p:cNvSpPr>
            <p:nvPr/>
          </p:nvSpPr>
          <p:spPr bwMode="auto">
            <a:xfrm flipH="1" flipV="1">
              <a:off x="3806" y="2928"/>
              <a:ext cx="48" cy="528"/>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35" name="Line 7"/>
            <p:cNvSpPr>
              <a:spLocks noChangeShapeType="1"/>
            </p:cNvSpPr>
            <p:nvPr/>
          </p:nvSpPr>
          <p:spPr bwMode="auto">
            <a:xfrm flipV="1">
              <a:off x="2942" y="3504"/>
              <a:ext cx="1" cy="352"/>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36" name="Line 8"/>
            <p:cNvSpPr>
              <a:spLocks noChangeShapeType="1"/>
            </p:cNvSpPr>
            <p:nvPr/>
          </p:nvSpPr>
          <p:spPr bwMode="auto">
            <a:xfrm flipV="1">
              <a:off x="3374" y="2928"/>
              <a:ext cx="269" cy="96"/>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37" name="Line 9"/>
            <p:cNvSpPr>
              <a:spLocks noChangeShapeType="1"/>
            </p:cNvSpPr>
            <p:nvPr/>
          </p:nvSpPr>
          <p:spPr bwMode="auto">
            <a:xfrm flipH="1" flipV="1">
              <a:off x="3950" y="2832"/>
              <a:ext cx="432" cy="576"/>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38" name="Line 10"/>
            <p:cNvSpPr>
              <a:spLocks noChangeShapeType="1"/>
            </p:cNvSpPr>
            <p:nvPr/>
          </p:nvSpPr>
          <p:spPr bwMode="auto">
            <a:xfrm flipH="1" flipV="1">
              <a:off x="4238" y="3504"/>
              <a:ext cx="199" cy="389"/>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39" name="Line 11"/>
            <p:cNvSpPr>
              <a:spLocks noChangeShapeType="1"/>
            </p:cNvSpPr>
            <p:nvPr/>
          </p:nvSpPr>
          <p:spPr bwMode="auto">
            <a:xfrm flipH="1" flipV="1">
              <a:off x="3326" y="3072"/>
              <a:ext cx="96" cy="702"/>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40" name="Line 12"/>
            <p:cNvSpPr>
              <a:spLocks noChangeShapeType="1"/>
            </p:cNvSpPr>
            <p:nvPr/>
          </p:nvSpPr>
          <p:spPr bwMode="auto">
            <a:xfrm flipH="1">
              <a:off x="3755" y="3983"/>
              <a:ext cx="240" cy="0"/>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41" name="Line 13"/>
            <p:cNvSpPr>
              <a:spLocks noChangeShapeType="1"/>
            </p:cNvSpPr>
            <p:nvPr/>
          </p:nvSpPr>
          <p:spPr bwMode="auto">
            <a:xfrm flipH="1" flipV="1">
              <a:off x="2030" y="2785"/>
              <a:ext cx="1" cy="397"/>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42" name="Line 14"/>
            <p:cNvSpPr>
              <a:spLocks noChangeShapeType="1"/>
            </p:cNvSpPr>
            <p:nvPr/>
          </p:nvSpPr>
          <p:spPr bwMode="auto">
            <a:xfrm>
              <a:off x="2606" y="3217"/>
              <a:ext cx="269" cy="95"/>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43" name="Line 15"/>
            <p:cNvSpPr>
              <a:spLocks noChangeShapeType="1"/>
            </p:cNvSpPr>
            <p:nvPr/>
          </p:nvSpPr>
          <p:spPr bwMode="auto">
            <a:xfrm flipV="1">
              <a:off x="3998" y="3504"/>
              <a:ext cx="178" cy="4"/>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44" name="Line 16"/>
            <p:cNvSpPr>
              <a:spLocks noChangeShapeType="1"/>
            </p:cNvSpPr>
            <p:nvPr/>
          </p:nvSpPr>
          <p:spPr bwMode="auto">
            <a:xfrm flipV="1">
              <a:off x="2030" y="3024"/>
              <a:ext cx="432" cy="384"/>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45" name="Line 17"/>
            <p:cNvSpPr>
              <a:spLocks noChangeShapeType="1"/>
            </p:cNvSpPr>
            <p:nvPr/>
          </p:nvSpPr>
          <p:spPr bwMode="auto">
            <a:xfrm flipV="1">
              <a:off x="3182" y="3456"/>
              <a:ext cx="576" cy="4"/>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46" name="Line 18"/>
            <p:cNvSpPr>
              <a:spLocks noChangeShapeType="1"/>
            </p:cNvSpPr>
            <p:nvPr/>
          </p:nvSpPr>
          <p:spPr bwMode="auto">
            <a:xfrm flipV="1">
              <a:off x="2558" y="2977"/>
              <a:ext cx="576" cy="2"/>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47" name="Line 19"/>
            <p:cNvSpPr>
              <a:spLocks noChangeShapeType="1"/>
            </p:cNvSpPr>
            <p:nvPr/>
          </p:nvSpPr>
          <p:spPr bwMode="auto">
            <a:xfrm>
              <a:off x="3230" y="2928"/>
              <a:ext cx="720" cy="1008"/>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48" name="Line 20"/>
            <p:cNvSpPr>
              <a:spLocks noChangeShapeType="1"/>
            </p:cNvSpPr>
            <p:nvPr/>
          </p:nvSpPr>
          <p:spPr bwMode="auto">
            <a:xfrm>
              <a:off x="2078" y="3647"/>
              <a:ext cx="799" cy="277"/>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49" name="Line 21"/>
            <p:cNvSpPr>
              <a:spLocks noChangeShapeType="1"/>
            </p:cNvSpPr>
            <p:nvPr/>
          </p:nvSpPr>
          <p:spPr bwMode="auto">
            <a:xfrm>
              <a:off x="2030" y="3456"/>
              <a:ext cx="960" cy="0"/>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50" name="Line 22"/>
            <p:cNvSpPr>
              <a:spLocks noChangeShapeType="1"/>
            </p:cNvSpPr>
            <p:nvPr/>
          </p:nvSpPr>
          <p:spPr bwMode="auto">
            <a:xfrm flipV="1">
              <a:off x="1598" y="2737"/>
              <a:ext cx="354" cy="188"/>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grpSp>
        <p:nvGrpSpPr>
          <p:cNvPr id="3" name="Group 23"/>
          <p:cNvGrpSpPr>
            <a:grpSpLocks/>
          </p:cNvGrpSpPr>
          <p:nvPr/>
        </p:nvGrpSpPr>
        <p:grpSpPr bwMode="auto">
          <a:xfrm>
            <a:off x="1927225" y="3963988"/>
            <a:ext cx="5311775" cy="2506662"/>
            <a:chOff x="1214" y="2497"/>
            <a:chExt cx="3346" cy="1579"/>
          </a:xfrm>
        </p:grpSpPr>
        <p:grpSp>
          <p:nvGrpSpPr>
            <p:cNvPr id="4" name="Group 24"/>
            <p:cNvGrpSpPr>
              <a:grpSpLocks/>
            </p:cNvGrpSpPr>
            <p:nvPr/>
          </p:nvGrpSpPr>
          <p:grpSpPr bwMode="auto">
            <a:xfrm>
              <a:off x="2820" y="2765"/>
              <a:ext cx="494" cy="362"/>
              <a:chOff x="4080" y="1248"/>
              <a:chExt cx="768" cy="528"/>
            </a:xfrm>
          </p:grpSpPr>
          <p:sp>
            <p:nvSpPr>
              <p:cNvPr id="1200153" name="Rectangle 25"/>
              <p:cNvSpPr>
                <a:spLocks noChangeArrowheads="1"/>
              </p:cNvSpPr>
              <p:nvPr/>
            </p:nvSpPr>
            <p:spPr bwMode="auto">
              <a:xfrm>
                <a:off x="4080" y="1248"/>
                <a:ext cx="768" cy="528"/>
              </a:xfrm>
              <a:prstGeom prst="rect">
                <a:avLst/>
              </a:prstGeom>
              <a:solidFill>
                <a:srgbClr val="FF00FF"/>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154" name="Picture 26" descr="car_A5_H2_S1"/>
              <p:cNvPicPr>
                <a:picLocks noChangeAspect="1" noChangeArrowheads="1"/>
              </p:cNvPicPr>
              <p:nvPr/>
            </p:nvPicPr>
            <p:blipFill>
              <a:blip r:embed="rId3"/>
              <a:srcRect l="20641" t="12801" r="30960" b="59840"/>
              <a:stretch>
                <a:fillRect/>
              </a:stretch>
            </p:blipFill>
            <p:spPr bwMode="auto">
              <a:xfrm>
                <a:off x="4128" y="1296"/>
                <a:ext cx="674" cy="432"/>
              </a:xfrm>
              <a:prstGeom prst="rect">
                <a:avLst/>
              </a:prstGeom>
              <a:solidFill>
                <a:srgbClr val="FF00FF"/>
              </a:solidFill>
              <a:ln w="50800">
                <a:noFill/>
                <a:miter lim="800000"/>
                <a:headEnd/>
                <a:tailEnd/>
              </a:ln>
            </p:spPr>
          </p:pic>
        </p:grpSp>
        <p:grpSp>
          <p:nvGrpSpPr>
            <p:cNvPr id="5" name="Group 27"/>
            <p:cNvGrpSpPr>
              <a:grpSpLocks/>
            </p:cNvGrpSpPr>
            <p:nvPr/>
          </p:nvGrpSpPr>
          <p:grpSpPr bwMode="auto">
            <a:xfrm>
              <a:off x="3571" y="3745"/>
              <a:ext cx="989" cy="264"/>
              <a:chOff x="4080" y="3216"/>
              <a:chExt cx="1536" cy="384"/>
            </a:xfrm>
          </p:grpSpPr>
          <p:sp>
            <p:nvSpPr>
              <p:cNvPr id="1200156" name="Rectangle 28"/>
              <p:cNvSpPr>
                <a:spLocks noChangeArrowheads="1"/>
              </p:cNvSpPr>
              <p:nvPr/>
            </p:nvSpPr>
            <p:spPr bwMode="auto">
              <a:xfrm>
                <a:off x="4080" y="3216"/>
                <a:ext cx="1536" cy="384"/>
              </a:xfrm>
              <a:prstGeom prst="rect">
                <a:avLst/>
              </a:prstGeom>
              <a:solidFill>
                <a:srgbClr val="00FF00"/>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157" name="Picture 29" descr="car_A5_H1_S1"/>
              <p:cNvPicPr>
                <a:picLocks noChangeAspect="1" noChangeArrowheads="1"/>
              </p:cNvPicPr>
              <p:nvPr/>
            </p:nvPicPr>
            <p:blipFill>
              <a:blip r:embed="rId4"/>
              <a:srcRect l="9375" t="58569" r="12500" b="20833"/>
              <a:stretch>
                <a:fillRect/>
              </a:stretch>
            </p:blipFill>
            <p:spPr bwMode="auto">
              <a:xfrm>
                <a:off x="4128" y="3264"/>
                <a:ext cx="1424" cy="279"/>
              </a:xfrm>
              <a:prstGeom prst="rect">
                <a:avLst/>
              </a:prstGeom>
              <a:solidFill>
                <a:srgbClr val="00FF00"/>
              </a:solidFill>
            </p:spPr>
          </p:pic>
        </p:grpSp>
        <p:grpSp>
          <p:nvGrpSpPr>
            <p:cNvPr id="6" name="Group 30"/>
            <p:cNvGrpSpPr>
              <a:grpSpLocks/>
            </p:cNvGrpSpPr>
            <p:nvPr/>
          </p:nvGrpSpPr>
          <p:grpSpPr bwMode="auto">
            <a:xfrm>
              <a:off x="3935" y="3254"/>
              <a:ext cx="371" cy="264"/>
              <a:chOff x="1056" y="2208"/>
              <a:chExt cx="720" cy="432"/>
            </a:xfrm>
          </p:grpSpPr>
          <p:sp>
            <p:nvSpPr>
              <p:cNvPr id="1200159" name="Rectangle 31"/>
              <p:cNvSpPr>
                <a:spLocks noChangeArrowheads="1"/>
              </p:cNvSpPr>
              <p:nvPr/>
            </p:nvSpPr>
            <p:spPr bwMode="auto">
              <a:xfrm>
                <a:off x="1056" y="2208"/>
                <a:ext cx="720" cy="432"/>
              </a:xfrm>
              <a:prstGeom prst="rect">
                <a:avLst/>
              </a:prstGeom>
              <a:solidFill>
                <a:srgbClr val="99CC00"/>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160" name="Picture 32" descr="car_A5_H1_S1"/>
              <p:cNvPicPr>
                <a:picLocks noChangeAspect="1" noChangeArrowheads="1"/>
              </p:cNvPicPr>
              <p:nvPr/>
            </p:nvPicPr>
            <p:blipFill>
              <a:blip r:embed="rId5" cstate="print"/>
              <a:srcRect l="44420" t="36513" r="15756" b="34933"/>
              <a:stretch>
                <a:fillRect/>
              </a:stretch>
            </p:blipFill>
            <p:spPr bwMode="auto">
              <a:xfrm>
                <a:off x="1104" y="2256"/>
                <a:ext cx="624" cy="336"/>
              </a:xfrm>
              <a:prstGeom prst="rect">
                <a:avLst/>
              </a:prstGeom>
              <a:solidFill>
                <a:srgbClr val="99CC00"/>
              </a:solidFill>
              <a:ln w="50800">
                <a:noFill/>
                <a:miter lim="800000"/>
                <a:headEnd/>
                <a:tailEnd/>
              </a:ln>
            </p:spPr>
          </p:pic>
        </p:grpSp>
        <p:grpSp>
          <p:nvGrpSpPr>
            <p:cNvPr id="7" name="Group 33"/>
            <p:cNvGrpSpPr>
              <a:grpSpLocks/>
            </p:cNvGrpSpPr>
            <p:nvPr/>
          </p:nvGrpSpPr>
          <p:grpSpPr bwMode="auto">
            <a:xfrm>
              <a:off x="1660" y="3121"/>
              <a:ext cx="496" cy="610"/>
              <a:chOff x="2448" y="1296"/>
              <a:chExt cx="576" cy="672"/>
            </a:xfrm>
          </p:grpSpPr>
          <p:sp>
            <p:nvSpPr>
              <p:cNvPr id="1200162" name="Rectangle 34"/>
              <p:cNvSpPr>
                <a:spLocks noChangeArrowheads="1"/>
              </p:cNvSpPr>
              <p:nvPr/>
            </p:nvSpPr>
            <p:spPr bwMode="auto">
              <a:xfrm>
                <a:off x="2448" y="1296"/>
                <a:ext cx="576" cy="672"/>
              </a:xfrm>
              <a:prstGeom prst="rect">
                <a:avLst/>
              </a:prstGeom>
              <a:solidFill>
                <a:srgbClr val="99CCFF"/>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sz="3600" kern="1200">
                  <a:solidFill>
                    <a:srgbClr val="CC0066"/>
                  </a:solidFill>
                  <a:latin typeface="Futura Bk BT" pitchFamily="34" charset="0"/>
                  <a:ea typeface="+mn-ea"/>
                  <a:cs typeface="+mn-cs"/>
                </a:endParaRPr>
              </a:p>
            </p:txBody>
          </p:sp>
          <p:pic>
            <p:nvPicPr>
              <p:cNvPr id="1200163" name="Picture 35" descr="car_A3_H1_S1"/>
              <p:cNvPicPr>
                <a:picLocks noChangeAspect="1" noChangeArrowheads="1"/>
              </p:cNvPicPr>
              <p:nvPr/>
            </p:nvPicPr>
            <p:blipFill>
              <a:blip r:embed="rId6"/>
              <a:srcRect l="56000" t="41389" r="24001" b="26611"/>
              <a:stretch>
                <a:fillRect/>
              </a:stretch>
            </p:blipFill>
            <p:spPr bwMode="auto">
              <a:xfrm flipH="1">
                <a:off x="2496" y="1344"/>
                <a:ext cx="480" cy="576"/>
              </a:xfrm>
              <a:prstGeom prst="rect">
                <a:avLst/>
              </a:prstGeom>
              <a:noFill/>
            </p:spPr>
          </p:pic>
        </p:grpSp>
        <p:grpSp>
          <p:nvGrpSpPr>
            <p:cNvPr id="8" name="Group 36"/>
            <p:cNvGrpSpPr>
              <a:grpSpLocks/>
            </p:cNvGrpSpPr>
            <p:nvPr/>
          </p:nvGrpSpPr>
          <p:grpSpPr bwMode="auto">
            <a:xfrm>
              <a:off x="2240" y="2811"/>
              <a:ext cx="378" cy="443"/>
              <a:chOff x="2318" y="2835"/>
              <a:chExt cx="407" cy="477"/>
            </a:xfrm>
          </p:grpSpPr>
          <p:sp>
            <p:nvSpPr>
              <p:cNvPr id="1200165" name="Rectangle 37"/>
              <p:cNvSpPr>
                <a:spLocks noChangeArrowheads="1"/>
              </p:cNvSpPr>
              <p:nvPr/>
            </p:nvSpPr>
            <p:spPr bwMode="auto">
              <a:xfrm>
                <a:off x="2318" y="2835"/>
                <a:ext cx="407" cy="477"/>
              </a:xfrm>
              <a:prstGeom prst="rect">
                <a:avLst/>
              </a:prstGeom>
              <a:solidFill>
                <a:srgbClr val="FF9900"/>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166" name="Picture 38" descr="car_A6_H2_S1"/>
              <p:cNvPicPr>
                <a:picLocks noChangeAspect="1" noChangeArrowheads="1"/>
              </p:cNvPicPr>
              <p:nvPr/>
            </p:nvPicPr>
            <p:blipFill>
              <a:blip r:embed="rId7">
                <a:lum bright="18000" contrast="6000"/>
              </a:blip>
              <a:srcRect l="25999" t="26668" r="58000" b="46666"/>
              <a:stretch>
                <a:fillRect/>
              </a:stretch>
            </p:blipFill>
            <p:spPr bwMode="auto">
              <a:xfrm>
                <a:off x="2358" y="2860"/>
                <a:ext cx="320" cy="399"/>
              </a:xfrm>
              <a:prstGeom prst="rect">
                <a:avLst/>
              </a:prstGeom>
              <a:noFill/>
            </p:spPr>
          </p:pic>
        </p:grpSp>
        <p:grpSp>
          <p:nvGrpSpPr>
            <p:cNvPr id="9" name="Group 39"/>
            <p:cNvGrpSpPr>
              <a:grpSpLocks/>
            </p:cNvGrpSpPr>
            <p:nvPr/>
          </p:nvGrpSpPr>
          <p:grpSpPr bwMode="auto">
            <a:xfrm>
              <a:off x="2508" y="3655"/>
              <a:ext cx="392" cy="421"/>
              <a:chOff x="2606" y="3743"/>
              <a:chExt cx="422" cy="453"/>
            </a:xfrm>
          </p:grpSpPr>
          <p:sp>
            <p:nvSpPr>
              <p:cNvPr id="1200168" name="Rectangle 40"/>
              <p:cNvSpPr>
                <a:spLocks noChangeArrowheads="1"/>
              </p:cNvSpPr>
              <p:nvPr/>
            </p:nvSpPr>
            <p:spPr bwMode="auto">
              <a:xfrm>
                <a:off x="2606" y="3743"/>
                <a:ext cx="422" cy="453"/>
              </a:xfrm>
              <a:prstGeom prst="rect">
                <a:avLst/>
              </a:prstGeom>
              <a:solidFill>
                <a:srgbClr val="3366FF"/>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169" name="Picture 41" descr="p1_c"/>
              <p:cNvPicPr>
                <a:picLocks noChangeAspect="1" noChangeArrowheads="1"/>
              </p:cNvPicPr>
              <p:nvPr/>
            </p:nvPicPr>
            <p:blipFill>
              <a:blip r:embed="rId8"/>
              <a:srcRect/>
              <a:stretch>
                <a:fillRect/>
              </a:stretch>
            </p:blipFill>
            <p:spPr bwMode="auto">
              <a:xfrm>
                <a:off x="2632" y="3768"/>
                <a:ext cx="371" cy="400"/>
              </a:xfrm>
              <a:prstGeom prst="rect">
                <a:avLst/>
              </a:prstGeom>
              <a:noFill/>
            </p:spPr>
          </p:pic>
        </p:grpSp>
        <p:grpSp>
          <p:nvGrpSpPr>
            <p:cNvPr id="10" name="Group 42"/>
            <p:cNvGrpSpPr>
              <a:grpSpLocks/>
            </p:cNvGrpSpPr>
            <p:nvPr/>
          </p:nvGrpSpPr>
          <p:grpSpPr bwMode="auto">
            <a:xfrm>
              <a:off x="1214" y="2765"/>
              <a:ext cx="372" cy="479"/>
              <a:chOff x="1214" y="2785"/>
              <a:chExt cx="400" cy="516"/>
            </a:xfrm>
          </p:grpSpPr>
          <p:sp>
            <p:nvSpPr>
              <p:cNvPr id="1200171" name="Rectangle 43"/>
              <p:cNvSpPr>
                <a:spLocks noChangeArrowheads="1"/>
              </p:cNvSpPr>
              <p:nvPr/>
            </p:nvSpPr>
            <p:spPr bwMode="auto">
              <a:xfrm>
                <a:off x="1214" y="2785"/>
                <a:ext cx="400" cy="516"/>
              </a:xfrm>
              <a:prstGeom prst="rect">
                <a:avLst/>
              </a:prstGeom>
              <a:solidFill>
                <a:srgbClr val="33CCCC"/>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172" name="Picture 44" descr="p2_c"/>
              <p:cNvPicPr>
                <a:picLocks noChangeAspect="1" noChangeArrowheads="1"/>
              </p:cNvPicPr>
              <p:nvPr/>
            </p:nvPicPr>
            <p:blipFill>
              <a:blip r:embed="rId9"/>
              <a:srcRect/>
              <a:stretch>
                <a:fillRect/>
              </a:stretch>
            </p:blipFill>
            <p:spPr bwMode="auto">
              <a:xfrm>
                <a:off x="1250" y="2824"/>
                <a:ext cx="312" cy="436"/>
              </a:xfrm>
              <a:prstGeom prst="rect">
                <a:avLst/>
              </a:prstGeom>
              <a:noFill/>
            </p:spPr>
          </p:pic>
        </p:grpSp>
        <p:grpSp>
          <p:nvGrpSpPr>
            <p:cNvPr id="11" name="Group 45"/>
            <p:cNvGrpSpPr>
              <a:grpSpLocks/>
            </p:cNvGrpSpPr>
            <p:nvPr/>
          </p:nvGrpSpPr>
          <p:grpSpPr bwMode="auto">
            <a:xfrm>
              <a:off x="1794" y="2586"/>
              <a:ext cx="393" cy="336"/>
              <a:chOff x="1838" y="2593"/>
              <a:chExt cx="423" cy="361"/>
            </a:xfrm>
          </p:grpSpPr>
          <p:sp>
            <p:nvSpPr>
              <p:cNvPr id="1200174" name="Rectangle 46"/>
              <p:cNvSpPr>
                <a:spLocks noChangeArrowheads="1"/>
              </p:cNvSpPr>
              <p:nvPr/>
            </p:nvSpPr>
            <p:spPr bwMode="auto">
              <a:xfrm>
                <a:off x="1838" y="2593"/>
                <a:ext cx="423" cy="361"/>
              </a:xfrm>
              <a:prstGeom prst="rect">
                <a:avLst/>
              </a:prstGeom>
              <a:solidFill>
                <a:srgbClr val="333399"/>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175" name="Picture 47" descr="p3_c"/>
              <p:cNvPicPr>
                <a:picLocks noChangeAspect="1" noChangeArrowheads="1"/>
              </p:cNvPicPr>
              <p:nvPr/>
            </p:nvPicPr>
            <p:blipFill>
              <a:blip r:embed="rId10"/>
              <a:srcRect/>
              <a:stretch>
                <a:fillRect/>
              </a:stretch>
            </p:blipFill>
            <p:spPr bwMode="auto">
              <a:xfrm>
                <a:off x="1869" y="2642"/>
                <a:ext cx="363" cy="291"/>
              </a:xfrm>
              <a:prstGeom prst="rect">
                <a:avLst/>
              </a:prstGeom>
              <a:noFill/>
            </p:spPr>
          </p:pic>
        </p:grpSp>
        <p:grpSp>
          <p:nvGrpSpPr>
            <p:cNvPr id="12" name="Group 48"/>
            <p:cNvGrpSpPr>
              <a:grpSpLocks/>
            </p:cNvGrpSpPr>
            <p:nvPr/>
          </p:nvGrpSpPr>
          <p:grpSpPr bwMode="auto">
            <a:xfrm>
              <a:off x="3489" y="3254"/>
              <a:ext cx="330" cy="428"/>
              <a:chOff x="3662" y="3312"/>
              <a:chExt cx="355" cy="460"/>
            </a:xfrm>
          </p:grpSpPr>
          <p:sp>
            <p:nvSpPr>
              <p:cNvPr id="1200177" name="Rectangle 49"/>
              <p:cNvSpPr>
                <a:spLocks noChangeArrowheads="1"/>
              </p:cNvSpPr>
              <p:nvPr/>
            </p:nvSpPr>
            <p:spPr bwMode="auto">
              <a:xfrm>
                <a:off x="3662" y="3312"/>
                <a:ext cx="355" cy="460"/>
              </a:xfrm>
              <a:prstGeom prst="rect">
                <a:avLst/>
              </a:prstGeom>
              <a:solidFill>
                <a:srgbClr val="008000"/>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178" name="Picture 50" descr="p5_c"/>
              <p:cNvPicPr>
                <a:picLocks noChangeAspect="1" noChangeArrowheads="1"/>
              </p:cNvPicPr>
              <p:nvPr/>
            </p:nvPicPr>
            <p:blipFill>
              <a:blip r:embed="rId11" cstate="print"/>
              <a:srcRect/>
              <a:stretch>
                <a:fillRect/>
              </a:stretch>
            </p:blipFill>
            <p:spPr bwMode="auto">
              <a:xfrm>
                <a:off x="3702" y="3369"/>
                <a:ext cx="276" cy="399"/>
              </a:xfrm>
              <a:prstGeom prst="rect">
                <a:avLst/>
              </a:prstGeom>
              <a:noFill/>
            </p:spPr>
          </p:pic>
        </p:grpSp>
        <p:grpSp>
          <p:nvGrpSpPr>
            <p:cNvPr id="13" name="Group 51"/>
            <p:cNvGrpSpPr>
              <a:grpSpLocks/>
            </p:cNvGrpSpPr>
            <p:nvPr/>
          </p:nvGrpSpPr>
          <p:grpSpPr bwMode="auto">
            <a:xfrm>
              <a:off x="2686" y="3165"/>
              <a:ext cx="445" cy="395"/>
              <a:chOff x="2798" y="3216"/>
              <a:chExt cx="478" cy="425"/>
            </a:xfrm>
          </p:grpSpPr>
          <p:sp>
            <p:nvSpPr>
              <p:cNvPr id="1200180" name="Rectangle 52"/>
              <p:cNvSpPr>
                <a:spLocks noChangeArrowheads="1"/>
              </p:cNvSpPr>
              <p:nvPr/>
            </p:nvSpPr>
            <p:spPr bwMode="auto">
              <a:xfrm>
                <a:off x="2798" y="3216"/>
                <a:ext cx="478" cy="425"/>
              </a:xfrm>
              <a:prstGeom prst="rect">
                <a:avLst/>
              </a:prstGeom>
              <a:solidFill>
                <a:srgbClr val="FFCC00"/>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181" name="Picture 53" descr="p4_c"/>
              <p:cNvPicPr>
                <a:picLocks noChangeAspect="1" noChangeArrowheads="1"/>
              </p:cNvPicPr>
              <p:nvPr/>
            </p:nvPicPr>
            <p:blipFill>
              <a:blip r:embed="rId12"/>
              <a:srcRect/>
              <a:stretch>
                <a:fillRect/>
              </a:stretch>
            </p:blipFill>
            <p:spPr bwMode="auto">
              <a:xfrm>
                <a:off x="2832" y="3264"/>
                <a:ext cx="418" cy="323"/>
              </a:xfrm>
              <a:prstGeom prst="rect">
                <a:avLst/>
              </a:prstGeom>
              <a:noFill/>
            </p:spPr>
          </p:pic>
        </p:grpSp>
        <p:grpSp>
          <p:nvGrpSpPr>
            <p:cNvPr id="14" name="Group 54"/>
            <p:cNvGrpSpPr>
              <a:grpSpLocks/>
            </p:cNvGrpSpPr>
            <p:nvPr/>
          </p:nvGrpSpPr>
          <p:grpSpPr bwMode="auto">
            <a:xfrm>
              <a:off x="3132" y="3611"/>
              <a:ext cx="313" cy="283"/>
              <a:chOff x="3278" y="3696"/>
              <a:chExt cx="336" cy="304"/>
            </a:xfrm>
          </p:grpSpPr>
          <p:sp>
            <p:nvSpPr>
              <p:cNvPr id="1200183" name="Rectangle 55"/>
              <p:cNvSpPr>
                <a:spLocks noChangeArrowheads="1"/>
              </p:cNvSpPr>
              <p:nvPr/>
            </p:nvSpPr>
            <p:spPr bwMode="auto">
              <a:xfrm flipH="1">
                <a:off x="3278" y="3696"/>
                <a:ext cx="336" cy="304"/>
              </a:xfrm>
              <a:prstGeom prst="rect">
                <a:avLst/>
              </a:prstGeom>
              <a:solidFill>
                <a:srgbClr val="FFFF00"/>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184" name="Picture 56" descr="p6_c"/>
              <p:cNvPicPr>
                <a:picLocks noChangeAspect="1" noChangeArrowheads="1"/>
              </p:cNvPicPr>
              <p:nvPr/>
            </p:nvPicPr>
            <p:blipFill>
              <a:blip r:embed="rId13"/>
              <a:srcRect l="12500"/>
              <a:stretch>
                <a:fillRect/>
              </a:stretch>
            </p:blipFill>
            <p:spPr bwMode="auto">
              <a:xfrm>
                <a:off x="3323" y="3732"/>
                <a:ext cx="255" cy="249"/>
              </a:xfrm>
              <a:prstGeom prst="rect">
                <a:avLst/>
              </a:prstGeom>
              <a:noFill/>
            </p:spPr>
          </p:pic>
        </p:grpSp>
        <p:grpSp>
          <p:nvGrpSpPr>
            <p:cNvPr id="15" name="Group 57"/>
            <p:cNvGrpSpPr>
              <a:grpSpLocks/>
            </p:cNvGrpSpPr>
            <p:nvPr/>
          </p:nvGrpSpPr>
          <p:grpSpPr bwMode="auto">
            <a:xfrm>
              <a:off x="3427" y="2497"/>
              <a:ext cx="330" cy="611"/>
              <a:chOff x="3595" y="2497"/>
              <a:chExt cx="355" cy="657"/>
            </a:xfrm>
          </p:grpSpPr>
          <p:sp>
            <p:nvSpPr>
              <p:cNvPr id="1200186" name="Rectangle 58"/>
              <p:cNvSpPr>
                <a:spLocks noChangeArrowheads="1"/>
              </p:cNvSpPr>
              <p:nvPr/>
            </p:nvSpPr>
            <p:spPr bwMode="auto">
              <a:xfrm>
                <a:off x="3595" y="2497"/>
                <a:ext cx="355" cy="657"/>
              </a:xfrm>
              <a:prstGeom prst="rect">
                <a:avLst/>
              </a:prstGeom>
              <a:solidFill>
                <a:srgbClr val="CC99FF"/>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187" name="Picture 59" descr="p7_c"/>
              <p:cNvPicPr>
                <a:picLocks noChangeAspect="1" noChangeArrowheads="1"/>
              </p:cNvPicPr>
              <p:nvPr/>
            </p:nvPicPr>
            <p:blipFill>
              <a:blip r:embed="rId14"/>
              <a:srcRect/>
              <a:stretch>
                <a:fillRect/>
              </a:stretch>
            </p:blipFill>
            <p:spPr bwMode="auto">
              <a:xfrm>
                <a:off x="3614" y="2533"/>
                <a:ext cx="291" cy="582"/>
              </a:xfrm>
              <a:prstGeom prst="rect">
                <a:avLst/>
              </a:prstGeom>
              <a:noFill/>
            </p:spPr>
          </p:pic>
        </p:grpSp>
      </p:grpSp>
      <p:grpSp>
        <p:nvGrpSpPr>
          <p:cNvPr id="16" name="Group 60"/>
          <p:cNvGrpSpPr>
            <a:grpSpLocks/>
          </p:cNvGrpSpPr>
          <p:nvPr/>
        </p:nvGrpSpPr>
        <p:grpSpPr bwMode="auto">
          <a:xfrm>
            <a:off x="1905000" y="1143000"/>
            <a:ext cx="2479675" cy="2514600"/>
            <a:chOff x="1056" y="432"/>
            <a:chExt cx="1893" cy="1920"/>
          </a:xfrm>
        </p:grpSpPr>
        <p:sp>
          <p:nvSpPr>
            <p:cNvPr id="1200189" name="Oval 61"/>
            <p:cNvSpPr>
              <a:spLocks noChangeArrowheads="1"/>
            </p:cNvSpPr>
            <p:nvPr/>
          </p:nvSpPr>
          <p:spPr bwMode="auto">
            <a:xfrm>
              <a:off x="1056" y="432"/>
              <a:ext cx="1893" cy="1920"/>
            </a:xfrm>
            <a:prstGeom prst="ellipse">
              <a:avLst/>
            </a:prstGeom>
            <a:gradFill rotWithShape="0">
              <a:gsLst>
                <a:gs pos="0">
                  <a:schemeClr val="bg1">
                    <a:alpha val="16000"/>
                  </a:schemeClr>
                </a:gs>
                <a:gs pos="100000">
                  <a:schemeClr val="bg1">
                    <a:gamma/>
                    <a:shade val="54118"/>
                    <a:invGamma/>
                  </a:schemeClr>
                </a:gs>
              </a:gsLst>
              <a:path path="shape">
                <a:fillToRect l="50000" t="50000" r="50000" b="50000"/>
              </a:path>
            </a:gradFill>
            <a:ln w="25400" algn="ctr">
              <a:solidFill>
                <a:schemeClr val="bg2"/>
              </a:solidFill>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17" name="Group 62"/>
            <p:cNvGrpSpPr>
              <a:grpSpLocks/>
            </p:cNvGrpSpPr>
            <p:nvPr/>
          </p:nvGrpSpPr>
          <p:grpSpPr bwMode="auto">
            <a:xfrm>
              <a:off x="1728" y="1056"/>
              <a:ext cx="576" cy="574"/>
              <a:chOff x="1776" y="1824"/>
              <a:chExt cx="482" cy="480"/>
            </a:xfrm>
          </p:grpSpPr>
          <p:sp>
            <p:nvSpPr>
              <p:cNvPr id="1200191" name="Rectangle 63"/>
              <p:cNvSpPr>
                <a:spLocks noChangeArrowheads="1"/>
              </p:cNvSpPr>
              <p:nvPr/>
            </p:nvSpPr>
            <p:spPr bwMode="auto">
              <a:xfrm>
                <a:off x="1778" y="2129"/>
                <a:ext cx="480" cy="131"/>
              </a:xfrm>
              <a:prstGeom prst="rect">
                <a:avLst/>
              </a:prstGeom>
              <a:solidFill>
                <a:srgbClr val="808080">
                  <a:alpha val="42999"/>
                </a:srgbClr>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92" name="Rectangle 64"/>
              <p:cNvSpPr>
                <a:spLocks noChangeArrowheads="1"/>
              </p:cNvSpPr>
              <p:nvPr/>
            </p:nvSpPr>
            <p:spPr bwMode="auto">
              <a:xfrm>
                <a:off x="1826" y="2173"/>
                <a:ext cx="96" cy="44"/>
              </a:xfrm>
              <a:prstGeom prst="rect">
                <a:avLst/>
              </a:prstGeom>
              <a:solidFill>
                <a:schemeClr val="bg2"/>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93" name="Rectangle 65"/>
              <p:cNvSpPr>
                <a:spLocks noChangeArrowheads="1"/>
              </p:cNvSpPr>
              <p:nvPr/>
            </p:nvSpPr>
            <p:spPr bwMode="auto">
              <a:xfrm>
                <a:off x="2114" y="2173"/>
                <a:ext cx="96" cy="44"/>
              </a:xfrm>
              <a:prstGeom prst="rect">
                <a:avLst/>
              </a:prstGeom>
              <a:solidFill>
                <a:schemeClr val="bg2"/>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94" name="Freeform 66"/>
              <p:cNvSpPr>
                <a:spLocks/>
              </p:cNvSpPr>
              <p:nvPr/>
            </p:nvSpPr>
            <p:spPr bwMode="auto">
              <a:xfrm>
                <a:off x="1826" y="1824"/>
                <a:ext cx="384" cy="175"/>
              </a:xfrm>
              <a:custGeom>
                <a:avLst/>
                <a:gdLst/>
                <a:ahLst/>
                <a:cxnLst>
                  <a:cxn ang="0">
                    <a:pos x="96" y="0"/>
                  </a:cxn>
                  <a:cxn ang="0">
                    <a:pos x="0" y="192"/>
                  </a:cxn>
                  <a:cxn ang="0">
                    <a:pos x="384" y="192"/>
                  </a:cxn>
                  <a:cxn ang="0">
                    <a:pos x="288" y="0"/>
                  </a:cxn>
                  <a:cxn ang="0">
                    <a:pos x="96" y="0"/>
                  </a:cxn>
                </a:cxnLst>
                <a:rect l="0" t="0" r="r" b="b"/>
                <a:pathLst>
                  <a:path w="384" h="192">
                    <a:moveTo>
                      <a:pt x="96" y="0"/>
                    </a:moveTo>
                    <a:lnTo>
                      <a:pt x="0" y="192"/>
                    </a:lnTo>
                    <a:lnTo>
                      <a:pt x="384" y="192"/>
                    </a:lnTo>
                    <a:lnTo>
                      <a:pt x="288" y="0"/>
                    </a:lnTo>
                    <a:lnTo>
                      <a:pt x="96" y="0"/>
                    </a:lnTo>
                    <a:close/>
                  </a:path>
                </a:pathLst>
              </a:custGeom>
              <a:solidFill>
                <a:srgbClr val="C0C0C0"/>
              </a:solidFill>
              <a:ln w="25400" cap="flat" cmpd="sng">
                <a:noFill/>
                <a:prstDash val="solid"/>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95" name="Freeform 67"/>
              <p:cNvSpPr>
                <a:spLocks/>
              </p:cNvSpPr>
              <p:nvPr/>
            </p:nvSpPr>
            <p:spPr bwMode="auto">
              <a:xfrm>
                <a:off x="1778" y="1824"/>
                <a:ext cx="480" cy="480"/>
              </a:xfrm>
              <a:custGeom>
                <a:avLst/>
                <a:gdLst/>
                <a:ahLst/>
                <a:cxnLst>
                  <a:cxn ang="0">
                    <a:pos x="48" y="528"/>
                  </a:cxn>
                  <a:cxn ang="0">
                    <a:pos x="0" y="480"/>
                  </a:cxn>
                  <a:cxn ang="0">
                    <a:pos x="0" y="288"/>
                  </a:cxn>
                  <a:cxn ang="0">
                    <a:pos x="144" y="0"/>
                  </a:cxn>
                  <a:cxn ang="0">
                    <a:pos x="336" y="0"/>
                  </a:cxn>
                  <a:cxn ang="0">
                    <a:pos x="480" y="288"/>
                  </a:cxn>
                  <a:cxn ang="0">
                    <a:pos x="480" y="528"/>
                  </a:cxn>
                  <a:cxn ang="0">
                    <a:pos x="48" y="528"/>
                  </a:cxn>
                </a:cxnLst>
                <a:rect l="0" t="0" r="r" b="b"/>
                <a:pathLst>
                  <a:path w="480" h="528">
                    <a:moveTo>
                      <a:pt x="48" y="528"/>
                    </a:moveTo>
                    <a:lnTo>
                      <a:pt x="0" y="480"/>
                    </a:lnTo>
                    <a:lnTo>
                      <a:pt x="0" y="288"/>
                    </a:lnTo>
                    <a:lnTo>
                      <a:pt x="144" y="0"/>
                    </a:lnTo>
                    <a:lnTo>
                      <a:pt x="336" y="0"/>
                    </a:lnTo>
                    <a:lnTo>
                      <a:pt x="480" y="288"/>
                    </a:lnTo>
                    <a:lnTo>
                      <a:pt x="480" y="528"/>
                    </a:lnTo>
                    <a:lnTo>
                      <a:pt x="48" y="528"/>
                    </a:lnTo>
                    <a:close/>
                  </a:path>
                </a:pathLst>
              </a:custGeom>
              <a:noFill/>
              <a:ln w="25400" cap="flat" cmpd="sng">
                <a:solidFill>
                  <a:schemeClr val="tx1"/>
                </a:solidFill>
                <a:prstDash val="solid"/>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96" name="Rectangle 68"/>
              <p:cNvSpPr>
                <a:spLocks noChangeArrowheads="1"/>
              </p:cNvSpPr>
              <p:nvPr/>
            </p:nvSpPr>
            <p:spPr bwMode="auto">
              <a:xfrm>
                <a:off x="1776" y="1970"/>
                <a:ext cx="48" cy="48"/>
              </a:xfrm>
              <a:prstGeom prst="rect">
                <a:avLst/>
              </a:prstGeom>
              <a:solidFill>
                <a:schemeClr val="tx1"/>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97" name="Rectangle 69"/>
              <p:cNvSpPr>
                <a:spLocks noChangeArrowheads="1"/>
              </p:cNvSpPr>
              <p:nvPr/>
            </p:nvSpPr>
            <p:spPr bwMode="auto">
              <a:xfrm>
                <a:off x="2210" y="1968"/>
                <a:ext cx="48" cy="48"/>
              </a:xfrm>
              <a:prstGeom prst="rect">
                <a:avLst/>
              </a:prstGeom>
              <a:solidFill>
                <a:schemeClr val="tx1"/>
              </a:solidFill>
              <a:ln w="25400" algn="ctr">
                <a:no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sp>
          <p:nvSpPr>
            <p:cNvPr id="1200198" name="Rectangle 70"/>
            <p:cNvSpPr>
              <a:spLocks noChangeArrowheads="1"/>
            </p:cNvSpPr>
            <p:nvPr/>
          </p:nvSpPr>
          <p:spPr bwMode="auto">
            <a:xfrm rot="2700000">
              <a:off x="1968" y="2016"/>
              <a:ext cx="96" cy="96"/>
            </a:xfrm>
            <a:prstGeom prst="rect">
              <a:avLst/>
            </a:prstGeom>
            <a:solidFill>
              <a:srgbClr val="00FF00"/>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199" name="Rectangle 71"/>
            <p:cNvSpPr>
              <a:spLocks noChangeArrowheads="1"/>
            </p:cNvSpPr>
            <p:nvPr/>
          </p:nvSpPr>
          <p:spPr bwMode="auto">
            <a:xfrm rot="2700000">
              <a:off x="2016" y="1728"/>
              <a:ext cx="96" cy="96"/>
            </a:xfrm>
            <a:prstGeom prst="rect">
              <a:avLst/>
            </a:prstGeom>
            <a:solidFill>
              <a:srgbClr val="FF00FF"/>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00" name="Rectangle 72"/>
            <p:cNvSpPr>
              <a:spLocks noChangeArrowheads="1"/>
            </p:cNvSpPr>
            <p:nvPr/>
          </p:nvSpPr>
          <p:spPr bwMode="auto">
            <a:xfrm rot="2700000">
              <a:off x="1584" y="1104"/>
              <a:ext cx="96" cy="96"/>
            </a:xfrm>
            <a:prstGeom prst="rect">
              <a:avLst/>
            </a:prstGeom>
            <a:solidFill>
              <a:srgbClr val="FF9900"/>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01" name="Rectangle 73"/>
            <p:cNvSpPr>
              <a:spLocks noChangeArrowheads="1"/>
            </p:cNvSpPr>
            <p:nvPr/>
          </p:nvSpPr>
          <p:spPr bwMode="auto">
            <a:xfrm rot="2700000">
              <a:off x="1200" y="1344"/>
              <a:ext cx="96" cy="96"/>
            </a:xfrm>
            <a:prstGeom prst="rect">
              <a:avLst/>
            </a:prstGeom>
            <a:solidFill>
              <a:srgbClr val="99CCFF"/>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02" name="Rectangle 74"/>
            <p:cNvSpPr>
              <a:spLocks noChangeArrowheads="1"/>
            </p:cNvSpPr>
            <p:nvPr/>
          </p:nvSpPr>
          <p:spPr bwMode="auto">
            <a:xfrm rot="2700000">
              <a:off x="1200" y="1104"/>
              <a:ext cx="96" cy="96"/>
            </a:xfrm>
            <a:prstGeom prst="rect">
              <a:avLst/>
            </a:prstGeom>
            <a:solidFill>
              <a:srgbClr val="33CCCC"/>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03" name="Rectangle 75"/>
            <p:cNvSpPr>
              <a:spLocks noChangeArrowheads="1"/>
            </p:cNvSpPr>
            <p:nvPr/>
          </p:nvSpPr>
          <p:spPr bwMode="auto">
            <a:xfrm rot="2700000">
              <a:off x="1344" y="912"/>
              <a:ext cx="96" cy="96"/>
            </a:xfrm>
            <a:prstGeom prst="rect">
              <a:avLst/>
            </a:prstGeom>
            <a:solidFill>
              <a:srgbClr val="333399"/>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04" name="Rectangle 76"/>
            <p:cNvSpPr>
              <a:spLocks noChangeArrowheads="1"/>
            </p:cNvSpPr>
            <p:nvPr/>
          </p:nvSpPr>
          <p:spPr bwMode="auto">
            <a:xfrm rot="2700000">
              <a:off x="1584" y="1296"/>
              <a:ext cx="96" cy="96"/>
            </a:xfrm>
            <a:prstGeom prst="rect">
              <a:avLst/>
            </a:prstGeom>
            <a:solidFill>
              <a:srgbClr val="FFCC00"/>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05" name="Rectangle 77"/>
            <p:cNvSpPr>
              <a:spLocks noChangeArrowheads="1"/>
            </p:cNvSpPr>
            <p:nvPr/>
          </p:nvSpPr>
          <p:spPr bwMode="auto">
            <a:xfrm rot="2700000">
              <a:off x="1680" y="1536"/>
              <a:ext cx="96" cy="96"/>
            </a:xfrm>
            <a:prstGeom prst="rect">
              <a:avLst/>
            </a:prstGeom>
            <a:solidFill>
              <a:srgbClr val="FFFF00"/>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06" name="Rectangle 78"/>
            <p:cNvSpPr>
              <a:spLocks noChangeArrowheads="1"/>
            </p:cNvSpPr>
            <p:nvPr/>
          </p:nvSpPr>
          <p:spPr bwMode="auto">
            <a:xfrm rot="2700000">
              <a:off x="2304" y="1584"/>
              <a:ext cx="96" cy="96"/>
            </a:xfrm>
            <a:prstGeom prst="rect">
              <a:avLst/>
            </a:prstGeom>
            <a:solidFill>
              <a:srgbClr val="FF99CC"/>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07" name="Rectangle 79"/>
            <p:cNvSpPr>
              <a:spLocks noChangeArrowheads="1"/>
            </p:cNvSpPr>
            <p:nvPr/>
          </p:nvSpPr>
          <p:spPr bwMode="auto">
            <a:xfrm rot="2700000">
              <a:off x="2256" y="1872"/>
              <a:ext cx="96" cy="96"/>
            </a:xfrm>
            <a:prstGeom prst="rect">
              <a:avLst/>
            </a:prstGeom>
            <a:solidFill>
              <a:srgbClr val="99CC00"/>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08" name="Rectangle 80"/>
            <p:cNvSpPr>
              <a:spLocks noChangeArrowheads="1"/>
            </p:cNvSpPr>
            <p:nvPr/>
          </p:nvSpPr>
          <p:spPr bwMode="auto">
            <a:xfrm rot="2700000">
              <a:off x="1824" y="1872"/>
              <a:ext cx="96" cy="96"/>
            </a:xfrm>
            <a:prstGeom prst="rect">
              <a:avLst/>
            </a:prstGeom>
            <a:solidFill>
              <a:srgbClr val="339966"/>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09" name="Rectangle 81"/>
            <p:cNvSpPr>
              <a:spLocks noChangeArrowheads="1"/>
            </p:cNvSpPr>
            <p:nvPr/>
          </p:nvSpPr>
          <p:spPr bwMode="auto">
            <a:xfrm rot="2700000">
              <a:off x="1344" y="1584"/>
              <a:ext cx="96" cy="96"/>
            </a:xfrm>
            <a:prstGeom prst="rect">
              <a:avLst/>
            </a:prstGeom>
            <a:solidFill>
              <a:srgbClr val="3366FF"/>
            </a:solidFill>
            <a:ln w="25400" algn="ctr">
              <a:solidFill>
                <a:schemeClr val="tx1"/>
              </a:solidFill>
              <a:miter lim="800000"/>
              <a:headEnd/>
              <a:tailEnd/>
            </a:ln>
            <a:effectLst/>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grpSp>
        <p:nvGrpSpPr>
          <p:cNvPr id="18" name="Group 82"/>
          <p:cNvGrpSpPr>
            <a:grpSpLocks/>
          </p:cNvGrpSpPr>
          <p:nvPr/>
        </p:nvGrpSpPr>
        <p:grpSpPr bwMode="auto">
          <a:xfrm>
            <a:off x="1828800" y="3886200"/>
            <a:ext cx="5594350" cy="2765425"/>
            <a:chOff x="498" y="1116"/>
            <a:chExt cx="4638" cy="2292"/>
          </a:xfrm>
        </p:grpSpPr>
        <p:sp>
          <p:nvSpPr>
            <p:cNvPr id="1200211" name="Line 83"/>
            <p:cNvSpPr>
              <a:spLocks noChangeShapeType="1"/>
            </p:cNvSpPr>
            <p:nvPr/>
          </p:nvSpPr>
          <p:spPr bwMode="auto">
            <a:xfrm flipV="1">
              <a:off x="2844" y="2907"/>
              <a:ext cx="573" cy="71"/>
            </a:xfrm>
            <a:prstGeom prst="line">
              <a:avLst/>
            </a:prstGeom>
            <a:noFill/>
            <a:ln w="38100">
              <a:solidFill>
                <a:schemeClr val="tx1"/>
              </a:solidFill>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12" name="Line 84"/>
            <p:cNvSpPr>
              <a:spLocks noChangeShapeType="1"/>
            </p:cNvSpPr>
            <p:nvPr/>
          </p:nvSpPr>
          <p:spPr bwMode="auto">
            <a:xfrm>
              <a:off x="2056" y="1976"/>
              <a:ext cx="501" cy="1002"/>
            </a:xfrm>
            <a:prstGeom prst="line">
              <a:avLst/>
            </a:prstGeom>
            <a:noFill/>
            <a:ln w="38100">
              <a:solidFill>
                <a:schemeClr val="tx1"/>
              </a:solidFill>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13" name="Line 85"/>
            <p:cNvSpPr>
              <a:spLocks noChangeShapeType="1"/>
            </p:cNvSpPr>
            <p:nvPr/>
          </p:nvSpPr>
          <p:spPr bwMode="auto">
            <a:xfrm>
              <a:off x="576" y="1872"/>
              <a:ext cx="692" cy="318"/>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14" name="Line 86"/>
            <p:cNvSpPr>
              <a:spLocks noChangeShapeType="1"/>
            </p:cNvSpPr>
            <p:nvPr/>
          </p:nvSpPr>
          <p:spPr bwMode="auto">
            <a:xfrm flipH="1" flipV="1">
              <a:off x="4062" y="1546"/>
              <a:ext cx="71" cy="788"/>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15" name="Line 87"/>
            <p:cNvSpPr>
              <a:spLocks noChangeShapeType="1"/>
            </p:cNvSpPr>
            <p:nvPr/>
          </p:nvSpPr>
          <p:spPr bwMode="auto">
            <a:xfrm flipV="1">
              <a:off x="2772" y="2405"/>
              <a:ext cx="2" cy="527"/>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16" name="Line 88"/>
            <p:cNvSpPr>
              <a:spLocks noChangeShapeType="1"/>
            </p:cNvSpPr>
            <p:nvPr/>
          </p:nvSpPr>
          <p:spPr bwMode="auto">
            <a:xfrm flipV="1">
              <a:off x="3417" y="1546"/>
              <a:ext cx="401" cy="142"/>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17" name="Line 89"/>
            <p:cNvSpPr>
              <a:spLocks noChangeShapeType="1"/>
            </p:cNvSpPr>
            <p:nvPr/>
          </p:nvSpPr>
          <p:spPr bwMode="auto">
            <a:xfrm flipH="1" flipV="1">
              <a:off x="4205" y="1617"/>
              <a:ext cx="716" cy="645"/>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18" name="Line 90"/>
            <p:cNvSpPr>
              <a:spLocks noChangeShapeType="1"/>
            </p:cNvSpPr>
            <p:nvPr/>
          </p:nvSpPr>
          <p:spPr bwMode="auto">
            <a:xfrm flipH="1" flipV="1">
              <a:off x="4706" y="2405"/>
              <a:ext cx="0" cy="502"/>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19" name="Line 91"/>
            <p:cNvSpPr>
              <a:spLocks noChangeShapeType="1"/>
            </p:cNvSpPr>
            <p:nvPr/>
          </p:nvSpPr>
          <p:spPr bwMode="auto">
            <a:xfrm flipH="1" flipV="1">
              <a:off x="3345" y="1761"/>
              <a:ext cx="143" cy="1047"/>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20" name="Line 92"/>
            <p:cNvSpPr>
              <a:spLocks noChangeShapeType="1"/>
            </p:cNvSpPr>
            <p:nvPr/>
          </p:nvSpPr>
          <p:spPr bwMode="auto">
            <a:xfrm flipH="1">
              <a:off x="3985" y="3122"/>
              <a:ext cx="359" cy="0"/>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21" name="Line 93"/>
            <p:cNvSpPr>
              <a:spLocks noChangeShapeType="1"/>
            </p:cNvSpPr>
            <p:nvPr/>
          </p:nvSpPr>
          <p:spPr bwMode="auto">
            <a:xfrm flipH="1" flipV="1">
              <a:off x="1411" y="1331"/>
              <a:ext cx="2" cy="594"/>
            </a:xfrm>
            <a:prstGeom prst="line">
              <a:avLst/>
            </a:prstGeom>
            <a:noFill/>
            <a:ln w="3810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22" name="Line 94"/>
            <p:cNvSpPr>
              <a:spLocks noChangeShapeType="1"/>
            </p:cNvSpPr>
            <p:nvPr/>
          </p:nvSpPr>
          <p:spPr bwMode="auto">
            <a:xfrm>
              <a:off x="2271" y="1977"/>
              <a:ext cx="401" cy="142"/>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23" name="Line 95"/>
            <p:cNvSpPr>
              <a:spLocks noChangeShapeType="1"/>
            </p:cNvSpPr>
            <p:nvPr/>
          </p:nvSpPr>
          <p:spPr bwMode="auto">
            <a:xfrm flipV="1">
              <a:off x="4133" y="2405"/>
              <a:ext cx="481" cy="215"/>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24" name="Line 96"/>
            <p:cNvSpPr>
              <a:spLocks noChangeShapeType="1"/>
            </p:cNvSpPr>
            <p:nvPr/>
          </p:nvSpPr>
          <p:spPr bwMode="auto">
            <a:xfrm flipV="1">
              <a:off x="1411" y="1689"/>
              <a:ext cx="645" cy="573"/>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25" name="Line 97"/>
            <p:cNvSpPr>
              <a:spLocks noChangeShapeType="1"/>
            </p:cNvSpPr>
            <p:nvPr/>
          </p:nvSpPr>
          <p:spPr bwMode="auto">
            <a:xfrm>
              <a:off x="3130" y="2340"/>
              <a:ext cx="788" cy="280"/>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26" name="Line 98"/>
            <p:cNvSpPr>
              <a:spLocks noChangeShapeType="1"/>
            </p:cNvSpPr>
            <p:nvPr/>
          </p:nvSpPr>
          <p:spPr bwMode="auto">
            <a:xfrm flipV="1">
              <a:off x="2199" y="1617"/>
              <a:ext cx="860" cy="5"/>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27" name="Line 99"/>
            <p:cNvSpPr>
              <a:spLocks noChangeShapeType="1"/>
            </p:cNvSpPr>
            <p:nvPr/>
          </p:nvSpPr>
          <p:spPr bwMode="auto">
            <a:xfrm>
              <a:off x="3202" y="1546"/>
              <a:ext cx="1074" cy="1504"/>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28" name="Line 100"/>
            <p:cNvSpPr>
              <a:spLocks noChangeShapeType="1"/>
            </p:cNvSpPr>
            <p:nvPr/>
          </p:nvSpPr>
          <p:spPr bwMode="auto">
            <a:xfrm>
              <a:off x="1483" y="2620"/>
              <a:ext cx="1192" cy="412"/>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29" name="Line 101"/>
            <p:cNvSpPr>
              <a:spLocks noChangeShapeType="1"/>
            </p:cNvSpPr>
            <p:nvPr/>
          </p:nvSpPr>
          <p:spPr bwMode="auto">
            <a:xfrm>
              <a:off x="1554" y="2334"/>
              <a:ext cx="1290" cy="0"/>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30" name="Line 102"/>
            <p:cNvSpPr>
              <a:spLocks noChangeShapeType="1"/>
            </p:cNvSpPr>
            <p:nvPr/>
          </p:nvSpPr>
          <p:spPr bwMode="auto">
            <a:xfrm flipV="1">
              <a:off x="767" y="1259"/>
              <a:ext cx="528" cy="281"/>
            </a:xfrm>
            <a:prstGeom prst="line">
              <a:avLst/>
            </a:prstGeom>
            <a:noFill/>
            <a:ln w="38100">
              <a:solidFill>
                <a:srgbClr val="000000"/>
              </a:solidFill>
              <a:round/>
              <a:headEnd/>
              <a:tailEnd/>
            </a:ln>
            <a:effectLst/>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31" name="Freeform 103"/>
            <p:cNvSpPr>
              <a:spLocks/>
            </p:cNvSpPr>
            <p:nvPr/>
          </p:nvSpPr>
          <p:spPr bwMode="auto">
            <a:xfrm>
              <a:off x="3847" y="2334"/>
              <a:ext cx="391" cy="573"/>
            </a:xfrm>
            <a:custGeom>
              <a:avLst/>
              <a:gdLst/>
              <a:ahLst/>
              <a:cxnLst>
                <a:cxn ang="0">
                  <a:pos x="0" y="192"/>
                </a:cxn>
                <a:cxn ang="0">
                  <a:pos x="672" y="0"/>
                </a:cxn>
                <a:cxn ang="0">
                  <a:pos x="672" y="864"/>
                </a:cxn>
                <a:cxn ang="0">
                  <a:pos x="0" y="1056"/>
                </a:cxn>
                <a:cxn ang="0">
                  <a:pos x="0" y="192"/>
                </a:cxn>
              </a:cxnLst>
              <a:rect l="0" t="0" r="r" b="b"/>
              <a:pathLst>
                <a:path w="672" h="1056">
                  <a:moveTo>
                    <a:pt x="0" y="192"/>
                  </a:moveTo>
                  <a:lnTo>
                    <a:pt x="672" y="0"/>
                  </a:lnTo>
                  <a:lnTo>
                    <a:pt x="672" y="864"/>
                  </a:lnTo>
                  <a:lnTo>
                    <a:pt x="0" y="1056"/>
                  </a:lnTo>
                  <a:lnTo>
                    <a:pt x="0" y="192"/>
                  </a:lnTo>
                  <a:close/>
                </a:path>
              </a:pathLst>
            </a:custGeom>
            <a:solidFill>
              <a:srgbClr val="008000"/>
            </a:solidFill>
            <a:ln w="25400" cap="flat"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19" name="Group 104"/>
            <p:cNvGrpSpPr>
              <a:grpSpLocks/>
            </p:cNvGrpSpPr>
            <p:nvPr/>
          </p:nvGrpSpPr>
          <p:grpSpPr bwMode="auto">
            <a:xfrm rot="-134143">
              <a:off x="1125" y="1802"/>
              <a:ext cx="401" cy="1033"/>
              <a:chOff x="4368" y="2688"/>
              <a:chExt cx="384" cy="1056"/>
            </a:xfrm>
          </p:grpSpPr>
          <p:sp>
            <p:nvSpPr>
              <p:cNvPr id="1200233" name="Freeform 105"/>
              <p:cNvSpPr>
                <a:spLocks/>
              </p:cNvSpPr>
              <p:nvPr/>
            </p:nvSpPr>
            <p:spPr bwMode="auto">
              <a:xfrm>
                <a:off x="4368" y="2688"/>
                <a:ext cx="384" cy="1056"/>
              </a:xfrm>
              <a:custGeom>
                <a:avLst/>
                <a:gdLst/>
                <a:ahLst/>
                <a:cxnLst>
                  <a:cxn ang="0">
                    <a:pos x="0" y="0"/>
                  </a:cxn>
                  <a:cxn ang="0">
                    <a:pos x="336" y="144"/>
                  </a:cxn>
                  <a:cxn ang="0">
                    <a:pos x="336" y="960"/>
                  </a:cxn>
                  <a:cxn ang="0">
                    <a:pos x="0" y="816"/>
                  </a:cxn>
                  <a:cxn ang="0">
                    <a:pos x="0" y="0"/>
                  </a:cxn>
                </a:cxnLst>
                <a:rect l="0" t="0" r="r" b="b"/>
                <a:pathLst>
                  <a:path w="336" h="960">
                    <a:moveTo>
                      <a:pt x="0" y="0"/>
                    </a:moveTo>
                    <a:lnTo>
                      <a:pt x="336" y="144"/>
                    </a:lnTo>
                    <a:lnTo>
                      <a:pt x="336" y="960"/>
                    </a:lnTo>
                    <a:lnTo>
                      <a:pt x="0" y="816"/>
                    </a:lnTo>
                    <a:lnTo>
                      <a:pt x="0" y="0"/>
                    </a:lnTo>
                    <a:close/>
                  </a:path>
                </a:pathLst>
              </a:custGeom>
              <a:solidFill>
                <a:srgbClr val="99CCFF"/>
              </a:solidFill>
              <a:ln w="25400" cap="flat" cmpd="sng">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234" name="Picture 106" descr="part4"/>
              <p:cNvPicPr>
                <a:picLocks noChangeAspect="1" noChangeArrowheads="1"/>
              </p:cNvPicPr>
              <p:nvPr/>
            </p:nvPicPr>
            <p:blipFill>
              <a:blip r:embed="rId15"/>
              <a:srcRect l="38000" t="23000" r="44000" b="20000"/>
              <a:stretch>
                <a:fillRect/>
              </a:stretch>
            </p:blipFill>
            <p:spPr bwMode="auto">
              <a:xfrm>
                <a:off x="4416" y="2784"/>
                <a:ext cx="288" cy="912"/>
              </a:xfrm>
              <a:prstGeom prst="rect">
                <a:avLst/>
              </a:prstGeom>
              <a:noFill/>
            </p:spPr>
          </p:pic>
        </p:grpSp>
        <p:sp>
          <p:nvSpPr>
            <p:cNvPr id="1200235" name="Freeform 107"/>
            <p:cNvSpPr>
              <a:spLocks/>
            </p:cNvSpPr>
            <p:nvPr/>
          </p:nvSpPr>
          <p:spPr bwMode="auto">
            <a:xfrm rot="-327350">
              <a:off x="2414" y="2620"/>
              <a:ext cx="506" cy="788"/>
            </a:xfrm>
            <a:custGeom>
              <a:avLst/>
              <a:gdLst/>
              <a:ahLst/>
              <a:cxnLst>
                <a:cxn ang="0">
                  <a:pos x="0" y="0"/>
                </a:cxn>
                <a:cxn ang="0">
                  <a:pos x="480" y="288"/>
                </a:cxn>
                <a:cxn ang="0">
                  <a:pos x="480" y="912"/>
                </a:cxn>
                <a:cxn ang="0">
                  <a:pos x="0" y="624"/>
                </a:cxn>
                <a:cxn ang="0">
                  <a:pos x="0" y="0"/>
                </a:cxn>
              </a:cxnLst>
              <a:rect l="0" t="0" r="r" b="b"/>
              <a:pathLst>
                <a:path w="480" h="912">
                  <a:moveTo>
                    <a:pt x="0" y="0"/>
                  </a:moveTo>
                  <a:lnTo>
                    <a:pt x="480" y="288"/>
                  </a:lnTo>
                  <a:lnTo>
                    <a:pt x="480" y="912"/>
                  </a:lnTo>
                  <a:lnTo>
                    <a:pt x="0" y="624"/>
                  </a:lnTo>
                  <a:lnTo>
                    <a:pt x="0" y="0"/>
                  </a:lnTo>
                  <a:close/>
                </a:path>
              </a:pathLst>
            </a:custGeom>
            <a:solidFill>
              <a:srgbClr val="3366FF"/>
            </a:solidFill>
            <a:ln w="25400" cap="flat" cmpd="sng">
              <a:solidFill>
                <a:schemeClr val="tx1"/>
              </a:solidFill>
              <a:prstDash val="sysDot"/>
              <a:round/>
              <a:headEnd/>
              <a:tailEn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36" name="Freeform 108"/>
            <p:cNvSpPr>
              <a:spLocks/>
            </p:cNvSpPr>
            <p:nvPr/>
          </p:nvSpPr>
          <p:spPr bwMode="auto">
            <a:xfrm>
              <a:off x="4563" y="2047"/>
              <a:ext cx="573" cy="573"/>
            </a:xfrm>
            <a:custGeom>
              <a:avLst/>
              <a:gdLst/>
              <a:ahLst/>
              <a:cxnLst>
                <a:cxn ang="0">
                  <a:pos x="0" y="336"/>
                </a:cxn>
                <a:cxn ang="0">
                  <a:pos x="1248" y="0"/>
                </a:cxn>
                <a:cxn ang="0">
                  <a:pos x="1296" y="960"/>
                </a:cxn>
                <a:cxn ang="0">
                  <a:pos x="48" y="1296"/>
                </a:cxn>
                <a:cxn ang="0">
                  <a:pos x="0" y="336"/>
                </a:cxn>
              </a:cxnLst>
              <a:rect l="0" t="0" r="r" b="b"/>
              <a:pathLst>
                <a:path w="1296" h="1296">
                  <a:moveTo>
                    <a:pt x="0" y="336"/>
                  </a:moveTo>
                  <a:lnTo>
                    <a:pt x="1248" y="0"/>
                  </a:lnTo>
                  <a:lnTo>
                    <a:pt x="1296" y="960"/>
                  </a:lnTo>
                  <a:lnTo>
                    <a:pt x="48" y="1296"/>
                  </a:lnTo>
                  <a:lnTo>
                    <a:pt x="0" y="336"/>
                  </a:lnTo>
                  <a:close/>
                </a:path>
              </a:pathLst>
            </a:custGeom>
            <a:solidFill>
              <a:srgbClr val="99CC00"/>
            </a:solidFill>
            <a:ln w="25400" cap="flat"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237" name="Picture 109" descr="part8"/>
            <p:cNvPicPr>
              <a:picLocks noChangeAspect="1" noChangeArrowheads="1"/>
            </p:cNvPicPr>
            <p:nvPr/>
          </p:nvPicPr>
          <p:blipFill>
            <a:blip r:embed="rId16">
              <a:lum bright="-6000" contrast="-18000"/>
            </a:blip>
            <a:srcRect l="14000" t="20000" r="23000" b="20000"/>
            <a:stretch>
              <a:fillRect/>
            </a:stretch>
          </p:blipFill>
          <p:spPr bwMode="auto">
            <a:xfrm>
              <a:off x="4584" y="2089"/>
              <a:ext cx="531" cy="505"/>
            </a:xfrm>
            <a:prstGeom prst="rect">
              <a:avLst/>
            </a:prstGeom>
            <a:noFill/>
          </p:spPr>
        </p:pic>
        <p:grpSp>
          <p:nvGrpSpPr>
            <p:cNvPr id="20" name="Group 110"/>
            <p:cNvGrpSpPr>
              <a:grpSpLocks/>
            </p:cNvGrpSpPr>
            <p:nvPr/>
          </p:nvGrpSpPr>
          <p:grpSpPr bwMode="auto">
            <a:xfrm>
              <a:off x="3847" y="2692"/>
              <a:ext cx="1074" cy="635"/>
              <a:chOff x="-576" y="3216"/>
              <a:chExt cx="2352" cy="1392"/>
            </a:xfrm>
          </p:grpSpPr>
          <p:sp>
            <p:nvSpPr>
              <p:cNvPr id="1200239" name="Freeform 111"/>
              <p:cNvSpPr>
                <a:spLocks/>
              </p:cNvSpPr>
              <p:nvPr/>
            </p:nvSpPr>
            <p:spPr bwMode="auto">
              <a:xfrm>
                <a:off x="-528" y="3216"/>
                <a:ext cx="2304" cy="1392"/>
              </a:xfrm>
              <a:custGeom>
                <a:avLst/>
                <a:gdLst/>
                <a:ahLst/>
                <a:cxnLst>
                  <a:cxn ang="0">
                    <a:pos x="0" y="672"/>
                  </a:cxn>
                  <a:cxn ang="0">
                    <a:pos x="2256" y="0"/>
                  </a:cxn>
                  <a:cxn ang="0">
                    <a:pos x="2304" y="720"/>
                  </a:cxn>
                  <a:cxn ang="0">
                    <a:pos x="48" y="1392"/>
                  </a:cxn>
                  <a:cxn ang="0">
                    <a:pos x="0" y="672"/>
                  </a:cxn>
                </a:cxnLst>
                <a:rect l="0" t="0" r="r" b="b"/>
                <a:pathLst>
                  <a:path w="2304" h="1392">
                    <a:moveTo>
                      <a:pt x="0" y="672"/>
                    </a:moveTo>
                    <a:lnTo>
                      <a:pt x="2256" y="0"/>
                    </a:lnTo>
                    <a:lnTo>
                      <a:pt x="2304" y="720"/>
                    </a:lnTo>
                    <a:lnTo>
                      <a:pt x="48" y="1392"/>
                    </a:lnTo>
                    <a:lnTo>
                      <a:pt x="0" y="672"/>
                    </a:lnTo>
                    <a:close/>
                  </a:path>
                </a:pathLst>
              </a:custGeom>
              <a:solidFill>
                <a:srgbClr val="00FF00"/>
              </a:solidFill>
              <a:ln w="25400" cap="rnd"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240" name="Picture 112" descr="part9"/>
              <p:cNvPicPr>
                <a:picLocks noChangeAspect="1" noChangeArrowheads="1"/>
              </p:cNvPicPr>
              <p:nvPr/>
            </p:nvPicPr>
            <p:blipFill>
              <a:blip r:embed="rId17"/>
              <a:srcRect t="21001" r="7001" b="31000"/>
              <a:stretch>
                <a:fillRect/>
              </a:stretch>
            </p:blipFill>
            <p:spPr bwMode="auto">
              <a:xfrm rot="-279817">
                <a:off x="-576" y="3312"/>
                <a:ext cx="2352" cy="1213"/>
              </a:xfrm>
              <a:prstGeom prst="rect">
                <a:avLst/>
              </a:prstGeom>
              <a:noFill/>
            </p:spPr>
          </p:pic>
        </p:grpSp>
        <p:sp>
          <p:nvSpPr>
            <p:cNvPr id="1200241" name="Freeform 113"/>
            <p:cNvSpPr>
              <a:spLocks/>
            </p:cNvSpPr>
            <p:nvPr/>
          </p:nvSpPr>
          <p:spPr bwMode="auto">
            <a:xfrm>
              <a:off x="498" y="1331"/>
              <a:ext cx="483" cy="931"/>
            </a:xfrm>
            <a:custGeom>
              <a:avLst/>
              <a:gdLst/>
              <a:ahLst/>
              <a:cxnLst>
                <a:cxn ang="0">
                  <a:pos x="0" y="0"/>
                </a:cxn>
                <a:cxn ang="0">
                  <a:pos x="624" y="240"/>
                </a:cxn>
                <a:cxn ang="0">
                  <a:pos x="624" y="1200"/>
                </a:cxn>
                <a:cxn ang="0">
                  <a:pos x="0" y="960"/>
                </a:cxn>
                <a:cxn ang="0">
                  <a:pos x="0" y="0"/>
                </a:cxn>
              </a:cxnLst>
              <a:rect l="0" t="0" r="r" b="b"/>
              <a:pathLst>
                <a:path w="624" h="1200">
                  <a:moveTo>
                    <a:pt x="0" y="0"/>
                  </a:moveTo>
                  <a:lnTo>
                    <a:pt x="624" y="240"/>
                  </a:lnTo>
                  <a:lnTo>
                    <a:pt x="624" y="1200"/>
                  </a:lnTo>
                  <a:lnTo>
                    <a:pt x="0" y="960"/>
                  </a:lnTo>
                  <a:lnTo>
                    <a:pt x="0" y="0"/>
                  </a:lnTo>
                  <a:close/>
                </a:path>
              </a:pathLst>
            </a:custGeom>
            <a:solidFill>
              <a:srgbClr val="33CCCC"/>
            </a:solidFill>
            <a:ln w="25400" cap="flat"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42" name="Freeform 114"/>
            <p:cNvSpPr>
              <a:spLocks/>
            </p:cNvSpPr>
            <p:nvPr/>
          </p:nvSpPr>
          <p:spPr bwMode="auto">
            <a:xfrm>
              <a:off x="1134" y="1116"/>
              <a:ext cx="364" cy="693"/>
            </a:xfrm>
            <a:custGeom>
              <a:avLst/>
              <a:gdLst/>
              <a:ahLst/>
              <a:cxnLst>
                <a:cxn ang="0">
                  <a:pos x="0" y="0"/>
                </a:cxn>
                <a:cxn ang="0">
                  <a:pos x="480" y="144"/>
                </a:cxn>
                <a:cxn ang="0">
                  <a:pos x="528" y="1008"/>
                </a:cxn>
                <a:cxn ang="0">
                  <a:pos x="48" y="864"/>
                </a:cxn>
                <a:cxn ang="0">
                  <a:pos x="0" y="0"/>
                </a:cxn>
              </a:cxnLst>
              <a:rect l="0" t="0" r="r" b="b"/>
              <a:pathLst>
                <a:path w="528" h="1008">
                  <a:moveTo>
                    <a:pt x="0" y="0"/>
                  </a:moveTo>
                  <a:lnTo>
                    <a:pt x="480" y="144"/>
                  </a:lnTo>
                  <a:lnTo>
                    <a:pt x="528" y="1008"/>
                  </a:lnTo>
                  <a:lnTo>
                    <a:pt x="48" y="864"/>
                  </a:lnTo>
                  <a:lnTo>
                    <a:pt x="0" y="0"/>
                  </a:lnTo>
                  <a:close/>
                </a:path>
              </a:pathLst>
            </a:custGeom>
            <a:solidFill>
              <a:srgbClr val="9999FF"/>
            </a:solidFill>
            <a:ln w="25400" cap="flat"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43" name="Rectangle 115"/>
            <p:cNvSpPr>
              <a:spLocks noChangeArrowheads="1"/>
            </p:cNvSpPr>
            <p:nvPr/>
          </p:nvSpPr>
          <p:spPr bwMode="auto">
            <a:xfrm flipH="1">
              <a:off x="3274" y="2692"/>
              <a:ext cx="501" cy="455"/>
            </a:xfrm>
            <a:prstGeom prst="rect">
              <a:avLst/>
            </a:prstGeom>
            <a:solidFill>
              <a:srgbClr val="FFFF00"/>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44" name="Rectangle 116"/>
            <p:cNvSpPr>
              <a:spLocks noChangeArrowheads="1"/>
            </p:cNvSpPr>
            <p:nvPr/>
          </p:nvSpPr>
          <p:spPr bwMode="auto">
            <a:xfrm>
              <a:off x="1929" y="1474"/>
              <a:ext cx="549" cy="645"/>
            </a:xfrm>
            <a:prstGeom prst="rect">
              <a:avLst/>
            </a:prstGeom>
            <a:solidFill>
              <a:srgbClr val="FF9900"/>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1200245" name="Freeform 117"/>
            <p:cNvSpPr>
              <a:spLocks/>
            </p:cNvSpPr>
            <p:nvPr/>
          </p:nvSpPr>
          <p:spPr bwMode="auto">
            <a:xfrm>
              <a:off x="3345" y="1220"/>
              <a:ext cx="1003" cy="541"/>
            </a:xfrm>
            <a:custGeom>
              <a:avLst/>
              <a:gdLst/>
              <a:ahLst/>
              <a:cxnLst>
                <a:cxn ang="0">
                  <a:pos x="0" y="48"/>
                </a:cxn>
                <a:cxn ang="0">
                  <a:pos x="672" y="672"/>
                </a:cxn>
                <a:cxn ang="0">
                  <a:pos x="1152" y="576"/>
                </a:cxn>
                <a:cxn ang="0">
                  <a:pos x="480" y="0"/>
                </a:cxn>
                <a:cxn ang="0">
                  <a:pos x="0" y="48"/>
                </a:cxn>
              </a:cxnLst>
              <a:rect l="0" t="0" r="r" b="b"/>
              <a:pathLst>
                <a:path w="1152" h="672">
                  <a:moveTo>
                    <a:pt x="0" y="48"/>
                  </a:moveTo>
                  <a:lnTo>
                    <a:pt x="672" y="672"/>
                  </a:lnTo>
                  <a:lnTo>
                    <a:pt x="1152" y="576"/>
                  </a:lnTo>
                  <a:lnTo>
                    <a:pt x="480" y="0"/>
                  </a:lnTo>
                  <a:lnTo>
                    <a:pt x="0" y="48"/>
                  </a:lnTo>
                  <a:close/>
                </a:path>
              </a:pathLst>
            </a:custGeom>
            <a:solidFill>
              <a:srgbClr val="CC99FF"/>
            </a:solidFill>
            <a:ln w="25400" cap="flat"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21" name="Group 118"/>
            <p:cNvGrpSpPr>
              <a:grpSpLocks/>
            </p:cNvGrpSpPr>
            <p:nvPr/>
          </p:nvGrpSpPr>
          <p:grpSpPr bwMode="auto">
            <a:xfrm>
              <a:off x="2629" y="1349"/>
              <a:ext cx="1146" cy="555"/>
              <a:chOff x="384" y="3072"/>
              <a:chExt cx="2016" cy="974"/>
            </a:xfrm>
          </p:grpSpPr>
          <p:sp>
            <p:nvSpPr>
              <p:cNvPr id="1200247" name="Freeform 119"/>
              <p:cNvSpPr>
                <a:spLocks/>
              </p:cNvSpPr>
              <p:nvPr/>
            </p:nvSpPr>
            <p:spPr bwMode="auto">
              <a:xfrm>
                <a:off x="384" y="3120"/>
                <a:ext cx="2016" cy="926"/>
              </a:xfrm>
              <a:custGeom>
                <a:avLst/>
                <a:gdLst/>
                <a:ahLst/>
                <a:cxnLst>
                  <a:cxn ang="0">
                    <a:pos x="0" y="144"/>
                  </a:cxn>
                  <a:cxn ang="0">
                    <a:pos x="1008" y="0"/>
                  </a:cxn>
                  <a:cxn ang="0">
                    <a:pos x="1776" y="624"/>
                  </a:cxn>
                  <a:cxn ang="0">
                    <a:pos x="768" y="816"/>
                  </a:cxn>
                  <a:cxn ang="0">
                    <a:pos x="0" y="144"/>
                  </a:cxn>
                </a:cxnLst>
                <a:rect l="0" t="0" r="r" b="b"/>
                <a:pathLst>
                  <a:path w="1776" h="816">
                    <a:moveTo>
                      <a:pt x="0" y="144"/>
                    </a:moveTo>
                    <a:lnTo>
                      <a:pt x="1008" y="0"/>
                    </a:lnTo>
                    <a:lnTo>
                      <a:pt x="1776" y="624"/>
                    </a:lnTo>
                    <a:lnTo>
                      <a:pt x="768" y="816"/>
                    </a:lnTo>
                    <a:lnTo>
                      <a:pt x="0" y="144"/>
                    </a:lnTo>
                    <a:close/>
                  </a:path>
                </a:pathLst>
              </a:custGeom>
              <a:solidFill>
                <a:srgbClr val="FF00FF"/>
              </a:solidFill>
              <a:ln w="25400" cap="flat" cmpd="sng">
                <a:solidFill>
                  <a:schemeClr val="tx1"/>
                </a:solidFill>
                <a:prstDash val="sysDot"/>
                <a:round/>
                <a:headEnd type="none" w="med" len="med"/>
                <a:tailEnd type="none" w="med" len="med"/>
              </a:ln>
              <a:effectLst/>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248" name="Picture 120" descr="part15"/>
              <p:cNvPicPr>
                <a:picLocks noChangeAspect="1" noChangeArrowheads="1"/>
              </p:cNvPicPr>
              <p:nvPr/>
            </p:nvPicPr>
            <p:blipFill>
              <a:blip r:embed="rId18"/>
              <a:srcRect t="23000" b="28999"/>
              <a:stretch>
                <a:fillRect/>
              </a:stretch>
            </p:blipFill>
            <p:spPr bwMode="auto">
              <a:xfrm>
                <a:off x="432" y="3072"/>
                <a:ext cx="1968" cy="945"/>
              </a:xfrm>
              <a:prstGeom prst="rect">
                <a:avLst/>
              </a:prstGeom>
              <a:noFill/>
            </p:spPr>
          </p:pic>
        </p:grpSp>
        <p:sp>
          <p:nvSpPr>
            <p:cNvPr id="1200249" name="Rectangle 121"/>
            <p:cNvSpPr>
              <a:spLocks noChangeArrowheads="1"/>
            </p:cNvSpPr>
            <p:nvPr/>
          </p:nvSpPr>
          <p:spPr bwMode="auto">
            <a:xfrm>
              <a:off x="2557" y="2047"/>
              <a:ext cx="645" cy="573"/>
            </a:xfrm>
            <a:prstGeom prst="rect">
              <a:avLst/>
            </a:prstGeom>
            <a:solidFill>
              <a:srgbClr val="FFCC00"/>
            </a:solidFill>
            <a:ln w="25400" algn="ctr">
              <a:solidFill>
                <a:srgbClr val="333333"/>
              </a:solidFill>
              <a:prstDash val="sysDot"/>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1200250" name="Picture 122" descr="p1"/>
            <p:cNvPicPr>
              <a:picLocks noChangeAspect="1" noChangeArrowheads="1"/>
            </p:cNvPicPr>
            <p:nvPr/>
          </p:nvPicPr>
          <p:blipFill>
            <a:blip r:embed="rId19"/>
            <a:srcRect l="24001" t="12000" r="34000" b="22000"/>
            <a:stretch>
              <a:fillRect/>
            </a:stretch>
          </p:blipFill>
          <p:spPr bwMode="auto">
            <a:xfrm>
              <a:off x="2448" y="2688"/>
              <a:ext cx="398" cy="624"/>
            </a:xfrm>
            <a:prstGeom prst="rect">
              <a:avLst/>
            </a:prstGeom>
            <a:noFill/>
          </p:spPr>
        </p:pic>
        <p:pic>
          <p:nvPicPr>
            <p:cNvPr id="1200251" name="Picture 123" descr="p2"/>
            <p:cNvPicPr>
              <a:picLocks noChangeAspect="1" noChangeArrowheads="1"/>
            </p:cNvPicPr>
            <p:nvPr/>
          </p:nvPicPr>
          <p:blipFill>
            <a:blip r:embed="rId20"/>
            <a:srcRect l="24001" t="12000" r="31000" b="22000"/>
            <a:stretch>
              <a:fillRect/>
            </a:stretch>
          </p:blipFill>
          <p:spPr bwMode="auto">
            <a:xfrm>
              <a:off x="528" y="1440"/>
              <a:ext cx="458" cy="672"/>
            </a:xfrm>
            <a:prstGeom prst="rect">
              <a:avLst/>
            </a:prstGeom>
            <a:noFill/>
          </p:spPr>
        </p:pic>
        <p:pic>
          <p:nvPicPr>
            <p:cNvPr id="1200252" name="Picture 124" descr="p3"/>
            <p:cNvPicPr>
              <a:picLocks noChangeAspect="1" noChangeArrowheads="1"/>
            </p:cNvPicPr>
            <p:nvPr/>
          </p:nvPicPr>
          <p:blipFill>
            <a:blip r:embed="rId21"/>
            <a:srcRect l="33000" t="24001" r="39999" b="22000"/>
            <a:stretch>
              <a:fillRect/>
            </a:stretch>
          </p:blipFill>
          <p:spPr bwMode="auto">
            <a:xfrm rot="-242005">
              <a:off x="1176" y="1200"/>
              <a:ext cx="264" cy="528"/>
            </a:xfrm>
            <a:prstGeom prst="rect">
              <a:avLst/>
            </a:prstGeom>
            <a:noFill/>
          </p:spPr>
        </p:pic>
        <p:pic>
          <p:nvPicPr>
            <p:cNvPr id="1200253" name="Picture 125" descr="p4_c"/>
            <p:cNvPicPr>
              <a:picLocks noChangeAspect="1" noChangeArrowheads="1"/>
            </p:cNvPicPr>
            <p:nvPr/>
          </p:nvPicPr>
          <p:blipFill>
            <a:blip r:embed="rId12"/>
            <a:srcRect/>
            <a:stretch>
              <a:fillRect/>
            </a:stretch>
          </p:blipFill>
          <p:spPr bwMode="auto">
            <a:xfrm>
              <a:off x="2592" y="2118"/>
              <a:ext cx="552" cy="426"/>
            </a:xfrm>
            <a:prstGeom prst="rect">
              <a:avLst/>
            </a:prstGeom>
            <a:noFill/>
          </p:spPr>
        </p:pic>
        <p:pic>
          <p:nvPicPr>
            <p:cNvPr id="1200254" name="Picture 126" descr="p5"/>
            <p:cNvPicPr>
              <a:picLocks noChangeAspect="1" noChangeArrowheads="1"/>
            </p:cNvPicPr>
            <p:nvPr/>
          </p:nvPicPr>
          <p:blipFill>
            <a:blip r:embed="rId22"/>
            <a:srcRect l="24001" t="14999" r="31000" b="19000"/>
            <a:stretch>
              <a:fillRect/>
            </a:stretch>
          </p:blipFill>
          <p:spPr bwMode="auto">
            <a:xfrm>
              <a:off x="3840" y="2352"/>
              <a:ext cx="393" cy="576"/>
            </a:xfrm>
            <a:prstGeom prst="rect">
              <a:avLst/>
            </a:prstGeom>
            <a:noFill/>
          </p:spPr>
        </p:pic>
        <p:pic>
          <p:nvPicPr>
            <p:cNvPr id="1200255" name="Picture 127" descr="p6_c"/>
            <p:cNvPicPr>
              <a:picLocks noChangeAspect="1" noChangeArrowheads="1"/>
            </p:cNvPicPr>
            <p:nvPr/>
          </p:nvPicPr>
          <p:blipFill>
            <a:blip r:embed="rId13"/>
            <a:srcRect l="11111"/>
            <a:stretch>
              <a:fillRect/>
            </a:stretch>
          </p:blipFill>
          <p:spPr bwMode="auto">
            <a:xfrm>
              <a:off x="3312" y="2736"/>
              <a:ext cx="384" cy="370"/>
            </a:xfrm>
            <a:prstGeom prst="rect">
              <a:avLst/>
            </a:prstGeom>
            <a:noFill/>
          </p:spPr>
        </p:pic>
        <p:pic>
          <p:nvPicPr>
            <p:cNvPr id="1200256" name="Picture 128" descr="p7"/>
            <p:cNvPicPr>
              <a:picLocks noChangeAspect="1" noChangeArrowheads="1"/>
            </p:cNvPicPr>
            <p:nvPr/>
          </p:nvPicPr>
          <p:blipFill>
            <a:blip r:embed="rId23"/>
            <a:srcRect l="14999" t="12000" r="13000" b="40001"/>
            <a:stretch>
              <a:fillRect/>
            </a:stretch>
          </p:blipFill>
          <p:spPr bwMode="auto">
            <a:xfrm rot="-189390">
              <a:off x="3456" y="1200"/>
              <a:ext cx="816" cy="544"/>
            </a:xfrm>
            <a:prstGeom prst="rect">
              <a:avLst/>
            </a:prstGeom>
            <a:noFill/>
          </p:spPr>
        </p:pic>
        <p:pic>
          <p:nvPicPr>
            <p:cNvPr id="1200257" name="Picture 129" descr="car_A6_H2_S1"/>
            <p:cNvPicPr>
              <a:picLocks noChangeAspect="1" noChangeArrowheads="1"/>
            </p:cNvPicPr>
            <p:nvPr/>
          </p:nvPicPr>
          <p:blipFill>
            <a:blip r:embed="rId7">
              <a:lum bright="18000" contrast="6000"/>
            </a:blip>
            <a:srcRect l="25999" t="26668" r="58000" b="46666"/>
            <a:stretch>
              <a:fillRect/>
            </a:stretch>
          </p:blipFill>
          <p:spPr bwMode="auto">
            <a:xfrm>
              <a:off x="2016" y="1537"/>
              <a:ext cx="422" cy="527"/>
            </a:xfrm>
            <a:prstGeom prst="rect">
              <a:avLst/>
            </a:prstGeom>
            <a:noFill/>
          </p:spPr>
        </p:pic>
      </p:grpSp>
      <p:sp>
        <p:nvSpPr>
          <p:cNvPr id="1200258" name="Rectangle 130"/>
          <p:cNvSpPr>
            <a:spLocks noChangeArrowheads="1"/>
          </p:cNvSpPr>
          <p:nvPr/>
        </p:nvSpPr>
        <p:spPr bwMode="auto">
          <a:xfrm>
            <a:off x="1219200" y="76200"/>
            <a:ext cx="6781800" cy="762000"/>
          </a:xfrm>
          <a:prstGeom prst="rect">
            <a:avLst/>
          </a:prstGeom>
          <a:solidFill>
            <a:schemeClr val="bg1"/>
          </a:solidFill>
          <a:ln w="63500" algn="ctr">
            <a:noFill/>
            <a:miter lim="800000"/>
            <a:headEnd/>
            <a:tailEnd/>
          </a:ln>
          <a:effectLst/>
        </p:spPr>
        <p:txBody>
          <a:bodyPr>
            <a:spAutoFit/>
          </a:bodyPr>
          <a:lstStyle/>
          <a:p>
            <a:pPr algn="l" rtl="0" fontAlgn="base">
              <a:spcBef>
                <a:spcPct val="0"/>
              </a:spcBef>
              <a:spcAft>
                <a:spcPct val="0"/>
              </a:spcAft>
            </a:pPr>
            <a:r>
              <a:rPr lang="en-US" sz="4400" kern="1200">
                <a:solidFill>
                  <a:srgbClr val="000000"/>
                </a:solidFill>
                <a:latin typeface="Futura Bk BT" pitchFamily="34" charset="0"/>
                <a:ea typeface="+mn-ea"/>
                <a:cs typeface="+mn-cs"/>
              </a:rPr>
              <a:t>Linkage structure</a:t>
            </a:r>
            <a:endParaRPr lang="en-US" sz="4400" b="1" kern="1200">
              <a:solidFill>
                <a:srgbClr val="CC0066"/>
              </a:solidFill>
              <a:latin typeface="Futura Bk BT"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1000"/>
                                        <p:tgtEl>
                                          <p:spTgt spid="2"/>
                                        </p:tgtEl>
                                      </p:cBhvr>
                                    </p:animEffect>
                                    <p:set>
                                      <p:cBhvr>
                                        <p:cTn id="11" dur="1" fill="hold">
                                          <p:stCondLst>
                                            <p:cond delay="999"/>
                                          </p:stCondLst>
                                        </p:cTn>
                                        <p:tgtEl>
                                          <p:spTgt spid="2"/>
                                        </p:tgtEl>
                                        <p:attrNameLst>
                                          <p:attrName>style.visibility</p:attrName>
                                        </p:attrNameLst>
                                      </p:cBhvr>
                                      <p:to>
                                        <p:strVal val="hidden"/>
                                      </p:to>
                                    </p:set>
                                  </p:childTnLst>
                                </p:cTn>
                              </p:par>
                            </p:childTnLst>
                          </p:cTn>
                        </p:par>
                        <p:par>
                          <p:cTn id="12" fill="hold">
                            <p:stCondLst>
                              <p:cond delay="1500"/>
                            </p:stCondLst>
                            <p:childTnLst>
                              <p:par>
                                <p:cTn id="13" presetID="10" presetClass="exit" presetSubtype="0" fill="hold" nodeType="afterEffect">
                                  <p:stCondLst>
                                    <p:cond delay="0"/>
                                  </p:stCondLst>
                                  <p:childTnLst>
                                    <p:animEffect transition="out" filter="fade">
                                      <p:cBhvr>
                                        <p:cTn id="14" dur="1000"/>
                                        <p:tgtEl>
                                          <p:spTgt spid="3"/>
                                        </p:tgtEl>
                                      </p:cBhvr>
                                    </p:animEffect>
                                    <p:set>
                                      <p:cBhvr>
                                        <p:cTn id="15" dur="1" fill="hold">
                                          <p:stCondLst>
                                            <p:cond delay="999"/>
                                          </p:stCondLst>
                                        </p:cTn>
                                        <p:tgtEl>
                                          <p:spTgt spid="3"/>
                                        </p:tgtEl>
                                        <p:attrNameLst>
                                          <p:attrName>style.visibility</p:attrName>
                                        </p:attrNameLst>
                                      </p:cBhvr>
                                      <p:to>
                                        <p:strVal val="hidden"/>
                                      </p:to>
                                    </p:se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48200" y="1520825"/>
            <a:ext cx="4038600" cy="1908175"/>
            <a:chOff x="576" y="768"/>
            <a:chExt cx="4752" cy="2245"/>
          </a:xfrm>
        </p:grpSpPr>
        <p:sp>
          <p:nvSpPr>
            <p:cNvPr id="89111" name="Line 3"/>
            <p:cNvSpPr>
              <a:spLocks noChangeShapeType="1"/>
            </p:cNvSpPr>
            <p:nvPr/>
          </p:nvSpPr>
          <p:spPr bwMode="auto">
            <a:xfrm flipV="1">
              <a:off x="2920" y="2542"/>
              <a:ext cx="507" cy="63"/>
            </a:xfrm>
            <a:prstGeom prst="line">
              <a:avLst/>
            </a:prstGeom>
            <a:noFill/>
            <a:ln w="38100">
              <a:solidFill>
                <a:schemeClr val="tx1"/>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12" name="Line 4"/>
            <p:cNvSpPr>
              <a:spLocks noChangeShapeType="1"/>
            </p:cNvSpPr>
            <p:nvPr/>
          </p:nvSpPr>
          <p:spPr bwMode="auto">
            <a:xfrm>
              <a:off x="2223" y="1718"/>
              <a:ext cx="444" cy="887"/>
            </a:xfrm>
            <a:prstGeom prst="line">
              <a:avLst/>
            </a:prstGeom>
            <a:noFill/>
            <a:ln w="38100">
              <a:solidFill>
                <a:schemeClr val="tx1"/>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13" name="Line 5"/>
            <p:cNvSpPr>
              <a:spLocks noChangeShapeType="1"/>
            </p:cNvSpPr>
            <p:nvPr/>
          </p:nvSpPr>
          <p:spPr bwMode="auto">
            <a:xfrm>
              <a:off x="829" y="1592"/>
              <a:ext cx="824" cy="443"/>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14" name="Line 6"/>
            <p:cNvSpPr>
              <a:spLocks noChangeShapeType="1"/>
            </p:cNvSpPr>
            <p:nvPr/>
          </p:nvSpPr>
          <p:spPr bwMode="auto">
            <a:xfrm flipH="1" flipV="1">
              <a:off x="3997" y="1338"/>
              <a:ext cx="64" cy="697"/>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15" name="Line 7"/>
            <p:cNvSpPr>
              <a:spLocks noChangeShapeType="1"/>
            </p:cNvSpPr>
            <p:nvPr/>
          </p:nvSpPr>
          <p:spPr bwMode="auto">
            <a:xfrm flipV="1">
              <a:off x="2857" y="2098"/>
              <a:ext cx="1" cy="466"/>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16" name="Line 8"/>
            <p:cNvSpPr>
              <a:spLocks noChangeShapeType="1"/>
            </p:cNvSpPr>
            <p:nvPr/>
          </p:nvSpPr>
          <p:spPr bwMode="auto">
            <a:xfrm flipV="1">
              <a:off x="3427" y="1338"/>
              <a:ext cx="355" cy="126"/>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17" name="Line 9"/>
            <p:cNvSpPr>
              <a:spLocks noChangeShapeType="1"/>
            </p:cNvSpPr>
            <p:nvPr/>
          </p:nvSpPr>
          <p:spPr bwMode="auto">
            <a:xfrm flipH="1" flipV="1">
              <a:off x="4188" y="1211"/>
              <a:ext cx="570" cy="761"/>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18" name="Line 10"/>
            <p:cNvSpPr>
              <a:spLocks noChangeShapeType="1"/>
            </p:cNvSpPr>
            <p:nvPr/>
          </p:nvSpPr>
          <p:spPr bwMode="auto">
            <a:xfrm flipH="1" flipV="1">
              <a:off x="4568" y="2098"/>
              <a:ext cx="262" cy="515"/>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19" name="Line 11"/>
            <p:cNvSpPr>
              <a:spLocks noChangeShapeType="1"/>
            </p:cNvSpPr>
            <p:nvPr/>
          </p:nvSpPr>
          <p:spPr bwMode="auto">
            <a:xfrm flipH="1" flipV="1">
              <a:off x="3364" y="1528"/>
              <a:ext cx="127" cy="927"/>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20" name="Line 12"/>
            <p:cNvSpPr>
              <a:spLocks noChangeShapeType="1"/>
            </p:cNvSpPr>
            <p:nvPr/>
          </p:nvSpPr>
          <p:spPr bwMode="auto">
            <a:xfrm flipH="1">
              <a:off x="3930" y="2732"/>
              <a:ext cx="317" cy="0"/>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21" name="Line 13"/>
            <p:cNvSpPr>
              <a:spLocks noChangeShapeType="1"/>
            </p:cNvSpPr>
            <p:nvPr/>
          </p:nvSpPr>
          <p:spPr bwMode="auto">
            <a:xfrm flipH="1" flipV="1">
              <a:off x="1653" y="1148"/>
              <a:ext cx="1" cy="525"/>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22" name="Line 14"/>
            <p:cNvSpPr>
              <a:spLocks noChangeShapeType="1"/>
            </p:cNvSpPr>
            <p:nvPr/>
          </p:nvSpPr>
          <p:spPr bwMode="auto">
            <a:xfrm>
              <a:off x="2413" y="1720"/>
              <a:ext cx="356" cy="125"/>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23" name="Line 15"/>
            <p:cNvSpPr>
              <a:spLocks noChangeShapeType="1"/>
            </p:cNvSpPr>
            <p:nvPr/>
          </p:nvSpPr>
          <p:spPr bwMode="auto">
            <a:xfrm flipV="1">
              <a:off x="4251" y="2098"/>
              <a:ext cx="235" cy="6"/>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24" name="Line 16"/>
            <p:cNvSpPr>
              <a:spLocks noChangeShapeType="1"/>
            </p:cNvSpPr>
            <p:nvPr/>
          </p:nvSpPr>
          <p:spPr bwMode="auto">
            <a:xfrm flipV="1">
              <a:off x="1653" y="1465"/>
              <a:ext cx="570" cy="507"/>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25" name="Line 17"/>
            <p:cNvSpPr>
              <a:spLocks noChangeShapeType="1"/>
            </p:cNvSpPr>
            <p:nvPr/>
          </p:nvSpPr>
          <p:spPr bwMode="auto">
            <a:xfrm flipV="1">
              <a:off x="3174" y="2035"/>
              <a:ext cx="760" cy="5"/>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26" name="Line 18"/>
            <p:cNvSpPr>
              <a:spLocks noChangeShapeType="1"/>
            </p:cNvSpPr>
            <p:nvPr/>
          </p:nvSpPr>
          <p:spPr bwMode="auto">
            <a:xfrm flipV="1">
              <a:off x="2350" y="1402"/>
              <a:ext cx="760" cy="3"/>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27" name="Line 19"/>
            <p:cNvSpPr>
              <a:spLocks noChangeShapeType="1"/>
            </p:cNvSpPr>
            <p:nvPr/>
          </p:nvSpPr>
          <p:spPr bwMode="auto">
            <a:xfrm>
              <a:off x="3237" y="1338"/>
              <a:ext cx="951" cy="1331"/>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28" name="Line 20"/>
            <p:cNvSpPr>
              <a:spLocks noChangeShapeType="1"/>
            </p:cNvSpPr>
            <p:nvPr/>
          </p:nvSpPr>
          <p:spPr bwMode="auto">
            <a:xfrm>
              <a:off x="1716" y="2288"/>
              <a:ext cx="1055" cy="365"/>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29" name="Line 21"/>
            <p:cNvSpPr>
              <a:spLocks noChangeShapeType="1"/>
            </p:cNvSpPr>
            <p:nvPr/>
          </p:nvSpPr>
          <p:spPr bwMode="auto">
            <a:xfrm>
              <a:off x="1653" y="2035"/>
              <a:ext cx="1267" cy="0"/>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89130" name="Line 22"/>
            <p:cNvSpPr>
              <a:spLocks noChangeShapeType="1"/>
            </p:cNvSpPr>
            <p:nvPr/>
          </p:nvSpPr>
          <p:spPr bwMode="auto">
            <a:xfrm flipV="1">
              <a:off x="1083" y="1085"/>
              <a:ext cx="467" cy="248"/>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3" name="Group 23"/>
            <p:cNvGrpSpPr>
              <a:grpSpLocks/>
            </p:cNvGrpSpPr>
            <p:nvPr/>
          </p:nvGrpSpPr>
          <p:grpSpPr bwMode="auto">
            <a:xfrm>
              <a:off x="2857" y="1148"/>
              <a:ext cx="701" cy="516"/>
              <a:chOff x="4080" y="1248"/>
              <a:chExt cx="768" cy="528"/>
            </a:xfrm>
          </p:grpSpPr>
          <p:sp>
            <p:nvSpPr>
              <p:cNvPr id="89164" name="Rectangle 24"/>
              <p:cNvSpPr>
                <a:spLocks noChangeArrowheads="1"/>
              </p:cNvSpPr>
              <p:nvPr/>
            </p:nvSpPr>
            <p:spPr bwMode="auto">
              <a:xfrm>
                <a:off x="4080" y="1248"/>
                <a:ext cx="768" cy="528"/>
              </a:xfrm>
              <a:prstGeom prst="rect">
                <a:avLst/>
              </a:prstGeom>
              <a:solidFill>
                <a:srgbClr val="FF00FF"/>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89165" name="Picture 25" descr="car_A5_H2_S1"/>
              <p:cNvPicPr>
                <a:picLocks noChangeAspect="1" noChangeArrowheads="1"/>
              </p:cNvPicPr>
              <p:nvPr/>
            </p:nvPicPr>
            <p:blipFill>
              <a:blip r:embed="rId3"/>
              <a:srcRect l="20641" t="12801" r="30960" b="59840"/>
              <a:stretch>
                <a:fillRect/>
              </a:stretch>
            </p:blipFill>
            <p:spPr bwMode="auto">
              <a:xfrm>
                <a:off x="4128" y="1296"/>
                <a:ext cx="674" cy="432"/>
              </a:xfrm>
              <a:prstGeom prst="rect">
                <a:avLst/>
              </a:prstGeom>
              <a:solidFill>
                <a:srgbClr val="FF00FF"/>
              </a:solidFill>
              <a:ln w="50800">
                <a:noFill/>
                <a:miter lim="800000"/>
                <a:headEnd/>
                <a:tailEnd/>
              </a:ln>
            </p:spPr>
          </p:pic>
        </p:grpSp>
        <p:grpSp>
          <p:nvGrpSpPr>
            <p:cNvPr id="4" name="Group 26"/>
            <p:cNvGrpSpPr>
              <a:grpSpLocks/>
            </p:cNvGrpSpPr>
            <p:nvPr/>
          </p:nvGrpSpPr>
          <p:grpSpPr bwMode="auto">
            <a:xfrm>
              <a:off x="3924" y="2542"/>
              <a:ext cx="1404" cy="376"/>
              <a:chOff x="4080" y="3216"/>
              <a:chExt cx="1536" cy="384"/>
            </a:xfrm>
          </p:grpSpPr>
          <p:sp>
            <p:nvSpPr>
              <p:cNvPr id="89162" name="Rectangle 27"/>
              <p:cNvSpPr>
                <a:spLocks noChangeArrowheads="1"/>
              </p:cNvSpPr>
              <p:nvPr/>
            </p:nvSpPr>
            <p:spPr bwMode="auto">
              <a:xfrm>
                <a:off x="4080" y="3216"/>
                <a:ext cx="1536" cy="384"/>
              </a:xfrm>
              <a:prstGeom prst="rect">
                <a:avLst/>
              </a:prstGeom>
              <a:solidFill>
                <a:srgbClr val="00FF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89163" name="Picture 28" descr="car_A5_H1_S1"/>
              <p:cNvPicPr>
                <a:picLocks noChangeAspect="1" noChangeArrowheads="1"/>
              </p:cNvPicPr>
              <p:nvPr/>
            </p:nvPicPr>
            <p:blipFill>
              <a:blip r:embed="rId4"/>
              <a:srcRect l="9375" t="58569" r="12500" b="20833"/>
              <a:stretch>
                <a:fillRect/>
              </a:stretch>
            </p:blipFill>
            <p:spPr bwMode="auto">
              <a:xfrm>
                <a:off x="4128" y="3264"/>
                <a:ext cx="1424" cy="279"/>
              </a:xfrm>
              <a:prstGeom prst="rect">
                <a:avLst/>
              </a:prstGeom>
              <a:solidFill>
                <a:srgbClr val="00FF00"/>
              </a:solidFill>
              <a:ln w="9525">
                <a:noFill/>
                <a:miter lim="800000"/>
                <a:headEnd/>
                <a:tailEnd/>
              </a:ln>
            </p:spPr>
          </p:pic>
        </p:grpSp>
        <p:grpSp>
          <p:nvGrpSpPr>
            <p:cNvPr id="5" name="Group 29"/>
            <p:cNvGrpSpPr>
              <a:grpSpLocks/>
            </p:cNvGrpSpPr>
            <p:nvPr/>
          </p:nvGrpSpPr>
          <p:grpSpPr bwMode="auto">
            <a:xfrm>
              <a:off x="4441" y="1845"/>
              <a:ext cx="527" cy="375"/>
              <a:chOff x="1056" y="2208"/>
              <a:chExt cx="720" cy="432"/>
            </a:xfrm>
          </p:grpSpPr>
          <p:sp>
            <p:nvSpPr>
              <p:cNvPr id="89160" name="Rectangle 30"/>
              <p:cNvSpPr>
                <a:spLocks noChangeArrowheads="1"/>
              </p:cNvSpPr>
              <p:nvPr/>
            </p:nvSpPr>
            <p:spPr bwMode="auto">
              <a:xfrm>
                <a:off x="1056" y="2208"/>
                <a:ext cx="720" cy="432"/>
              </a:xfrm>
              <a:prstGeom prst="rect">
                <a:avLst/>
              </a:prstGeom>
              <a:solidFill>
                <a:srgbClr val="99CC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89161" name="Picture 31" descr="car_A5_H1_S1"/>
              <p:cNvPicPr>
                <a:picLocks noChangeAspect="1" noChangeArrowheads="1"/>
              </p:cNvPicPr>
              <p:nvPr/>
            </p:nvPicPr>
            <p:blipFill>
              <a:blip r:embed="rId5" cstate="print"/>
              <a:srcRect l="44420" t="36513" r="15756" b="34933"/>
              <a:stretch>
                <a:fillRect/>
              </a:stretch>
            </p:blipFill>
            <p:spPr bwMode="auto">
              <a:xfrm>
                <a:off x="1104" y="2256"/>
                <a:ext cx="624" cy="336"/>
              </a:xfrm>
              <a:prstGeom prst="rect">
                <a:avLst/>
              </a:prstGeom>
              <a:solidFill>
                <a:srgbClr val="99CC00"/>
              </a:solidFill>
              <a:ln w="50800">
                <a:noFill/>
                <a:miter lim="800000"/>
                <a:headEnd/>
                <a:tailEnd/>
              </a:ln>
            </p:spPr>
          </p:pic>
        </p:grpSp>
        <p:grpSp>
          <p:nvGrpSpPr>
            <p:cNvPr id="6" name="Group 32"/>
            <p:cNvGrpSpPr>
              <a:grpSpLocks/>
            </p:cNvGrpSpPr>
            <p:nvPr/>
          </p:nvGrpSpPr>
          <p:grpSpPr bwMode="auto">
            <a:xfrm>
              <a:off x="1210" y="1655"/>
              <a:ext cx="704" cy="868"/>
              <a:chOff x="2448" y="1296"/>
              <a:chExt cx="576" cy="672"/>
            </a:xfrm>
          </p:grpSpPr>
          <p:sp>
            <p:nvSpPr>
              <p:cNvPr id="89158" name="Rectangle 33"/>
              <p:cNvSpPr>
                <a:spLocks noChangeArrowheads="1"/>
              </p:cNvSpPr>
              <p:nvPr/>
            </p:nvSpPr>
            <p:spPr bwMode="auto">
              <a:xfrm>
                <a:off x="2448" y="1296"/>
                <a:ext cx="576" cy="672"/>
              </a:xfrm>
              <a:prstGeom prst="rect">
                <a:avLst/>
              </a:prstGeom>
              <a:solidFill>
                <a:srgbClr val="99CCFF"/>
              </a:solidFill>
              <a:ln w="25400" algn="ctr">
                <a:solidFill>
                  <a:srgbClr val="333333"/>
                </a:solidFill>
                <a:prstDash val="sysDot"/>
                <a:miter lim="800000"/>
                <a:headEnd/>
                <a:tailEnd/>
              </a:ln>
            </p:spPr>
            <p:txBody>
              <a:bodyPr wrap="none" anchor="ctr"/>
              <a:lstStyle/>
              <a:p>
                <a:pPr algn="ctr" rtl="0" fontAlgn="base">
                  <a:spcBef>
                    <a:spcPct val="0"/>
                  </a:spcBef>
                  <a:spcAft>
                    <a:spcPct val="0"/>
                  </a:spcAft>
                </a:pPr>
                <a:endParaRPr lang="en-US" sz="3600" kern="1200">
                  <a:solidFill>
                    <a:srgbClr val="CC0066"/>
                  </a:solidFill>
                  <a:latin typeface="Futura Bk BT" pitchFamily="34" charset="0"/>
                  <a:ea typeface="+mn-ea"/>
                  <a:cs typeface="+mn-cs"/>
                </a:endParaRPr>
              </a:p>
            </p:txBody>
          </p:sp>
          <p:pic>
            <p:nvPicPr>
              <p:cNvPr id="89159" name="Picture 34" descr="car_A3_H1_S1"/>
              <p:cNvPicPr>
                <a:picLocks noChangeAspect="1" noChangeArrowheads="1"/>
              </p:cNvPicPr>
              <p:nvPr/>
            </p:nvPicPr>
            <p:blipFill>
              <a:blip r:embed="rId6"/>
              <a:srcRect l="56000" t="41389" r="24001" b="26611"/>
              <a:stretch>
                <a:fillRect/>
              </a:stretch>
            </p:blipFill>
            <p:spPr bwMode="auto">
              <a:xfrm flipH="1">
                <a:off x="2496" y="1344"/>
                <a:ext cx="480" cy="576"/>
              </a:xfrm>
              <a:prstGeom prst="rect">
                <a:avLst/>
              </a:prstGeom>
              <a:noFill/>
              <a:ln w="9525">
                <a:noFill/>
                <a:miter lim="800000"/>
                <a:headEnd/>
                <a:tailEnd/>
              </a:ln>
            </p:spPr>
          </p:pic>
        </p:grpSp>
        <p:sp>
          <p:nvSpPr>
            <p:cNvPr id="89135" name="Rectangle 35"/>
            <p:cNvSpPr>
              <a:spLocks noChangeArrowheads="1"/>
            </p:cNvSpPr>
            <p:nvPr/>
          </p:nvSpPr>
          <p:spPr bwMode="auto">
            <a:xfrm>
              <a:off x="3807" y="1845"/>
              <a:ext cx="469" cy="608"/>
            </a:xfrm>
            <a:prstGeom prst="rect">
              <a:avLst/>
            </a:prstGeom>
            <a:solidFill>
              <a:srgbClr val="0080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7" name="Group 36"/>
            <p:cNvGrpSpPr>
              <a:grpSpLocks/>
            </p:cNvGrpSpPr>
            <p:nvPr/>
          </p:nvGrpSpPr>
          <p:grpSpPr bwMode="auto">
            <a:xfrm>
              <a:off x="2033" y="1214"/>
              <a:ext cx="538" cy="631"/>
              <a:chOff x="2033" y="1214"/>
              <a:chExt cx="538" cy="631"/>
            </a:xfrm>
          </p:grpSpPr>
          <p:sp>
            <p:nvSpPr>
              <p:cNvPr id="89156" name="Rectangle 37"/>
              <p:cNvSpPr>
                <a:spLocks noChangeArrowheads="1"/>
              </p:cNvSpPr>
              <p:nvPr/>
            </p:nvSpPr>
            <p:spPr bwMode="auto">
              <a:xfrm>
                <a:off x="2033" y="1214"/>
                <a:ext cx="538" cy="631"/>
              </a:xfrm>
              <a:prstGeom prst="rect">
                <a:avLst/>
              </a:prstGeom>
              <a:solidFill>
                <a:srgbClr val="FF99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89157" name="Picture 38" descr="car_A6_H2_S1"/>
              <p:cNvPicPr>
                <a:picLocks noChangeAspect="1" noChangeArrowheads="1"/>
              </p:cNvPicPr>
              <p:nvPr/>
            </p:nvPicPr>
            <p:blipFill>
              <a:blip r:embed="rId7">
                <a:lum bright="18000" contrast="6000"/>
              </a:blip>
              <a:srcRect l="25999" t="26668" r="58000" b="46666"/>
              <a:stretch>
                <a:fillRect/>
              </a:stretch>
            </p:blipFill>
            <p:spPr bwMode="auto">
              <a:xfrm>
                <a:off x="2086" y="1248"/>
                <a:ext cx="422" cy="527"/>
              </a:xfrm>
              <a:prstGeom prst="rect">
                <a:avLst/>
              </a:prstGeom>
              <a:noFill/>
              <a:ln w="9525">
                <a:noFill/>
                <a:miter lim="800000"/>
                <a:headEnd/>
                <a:tailEnd/>
              </a:ln>
            </p:spPr>
          </p:pic>
        </p:grpSp>
        <p:grpSp>
          <p:nvGrpSpPr>
            <p:cNvPr id="8" name="Group 39"/>
            <p:cNvGrpSpPr>
              <a:grpSpLocks/>
            </p:cNvGrpSpPr>
            <p:nvPr/>
          </p:nvGrpSpPr>
          <p:grpSpPr bwMode="auto">
            <a:xfrm>
              <a:off x="2413" y="2415"/>
              <a:ext cx="557" cy="598"/>
              <a:chOff x="2413" y="2415"/>
              <a:chExt cx="557" cy="598"/>
            </a:xfrm>
          </p:grpSpPr>
          <p:sp>
            <p:nvSpPr>
              <p:cNvPr id="89154" name="Rectangle 40"/>
              <p:cNvSpPr>
                <a:spLocks noChangeArrowheads="1"/>
              </p:cNvSpPr>
              <p:nvPr/>
            </p:nvSpPr>
            <p:spPr bwMode="auto">
              <a:xfrm>
                <a:off x="2413" y="2415"/>
                <a:ext cx="557" cy="598"/>
              </a:xfrm>
              <a:prstGeom prst="rect">
                <a:avLst/>
              </a:prstGeom>
              <a:solidFill>
                <a:srgbClr val="3366FF"/>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89155" name="Picture 41" descr="p1_c"/>
              <p:cNvPicPr>
                <a:picLocks noChangeAspect="1" noChangeArrowheads="1"/>
              </p:cNvPicPr>
              <p:nvPr/>
            </p:nvPicPr>
            <p:blipFill>
              <a:blip r:embed="rId8"/>
              <a:srcRect/>
              <a:stretch>
                <a:fillRect/>
              </a:stretch>
            </p:blipFill>
            <p:spPr bwMode="auto">
              <a:xfrm>
                <a:off x="2448" y="2448"/>
                <a:ext cx="490" cy="528"/>
              </a:xfrm>
              <a:prstGeom prst="rect">
                <a:avLst/>
              </a:prstGeom>
              <a:noFill/>
              <a:ln w="9525">
                <a:noFill/>
                <a:miter lim="800000"/>
                <a:headEnd/>
                <a:tailEnd/>
              </a:ln>
            </p:spPr>
          </p:pic>
        </p:grpSp>
        <p:grpSp>
          <p:nvGrpSpPr>
            <p:cNvPr id="9" name="Group 42"/>
            <p:cNvGrpSpPr>
              <a:grpSpLocks/>
            </p:cNvGrpSpPr>
            <p:nvPr/>
          </p:nvGrpSpPr>
          <p:grpSpPr bwMode="auto">
            <a:xfrm>
              <a:off x="576" y="1148"/>
              <a:ext cx="528" cy="682"/>
              <a:chOff x="576" y="1148"/>
              <a:chExt cx="528" cy="682"/>
            </a:xfrm>
          </p:grpSpPr>
          <p:sp>
            <p:nvSpPr>
              <p:cNvPr id="89152" name="Rectangle 43"/>
              <p:cNvSpPr>
                <a:spLocks noChangeArrowheads="1"/>
              </p:cNvSpPr>
              <p:nvPr/>
            </p:nvSpPr>
            <p:spPr bwMode="auto">
              <a:xfrm>
                <a:off x="576" y="1148"/>
                <a:ext cx="528" cy="682"/>
              </a:xfrm>
              <a:prstGeom prst="rect">
                <a:avLst/>
              </a:prstGeom>
              <a:solidFill>
                <a:srgbClr val="33CCCC"/>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89153" name="Picture 44" descr="p2_c"/>
              <p:cNvPicPr>
                <a:picLocks noChangeAspect="1" noChangeArrowheads="1"/>
              </p:cNvPicPr>
              <p:nvPr/>
            </p:nvPicPr>
            <p:blipFill>
              <a:blip r:embed="rId9"/>
              <a:srcRect/>
              <a:stretch>
                <a:fillRect/>
              </a:stretch>
            </p:blipFill>
            <p:spPr bwMode="auto">
              <a:xfrm>
                <a:off x="624" y="1200"/>
                <a:ext cx="412" cy="576"/>
              </a:xfrm>
              <a:prstGeom prst="rect">
                <a:avLst/>
              </a:prstGeom>
              <a:noFill/>
              <a:ln w="9525">
                <a:noFill/>
                <a:miter lim="800000"/>
                <a:headEnd/>
                <a:tailEnd/>
              </a:ln>
            </p:spPr>
          </p:pic>
        </p:grpSp>
        <p:grpSp>
          <p:nvGrpSpPr>
            <p:cNvPr id="10" name="Group 45"/>
            <p:cNvGrpSpPr>
              <a:grpSpLocks/>
            </p:cNvGrpSpPr>
            <p:nvPr/>
          </p:nvGrpSpPr>
          <p:grpSpPr bwMode="auto">
            <a:xfrm>
              <a:off x="1400" y="895"/>
              <a:ext cx="558" cy="477"/>
              <a:chOff x="1400" y="895"/>
              <a:chExt cx="558" cy="477"/>
            </a:xfrm>
          </p:grpSpPr>
          <p:sp>
            <p:nvSpPr>
              <p:cNvPr id="89150" name="Rectangle 46"/>
              <p:cNvSpPr>
                <a:spLocks noChangeArrowheads="1"/>
              </p:cNvSpPr>
              <p:nvPr/>
            </p:nvSpPr>
            <p:spPr bwMode="auto">
              <a:xfrm>
                <a:off x="1400" y="895"/>
                <a:ext cx="558" cy="477"/>
              </a:xfrm>
              <a:prstGeom prst="rect">
                <a:avLst/>
              </a:prstGeom>
              <a:solidFill>
                <a:srgbClr val="333399"/>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89151" name="Picture 47" descr="p3_c"/>
              <p:cNvPicPr>
                <a:picLocks noChangeAspect="1" noChangeArrowheads="1"/>
              </p:cNvPicPr>
              <p:nvPr/>
            </p:nvPicPr>
            <p:blipFill>
              <a:blip r:embed="rId10"/>
              <a:srcRect/>
              <a:stretch>
                <a:fillRect/>
              </a:stretch>
            </p:blipFill>
            <p:spPr bwMode="auto">
              <a:xfrm>
                <a:off x="1440" y="959"/>
                <a:ext cx="480" cy="385"/>
              </a:xfrm>
              <a:prstGeom prst="rect">
                <a:avLst/>
              </a:prstGeom>
              <a:noFill/>
              <a:ln w="9525">
                <a:noFill/>
                <a:miter lim="800000"/>
                <a:headEnd/>
                <a:tailEnd/>
              </a:ln>
            </p:spPr>
          </p:pic>
        </p:grpSp>
        <p:pic>
          <p:nvPicPr>
            <p:cNvPr id="89140" name="Picture 48" descr="p5_c"/>
            <p:cNvPicPr>
              <a:picLocks noChangeAspect="1" noChangeArrowheads="1"/>
            </p:cNvPicPr>
            <p:nvPr/>
          </p:nvPicPr>
          <p:blipFill>
            <a:blip r:embed="rId11"/>
            <a:srcRect/>
            <a:stretch>
              <a:fillRect/>
            </a:stretch>
          </p:blipFill>
          <p:spPr bwMode="auto">
            <a:xfrm>
              <a:off x="3860" y="1920"/>
              <a:ext cx="364" cy="528"/>
            </a:xfrm>
            <a:prstGeom prst="rect">
              <a:avLst/>
            </a:prstGeom>
            <a:noFill/>
            <a:ln w="9525">
              <a:noFill/>
              <a:miter lim="800000"/>
              <a:headEnd/>
              <a:tailEnd/>
            </a:ln>
          </p:spPr>
        </p:pic>
        <p:grpSp>
          <p:nvGrpSpPr>
            <p:cNvPr id="11" name="Group 49"/>
            <p:cNvGrpSpPr>
              <a:grpSpLocks/>
            </p:cNvGrpSpPr>
            <p:nvPr/>
          </p:nvGrpSpPr>
          <p:grpSpPr bwMode="auto">
            <a:xfrm>
              <a:off x="2667" y="1718"/>
              <a:ext cx="631" cy="561"/>
              <a:chOff x="2667" y="1718"/>
              <a:chExt cx="631" cy="561"/>
            </a:xfrm>
          </p:grpSpPr>
          <p:sp>
            <p:nvSpPr>
              <p:cNvPr id="89148" name="Rectangle 50"/>
              <p:cNvSpPr>
                <a:spLocks noChangeArrowheads="1"/>
              </p:cNvSpPr>
              <p:nvPr/>
            </p:nvSpPr>
            <p:spPr bwMode="auto">
              <a:xfrm>
                <a:off x="2667" y="1718"/>
                <a:ext cx="631" cy="561"/>
              </a:xfrm>
              <a:prstGeom prst="rect">
                <a:avLst/>
              </a:prstGeom>
              <a:solidFill>
                <a:srgbClr val="FFCC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89149" name="Picture 51" descr="p4_c"/>
              <p:cNvPicPr>
                <a:picLocks noChangeAspect="1" noChangeArrowheads="1"/>
              </p:cNvPicPr>
              <p:nvPr/>
            </p:nvPicPr>
            <p:blipFill>
              <a:blip r:embed="rId12"/>
              <a:srcRect/>
              <a:stretch>
                <a:fillRect/>
              </a:stretch>
            </p:blipFill>
            <p:spPr bwMode="auto">
              <a:xfrm>
                <a:off x="2712" y="1782"/>
                <a:ext cx="552" cy="426"/>
              </a:xfrm>
              <a:prstGeom prst="rect">
                <a:avLst/>
              </a:prstGeom>
              <a:noFill/>
              <a:ln w="9525">
                <a:noFill/>
                <a:miter lim="800000"/>
                <a:headEnd/>
                <a:tailEnd/>
              </a:ln>
            </p:spPr>
          </p:pic>
        </p:grpSp>
        <p:grpSp>
          <p:nvGrpSpPr>
            <p:cNvPr id="12" name="Group 52"/>
            <p:cNvGrpSpPr>
              <a:grpSpLocks/>
            </p:cNvGrpSpPr>
            <p:nvPr/>
          </p:nvGrpSpPr>
          <p:grpSpPr bwMode="auto">
            <a:xfrm>
              <a:off x="3300" y="2352"/>
              <a:ext cx="444" cy="402"/>
              <a:chOff x="3300" y="2352"/>
              <a:chExt cx="444" cy="402"/>
            </a:xfrm>
          </p:grpSpPr>
          <p:sp>
            <p:nvSpPr>
              <p:cNvPr id="89146" name="Rectangle 53"/>
              <p:cNvSpPr>
                <a:spLocks noChangeArrowheads="1"/>
              </p:cNvSpPr>
              <p:nvPr/>
            </p:nvSpPr>
            <p:spPr bwMode="auto">
              <a:xfrm flipH="1">
                <a:off x="3300" y="2352"/>
                <a:ext cx="444" cy="402"/>
              </a:xfrm>
              <a:prstGeom prst="rect">
                <a:avLst/>
              </a:prstGeom>
              <a:solidFill>
                <a:srgbClr val="FFFF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89147" name="Picture 54" descr="p6_c"/>
              <p:cNvPicPr>
                <a:picLocks noChangeAspect="1" noChangeArrowheads="1"/>
              </p:cNvPicPr>
              <p:nvPr/>
            </p:nvPicPr>
            <p:blipFill>
              <a:blip r:embed="rId13"/>
              <a:srcRect l="12500"/>
              <a:stretch>
                <a:fillRect/>
              </a:stretch>
            </p:blipFill>
            <p:spPr bwMode="auto">
              <a:xfrm>
                <a:off x="3360" y="2400"/>
                <a:ext cx="336" cy="329"/>
              </a:xfrm>
              <a:prstGeom prst="rect">
                <a:avLst/>
              </a:prstGeom>
              <a:noFill/>
              <a:ln w="9525">
                <a:noFill/>
                <a:miter lim="800000"/>
                <a:headEnd/>
                <a:tailEnd/>
              </a:ln>
            </p:spPr>
          </p:pic>
        </p:grpSp>
        <p:grpSp>
          <p:nvGrpSpPr>
            <p:cNvPr id="13" name="Group 55"/>
            <p:cNvGrpSpPr>
              <a:grpSpLocks/>
            </p:cNvGrpSpPr>
            <p:nvPr/>
          </p:nvGrpSpPr>
          <p:grpSpPr bwMode="auto">
            <a:xfrm>
              <a:off x="3719" y="768"/>
              <a:ext cx="469" cy="868"/>
              <a:chOff x="3719" y="768"/>
              <a:chExt cx="469" cy="868"/>
            </a:xfrm>
          </p:grpSpPr>
          <p:sp>
            <p:nvSpPr>
              <p:cNvPr id="89144" name="Rectangle 56"/>
              <p:cNvSpPr>
                <a:spLocks noChangeArrowheads="1"/>
              </p:cNvSpPr>
              <p:nvPr/>
            </p:nvSpPr>
            <p:spPr bwMode="auto">
              <a:xfrm>
                <a:off x="3719" y="768"/>
                <a:ext cx="469" cy="868"/>
              </a:xfrm>
              <a:prstGeom prst="rect">
                <a:avLst/>
              </a:prstGeom>
              <a:solidFill>
                <a:srgbClr val="CC99FF"/>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89145" name="Picture 57" descr="p7_c"/>
              <p:cNvPicPr>
                <a:picLocks noChangeAspect="1" noChangeArrowheads="1"/>
              </p:cNvPicPr>
              <p:nvPr/>
            </p:nvPicPr>
            <p:blipFill>
              <a:blip r:embed="rId14"/>
              <a:srcRect/>
              <a:stretch>
                <a:fillRect/>
              </a:stretch>
            </p:blipFill>
            <p:spPr bwMode="auto">
              <a:xfrm>
                <a:off x="3744" y="816"/>
                <a:ext cx="384" cy="768"/>
              </a:xfrm>
              <a:prstGeom prst="rect">
                <a:avLst/>
              </a:prstGeom>
              <a:noFill/>
              <a:ln w="9525">
                <a:noFill/>
                <a:miter lim="800000"/>
                <a:headEnd/>
                <a:tailEnd/>
              </a:ln>
            </p:spPr>
          </p:pic>
        </p:grpSp>
      </p:grpSp>
      <p:pic>
        <p:nvPicPr>
          <p:cNvPr id="89091" name="Picture 58" descr="car10_A6_H1_S1"/>
          <p:cNvPicPr>
            <a:picLocks noChangeAspect="1" noChangeArrowheads="1"/>
          </p:cNvPicPr>
          <p:nvPr/>
        </p:nvPicPr>
        <p:blipFill>
          <a:blip r:embed="rId15">
            <a:lum bright="48000"/>
            <a:grayscl/>
          </a:blip>
          <a:srcRect t="1848" b="-1840"/>
          <a:stretch>
            <a:fillRect/>
          </a:stretch>
        </p:blipFill>
        <p:spPr bwMode="auto">
          <a:xfrm>
            <a:off x="152400" y="1219200"/>
            <a:ext cx="3962400" cy="2971800"/>
          </a:xfrm>
          <a:prstGeom prst="rect">
            <a:avLst/>
          </a:prstGeom>
          <a:noFill/>
          <a:ln w="9525">
            <a:noFill/>
            <a:miter lim="800000"/>
            <a:headEnd/>
            <a:tailEnd/>
          </a:ln>
        </p:spPr>
      </p:pic>
      <p:grpSp>
        <p:nvGrpSpPr>
          <p:cNvPr id="14" name="Group 59"/>
          <p:cNvGrpSpPr>
            <a:grpSpLocks/>
          </p:cNvGrpSpPr>
          <p:nvPr/>
        </p:nvGrpSpPr>
        <p:grpSpPr bwMode="auto">
          <a:xfrm flipH="1">
            <a:off x="152400" y="1295400"/>
            <a:ext cx="838200" cy="762000"/>
            <a:chOff x="1589" y="2928"/>
            <a:chExt cx="432" cy="480"/>
          </a:xfrm>
        </p:grpSpPr>
        <p:sp>
          <p:nvSpPr>
            <p:cNvPr id="89109" name="Rectangle 60"/>
            <p:cNvSpPr>
              <a:spLocks noChangeArrowheads="1"/>
            </p:cNvSpPr>
            <p:nvPr/>
          </p:nvSpPr>
          <p:spPr bwMode="auto">
            <a:xfrm>
              <a:off x="1589" y="2928"/>
              <a:ext cx="432" cy="480"/>
            </a:xfrm>
            <a:prstGeom prst="rect">
              <a:avLst/>
            </a:prstGeom>
            <a:solidFill>
              <a:srgbClr val="FFFF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89110" name="Picture 61" descr="car_A6_H2_S1"/>
            <p:cNvPicPr>
              <a:picLocks noChangeAspect="1" noChangeArrowheads="1"/>
            </p:cNvPicPr>
            <p:nvPr/>
          </p:nvPicPr>
          <p:blipFill>
            <a:blip r:embed="rId7"/>
            <a:srcRect l="52022" t="58699" r="25969" b="17288"/>
            <a:stretch>
              <a:fillRect/>
            </a:stretch>
          </p:blipFill>
          <p:spPr bwMode="auto">
            <a:xfrm flipH="1">
              <a:off x="1632" y="2976"/>
              <a:ext cx="341" cy="384"/>
            </a:xfrm>
            <a:prstGeom prst="rect">
              <a:avLst/>
            </a:prstGeom>
            <a:noFill/>
            <a:ln w="50800">
              <a:noFill/>
              <a:miter lim="800000"/>
              <a:headEnd/>
              <a:tailEnd/>
            </a:ln>
          </p:spPr>
        </p:pic>
      </p:grpSp>
      <p:grpSp>
        <p:nvGrpSpPr>
          <p:cNvPr id="15" name="Group 62"/>
          <p:cNvGrpSpPr>
            <a:grpSpLocks/>
          </p:cNvGrpSpPr>
          <p:nvPr/>
        </p:nvGrpSpPr>
        <p:grpSpPr bwMode="auto">
          <a:xfrm>
            <a:off x="152400" y="1295400"/>
            <a:ext cx="825500" cy="990600"/>
            <a:chOff x="3696" y="336"/>
            <a:chExt cx="480" cy="576"/>
          </a:xfrm>
        </p:grpSpPr>
        <p:sp>
          <p:nvSpPr>
            <p:cNvPr id="89107" name="Rectangle 63"/>
            <p:cNvSpPr>
              <a:spLocks noChangeArrowheads="1"/>
            </p:cNvSpPr>
            <p:nvPr/>
          </p:nvSpPr>
          <p:spPr bwMode="auto">
            <a:xfrm>
              <a:off x="3696" y="336"/>
              <a:ext cx="480" cy="576"/>
            </a:xfrm>
            <a:prstGeom prst="rect">
              <a:avLst/>
            </a:prstGeom>
            <a:solidFill>
              <a:srgbClr val="FF99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89108" name="Picture 64" descr="car_A4_H1_S1"/>
            <p:cNvPicPr>
              <a:picLocks noChangeAspect="1" noChangeArrowheads="1"/>
            </p:cNvPicPr>
            <p:nvPr/>
          </p:nvPicPr>
          <p:blipFill>
            <a:blip r:embed="rId16"/>
            <a:srcRect l="51999" t="32001" r="32001" b="41333"/>
            <a:stretch>
              <a:fillRect/>
            </a:stretch>
          </p:blipFill>
          <p:spPr bwMode="auto">
            <a:xfrm flipH="1">
              <a:off x="3744" y="384"/>
              <a:ext cx="384" cy="480"/>
            </a:xfrm>
            <a:prstGeom prst="rect">
              <a:avLst/>
            </a:prstGeom>
            <a:noFill/>
            <a:ln w="9525">
              <a:noFill/>
              <a:miter lim="800000"/>
              <a:headEnd/>
              <a:tailEnd/>
            </a:ln>
          </p:spPr>
        </p:pic>
      </p:grpSp>
      <p:sp>
        <p:nvSpPr>
          <p:cNvPr id="89094" name="Rectangle 65"/>
          <p:cNvSpPr>
            <a:spLocks noChangeArrowheads="1"/>
          </p:cNvSpPr>
          <p:nvPr/>
        </p:nvSpPr>
        <p:spPr bwMode="auto">
          <a:xfrm>
            <a:off x="1524000" y="-228600"/>
            <a:ext cx="6324600" cy="1143000"/>
          </a:xfrm>
          <a:prstGeom prst="rect">
            <a:avLst/>
          </a:prstGeom>
          <a:noFill/>
          <a:ln w="9525">
            <a:noFill/>
            <a:miter lim="800000"/>
            <a:headEnd/>
            <a:tailEnd/>
          </a:ln>
        </p:spPr>
        <p:txBody>
          <a:bodyPr anchor="ctr"/>
          <a:lstStyle/>
          <a:p>
            <a:pPr algn="ctr" rtl="0" fontAlgn="base">
              <a:spcBef>
                <a:spcPct val="0"/>
              </a:spcBef>
              <a:spcAft>
                <a:spcPct val="0"/>
              </a:spcAft>
            </a:pPr>
            <a:r>
              <a:rPr lang="en-US" sz="3600" kern="1200">
                <a:solidFill>
                  <a:srgbClr val="000000"/>
                </a:solidFill>
                <a:latin typeface="Futura Bk BT" pitchFamily="34" charset="0"/>
                <a:ea typeface="+mn-ea"/>
                <a:cs typeface="+mn-cs"/>
              </a:rPr>
              <a:t>Object Recognition</a:t>
            </a:r>
          </a:p>
        </p:txBody>
      </p:sp>
      <p:sp>
        <p:nvSpPr>
          <p:cNvPr id="457794" name="Rectangle 66"/>
          <p:cNvSpPr>
            <a:spLocks noChangeArrowheads="1"/>
          </p:cNvSpPr>
          <p:nvPr/>
        </p:nvSpPr>
        <p:spPr bwMode="auto">
          <a:xfrm>
            <a:off x="4572000" y="1295400"/>
            <a:ext cx="4267200" cy="2286000"/>
          </a:xfrm>
          <a:prstGeom prst="rect">
            <a:avLst/>
          </a:prstGeom>
          <a:noFill/>
          <a:ln w="38100" algn="ctr">
            <a:solidFill>
              <a:schemeClr val="bg2"/>
            </a:solidFill>
            <a:miter lim="800000"/>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457795" name="Text Box 67"/>
          <p:cNvSpPr txBox="1">
            <a:spLocks noChangeArrowheads="1"/>
          </p:cNvSpPr>
          <p:nvPr/>
        </p:nvSpPr>
        <p:spPr bwMode="auto">
          <a:xfrm>
            <a:off x="304800" y="4648200"/>
            <a:ext cx="8610600" cy="701675"/>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000" b="1" kern="1200">
                <a:solidFill>
                  <a:srgbClr val="000000"/>
                </a:solidFill>
                <a:latin typeface="Futura Bk BT" pitchFamily="34" charset="0"/>
                <a:ea typeface="+mn-ea"/>
                <a:cs typeface="+mn-cs"/>
              </a:rPr>
              <a:t>1. Find hypotheses of canonical parts consistent with a given pose</a:t>
            </a:r>
          </a:p>
          <a:p>
            <a:pPr algn="l" rtl="0" fontAlgn="base">
              <a:spcBef>
                <a:spcPct val="0"/>
              </a:spcBef>
              <a:spcAft>
                <a:spcPct val="0"/>
              </a:spcAft>
              <a:buFontTx/>
              <a:buChar char="•"/>
            </a:pPr>
            <a:endParaRPr lang="en-US" sz="2000" b="1" kern="1200" dirty="0">
              <a:solidFill>
                <a:srgbClr val="000000"/>
              </a:solidFill>
              <a:latin typeface="Times New Roman" pitchFamily="18" charset="0"/>
              <a:ea typeface="+mn-ea"/>
              <a:cs typeface="+mn-cs"/>
              <a:sym typeface="Symbol" pitchFamily="18" charset="2"/>
            </a:endParaRPr>
          </a:p>
        </p:txBody>
      </p:sp>
      <p:sp>
        <p:nvSpPr>
          <p:cNvPr id="89097" name="Text Box 68"/>
          <p:cNvSpPr txBox="1">
            <a:spLocks noChangeArrowheads="1"/>
          </p:cNvSpPr>
          <p:nvPr/>
        </p:nvSpPr>
        <p:spPr bwMode="auto">
          <a:xfrm>
            <a:off x="228600" y="685800"/>
            <a:ext cx="1828800" cy="701675"/>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000" b="1" kern="1200">
                <a:solidFill>
                  <a:srgbClr val="000000"/>
                </a:solidFill>
                <a:latin typeface="Futura Bk BT" pitchFamily="34" charset="0"/>
                <a:ea typeface="+mn-ea"/>
                <a:cs typeface="+mn-cs"/>
              </a:rPr>
              <a:t>Query image</a:t>
            </a:r>
          </a:p>
          <a:p>
            <a:pPr algn="l" rtl="0" fontAlgn="base">
              <a:spcBef>
                <a:spcPct val="0"/>
              </a:spcBef>
              <a:spcAft>
                <a:spcPct val="0"/>
              </a:spcAft>
              <a:buFontTx/>
              <a:buChar char="•"/>
            </a:pPr>
            <a:endParaRPr lang="en-US" sz="2000" b="1" kern="1200" dirty="0">
              <a:solidFill>
                <a:srgbClr val="000000"/>
              </a:solidFill>
              <a:latin typeface="Times New Roman" pitchFamily="18" charset="0"/>
              <a:ea typeface="+mn-ea"/>
              <a:cs typeface="+mn-cs"/>
              <a:sym typeface="Symbol" pitchFamily="18" charset="2"/>
            </a:endParaRPr>
          </a:p>
        </p:txBody>
      </p:sp>
      <p:sp>
        <p:nvSpPr>
          <p:cNvPr id="457797" name="Text Box 69"/>
          <p:cNvSpPr txBox="1">
            <a:spLocks noChangeArrowheads="1"/>
          </p:cNvSpPr>
          <p:nvPr/>
        </p:nvSpPr>
        <p:spPr bwMode="auto">
          <a:xfrm>
            <a:off x="4572000" y="822325"/>
            <a:ext cx="1828800" cy="701675"/>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000" b="1" kern="1200">
                <a:solidFill>
                  <a:srgbClr val="000000"/>
                </a:solidFill>
                <a:latin typeface="Futura Bk BT" pitchFamily="34" charset="0"/>
                <a:ea typeface="+mn-ea"/>
                <a:cs typeface="+mn-cs"/>
              </a:rPr>
              <a:t>model</a:t>
            </a:r>
          </a:p>
          <a:p>
            <a:pPr algn="l" rtl="0" fontAlgn="base">
              <a:spcBef>
                <a:spcPct val="0"/>
              </a:spcBef>
              <a:spcAft>
                <a:spcPct val="0"/>
              </a:spcAft>
              <a:buFontTx/>
              <a:buChar char="•"/>
            </a:pPr>
            <a:endParaRPr lang="en-US" sz="2000" b="1" kern="1200" dirty="0">
              <a:solidFill>
                <a:srgbClr val="000000"/>
              </a:solidFill>
              <a:latin typeface="Times New Roman" pitchFamily="18" charset="0"/>
              <a:ea typeface="+mn-ea"/>
              <a:cs typeface="+mn-cs"/>
              <a:sym typeface="Symbol" pitchFamily="18" charset="2"/>
            </a:endParaRPr>
          </a:p>
        </p:txBody>
      </p:sp>
      <p:grpSp>
        <p:nvGrpSpPr>
          <p:cNvPr id="16" name="Group 70"/>
          <p:cNvGrpSpPr>
            <a:grpSpLocks/>
          </p:cNvGrpSpPr>
          <p:nvPr/>
        </p:nvGrpSpPr>
        <p:grpSpPr bwMode="auto">
          <a:xfrm>
            <a:off x="304800" y="1295400"/>
            <a:ext cx="990600" cy="762000"/>
            <a:chOff x="3648" y="960"/>
            <a:chExt cx="672" cy="432"/>
          </a:xfrm>
        </p:grpSpPr>
        <p:sp>
          <p:nvSpPr>
            <p:cNvPr id="89105" name="Rectangle 71"/>
            <p:cNvSpPr>
              <a:spLocks noChangeArrowheads="1"/>
            </p:cNvSpPr>
            <p:nvPr/>
          </p:nvSpPr>
          <p:spPr bwMode="auto">
            <a:xfrm>
              <a:off x="3648" y="960"/>
              <a:ext cx="672" cy="432"/>
            </a:xfrm>
            <a:prstGeom prst="rect">
              <a:avLst/>
            </a:prstGeom>
            <a:solidFill>
              <a:srgbClr val="FFCC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89106" name="Picture 72" descr="car_A4_H1_S1"/>
            <p:cNvPicPr>
              <a:picLocks noChangeAspect="1" noChangeArrowheads="1"/>
            </p:cNvPicPr>
            <p:nvPr/>
          </p:nvPicPr>
          <p:blipFill>
            <a:blip r:embed="rId16"/>
            <a:srcRect l="32001" t="42667" r="44000" b="38667"/>
            <a:stretch>
              <a:fillRect/>
            </a:stretch>
          </p:blipFill>
          <p:spPr bwMode="auto">
            <a:xfrm flipH="1">
              <a:off x="3696" y="1008"/>
              <a:ext cx="576" cy="336"/>
            </a:xfrm>
            <a:prstGeom prst="rect">
              <a:avLst/>
            </a:prstGeom>
            <a:noFill/>
            <a:ln w="9525">
              <a:noFill/>
              <a:miter lim="800000"/>
              <a:headEnd/>
              <a:tailEnd/>
            </a:ln>
          </p:spPr>
        </p:pic>
      </p:grpSp>
      <p:sp>
        <p:nvSpPr>
          <p:cNvPr id="457801" name="Freeform 73"/>
          <p:cNvSpPr>
            <a:spLocks/>
          </p:cNvSpPr>
          <p:nvPr/>
        </p:nvSpPr>
        <p:spPr bwMode="auto">
          <a:xfrm rot="546095">
            <a:off x="5486400" y="1752600"/>
            <a:ext cx="2133600" cy="1568450"/>
          </a:xfrm>
          <a:custGeom>
            <a:avLst/>
            <a:gdLst>
              <a:gd name="T0" fmla="*/ 1344 w 1632"/>
              <a:gd name="T1" fmla="*/ 1200 h 1200"/>
              <a:gd name="T2" fmla="*/ 1632 w 1632"/>
              <a:gd name="T3" fmla="*/ 720 h 1200"/>
              <a:gd name="T4" fmla="*/ 288 w 1632"/>
              <a:gd name="T5" fmla="*/ 0 h 1200"/>
              <a:gd name="T6" fmla="*/ 0 w 1632"/>
              <a:gd name="T7" fmla="*/ 528 h 1200"/>
              <a:gd name="T8" fmla="*/ 1344 w 1632"/>
              <a:gd name="T9" fmla="*/ 1200 h 1200"/>
              <a:gd name="T10" fmla="*/ 0 60000 65536"/>
              <a:gd name="T11" fmla="*/ 0 60000 65536"/>
              <a:gd name="T12" fmla="*/ 0 60000 65536"/>
              <a:gd name="T13" fmla="*/ 0 60000 65536"/>
              <a:gd name="T14" fmla="*/ 0 60000 65536"/>
              <a:gd name="T15" fmla="*/ 0 w 1632"/>
              <a:gd name="T16" fmla="*/ 0 h 1200"/>
              <a:gd name="T17" fmla="*/ 1632 w 1632"/>
              <a:gd name="T18" fmla="*/ 1200 h 1200"/>
            </a:gdLst>
            <a:ahLst/>
            <a:cxnLst>
              <a:cxn ang="T10">
                <a:pos x="T0" y="T1"/>
              </a:cxn>
              <a:cxn ang="T11">
                <a:pos x="T2" y="T3"/>
              </a:cxn>
              <a:cxn ang="T12">
                <a:pos x="T4" y="T5"/>
              </a:cxn>
              <a:cxn ang="T13">
                <a:pos x="T6" y="T7"/>
              </a:cxn>
              <a:cxn ang="T14">
                <a:pos x="T8" y="T9"/>
              </a:cxn>
            </a:cxnLst>
            <a:rect l="T15" t="T16" r="T17" b="T18"/>
            <a:pathLst>
              <a:path w="1632" h="1200">
                <a:moveTo>
                  <a:pt x="1344" y="1200"/>
                </a:moveTo>
                <a:lnTo>
                  <a:pt x="1632" y="720"/>
                </a:lnTo>
                <a:lnTo>
                  <a:pt x="288" y="0"/>
                </a:lnTo>
                <a:lnTo>
                  <a:pt x="0" y="528"/>
                </a:lnTo>
                <a:lnTo>
                  <a:pt x="1344" y="1200"/>
                </a:lnTo>
                <a:close/>
              </a:path>
            </a:pathLst>
          </a:custGeom>
          <a:solidFill>
            <a:srgbClr val="FFCC00">
              <a:alpha val="30980"/>
            </a:srgbClr>
          </a:solidFill>
          <a:ln w="12700">
            <a:solidFill>
              <a:schemeClr val="bg2"/>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457802" name="Oval 74"/>
          <p:cNvSpPr>
            <a:spLocks noChangeArrowheads="1"/>
          </p:cNvSpPr>
          <p:nvPr/>
        </p:nvSpPr>
        <p:spPr bwMode="auto">
          <a:xfrm>
            <a:off x="6172200" y="2057400"/>
            <a:ext cx="914400" cy="914400"/>
          </a:xfrm>
          <a:prstGeom prst="ellipse">
            <a:avLst/>
          </a:prstGeom>
          <a:noFill/>
          <a:ln w="101600" algn="ctr">
            <a:solidFill>
              <a:srgbClr val="FF0000"/>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457803" name="Oval 75"/>
          <p:cNvSpPr>
            <a:spLocks noChangeArrowheads="1"/>
          </p:cNvSpPr>
          <p:nvPr/>
        </p:nvSpPr>
        <p:spPr bwMode="auto">
          <a:xfrm>
            <a:off x="6629400" y="2514600"/>
            <a:ext cx="914400" cy="914400"/>
          </a:xfrm>
          <a:prstGeom prst="ellipse">
            <a:avLst/>
          </a:prstGeom>
          <a:noFill/>
          <a:ln w="101600" algn="ctr">
            <a:solidFill>
              <a:srgbClr val="FF0000"/>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457804" name="Oval 76"/>
          <p:cNvSpPr>
            <a:spLocks noChangeArrowheads="1"/>
          </p:cNvSpPr>
          <p:nvPr/>
        </p:nvSpPr>
        <p:spPr bwMode="auto">
          <a:xfrm>
            <a:off x="5638800" y="1676400"/>
            <a:ext cx="914400" cy="914400"/>
          </a:xfrm>
          <a:prstGeom prst="ellipse">
            <a:avLst/>
          </a:prstGeom>
          <a:noFill/>
          <a:ln w="101600" algn="ctr">
            <a:solidFill>
              <a:srgbClr val="FF0000"/>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457805" name="Rectangle 77"/>
          <p:cNvSpPr>
            <a:spLocks noChangeArrowheads="1"/>
          </p:cNvSpPr>
          <p:nvPr/>
        </p:nvSpPr>
        <p:spPr bwMode="auto">
          <a:xfrm>
            <a:off x="3657600" y="4191000"/>
            <a:ext cx="1828800" cy="457200"/>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400" kern="1200">
                <a:solidFill>
                  <a:srgbClr val="000000"/>
                </a:solidFill>
                <a:latin typeface="Futura Bk BT" pitchFamily="34" charset="0"/>
                <a:ea typeface="+mn-ea"/>
                <a:cs typeface="+mn-cs"/>
              </a:rPr>
              <a:t>Algorithm</a:t>
            </a:r>
            <a:r>
              <a:rPr lang="en-US" sz="2400" kern="1200">
                <a:solidFill>
                  <a:srgbClr val="B2B2B2"/>
                </a:solidFill>
                <a:latin typeface="Futura Bk BT" pitchFamily="34"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779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77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77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78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78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80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1.38778E-17 -4.44444E-6 L 0.30278 -4.44444E-6 L 0.3 0.07662 L -0.0125 0.06922 L -0.0125 0.13334 L 0.12639 0.13334 " pathEditMode="relative" rAng="0" ptsTypes="AAAAAA">
                                      <p:cBhvr>
                                        <p:cTn id="26" dur="500" fill="hold"/>
                                        <p:tgtEl>
                                          <p:spTgt spid="16"/>
                                        </p:tgtEl>
                                        <p:attrNameLst>
                                          <p:attrName>ppt_x</p:attrName>
                                          <p:attrName>ppt_y</p:attrName>
                                        </p:attrNameLst>
                                      </p:cBhvr>
                                      <p:rCtr x="145" y="67"/>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780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5780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0" presetClass="path" presetSubtype="0" accel="50000" decel="50000" fill="hold" nodeType="withEffect">
                                  <p:stCondLst>
                                    <p:cond delay="0"/>
                                  </p:stCondLst>
                                  <p:childTnLst>
                                    <p:animMotion origin="layout" path="M 1.38778E-17 -4.44444E-6 L 0.30417 0.00695 L 0.30417 0.1125 L 0.00764 0.09723 L 0.00625 0.15556 L 0.21684 0.16389 L 0.23976 0.16667 " pathEditMode="relative" rAng="0" ptsTypes="AAAAAAA">
                                      <p:cBhvr>
                                        <p:cTn id="36" dur="500" fill="hold"/>
                                        <p:tgtEl>
                                          <p:spTgt spid="14"/>
                                        </p:tgtEl>
                                        <p:attrNameLst>
                                          <p:attrName>ppt_x</p:attrName>
                                          <p:attrName>ppt_y</p:attrName>
                                        </p:attrNameLst>
                                      </p:cBhvr>
                                      <p:rCtr x="152" y="83"/>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7804"/>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45780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0" presetClass="path" presetSubtype="0" accel="50000" decel="50000" fill="hold" nodeType="withEffect">
                                  <p:stCondLst>
                                    <p:cond delay="0"/>
                                  </p:stCondLst>
                                  <p:childTnLst>
                                    <p:animMotion origin="layout" path="M 0.01319 -1.11111E-6 L 0.32777 0.0044 L 0.325 0.07222 L 0.10972 0.06667 " pathEditMode="relative" rAng="0" ptsTypes="AAAA">
                                      <p:cBhvr>
                                        <p:cTn id="46" dur="500" fill="hold"/>
                                        <p:tgtEl>
                                          <p:spTgt spid="15"/>
                                        </p:tgtEl>
                                        <p:attrNameLst>
                                          <p:attrName>ppt_x</p:attrName>
                                          <p:attrName>ppt_y</p:attrName>
                                        </p:attrNameLst>
                                      </p:cBhvr>
                                      <p:rCtr x="157" y="36"/>
                                    </p:animMotion>
                                  </p:childTnLst>
                                </p:cTn>
                              </p:par>
                              <p:par>
                                <p:cTn id="47" presetID="1" presetClass="exit" presetSubtype="0" fill="hold" grpId="1" nodeType="withEffect">
                                  <p:stCondLst>
                                    <p:cond delay="0"/>
                                  </p:stCondLst>
                                  <p:childTnLst>
                                    <p:set>
                                      <p:cBhvr>
                                        <p:cTn id="48" dur="1" fill="hold">
                                          <p:stCondLst>
                                            <p:cond delay="0"/>
                                          </p:stCondLst>
                                        </p:cTn>
                                        <p:tgtEl>
                                          <p:spTgt spid="4578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94" grpId="0" animBg="1"/>
      <p:bldP spid="457795" grpId="0"/>
      <p:bldP spid="457797" grpId="0"/>
      <p:bldP spid="457801" grpId="0" animBg="1"/>
      <p:bldP spid="457802" grpId="0" animBg="1"/>
      <p:bldP spid="457802" grpId="1" animBg="1"/>
      <p:bldP spid="457803" grpId="0" animBg="1"/>
      <p:bldP spid="457803" grpId="1" animBg="1"/>
      <p:bldP spid="457804" grpId="0" animBg="1"/>
      <p:bldP spid="457804" grpId="1" animBg="1"/>
      <p:bldP spid="4578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207" name="Picture 7"/>
          <p:cNvPicPr>
            <a:picLocks noChangeAspect="1" noChangeArrowheads="1"/>
          </p:cNvPicPr>
          <p:nvPr/>
        </p:nvPicPr>
        <p:blipFill>
          <a:blip r:embed="rId2"/>
          <a:srcRect/>
          <a:stretch>
            <a:fillRect/>
          </a:stretch>
        </p:blipFill>
        <p:spPr bwMode="auto">
          <a:xfrm>
            <a:off x="914400" y="477838"/>
            <a:ext cx="7315200" cy="6456362"/>
          </a:xfrm>
          <a:prstGeom prst="rect">
            <a:avLst/>
          </a:prstGeom>
          <a:noFill/>
          <a:ln w="9525">
            <a:noFill/>
            <a:miter lim="800000"/>
            <a:headEnd/>
            <a:tailEnd/>
          </a:ln>
          <a:effectLst/>
        </p:spPr>
      </p:pic>
      <p:pic>
        <p:nvPicPr>
          <p:cNvPr id="691206" name="Picture 6" descr="car4"/>
          <p:cNvPicPr>
            <a:picLocks noChangeAspect="1" noChangeArrowheads="1"/>
          </p:cNvPicPr>
          <p:nvPr/>
        </p:nvPicPr>
        <p:blipFill>
          <a:blip r:embed="rId3"/>
          <a:srcRect/>
          <a:stretch>
            <a:fillRect/>
          </a:stretch>
        </p:blipFill>
        <p:spPr bwMode="auto">
          <a:xfrm>
            <a:off x="3124200" y="2514600"/>
            <a:ext cx="3200400" cy="1281113"/>
          </a:xfrm>
          <a:prstGeom prst="rect">
            <a:avLst/>
          </a:prstGeom>
          <a:noFill/>
        </p:spPr>
      </p:pic>
      <p:sp>
        <p:nvSpPr>
          <p:cNvPr id="691209" name="Text Box 9"/>
          <p:cNvSpPr txBox="1">
            <a:spLocks noChangeArrowheads="1"/>
          </p:cNvSpPr>
          <p:nvPr/>
        </p:nvSpPr>
        <p:spPr bwMode="auto">
          <a:xfrm rot="16200000">
            <a:off x="6951662" y="4684713"/>
            <a:ext cx="3927475" cy="3048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400" i="1" kern="1200">
                <a:solidFill>
                  <a:srgbClr val="000000"/>
                </a:solidFill>
                <a:latin typeface="Arial" charset="0"/>
                <a:ea typeface="+mn-ea"/>
                <a:cs typeface="Arial"/>
              </a:rPr>
              <a:t>King Arthur and the knights of the Round Table.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ar10_A6_H1_S1"/>
          <p:cNvPicPr>
            <a:picLocks noChangeAspect="1" noChangeArrowheads="1"/>
          </p:cNvPicPr>
          <p:nvPr/>
        </p:nvPicPr>
        <p:blipFill>
          <a:blip r:embed="rId3">
            <a:lum bright="48000"/>
            <a:grayscl/>
          </a:blip>
          <a:srcRect t="1848" b="-1840"/>
          <a:stretch>
            <a:fillRect/>
          </a:stretch>
        </p:blipFill>
        <p:spPr bwMode="auto">
          <a:xfrm>
            <a:off x="152400" y="1219200"/>
            <a:ext cx="3962400" cy="2971800"/>
          </a:xfrm>
          <a:prstGeom prst="rect">
            <a:avLst/>
          </a:prstGeom>
          <a:noFill/>
          <a:ln w="9525">
            <a:noFill/>
            <a:miter lim="800000"/>
            <a:headEnd/>
            <a:tailEnd/>
          </a:ln>
        </p:spPr>
      </p:pic>
      <p:grpSp>
        <p:nvGrpSpPr>
          <p:cNvPr id="2" name="Group 3"/>
          <p:cNvGrpSpPr>
            <a:grpSpLocks/>
          </p:cNvGrpSpPr>
          <p:nvPr/>
        </p:nvGrpSpPr>
        <p:grpSpPr bwMode="auto">
          <a:xfrm>
            <a:off x="1143000" y="1752600"/>
            <a:ext cx="825500" cy="990600"/>
            <a:chOff x="3696" y="336"/>
            <a:chExt cx="480" cy="576"/>
          </a:xfrm>
        </p:grpSpPr>
        <p:sp>
          <p:nvSpPr>
            <p:cNvPr id="90235" name="Rectangle 4"/>
            <p:cNvSpPr>
              <a:spLocks noChangeArrowheads="1"/>
            </p:cNvSpPr>
            <p:nvPr/>
          </p:nvSpPr>
          <p:spPr bwMode="auto">
            <a:xfrm>
              <a:off x="3696" y="336"/>
              <a:ext cx="480" cy="576"/>
            </a:xfrm>
            <a:prstGeom prst="rect">
              <a:avLst/>
            </a:prstGeom>
            <a:solidFill>
              <a:srgbClr val="FF99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236" name="Picture 5" descr="car_A4_H1_S1"/>
            <p:cNvPicPr>
              <a:picLocks noChangeAspect="1" noChangeArrowheads="1"/>
            </p:cNvPicPr>
            <p:nvPr/>
          </p:nvPicPr>
          <p:blipFill>
            <a:blip r:embed="rId4"/>
            <a:srcRect l="51999" t="32001" r="32001" b="41333"/>
            <a:stretch>
              <a:fillRect/>
            </a:stretch>
          </p:blipFill>
          <p:spPr bwMode="auto">
            <a:xfrm flipH="1">
              <a:off x="3744" y="384"/>
              <a:ext cx="384" cy="480"/>
            </a:xfrm>
            <a:prstGeom prst="rect">
              <a:avLst/>
            </a:prstGeom>
            <a:noFill/>
            <a:ln w="9525">
              <a:noFill/>
              <a:miter lim="800000"/>
              <a:headEnd/>
              <a:tailEnd/>
            </a:ln>
          </p:spPr>
        </p:pic>
      </p:grpSp>
      <p:sp>
        <p:nvSpPr>
          <p:cNvPr id="90116" name="Rectangle 6"/>
          <p:cNvSpPr>
            <a:spLocks noChangeArrowheads="1"/>
          </p:cNvSpPr>
          <p:nvPr/>
        </p:nvSpPr>
        <p:spPr bwMode="auto">
          <a:xfrm>
            <a:off x="1524000" y="-228600"/>
            <a:ext cx="6324600" cy="1143000"/>
          </a:xfrm>
          <a:prstGeom prst="rect">
            <a:avLst/>
          </a:prstGeom>
          <a:noFill/>
          <a:ln w="9525">
            <a:noFill/>
            <a:miter lim="800000"/>
            <a:headEnd/>
            <a:tailEnd/>
          </a:ln>
        </p:spPr>
        <p:txBody>
          <a:bodyPr anchor="ctr"/>
          <a:lstStyle/>
          <a:p>
            <a:pPr algn="ctr" rtl="0" fontAlgn="base">
              <a:spcBef>
                <a:spcPct val="0"/>
              </a:spcBef>
              <a:spcAft>
                <a:spcPct val="0"/>
              </a:spcAft>
            </a:pPr>
            <a:r>
              <a:rPr lang="en-US" sz="3600" kern="1200">
                <a:solidFill>
                  <a:srgbClr val="000000"/>
                </a:solidFill>
                <a:latin typeface="Futura Bk BT" pitchFamily="34" charset="0"/>
                <a:ea typeface="+mn-ea"/>
                <a:cs typeface="+mn-cs"/>
              </a:rPr>
              <a:t>Object Recognition</a:t>
            </a:r>
          </a:p>
        </p:txBody>
      </p:sp>
      <p:sp>
        <p:nvSpPr>
          <p:cNvPr id="90117" name="Rectangle 7"/>
          <p:cNvSpPr>
            <a:spLocks noChangeArrowheads="1"/>
          </p:cNvSpPr>
          <p:nvPr/>
        </p:nvSpPr>
        <p:spPr bwMode="auto">
          <a:xfrm>
            <a:off x="4572000" y="1295400"/>
            <a:ext cx="4267200" cy="2286000"/>
          </a:xfrm>
          <a:prstGeom prst="rect">
            <a:avLst/>
          </a:prstGeom>
          <a:noFill/>
          <a:ln w="38100" algn="ctr">
            <a:solidFill>
              <a:schemeClr val="bg2"/>
            </a:solidFill>
            <a:miter lim="800000"/>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18" name="Text Box 8"/>
          <p:cNvSpPr txBox="1">
            <a:spLocks noChangeArrowheads="1"/>
          </p:cNvSpPr>
          <p:nvPr/>
        </p:nvSpPr>
        <p:spPr bwMode="auto">
          <a:xfrm>
            <a:off x="304800" y="4648200"/>
            <a:ext cx="8382000" cy="701675"/>
          </a:xfrm>
          <a:prstGeom prst="rect">
            <a:avLst/>
          </a:prstGeom>
          <a:noFill/>
          <a:ln w="38100" algn="ctr">
            <a:noFill/>
            <a:miter lim="800000"/>
            <a:headEnd/>
            <a:tailEnd/>
          </a:ln>
        </p:spPr>
        <p:txBody>
          <a:bodyPr wrap="square">
            <a:spAutoFit/>
          </a:bodyPr>
          <a:lstStyle/>
          <a:p>
            <a:pPr algn="l" rtl="0" fontAlgn="base">
              <a:spcBef>
                <a:spcPct val="0"/>
              </a:spcBef>
              <a:spcAft>
                <a:spcPct val="0"/>
              </a:spcAft>
            </a:pPr>
            <a:r>
              <a:rPr lang="en-US" sz="2000" b="1" kern="1200" dirty="0">
                <a:solidFill>
                  <a:srgbClr val="000000"/>
                </a:solidFill>
                <a:latin typeface="Futura Bk BT" pitchFamily="34" charset="0"/>
                <a:ea typeface="+mn-ea"/>
                <a:cs typeface="+mn-cs"/>
              </a:rPr>
              <a:t>1. Find hypotheses of canonical parts consistent with a given pose</a:t>
            </a:r>
          </a:p>
          <a:p>
            <a:pPr algn="l" rtl="0" fontAlgn="base">
              <a:spcBef>
                <a:spcPct val="0"/>
              </a:spcBef>
              <a:spcAft>
                <a:spcPct val="0"/>
              </a:spcAft>
              <a:buFontTx/>
              <a:buChar char="•"/>
            </a:pPr>
            <a:endParaRPr lang="en-US" sz="2000" b="1" kern="1200" dirty="0">
              <a:solidFill>
                <a:srgbClr val="000000"/>
              </a:solidFill>
              <a:latin typeface="Times New Roman" pitchFamily="18" charset="0"/>
              <a:ea typeface="+mn-ea"/>
              <a:cs typeface="+mn-cs"/>
              <a:sym typeface="Symbol" pitchFamily="18" charset="2"/>
            </a:endParaRPr>
          </a:p>
        </p:txBody>
      </p:sp>
      <p:sp>
        <p:nvSpPr>
          <p:cNvPr id="90119" name="Rectangle 9"/>
          <p:cNvSpPr>
            <a:spLocks noChangeArrowheads="1"/>
          </p:cNvSpPr>
          <p:nvPr/>
        </p:nvSpPr>
        <p:spPr bwMode="auto">
          <a:xfrm>
            <a:off x="1447800" y="2209800"/>
            <a:ext cx="990600" cy="762000"/>
          </a:xfrm>
          <a:prstGeom prst="rect">
            <a:avLst/>
          </a:prstGeom>
          <a:noFill/>
          <a:ln w="25400" algn="ctr">
            <a:solidFill>
              <a:schemeClr val="bg2"/>
            </a:solidFill>
            <a:prstDash val="sysDot"/>
            <a:miter lim="800000"/>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20" name="Text Box 10"/>
          <p:cNvSpPr txBox="1">
            <a:spLocks noChangeArrowheads="1"/>
          </p:cNvSpPr>
          <p:nvPr/>
        </p:nvSpPr>
        <p:spPr bwMode="auto">
          <a:xfrm>
            <a:off x="228600" y="685800"/>
            <a:ext cx="1828800" cy="701675"/>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000" b="1" kern="1200">
                <a:solidFill>
                  <a:srgbClr val="000000"/>
                </a:solidFill>
                <a:latin typeface="Futura Bk BT" pitchFamily="34" charset="0"/>
                <a:ea typeface="+mn-ea"/>
                <a:cs typeface="+mn-cs"/>
              </a:rPr>
              <a:t>Query image</a:t>
            </a:r>
          </a:p>
          <a:p>
            <a:pPr algn="l" rtl="0" fontAlgn="base">
              <a:spcBef>
                <a:spcPct val="0"/>
              </a:spcBef>
              <a:spcAft>
                <a:spcPct val="0"/>
              </a:spcAft>
              <a:buFontTx/>
              <a:buChar char="•"/>
            </a:pPr>
            <a:endParaRPr lang="en-US" sz="2000" b="1" kern="1200" dirty="0">
              <a:solidFill>
                <a:srgbClr val="000000"/>
              </a:solidFill>
              <a:latin typeface="Times New Roman" pitchFamily="18" charset="0"/>
              <a:ea typeface="+mn-ea"/>
              <a:cs typeface="+mn-cs"/>
              <a:sym typeface="Symbol" pitchFamily="18" charset="2"/>
            </a:endParaRPr>
          </a:p>
        </p:txBody>
      </p:sp>
      <p:sp>
        <p:nvSpPr>
          <p:cNvPr id="90121" name="Rectangle 11"/>
          <p:cNvSpPr>
            <a:spLocks noChangeArrowheads="1"/>
          </p:cNvSpPr>
          <p:nvPr/>
        </p:nvSpPr>
        <p:spPr bwMode="auto">
          <a:xfrm>
            <a:off x="304800" y="5029200"/>
            <a:ext cx="7848600" cy="396875"/>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000" b="1" kern="1200">
                <a:solidFill>
                  <a:srgbClr val="000000"/>
                </a:solidFill>
                <a:latin typeface="Futura Bk BT" pitchFamily="34" charset="0"/>
                <a:ea typeface="+mn-ea"/>
                <a:cs typeface="+mn-cs"/>
              </a:rPr>
              <a:t>2. Infer position and pose of other canonical parts</a:t>
            </a:r>
          </a:p>
        </p:txBody>
      </p:sp>
      <p:grpSp>
        <p:nvGrpSpPr>
          <p:cNvPr id="3" name="Group 12"/>
          <p:cNvGrpSpPr>
            <a:grpSpLocks/>
          </p:cNvGrpSpPr>
          <p:nvPr/>
        </p:nvGrpSpPr>
        <p:grpSpPr bwMode="auto">
          <a:xfrm flipH="1">
            <a:off x="2362200" y="2438400"/>
            <a:ext cx="838200" cy="762000"/>
            <a:chOff x="1589" y="2928"/>
            <a:chExt cx="432" cy="480"/>
          </a:xfrm>
        </p:grpSpPr>
        <p:sp>
          <p:nvSpPr>
            <p:cNvPr id="90233" name="Rectangle 13"/>
            <p:cNvSpPr>
              <a:spLocks noChangeArrowheads="1"/>
            </p:cNvSpPr>
            <p:nvPr/>
          </p:nvSpPr>
          <p:spPr bwMode="auto">
            <a:xfrm>
              <a:off x="1589" y="2928"/>
              <a:ext cx="432" cy="480"/>
            </a:xfrm>
            <a:prstGeom prst="rect">
              <a:avLst/>
            </a:prstGeom>
            <a:solidFill>
              <a:srgbClr val="FFFF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234" name="Picture 14" descr="car_A6_H2_S1"/>
            <p:cNvPicPr>
              <a:picLocks noChangeAspect="1" noChangeArrowheads="1"/>
            </p:cNvPicPr>
            <p:nvPr/>
          </p:nvPicPr>
          <p:blipFill>
            <a:blip r:embed="rId5"/>
            <a:srcRect l="52022" t="58699" r="25969" b="17288"/>
            <a:stretch>
              <a:fillRect/>
            </a:stretch>
          </p:blipFill>
          <p:spPr bwMode="auto">
            <a:xfrm flipH="1">
              <a:off x="1632" y="2976"/>
              <a:ext cx="341" cy="384"/>
            </a:xfrm>
            <a:prstGeom prst="rect">
              <a:avLst/>
            </a:prstGeom>
            <a:noFill/>
            <a:ln w="50800">
              <a:noFill/>
              <a:miter lim="800000"/>
              <a:headEnd/>
              <a:tailEnd/>
            </a:ln>
          </p:spPr>
        </p:pic>
      </p:grpSp>
      <p:grpSp>
        <p:nvGrpSpPr>
          <p:cNvPr id="4" name="Group 15"/>
          <p:cNvGrpSpPr>
            <a:grpSpLocks/>
          </p:cNvGrpSpPr>
          <p:nvPr/>
        </p:nvGrpSpPr>
        <p:grpSpPr bwMode="auto">
          <a:xfrm>
            <a:off x="1447800" y="2209800"/>
            <a:ext cx="990600" cy="762000"/>
            <a:chOff x="3648" y="960"/>
            <a:chExt cx="672" cy="432"/>
          </a:xfrm>
        </p:grpSpPr>
        <p:sp>
          <p:nvSpPr>
            <p:cNvPr id="90231" name="Rectangle 16"/>
            <p:cNvSpPr>
              <a:spLocks noChangeArrowheads="1"/>
            </p:cNvSpPr>
            <p:nvPr/>
          </p:nvSpPr>
          <p:spPr bwMode="auto">
            <a:xfrm>
              <a:off x="3648" y="960"/>
              <a:ext cx="672" cy="432"/>
            </a:xfrm>
            <a:prstGeom prst="rect">
              <a:avLst/>
            </a:prstGeom>
            <a:solidFill>
              <a:srgbClr val="FFCC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232" name="Picture 17" descr="car_A4_H1_S1"/>
            <p:cNvPicPr>
              <a:picLocks noChangeAspect="1" noChangeArrowheads="1"/>
            </p:cNvPicPr>
            <p:nvPr/>
          </p:nvPicPr>
          <p:blipFill>
            <a:blip r:embed="rId4"/>
            <a:srcRect l="32001" t="42667" r="44000" b="38667"/>
            <a:stretch>
              <a:fillRect/>
            </a:stretch>
          </p:blipFill>
          <p:spPr bwMode="auto">
            <a:xfrm flipH="1">
              <a:off x="3696" y="1008"/>
              <a:ext cx="576" cy="336"/>
            </a:xfrm>
            <a:prstGeom prst="rect">
              <a:avLst/>
            </a:prstGeom>
            <a:noFill/>
            <a:ln w="9525">
              <a:noFill/>
              <a:miter lim="800000"/>
              <a:headEnd/>
              <a:tailEnd/>
            </a:ln>
          </p:spPr>
        </p:pic>
      </p:grpSp>
      <p:sp>
        <p:nvSpPr>
          <p:cNvPr id="90124" name="Text Box 18"/>
          <p:cNvSpPr txBox="1">
            <a:spLocks noChangeArrowheads="1"/>
          </p:cNvSpPr>
          <p:nvPr/>
        </p:nvSpPr>
        <p:spPr bwMode="auto">
          <a:xfrm>
            <a:off x="4572000" y="822325"/>
            <a:ext cx="1828800" cy="701675"/>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000" b="1" kern="1200">
                <a:solidFill>
                  <a:srgbClr val="000000"/>
                </a:solidFill>
                <a:latin typeface="Futura Bk BT" pitchFamily="34" charset="0"/>
                <a:ea typeface="+mn-ea"/>
                <a:cs typeface="+mn-cs"/>
              </a:rPr>
              <a:t>model</a:t>
            </a:r>
          </a:p>
          <a:p>
            <a:pPr algn="l" rtl="0" fontAlgn="base">
              <a:spcBef>
                <a:spcPct val="0"/>
              </a:spcBef>
              <a:spcAft>
                <a:spcPct val="0"/>
              </a:spcAft>
              <a:buFontTx/>
              <a:buChar char="•"/>
            </a:pPr>
            <a:endParaRPr lang="en-US" sz="2000" b="1" kern="1200" dirty="0">
              <a:solidFill>
                <a:srgbClr val="000000"/>
              </a:solidFill>
              <a:latin typeface="Times New Roman" pitchFamily="18" charset="0"/>
              <a:ea typeface="+mn-ea"/>
              <a:cs typeface="+mn-cs"/>
              <a:sym typeface="Symbol" pitchFamily="18" charset="2"/>
            </a:endParaRPr>
          </a:p>
        </p:txBody>
      </p:sp>
      <p:grpSp>
        <p:nvGrpSpPr>
          <p:cNvPr id="5" name="Group 19"/>
          <p:cNvGrpSpPr>
            <a:grpSpLocks/>
          </p:cNvGrpSpPr>
          <p:nvPr/>
        </p:nvGrpSpPr>
        <p:grpSpPr bwMode="auto">
          <a:xfrm>
            <a:off x="4648200" y="1520825"/>
            <a:ext cx="4038600" cy="1908175"/>
            <a:chOff x="576" y="768"/>
            <a:chExt cx="4752" cy="2245"/>
          </a:xfrm>
        </p:grpSpPr>
        <p:sp>
          <p:nvSpPr>
            <p:cNvPr id="90176" name="Line 20"/>
            <p:cNvSpPr>
              <a:spLocks noChangeShapeType="1"/>
            </p:cNvSpPr>
            <p:nvPr/>
          </p:nvSpPr>
          <p:spPr bwMode="auto">
            <a:xfrm flipV="1">
              <a:off x="2920" y="2542"/>
              <a:ext cx="507" cy="63"/>
            </a:xfrm>
            <a:prstGeom prst="line">
              <a:avLst/>
            </a:prstGeom>
            <a:noFill/>
            <a:ln w="38100">
              <a:solidFill>
                <a:schemeClr val="tx1"/>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77" name="Line 21"/>
            <p:cNvSpPr>
              <a:spLocks noChangeShapeType="1"/>
            </p:cNvSpPr>
            <p:nvPr/>
          </p:nvSpPr>
          <p:spPr bwMode="auto">
            <a:xfrm>
              <a:off x="2223" y="1718"/>
              <a:ext cx="444" cy="887"/>
            </a:xfrm>
            <a:prstGeom prst="line">
              <a:avLst/>
            </a:prstGeom>
            <a:noFill/>
            <a:ln w="38100">
              <a:solidFill>
                <a:schemeClr val="tx1"/>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78" name="Line 22"/>
            <p:cNvSpPr>
              <a:spLocks noChangeShapeType="1"/>
            </p:cNvSpPr>
            <p:nvPr/>
          </p:nvSpPr>
          <p:spPr bwMode="auto">
            <a:xfrm>
              <a:off x="829" y="1592"/>
              <a:ext cx="824" cy="443"/>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79" name="Line 23"/>
            <p:cNvSpPr>
              <a:spLocks noChangeShapeType="1"/>
            </p:cNvSpPr>
            <p:nvPr/>
          </p:nvSpPr>
          <p:spPr bwMode="auto">
            <a:xfrm flipH="1" flipV="1">
              <a:off x="3997" y="1338"/>
              <a:ext cx="64" cy="697"/>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80" name="Line 24"/>
            <p:cNvSpPr>
              <a:spLocks noChangeShapeType="1"/>
            </p:cNvSpPr>
            <p:nvPr/>
          </p:nvSpPr>
          <p:spPr bwMode="auto">
            <a:xfrm flipV="1">
              <a:off x="2857" y="2098"/>
              <a:ext cx="1" cy="466"/>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81" name="Line 25"/>
            <p:cNvSpPr>
              <a:spLocks noChangeShapeType="1"/>
            </p:cNvSpPr>
            <p:nvPr/>
          </p:nvSpPr>
          <p:spPr bwMode="auto">
            <a:xfrm flipV="1">
              <a:off x="3427" y="1338"/>
              <a:ext cx="355" cy="126"/>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82" name="Line 26"/>
            <p:cNvSpPr>
              <a:spLocks noChangeShapeType="1"/>
            </p:cNvSpPr>
            <p:nvPr/>
          </p:nvSpPr>
          <p:spPr bwMode="auto">
            <a:xfrm flipH="1" flipV="1">
              <a:off x="4188" y="1211"/>
              <a:ext cx="570" cy="761"/>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83" name="Line 27"/>
            <p:cNvSpPr>
              <a:spLocks noChangeShapeType="1"/>
            </p:cNvSpPr>
            <p:nvPr/>
          </p:nvSpPr>
          <p:spPr bwMode="auto">
            <a:xfrm flipH="1" flipV="1">
              <a:off x="4568" y="2098"/>
              <a:ext cx="262" cy="515"/>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84" name="Line 28"/>
            <p:cNvSpPr>
              <a:spLocks noChangeShapeType="1"/>
            </p:cNvSpPr>
            <p:nvPr/>
          </p:nvSpPr>
          <p:spPr bwMode="auto">
            <a:xfrm flipH="1" flipV="1">
              <a:off x="3364" y="1528"/>
              <a:ext cx="127" cy="927"/>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85" name="Line 29"/>
            <p:cNvSpPr>
              <a:spLocks noChangeShapeType="1"/>
            </p:cNvSpPr>
            <p:nvPr/>
          </p:nvSpPr>
          <p:spPr bwMode="auto">
            <a:xfrm flipH="1">
              <a:off x="3930" y="2732"/>
              <a:ext cx="317" cy="0"/>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86" name="Line 30"/>
            <p:cNvSpPr>
              <a:spLocks noChangeShapeType="1"/>
            </p:cNvSpPr>
            <p:nvPr/>
          </p:nvSpPr>
          <p:spPr bwMode="auto">
            <a:xfrm flipH="1" flipV="1">
              <a:off x="1653" y="1148"/>
              <a:ext cx="1" cy="525"/>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87" name="Line 31"/>
            <p:cNvSpPr>
              <a:spLocks noChangeShapeType="1"/>
            </p:cNvSpPr>
            <p:nvPr/>
          </p:nvSpPr>
          <p:spPr bwMode="auto">
            <a:xfrm>
              <a:off x="2413" y="1720"/>
              <a:ext cx="356" cy="125"/>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88" name="Line 32"/>
            <p:cNvSpPr>
              <a:spLocks noChangeShapeType="1"/>
            </p:cNvSpPr>
            <p:nvPr/>
          </p:nvSpPr>
          <p:spPr bwMode="auto">
            <a:xfrm flipV="1">
              <a:off x="4251" y="2098"/>
              <a:ext cx="235" cy="6"/>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89" name="Line 33"/>
            <p:cNvSpPr>
              <a:spLocks noChangeShapeType="1"/>
            </p:cNvSpPr>
            <p:nvPr/>
          </p:nvSpPr>
          <p:spPr bwMode="auto">
            <a:xfrm flipV="1">
              <a:off x="1653" y="1465"/>
              <a:ext cx="570" cy="507"/>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90" name="Line 34"/>
            <p:cNvSpPr>
              <a:spLocks noChangeShapeType="1"/>
            </p:cNvSpPr>
            <p:nvPr/>
          </p:nvSpPr>
          <p:spPr bwMode="auto">
            <a:xfrm flipV="1">
              <a:off x="3174" y="2035"/>
              <a:ext cx="760" cy="5"/>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91" name="Line 35"/>
            <p:cNvSpPr>
              <a:spLocks noChangeShapeType="1"/>
            </p:cNvSpPr>
            <p:nvPr/>
          </p:nvSpPr>
          <p:spPr bwMode="auto">
            <a:xfrm flipV="1">
              <a:off x="2350" y="1402"/>
              <a:ext cx="760" cy="3"/>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92" name="Line 36"/>
            <p:cNvSpPr>
              <a:spLocks noChangeShapeType="1"/>
            </p:cNvSpPr>
            <p:nvPr/>
          </p:nvSpPr>
          <p:spPr bwMode="auto">
            <a:xfrm>
              <a:off x="3237" y="1338"/>
              <a:ext cx="951" cy="1331"/>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93" name="Line 37"/>
            <p:cNvSpPr>
              <a:spLocks noChangeShapeType="1"/>
            </p:cNvSpPr>
            <p:nvPr/>
          </p:nvSpPr>
          <p:spPr bwMode="auto">
            <a:xfrm>
              <a:off x="1716" y="2288"/>
              <a:ext cx="1055" cy="365"/>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94" name="Line 38"/>
            <p:cNvSpPr>
              <a:spLocks noChangeShapeType="1"/>
            </p:cNvSpPr>
            <p:nvPr/>
          </p:nvSpPr>
          <p:spPr bwMode="auto">
            <a:xfrm>
              <a:off x="1653" y="2035"/>
              <a:ext cx="1267" cy="0"/>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95" name="Line 39"/>
            <p:cNvSpPr>
              <a:spLocks noChangeShapeType="1"/>
            </p:cNvSpPr>
            <p:nvPr/>
          </p:nvSpPr>
          <p:spPr bwMode="auto">
            <a:xfrm flipV="1">
              <a:off x="1083" y="1085"/>
              <a:ext cx="467" cy="248"/>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6" name="Group 40"/>
            <p:cNvGrpSpPr>
              <a:grpSpLocks/>
            </p:cNvGrpSpPr>
            <p:nvPr/>
          </p:nvGrpSpPr>
          <p:grpSpPr bwMode="auto">
            <a:xfrm>
              <a:off x="2857" y="1148"/>
              <a:ext cx="701" cy="516"/>
              <a:chOff x="4080" y="1248"/>
              <a:chExt cx="768" cy="528"/>
            </a:xfrm>
          </p:grpSpPr>
          <p:sp>
            <p:nvSpPr>
              <p:cNvPr id="90229" name="Rectangle 41"/>
              <p:cNvSpPr>
                <a:spLocks noChangeArrowheads="1"/>
              </p:cNvSpPr>
              <p:nvPr/>
            </p:nvSpPr>
            <p:spPr bwMode="auto">
              <a:xfrm>
                <a:off x="4080" y="1248"/>
                <a:ext cx="768" cy="528"/>
              </a:xfrm>
              <a:prstGeom prst="rect">
                <a:avLst/>
              </a:prstGeom>
              <a:solidFill>
                <a:srgbClr val="FF00FF"/>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230" name="Picture 42" descr="car_A5_H2_S1"/>
              <p:cNvPicPr>
                <a:picLocks noChangeAspect="1" noChangeArrowheads="1"/>
              </p:cNvPicPr>
              <p:nvPr/>
            </p:nvPicPr>
            <p:blipFill>
              <a:blip r:embed="rId6"/>
              <a:srcRect l="20641" t="12801" r="30960" b="59840"/>
              <a:stretch>
                <a:fillRect/>
              </a:stretch>
            </p:blipFill>
            <p:spPr bwMode="auto">
              <a:xfrm>
                <a:off x="4128" y="1296"/>
                <a:ext cx="674" cy="432"/>
              </a:xfrm>
              <a:prstGeom prst="rect">
                <a:avLst/>
              </a:prstGeom>
              <a:solidFill>
                <a:srgbClr val="FF00FF"/>
              </a:solidFill>
              <a:ln w="50800">
                <a:noFill/>
                <a:miter lim="800000"/>
                <a:headEnd/>
                <a:tailEnd/>
              </a:ln>
            </p:spPr>
          </p:pic>
        </p:grpSp>
        <p:grpSp>
          <p:nvGrpSpPr>
            <p:cNvPr id="7" name="Group 43"/>
            <p:cNvGrpSpPr>
              <a:grpSpLocks/>
            </p:cNvGrpSpPr>
            <p:nvPr/>
          </p:nvGrpSpPr>
          <p:grpSpPr bwMode="auto">
            <a:xfrm>
              <a:off x="3924" y="2542"/>
              <a:ext cx="1404" cy="376"/>
              <a:chOff x="4080" y="3216"/>
              <a:chExt cx="1536" cy="384"/>
            </a:xfrm>
          </p:grpSpPr>
          <p:sp>
            <p:nvSpPr>
              <p:cNvPr id="90227" name="Rectangle 44"/>
              <p:cNvSpPr>
                <a:spLocks noChangeArrowheads="1"/>
              </p:cNvSpPr>
              <p:nvPr/>
            </p:nvSpPr>
            <p:spPr bwMode="auto">
              <a:xfrm>
                <a:off x="4080" y="3216"/>
                <a:ext cx="1536" cy="384"/>
              </a:xfrm>
              <a:prstGeom prst="rect">
                <a:avLst/>
              </a:prstGeom>
              <a:solidFill>
                <a:srgbClr val="00FF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228" name="Picture 45" descr="car_A5_H1_S1"/>
              <p:cNvPicPr>
                <a:picLocks noChangeAspect="1" noChangeArrowheads="1"/>
              </p:cNvPicPr>
              <p:nvPr/>
            </p:nvPicPr>
            <p:blipFill>
              <a:blip r:embed="rId7"/>
              <a:srcRect l="9375" t="58569" r="12500" b="20833"/>
              <a:stretch>
                <a:fillRect/>
              </a:stretch>
            </p:blipFill>
            <p:spPr bwMode="auto">
              <a:xfrm>
                <a:off x="4128" y="3264"/>
                <a:ext cx="1424" cy="279"/>
              </a:xfrm>
              <a:prstGeom prst="rect">
                <a:avLst/>
              </a:prstGeom>
              <a:solidFill>
                <a:srgbClr val="00FF00"/>
              </a:solidFill>
              <a:ln w="9525">
                <a:noFill/>
                <a:miter lim="800000"/>
                <a:headEnd/>
                <a:tailEnd/>
              </a:ln>
            </p:spPr>
          </p:pic>
        </p:grpSp>
        <p:grpSp>
          <p:nvGrpSpPr>
            <p:cNvPr id="8" name="Group 46"/>
            <p:cNvGrpSpPr>
              <a:grpSpLocks/>
            </p:cNvGrpSpPr>
            <p:nvPr/>
          </p:nvGrpSpPr>
          <p:grpSpPr bwMode="auto">
            <a:xfrm>
              <a:off x="4441" y="1845"/>
              <a:ext cx="527" cy="375"/>
              <a:chOff x="1056" y="2208"/>
              <a:chExt cx="720" cy="432"/>
            </a:xfrm>
          </p:grpSpPr>
          <p:sp>
            <p:nvSpPr>
              <p:cNvPr id="90225" name="Rectangle 47"/>
              <p:cNvSpPr>
                <a:spLocks noChangeArrowheads="1"/>
              </p:cNvSpPr>
              <p:nvPr/>
            </p:nvSpPr>
            <p:spPr bwMode="auto">
              <a:xfrm>
                <a:off x="1056" y="2208"/>
                <a:ext cx="720" cy="432"/>
              </a:xfrm>
              <a:prstGeom prst="rect">
                <a:avLst/>
              </a:prstGeom>
              <a:solidFill>
                <a:srgbClr val="99CC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226" name="Picture 48" descr="car_A5_H1_S1"/>
              <p:cNvPicPr>
                <a:picLocks noChangeAspect="1" noChangeArrowheads="1"/>
              </p:cNvPicPr>
              <p:nvPr/>
            </p:nvPicPr>
            <p:blipFill>
              <a:blip r:embed="rId8" cstate="print"/>
              <a:srcRect l="44420" t="36513" r="15756" b="34933"/>
              <a:stretch>
                <a:fillRect/>
              </a:stretch>
            </p:blipFill>
            <p:spPr bwMode="auto">
              <a:xfrm>
                <a:off x="1104" y="2256"/>
                <a:ext cx="624" cy="336"/>
              </a:xfrm>
              <a:prstGeom prst="rect">
                <a:avLst/>
              </a:prstGeom>
              <a:solidFill>
                <a:srgbClr val="99CC00"/>
              </a:solidFill>
              <a:ln w="50800">
                <a:noFill/>
                <a:miter lim="800000"/>
                <a:headEnd/>
                <a:tailEnd/>
              </a:ln>
            </p:spPr>
          </p:pic>
        </p:grpSp>
        <p:grpSp>
          <p:nvGrpSpPr>
            <p:cNvPr id="9" name="Group 49"/>
            <p:cNvGrpSpPr>
              <a:grpSpLocks/>
            </p:cNvGrpSpPr>
            <p:nvPr/>
          </p:nvGrpSpPr>
          <p:grpSpPr bwMode="auto">
            <a:xfrm>
              <a:off x="1210" y="1655"/>
              <a:ext cx="704" cy="868"/>
              <a:chOff x="2448" y="1296"/>
              <a:chExt cx="576" cy="672"/>
            </a:xfrm>
          </p:grpSpPr>
          <p:sp>
            <p:nvSpPr>
              <p:cNvPr id="90223" name="Rectangle 50"/>
              <p:cNvSpPr>
                <a:spLocks noChangeArrowheads="1"/>
              </p:cNvSpPr>
              <p:nvPr/>
            </p:nvSpPr>
            <p:spPr bwMode="auto">
              <a:xfrm>
                <a:off x="2448" y="1296"/>
                <a:ext cx="576" cy="672"/>
              </a:xfrm>
              <a:prstGeom prst="rect">
                <a:avLst/>
              </a:prstGeom>
              <a:solidFill>
                <a:srgbClr val="99CCFF"/>
              </a:solidFill>
              <a:ln w="25400" algn="ctr">
                <a:solidFill>
                  <a:srgbClr val="333333"/>
                </a:solidFill>
                <a:prstDash val="sysDot"/>
                <a:miter lim="800000"/>
                <a:headEnd/>
                <a:tailEnd/>
              </a:ln>
            </p:spPr>
            <p:txBody>
              <a:bodyPr wrap="none" anchor="ctr"/>
              <a:lstStyle/>
              <a:p>
                <a:pPr algn="ctr" rtl="0" fontAlgn="base">
                  <a:spcBef>
                    <a:spcPct val="0"/>
                  </a:spcBef>
                  <a:spcAft>
                    <a:spcPct val="0"/>
                  </a:spcAft>
                </a:pPr>
                <a:endParaRPr lang="en-US" sz="3600" kern="1200">
                  <a:solidFill>
                    <a:srgbClr val="CC0066"/>
                  </a:solidFill>
                  <a:latin typeface="Futura Bk BT" pitchFamily="34" charset="0"/>
                  <a:ea typeface="+mn-ea"/>
                  <a:cs typeface="+mn-cs"/>
                </a:endParaRPr>
              </a:p>
            </p:txBody>
          </p:sp>
          <p:pic>
            <p:nvPicPr>
              <p:cNvPr id="90224" name="Picture 51" descr="car_A3_H1_S1"/>
              <p:cNvPicPr>
                <a:picLocks noChangeAspect="1" noChangeArrowheads="1"/>
              </p:cNvPicPr>
              <p:nvPr/>
            </p:nvPicPr>
            <p:blipFill>
              <a:blip r:embed="rId9"/>
              <a:srcRect l="56000" t="41389" r="24001" b="26611"/>
              <a:stretch>
                <a:fillRect/>
              </a:stretch>
            </p:blipFill>
            <p:spPr bwMode="auto">
              <a:xfrm flipH="1">
                <a:off x="2496" y="1344"/>
                <a:ext cx="480" cy="576"/>
              </a:xfrm>
              <a:prstGeom prst="rect">
                <a:avLst/>
              </a:prstGeom>
              <a:noFill/>
              <a:ln w="9525">
                <a:noFill/>
                <a:miter lim="800000"/>
                <a:headEnd/>
                <a:tailEnd/>
              </a:ln>
            </p:spPr>
          </p:pic>
        </p:grpSp>
        <p:sp>
          <p:nvSpPr>
            <p:cNvPr id="90200" name="Rectangle 52"/>
            <p:cNvSpPr>
              <a:spLocks noChangeArrowheads="1"/>
            </p:cNvSpPr>
            <p:nvPr/>
          </p:nvSpPr>
          <p:spPr bwMode="auto">
            <a:xfrm>
              <a:off x="3807" y="1845"/>
              <a:ext cx="469" cy="608"/>
            </a:xfrm>
            <a:prstGeom prst="rect">
              <a:avLst/>
            </a:prstGeom>
            <a:solidFill>
              <a:srgbClr val="0080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10" name="Group 53"/>
            <p:cNvGrpSpPr>
              <a:grpSpLocks/>
            </p:cNvGrpSpPr>
            <p:nvPr/>
          </p:nvGrpSpPr>
          <p:grpSpPr bwMode="auto">
            <a:xfrm>
              <a:off x="2033" y="1214"/>
              <a:ext cx="538" cy="631"/>
              <a:chOff x="2033" y="1214"/>
              <a:chExt cx="538" cy="631"/>
            </a:xfrm>
          </p:grpSpPr>
          <p:sp>
            <p:nvSpPr>
              <p:cNvPr id="90221" name="Rectangle 54"/>
              <p:cNvSpPr>
                <a:spLocks noChangeArrowheads="1"/>
              </p:cNvSpPr>
              <p:nvPr/>
            </p:nvSpPr>
            <p:spPr bwMode="auto">
              <a:xfrm>
                <a:off x="2033" y="1214"/>
                <a:ext cx="538" cy="631"/>
              </a:xfrm>
              <a:prstGeom prst="rect">
                <a:avLst/>
              </a:prstGeom>
              <a:solidFill>
                <a:srgbClr val="FF99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222" name="Picture 55" descr="car_A6_H2_S1"/>
              <p:cNvPicPr>
                <a:picLocks noChangeAspect="1" noChangeArrowheads="1"/>
              </p:cNvPicPr>
              <p:nvPr/>
            </p:nvPicPr>
            <p:blipFill>
              <a:blip r:embed="rId5">
                <a:lum bright="18000" contrast="6000"/>
              </a:blip>
              <a:srcRect l="25999" t="26668" r="58000" b="46666"/>
              <a:stretch>
                <a:fillRect/>
              </a:stretch>
            </p:blipFill>
            <p:spPr bwMode="auto">
              <a:xfrm>
                <a:off x="2086" y="1248"/>
                <a:ext cx="422" cy="527"/>
              </a:xfrm>
              <a:prstGeom prst="rect">
                <a:avLst/>
              </a:prstGeom>
              <a:noFill/>
              <a:ln w="9525">
                <a:noFill/>
                <a:miter lim="800000"/>
                <a:headEnd/>
                <a:tailEnd/>
              </a:ln>
            </p:spPr>
          </p:pic>
        </p:grpSp>
        <p:grpSp>
          <p:nvGrpSpPr>
            <p:cNvPr id="11" name="Group 56"/>
            <p:cNvGrpSpPr>
              <a:grpSpLocks/>
            </p:cNvGrpSpPr>
            <p:nvPr/>
          </p:nvGrpSpPr>
          <p:grpSpPr bwMode="auto">
            <a:xfrm>
              <a:off x="2413" y="2415"/>
              <a:ext cx="557" cy="598"/>
              <a:chOff x="2413" y="2415"/>
              <a:chExt cx="557" cy="598"/>
            </a:xfrm>
          </p:grpSpPr>
          <p:sp>
            <p:nvSpPr>
              <p:cNvPr id="90219" name="Rectangle 57"/>
              <p:cNvSpPr>
                <a:spLocks noChangeArrowheads="1"/>
              </p:cNvSpPr>
              <p:nvPr/>
            </p:nvSpPr>
            <p:spPr bwMode="auto">
              <a:xfrm>
                <a:off x="2413" y="2415"/>
                <a:ext cx="557" cy="598"/>
              </a:xfrm>
              <a:prstGeom prst="rect">
                <a:avLst/>
              </a:prstGeom>
              <a:solidFill>
                <a:srgbClr val="3366FF"/>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220" name="Picture 58" descr="p1_c"/>
              <p:cNvPicPr>
                <a:picLocks noChangeAspect="1" noChangeArrowheads="1"/>
              </p:cNvPicPr>
              <p:nvPr/>
            </p:nvPicPr>
            <p:blipFill>
              <a:blip r:embed="rId10"/>
              <a:srcRect/>
              <a:stretch>
                <a:fillRect/>
              </a:stretch>
            </p:blipFill>
            <p:spPr bwMode="auto">
              <a:xfrm>
                <a:off x="2448" y="2448"/>
                <a:ext cx="490" cy="528"/>
              </a:xfrm>
              <a:prstGeom prst="rect">
                <a:avLst/>
              </a:prstGeom>
              <a:noFill/>
              <a:ln w="9525">
                <a:noFill/>
                <a:miter lim="800000"/>
                <a:headEnd/>
                <a:tailEnd/>
              </a:ln>
            </p:spPr>
          </p:pic>
        </p:grpSp>
        <p:grpSp>
          <p:nvGrpSpPr>
            <p:cNvPr id="12" name="Group 59"/>
            <p:cNvGrpSpPr>
              <a:grpSpLocks/>
            </p:cNvGrpSpPr>
            <p:nvPr/>
          </p:nvGrpSpPr>
          <p:grpSpPr bwMode="auto">
            <a:xfrm>
              <a:off x="576" y="1148"/>
              <a:ext cx="528" cy="682"/>
              <a:chOff x="576" y="1148"/>
              <a:chExt cx="528" cy="682"/>
            </a:xfrm>
          </p:grpSpPr>
          <p:sp>
            <p:nvSpPr>
              <p:cNvPr id="90217" name="Rectangle 60"/>
              <p:cNvSpPr>
                <a:spLocks noChangeArrowheads="1"/>
              </p:cNvSpPr>
              <p:nvPr/>
            </p:nvSpPr>
            <p:spPr bwMode="auto">
              <a:xfrm>
                <a:off x="576" y="1148"/>
                <a:ext cx="528" cy="682"/>
              </a:xfrm>
              <a:prstGeom prst="rect">
                <a:avLst/>
              </a:prstGeom>
              <a:solidFill>
                <a:srgbClr val="33CCCC"/>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218" name="Picture 61" descr="p2_c"/>
              <p:cNvPicPr>
                <a:picLocks noChangeAspect="1" noChangeArrowheads="1"/>
              </p:cNvPicPr>
              <p:nvPr/>
            </p:nvPicPr>
            <p:blipFill>
              <a:blip r:embed="rId11"/>
              <a:srcRect/>
              <a:stretch>
                <a:fillRect/>
              </a:stretch>
            </p:blipFill>
            <p:spPr bwMode="auto">
              <a:xfrm>
                <a:off x="624" y="1200"/>
                <a:ext cx="412" cy="576"/>
              </a:xfrm>
              <a:prstGeom prst="rect">
                <a:avLst/>
              </a:prstGeom>
              <a:noFill/>
              <a:ln w="9525">
                <a:noFill/>
                <a:miter lim="800000"/>
                <a:headEnd/>
                <a:tailEnd/>
              </a:ln>
            </p:spPr>
          </p:pic>
        </p:grpSp>
        <p:grpSp>
          <p:nvGrpSpPr>
            <p:cNvPr id="13" name="Group 62"/>
            <p:cNvGrpSpPr>
              <a:grpSpLocks/>
            </p:cNvGrpSpPr>
            <p:nvPr/>
          </p:nvGrpSpPr>
          <p:grpSpPr bwMode="auto">
            <a:xfrm>
              <a:off x="1400" y="895"/>
              <a:ext cx="558" cy="477"/>
              <a:chOff x="1400" y="895"/>
              <a:chExt cx="558" cy="477"/>
            </a:xfrm>
          </p:grpSpPr>
          <p:sp>
            <p:nvSpPr>
              <p:cNvPr id="90215" name="Rectangle 63"/>
              <p:cNvSpPr>
                <a:spLocks noChangeArrowheads="1"/>
              </p:cNvSpPr>
              <p:nvPr/>
            </p:nvSpPr>
            <p:spPr bwMode="auto">
              <a:xfrm>
                <a:off x="1400" y="895"/>
                <a:ext cx="558" cy="477"/>
              </a:xfrm>
              <a:prstGeom prst="rect">
                <a:avLst/>
              </a:prstGeom>
              <a:solidFill>
                <a:srgbClr val="333399"/>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216" name="Picture 64" descr="p3_c"/>
              <p:cNvPicPr>
                <a:picLocks noChangeAspect="1" noChangeArrowheads="1"/>
              </p:cNvPicPr>
              <p:nvPr/>
            </p:nvPicPr>
            <p:blipFill>
              <a:blip r:embed="rId12"/>
              <a:srcRect/>
              <a:stretch>
                <a:fillRect/>
              </a:stretch>
            </p:blipFill>
            <p:spPr bwMode="auto">
              <a:xfrm>
                <a:off x="1440" y="959"/>
                <a:ext cx="480" cy="385"/>
              </a:xfrm>
              <a:prstGeom prst="rect">
                <a:avLst/>
              </a:prstGeom>
              <a:noFill/>
              <a:ln w="9525">
                <a:noFill/>
                <a:miter lim="800000"/>
                <a:headEnd/>
                <a:tailEnd/>
              </a:ln>
            </p:spPr>
          </p:pic>
        </p:grpSp>
        <p:pic>
          <p:nvPicPr>
            <p:cNvPr id="90205" name="Picture 65" descr="p5_c"/>
            <p:cNvPicPr>
              <a:picLocks noChangeAspect="1" noChangeArrowheads="1"/>
            </p:cNvPicPr>
            <p:nvPr/>
          </p:nvPicPr>
          <p:blipFill>
            <a:blip r:embed="rId13"/>
            <a:srcRect/>
            <a:stretch>
              <a:fillRect/>
            </a:stretch>
          </p:blipFill>
          <p:spPr bwMode="auto">
            <a:xfrm>
              <a:off x="3860" y="1920"/>
              <a:ext cx="364" cy="528"/>
            </a:xfrm>
            <a:prstGeom prst="rect">
              <a:avLst/>
            </a:prstGeom>
            <a:noFill/>
            <a:ln w="9525">
              <a:noFill/>
              <a:miter lim="800000"/>
              <a:headEnd/>
              <a:tailEnd/>
            </a:ln>
          </p:spPr>
        </p:pic>
        <p:grpSp>
          <p:nvGrpSpPr>
            <p:cNvPr id="14" name="Group 66"/>
            <p:cNvGrpSpPr>
              <a:grpSpLocks/>
            </p:cNvGrpSpPr>
            <p:nvPr/>
          </p:nvGrpSpPr>
          <p:grpSpPr bwMode="auto">
            <a:xfrm>
              <a:off x="2667" y="1718"/>
              <a:ext cx="631" cy="561"/>
              <a:chOff x="2667" y="1718"/>
              <a:chExt cx="631" cy="561"/>
            </a:xfrm>
          </p:grpSpPr>
          <p:sp>
            <p:nvSpPr>
              <p:cNvPr id="90213" name="Rectangle 67"/>
              <p:cNvSpPr>
                <a:spLocks noChangeArrowheads="1"/>
              </p:cNvSpPr>
              <p:nvPr/>
            </p:nvSpPr>
            <p:spPr bwMode="auto">
              <a:xfrm>
                <a:off x="2667" y="1718"/>
                <a:ext cx="631" cy="561"/>
              </a:xfrm>
              <a:prstGeom prst="rect">
                <a:avLst/>
              </a:prstGeom>
              <a:solidFill>
                <a:srgbClr val="FFCC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214" name="Picture 68" descr="p4_c"/>
              <p:cNvPicPr>
                <a:picLocks noChangeAspect="1" noChangeArrowheads="1"/>
              </p:cNvPicPr>
              <p:nvPr/>
            </p:nvPicPr>
            <p:blipFill>
              <a:blip r:embed="rId14"/>
              <a:srcRect/>
              <a:stretch>
                <a:fillRect/>
              </a:stretch>
            </p:blipFill>
            <p:spPr bwMode="auto">
              <a:xfrm>
                <a:off x="2712" y="1782"/>
                <a:ext cx="552" cy="426"/>
              </a:xfrm>
              <a:prstGeom prst="rect">
                <a:avLst/>
              </a:prstGeom>
              <a:noFill/>
              <a:ln w="9525">
                <a:noFill/>
                <a:miter lim="800000"/>
                <a:headEnd/>
                <a:tailEnd/>
              </a:ln>
            </p:spPr>
          </p:pic>
        </p:grpSp>
        <p:grpSp>
          <p:nvGrpSpPr>
            <p:cNvPr id="15" name="Group 69"/>
            <p:cNvGrpSpPr>
              <a:grpSpLocks/>
            </p:cNvGrpSpPr>
            <p:nvPr/>
          </p:nvGrpSpPr>
          <p:grpSpPr bwMode="auto">
            <a:xfrm>
              <a:off x="3300" y="2352"/>
              <a:ext cx="444" cy="402"/>
              <a:chOff x="3300" y="2352"/>
              <a:chExt cx="444" cy="402"/>
            </a:xfrm>
          </p:grpSpPr>
          <p:sp>
            <p:nvSpPr>
              <p:cNvPr id="90211" name="Rectangle 70"/>
              <p:cNvSpPr>
                <a:spLocks noChangeArrowheads="1"/>
              </p:cNvSpPr>
              <p:nvPr/>
            </p:nvSpPr>
            <p:spPr bwMode="auto">
              <a:xfrm flipH="1">
                <a:off x="3300" y="2352"/>
                <a:ext cx="444" cy="402"/>
              </a:xfrm>
              <a:prstGeom prst="rect">
                <a:avLst/>
              </a:prstGeom>
              <a:solidFill>
                <a:srgbClr val="FFFF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212" name="Picture 71" descr="p6_c"/>
              <p:cNvPicPr>
                <a:picLocks noChangeAspect="1" noChangeArrowheads="1"/>
              </p:cNvPicPr>
              <p:nvPr/>
            </p:nvPicPr>
            <p:blipFill>
              <a:blip r:embed="rId15"/>
              <a:srcRect l="12500"/>
              <a:stretch>
                <a:fillRect/>
              </a:stretch>
            </p:blipFill>
            <p:spPr bwMode="auto">
              <a:xfrm>
                <a:off x="3360" y="2400"/>
                <a:ext cx="336" cy="329"/>
              </a:xfrm>
              <a:prstGeom prst="rect">
                <a:avLst/>
              </a:prstGeom>
              <a:noFill/>
              <a:ln w="9525">
                <a:noFill/>
                <a:miter lim="800000"/>
                <a:headEnd/>
                <a:tailEnd/>
              </a:ln>
            </p:spPr>
          </p:pic>
        </p:grpSp>
        <p:grpSp>
          <p:nvGrpSpPr>
            <p:cNvPr id="16" name="Group 72"/>
            <p:cNvGrpSpPr>
              <a:grpSpLocks/>
            </p:cNvGrpSpPr>
            <p:nvPr/>
          </p:nvGrpSpPr>
          <p:grpSpPr bwMode="auto">
            <a:xfrm>
              <a:off x="3719" y="768"/>
              <a:ext cx="469" cy="868"/>
              <a:chOff x="3719" y="768"/>
              <a:chExt cx="469" cy="868"/>
            </a:xfrm>
          </p:grpSpPr>
          <p:sp>
            <p:nvSpPr>
              <p:cNvPr id="90209" name="Rectangle 73"/>
              <p:cNvSpPr>
                <a:spLocks noChangeArrowheads="1"/>
              </p:cNvSpPr>
              <p:nvPr/>
            </p:nvSpPr>
            <p:spPr bwMode="auto">
              <a:xfrm>
                <a:off x="3719" y="768"/>
                <a:ext cx="469" cy="868"/>
              </a:xfrm>
              <a:prstGeom prst="rect">
                <a:avLst/>
              </a:prstGeom>
              <a:solidFill>
                <a:srgbClr val="CC99FF"/>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210" name="Picture 74" descr="p7_c"/>
              <p:cNvPicPr>
                <a:picLocks noChangeAspect="1" noChangeArrowheads="1"/>
              </p:cNvPicPr>
              <p:nvPr/>
            </p:nvPicPr>
            <p:blipFill>
              <a:blip r:embed="rId16"/>
              <a:srcRect/>
              <a:stretch>
                <a:fillRect/>
              </a:stretch>
            </p:blipFill>
            <p:spPr bwMode="auto">
              <a:xfrm>
                <a:off x="3744" y="816"/>
                <a:ext cx="384" cy="768"/>
              </a:xfrm>
              <a:prstGeom prst="rect">
                <a:avLst/>
              </a:prstGeom>
              <a:noFill/>
              <a:ln w="9525">
                <a:noFill/>
                <a:miter lim="800000"/>
                <a:headEnd/>
                <a:tailEnd/>
              </a:ln>
            </p:spPr>
          </p:pic>
        </p:grpSp>
      </p:grpSp>
      <p:grpSp>
        <p:nvGrpSpPr>
          <p:cNvPr id="17" name="Group 75"/>
          <p:cNvGrpSpPr>
            <a:grpSpLocks/>
          </p:cNvGrpSpPr>
          <p:nvPr/>
        </p:nvGrpSpPr>
        <p:grpSpPr bwMode="auto">
          <a:xfrm>
            <a:off x="4648200" y="1509713"/>
            <a:ext cx="4038600" cy="1995487"/>
            <a:chOff x="498" y="1116"/>
            <a:chExt cx="4638" cy="2292"/>
          </a:xfrm>
        </p:grpSpPr>
        <p:sp>
          <p:nvSpPr>
            <p:cNvPr id="90129" name="Line 76"/>
            <p:cNvSpPr>
              <a:spLocks noChangeShapeType="1"/>
            </p:cNvSpPr>
            <p:nvPr/>
          </p:nvSpPr>
          <p:spPr bwMode="auto">
            <a:xfrm flipV="1">
              <a:off x="2844" y="2907"/>
              <a:ext cx="573" cy="71"/>
            </a:xfrm>
            <a:prstGeom prst="line">
              <a:avLst/>
            </a:prstGeom>
            <a:noFill/>
            <a:ln w="38100">
              <a:solidFill>
                <a:schemeClr val="tx1"/>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30" name="Line 77"/>
            <p:cNvSpPr>
              <a:spLocks noChangeShapeType="1"/>
            </p:cNvSpPr>
            <p:nvPr/>
          </p:nvSpPr>
          <p:spPr bwMode="auto">
            <a:xfrm>
              <a:off x="2056" y="1976"/>
              <a:ext cx="501" cy="1002"/>
            </a:xfrm>
            <a:prstGeom prst="line">
              <a:avLst/>
            </a:prstGeom>
            <a:noFill/>
            <a:ln w="38100">
              <a:solidFill>
                <a:schemeClr val="tx1"/>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31" name="Line 78"/>
            <p:cNvSpPr>
              <a:spLocks noChangeShapeType="1"/>
            </p:cNvSpPr>
            <p:nvPr/>
          </p:nvSpPr>
          <p:spPr bwMode="auto">
            <a:xfrm>
              <a:off x="576" y="1872"/>
              <a:ext cx="692" cy="318"/>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32" name="Line 79"/>
            <p:cNvSpPr>
              <a:spLocks noChangeShapeType="1"/>
            </p:cNvSpPr>
            <p:nvPr/>
          </p:nvSpPr>
          <p:spPr bwMode="auto">
            <a:xfrm flipH="1" flipV="1">
              <a:off x="4062" y="1546"/>
              <a:ext cx="71" cy="788"/>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33" name="Line 80"/>
            <p:cNvSpPr>
              <a:spLocks noChangeShapeType="1"/>
            </p:cNvSpPr>
            <p:nvPr/>
          </p:nvSpPr>
          <p:spPr bwMode="auto">
            <a:xfrm flipV="1">
              <a:off x="2772" y="2405"/>
              <a:ext cx="2" cy="527"/>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34" name="Line 81"/>
            <p:cNvSpPr>
              <a:spLocks noChangeShapeType="1"/>
            </p:cNvSpPr>
            <p:nvPr/>
          </p:nvSpPr>
          <p:spPr bwMode="auto">
            <a:xfrm flipV="1">
              <a:off x="3417" y="1546"/>
              <a:ext cx="401" cy="142"/>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35" name="Line 82"/>
            <p:cNvSpPr>
              <a:spLocks noChangeShapeType="1"/>
            </p:cNvSpPr>
            <p:nvPr/>
          </p:nvSpPr>
          <p:spPr bwMode="auto">
            <a:xfrm flipH="1" flipV="1">
              <a:off x="4205" y="1617"/>
              <a:ext cx="716" cy="645"/>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36" name="Line 83"/>
            <p:cNvSpPr>
              <a:spLocks noChangeShapeType="1"/>
            </p:cNvSpPr>
            <p:nvPr/>
          </p:nvSpPr>
          <p:spPr bwMode="auto">
            <a:xfrm flipH="1" flipV="1">
              <a:off x="4706" y="2405"/>
              <a:ext cx="0" cy="502"/>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37" name="Line 84"/>
            <p:cNvSpPr>
              <a:spLocks noChangeShapeType="1"/>
            </p:cNvSpPr>
            <p:nvPr/>
          </p:nvSpPr>
          <p:spPr bwMode="auto">
            <a:xfrm flipH="1" flipV="1">
              <a:off x="3345" y="1761"/>
              <a:ext cx="143" cy="1047"/>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38" name="Line 85"/>
            <p:cNvSpPr>
              <a:spLocks noChangeShapeType="1"/>
            </p:cNvSpPr>
            <p:nvPr/>
          </p:nvSpPr>
          <p:spPr bwMode="auto">
            <a:xfrm flipH="1">
              <a:off x="3985" y="3122"/>
              <a:ext cx="359" cy="0"/>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39" name="Line 86"/>
            <p:cNvSpPr>
              <a:spLocks noChangeShapeType="1"/>
            </p:cNvSpPr>
            <p:nvPr/>
          </p:nvSpPr>
          <p:spPr bwMode="auto">
            <a:xfrm flipH="1" flipV="1">
              <a:off x="1411" y="1331"/>
              <a:ext cx="2" cy="594"/>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40" name="Line 87"/>
            <p:cNvSpPr>
              <a:spLocks noChangeShapeType="1"/>
            </p:cNvSpPr>
            <p:nvPr/>
          </p:nvSpPr>
          <p:spPr bwMode="auto">
            <a:xfrm>
              <a:off x="2271" y="1977"/>
              <a:ext cx="401" cy="142"/>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41" name="Line 88"/>
            <p:cNvSpPr>
              <a:spLocks noChangeShapeType="1"/>
            </p:cNvSpPr>
            <p:nvPr/>
          </p:nvSpPr>
          <p:spPr bwMode="auto">
            <a:xfrm flipV="1">
              <a:off x="4133" y="2405"/>
              <a:ext cx="481" cy="215"/>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42" name="Line 89"/>
            <p:cNvSpPr>
              <a:spLocks noChangeShapeType="1"/>
            </p:cNvSpPr>
            <p:nvPr/>
          </p:nvSpPr>
          <p:spPr bwMode="auto">
            <a:xfrm flipV="1">
              <a:off x="1411" y="1689"/>
              <a:ext cx="645" cy="573"/>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43" name="Line 90"/>
            <p:cNvSpPr>
              <a:spLocks noChangeShapeType="1"/>
            </p:cNvSpPr>
            <p:nvPr/>
          </p:nvSpPr>
          <p:spPr bwMode="auto">
            <a:xfrm>
              <a:off x="3130" y="2340"/>
              <a:ext cx="788" cy="280"/>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44" name="Line 91"/>
            <p:cNvSpPr>
              <a:spLocks noChangeShapeType="1"/>
            </p:cNvSpPr>
            <p:nvPr/>
          </p:nvSpPr>
          <p:spPr bwMode="auto">
            <a:xfrm flipV="1">
              <a:off x="2199" y="1617"/>
              <a:ext cx="860" cy="5"/>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45" name="Line 92"/>
            <p:cNvSpPr>
              <a:spLocks noChangeShapeType="1"/>
            </p:cNvSpPr>
            <p:nvPr/>
          </p:nvSpPr>
          <p:spPr bwMode="auto">
            <a:xfrm>
              <a:off x="3202" y="1546"/>
              <a:ext cx="1074" cy="1504"/>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46" name="Line 93"/>
            <p:cNvSpPr>
              <a:spLocks noChangeShapeType="1"/>
            </p:cNvSpPr>
            <p:nvPr/>
          </p:nvSpPr>
          <p:spPr bwMode="auto">
            <a:xfrm>
              <a:off x="1483" y="2620"/>
              <a:ext cx="1192" cy="412"/>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47" name="Line 94"/>
            <p:cNvSpPr>
              <a:spLocks noChangeShapeType="1"/>
            </p:cNvSpPr>
            <p:nvPr/>
          </p:nvSpPr>
          <p:spPr bwMode="auto">
            <a:xfrm>
              <a:off x="1554" y="2334"/>
              <a:ext cx="1290" cy="0"/>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48" name="Line 95"/>
            <p:cNvSpPr>
              <a:spLocks noChangeShapeType="1"/>
            </p:cNvSpPr>
            <p:nvPr/>
          </p:nvSpPr>
          <p:spPr bwMode="auto">
            <a:xfrm flipV="1">
              <a:off x="767" y="1259"/>
              <a:ext cx="528" cy="281"/>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49" name="Freeform 96"/>
            <p:cNvSpPr>
              <a:spLocks/>
            </p:cNvSpPr>
            <p:nvPr/>
          </p:nvSpPr>
          <p:spPr bwMode="auto">
            <a:xfrm>
              <a:off x="3847" y="2334"/>
              <a:ext cx="391" cy="573"/>
            </a:xfrm>
            <a:custGeom>
              <a:avLst/>
              <a:gdLst>
                <a:gd name="T0" fmla="*/ 0 w 672"/>
                <a:gd name="T1" fmla="*/ 192 h 1056"/>
                <a:gd name="T2" fmla="*/ 672 w 672"/>
                <a:gd name="T3" fmla="*/ 0 h 1056"/>
                <a:gd name="T4" fmla="*/ 672 w 672"/>
                <a:gd name="T5" fmla="*/ 864 h 1056"/>
                <a:gd name="T6" fmla="*/ 0 w 672"/>
                <a:gd name="T7" fmla="*/ 1056 h 1056"/>
                <a:gd name="T8" fmla="*/ 0 w 672"/>
                <a:gd name="T9" fmla="*/ 192 h 1056"/>
                <a:gd name="T10" fmla="*/ 0 60000 65536"/>
                <a:gd name="T11" fmla="*/ 0 60000 65536"/>
                <a:gd name="T12" fmla="*/ 0 60000 65536"/>
                <a:gd name="T13" fmla="*/ 0 60000 65536"/>
                <a:gd name="T14" fmla="*/ 0 60000 65536"/>
                <a:gd name="T15" fmla="*/ 0 w 672"/>
                <a:gd name="T16" fmla="*/ 0 h 1056"/>
                <a:gd name="T17" fmla="*/ 672 w 672"/>
                <a:gd name="T18" fmla="*/ 1056 h 1056"/>
              </a:gdLst>
              <a:ahLst/>
              <a:cxnLst>
                <a:cxn ang="T10">
                  <a:pos x="T0" y="T1"/>
                </a:cxn>
                <a:cxn ang="T11">
                  <a:pos x="T2" y="T3"/>
                </a:cxn>
                <a:cxn ang="T12">
                  <a:pos x="T4" y="T5"/>
                </a:cxn>
                <a:cxn ang="T13">
                  <a:pos x="T6" y="T7"/>
                </a:cxn>
                <a:cxn ang="T14">
                  <a:pos x="T8" y="T9"/>
                </a:cxn>
              </a:cxnLst>
              <a:rect l="T15" t="T16" r="T17" b="T18"/>
              <a:pathLst>
                <a:path w="672" h="1056">
                  <a:moveTo>
                    <a:pt x="0" y="192"/>
                  </a:moveTo>
                  <a:lnTo>
                    <a:pt x="672" y="0"/>
                  </a:lnTo>
                  <a:lnTo>
                    <a:pt x="672" y="864"/>
                  </a:lnTo>
                  <a:lnTo>
                    <a:pt x="0" y="1056"/>
                  </a:lnTo>
                  <a:lnTo>
                    <a:pt x="0" y="192"/>
                  </a:lnTo>
                  <a:close/>
                </a:path>
              </a:pathLst>
            </a:custGeom>
            <a:solidFill>
              <a:srgbClr val="008000"/>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18" name="Group 97"/>
            <p:cNvGrpSpPr>
              <a:grpSpLocks/>
            </p:cNvGrpSpPr>
            <p:nvPr/>
          </p:nvGrpSpPr>
          <p:grpSpPr bwMode="auto">
            <a:xfrm rot="-134143">
              <a:off x="1125" y="1803"/>
              <a:ext cx="401" cy="1033"/>
              <a:chOff x="4368" y="2689"/>
              <a:chExt cx="384" cy="1056"/>
            </a:xfrm>
          </p:grpSpPr>
          <p:sp>
            <p:nvSpPr>
              <p:cNvPr id="90174" name="Freeform 98"/>
              <p:cNvSpPr>
                <a:spLocks/>
              </p:cNvSpPr>
              <p:nvPr/>
            </p:nvSpPr>
            <p:spPr bwMode="auto">
              <a:xfrm>
                <a:off x="4368" y="2689"/>
                <a:ext cx="384" cy="1056"/>
              </a:xfrm>
              <a:custGeom>
                <a:avLst/>
                <a:gdLst>
                  <a:gd name="T0" fmla="*/ 0 w 336"/>
                  <a:gd name="T1" fmla="*/ 0 h 960"/>
                  <a:gd name="T2" fmla="*/ 336 w 336"/>
                  <a:gd name="T3" fmla="*/ 144 h 960"/>
                  <a:gd name="T4" fmla="*/ 336 w 336"/>
                  <a:gd name="T5" fmla="*/ 960 h 960"/>
                  <a:gd name="T6" fmla="*/ 0 w 336"/>
                  <a:gd name="T7" fmla="*/ 816 h 960"/>
                  <a:gd name="T8" fmla="*/ 0 w 336"/>
                  <a:gd name="T9" fmla="*/ 0 h 960"/>
                  <a:gd name="T10" fmla="*/ 0 60000 65536"/>
                  <a:gd name="T11" fmla="*/ 0 60000 65536"/>
                  <a:gd name="T12" fmla="*/ 0 60000 65536"/>
                  <a:gd name="T13" fmla="*/ 0 60000 65536"/>
                  <a:gd name="T14" fmla="*/ 0 60000 65536"/>
                  <a:gd name="T15" fmla="*/ 0 w 336"/>
                  <a:gd name="T16" fmla="*/ 0 h 960"/>
                  <a:gd name="T17" fmla="*/ 336 w 336"/>
                  <a:gd name="T18" fmla="*/ 960 h 960"/>
                </a:gdLst>
                <a:ahLst/>
                <a:cxnLst>
                  <a:cxn ang="T10">
                    <a:pos x="T0" y="T1"/>
                  </a:cxn>
                  <a:cxn ang="T11">
                    <a:pos x="T2" y="T3"/>
                  </a:cxn>
                  <a:cxn ang="T12">
                    <a:pos x="T4" y="T5"/>
                  </a:cxn>
                  <a:cxn ang="T13">
                    <a:pos x="T6" y="T7"/>
                  </a:cxn>
                  <a:cxn ang="T14">
                    <a:pos x="T8" y="T9"/>
                  </a:cxn>
                </a:cxnLst>
                <a:rect l="T15" t="T16" r="T17" b="T18"/>
                <a:pathLst>
                  <a:path w="336" h="960">
                    <a:moveTo>
                      <a:pt x="0" y="0"/>
                    </a:moveTo>
                    <a:lnTo>
                      <a:pt x="336" y="144"/>
                    </a:lnTo>
                    <a:lnTo>
                      <a:pt x="336" y="960"/>
                    </a:lnTo>
                    <a:lnTo>
                      <a:pt x="0" y="816"/>
                    </a:lnTo>
                    <a:lnTo>
                      <a:pt x="0" y="0"/>
                    </a:lnTo>
                    <a:close/>
                  </a:path>
                </a:pathLst>
              </a:custGeom>
              <a:solidFill>
                <a:srgbClr val="99CC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175" name="Picture 99" descr="part4"/>
              <p:cNvPicPr>
                <a:picLocks noChangeAspect="1" noChangeArrowheads="1"/>
              </p:cNvPicPr>
              <p:nvPr/>
            </p:nvPicPr>
            <p:blipFill>
              <a:blip r:embed="rId17"/>
              <a:srcRect l="38000" t="23000" r="44000" b="20000"/>
              <a:stretch>
                <a:fillRect/>
              </a:stretch>
            </p:blipFill>
            <p:spPr bwMode="auto">
              <a:xfrm>
                <a:off x="4416" y="2784"/>
                <a:ext cx="288" cy="912"/>
              </a:xfrm>
              <a:prstGeom prst="rect">
                <a:avLst/>
              </a:prstGeom>
              <a:noFill/>
              <a:ln w="9525">
                <a:noFill/>
                <a:miter lim="800000"/>
                <a:headEnd/>
                <a:tailEnd/>
              </a:ln>
            </p:spPr>
          </p:pic>
        </p:grpSp>
        <p:sp>
          <p:nvSpPr>
            <p:cNvPr id="90151" name="Freeform 100"/>
            <p:cNvSpPr>
              <a:spLocks/>
            </p:cNvSpPr>
            <p:nvPr/>
          </p:nvSpPr>
          <p:spPr bwMode="auto">
            <a:xfrm rot="21272650">
              <a:off x="2414" y="2620"/>
              <a:ext cx="506" cy="788"/>
            </a:xfrm>
            <a:custGeom>
              <a:avLst/>
              <a:gdLst>
                <a:gd name="T0" fmla="*/ 0 w 480"/>
                <a:gd name="T1" fmla="*/ 0 h 912"/>
                <a:gd name="T2" fmla="*/ 480 w 480"/>
                <a:gd name="T3" fmla="*/ 288 h 912"/>
                <a:gd name="T4" fmla="*/ 480 w 480"/>
                <a:gd name="T5" fmla="*/ 912 h 912"/>
                <a:gd name="T6" fmla="*/ 0 w 480"/>
                <a:gd name="T7" fmla="*/ 624 h 912"/>
                <a:gd name="T8" fmla="*/ 0 w 480"/>
                <a:gd name="T9" fmla="*/ 0 h 912"/>
                <a:gd name="T10" fmla="*/ 0 60000 65536"/>
                <a:gd name="T11" fmla="*/ 0 60000 65536"/>
                <a:gd name="T12" fmla="*/ 0 60000 65536"/>
                <a:gd name="T13" fmla="*/ 0 60000 65536"/>
                <a:gd name="T14" fmla="*/ 0 60000 65536"/>
                <a:gd name="T15" fmla="*/ 0 w 480"/>
                <a:gd name="T16" fmla="*/ 0 h 912"/>
                <a:gd name="T17" fmla="*/ 480 w 480"/>
                <a:gd name="T18" fmla="*/ 912 h 912"/>
              </a:gdLst>
              <a:ahLst/>
              <a:cxnLst>
                <a:cxn ang="T10">
                  <a:pos x="T0" y="T1"/>
                </a:cxn>
                <a:cxn ang="T11">
                  <a:pos x="T2" y="T3"/>
                </a:cxn>
                <a:cxn ang="T12">
                  <a:pos x="T4" y="T5"/>
                </a:cxn>
                <a:cxn ang="T13">
                  <a:pos x="T6" y="T7"/>
                </a:cxn>
                <a:cxn ang="T14">
                  <a:pos x="T8" y="T9"/>
                </a:cxn>
              </a:cxnLst>
              <a:rect l="T15" t="T16" r="T17" b="T18"/>
              <a:pathLst>
                <a:path w="480" h="912">
                  <a:moveTo>
                    <a:pt x="0" y="0"/>
                  </a:moveTo>
                  <a:lnTo>
                    <a:pt x="480" y="288"/>
                  </a:lnTo>
                  <a:lnTo>
                    <a:pt x="480" y="912"/>
                  </a:lnTo>
                  <a:lnTo>
                    <a:pt x="0" y="624"/>
                  </a:lnTo>
                  <a:lnTo>
                    <a:pt x="0" y="0"/>
                  </a:lnTo>
                  <a:close/>
                </a:path>
              </a:pathLst>
            </a:custGeom>
            <a:solidFill>
              <a:srgbClr val="3366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52" name="Freeform 101"/>
            <p:cNvSpPr>
              <a:spLocks/>
            </p:cNvSpPr>
            <p:nvPr/>
          </p:nvSpPr>
          <p:spPr bwMode="auto">
            <a:xfrm>
              <a:off x="4563" y="2047"/>
              <a:ext cx="573" cy="573"/>
            </a:xfrm>
            <a:custGeom>
              <a:avLst/>
              <a:gdLst>
                <a:gd name="T0" fmla="*/ 0 w 1296"/>
                <a:gd name="T1" fmla="*/ 336 h 1296"/>
                <a:gd name="T2" fmla="*/ 1248 w 1296"/>
                <a:gd name="T3" fmla="*/ 0 h 1296"/>
                <a:gd name="T4" fmla="*/ 1296 w 1296"/>
                <a:gd name="T5" fmla="*/ 960 h 1296"/>
                <a:gd name="T6" fmla="*/ 48 w 1296"/>
                <a:gd name="T7" fmla="*/ 1296 h 1296"/>
                <a:gd name="T8" fmla="*/ 0 w 1296"/>
                <a:gd name="T9" fmla="*/ 336 h 1296"/>
                <a:gd name="T10" fmla="*/ 0 60000 65536"/>
                <a:gd name="T11" fmla="*/ 0 60000 65536"/>
                <a:gd name="T12" fmla="*/ 0 60000 65536"/>
                <a:gd name="T13" fmla="*/ 0 60000 65536"/>
                <a:gd name="T14" fmla="*/ 0 60000 65536"/>
                <a:gd name="T15" fmla="*/ 0 w 1296"/>
                <a:gd name="T16" fmla="*/ 0 h 1296"/>
                <a:gd name="T17" fmla="*/ 1296 w 1296"/>
                <a:gd name="T18" fmla="*/ 1296 h 1296"/>
              </a:gdLst>
              <a:ahLst/>
              <a:cxnLst>
                <a:cxn ang="T10">
                  <a:pos x="T0" y="T1"/>
                </a:cxn>
                <a:cxn ang="T11">
                  <a:pos x="T2" y="T3"/>
                </a:cxn>
                <a:cxn ang="T12">
                  <a:pos x="T4" y="T5"/>
                </a:cxn>
                <a:cxn ang="T13">
                  <a:pos x="T6" y="T7"/>
                </a:cxn>
                <a:cxn ang="T14">
                  <a:pos x="T8" y="T9"/>
                </a:cxn>
              </a:cxnLst>
              <a:rect l="T15" t="T16" r="T17" b="T18"/>
              <a:pathLst>
                <a:path w="1296" h="1296">
                  <a:moveTo>
                    <a:pt x="0" y="336"/>
                  </a:moveTo>
                  <a:lnTo>
                    <a:pt x="1248" y="0"/>
                  </a:lnTo>
                  <a:lnTo>
                    <a:pt x="1296" y="960"/>
                  </a:lnTo>
                  <a:lnTo>
                    <a:pt x="48" y="1296"/>
                  </a:lnTo>
                  <a:lnTo>
                    <a:pt x="0" y="336"/>
                  </a:lnTo>
                  <a:close/>
                </a:path>
              </a:pathLst>
            </a:custGeom>
            <a:solidFill>
              <a:srgbClr val="99CC00"/>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153" name="Picture 102" descr="part8"/>
            <p:cNvPicPr>
              <a:picLocks noChangeAspect="1" noChangeArrowheads="1"/>
            </p:cNvPicPr>
            <p:nvPr/>
          </p:nvPicPr>
          <p:blipFill>
            <a:blip r:embed="rId18">
              <a:lum bright="-6000" contrast="-18000"/>
            </a:blip>
            <a:srcRect l="14000" t="20000" r="23000" b="20000"/>
            <a:stretch>
              <a:fillRect/>
            </a:stretch>
          </p:blipFill>
          <p:spPr bwMode="auto">
            <a:xfrm>
              <a:off x="4584" y="2089"/>
              <a:ext cx="531" cy="505"/>
            </a:xfrm>
            <a:prstGeom prst="rect">
              <a:avLst/>
            </a:prstGeom>
            <a:noFill/>
            <a:ln w="9525">
              <a:noFill/>
              <a:miter lim="800000"/>
              <a:headEnd/>
              <a:tailEnd/>
            </a:ln>
          </p:spPr>
        </p:pic>
        <p:grpSp>
          <p:nvGrpSpPr>
            <p:cNvPr id="19" name="Group 103"/>
            <p:cNvGrpSpPr>
              <a:grpSpLocks/>
            </p:cNvGrpSpPr>
            <p:nvPr/>
          </p:nvGrpSpPr>
          <p:grpSpPr bwMode="auto">
            <a:xfrm>
              <a:off x="3847" y="2692"/>
              <a:ext cx="1074" cy="635"/>
              <a:chOff x="-576" y="3216"/>
              <a:chExt cx="2352" cy="1392"/>
            </a:xfrm>
          </p:grpSpPr>
          <p:sp>
            <p:nvSpPr>
              <p:cNvPr id="90172" name="Freeform 104"/>
              <p:cNvSpPr>
                <a:spLocks/>
              </p:cNvSpPr>
              <p:nvPr/>
            </p:nvSpPr>
            <p:spPr bwMode="auto">
              <a:xfrm>
                <a:off x="-528" y="3216"/>
                <a:ext cx="2304" cy="1392"/>
              </a:xfrm>
              <a:custGeom>
                <a:avLst/>
                <a:gdLst>
                  <a:gd name="T0" fmla="*/ 0 w 2304"/>
                  <a:gd name="T1" fmla="*/ 672 h 1392"/>
                  <a:gd name="T2" fmla="*/ 2256 w 2304"/>
                  <a:gd name="T3" fmla="*/ 0 h 1392"/>
                  <a:gd name="T4" fmla="*/ 2304 w 2304"/>
                  <a:gd name="T5" fmla="*/ 720 h 1392"/>
                  <a:gd name="T6" fmla="*/ 48 w 2304"/>
                  <a:gd name="T7" fmla="*/ 1392 h 1392"/>
                  <a:gd name="T8" fmla="*/ 0 w 2304"/>
                  <a:gd name="T9" fmla="*/ 672 h 1392"/>
                  <a:gd name="T10" fmla="*/ 0 60000 65536"/>
                  <a:gd name="T11" fmla="*/ 0 60000 65536"/>
                  <a:gd name="T12" fmla="*/ 0 60000 65536"/>
                  <a:gd name="T13" fmla="*/ 0 60000 65536"/>
                  <a:gd name="T14" fmla="*/ 0 60000 65536"/>
                  <a:gd name="T15" fmla="*/ 0 w 2304"/>
                  <a:gd name="T16" fmla="*/ 0 h 1392"/>
                  <a:gd name="T17" fmla="*/ 2304 w 2304"/>
                  <a:gd name="T18" fmla="*/ 1392 h 1392"/>
                </a:gdLst>
                <a:ahLst/>
                <a:cxnLst>
                  <a:cxn ang="T10">
                    <a:pos x="T0" y="T1"/>
                  </a:cxn>
                  <a:cxn ang="T11">
                    <a:pos x="T2" y="T3"/>
                  </a:cxn>
                  <a:cxn ang="T12">
                    <a:pos x="T4" y="T5"/>
                  </a:cxn>
                  <a:cxn ang="T13">
                    <a:pos x="T6" y="T7"/>
                  </a:cxn>
                  <a:cxn ang="T14">
                    <a:pos x="T8" y="T9"/>
                  </a:cxn>
                </a:cxnLst>
                <a:rect l="T15" t="T16" r="T17" b="T18"/>
                <a:pathLst>
                  <a:path w="2304" h="1392">
                    <a:moveTo>
                      <a:pt x="0" y="672"/>
                    </a:moveTo>
                    <a:lnTo>
                      <a:pt x="2256" y="0"/>
                    </a:lnTo>
                    <a:lnTo>
                      <a:pt x="2304" y="720"/>
                    </a:lnTo>
                    <a:lnTo>
                      <a:pt x="48" y="1392"/>
                    </a:lnTo>
                    <a:lnTo>
                      <a:pt x="0" y="672"/>
                    </a:lnTo>
                    <a:close/>
                  </a:path>
                </a:pathLst>
              </a:custGeom>
              <a:solidFill>
                <a:srgbClr val="00FF00"/>
              </a:solidFill>
              <a:ln w="25400" cap="rnd">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173" name="Picture 105" descr="part9"/>
              <p:cNvPicPr>
                <a:picLocks noChangeAspect="1" noChangeArrowheads="1"/>
              </p:cNvPicPr>
              <p:nvPr/>
            </p:nvPicPr>
            <p:blipFill>
              <a:blip r:embed="rId19"/>
              <a:srcRect t="21001" r="7001" b="31000"/>
              <a:stretch>
                <a:fillRect/>
              </a:stretch>
            </p:blipFill>
            <p:spPr bwMode="auto">
              <a:xfrm rot="-279817">
                <a:off x="-576" y="3312"/>
                <a:ext cx="2352" cy="1213"/>
              </a:xfrm>
              <a:prstGeom prst="rect">
                <a:avLst/>
              </a:prstGeom>
              <a:noFill/>
              <a:ln w="9525">
                <a:noFill/>
                <a:miter lim="800000"/>
                <a:headEnd/>
                <a:tailEnd/>
              </a:ln>
            </p:spPr>
          </p:pic>
        </p:grpSp>
        <p:sp>
          <p:nvSpPr>
            <p:cNvPr id="90155" name="Freeform 106"/>
            <p:cNvSpPr>
              <a:spLocks/>
            </p:cNvSpPr>
            <p:nvPr/>
          </p:nvSpPr>
          <p:spPr bwMode="auto">
            <a:xfrm>
              <a:off x="498" y="1331"/>
              <a:ext cx="483" cy="931"/>
            </a:xfrm>
            <a:custGeom>
              <a:avLst/>
              <a:gdLst>
                <a:gd name="T0" fmla="*/ 0 w 624"/>
                <a:gd name="T1" fmla="*/ 0 h 1200"/>
                <a:gd name="T2" fmla="*/ 624 w 624"/>
                <a:gd name="T3" fmla="*/ 240 h 1200"/>
                <a:gd name="T4" fmla="*/ 624 w 624"/>
                <a:gd name="T5" fmla="*/ 1200 h 1200"/>
                <a:gd name="T6" fmla="*/ 0 w 624"/>
                <a:gd name="T7" fmla="*/ 960 h 1200"/>
                <a:gd name="T8" fmla="*/ 0 w 624"/>
                <a:gd name="T9" fmla="*/ 0 h 1200"/>
                <a:gd name="T10" fmla="*/ 0 60000 65536"/>
                <a:gd name="T11" fmla="*/ 0 60000 65536"/>
                <a:gd name="T12" fmla="*/ 0 60000 65536"/>
                <a:gd name="T13" fmla="*/ 0 60000 65536"/>
                <a:gd name="T14" fmla="*/ 0 60000 65536"/>
                <a:gd name="T15" fmla="*/ 0 w 624"/>
                <a:gd name="T16" fmla="*/ 0 h 1200"/>
                <a:gd name="T17" fmla="*/ 624 w 624"/>
                <a:gd name="T18" fmla="*/ 1200 h 1200"/>
              </a:gdLst>
              <a:ahLst/>
              <a:cxnLst>
                <a:cxn ang="T10">
                  <a:pos x="T0" y="T1"/>
                </a:cxn>
                <a:cxn ang="T11">
                  <a:pos x="T2" y="T3"/>
                </a:cxn>
                <a:cxn ang="T12">
                  <a:pos x="T4" y="T5"/>
                </a:cxn>
                <a:cxn ang="T13">
                  <a:pos x="T6" y="T7"/>
                </a:cxn>
                <a:cxn ang="T14">
                  <a:pos x="T8" y="T9"/>
                </a:cxn>
              </a:cxnLst>
              <a:rect l="T15" t="T16" r="T17" b="T18"/>
              <a:pathLst>
                <a:path w="624" h="1200">
                  <a:moveTo>
                    <a:pt x="0" y="0"/>
                  </a:moveTo>
                  <a:lnTo>
                    <a:pt x="624" y="240"/>
                  </a:lnTo>
                  <a:lnTo>
                    <a:pt x="624" y="1200"/>
                  </a:lnTo>
                  <a:lnTo>
                    <a:pt x="0" y="960"/>
                  </a:lnTo>
                  <a:lnTo>
                    <a:pt x="0" y="0"/>
                  </a:lnTo>
                  <a:close/>
                </a:path>
              </a:pathLst>
            </a:custGeom>
            <a:solidFill>
              <a:srgbClr val="33CCCC"/>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56" name="Freeform 107"/>
            <p:cNvSpPr>
              <a:spLocks/>
            </p:cNvSpPr>
            <p:nvPr/>
          </p:nvSpPr>
          <p:spPr bwMode="auto">
            <a:xfrm>
              <a:off x="1134" y="1116"/>
              <a:ext cx="364" cy="693"/>
            </a:xfrm>
            <a:custGeom>
              <a:avLst/>
              <a:gdLst>
                <a:gd name="T0" fmla="*/ 0 w 528"/>
                <a:gd name="T1" fmla="*/ 0 h 1008"/>
                <a:gd name="T2" fmla="*/ 480 w 528"/>
                <a:gd name="T3" fmla="*/ 144 h 1008"/>
                <a:gd name="T4" fmla="*/ 528 w 528"/>
                <a:gd name="T5" fmla="*/ 1008 h 1008"/>
                <a:gd name="T6" fmla="*/ 48 w 528"/>
                <a:gd name="T7" fmla="*/ 864 h 1008"/>
                <a:gd name="T8" fmla="*/ 0 w 528"/>
                <a:gd name="T9" fmla="*/ 0 h 1008"/>
                <a:gd name="T10" fmla="*/ 0 60000 65536"/>
                <a:gd name="T11" fmla="*/ 0 60000 65536"/>
                <a:gd name="T12" fmla="*/ 0 60000 65536"/>
                <a:gd name="T13" fmla="*/ 0 60000 65536"/>
                <a:gd name="T14" fmla="*/ 0 60000 65536"/>
                <a:gd name="T15" fmla="*/ 0 w 528"/>
                <a:gd name="T16" fmla="*/ 0 h 1008"/>
                <a:gd name="T17" fmla="*/ 528 w 528"/>
                <a:gd name="T18" fmla="*/ 1008 h 1008"/>
              </a:gdLst>
              <a:ahLst/>
              <a:cxnLst>
                <a:cxn ang="T10">
                  <a:pos x="T0" y="T1"/>
                </a:cxn>
                <a:cxn ang="T11">
                  <a:pos x="T2" y="T3"/>
                </a:cxn>
                <a:cxn ang="T12">
                  <a:pos x="T4" y="T5"/>
                </a:cxn>
                <a:cxn ang="T13">
                  <a:pos x="T6" y="T7"/>
                </a:cxn>
                <a:cxn ang="T14">
                  <a:pos x="T8" y="T9"/>
                </a:cxn>
              </a:cxnLst>
              <a:rect l="T15" t="T16" r="T17" b="T18"/>
              <a:pathLst>
                <a:path w="528" h="1008">
                  <a:moveTo>
                    <a:pt x="0" y="0"/>
                  </a:moveTo>
                  <a:lnTo>
                    <a:pt x="480" y="144"/>
                  </a:lnTo>
                  <a:lnTo>
                    <a:pt x="528" y="1008"/>
                  </a:lnTo>
                  <a:lnTo>
                    <a:pt x="48" y="864"/>
                  </a:lnTo>
                  <a:lnTo>
                    <a:pt x="0" y="0"/>
                  </a:lnTo>
                  <a:close/>
                </a:path>
              </a:pathLst>
            </a:custGeom>
            <a:solidFill>
              <a:srgbClr val="9999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57" name="Rectangle 108"/>
            <p:cNvSpPr>
              <a:spLocks noChangeArrowheads="1"/>
            </p:cNvSpPr>
            <p:nvPr/>
          </p:nvSpPr>
          <p:spPr bwMode="auto">
            <a:xfrm flipH="1">
              <a:off x="3274" y="2692"/>
              <a:ext cx="501" cy="455"/>
            </a:xfrm>
            <a:prstGeom prst="rect">
              <a:avLst/>
            </a:prstGeom>
            <a:solidFill>
              <a:srgbClr val="FFFF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58" name="Rectangle 109"/>
            <p:cNvSpPr>
              <a:spLocks noChangeArrowheads="1"/>
            </p:cNvSpPr>
            <p:nvPr/>
          </p:nvSpPr>
          <p:spPr bwMode="auto">
            <a:xfrm>
              <a:off x="1929" y="1474"/>
              <a:ext cx="549" cy="645"/>
            </a:xfrm>
            <a:prstGeom prst="rect">
              <a:avLst/>
            </a:prstGeom>
            <a:solidFill>
              <a:srgbClr val="FF99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0159" name="Freeform 110"/>
            <p:cNvSpPr>
              <a:spLocks/>
            </p:cNvSpPr>
            <p:nvPr/>
          </p:nvSpPr>
          <p:spPr bwMode="auto">
            <a:xfrm>
              <a:off x="3345" y="1220"/>
              <a:ext cx="1003" cy="541"/>
            </a:xfrm>
            <a:custGeom>
              <a:avLst/>
              <a:gdLst>
                <a:gd name="T0" fmla="*/ 0 w 1152"/>
                <a:gd name="T1" fmla="*/ 48 h 672"/>
                <a:gd name="T2" fmla="*/ 672 w 1152"/>
                <a:gd name="T3" fmla="*/ 672 h 672"/>
                <a:gd name="T4" fmla="*/ 1152 w 1152"/>
                <a:gd name="T5" fmla="*/ 576 h 672"/>
                <a:gd name="T6" fmla="*/ 480 w 1152"/>
                <a:gd name="T7" fmla="*/ 0 h 672"/>
                <a:gd name="T8" fmla="*/ 0 w 1152"/>
                <a:gd name="T9" fmla="*/ 48 h 672"/>
                <a:gd name="T10" fmla="*/ 0 60000 65536"/>
                <a:gd name="T11" fmla="*/ 0 60000 65536"/>
                <a:gd name="T12" fmla="*/ 0 60000 65536"/>
                <a:gd name="T13" fmla="*/ 0 60000 65536"/>
                <a:gd name="T14" fmla="*/ 0 60000 65536"/>
                <a:gd name="T15" fmla="*/ 0 w 1152"/>
                <a:gd name="T16" fmla="*/ 0 h 672"/>
                <a:gd name="T17" fmla="*/ 1152 w 1152"/>
                <a:gd name="T18" fmla="*/ 672 h 672"/>
              </a:gdLst>
              <a:ahLst/>
              <a:cxnLst>
                <a:cxn ang="T10">
                  <a:pos x="T0" y="T1"/>
                </a:cxn>
                <a:cxn ang="T11">
                  <a:pos x="T2" y="T3"/>
                </a:cxn>
                <a:cxn ang="T12">
                  <a:pos x="T4" y="T5"/>
                </a:cxn>
                <a:cxn ang="T13">
                  <a:pos x="T6" y="T7"/>
                </a:cxn>
                <a:cxn ang="T14">
                  <a:pos x="T8" y="T9"/>
                </a:cxn>
              </a:cxnLst>
              <a:rect l="T15" t="T16" r="T17" b="T18"/>
              <a:pathLst>
                <a:path w="1152" h="672">
                  <a:moveTo>
                    <a:pt x="0" y="48"/>
                  </a:moveTo>
                  <a:lnTo>
                    <a:pt x="672" y="672"/>
                  </a:lnTo>
                  <a:lnTo>
                    <a:pt x="1152" y="576"/>
                  </a:lnTo>
                  <a:lnTo>
                    <a:pt x="480" y="0"/>
                  </a:lnTo>
                  <a:lnTo>
                    <a:pt x="0" y="48"/>
                  </a:lnTo>
                  <a:close/>
                </a:path>
              </a:pathLst>
            </a:custGeom>
            <a:solidFill>
              <a:srgbClr val="CC99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20" name="Group 111"/>
            <p:cNvGrpSpPr>
              <a:grpSpLocks/>
            </p:cNvGrpSpPr>
            <p:nvPr/>
          </p:nvGrpSpPr>
          <p:grpSpPr bwMode="auto">
            <a:xfrm>
              <a:off x="2629" y="1346"/>
              <a:ext cx="1146" cy="557"/>
              <a:chOff x="384" y="3072"/>
              <a:chExt cx="2016" cy="979"/>
            </a:xfrm>
          </p:grpSpPr>
          <p:sp>
            <p:nvSpPr>
              <p:cNvPr id="90170" name="Freeform 112"/>
              <p:cNvSpPr>
                <a:spLocks/>
              </p:cNvSpPr>
              <p:nvPr/>
            </p:nvSpPr>
            <p:spPr bwMode="auto">
              <a:xfrm>
                <a:off x="384" y="3124"/>
                <a:ext cx="2016" cy="927"/>
              </a:xfrm>
              <a:custGeom>
                <a:avLst/>
                <a:gdLst>
                  <a:gd name="T0" fmla="*/ 0 w 1776"/>
                  <a:gd name="T1" fmla="*/ 144 h 816"/>
                  <a:gd name="T2" fmla="*/ 1008 w 1776"/>
                  <a:gd name="T3" fmla="*/ 0 h 816"/>
                  <a:gd name="T4" fmla="*/ 1776 w 1776"/>
                  <a:gd name="T5" fmla="*/ 624 h 816"/>
                  <a:gd name="T6" fmla="*/ 768 w 1776"/>
                  <a:gd name="T7" fmla="*/ 816 h 816"/>
                  <a:gd name="T8" fmla="*/ 0 w 1776"/>
                  <a:gd name="T9" fmla="*/ 144 h 816"/>
                  <a:gd name="T10" fmla="*/ 0 60000 65536"/>
                  <a:gd name="T11" fmla="*/ 0 60000 65536"/>
                  <a:gd name="T12" fmla="*/ 0 60000 65536"/>
                  <a:gd name="T13" fmla="*/ 0 60000 65536"/>
                  <a:gd name="T14" fmla="*/ 0 60000 65536"/>
                  <a:gd name="T15" fmla="*/ 0 w 1776"/>
                  <a:gd name="T16" fmla="*/ 0 h 816"/>
                  <a:gd name="T17" fmla="*/ 1776 w 1776"/>
                  <a:gd name="T18" fmla="*/ 816 h 816"/>
                </a:gdLst>
                <a:ahLst/>
                <a:cxnLst>
                  <a:cxn ang="T10">
                    <a:pos x="T0" y="T1"/>
                  </a:cxn>
                  <a:cxn ang="T11">
                    <a:pos x="T2" y="T3"/>
                  </a:cxn>
                  <a:cxn ang="T12">
                    <a:pos x="T4" y="T5"/>
                  </a:cxn>
                  <a:cxn ang="T13">
                    <a:pos x="T6" y="T7"/>
                  </a:cxn>
                  <a:cxn ang="T14">
                    <a:pos x="T8" y="T9"/>
                  </a:cxn>
                </a:cxnLst>
                <a:rect l="T15" t="T16" r="T17" b="T18"/>
                <a:pathLst>
                  <a:path w="1776" h="816">
                    <a:moveTo>
                      <a:pt x="0" y="144"/>
                    </a:moveTo>
                    <a:lnTo>
                      <a:pt x="1008" y="0"/>
                    </a:lnTo>
                    <a:lnTo>
                      <a:pt x="1776" y="624"/>
                    </a:lnTo>
                    <a:lnTo>
                      <a:pt x="768" y="816"/>
                    </a:lnTo>
                    <a:lnTo>
                      <a:pt x="0" y="144"/>
                    </a:lnTo>
                    <a:close/>
                  </a:path>
                </a:pathLst>
              </a:custGeom>
              <a:solidFill>
                <a:srgbClr val="FF00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171" name="Picture 113" descr="part15"/>
              <p:cNvPicPr>
                <a:picLocks noChangeAspect="1" noChangeArrowheads="1"/>
              </p:cNvPicPr>
              <p:nvPr/>
            </p:nvPicPr>
            <p:blipFill>
              <a:blip r:embed="rId20"/>
              <a:srcRect t="23000" b="28999"/>
              <a:stretch>
                <a:fillRect/>
              </a:stretch>
            </p:blipFill>
            <p:spPr bwMode="auto">
              <a:xfrm>
                <a:off x="432" y="3072"/>
                <a:ext cx="1968" cy="945"/>
              </a:xfrm>
              <a:prstGeom prst="rect">
                <a:avLst/>
              </a:prstGeom>
              <a:noFill/>
              <a:ln w="9525">
                <a:noFill/>
                <a:miter lim="800000"/>
                <a:headEnd/>
                <a:tailEnd/>
              </a:ln>
            </p:spPr>
          </p:pic>
        </p:grpSp>
        <p:sp>
          <p:nvSpPr>
            <p:cNvPr id="90161" name="Rectangle 114"/>
            <p:cNvSpPr>
              <a:spLocks noChangeArrowheads="1"/>
            </p:cNvSpPr>
            <p:nvPr/>
          </p:nvSpPr>
          <p:spPr bwMode="auto">
            <a:xfrm>
              <a:off x="2557" y="2047"/>
              <a:ext cx="645" cy="573"/>
            </a:xfrm>
            <a:prstGeom prst="rect">
              <a:avLst/>
            </a:prstGeom>
            <a:solidFill>
              <a:srgbClr val="FFCC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0162" name="Picture 115" descr="p1"/>
            <p:cNvPicPr>
              <a:picLocks noChangeAspect="1" noChangeArrowheads="1"/>
            </p:cNvPicPr>
            <p:nvPr/>
          </p:nvPicPr>
          <p:blipFill>
            <a:blip r:embed="rId21"/>
            <a:srcRect l="24001" t="12000" r="34000" b="22000"/>
            <a:stretch>
              <a:fillRect/>
            </a:stretch>
          </p:blipFill>
          <p:spPr bwMode="auto">
            <a:xfrm>
              <a:off x="2448" y="2688"/>
              <a:ext cx="398" cy="624"/>
            </a:xfrm>
            <a:prstGeom prst="rect">
              <a:avLst/>
            </a:prstGeom>
            <a:noFill/>
            <a:ln w="9525">
              <a:noFill/>
              <a:miter lim="800000"/>
              <a:headEnd/>
              <a:tailEnd/>
            </a:ln>
          </p:spPr>
        </p:pic>
        <p:pic>
          <p:nvPicPr>
            <p:cNvPr id="90163" name="Picture 116" descr="p2"/>
            <p:cNvPicPr>
              <a:picLocks noChangeAspect="1" noChangeArrowheads="1"/>
            </p:cNvPicPr>
            <p:nvPr/>
          </p:nvPicPr>
          <p:blipFill>
            <a:blip r:embed="rId22"/>
            <a:srcRect l="24001" t="12000" r="31000" b="22000"/>
            <a:stretch>
              <a:fillRect/>
            </a:stretch>
          </p:blipFill>
          <p:spPr bwMode="auto">
            <a:xfrm>
              <a:off x="528" y="1440"/>
              <a:ext cx="458" cy="672"/>
            </a:xfrm>
            <a:prstGeom prst="rect">
              <a:avLst/>
            </a:prstGeom>
            <a:noFill/>
            <a:ln w="9525">
              <a:noFill/>
              <a:miter lim="800000"/>
              <a:headEnd/>
              <a:tailEnd/>
            </a:ln>
          </p:spPr>
        </p:pic>
        <p:pic>
          <p:nvPicPr>
            <p:cNvPr id="90164" name="Picture 117" descr="p3"/>
            <p:cNvPicPr>
              <a:picLocks noChangeAspect="1" noChangeArrowheads="1"/>
            </p:cNvPicPr>
            <p:nvPr/>
          </p:nvPicPr>
          <p:blipFill>
            <a:blip r:embed="rId23"/>
            <a:srcRect l="33000" t="24001" r="39999" b="22000"/>
            <a:stretch>
              <a:fillRect/>
            </a:stretch>
          </p:blipFill>
          <p:spPr bwMode="auto">
            <a:xfrm rot="-242005">
              <a:off x="1176" y="1200"/>
              <a:ext cx="264" cy="528"/>
            </a:xfrm>
            <a:prstGeom prst="rect">
              <a:avLst/>
            </a:prstGeom>
            <a:noFill/>
            <a:ln w="9525">
              <a:noFill/>
              <a:miter lim="800000"/>
              <a:headEnd/>
              <a:tailEnd/>
            </a:ln>
          </p:spPr>
        </p:pic>
        <p:pic>
          <p:nvPicPr>
            <p:cNvPr id="90165" name="Picture 118" descr="p4_c"/>
            <p:cNvPicPr>
              <a:picLocks noChangeAspect="1" noChangeArrowheads="1"/>
            </p:cNvPicPr>
            <p:nvPr/>
          </p:nvPicPr>
          <p:blipFill>
            <a:blip r:embed="rId14"/>
            <a:srcRect/>
            <a:stretch>
              <a:fillRect/>
            </a:stretch>
          </p:blipFill>
          <p:spPr bwMode="auto">
            <a:xfrm>
              <a:off x="2592" y="2118"/>
              <a:ext cx="552" cy="426"/>
            </a:xfrm>
            <a:prstGeom prst="rect">
              <a:avLst/>
            </a:prstGeom>
            <a:noFill/>
            <a:ln w="9525">
              <a:noFill/>
              <a:miter lim="800000"/>
              <a:headEnd/>
              <a:tailEnd/>
            </a:ln>
          </p:spPr>
        </p:pic>
        <p:pic>
          <p:nvPicPr>
            <p:cNvPr id="90166" name="Picture 119" descr="p5"/>
            <p:cNvPicPr>
              <a:picLocks noChangeAspect="1" noChangeArrowheads="1"/>
            </p:cNvPicPr>
            <p:nvPr/>
          </p:nvPicPr>
          <p:blipFill>
            <a:blip r:embed="rId24" cstate="print"/>
            <a:srcRect l="24001" t="14999" r="31000" b="19000"/>
            <a:stretch>
              <a:fillRect/>
            </a:stretch>
          </p:blipFill>
          <p:spPr bwMode="auto">
            <a:xfrm>
              <a:off x="3840" y="2352"/>
              <a:ext cx="393" cy="576"/>
            </a:xfrm>
            <a:prstGeom prst="rect">
              <a:avLst/>
            </a:prstGeom>
            <a:noFill/>
            <a:ln w="9525">
              <a:noFill/>
              <a:miter lim="800000"/>
              <a:headEnd/>
              <a:tailEnd/>
            </a:ln>
          </p:spPr>
        </p:pic>
        <p:pic>
          <p:nvPicPr>
            <p:cNvPr id="90167" name="Picture 120" descr="p6_c"/>
            <p:cNvPicPr>
              <a:picLocks noChangeAspect="1" noChangeArrowheads="1"/>
            </p:cNvPicPr>
            <p:nvPr/>
          </p:nvPicPr>
          <p:blipFill>
            <a:blip r:embed="rId25"/>
            <a:srcRect l="11111"/>
            <a:stretch>
              <a:fillRect/>
            </a:stretch>
          </p:blipFill>
          <p:spPr bwMode="auto">
            <a:xfrm>
              <a:off x="3312" y="2736"/>
              <a:ext cx="384" cy="370"/>
            </a:xfrm>
            <a:prstGeom prst="rect">
              <a:avLst/>
            </a:prstGeom>
            <a:noFill/>
            <a:ln w="9525">
              <a:noFill/>
              <a:miter lim="800000"/>
              <a:headEnd/>
              <a:tailEnd/>
            </a:ln>
          </p:spPr>
        </p:pic>
        <p:pic>
          <p:nvPicPr>
            <p:cNvPr id="90168" name="Picture 121" descr="p7"/>
            <p:cNvPicPr>
              <a:picLocks noChangeAspect="1" noChangeArrowheads="1"/>
            </p:cNvPicPr>
            <p:nvPr/>
          </p:nvPicPr>
          <p:blipFill>
            <a:blip r:embed="rId26"/>
            <a:srcRect l="14999" t="12000" r="13000" b="40001"/>
            <a:stretch>
              <a:fillRect/>
            </a:stretch>
          </p:blipFill>
          <p:spPr bwMode="auto">
            <a:xfrm rot="-189390">
              <a:off x="3456" y="1200"/>
              <a:ext cx="816" cy="544"/>
            </a:xfrm>
            <a:prstGeom prst="rect">
              <a:avLst/>
            </a:prstGeom>
            <a:noFill/>
            <a:ln w="9525">
              <a:noFill/>
              <a:miter lim="800000"/>
              <a:headEnd/>
              <a:tailEnd/>
            </a:ln>
          </p:spPr>
        </p:pic>
        <p:pic>
          <p:nvPicPr>
            <p:cNvPr id="90169" name="Picture 122" descr="car_A6_H2_S1"/>
            <p:cNvPicPr>
              <a:picLocks noChangeAspect="1" noChangeArrowheads="1"/>
            </p:cNvPicPr>
            <p:nvPr/>
          </p:nvPicPr>
          <p:blipFill>
            <a:blip r:embed="rId5">
              <a:lum bright="18000" contrast="6000"/>
            </a:blip>
            <a:srcRect l="25999" t="26668" r="58000" b="46666"/>
            <a:stretch>
              <a:fillRect/>
            </a:stretch>
          </p:blipFill>
          <p:spPr bwMode="auto">
            <a:xfrm>
              <a:off x="2016" y="1537"/>
              <a:ext cx="422" cy="527"/>
            </a:xfrm>
            <a:prstGeom prst="rect">
              <a:avLst/>
            </a:prstGeom>
            <a:noFill/>
            <a:ln w="9525">
              <a:noFill/>
              <a:miter lim="800000"/>
              <a:headEnd/>
              <a:tailEnd/>
            </a:ln>
          </p:spPr>
        </p:pic>
      </p:grpSp>
      <p:sp>
        <p:nvSpPr>
          <p:cNvPr id="90127" name="Rectangle 123"/>
          <p:cNvSpPr>
            <a:spLocks noChangeArrowheads="1"/>
          </p:cNvSpPr>
          <p:nvPr/>
        </p:nvSpPr>
        <p:spPr bwMode="auto">
          <a:xfrm>
            <a:off x="3657600" y="4191000"/>
            <a:ext cx="1828800" cy="457200"/>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400" kern="1200">
                <a:solidFill>
                  <a:srgbClr val="000000"/>
                </a:solidFill>
                <a:latin typeface="Futura Bk BT" pitchFamily="34" charset="0"/>
                <a:ea typeface="+mn-ea"/>
                <a:cs typeface="+mn-cs"/>
              </a:rPr>
              <a:t>Algorithm</a:t>
            </a:r>
            <a:r>
              <a:rPr lang="en-US" sz="2400" kern="1200">
                <a:solidFill>
                  <a:srgbClr val="B2B2B2"/>
                </a:solidFill>
                <a:latin typeface="Futura Bk BT" pitchFamily="34" charset="0"/>
                <a:ea typeface="+mn-ea"/>
                <a:cs typeface="+mn-cs"/>
              </a:rPr>
              <a:t> </a:t>
            </a:r>
          </a:p>
        </p:txBody>
      </p:sp>
      <p:sp>
        <p:nvSpPr>
          <p:cNvPr id="90128" name="Freeform 124"/>
          <p:cNvSpPr>
            <a:spLocks/>
          </p:cNvSpPr>
          <p:nvPr/>
        </p:nvSpPr>
        <p:spPr bwMode="auto">
          <a:xfrm rot="546095">
            <a:off x="5486400" y="1752600"/>
            <a:ext cx="2133600" cy="1568450"/>
          </a:xfrm>
          <a:custGeom>
            <a:avLst/>
            <a:gdLst>
              <a:gd name="T0" fmla="*/ 1344 w 1632"/>
              <a:gd name="T1" fmla="*/ 1200 h 1200"/>
              <a:gd name="T2" fmla="*/ 1632 w 1632"/>
              <a:gd name="T3" fmla="*/ 720 h 1200"/>
              <a:gd name="T4" fmla="*/ 288 w 1632"/>
              <a:gd name="T5" fmla="*/ 0 h 1200"/>
              <a:gd name="T6" fmla="*/ 0 w 1632"/>
              <a:gd name="T7" fmla="*/ 528 h 1200"/>
              <a:gd name="T8" fmla="*/ 1344 w 1632"/>
              <a:gd name="T9" fmla="*/ 1200 h 1200"/>
              <a:gd name="T10" fmla="*/ 0 60000 65536"/>
              <a:gd name="T11" fmla="*/ 0 60000 65536"/>
              <a:gd name="T12" fmla="*/ 0 60000 65536"/>
              <a:gd name="T13" fmla="*/ 0 60000 65536"/>
              <a:gd name="T14" fmla="*/ 0 60000 65536"/>
              <a:gd name="T15" fmla="*/ 0 w 1632"/>
              <a:gd name="T16" fmla="*/ 0 h 1200"/>
              <a:gd name="T17" fmla="*/ 1632 w 1632"/>
              <a:gd name="T18" fmla="*/ 1200 h 1200"/>
            </a:gdLst>
            <a:ahLst/>
            <a:cxnLst>
              <a:cxn ang="T10">
                <a:pos x="T0" y="T1"/>
              </a:cxn>
              <a:cxn ang="T11">
                <a:pos x="T2" y="T3"/>
              </a:cxn>
              <a:cxn ang="T12">
                <a:pos x="T4" y="T5"/>
              </a:cxn>
              <a:cxn ang="T13">
                <a:pos x="T6" y="T7"/>
              </a:cxn>
              <a:cxn ang="T14">
                <a:pos x="T8" y="T9"/>
              </a:cxn>
            </a:cxnLst>
            <a:rect l="T15" t="T16" r="T17" b="T18"/>
            <a:pathLst>
              <a:path w="1632" h="1200">
                <a:moveTo>
                  <a:pt x="1344" y="1200"/>
                </a:moveTo>
                <a:lnTo>
                  <a:pt x="1632" y="720"/>
                </a:lnTo>
                <a:lnTo>
                  <a:pt x="288" y="0"/>
                </a:lnTo>
                <a:lnTo>
                  <a:pt x="0" y="528"/>
                </a:lnTo>
                <a:lnTo>
                  <a:pt x="1344" y="1200"/>
                </a:lnTo>
                <a:close/>
              </a:path>
            </a:pathLst>
          </a:custGeom>
          <a:solidFill>
            <a:srgbClr val="FFCC00">
              <a:alpha val="30980"/>
            </a:srgbClr>
          </a:solidFill>
          <a:ln w="12700">
            <a:solidFill>
              <a:schemeClr val="bg2"/>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ar10_A6_H1_S1"/>
          <p:cNvPicPr>
            <a:picLocks noChangeAspect="1" noChangeArrowheads="1"/>
          </p:cNvPicPr>
          <p:nvPr/>
        </p:nvPicPr>
        <p:blipFill>
          <a:blip r:embed="rId2">
            <a:lum bright="48000"/>
            <a:grayscl/>
          </a:blip>
          <a:srcRect t="1848" b="-1840"/>
          <a:stretch>
            <a:fillRect/>
          </a:stretch>
        </p:blipFill>
        <p:spPr bwMode="auto">
          <a:xfrm>
            <a:off x="152400" y="1219200"/>
            <a:ext cx="3962400" cy="2971800"/>
          </a:xfrm>
          <a:prstGeom prst="rect">
            <a:avLst/>
          </a:prstGeom>
          <a:noFill/>
          <a:ln w="9525">
            <a:noFill/>
            <a:miter lim="800000"/>
            <a:headEnd/>
            <a:tailEnd/>
          </a:ln>
        </p:spPr>
      </p:pic>
      <p:grpSp>
        <p:nvGrpSpPr>
          <p:cNvPr id="2" name="Group 3"/>
          <p:cNvGrpSpPr>
            <a:grpSpLocks/>
          </p:cNvGrpSpPr>
          <p:nvPr/>
        </p:nvGrpSpPr>
        <p:grpSpPr bwMode="auto">
          <a:xfrm flipH="1">
            <a:off x="2362200" y="2438400"/>
            <a:ext cx="838200" cy="762000"/>
            <a:chOff x="1589" y="2928"/>
            <a:chExt cx="432" cy="480"/>
          </a:xfrm>
        </p:grpSpPr>
        <p:sp>
          <p:nvSpPr>
            <p:cNvPr id="91220" name="Rectangle 4"/>
            <p:cNvSpPr>
              <a:spLocks noChangeArrowheads="1"/>
            </p:cNvSpPr>
            <p:nvPr/>
          </p:nvSpPr>
          <p:spPr bwMode="auto">
            <a:xfrm>
              <a:off x="1589" y="2928"/>
              <a:ext cx="432" cy="480"/>
            </a:xfrm>
            <a:prstGeom prst="rect">
              <a:avLst/>
            </a:prstGeom>
            <a:solidFill>
              <a:srgbClr val="FFFF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1221" name="Picture 5" descr="car_A6_H2_S1"/>
            <p:cNvPicPr>
              <a:picLocks noChangeAspect="1" noChangeArrowheads="1"/>
            </p:cNvPicPr>
            <p:nvPr/>
          </p:nvPicPr>
          <p:blipFill>
            <a:blip r:embed="rId3"/>
            <a:srcRect l="52022" t="58699" r="25969" b="17288"/>
            <a:stretch>
              <a:fillRect/>
            </a:stretch>
          </p:blipFill>
          <p:spPr bwMode="auto">
            <a:xfrm flipH="1">
              <a:off x="1632" y="2976"/>
              <a:ext cx="341" cy="384"/>
            </a:xfrm>
            <a:prstGeom prst="rect">
              <a:avLst/>
            </a:prstGeom>
            <a:noFill/>
            <a:ln w="50800">
              <a:noFill/>
              <a:miter lim="800000"/>
              <a:headEnd/>
              <a:tailEnd/>
            </a:ln>
          </p:spPr>
        </p:pic>
      </p:grpSp>
      <p:grpSp>
        <p:nvGrpSpPr>
          <p:cNvPr id="3" name="Group 6"/>
          <p:cNvGrpSpPr>
            <a:grpSpLocks/>
          </p:cNvGrpSpPr>
          <p:nvPr/>
        </p:nvGrpSpPr>
        <p:grpSpPr bwMode="auto">
          <a:xfrm>
            <a:off x="76200" y="1219200"/>
            <a:ext cx="1219200" cy="838200"/>
            <a:chOff x="2544" y="2304"/>
            <a:chExt cx="912" cy="528"/>
          </a:xfrm>
        </p:grpSpPr>
        <p:sp>
          <p:nvSpPr>
            <p:cNvPr id="91218" name="Freeform 7"/>
            <p:cNvSpPr>
              <a:spLocks/>
            </p:cNvSpPr>
            <p:nvPr/>
          </p:nvSpPr>
          <p:spPr bwMode="auto">
            <a:xfrm>
              <a:off x="2544" y="2304"/>
              <a:ext cx="912" cy="528"/>
            </a:xfrm>
            <a:custGeom>
              <a:avLst/>
              <a:gdLst>
                <a:gd name="T0" fmla="*/ 48 w 912"/>
                <a:gd name="T1" fmla="*/ 192 h 528"/>
                <a:gd name="T2" fmla="*/ 912 w 912"/>
                <a:gd name="T3" fmla="*/ 0 h 528"/>
                <a:gd name="T4" fmla="*/ 864 w 912"/>
                <a:gd name="T5" fmla="*/ 336 h 528"/>
                <a:gd name="T6" fmla="*/ 0 w 912"/>
                <a:gd name="T7" fmla="*/ 528 h 528"/>
                <a:gd name="T8" fmla="*/ 48 w 912"/>
                <a:gd name="T9" fmla="*/ 192 h 528"/>
                <a:gd name="T10" fmla="*/ 0 60000 65536"/>
                <a:gd name="T11" fmla="*/ 0 60000 65536"/>
                <a:gd name="T12" fmla="*/ 0 60000 65536"/>
                <a:gd name="T13" fmla="*/ 0 60000 65536"/>
                <a:gd name="T14" fmla="*/ 0 60000 65536"/>
                <a:gd name="T15" fmla="*/ 0 w 912"/>
                <a:gd name="T16" fmla="*/ 0 h 528"/>
                <a:gd name="T17" fmla="*/ 912 w 912"/>
                <a:gd name="T18" fmla="*/ 528 h 528"/>
              </a:gdLst>
              <a:ahLst/>
              <a:cxnLst>
                <a:cxn ang="T10">
                  <a:pos x="T0" y="T1"/>
                </a:cxn>
                <a:cxn ang="T11">
                  <a:pos x="T2" y="T3"/>
                </a:cxn>
                <a:cxn ang="T12">
                  <a:pos x="T4" y="T5"/>
                </a:cxn>
                <a:cxn ang="T13">
                  <a:pos x="T6" y="T7"/>
                </a:cxn>
                <a:cxn ang="T14">
                  <a:pos x="T8" y="T9"/>
                </a:cxn>
              </a:cxnLst>
              <a:rect l="T15" t="T16" r="T17" b="T18"/>
              <a:pathLst>
                <a:path w="912" h="528">
                  <a:moveTo>
                    <a:pt x="48" y="192"/>
                  </a:moveTo>
                  <a:lnTo>
                    <a:pt x="912" y="0"/>
                  </a:lnTo>
                  <a:lnTo>
                    <a:pt x="864" y="336"/>
                  </a:lnTo>
                  <a:lnTo>
                    <a:pt x="0" y="528"/>
                  </a:lnTo>
                  <a:lnTo>
                    <a:pt x="48" y="192"/>
                  </a:lnTo>
                  <a:close/>
                </a:path>
              </a:pathLst>
            </a:custGeom>
            <a:solidFill>
              <a:srgbClr val="00FF00"/>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1219" name="Picture 8" descr="part2"/>
            <p:cNvPicPr>
              <a:picLocks noChangeAspect="1" noChangeArrowheads="1"/>
            </p:cNvPicPr>
            <p:nvPr/>
          </p:nvPicPr>
          <p:blipFill>
            <a:blip r:embed="rId4"/>
            <a:srcRect l="11539" t="30769" r="19231" b="30769"/>
            <a:stretch>
              <a:fillRect/>
            </a:stretch>
          </p:blipFill>
          <p:spPr bwMode="auto">
            <a:xfrm>
              <a:off x="2544" y="2304"/>
              <a:ext cx="864" cy="480"/>
            </a:xfrm>
            <a:prstGeom prst="rect">
              <a:avLst/>
            </a:prstGeom>
            <a:noFill/>
            <a:ln w="9525">
              <a:noFill/>
              <a:miter lim="800000"/>
              <a:headEnd/>
              <a:tailEnd/>
            </a:ln>
          </p:spPr>
        </p:pic>
      </p:grpSp>
      <p:sp>
        <p:nvSpPr>
          <p:cNvPr id="91141" name="Rectangle 9"/>
          <p:cNvSpPr>
            <a:spLocks noChangeArrowheads="1"/>
          </p:cNvSpPr>
          <p:nvPr/>
        </p:nvSpPr>
        <p:spPr bwMode="auto">
          <a:xfrm>
            <a:off x="1524000" y="-228600"/>
            <a:ext cx="6324600" cy="1143000"/>
          </a:xfrm>
          <a:prstGeom prst="rect">
            <a:avLst/>
          </a:prstGeom>
          <a:noFill/>
          <a:ln w="9525">
            <a:noFill/>
            <a:miter lim="800000"/>
            <a:headEnd/>
            <a:tailEnd/>
          </a:ln>
        </p:spPr>
        <p:txBody>
          <a:bodyPr anchor="ctr"/>
          <a:lstStyle/>
          <a:p>
            <a:pPr algn="ctr" rtl="0" fontAlgn="base">
              <a:spcBef>
                <a:spcPct val="0"/>
              </a:spcBef>
              <a:spcAft>
                <a:spcPct val="0"/>
              </a:spcAft>
            </a:pPr>
            <a:r>
              <a:rPr lang="en-US" sz="3600" kern="1200">
                <a:solidFill>
                  <a:srgbClr val="000000"/>
                </a:solidFill>
                <a:latin typeface="Futura Bk BT" pitchFamily="34" charset="0"/>
                <a:ea typeface="+mn-ea"/>
                <a:cs typeface="+mn-cs"/>
              </a:rPr>
              <a:t>Object Recognition</a:t>
            </a:r>
          </a:p>
        </p:txBody>
      </p:sp>
      <p:sp>
        <p:nvSpPr>
          <p:cNvPr id="91142" name="Rectangle 10"/>
          <p:cNvSpPr>
            <a:spLocks noChangeArrowheads="1"/>
          </p:cNvSpPr>
          <p:nvPr/>
        </p:nvSpPr>
        <p:spPr bwMode="auto">
          <a:xfrm>
            <a:off x="4572000" y="1295400"/>
            <a:ext cx="4267200" cy="2286000"/>
          </a:xfrm>
          <a:prstGeom prst="rect">
            <a:avLst/>
          </a:prstGeom>
          <a:noFill/>
          <a:ln w="38100" algn="ctr">
            <a:solidFill>
              <a:schemeClr val="bg2"/>
            </a:solidFill>
            <a:miter lim="800000"/>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43" name="Rectangle 11"/>
          <p:cNvSpPr>
            <a:spLocks noChangeArrowheads="1"/>
          </p:cNvSpPr>
          <p:nvPr/>
        </p:nvSpPr>
        <p:spPr bwMode="auto">
          <a:xfrm>
            <a:off x="1447800" y="2209800"/>
            <a:ext cx="990600" cy="685800"/>
          </a:xfrm>
          <a:prstGeom prst="rect">
            <a:avLst/>
          </a:prstGeom>
          <a:noFill/>
          <a:ln w="25400" algn="ctr">
            <a:solidFill>
              <a:schemeClr val="bg2"/>
            </a:solidFill>
            <a:prstDash val="sysDot"/>
            <a:miter lim="800000"/>
            <a:headEnd/>
            <a:tailEnd/>
          </a:ln>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44" name="Text Box 12"/>
          <p:cNvSpPr txBox="1">
            <a:spLocks noChangeArrowheads="1"/>
          </p:cNvSpPr>
          <p:nvPr/>
        </p:nvSpPr>
        <p:spPr bwMode="auto">
          <a:xfrm>
            <a:off x="228600" y="685800"/>
            <a:ext cx="1828800" cy="701675"/>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000" b="1" kern="1200">
                <a:solidFill>
                  <a:srgbClr val="000000"/>
                </a:solidFill>
                <a:latin typeface="Futura Bk BT" pitchFamily="34" charset="0"/>
                <a:ea typeface="+mn-ea"/>
                <a:cs typeface="+mn-cs"/>
              </a:rPr>
              <a:t>Query image</a:t>
            </a:r>
          </a:p>
          <a:p>
            <a:pPr algn="l" rtl="0" fontAlgn="base">
              <a:spcBef>
                <a:spcPct val="0"/>
              </a:spcBef>
              <a:spcAft>
                <a:spcPct val="0"/>
              </a:spcAft>
              <a:buFontTx/>
              <a:buChar char="•"/>
            </a:pPr>
            <a:endParaRPr lang="en-US" sz="2000" b="1" kern="1200" dirty="0">
              <a:solidFill>
                <a:srgbClr val="000000"/>
              </a:solidFill>
              <a:latin typeface="Times New Roman" pitchFamily="18" charset="0"/>
              <a:ea typeface="+mn-ea"/>
              <a:cs typeface="+mn-cs"/>
              <a:sym typeface="Symbol" pitchFamily="18" charset="2"/>
            </a:endParaRPr>
          </a:p>
        </p:txBody>
      </p:sp>
      <p:grpSp>
        <p:nvGrpSpPr>
          <p:cNvPr id="4" name="Group 13"/>
          <p:cNvGrpSpPr>
            <a:grpSpLocks/>
          </p:cNvGrpSpPr>
          <p:nvPr/>
        </p:nvGrpSpPr>
        <p:grpSpPr bwMode="auto">
          <a:xfrm>
            <a:off x="1143000" y="1752600"/>
            <a:ext cx="825500" cy="990600"/>
            <a:chOff x="3696" y="336"/>
            <a:chExt cx="480" cy="576"/>
          </a:xfrm>
        </p:grpSpPr>
        <p:sp>
          <p:nvSpPr>
            <p:cNvPr id="91216" name="Rectangle 14"/>
            <p:cNvSpPr>
              <a:spLocks noChangeArrowheads="1"/>
            </p:cNvSpPr>
            <p:nvPr/>
          </p:nvSpPr>
          <p:spPr bwMode="auto">
            <a:xfrm>
              <a:off x="3696" y="336"/>
              <a:ext cx="480" cy="576"/>
            </a:xfrm>
            <a:prstGeom prst="rect">
              <a:avLst/>
            </a:prstGeom>
            <a:solidFill>
              <a:srgbClr val="FF99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1217" name="Picture 15" descr="car_A4_H1_S1"/>
            <p:cNvPicPr>
              <a:picLocks noChangeAspect="1" noChangeArrowheads="1"/>
            </p:cNvPicPr>
            <p:nvPr/>
          </p:nvPicPr>
          <p:blipFill>
            <a:blip r:embed="rId5"/>
            <a:srcRect l="51999" t="32001" r="32001" b="41333"/>
            <a:stretch>
              <a:fillRect/>
            </a:stretch>
          </p:blipFill>
          <p:spPr bwMode="auto">
            <a:xfrm flipH="1">
              <a:off x="3744" y="384"/>
              <a:ext cx="384" cy="480"/>
            </a:xfrm>
            <a:prstGeom prst="rect">
              <a:avLst/>
            </a:prstGeom>
            <a:noFill/>
            <a:ln w="9525">
              <a:noFill/>
              <a:miter lim="800000"/>
              <a:headEnd/>
              <a:tailEnd/>
            </a:ln>
          </p:spPr>
        </p:pic>
      </p:grpSp>
      <p:sp>
        <p:nvSpPr>
          <p:cNvPr id="91146" name="Rectangle 16"/>
          <p:cNvSpPr>
            <a:spLocks noChangeArrowheads="1"/>
          </p:cNvSpPr>
          <p:nvPr/>
        </p:nvSpPr>
        <p:spPr bwMode="auto">
          <a:xfrm>
            <a:off x="1447800" y="2209800"/>
            <a:ext cx="990600" cy="685800"/>
          </a:xfrm>
          <a:prstGeom prst="rect">
            <a:avLst/>
          </a:prstGeom>
          <a:noFill/>
          <a:ln w="25400" algn="ctr">
            <a:solidFill>
              <a:schemeClr val="bg2"/>
            </a:solidFill>
            <a:prstDash val="sysDot"/>
            <a:miter lim="800000"/>
            <a:headEnd/>
            <a:tailEnd/>
          </a:ln>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47" name="Text Box 17"/>
          <p:cNvSpPr txBox="1">
            <a:spLocks noChangeArrowheads="1"/>
          </p:cNvSpPr>
          <p:nvPr/>
        </p:nvSpPr>
        <p:spPr bwMode="auto">
          <a:xfrm>
            <a:off x="4572000" y="822325"/>
            <a:ext cx="1828800" cy="701675"/>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000" b="1" kern="1200">
                <a:solidFill>
                  <a:srgbClr val="000000"/>
                </a:solidFill>
                <a:latin typeface="Futura Bk BT" pitchFamily="34" charset="0"/>
                <a:ea typeface="+mn-ea"/>
                <a:cs typeface="+mn-cs"/>
              </a:rPr>
              <a:t>model</a:t>
            </a:r>
          </a:p>
          <a:p>
            <a:pPr algn="l" rtl="0" fontAlgn="base">
              <a:spcBef>
                <a:spcPct val="0"/>
              </a:spcBef>
              <a:spcAft>
                <a:spcPct val="0"/>
              </a:spcAft>
              <a:buFontTx/>
              <a:buChar char="•"/>
            </a:pPr>
            <a:endParaRPr lang="en-US" sz="2000" b="1" kern="1200" dirty="0">
              <a:solidFill>
                <a:srgbClr val="000000"/>
              </a:solidFill>
              <a:latin typeface="Times New Roman" pitchFamily="18" charset="0"/>
              <a:ea typeface="+mn-ea"/>
              <a:cs typeface="+mn-cs"/>
              <a:sym typeface="Symbol" pitchFamily="18" charset="2"/>
            </a:endParaRPr>
          </a:p>
        </p:txBody>
      </p:sp>
      <p:grpSp>
        <p:nvGrpSpPr>
          <p:cNvPr id="5" name="Group 18"/>
          <p:cNvGrpSpPr>
            <a:grpSpLocks/>
          </p:cNvGrpSpPr>
          <p:nvPr/>
        </p:nvGrpSpPr>
        <p:grpSpPr bwMode="auto">
          <a:xfrm rot="345315">
            <a:off x="76200" y="1219200"/>
            <a:ext cx="1066800" cy="573088"/>
            <a:chOff x="-912" y="576"/>
            <a:chExt cx="816" cy="476"/>
          </a:xfrm>
        </p:grpSpPr>
        <p:sp>
          <p:nvSpPr>
            <p:cNvPr id="91214" name="Freeform 19"/>
            <p:cNvSpPr>
              <a:spLocks/>
            </p:cNvSpPr>
            <p:nvPr/>
          </p:nvSpPr>
          <p:spPr bwMode="auto">
            <a:xfrm>
              <a:off x="-912" y="576"/>
              <a:ext cx="816" cy="476"/>
            </a:xfrm>
            <a:custGeom>
              <a:avLst/>
              <a:gdLst>
                <a:gd name="T0" fmla="*/ 0 w 1152"/>
                <a:gd name="T1" fmla="*/ 48 h 672"/>
                <a:gd name="T2" fmla="*/ 672 w 1152"/>
                <a:gd name="T3" fmla="*/ 672 h 672"/>
                <a:gd name="T4" fmla="*/ 1152 w 1152"/>
                <a:gd name="T5" fmla="*/ 576 h 672"/>
                <a:gd name="T6" fmla="*/ 480 w 1152"/>
                <a:gd name="T7" fmla="*/ 0 h 672"/>
                <a:gd name="T8" fmla="*/ 0 w 1152"/>
                <a:gd name="T9" fmla="*/ 48 h 672"/>
                <a:gd name="T10" fmla="*/ 0 60000 65536"/>
                <a:gd name="T11" fmla="*/ 0 60000 65536"/>
                <a:gd name="T12" fmla="*/ 0 60000 65536"/>
                <a:gd name="T13" fmla="*/ 0 60000 65536"/>
                <a:gd name="T14" fmla="*/ 0 60000 65536"/>
                <a:gd name="T15" fmla="*/ 0 w 1152"/>
                <a:gd name="T16" fmla="*/ 0 h 672"/>
                <a:gd name="T17" fmla="*/ 1152 w 1152"/>
                <a:gd name="T18" fmla="*/ 672 h 672"/>
              </a:gdLst>
              <a:ahLst/>
              <a:cxnLst>
                <a:cxn ang="T10">
                  <a:pos x="T0" y="T1"/>
                </a:cxn>
                <a:cxn ang="T11">
                  <a:pos x="T2" y="T3"/>
                </a:cxn>
                <a:cxn ang="T12">
                  <a:pos x="T4" y="T5"/>
                </a:cxn>
                <a:cxn ang="T13">
                  <a:pos x="T6" y="T7"/>
                </a:cxn>
                <a:cxn ang="T14">
                  <a:pos x="T8" y="T9"/>
                </a:cxn>
              </a:cxnLst>
              <a:rect l="T15" t="T16" r="T17" b="T18"/>
              <a:pathLst>
                <a:path w="1152" h="672">
                  <a:moveTo>
                    <a:pt x="0" y="48"/>
                  </a:moveTo>
                  <a:lnTo>
                    <a:pt x="672" y="672"/>
                  </a:lnTo>
                  <a:lnTo>
                    <a:pt x="1152" y="576"/>
                  </a:lnTo>
                  <a:lnTo>
                    <a:pt x="480" y="0"/>
                  </a:lnTo>
                  <a:lnTo>
                    <a:pt x="0" y="48"/>
                  </a:lnTo>
                  <a:close/>
                </a:path>
              </a:pathLst>
            </a:custGeom>
            <a:solidFill>
              <a:srgbClr val="CC99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1215" name="Picture 20" descr="part14"/>
            <p:cNvPicPr>
              <a:picLocks noChangeAspect="1" noChangeArrowheads="1"/>
            </p:cNvPicPr>
            <p:nvPr/>
          </p:nvPicPr>
          <p:blipFill>
            <a:blip r:embed="rId6"/>
            <a:srcRect l="6000" t="24001" r="19000" b="28000"/>
            <a:stretch>
              <a:fillRect/>
            </a:stretch>
          </p:blipFill>
          <p:spPr bwMode="auto">
            <a:xfrm>
              <a:off x="-883" y="576"/>
              <a:ext cx="729" cy="466"/>
            </a:xfrm>
            <a:prstGeom prst="rect">
              <a:avLst/>
            </a:prstGeom>
            <a:noFill/>
            <a:ln w="9525">
              <a:noFill/>
              <a:miter lim="800000"/>
              <a:headEnd/>
              <a:tailEnd/>
            </a:ln>
          </p:spPr>
        </p:pic>
      </p:grpSp>
      <p:grpSp>
        <p:nvGrpSpPr>
          <p:cNvPr id="6" name="Group 21"/>
          <p:cNvGrpSpPr>
            <a:grpSpLocks/>
          </p:cNvGrpSpPr>
          <p:nvPr/>
        </p:nvGrpSpPr>
        <p:grpSpPr bwMode="auto">
          <a:xfrm rot="-239363">
            <a:off x="152400" y="1219200"/>
            <a:ext cx="533400" cy="1371600"/>
            <a:chOff x="4368" y="2688"/>
            <a:chExt cx="384" cy="1056"/>
          </a:xfrm>
        </p:grpSpPr>
        <p:sp>
          <p:nvSpPr>
            <p:cNvPr id="91212" name="Freeform 22"/>
            <p:cNvSpPr>
              <a:spLocks/>
            </p:cNvSpPr>
            <p:nvPr/>
          </p:nvSpPr>
          <p:spPr bwMode="auto">
            <a:xfrm>
              <a:off x="4368" y="2688"/>
              <a:ext cx="384" cy="1056"/>
            </a:xfrm>
            <a:custGeom>
              <a:avLst/>
              <a:gdLst>
                <a:gd name="T0" fmla="*/ 0 w 336"/>
                <a:gd name="T1" fmla="*/ 0 h 960"/>
                <a:gd name="T2" fmla="*/ 336 w 336"/>
                <a:gd name="T3" fmla="*/ 144 h 960"/>
                <a:gd name="T4" fmla="*/ 336 w 336"/>
                <a:gd name="T5" fmla="*/ 960 h 960"/>
                <a:gd name="T6" fmla="*/ 0 w 336"/>
                <a:gd name="T7" fmla="*/ 816 h 960"/>
                <a:gd name="T8" fmla="*/ 0 w 336"/>
                <a:gd name="T9" fmla="*/ 0 h 960"/>
                <a:gd name="T10" fmla="*/ 0 60000 65536"/>
                <a:gd name="T11" fmla="*/ 0 60000 65536"/>
                <a:gd name="T12" fmla="*/ 0 60000 65536"/>
                <a:gd name="T13" fmla="*/ 0 60000 65536"/>
                <a:gd name="T14" fmla="*/ 0 60000 65536"/>
                <a:gd name="T15" fmla="*/ 0 w 336"/>
                <a:gd name="T16" fmla="*/ 0 h 960"/>
                <a:gd name="T17" fmla="*/ 336 w 336"/>
                <a:gd name="T18" fmla="*/ 960 h 960"/>
              </a:gdLst>
              <a:ahLst/>
              <a:cxnLst>
                <a:cxn ang="T10">
                  <a:pos x="T0" y="T1"/>
                </a:cxn>
                <a:cxn ang="T11">
                  <a:pos x="T2" y="T3"/>
                </a:cxn>
                <a:cxn ang="T12">
                  <a:pos x="T4" y="T5"/>
                </a:cxn>
                <a:cxn ang="T13">
                  <a:pos x="T6" y="T7"/>
                </a:cxn>
                <a:cxn ang="T14">
                  <a:pos x="T8" y="T9"/>
                </a:cxn>
              </a:cxnLst>
              <a:rect l="T15" t="T16" r="T17" b="T18"/>
              <a:pathLst>
                <a:path w="336" h="960">
                  <a:moveTo>
                    <a:pt x="0" y="0"/>
                  </a:moveTo>
                  <a:lnTo>
                    <a:pt x="336" y="144"/>
                  </a:lnTo>
                  <a:lnTo>
                    <a:pt x="336" y="960"/>
                  </a:lnTo>
                  <a:lnTo>
                    <a:pt x="0" y="816"/>
                  </a:lnTo>
                  <a:lnTo>
                    <a:pt x="0" y="0"/>
                  </a:lnTo>
                  <a:close/>
                </a:path>
              </a:pathLst>
            </a:custGeom>
            <a:solidFill>
              <a:srgbClr val="99CC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1213" name="Picture 23" descr="part4"/>
            <p:cNvPicPr>
              <a:picLocks noChangeAspect="1" noChangeArrowheads="1"/>
            </p:cNvPicPr>
            <p:nvPr/>
          </p:nvPicPr>
          <p:blipFill>
            <a:blip r:embed="rId7"/>
            <a:srcRect l="38000" t="23000" r="44000" b="20000"/>
            <a:stretch>
              <a:fillRect/>
            </a:stretch>
          </p:blipFill>
          <p:spPr bwMode="auto">
            <a:xfrm>
              <a:off x="4416" y="2784"/>
              <a:ext cx="288" cy="912"/>
            </a:xfrm>
            <a:prstGeom prst="rect">
              <a:avLst/>
            </a:prstGeom>
            <a:noFill/>
            <a:ln w="9525">
              <a:noFill/>
              <a:miter lim="800000"/>
              <a:headEnd/>
              <a:tailEnd/>
            </a:ln>
          </p:spPr>
        </p:pic>
      </p:grpSp>
      <p:grpSp>
        <p:nvGrpSpPr>
          <p:cNvPr id="7" name="Group 24"/>
          <p:cNvGrpSpPr>
            <a:grpSpLocks/>
          </p:cNvGrpSpPr>
          <p:nvPr/>
        </p:nvGrpSpPr>
        <p:grpSpPr bwMode="auto">
          <a:xfrm>
            <a:off x="4648200" y="1509713"/>
            <a:ext cx="4038600" cy="1995487"/>
            <a:chOff x="498" y="1116"/>
            <a:chExt cx="4638" cy="2292"/>
          </a:xfrm>
        </p:grpSpPr>
        <p:sp>
          <p:nvSpPr>
            <p:cNvPr id="91165" name="Line 25"/>
            <p:cNvSpPr>
              <a:spLocks noChangeShapeType="1"/>
            </p:cNvSpPr>
            <p:nvPr/>
          </p:nvSpPr>
          <p:spPr bwMode="auto">
            <a:xfrm flipV="1">
              <a:off x="2844" y="2907"/>
              <a:ext cx="573" cy="71"/>
            </a:xfrm>
            <a:prstGeom prst="line">
              <a:avLst/>
            </a:prstGeom>
            <a:noFill/>
            <a:ln w="38100">
              <a:solidFill>
                <a:schemeClr val="tx1"/>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66" name="Line 26"/>
            <p:cNvSpPr>
              <a:spLocks noChangeShapeType="1"/>
            </p:cNvSpPr>
            <p:nvPr/>
          </p:nvSpPr>
          <p:spPr bwMode="auto">
            <a:xfrm>
              <a:off x="2056" y="1976"/>
              <a:ext cx="501" cy="1002"/>
            </a:xfrm>
            <a:prstGeom prst="line">
              <a:avLst/>
            </a:prstGeom>
            <a:noFill/>
            <a:ln w="38100">
              <a:solidFill>
                <a:schemeClr val="tx1"/>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67" name="Line 27"/>
            <p:cNvSpPr>
              <a:spLocks noChangeShapeType="1"/>
            </p:cNvSpPr>
            <p:nvPr/>
          </p:nvSpPr>
          <p:spPr bwMode="auto">
            <a:xfrm>
              <a:off x="576" y="1872"/>
              <a:ext cx="692" cy="318"/>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68" name="Line 28"/>
            <p:cNvSpPr>
              <a:spLocks noChangeShapeType="1"/>
            </p:cNvSpPr>
            <p:nvPr/>
          </p:nvSpPr>
          <p:spPr bwMode="auto">
            <a:xfrm flipH="1" flipV="1">
              <a:off x="4062" y="1546"/>
              <a:ext cx="71" cy="788"/>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69" name="Line 29"/>
            <p:cNvSpPr>
              <a:spLocks noChangeShapeType="1"/>
            </p:cNvSpPr>
            <p:nvPr/>
          </p:nvSpPr>
          <p:spPr bwMode="auto">
            <a:xfrm flipV="1">
              <a:off x="2772" y="2405"/>
              <a:ext cx="2" cy="527"/>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70" name="Line 30"/>
            <p:cNvSpPr>
              <a:spLocks noChangeShapeType="1"/>
            </p:cNvSpPr>
            <p:nvPr/>
          </p:nvSpPr>
          <p:spPr bwMode="auto">
            <a:xfrm flipV="1">
              <a:off x="3417" y="1546"/>
              <a:ext cx="401" cy="142"/>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71" name="Line 31"/>
            <p:cNvSpPr>
              <a:spLocks noChangeShapeType="1"/>
            </p:cNvSpPr>
            <p:nvPr/>
          </p:nvSpPr>
          <p:spPr bwMode="auto">
            <a:xfrm flipH="1" flipV="1">
              <a:off x="4205" y="1617"/>
              <a:ext cx="716" cy="645"/>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72" name="Line 32"/>
            <p:cNvSpPr>
              <a:spLocks noChangeShapeType="1"/>
            </p:cNvSpPr>
            <p:nvPr/>
          </p:nvSpPr>
          <p:spPr bwMode="auto">
            <a:xfrm flipH="1" flipV="1">
              <a:off x="4706" y="2405"/>
              <a:ext cx="0" cy="502"/>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73" name="Line 33"/>
            <p:cNvSpPr>
              <a:spLocks noChangeShapeType="1"/>
            </p:cNvSpPr>
            <p:nvPr/>
          </p:nvSpPr>
          <p:spPr bwMode="auto">
            <a:xfrm flipH="1" flipV="1">
              <a:off x="3345" y="1761"/>
              <a:ext cx="143" cy="1047"/>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74" name="Line 34"/>
            <p:cNvSpPr>
              <a:spLocks noChangeShapeType="1"/>
            </p:cNvSpPr>
            <p:nvPr/>
          </p:nvSpPr>
          <p:spPr bwMode="auto">
            <a:xfrm flipH="1">
              <a:off x="3985" y="3122"/>
              <a:ext cx="359" cy="0"/>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75" name="Line 35"/>
            <p:cNvSpPr>
              <a:spLocks noChangeShapeType="1"/>
            </p:cNvSpPr>
            <p:nvPr/>
          </p:nvSpPr>
          <p:spPr bwMode="auto">
            <a:xfrm flipH="1" flipV="1">
              <a:off x="1411" y="1331"/>
              <a:ext cx="2" cy="594"/>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76" name="Line 36"/>
            <p:cNvSpPr>
              <a:spLocks noChangeShapeType="1"/>
            </p:cNvSpPr>
            <p:nvPr/>
          </p:nvSpPr>
          <p:spPr bwMode="auto">
            <a:xfrm>
              <a:off x="2271" y="1977"/>
              <a:ext cx="401" cy="142"/>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77" name="Line 37"/>
            <p:cNvSpPr>
              <a:spLocks noChangeShapeType="1"/>
            </p:cNvSpPr>
            <p:nvPr/>
          </p:nvSpPr>
          <p:spPr bwMode="auto">
            <a:xfrm flipV="1">
              <a:off x="4133" y="2405"/>
              <a:ext cx="481" cy="215"/>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78" name="Line 38"/>
            <p:cNvSpPr>
              <a:spLocks noChangeShapeType="1"/>
            </p:cNvSpPr>
            <p:nvPr/>
          </p:nvSpPr>
          <p:spPr bwMode="auto">
            <a:xfrm flipV="1">
              <a:off x="1411" y="1689"/>
              <a:ext cx="645" cy="573"/>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79" name="Line 39"/>
            <p:cNvSpPr>
              <a:spLocks noChangeShapeType="1"/>
            </p:cNvSpPr>
            <p:nvPr/>
          </p:nvSpPr>
          <p:spPr bwMode="auto">
            <a:xfrm>
              <a:off x="3130" y="2340"/>
              <a:ext cx="788" cy="280"/>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80" name="Line 40"/>
            <p:cNvSpPr>
              <a:spLocks noChangeShapeType="1"/>
            </p:cNvSpPr>
            <p:nvPr/>
          </p:nvSpPr>
          <p:spPr bwMode="auto">
            <a:xfrm flipV="1">
              <a:off x="2199" y="1617"/>
              <a:ext cx="860" cy="5"/>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81" name="Line 41"/>
            <p:cNvSpPr>
              <a:spLocks noChangeShapeType="1"/>
            </p:cNvSpPr>
            <p:nvPr/>
          </p:nvSpPr>
          <p:spPr bwMode="auto">
            <a:xfrm>
              <a:off x="3202" y="1546"/>
              <a:ext cx="1074" cy="1504"/>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82" name="Line 42"/>
            <p:cNvSpPr>
              <a:spLocks noChangeShapeType="1"/>
            </p:cNvSpPr>
            <p:nvPr/>
          </p:nvSpPr>
          <p:spPr bwMode="auto">
            <a:xfrm>
              <a:off x="1483" y="2620"/>
              <a:ext cx="1192" cy="412"/>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83" name="Line 43"/>
            <p:cNvSpPr>
              <a:spLocks noChangeShapeType="1"/>
            </p:cNvSpPr>
            <p:nvPr/>
          </p:nvSpPr>
          <p:spPr bwMode="auto">
            <a:xfrm>
              <a:off x="1554" y="2334"/>
              <a:ext cx="1290" cy="0"/>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84" name="Line 44"/>
            <p:cNvSpPr>
              <a:spLocks noChangeShapeType="1"/>
            </p:cNvSpPr>
            <p:nvPr/>
          </p:nvSpPr>
          <p:spPr bwMode="auto">
            <a:xfrm flipV="1">
              <a:off x="767" y="1259"/>
              <a:ext cx="528" cy="281"/>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85" name="Freeform 45"/>
            <p:cNvSpPr>
              <a:spLocks/>
            </p:cNvSpPr>
            <p:nvPr/>
          </p:nvSpPr>
          <p:spPr bwMode="auto">
            <a:xfrm>
              <a:off x="3847" y="2334"/>
              <a:ext cx="391" cy="573"/>
            </a:xfrm>
            <a:custGeom>
              <a:avLst/>
              <a:gdLst>
                <a:gd name="T0" fmla="*/ 0 w 672"/>
                <a:gd name="T1" fmla="*/ 192 h 1056"/>
                <a:gd name="T2" fmla="*/ 672 w 672"/>
                <a:gd name="T3" fmla="*/ 0 h 1056"/>
                <a:gd name="T4" fmla="*/ 672 w 672"/>
                <a:gd name="T5" fmla="*/ 864 h 1056"/>
                <a:gd name="T6" fmla="*/ 0 w 672"/>
                <a:gd name="T7" fmla="*/ 1056 h 1056"/>
                <a:gd name="T8" fmla="*/ 0 w 672"/>
                <a:gd name="T9" fmla="*/ 192 h 1056"/>
                <a:gd name="T10" fmla="*/ 0 60000 65536"/>
                <a:gd name="T11" fmla="*/ 0 60000 65536"/>
                <a:gd name="T12" fmla="*/ 0 60000 65536"/>
                <a:gd name="T13" fmla="*/ 0 60000 65536"/>
                <a:gd name="T14" fmla="*/ 0 60000 65536"/>
                <a:gd name="T15" fmla="*/ 0 w 672"/>
                <a:gd name="T16" fmla="*/ 0 h 1056"/>
                <a:gd name="T17" fmla="*/ 672 w 672"/>
                <a:gd name="T18" fmla="*/ 1056 h 1056"/>
              </a:gdLst>
              <a:ahLst/>
              <a:cxnLst>
                <a:cxn ang="T10">
                  <a:pos x="T0" y="T1"/>
                </a:cxn>
                <a:cxn ang="T11">
                  <a:pos x="T2" y="T3"/>
                </a:cxn>
                <a:cxn ang="T12">
                  <a:pos x="T4" y="T5"/>
                </a:cxn>
                <a:cxn ang="T13">
                  <a:pos x="T6" y="T7"/>
                </a:cxn>
                <a:cxn ang="T14">
                  <a:pos x="T8" y="T9"/>
                </a:cxn>
              </a:cxnLst>
              <a:rect l="T15" t="T16" r="T17" b="T18"/>
              <a:pathLst>
                <a:path w="672" h="1056">
                  <a:moveTo>
                    <a:pt x="0" y="192"/>
                  </a:moveTo>
                  <a:lnTo>
                    <a:pt x="672" y="0"/>
                  </a:lnTo>
                  <a:lnTo>
                    <a:pt x="672" y="864"/>
                  </a:lnTo>
                  <a:lnTo>
                    <a:pt x="0" y="1056"/>
                  </a:lnTo>
                  <a:lnTo>
                    <a:pt x="0" y="192"/>
                  </a:lnTo>
                  <a:close/>
                </a:path>
              </a:pathLst>
            </a:custGeom>
            <a:solidFill>
              <a:srgbClr val="008000"/>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8" name="Group 46"/>
            <p:cNvGrpSpPr>
              <a:grpSpLocks/>
            </p:cNvGrpSpPr>
            <p:nvPr/>
          </p:nvGrpSpPr>
          <p:grpSpPr bwMode="auto">
            <a:xfrm rot="-134143">
              <a:off x="1125" y="1803"/>
              <a:ext cx="401" cy="1033"/>
              <a:chOff x="4368" y="2689"/>
              <a:chExt cx="384" cy="1056"/>
            </a:xfrm>
          </p:grpSpPr>
          <p:sp>
            <p:nvSpPr>
              <p:cNvPr id="91210" name="Freeform 47"/>
              <p:cNvSpPr>
                <a:spLocks/>
              </p:cNvSpPr>
              <p:nvPr/>
            </p:nvSpPr>
            <p:spPr bwMode="auto">
              <a:xfrm>
                <a:off x="4368" y="2689"/>
                <a:ext cx="384" cy="1056"/>
              </a:xfrm>
              <a:custGeom>
                <a:avLst/>
                <a:gdLst>
                  <a:gd name="T0" fmla="*/ 0 w 336"/>
                  <a:gd name="T1" fmla="*/ 0 h 960"/>
                  <a:gd name="T2" fmla="*/ 336 w 336"/>
                  <a:gd name="T3" fmla="*/ 144 h 960"/>
                  <a:gd name="T4" fmla="*/ 336 w 336"/>
                  <a:gd name="T5" fmla="*/ 960 h 960"/>
                  <a:gd name="T6" fmla="*/ 0 w 336"/>
                  <a:gd name="T7" fmla="*/ 816 h 960"/>
                  <a:gd name="T8" fmla="*/ 0 w 336"/>
                  <a:gd name="T9" fmla="*/ 0 h 960"/>
                  <a:gd name="T10" fmla="*/ 0 60000 65536"/>
                  <a:gd name="T11" fmla="*/ 0 60000 65536"/>
                  <a:gd name="T12" fmla="*/ 0 60000 65536"/>
                  <a:gd name="T13" fmla="*/ 0 60000 65536"/>
                  <a:gd name="T14" fmla="*/ 0 60000 65536"/>
                  <a:gd name="T15" fmla="*/ 0 w 336"/>
                  <a:gd name="T16" fmla="*/ 0 h 960"/>
                  <a:gd name="T17" fmla="*/ 336 w 336"/>
                  <a:gd name="T18" fmla="*/ 960 h 960"/>
                </a:gdLst>
                <a:ahLst/>
                <a:cxnLst>
                  <a:cxn ang="T10">
                    <a:pos x="T0" y="T1"/>
                  </a:cxn>
                  <a:cxn ang="T11">
                    <a:pos x="T2" y="T3"/>
                  </a:cxn>
                  <a:cxn ang="T12">
                    <a:pos x="T4" y="T5"/>
                  </a:cxn>
                  <a:cxn ang="T13">
                    <a:pos x="T6" y="T7"/>
                  </a:cxn>
                  <a:cxn ang="T14">
                    <a:pos x="T8" y="T9"/>
                  </a:cxn>
                </a:cxnLst>
                <a:rect l="T15" t="T16" r="T17" b="T18"/>
                <a:pathLst>
                  <a:path w="336" h="960">
                    <a:moveTo>
                      <a:pt x="0" y="0"/>
                    </a:moveTo>
                    <a:lnTo>
                      <a:pt x="336" y="144"/>
                    </a:lnTo>
                    <a:lnTo>
                      <a:pt x="336" y="960"/>
                    </a:lnTo>
                    <a:lnTo>
                      <a:pt x="0" y="816"/>
                    </a:lnTo>
                    <a:lnTo>
                      <a:pt x="0" y="0"/>
                    </a:lnTo>
                    <a:close/>
                  </a:path>
                </a:pathLst>
              </a:custGeom>
              <a:solidFill>
                <a:srgbClr val="99CC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1211" name="Picture 48" descr="part4"/>
              <p:cNvPicPr>
                <a:picLocks noChangeAspect="1" noChangeArrowheads="1"/>
              </p:cNvPicPr>
              <p:nvPr/>
            </p:nvPicPr>
            <p:blipFill>
              <a:blip r:embed="rId7"/>
              <a:srcRect l="38000" t="23000" r="44000" b="20000"/>
              <a:stretch>
                <a:fillRect/>
              </a:stretch>
            </p:blipFill>
            <p:spPr bwMode="auto">
              <a:xfrm>
                <a:off x="4416" y="2784"/>
                <a:ext cx="288" cy="912"/>
              </a:xfrm>
              <a:prstGeom prst="rect">
                <a:avLst/>
              </a:prstGeom>
              <a:noFill/>
              <a:ln w="9525">
                <a:noFill/>
                <a:miter lim="800000"/>
                <a:headEnd/>
                <a:tailEnd/>
              </a:ln>
            </p:spPr>
          </p:pic>
        </p:grpSp>
        <p:sp>
          <p:nvSpPr>
            <p:cNvPr id="91187" name="Freeform 49"/>
            <p:cNvSpPr>
              <a:spLocks/>
            </p:cNvSpPr>
            <p:nvPr/>
          </p:nvSpPr>
          <p:spPr bwMode="auto">
            <a:xfrm rot="21272650">
              <a:off x="2414" y="2620"/>
              <a:ext cx="506" cy="788"/>
            </a:xfrm>
            <a:custGeom>
              <a:avLst/>
              <a:gdLst>
                <a:gd name="T0" fmla="*/ 0 w 480"/>
                <a:gd name="T1" fmla="*/ 0 h 912"/>
                <a:gd name="T2" fmla="*/ 480 w 480"/>
                <a:gd name="T3" fmla="*/ 288 h 912"/>
                <a:gd name="T4" fmla="*/ 480 w 480"/>
                <a:gd name="T5" fmla="*/ 912 h 912"/>
                <a:gd name="T6" fmla="*/ 0 w 480"/>
                <a:gd name="T7" fmla="*/ 624 h 912"/>
                <a:gd name="T8" fmla="*/ 0 w 480"/>
                <a:gd name="T9" fmla="*/ 0 h 912"/>
                <a:gd name="T10" fmla="*/ 0 60000 65536"/>
                <a:gd name="T11" fmla="*/ 0 60000 65536"/>
                <a:gd name="T12" fmla="*/ 0 60000 65536"/>
                <a:gd name="T13" fmla="*/ 0 60000 65536"/>
                <a:gd name="T14" fmla="*/ 0 60000 65536"/>
                <a:gd name="T15" fmla="*/ 0 w 480"/>
                <a:gd name="T16" fmla="*/ 0 h 912"/>
                <a:gd name="T17" fmla="*/ 480 w 480"/>
                <a:gd name="T18" fmla="*/ 912 h 912"/>
              </a:gdLst>
              <a:ahLst/>
              <a:cxnLst>
                <a:cxn ang="T10">
                  <a:pos x="T0" y="T1"/>
                </a:cxn>
                <a:cxn ang="T11">
                  <a:pos x="T2" y="T3"/>
                </a:cxn>
                <a:cxn ang="T12">
                  <a:pos x="T4" y="T5"/>
                </a:cxn>
                <a:cxn ang="T13">
                  <a:pos x="T6" y="T7"/>
                </a:cxn>
                <a:cxn ang="T14">
                  <a:pos x="T8" y="T9"/>
                </a:cxn>
              </a:cxnLst>
              <a:rect l="T15" t="T16" r="T17" b="T18"/>
              <a:pathLst>
                <a:path w="480" h="912">
                  <a:moveTo>
                    <a:pt x="0" y="0"/>
                  </a:moveTo>
                  <a:lnTo>
                    <a:pt x="480" y="288"/>
                  </a:lnTo>
                  <a:lnTo>
                    <a:pt x="480" y="912"/>
                  </a:lnTo>
                  <a:lnTo>
                    <a:pt x="0" y="624"/>
                  </a:lnTo>
                  <a:lnTo>
                    <a:pt x="0" y="0"/>
                  </a:lnTo>
                  <a:close/>
                </a:path>
              </a:pathLst>
            </a:custGeom>
            <a:solidFill>
              <a:srgbClr val="3366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88" name="Freeform 50"/>
            <p:cNvSpPr>
              <a:spLocks/>
            </p:cNvSpPr>
            <p:nvPr/>
          </p:nvSpPr>
          <p:spPr bwMode="auto">
            <a:xfrm>
              <a:off x="4563" y="2047"/>
              <a:ext cx="573" cy="573"/>
            </a:xfrm>
            <a:custGeom>
              <a:avLst/>
              <a:gdLst>
                <a:gd name="T0" fmla="*/ 0 w 1296"/>
                <a:gd name="T1" fmla="*/ 336 h 1296"/>
                <a:gd name="T2" fmla="*/ 1248 w 1296"/>
                <a:gd name="T3" fmla="*/ 0 h 1296"/>
                <a:gd name="T4" fmla="*/ 1296 w 1296"/>
                <a:gd name="T5" fmla="*/ 960 h 1296"/>
                <a:gd name="T6" fmla="*/ 48 w 1296"/>
                <a:gd name="T7" fmla="*/ 1296 h 1296"/>
                <a:gd name="T8" fmla="*/ 0 w 1296"/>
                <a:gd name="T9" fmla="*/ 336 h 1296"/>
                <a:gd name="T10" fmla="*/ 0 60000 65536"/>
                <a:gd name="T11" fmla="*/ 0 60000 65536"/>
                <a:gd name="T12" fmla="*/ 0 60000 65536"/>
                <a:gd name="T13" fmla="*/ 0 60000 65536"/>
                <a:gd name="T14" fmla="*/ 0 60000 65536"/>
                <a:gd name="T15" fmla="*/ 0 w 1296"/>
                <a:gd name="T16" fmla="*/ 0 h 1296"/>
                <a:gd name="T17" fmla="*/ 1296 w 1296"/>
                <a:gd name="T18" fmla="*/ 1296 h 1296"/>
              </a:gdLst>
              <a:ahLst/>
              <a:cxnLst>
                <a:cxn ang="T10">
                  <a:pos x="T0" y="T1"/>
                </a:cxn>
                <a:cxn ang="T11">
                  <a:pos x="T2" y="T3"/>
                </a:cxn>
                <a:cxn ang="T12">
                  <a:pos x="T4" y="T5"/>
                </a:cxn>
                <a:cxn ang="T13">
                  <a:pos x="T6" y="T7"/>
                </a:cxn>
                <a:cxn ang="T14">
                  <a:pos x="T8" y="T9"/>
                </a:cxn>
              </a:cxnLst>
              <a:rect l="T15" t="T16" r="T17" b="T18"/>
              <a:pathLst>
                <a:path w="1296" h="1296">
                  <a:moveTo>
                    <a:pt x="0" y="336"/>
                  </a:moveTo>
                  <a:lnTo>
                    <a:pt x="1248" y="0"/>
                  </a:lnTo>
                  <a:lnTo>
                    <a:pt x="1296" y="960"/>
                  </a:lnTo>
                  <a:lnTo>
                    <a:pt x="48" y="1296"/>
                  </a:lnTo>
                  <a:lnTo>
                    <a:pt x="0" y="336"/>
                  </a:lnTo>
                  <a:close/>
                </a:path>
              </a:pathLst>
            </a:custGeom>
            <a:solidFill>
              <a:srgbClr val="99CC00"/>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1189" name="Picture 51" descr="part8"/>
            <p:cNvPicPr>
              <a:picLocks noChangeAspect="1" noChangeArrowheads="1"/>
            </p:cNvPicPr>
            <p:nvPr/>
          </p:nvPicPr>
          <p:blipFill>
            <a:blip r:embed="rId8">
              <a:lum bright="-6000" contrast="-18000"/>
            </a:blip>
            <a:srcRect l="14000" t="20000" r="23000" b="20000"/>
            <a:stretch>
              <a:fillRect/>
            </a:stretch>
          </p:blipFill>
          <p:spPr bwMode="auto">
            <a:xfrm>
              <a:off x="4584" y="2089"/>
              <a:ext cx="531" cy="505"/>
            </a:xfrm>
            <a:prstGeom prst="rect">
              <a:avLst/>
            </a:prstGeom>
            <a:noFill/>
            <a:ln w="9525">
              <a:noFill/>
              <a:miter lim="800000"/>
              <a:headEnd/>
              <a:tailEnd/>
            </a:ln>
          </p:spPr>
        </p:pic>
        <p:grpSp>
          <p:nvGrpSpPr>
            <p:cNvPr id="9" name="Group 52"/>
            <p:cNvGrpSpPr>
              <a:grpSpLocks/>
            </p:cNvGrpSpPr>
            <p:nvPr/>
          </p:nvGrpSpPr>
          <p:grpSpPr bwMode="auto">
            <a:xfrm>
              <a:off x="3847" y="2692"/>
              <a:ext cx="1074" cy="635"/>
              <a:chOff x="-576" y="3216"/>
              <a:chExt cx="2352" cy="1392"/>
            </a:xfrm>
          </p:grpSpPr>
          <p:sp>
            <p:nvSpPr>
              <p:cNvPr id="91208" name="Freeform 53"/>
              <p:cNvSpPr>
                <a:spLocks/>
              </p:cNvSpPr>
              <p:nvPr/>
            </p:nvSpPr>
            <p:spPr bwMode="auto">
              <a:xfrm>
                <a:off x="-528" y="3216"/>
                <a:ext cx="2304" cy="1392"/>
              </a:xfrm>
              <a:custGeom>
                <a:avLst/>
                <a:gdLst>
                  <a:gd name="T0" fmla="*/ 0 w 2304"/>
                  <a:gd name="T1" fmla="*/ 672 h 1392"/>
                  <a:gd name="T2" fmla="*/ 2256 w 2304"/>
                  <a:gd name="T3" fmla="*/ 0 h 1392"/>
                  <a:gd name="T4" fmla="*/ 2304 w 2304"/>
                  <a:gd name="T5" fmla="*/ 720 h 1392"/>
                  <a:gd name="T6" fmla="*/ 48 w 2304"/>
                  <a:gd name="T7" fmla="*/ 1392 h 1392"/>
                  <a:gd name="T8" fmla="*/ 0 w 2304"/>
                  <a:gd name="T9" fmla="*/ 672 h 1392"/>
                  <a:gd name="T10" fmla="*/ 0 60000 65536"/>
                  <a:gd name="T11" fmla="*/ 0 60000 65536"/>
                  <a:gd name="T12" fmla="*/ 0 60000 65536"/>
                  <a:gd name="T13" fmla="*/ 0 60000 65536"/>
                  <a:gd name="T14" fmla="*/ 0 60000 65536"/>
                  <a:gd name="T15" fmla="*/ 0 w 2304"/>
                  <a:gd name="T16" fmla="*/ 0 h 1392"/>
                  <a:gd name="T17" fmla="*/ 2304 w 2304"/>
                  <a:gd name="T18" fmla="*/ 1392 h 1392"/>
                </a:gdLst>
                <a:ahLst/>
                <a:cxnLst>
                  <a:cxn ang="T10">
                    <a:pos x="T0" y="T1"/>
                  </a:cxn>
                  <a:cxn ang="T11">
                    <a:pos x="T2" y="T3"/>
                  </a:cxn>
                  <a:cxn ang="T12">
                    <a:pos x="T4" y="T5"/>
                  </a:cxn>
                  <a:cxn ang="T13">
                    <a:pos x="T6" y="T7"/>
                  </a:cxn>
                  <a:cxn ang="T14">
                    <a:pos x="T8" y="T9"/>
                  </a:cxn>
                </a:cxnLst>
                <a:rect l="T15" t="T16" r="T17" b="T18"/>
                <a:pathLst>
                  <a:path w="2304" h="1392">
                    <a:moveTo>
                      <a:pt x="0" y="672"/>
                    </a:moveTo>
                    <a:lnTo>
                      <a:pt x="2256" y="0"/>
                    </a:lnTo>
                    <a:lnTo>
                      <a:pt x="2304" y="720"/>
                    </a:lnTo>
                    <a:lnTo>
                      <a:pt x="48" y="1392"/>
                    </a:lnTo>
                    <a:lnTo>
                      <a:pt x="0" y="672"/>
                    </a:lnTo>
                    <a:close/>
                  </a:path>
                </a:pathLst>
              </a:custGeom>
              <a:solidFill>
                <a:srgbClr val="00FF00"/>
              </a:solidFill>
              <a:ln w="25400" cap="rnd">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1209" name="Picture 54" descr="part9"/>
              <p:cNvPicPr>
                <a:picLocks noChangeAspect="1" noChangeArrowheads="1"/>
              </p:cNvPicPr>
              <p:nvPr/>
            </p:nvPicPr>
            <p:blipFill>
              <a:blip r:embed="rId9"/>
              <a:srcRect t="21001" r="7001" b="31000"/>
              <a:stretch>
                <a:fillRect/>
              </a:stretch>
            </p:blipFill>
            <p:spPr bwMode="auto">
              <a:xfrm rot="-279817">
                <a:off x="-576" y="3312"/>
                <a:ext cx="2352" cy="1213"/>
              </a:xfrm>
              <a:prstGeom prst="rect">
                <a:avLst/>
              </a:prstGeom>
              <a:noFill/>
              <a:ln w="9525">
                <a:noFill/>
                <a:miter lim="800000"/>
                <a:headEnd/>
                <a:tailEnd/>
              </a:ln>
            </p:spPr>
          </p:pic>
        </p:grpSp>
        <p:sp>
          <p:nvSpPr>
            <p:cNvPr id="91191" name="Freeform 55"/>
            <p:cNvSpPr>
              <a:spLocks/>
            </p:cNvSpPr>
            <p:nvPr/>
          </p:nvSpPr>
          <p:spPr bwMode="auto">
            <a:xfrm>
              <a:off x="498" y="1331"/>
              <a:ext cx="483" cy="931"/>
            </a:xfrm>
            <a:custGeom>
              <a:avLst/>
              <a:gdLst>
                <a:gd name="T0" fmla="*/ 0 w 624"/>
                <a:gd name="T1" fmla="*/ 0 h 1200"/>
                <a:gd name="T2" fmla="*/ 624 w 624"/>
                <a:gd name="T3" fmla="*/ 240 h 1200"/>
                <a:gd name="T4" fmla="*/ 624 w 624"/>
                <a:gd name="T5" fmla="*/ 1200 h 1200"/>
                <a:gd name="T6" fmla="*/ 0 w 624"/>
                <a:gd name="T7" fmla="*/ 960 h 1200"/>
                <a:gd name="T8" fmla="*/ 0 w 624"/>
                <a:gd name="T9" fmla="*/ 0 h 1200"/>
                <a:gd name="T10" fmla="*/ 0 60000 65536"/>
                <a:gd name="T11" fmla="*/ 0 60000 65536"/>
                <a:gd name="T12" fmla="*/ 0 60000 65536"/>
                <a:gd name="T13" fmla="*/ 0 60000 65536"/>
                <a:gd name="T14" fmla="*/ 0 60000 65536"/>
                <a:gd name="T15" fmla="*/ 0 w 624"/>
                <a:gd name="T16" fmla="*/ 0 h 1200"/>
                <a:gd name="T17" fmla="*/ 624 w 624"/>
                <a:gd name="T18" fmla="*/ 1200 h 1200"/>
              </a:gdLst>
              <a:ahLst/>
              <a:cxnLst>
                <a:cxn ang="T10">
                  <a:pos x="T0" y="T1"/>
                </a:cxn>
                <a:cxn ang="T11">
                  <a:pos x="T2" y="T3"/>
                </a:cxn>
                <a:cxn ang="T12">
                  <a:pos x="T4" y="T5"/>
                </a:cxn>
                <a:cxn ang="T13">
                  <a:pos x="T6" y="T7"/>
                </a:cxn>
                <a:cxn ang="T14">
                  <a:pos x="T8" y="T9"/>
                </a:cxn>
              </a:cxnLst>
              <a:rect l="T15" t="T16" r="T17" b="T18"/>
              <a:pathLst>
                <a:path w="624" h="1200">
                  <a:moveTo>
                    <a:pt x="0" y="0"/>
                  </a:moveTo>
                  <a:lnTo>
                    <a:pt x="624" y="240"/>
                  </a:lnTo>
                  <a:lnTo>
                    <a:pt x="624" y="1200"/>
                  </a:lnTo>
                  <a:lnTo>
                    <a:pt x="0" y="960"/>
                  </a:lnTo>
                  <a:lnTo>
                    <a:pt x="0" y="0"/>
                  </a:lnTo>
                  <a:close/>
                </a:path>
              </a:pathLst>
            </a:custGeom>
            <a:solidFill>
              <a:srgbClr val="33CCCC"/>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92" name="Freeform 56"/>
            <p:cNvSpPr>
              <a:spLocks/>
            </p:cNvSpPr>
            <p:nvPr/>
          </p:nvSpPr>
          <p:spPr bwMode="auto">
            <a:xfrm>
              <a:off x="1134" y="1116"/>
              <a:ext cx="364" cy="693"/>
            </a:xfrm>
            <a:custGeom>
              <a:avLst/>
              <a:gdLst>
                <a:gd name="T0" fmla="*/ 0 w 528"/>
                <a:gd name="T1" fmla="*/ 0 h 1008"/>
                <a:gd name="T2" fmla="*/ 480 w 528"/>
                <a:gd name="T3" fmla="*/ 144 h 1008"/>
                <a:gd name="T4" fmla="*/ 528 w 528"/>
                <a:gd name="T5" fmla="*/ 1008 h 1008"/>
                <a:gd name="T6" fmla="*/ 48 w 528"/>
                <a:gd name="T7" fmla="*/ 864 h 1008"/>
                <a:gd name="T8" fmla="*/ 0 w 528"/>
                <a:gd name="T9" fmla="*/ 0 h 1008"/>
                <a:gd name="T10" fmla="*/ 0 60000 65536"/>
                <a:gd name="T11" fmla="*/ 0 60000 65536"/>
                <a:gd name="T12" fmla="*/ 0 60000 65536"/>
                <a:gd name="T13" fmla="*/ 0 60000 65536"/>
                <a:gd name="T14" fmla="*/ 0 60000 65536"/>
                <a:gd name="T15" fmla="*/ 0 w 528"/>
                <a:gd name="T16" fmla="*/ 0 h 1008"/>
                <a:gd name="T17" fmla="*/ 528 w 528"/>
                <a:gd name="T18" fmla="*/ 1008 h 1008"/>
              </a:gdLst>
              <a:ahLst/>
              <a:cxnLst>
                <a:cxn ang="T10">
                  <a:pos x="T0" y="T1"/>
                </a:cxn>
                <a:cxn ang="T11">
                  <a:pos x="T2" y="T3"/>
                </a:cxn>
                <a:cxn ang="T12">
                  <a:pos x="T4" y="T5"/>
                </a:cxn>
                <a:cxn ang="T13">
                  <a:pos x="T6" y="T7"/>
                </a:cxn>
                <a:cxn ang="T14">
                  <a:pos x="T8" y="T9"/>
                </a:cxn>
              </a:cxnLst>
              <a:rect l="T15" t="T16" r="T17" b="T18"/>
              <a:pathLst>
                <a:path w="528" h="1008">
                  <a:moveTo>
                    <a:pt x="0" y="0"/>
                  </a:moveTo>
                  <a:lnTo>
                    <a:pt x="480" y="144"/>
                  </a:lnTo>
                  <a:lnTo>
                    <a:pt x="528" y="1008"/>
                  </a:lnTo>
                  <a:lnTo>
                    <a:pt x="48" y="864"/>
                  </a:lnTo>
                  <a:lnTo>
                    <a:pt x="0" y="0"/>
                  </a:lnTo>
                  <a:close/>
                </a:path>
              </a:pathLst>
            </a:custGeom>
            <a:solidFill>
              <a:srgbClr val="9999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93" name="Rectangle 57"/>
            <p:cNvSpPr>
              <a:spLocks noChangeArrowheads="1"/>
            </p:cNvSpPr>
            <p:nvPr/>
          </p:nvSpPr>
          <p:spPr bwMode="auto">
            <a:xfrm flipH="1">
              <a:off x="3274" y="2692"/>
              <a:ext cx="501" cy="455"/>
            </a:xfrm>
            <a:prstGeom prst="rect">
              <a:avLst/>
            </a:prstGeom>
            <a:solidFill>
              <a:srgbClr val="FFFF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94" name="Rectangle 58"/>
            <p:cNvSpPr>
              <a:spLocks noChangeArrowheads="1"/>
            </p:cNvSpPr>
            <p:nvPr/>
          </p:nvSpPr>
          <p:spPr bwMode="auto">
            <a:xfrm>
              <a:off x="1929" y="1474"/>
              <a:ext cx="549" cy="645"/>
            </a:xfrm>
            <a:prstGeom prst="rect">
              <a:avLst/>
            </a:prstGeom>
            <a:solidFill>
              <a:srgbClr val="FF99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95" name="Freeform 59"/>
            <p:cNvSpPr>
              <a:spLocks/>
            </p:cNvSpPr>
            <p:nvPr/>
          </p:nvSpPr>
          <p:spPr bwMode="auto">
            <a:xfrm>
              <a:off x="3345" y="1220"/>
              <a:ext cx="1003" cy="541"/>
            </a:xfrm>
            <a:custGeom>
              <a:avLst/>
              <a:gdLst>
                <a:gd name="T0" fmla="*/ 0 w 1152"/>
                <a:gd name="T1" fmla="*/ 48 h 672"/>
                <a:gd name="T2" fmla="*/ 672 w 1152"/>
                <a:gd name="T3" fmla="*/ 672 h 672"/>
                <a:gd name="T4" fmla="*/ 1152 w 1152"/>
                <a:gd name="T5" fmla="*/ 576 h 672"/>
                <a:gd name="T6" fmla="*/ 480 w 1152"/>
                <a:gd name="T7" fmla="*/ 0 h 672"/>
                <a:gd name="T8" fmla="*/ 0 w 1152"/>
                <a:gd name="T9" fmla="*/ 48 h 672"/>
                <a:gd name="T10" fmla="*/ 0 60000 65536"/>
                <a:gd name="T11" fmla="*/ 0 60000 65536"/>
                <a:gd name="T12" fmla="*/ 0 60000 65536"/>
                <a:gd name="T13" fmla="*/ 0 60000 65536"/>
                <a:gd name="T14" fmla="*/ 0 60000 65536"/>
                <a:gd name="T15" fmla="*/ 0 w 1152"/>
                <a:gd name="T16" fmla="*/ 0 h 672"/>
                <a:gd name="T17" fmla="*/ 1152 w 1152"/>
                <a:gd name="T18" fmla="*/ 672 h 672"/>
              </a:gdLst>
              <a:ahLst/>
              <a:cxnLst>
                <a:cxn ang="T10">
                  <a:pos x="T0" y="T1"/>
                </a:cxn>
                <a:cxn ang="T11">
                  <a:pos x="T2" y="T3"/>
                </a:cxn>
                <a:cxn ang="T12">
                  <a:pos x="T4" y="T5"/>
                </a:cxn>
                <a:cxn ang="T13">
                  <a:pos x="T6" y="T7"/>
                </a:cxn>
                <a:cxn ang="T14">
                  <a:pos x="T8" y="T9"/>
                </a:cxn>
              </a:cxnLst>
              <a:rect l="T15" t="T16" r="T17" b="T18"/>
              <a:pathLst>
                <a:path w="1152" h="672">
                  <a:moveTo>
                    <a:pt x="0" y="48"/>
                  </a:moveTo>
                  <a:lnTo>
                    <a:pt x="672" y="672"/>
                  </a:lnTo>
                  <a:lnTo>
                    <a:pt x="1152" y="576"/>
                  </a:lnTo>
                  <a:lnTo>
                    <a:pt x="480" y="0"/>
                  </a:lnTo>
                  <a:lnTo>
                    <a:pt x="0" y="48"/>
                  </a:lnTo>
                  <a:close/>
                </a:path>
              </a:pathLst>
            </a:custGeom>
            <a:solidFill>
              <a:srgbClr val="CC99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10" name="Group 60"/>
            <p:cNvGrpSpPr>
              <a:grpSpLocks/>
            </p:cNvGrpSpPr>
            <p:nvPr/>
          </p:nvGrpSpPr>
          <p:grpSpPr bwMode="auto">
            <a:xfrm>
              <a:off x="2629" y="1346"/>
              <a:ext cx="1146" cy="557"/>
              <a:chOff x="384" y="3072"/>
              <a:chExt cx="2016" cy="979"/>
            </a:xfrm>
          </p:grpSpPr>
          <p:sp>
            <p:nvSpPr>
              <p:cNvPr id="91206" name="Freeform 61"/>
              <p:cNvSpPr>
                <a:spLocks/>
              </p:cNvSpPr>
              <p:nvPr/>
            </p:nvSpPr>
            <p:spPr bwMode="auto">
              <a:xfrm>
                <a:off x="384" y="3124"/>
                <a:ext cx="2016" cy="927"/>
              </a:xfrm>
              <a:custGeom>
                <a:avLst/>
                <a:gdLst>
                  <a:gd name="T0" fmla="*/ 0 w 1776"/>
                  <a:gd name="T1" fmla="*/ 144 h 816"/>
                  <a:gd name="T2" fmla="*/ 1008 w 1776"/>
                  <a:gd name="T3" fmla="*/ 0 h 816"/>
                  <a:gd name="T4" fmla="*/ 1776 w 1776"/>
                  <a:gd name="T5" fmla="*/ 624 h 816"/>
                  <a:gd name="T6" fmla="*/ 768 w 1776"/>
                  <a:gd name="T7" fmla="*/ 816 h 816"/>
                  <a:gd name="T8" fmla="*/ 0 w 1776"/>
                  <a:gd name="T9" fmla="*/ 144 h 816"/>
                  <a:gd name="T10" fmla="*/ 0 60000 65536"/>
                  <a:gd name="T11" fmla="*/ 0 60000 65536"/>
                  <a:gd name="T12" fmla="*/ 0 60000 65536"/>
                  <a:gd name="T13" fmla="*/ 0 60000 65536"/>
                  <a:gd name="T14" fmla="*/ 0 60000 65536"/>
                  <a:gd name="T15" fmla="*/ 0 w 1776"/>
                  <a:gd name="T16" fmla="*/ 0 h 816"/>
                  <a:gd name="T17" fmla="*/ 1776 w 1776"/>
                  <a:gd name="T18" fmla="*/ 816 h 816"/>
                </a:gdLst>
                <a:ahLst/>
                <a:cxnLst>
                  <a:cxn ang="T10">
                    <a:pos x="T0" y="T1"/>
                  </a:cxn>
                  <a:cxn ang="T11">
                    <a:pos x="T2" y="T3"/>
                  </a:cxn>
                  <a:cxn ang="T12">
                    <a:pos x="T4" y="T5"/>
                  </a:cxn>
                  <a:cxn ang="T13">
                    <a:pos x="T6" y="T7"/>
                  </a:cxn>
                  <a:cxn ang="T14">
                    <a:pos x="T8" y="T9"/>
                  </a:cxn>
                </a:cxnLst>
                <a:rect l="T15" t="T16" r="T17" b="T18"/>
                <a:pathLst>
                  <a:path w="1776" h="816">
                    <a:moveTo>
                      <a:pt x="0" y="144"/>
                    </a:moveTo>
                    <a:lnTo>
                      <a:pt x="1008" y="0"/>
                    </a:lnTo>
                    <a:lnTo>
                      <a:pt x="1776" y="624"/>
                    </a:lnTo>
                    <a:lnTo>
                      <a:pt x="768" y="816"/>
                    </a:lnTo>
                    <a:lnTo>
                      <a:pt x="0" y="144"/>
                    </a:lnTo>
                    <a:close/>
                  </a:path>
                </a:pathLst>
              </a:custGeom>
              <a:solidFill>
                <a:srgbClr val="FF00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1207" name="Picture 62" descr="part15"/>
              <p:cNvPicPr>
                <a:picLocks noChangeAspect="1" noChangeArrowheads="1"/>
              </p:cNvPicPr>
              <p:nvPr/>
            </p:nvPicPr>
            <p:blipFill>
              <a:blip r:embed="rId10"/>
              <a:srcRect t="23000" b="28999"/>
              <a:stretch>
                <a:fillRect/>
              </a:stretch>
            </p:blipFill>
            <p:spPr bwMode="auto">
              <a:xfrm>
                <a:off x="432" y="3072"/>
                <a:ext cx="1968" cy="945"/>
              </a:xfrm>
              <a:prstGeom prst="rect">
                <a:avLst/>
              </a:prstGeom>
              <a:noFill/>
              <a:ln w="9525">
                <a:noFill/>
                <a:miter lim="800000"/>
                <a:headEnd/>
                <a:tailEnd/>
              </a:ln>
            </p:spPr>
          </p:pic>
        </p:grpSp>
        <p:sp>
          <p:nvSpPr>
            <p:cNvPr id="91197" name="Rectangle 63"/>
            <p:cNvSpPr>
              <a:spLocks noChangeArrowheads="1"/>
            </p:cNvSpPr>
            <p:nvPr/>
          </p:nvSpPr>
          <p:spPr bwMode="auto">
            <a:xfrm>
              <a:off x="2557" y="2047"/>
              <a:ext cx="645" cy="573"/>
            </a:xfrm>
            <a:prstGeom prst="rect">
              <a:avLst/>
            </a:prstGeom>
            <a:solidFill>
              <a:srgbClr val="FFCC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1198" name="Picture 64" descr="p1"/>
            <p:cNvPicPr>
              <a:picLocks noChangeAspect="1" noChangeArrowheads="1"/>
            </p:cNvPicPr>
            <p:nvPr/>
          </p:nvPicPr>
          <p:blipFill>
            <a:blip r:embed="rId11"/>
            <a:srcRect l="24001" t="12000" r="34000" b="22000"/>
            <a:stretch>
              <a:fillRect/>
            </a:stretch>
          </p:blipFill>
          <p:spPr bwMode="auto">
            <a:xfrm>
              <a:off x="2448" y="2688"/>
              <a:ext cx="398" cy="624"/>
            </a:xfrm>
            <a:prstGeom prst="rect">
              <a:avLst/>
            </a:prstGeom>
            <a:noFill/>
            <a:ln w="9525">
              <a:noFill/>
              <a:miter lim="800000"/>
              <a:headEnd/>
              <a:tailEnd/>
            </a:ln>
          </p:spPr>
        </p:pic>
        <p:pic>
          <p:nvPicPr>
            <p:cNvPr id="91199" name="Picture 65" descr="p2"/>
            <p:cNvPicPr>
              <a:picLocks noChangeAspect="1" noChangeArrowheads="1"/>
            </p:cNvPicPr>
            <p:nvPr/>
          </p:nvPicPr>
          <p:blipFill>
            <a:blip r:embed="rId12"/>
            <a:srcRect l="24001" t="12000" r="31000" b="22000"/>
            <a:stretch>
              <a:fillRect/>
            </a:stretch>
          </p:blipFill>
          <p:spPr bwMode="auto">
            <a:xfrm>
              <a:off x="528" y="1440"/>
              <a:ext cx="458" cy="672"/>
            </a:xfrm>
            <a:prstGeom prst="rect">
              <a:avLst/>
            </a:prstGeom>
            <a:noFill/>
            <a:ln w="9525">
              <a:noFill/>
              <a:miter lim="800000"/>
              <a:headEnd/>
              <a:tailEnd/>
            </a:ln>
          </p:spPr>
        </p:pic>
        <p:pic>
          <p:nvPicPr>
            <p:cNvPr id="91200" name="Picture 66" descr="p3"/>
            <p:cNvPicPr>
              <a:picLocks noChangeAspect="1" noChangeArrowheads="1"/>
            </p:cNvPicPr>
            <p:nvPr/>
          </p:nvPicPr>
          <p:blipFill>
            <a:blip r:embed="rId13"/>
            <a:srcRect l="33000" t="24001" r="39999" b="22000"/>
            <a:stretch>
              <a:fillRect/>
            </a:stretch>
          </p:blipFill>
          <p:spPr bwMode="auto">
            <a:xfrm rot="-242005">
              <a:off x="1176" y="1200"/>
              <a:ext cx="264" cy="528"/>
            </a:xfrm>
            <a:prstGeom prst="rect">
              <a:avLst/>
            </a:prstGeom>
            <a:noFill/>
            <a:ln w="9525">
              <a:noFill/>
              <a:miter lim="800000"/>
              <a:headEnd/>
              <a:tailEnd/>
            </a:ln>
          </p:spPr>
        </p:pic>
        <p:pic>
          <p:nvPicPr>
            <p:cNvPr id="91201" name="Picture 67" descr="p4_c"/>
            <p:cNvPicPr>
              <a:picLocks noChangeAspect="1" noChangeArrowheads="1"/>
            </p:cNvPicPr>
            <p:nvPr/>
          </p:nvPicPr>
          <p:blipFill>
            <a:blip r:embed="rId14"/>
            <a:srcRect/>
            <a:stretch>
              <a:fillRect/>
            </a:stretch>
          </p:blipFill>
          <p:spPr bwMode="auto">
            <a:xfrm>
              <a:off x="2592" y="2118"/>
              <a:ext cx="552" cy="426"/>
            </a:xfrm>
            <a:prstGeom prst="rect">
              <a:avLst/>
            </a:prstGeom>
            <a:noFill/>
            <a:ln w="9525">
              <a:noFill/>
              <a:miter lim="800000"/>
              <a:headEnd/>
              <a:tailEnd/>
            </a:ln>
          </p:spPr>
        </p:pic>
        <p:pic>
          <p:nvPicPr>
            <p:cNvPr id="91202" name="Picture 68" descr="p5"/>
            <p:cNvPicPr>
              <a:picLocks noChangeAspect="1" noChangeArrowheads="1"/>
            </p:cNvPicPr>
            <p:nvPr/>
          </p:nvPicPr>
          <p:blipFill>
            <a:blip r:embed="rId15" cstate="print"/>
            <a:srcRect l="24001" t="14999" r="31000" b="19000"/>
            <a:stretch>
              <a:fillRect/>
            </a:stretch>
          </p:blipFill>
          <p:spPr bwMode="auto">
            <a:xfrm>
              <a:off x="3840" y="2352"/>
              <a:ext cx="393" cy="576"/>
            </a:xfrm>
            <a:prstGeom prst="rect">
              <a:avLst/>
            </a:prstGeom>
            <a:noFill/>
            <a:ln w="9525">
              <a:noFill/>
              <a:miter lim="800000"/>
              <a:headEnd/>
              <a:tailEnd/>
            </a:ln>
          </p:spPr>
        </p:pic>
        <p:pic>
          <p:nvPicPr>
            <p:cNvPr id="91203" name="Picture 69" descr="p6_c"/>
            <p:cNvPicPr>
              <a:picLocks noChangeAspect="1" noChangeArrowheads="1"/>
            </p:cNvPicPr>
            <p:nvPr/>
          </p:nvPicPr>
          <p:blipFill>
            <a:blip r:embed="rId16"/>
            <a:srcRect l="11111"/>
            <a:stretch>
              <a:fillRect/>
            </a:stretch>
          </p:blipFill>
          <p:spPr bwMode="auto">
            <a:xfrm>
              <a:off x="3312" y="2736"/>
              <a:ext cx="384" cy="370"/>
            </a:xfrm>
            <a:prstGeom prst="rect">
              <a:avLst/>
            </a:prstGeom>
            <a:noFill/>
            <a:ln w="9525">
              <a:noFill/>
              <a:miter lim="800000"/>
              <a:headEnd/>
              <a:tailEnd/>
            </a:ln>
          </p:spPr>
        </p:pic>
        <p:pic>
          <p:nvPicPr>
            <p:cNvPr id="91204" name="Picture 70" descr="p7"/>
            <p:cNvPicPr>
              <a:picLocks noChangeAspect="1" noChangeArrowheads="1"/>
            </p:cNvPicPr>
            <p:nvPr/>
          </p:nvPicPr>
          <p:blipFill>
            <a:blip r:embed="rId17"/>
            <a:srcRect l="14999" t="12000" r="13000" b="40001"/>
            <a:stretch>
              <a:fillRect/>
            </a:stretch>
          </p:blipFill>
          <p:spPr bwMode="auto">
            <a:xfrm rot="-189390">
              <a:off x="3456" y="1200"/>
              <a:ext cx="816" cy="544"/>
            </a:xfrm>
            <a:prstGeom prst="rect">
              <a:avLst/>
            </a:prstGeom>
            <a:noFill/>
            <a:ln w="9525">
              <a:noFill/>
              <a:miter lim="800000"/>
              <a:headEnd/>
              <a:tailEnd/>
            </a:ln>
          </p:spPr>
        </p:pic>
        <p:pic>
          <p:nvPicPr>
            <p:cNvPr id="91205" name="Picture 71" descr="car_A6_H2_S1"/>
            <p:cNvPicPr>
              <a:picLocks noChangeAspect="1" noChangeArrowheads="1"/>
            </p:cNvPicPr>
            <p:nvPr/>
          </p:nvPicPr>
          <p:blipFill>
            <a:blip r:embed="rId3">
              <a:lum bright="18000" contrast="6000"/>
            </a:blip>
            <a:srcRect l="25999" t="26668" r="58000" b="46666"/>
            <a:stretch>
              <a:fillRect/>
            </a:stretch>
          </p:blipFill>
          <p:spPr bwMode="auto">
            <a:xfrm>
              <a:off x="2016" y="1537"/>
              <a:ext cx="422" cy="527"/>
            </a:xfrm>
            <a:prstGeom prst="rect">
              <a:avLst/>
            </a:prstGeom>
            <a:noFill/>
            <a:ln w="9525">
              <a:noFill/>
              <a:miter lim="800000"/>
              <a:headEnd/>
              <a:tailEnd/>
            </a:ln>
          </p:spPr>
        </p:pic>
      </p:grpSp>
      <p:sp>
        <p:nvSpPr>
          <p:cNvPr id="461896" name="Oval 72"/>
          <p:cNvSpPr>
            <a:spLocks noChangeArrowheads="1"/>
          </p:cNvSpPr>
          <p:nvPr/>
        </p:nvSpPr>
        <p:spPr bwMode="auto">
          <a:xfrm>
            <a:off x="7086600" y="1371600"/>
            <a:ext cx="914400" cy="914400"/>
          </a:xfrm>
          <a:prstGeom prst="ellipse">
            <a:avLst/>
          </a:prstGeom>
          <a:noFill/>
          <a:ln w="101600" algn="ctr">
            <a:solidFill>
              <a:srgbClr val="FF0000"/>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461897" name="Oval 73"/>
          <p:cNvSpPr>
            <a:spLocks noChangeArrowheads="1"/>
          </p:cNvSpPr>
          <p:nvPr/>
        </p:nvSpPr>
        <p:spPr bwMode="auto">
          <a:xfrm>
            <a:off x="4876800" y="2057400"/>
            <a:ext cx="914400" cy="1066800"/>
          </a:xfrm>
          <a:prstGeom prst="ellipse">
            <a:avLst/>
          </a:prstGeom>
          <a:noFill/>
          <a:ln w="101600" algn="ctr">
            <a:solidFill>
              <a:srgbClr val="FF0000"/>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461898" name="Oval 74"/>
          <p:cNvSpPr>
            <a:spLocks noChangeArrowheads="1"/>
          </p:cNvSpPr>
          <p:nvPr/>
        </p:nvSpPr>
        <p:spPr bwMode="auto">
          <a:xfrm>
            <a:off x="6096000" y="2667000"/>
            <a:ext cx="838200" cy="914400"/>
          </a:xfrm>
          <a:prstGeom prst="ellipse">
            <a:avLst/>
          </a:prstGeom>
          <a:noFill/>
          <a:ln w="101600" algn="ctr">
            <a:solidFill>
              <a:srgbClr val="FF0000"/>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461899" name="Oval 75"/>
          <p:cNvSpPr>
            <a:spLocks noChangeArrowheads="1"/>
          </p:cNvSpPr>
          <p:nvPr/>
        </p:nvSpPr>
        <p:spPr bwMode="auto">
          <a:xfrm>
            <a:off x="7391400" y="2667000"/>
            <a:ext cx="1295400" cy="914400"/>
          </a:xfrm>
          <a:prstGeom prst="ellipse">
            <a:avLst/>
          </a:prstGeom>
          <a:noFill/>
          <a:ln w="101600" algn="ctr">
            <a:solidFill>
              <a:srgbClr val="FF0000"/>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1155" name="Text Box 76"/>
          <p:cNvSpPr txBox="1">
            <a:spLocks noChangeArrowheads="1"/>
          </p:cNvSpPr>
          <p:nvPr/>
        </p:nvSpPr>
        <p:spPr bwMode="auto">
          <a:xfrm>
            <a:off x="304800" y="4648200"/>
            <a:ext cx="8305800" cy="701675"/>
          </a:xfrm>
          <a:prstGeom prst="rect">
            <a:avLst/>
          </a:prstGeom>
          <a:noFill/>
          <a:ln w="38100" algn="ctr">
            <a:noFill/>
            <a:miter lim="800000"/>
            <a:headEnd/>
            <a:tailEnd/>
          </a:ln>
        </p:spPr>
        <p:txBody>
          <a:bodyPr wrap="square">
            <a:spAutoFit/>
          </a:bodyPr>
          <a:lstStyle/>
          <a:p>
            <a:pPr algn="l" rtl="0" fontAlgn="base">
              <a:spcBef>
                <a:spcPct val="0"/>
              </a:spcBef>
              <a:spcAft>
                <a:spcPct val="0"/>
              </a:spcAft>
            </a:pPr>
            <a:r>
              <a:rPr lang="en-US" sz="2000" b="1" kern="1200" dirty="0">
                <a:solidFill>
                  <a:srgbClr val="000000"/>
                </a:solidFill>
                <a:latin typeface="Futura Bk BT" pitchFamily="34" charset="0"/>
                <a:ea typeface="+mn-ea"/>
                <a:cs typeface="+mn-cs"/>
              </a:rPr>
              <a:t>1. Find hypotheses of canonical parts consistent with a given pose</a:t>
            </a:r>
          </a:p>
          <a:p>
            <a:pPr algn="l" rtl="0" fontAlgn="base">
              <a:spcBef>
                <a:spcPct val="0"/>
              </a:spcBef>
              <a:spcAft>
                <a:spcPct val="0"/>
              </a:spcAft>
              <a:buFontTx/>
              <a:buChar char="•"/>
            </a:pPr>
            <a:endParaRPr lang="en-US" sz="2000" b="1" kern="1200" dirty="0">
              <a:solidFill>
                <a:srgbClr val="000000"/>
              </a:solidFill>
              <a:latin typeface="Times New Roman" pitchFamily="18" charset="0"/>
              <a:ea typeface="+mn-ea"/>
              <a:cs typeface="+mn-cs"/>
              <a:sym typeface="Symbol" pitchFamily="18" charset="2"/>
            </a:endParaRPr>
          </a:p>
        </p:txBody>
      </p:sp>
      <p:sp>
        <p:nvSpPr>
          <p:cNvPr id="91156" name="Rectangle 77"/>
          <p:cNvSpPr>
            <a:spLocks noChangeArrowheads="1"/>
          </p:cNvSpPr>
          <p:nvPr/>
        </p:nvSpPr>
        <p:spPr bwMode="auto">
          <a:xfrm>
            <a:off x="304800" y="5029200"/>
            <a:ext cx="7848600" cy="396875"/>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000" b="1" kern="1200">
                <a:solidFill>
                  <a:srgbClr val="000000"/>
                </a:solidFill>
                <a:latin typeface="Futura Bk BT" pitchFamily="34" charset="0"/>
                <a:ea typeface="+mn-ea"/>
                <a:cs typeface="+mn-cs"/>
              </a:rPr>
              <a:t>2. Infer position and pose of other canonical parts</a:t>
            </a:r>
          </a:p>
        </p:txBody>
      </p:sp>
      <p:sp>
        <p:nvSpPr>
          <p:cNvPr id="91157" name="Rectangle 78"/>
          <p:cNvSpPr>
            <a:spLocks noChangeArrowheads="1"/>
          </p:cNvSpPr>
          <p:nvPr/>
        </p:nvSpPr>
        <p:spPr bwMode="auto">
          <a:xfrm>
            <a:off x="3657600" y="4191000"/>
            <a:ext cx="1828800" cy="457200"/>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400" kern="1200">
                <a:solidFill>
                  <a:srgbClr val="000000"/>
                </a:solidFill>
                <a:latin typeface="Futura Bk BT" pitchFamily="34" charset="0"/>
                <a:ea typeface="+mn-ea"/>
                <a:cs typeface="+mn-cs"/>
              </a:rPr>
              <a:t>Algorithm</a:t>
            </a:r>
            <a:r>
              <a:rPr lang="en-US" sz="2400" kern="1200">
                <a:solidFill>
                  <a:srgbClr val="B2B2B2"/>
                </a:solidFill>
                <a:latin typeface="Futura Bk BT" pitchFamily="34" charset="0"/>
                <a:ea typeface="+mn-ea"/>
                <a:cs typeface="+mn-cs"/>
              </a:rPr>
              <a:t> </a:t>
            </a:r>
          </a:p>
        </p:txBody>
      </p:sp>
      <p:sp>
        <p:nvSpPr>
          <p:cNvPr id="91158" name="Freeform 79"/>
          <p:cNvSpPr>
            <a:spLocks/>
          </p:cNvSpPr>
          <p:nvPr/>
        </p:nvSpPr>
        <p:spPr bwMode="auto">
          <a:xfrm rot="546095">
            <a:off x="5486400" y="1752600"/>
            <a:ext cx="2133600" cy="1568450"/>
          </a:xfrm>
          <a:custGeom>
            <a:avLst/>
            <a:gdLst>
              <a:gd name="T0" fmla="*/ 1344 w 1632"/>
              <a:gd name="T1" fmla="*/ 1200 h 1200"/>
              <a:gd name="T2" fmla="*/ 1632 w 1632"/>
              <a:gd name="T3" fmla="*/ 720 h 1200"/>
              <a:gd name="T4" fmla="*/ 288 w 1632"/>
              <a:gd name="T5" fmla="*/ 0 h 1200"/>
              <a:gd name="T6" fmla="*/ 0 w 1632"/>
              <a:gd name="T7" fmla="*/ 528 h 1200"/>
              <a:gd name="T8" fmla="*/ 1344 w 1632"/>
              <a:gd name="T9" fmla="*/ 1200 h 1200"/>
              <a:gd name="T10" fmla="*/ 0 60000 65536"/>
              <a:gd name="T11" fmla="*/ 0 60000 65536"/>
              <a:gd name="T12" fmla="*/ 0 60000 65536"/>
              <a:gd name="T13" fmla="*/ 0 60000 65536"/>
              <a:gd name="T14" fmla="*/ 0 60000 65536"/>
              <a:gd name="T15" fmla="*/ 0 w 1632"/>
              <a:gd name="T16" fmla="*/ 0 h 1200"/>
              <a:gd name="T17" fmla="*/ 1632 w 1632"/>
              <a:gd name="T18" fmla="*/ 1200 h 1200"/>
            </a:gdLst>
            <a:ahLst/>
            <a:cxnLst>
              <a:cxn ang="T10">
                <a:pos x="T0" y="T1"/>
              </a:cxn>
              <a:cxn ang="T11">
                <a:pos x="T2" y="T3"/>
              </a:cxn>
              <a:cxn ang="T12">
                <a:pos x="T4" y="T5"/>
              </a:cxn>
              <a:cxn ang="T13">
                <a:pos x="T6" y="T7"/>
              </a:cxn>
              <a:cxn ang="T14">
                <a:pos x="T8" y="T9"/>
              </a:cxn>
            </a:cxnLst>
            <a:rect l="T15" t="T16" r="T17" b="T18"/>
            <a:pathLst>
              <a:path w="1632" h="1200">
                <a:moveTo>
                  <a:pt x="1344" y="1200"/>
                </a:moveTo>
                <a:lnTo>
                  <a:pt x="1632" y="720"/>
                </a:lnTo>
                <a:lnTo>
                  <a:pt x="288" y="0"/>
                </a:lnTo>
                <a:lnTo>
                  <a:pt x="0" y="528"/>
                </a:lnTo>
                <a:lnTo>
                  <a:pt x="1344" y="1200"/>
                </a:lnTo>
                <a:close/>
              </a:path>
            </a:pathLst>
          </a:custGeom>
          <a:solidFill>
            <a:srgbClr val="FFCC00">
              <a:alpha val="30980"/>
            </a:srgbClr>
          </a:solidFill>
          <a:ln w="12700">
            <a:solidFill>
              <a:schemeClr val="bg2"/>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11" name="Group 80"/>
          <p:cNvGrpSpPr>
            <a:grpSpLocks/>
          </p:cNvGrpSpPr>
          <p:nvPr/>
        </p:nvGrpSpPr>
        <p:grpSpPr bwMode="auto">
          <a:xfrm>
            <a:off x="1447800" y="2209800"/>
            <a:ext cx="990600" cy="762000"/>
            <a:chOff x="3648" y="960"/>
            <a:chExt cx="672" cy="432"/>
          </a:xfrm>
        </p:grpSpPr>
        <p:sp>
          <p:nvSpPr>
            <p:cNvPr id="91163" name="Rectangle 81"/>
            <p:cNvSpPr>
              <a:spLocks noChangeArrowheads="1"/>
            </p:cNvSpPr>
            <p:nvPr/>
          </p:nvSpPr>
          <p:spPr bwMode="auto">
            <a:xfrm>
              <a:off x="3648" y="960"/>
              <a:ext cx="672" cy="432"/>
            </a:xfrm>
            <a:prstGeom prst="rect">
              <a:avLst/>
            </a:prstGeom>
            <a:solidFill>
              <a:srgbClr val="FFCC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1164" name="Picture 82" descr="car_A4_H1_S1"/>
            <p:cNvPicPr>
              <a:picLocks noChangeAspect="1" noChangeArrowheads="1"/>
            </p:cNvPicPr>
            <p:nvPr/>
          </p:nvPicPr>
          <p:blipFill>
            <a:blip r:embed="rId5"/>
            <a:srcRect l="32001" t="42667" r="44000" b="38667"/>
            <a:stretch>
              <a:fillRect/>
            </a:stretch>
          </p:blipFill>
          <p:spPr bwMode="auto">
            <a:xfrm flipH="1">
              <a:off x="3696" y="1008"/>
              <a:ext cx="576" cy="336"/>
            </a:xfrm>
            <a:prstGeom prst="rect">
              <a:avLst/>
            </a:prstGeom>
            <a:noFill/>
            <a:ln w="9525">
              <a:noFill/>
              <a:miter lim="800000"/>
              <a:headEnd/>
              <a:tailEnd/>
            </a:ln>
          </p:spPr>
        </p:pic>
      </p:grpSp>
      <p:grpSp>
        <p:nvGrpSpPr>
          <p:cNvPr id="12" name="Group 83"/>
          <p:cNvGrpSpPr>
            <a:grpSpLocks/>
          </p:cNvGrpSpPr>
          <p:nvPr/>
        </p:nvGrpSpPr>
        <p:grpSpPr bwMode="auto">
          <a:xfrm rot="-327388">
            <a:off x="228600" y="1143000"/>
            <a:ext cx="685800" cy="1066800"/>
            <a:chOff x="3984" y="2592"/>
            <a:chExt cx="528" cy="1008"/>
          </a:xfrm>
        </p:grpSpPr>
        <p:sp>
          <p:nvSpPr>
            <p:cNvPr id="91161" name="Freeform 84"/>
            <p:cNvSpPr>
              <a:spLocks/>
            </p:cNvSpPr>
            <p:nvPr/>
          </p:nvSpPr>
          <p:spPr bwMode="auto">
            <a:xfrm>
              <a:off x="3984" y="2592"/>
              <a:ext cx="528" cy="1008"/>
            </a:xfrm>
            <a:custGeom>
              <a:avLst/>
              <a:gdLst>
                <a:gd name="T0" fmla="*/ 0 w 480"/>
                <a:gd name="T1" fmla="*/ 0 h 912"/>
                <a:gd name="T2" fmla="*/ 480 w 480"/>
                <a:gd name="T3" fmla="*/ 288 h 912"/>
                <a:gd name="T4" fmla="*/ 480 w 480"/>
                <a:gd name="T5" fmla="*/ 912 h 912"/>
                <a:gd name="T6" fmla="*/ 0 w 480"/>
                <a:gd name="T7" fmla="*/ 624 h 912"/>
                <a:gd name="T8" fmla="*/ 0 w 480"/>
                <a:gd name="T9" fmla="*/ 0 h 912"/>
                <a:gd name="T10" fmla="*/ 0 60000 65536"/>
                <a:gd name="T11" fmla="*/ 0 60000 65536"/>
                <a:gd name="T12" fmla="*/ 0 60000 65536"/>
                <a:gd name="T13" fmla="*/ 0 60000 65536"/>
                <a:gd name="T14" fmla="*/ 0 60000 65536"/>
                <a:gd name="T15" fmla="*/ 0 w 480"/>
                <a:gd name="T16" fmla="*/ 0 h 912"/>
                <a:gd name="T17" fmla="*/ 480 w 480"/>
                <a:gd name="T18" fmla="*/ 912 h 912"/>
              </a:gdLst>
              <a:ahLst/>
              <a:cxnLst>
                <a:cxn ang="T10">
                  <a:pos x="T0" y="T1"/>
                </a:cxn>
                <a:cxn ang="T11">
                  <a:pos x="T2" y="T3"/>
                </a:cxn>
                <a:cxn ang="T12">
                  <a:pos x="T4" y="T5"/>
                </a:cxn>
                <a:cxn ang="T13">
                  <a:pos x="T6" y="T7"/>
                </a:cxn>
                <a:cxn ang="T14">
                  <a:pos x="T8" y="T9"/>
                </a:cxn>
              </a:cxnLst>
              <a:rect l="T15" t="T16" r="T17" b="T18"/>
              <a:pathLst>
                <a:path w="480" h="912">
                  <a:moveTo>
                    <a:pt x="0" y="0"/>
                  </a:moveTo>
                  <a:lnTo>
                    <a:pt x="480" y="288"/>
                  </a:lnTo>
                  <a:lnTo>
                    <a:pt x="480" y="912"/>
                  </a:lnTo>
                  <a:lnTo>
                    <a:pt x="0" y="624"/>
                  </a:lnTo>
                  <a:lnTo>
                    <a:pt x="0" y="0"/>
                  </a:lnTo>
                  <a:close/>
                </a:path>
              </a:pathLst>
            </a:custGeom>
            <a:solidFill>
              <a:srgbClr val="3366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1162" name="Picture 85" descr="part3"/>
            <p:cNvPicPr>
              <a:picLocks noChangeAspect="1" noChangeArrowheads="1"/>
            </p:cNvPicPr>
            <p:nvPr/>
          </p:nvPicPr>
          <p:blipFill>
            <a:blip r:embed="rId18"/>
            <a:srcRect l="33000" t="12000" r="37000" b="25000"/>
            <a:stretch>
              <a:fillRect/>
            </a:stretch>
          </p:blipFill>
          <p:spPr bwMode="auto">
            <a:xfrm>
              <a:off x="4032" y="2640"/>
              <a:ext cx="434" cy="91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18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0" presetClass="path" presetSubtype="0" accel="50000" decel="50000" fill="hold" nodeType="withEffect">
                                  <p:stCondLst>
                                    <p:cond delay="0"/>
                                  </p:stCondLst>
                                  <p:childTnLst>
                                    <p:animMotion origin="layout" path="M 3.33333E-6 -4.44444E-6 L 0.31875 0.00278 L 0.31666 0.08473 L 0.21597 0.08889 " pathEditMode="relative" rAng="0" ptsTypes="AAAA">
                                      <p:cBhvr>
                                        <p:cTn id="10" dur="500" fill="hold"/>
                                        <p:tgtEl>
                                          <p:spTgt spid="5"/>
                                        </p:tgtEl>
                                        <p:attrNameLst>
                                          <p:attrName>ppt_x</p:attrName>
                                          <p:attrName>ppt_y</p:attrName>
                                        </p:attrNameLst>
                                      </p:cBhvr>
                                      <p:rCtr x="159" y="4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97"/>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6189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3.33333E-6 2.22222E-6 L 0.36146 2.22222E-6 L 0.35938 0.11666 L 0.03403 0.11296 " pathEditMode="relative" rAng="0" ptsTypes="AAAA">
                                      <p:cBhvr>
                                        <p:cTn id="20" dur="500" fill="hold"/>
                                        <p:tgtEl>
                                          <p:spTgt spid="6"/>
                                        </p:tgtEl>
                                        <p:attrNameLst>
                                          <p:attrName>ppt_x</p:attrName>
                                          <p:attrName>ppt_y</p:attrName>
                                        </p:attrNameLst>
                                      </p:cBhvr>
                                      <p:rCtr x="181" y="58"/>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6189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6189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0" presetClass="path" presetSubtype="0" accel="50000" decel="50000" fill="hold" nodeType="withEffect">
                                  <p:stCondLst>
                                    <p:cond delay="0"/>
                                  </p:stCondLst>
                                  <p:childTnLst>
                                    <p:animMotion origin="layout" path="M 1.38778E-17 -4.44444E-6 L 0.33958 -4.44444E-6 L 0.33854 0.12315 L -0.02187 0.11297 L -0.02187 0.23172 L 0.13438 0.23334 " pathEditMode="relative" rAng="0" ptsTypes="AAAAAA">
                                      <p:cBhvr>
                                        <p:cTn id="30" dur="500" fill="hold"/>
                                        <p:tgtEl>
                                          <p:spTgt spid="12"/>
                                        </p:tgtEl>
                                        <p:attrNameLst>
                                          <p:attrName>ppt_x</p:attrName>
                                          <p:attrName>ppt_y</p:attrName>
                                        </p:attrNameLst>
                                      </p:cBhvr>
                                      <p:rCtr x="159" y="117"/>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6189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0" presetClass="path" presetSubtype="0" accel="50000" decel="50000" fill="hold" nodeType="withEffect">
                                  <p:stCondLst>
                                    <p:cond delay="0"/>
                                  </p:stCondLst>
                                  <p:childTnLst>
                                    <p:animMotion origin="layout" path="M 1.38778E-17 1.11111E-6 L 0.29375 0.00278 L 0.29479 0.07917 L 0.00313 0.08472 L 1.38778E-17 0.18472 L 0.29306 0.18889 " pathEditMode="relative" rAng="0" ptsTypes="AAAAAA">
                                      <p:cBhvr>
                                        <p:cTn id="38" dur="500" fill="hold"/>
                                        <p:tgtEl>
                                          <p:spTgt spid="3"/>
                                        </p:tgtEl>
                                        <p:attrNameLst>
                                          <p:attrName>ppt_x</p:attrName>
                                          <p:attrName>ppt_y</p:attrName>
                                        </p:attrNameLst>
                                      </p:cBhvr>
                                      <p:rCtr x="147" y="94"/>
                                    </p:animMotion>
                                  </p:childTnLst>
                                </p:cTn>
                              </p:par>
                              <p:par>
                                <p:cTn id="39" presetID="1" presetClass="entr" presetSubtype="0" fill="hold" grpId="0" nodeType="withEffect">
                                  <p:stCondLst>
                                    <p:cond delay="0"/>
                                  </p:stCondLst>
                                  <p:childTnLst>
                                    <p:set>
                                      <p:cBhvr>
                                        <p:cTn id="40" dur="1" fill="hold">
                                          <p:stCondLst>
                                            <p:cond delay="0"/>
                                          </p:stCondLst>
                                        </p:cTn>
                                        <p:tgtEl>
                                          <p:spTgt spid="461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96" grpId="0" animBg="1"/>
      <p:bldP spid="461896" grpId="1" animBg="1"/>
      <p:bldP spid="461897" grpId="0" animBg="1"/>
      <p:bldP spid="461897" grpId="1" animBg="1"/>
      <p:bldP spid="461898" grpId="0" animBg="1"/>
      <p:bldP spid="461898" grpId="1" animBg="1"/>
      <p:bldP spid="46189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ar10_A6_H1_S1"/>
          <p:cNvPicPr>
            <a:picLocks noChangeAspect="1" noChangeArrowheads="1"/>
          </p:cNvPicPr>
          <p:nvPr/>
        </p:nvPicPr>
        <p:blipFill>
          <a:blip r:embed="rId3">
            <a:lum bright="48000"/>
            <a:grayscl/>
          </a:blip>
          <a:srcRect t="1848" b="-1840"/>
          <a:stretch>
            <a:fillRect/>
          </a:stretch>
        </p:blipFill>
        <p:spPr bwMode="auto">
          <a:xfrm>
            <a:off x="152400" y="1219200"/>
            <a:ext cx="3962400" cy="2971800"/>
          </a:xfrm>
          <a:prstGeom prst="rect">
            <a:avLst/>
          </a:prstGeom>
          <a:noFill/>
          <a:ln w="9525">
            <a:noFill/>
            <a:miter lim="800000"/>
            <a:headEnd/>
            <a:tailEnd/>
          </a:ln>
        </p:spPr>
      </p:pic>
      <p:grpSp>
        <p:nvGrpSpPr>
          <p:cNvPr id="2" name="Group 3"/>
          <p:cNvGrpSpPr>
            <a:grpSpLocks/>
          </p:cNvGrpSpPr>
          <p:nvPr/>
        </p:nvGrpSpPr>
        <p:grpSpPr bwMode="auto">
          <a:xfrm flipH="1">
            <a:off x="2362200" y="2438400"/>
            <a:ext cx="838200" cy="762000"/>
            <a:chOff x="1589" y="2928"/>
            <a:chExt cx="432" cy="480"/>
          </a:xfrm>
        </p:grpSpPr>
        <p:sp>
          <p:nvSpPr>
            <p:cNvPr id="92251" name="Rectangle 4"/>
            <p:cNvSpPr>
              <a:spLocks noChangeArrowheads="1"/>
            </p:cNvSpPr>
            <p:nvPr/>
          </p:nvSpPr>
          <p:spPr bwMode="auto">
            <a:xfrm>
              <a:off x="1589" y="2928"/>
              <a:ext cx="432" cy="480"/>
            </a:xfrm>
            <a:prstGeom prst="rect">
              <a:avLst/>
            </a:prstGeom>
            <a:solidFill>
              <a:srgbClr val="FFFF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2252" name="Picture 5" descr="car_A6_H2_S1"/>
            <p:cNvPicPr>
              <a:picLocks noChangeAspect="1" noChangeArrowheads="1"/>
            </p:cNvPicPr>
            <p:nvPr/>
          </p:nvPicPr>
          <p:blipFill>
            <a:blip r:embed="rId4"/>
            <a:srcRect l="52022" t="58699" r="25969" b="17288"/>
            <a:stretch>
              <a:fillRect/>
            </a:stretch>
          </p:blipFill>
          <p:spPr bwMode="auto">
            <a:xfrm flipH="1">
              <a:off x="1632" y="2976"/>
              <a:ext cx="341" cy="384"/>
            </a:xfrm>
            <a:prstGeom prst="rect">
              <a:avLst/>
            </a:prstGeom>
            <a:noFill/>
            <a:ln w="50800">
              <a:noFill/>
              <a:miter lim="800000"/>
              <a:headEnd/>
              <a:tailEnd/>
            </a:ln>
          </p:spPr>
        </p:pic>
      </p:grpSp>
      <p:grpSp>
        <p:nvGrpSpPr>
          <p:cNvPr id="3" name="Group 6"/>
          <p:cNvGrpSpPr>
            <a:grpSpLocks/>
          </p:cNvGrpSpPr>
          <p:nvPr/>
        </p:nvGrpSpPr>
        <p:grpSpPr bwMode="auto">
          <a:xfrm>
            <a:off x="1143000" y="1752600"/>
            <a:ext cx="825500" cy="990600"/>
            <a:chOff x="3696" y="336"/>
            <a:chExt cx="480" cy="576"/>
          </a:xfrm>
        </p:grpSpPr>
        <p:sp>
          <p:nvSpPr>
            <p:cNvPr id="92249" name="Rectangle 7"/>
            <p:cNvSpPr>
              <a:spLocks noChangeArrowheads="1"/>
            </p:cNvSpPr>
            <p:nvPr/>
          </p:nvSpPr>
          <p:spPr bwMode="auto">
            <a:xfrm>
              <a:off x="3696" y="336"/>
              <a:ext cx="480" cy="576"/>
            </a:xfrm>
            <a:prstGeom prst="rect">
              <a:avLst/>
            </a:prstGeom>
            <a:solidFill>
              <a:srgbClr val="FF99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2250" name="Picture 8" descr="car_A4_H1_S1"/>
            <p:cNvPicPr>
              <a:picLocks noChangeAspect="1" noChangeArrowheads="1"/>
            </p:cNvPicPr>
            <p:nvPr/>
          </p:nvPicPr>
          <p:blipFill>
            <a:blip r:embed="rId5"/>
            <a:srcRect l="51999" t="32001" r="32001" b="41333"/>
            <a:stretch>
              <a:fillRect/>
            </a:stretch>
          </p:blipFill>
          <p:spPr bwMode="auto">
            <a:xfrm flipH="1">
              <a:off x="3744" y="384"/>
              <a:ext cx="384" cy="480"/>
            </a:xfrm>
            <a:prstGeom prst="rect">
              <a:avLst/>
            </a:prstGeom>
            <a:noFill/>
            <a:ln w="9525">
              <a:noFill/>
              <a:miter lim="800000"/>
              <a:headEnd/>
              <a:tailEnd/>
            </a:ln>
          </p:spPr>
        </p:pic>
      </p:grpSp>
      <p:grpSp>
        <p:nvGrpSpPr>
          <p:cNvPr id="4" name="Group 9"/>
          <p:cNvGrpSpPr>
            <a:grpSpLocks/>
          </p:cNvGrpSpPr>
          <p:nvPr/>
        </p:nvGrpSpPr>
        <p:grpSpPr bwMode="auto">
          <a:xfrm rot="-239363">
            <a:off x="457200" y="1981200"/>
            <a:ext cx="533400" cy="1371600"/>
            <a:chOff x="4368" y="2688"/>
            <a:chExt cx="384" cy="1056"/>
          </a:xfrm>
        </p:grpSpPr>
        <p:sp>
          <p:nvSpPr>
            <p:cNvPr id="92247" name="Freeform 10"/>
            <p:cNvSpPr>
              <a:spLocks/>
            </p:cNvSpPr>
            <p:nvPr/>
          </p:nvSpPr>
          <p:spPr bwMode="auto">
            <a:xfrm>
              <a:off x="4368" y="2688"/>
              <a:ext cx="384" cy="1056"/>
            </a:xfrm>
            <a:custGeom>
              <a:avLst/>
              <a:gdLst>
                <a:gd name="T0" fmla="*/ 0 w 336"/>
                <a:gd name="T1" fmla="*/ 0 h 960"/>
                <a:gd name="T2" fmla="*/ 336 w 336"/>
                <a:gd name="T3" fmla="*/ 144 h 960"/>
                <a:gd name="T4" fmla="*/ 336 w 336"/>
                <a:gd name="T5" fmla="*/ 960 h 960"/>
                <a:gd name="T6" fmla="*/ 0 w 336"/>
                <a:gd name="T7" fmla="*/ 816 h 960"/>
                <a:gd name="T8" fmla="*/ 0 w 336"/>
                <a:gd name="T9" fmla="*/ 0 h 960"/>
                <a:gd name="T10" fmla="*/ 0 60000 65536"/>
                <a:gd name="T11" fmla="*/ 0 60000 65536"/>
                <a:gd name="T12" fmla="*/ 0 60000 65536"/>
                <a:gd name="T13" fmla="*/ 0 60000 65536"/>
                <a:gd name="T14" fmla="*/ 0 60000 65536"/>
                <a:gd name="T15" fmla="*/ 0 w 336"/>
                <a:gd name="T16" fmla="*/ 0 h 960"/>
                <a:gd name="T17" fmla="*/ 336 w 336"/>
                <a:gd name="T18" fmla="*/ 960 h 960"/>
              </a:gdLst>
              <a:ahLst/>
              <a:cxnLst>
                <a:cxn ang="T10">
                  <a:pos x="T0" y="T1"/>
                </a:cxn>
                <a:cxn ang="T11">
                  <a:pos x="T2" y="T3"/>
                </a:cxn>
                <a:cxn ang="T12">
                  <a:pos x="T4" y="T5"/>
                </a:cxn>
                <a:cxn ang="T13">
                  <a:pos x="T6" y="T7"/>
                </a:cxn>
                <a:cxn ang="T14">
                  <a:pos x="T8" y="T9"/>
                </a:cxn>
              </a:cxnLst>
              <a:rect l="T15" t="T16" r="T17" b="T18"/>
              <a:pathLst>
                <a:path w="336" h="960">
                  <a:moveTo>
                    <a:pt x="0" y="0"/>
                  </a:moveTo>
                  <a:lnTo>
                    <a:pt x="336" y="144"/>
                  </a:lnTo>
                  <a:lnTo>
                    <a:pt x="336" y="960"/>
                  </a:lnTo>
                  <a:lnTo>
                    <a:pt x="0" y="816"/>
                  </a:lnTo>
                  <a:lnTo>
                    <a:pt x="0" y="0"/>
                  </a:lnTo>
                  <a:close/>
                </a:path>
              </a:pathLst>
            </a:custGeom>
            <a:solidFill>
              <a:srgbClr val="99CC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2248" name="Picture 11" descr="part4"/>
            <p:cNvPicPr>
              <a:picLocks noChangeAspect="1" noChangeArrowheads="1"/>
            </p:cNvPicPr>
            <p:nvPr/>
          </p:nvPicPr>
          <p:blipFill>
            <a:blip r:embed="rId6"/>
            <a:srcRect l="38000" t="23000" r="44000" b="20000"/>
            <a:stretch>
              <a:fillRect/>
            </a:stretch>
          </p:blipFill>
          <p:spPr bwMode="auto">
            <a:xfrm>
              <a:off x="4416" y="2784"/>
              <a:ext cx="288" cy="912"/>
            </a:xfrm>
            <a:prstGeom prst="rect">
              <a:avLst/>
            </a:prstGeom>
            <a:noFill/>
            <a:ln w="9525">
              <a:noFill/>
              <a:miter lim="800000"/>
              <a:headEnd/>
              <a:tailEnd/>
            </a:ln>
          </p:spPr>
        </p:pic>
      </p:grpSp>
      <p:sp>
        <p:nvSpPr>
          <p:cNvPr id="92166" name="Rectangle 12"/>
          <p:cNvSpPr>
            <a:spLocks noChangeArrowheads="1"/>
          </p:cNvSpPr>
          <p:nvPr/>
        </p:nvSpPr>
        <p:spPr bwMode="auto">
          <a:xfrm>
            <a:off x="1524000" y="-228600"/>
            <a:ext cx="6324600" cy="1143000"/>
          </a:xfrm>
          <a:prstGeom prst="rect">
            <a:avLst/>
          </a:prstGeom>
          <a:noFill/>
          <a:ln w="9525">
            <a:noFill/>
            <a:miter lim="800000"/>
            <a:headEnd/>
            <a:tailEnd/>
          </a:ln>
        </p:spPr>
        <p:txBody>
          <a:bodyPr anchor="ctr"/>
          <a:lstStyle/>
          <a:p>
            <a:pPr algn="ctr" rtl="0" fontAlgn="base">
              <a:spcBef>
                <a:spcPct val="0"/>
              </a:spcBef>
              <a:spcAft>
                <a:spcPct val="0"/>
              </a:spcAft>
            </a:pPr>
            <a:r>
              <a:rPr lang="en-US" sz="3600" kern="1200">
                <a:solidFill>
                  <a:srgbClr val="000000"/>
                </a:solidFill>
                <a:latin typeface="Futura Bk BT" pitchFamily="34" charset="0"/>
                <a:ea typeface="+mn-ea"/>
                <a:cs typeface="+mn-cs"/>
              </a:rPr>
              <a:t>Object Recognition</a:t>
            </a:r>
          </a:p>
        </p:txBody>
      </p:sp>
      <p:sp>
        <p:nvSpPr>
          <p:cNvPr id="92167" name="Rectangle 13"/>
          <p:cNvSpPr>
            <a:spLocks noChangeArrowheads="1"/>
          </p:cNvSpPr>
          <p:nvPr/>
        </p:nvSpPr>
        <p:spPr bwMode="auto">
          <a:xfrm>
            <a:off x="4572000" y="1295400"/>
            <a:ext cx="4267200" cy="2286000"/>
          </a:xfrm>
          <a:prstGeom prst="rect">
            <a:avLst/>
          </a:prstGeom>
          <a:noFill/>
          <a:ln w="38100" algn="ctr">
            <a:solidFill>
              <a:schemeClr val="bg2"/>
            </a:solidFill>
            <a:miter lim="800000"/>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5" name="Group 14"/>
          <p:cNvGrpSpPr>
            <a:grpSpLocks/>
          </p:cNvGrpSpPr>
          <p:nvPr/>
        </p:nvGrpSpPr>
        <p:grpSpPr bwMode="auto">
          <a:xfrm>
            <a:off x="1447800" y="2209800"/>
            <a:ext cx="990600" cy="762000"/>
            <a:chOff x="3648" y="960"/>
            <a:chExt cx="672" cy="432"/>
          </a:xfrm>
        </p:grpSpPr>
        <p:sp>
          <p:nvSpPr>
            <p:cNvPr id="92245" name="Rectangle 15"/>
            <p:cNvSpPr>
              <a:spLocks noChangeArrowheads="1"/>
            </p:cNvSpPr>
            <p:nvPr/>
          </p:nvSpPr>
          <p:spPr bwMode="auto">
            <a:xfrm>
              <a:off x="3648" y="960"/>
              <a:ext cx="672" cy="432"/>
            </a:xfrm>
            <a:prstGeom prst="rect">
              <a:avLst/>
            </a:prstGeom>
            <a:solidFill>
              <a:srgbClr val="FFCC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2246" name="Picture 16" descr="car_A4_H1_S1"/>
            <p:cNvPicPr>
              <a:picLocks noChangeAspect="1" noChangeArrowheads="1"/>
            </p:cNvPicPr>
            <p:nvPr/>
          </p:nvPicPr>
          <p:blipFill>
            <a:blip r:embed="rId5"/>
            <a:srcRect l="32001" t="42667" r="44000" b="38667"/>
            <a:stretch>
              <a:fillRect/>
            </a:stretch>
          </p:blipFill>
          <p:spPr bwMode="auto">
            <a:xfrm flipH="1">
              <a:off x="3696" y="1008"/>
              <a:ext cx="576" cy="336"/>
            </a:xfrm>
            <a:prstGeom prst="rect">
              <a:avLst/>
            </a:prstGeom>
            <a:noFill/>
            <a:ln w="9525">
              <a:noFill/>
              <a:miter lim="800000"/>
              <a:headEnd/>
              <a:tailEnd/>
            </a:ln>
          </p:spPr>
        </p:pic>
      </p:grpSp>
      <p:sp>
        <p:nvSpPr>
          <p:cNvPr id="92169" name="Rectangle 17"/>
          <p:cNvSpPr>
            <a:spLocks noChangeArrowheads="1"/>
          </p:cNvSpPr>
          <p:nvPr/>
        </p:nvSpPr>
        <p:spPr bwMode="auto">
          <a:xfrm>
            <a:off x="1447800" y="2209800"/>
            <a:ext cx="990600" cy="685800"/>
          </a:xfrm>
          <a:prstGeom prst="rect">
            <a:avLst/>
          </a:prstGeom>
          <a:noFill/>
          <a:ln w="25400" algn="ctr">
            <a:solidFill>
              <a:schemeClr val="bg2"/>
            </a:solidFill>
            <a:prstDash val="sysDot"/>
            <a:miter lim="800000"/>
            <a:headEnd/>
            <a:tailEnd/>
          </a:ln>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170" name="Text Box 18"/>
          <p:cNvSpPr txBox="1">
            <a:spLocks noChangeArrowheads="1"/>
          </p:cNvSpPr>
          <p:nvPr/>
        </p:nvSpPr>
        <p:spPr bwMode="auto">
          <a:xfrm>
            <a:off x="228600" y="685800"/>
            <a:ext cx="1828800" cy="701675"/>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000" b="1" kern="1200">
                <a:solidFill>
                  <a:srgbClr val="000000"/>
                </a:solidFill>
                <a:latin typeface="Futura Bk BT" pitchFamily="34" charset="0"/>
                <a:ea typeface="+mn-ea"/>
                <a:cs typeface="+mn-cs"/>
              </a:rPr>
              <a:t>Query image</a:t>
            </a:r>
          </a:p>
          <a:p>
            <a:pPr algn="l" rtl="0" fontAlgn="base">
              <a:spcBef>
                <a:spcPct val="0"/>
              </a:spcBef>
              <a:spcAft>
                <a:spcPct val="0"/>
              </a:spcAft>
              <a:buFontTx/>
              <a:buChar char="•"/>
            </a:pPr>
            <a:endParaRPr lang="en-US" sz="2000" b="1" kern="1200" dirty="0">
              <a:solidFill>
                <a:srgbClr val="000000"/>
              </a:solidFill>
              <a:latin typeface="Times New Roman" pitchFamily="18" charset="0"/>
              <a:ea typeface="+mn-ea"/>
              <a:cs typeface="+mn-cs"/>
              <a:sym typeface="Symbol" pitchFamily="18" charset="2"/>
            </a:endParaRPr>
          </a:p>
        </p:txBody>
      </p:sp>
      <p:sp>
        <p:nvSpPr>
          <p:cNvPr id="92171" name="Rectangle 19"/>
          <p:cNvSpPr>
            <a:spLocks noChangeArrowheads="1"/>
          </p:cNvSpPr>
          <p:nvPr/>
        </p:nvSpPr>
        <p:spPr bwMode="auto">
          <a:xfrm>
            <a:off x="1447800" y="2209800"/>
            <a:ext cx="990600" cy="685800"/>
          </a:xfrm>
          <a:prstGeom prst="rect">
            <a:avLst/>
          </a:prstGeom>
          <a:noFill/>
          <a:ln w="25400" algn="ctr">
            <a:solidFill>
              <a:schemeClr val="bg2"/>
            </a:solidFill>
            <a:prstDash val="sysDot"/>
            <a:miter lim="800000"/>
            <a:headEnd/>
            <a:tailEnd/>
          </a:ln>
        </p:spPr>
        <p:txBody>
          <a:bodyPr wrap="none"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172" name="Rectangle 20"/>
          <p:cNvSpPr>
            <a:spLocks noChangeArrowheads="1"/>
          </p:cNvSpPr>
          <p:nvPr/>
        </p:nvSpPr>
        <p:spPr bwMode="auto">
          <a:xfrm>
            <a:off x="304800" y="5486400"/>
            <a:ext cx="8839200" cy="457200"/>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000" b="1" kern="1200" dirty="0">
                <a:solidFill>
                  <a:srgbClr val="000000"/>
                </a:solidFill>
                <a:latin typeface="Futura Bk BT" pitchFamily="34" charset="0"/>
                <a:ea typeface="+mn-ea"/>
                <a:cs typeface="+mn-cs"/>
              </a:rPr>
              <a:t>3. Optimize over </a:t>
            </a:r>
            <a:r>
              <a:rPr lang="en-US" sz="2400" b="1" kern="1200" dirty="0">
                <a:solidFill>
                  <a:srgbClr val="000000"/>
                </a:solidFill>
                <a:latin typeface="Bookman Old Style" pitchFamily="18" charset="0"/>
                <a:ea typeface="+mn-ea"/>
                <a:cs typeface="+mn-cs"/>
              </a:rPr>
              <a:t>E</a:t>
            </a:r>
            <a:r>
              <a:rPr lang="en-US" sz="2000" b="1" kern="1200" dirty="0">
                <a:solidFill>
                  <a:srgbClr val="000000"/>
                </a:solidFill>
                <a:latin typeface="Futura Bk BT" pitchFamily="34" charset="0"/>
                <a:ea typeface="+mn-ea"/>
                <a:cs typeface="+mn-cs"/>
              </a:rPr>
              <a:t>, </a:t>
            </a:r>
            <a:r>
              <a:rPr lang="en-US" sz="2400" b="1" kern="1200" dirty="0">
                <a:solidFill>
                  <a:srgbClr val="000000"/>
                </a:solidFill>
                <a:latin typeface="Bookman Old Style" pitchFamily="18" charset="0"/>
                <a:ea typeface="+mn-ea"/>
                <a:cs typeface="+mn-cs"/>
              </a:rPr>
              <a:t>G</a:t>
            </a:r>
            <a:r>
              <a:rPr lang="en-US" sz="2000" b="1" kern="1200" dirty="0">
                <a:solidFill>
                  <a:srgbClr val="000000"/>
                </a:solidFill>
                <a:latin typeface="Futura Bk BT" pitchFamily="34" charset="0"/>
                <a:ea typeface="+mn-ea"/>
                <a:cs typeface="+mn-cs"/>
              </a:rPr>
              <a:t> and</a:t>
            </a:r>
            <a:r>
              <a:rPr lang="en-US" sz="2000" b="1" kern="1200" dirty="0">
                <a:solidFill>
                  <a:srgbClr val="000000"/>
                </a:solidFill>
                <a:latin typeface="Futura Bk BT" pitchFamily="34" charset="0"/>
                <a:ea typeface="+mn-ea"/>
                <a:cs typeface="+mn-cs"/>
                <a:sym typeface="Symbol" pitchFamily="18" charset="2"/>
              </a:rPr>
              <a:t> </a:t>
            </a:r>
            <a:r>
              <a:rPr lang="en-US" sz="2000" b="1" kern="1200" dirty="0">
                <a:solidFill>
                  <a:srgbClr val="000000"/>
                </a:solidFill>
                <a:latin typeface="Bookman Old Style" pitchFamily="18" charset="0"/>
                <a:ea typeface="+mn-ea"/>
                <a:cs typeface="+mn-cs"/>
                <a:sym typeface="Symbol" pitchFamily="18" charset="2"/>
              </a:rPr>
              <a:t>s</a:t>
            </a:r>
            <a:r>
              <a:rPr lang="en-US" sz="2000" b="1" kern="1200" dirty="0">
                <a:solidFill>
                  <a:srgbClr val="000000"/>
                </a:solidFill>
                <a:latin typeface="Futura Bk BT" pitchFamily="34" charset="0"/>
                <a:ea typeface="+mn-ea"/>
                <a:cs typeface="+mn-cs"/>
                <a:sym typeface="Symbol" pitchFamily="18" charset="2"/>
              </a:rPr>
              <a:t> to find </a:t>
            </a:r>
            <a:r>
              <a:rPr lang="en-US" sz="2000" b="1" kern="1200" dirty="0">
                <a:solidFill>
                  <a:srgbClr val="000000"/>
                </a:solidFill>
                <a:latin typeface="Futura Bk BT" pitchFamily="34" charset="0"/>
                <a:ea typeface="+mn-ea"/>
                <a:cs typeface="+mn-cs"/>
              </a:rPr>
              <a:t>best combination of hypothesis</a:t>
            </a:r>
            <a:endParaRPr lang="en-US" sz="3600" b="1" kern="1200" dirty="0">
              <a:solidFill>
                <a:srgbClr val="CC0066"/>
              </a:solidFill>
              <a:latin typeface="Futura Bk BT" pitchFamily="34" charset="0"/>
              <a:ea typeface="+mn-ea"/>
              <a:cs typeface="+mn-cs"/>
            </a:endParaRPr>
          </a:p>
        </p:txBody>
      </p:sp>
      <p:sp>
        <p:nvSpPr>
          <p:cNvPr id="462869" name="Line 21"/>
          <p:cNvSpPr>
            <a:spLocks noChangeShapeType="1"/>
          </p:cNvSpPr>
          <p:nvPr/>
        </p:nvSpPr>
        <p:spPr bwMode="auto">
          <a:xfrm flipV="1">
            <a:off x="685800" y="2133600"/>
            <a:ext cx="914400" cy="533400"/>
          </a:xfrm>
          <a:prstGeom prst="line">
            <a:avLst/>
          </a:prstGeom>
          <a:noFill/>
          <a:ln w="63500">
            <a:solidFill>
              <a:srgbClr val="FF0000"/>
            </a:solidFill>
            <a:round/>
            <a:headEnd type="oval" w="med" len="med"/>
            <a:tailEnd type="oval" w="med" len="me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462870" name="Line 22"/>
          <p:cNvSpPr>
            <a:spLocks noChangeShapeType="1"/>
          </p:cNvSpPr>
          <p:nvPr/>
        </p:nvSpPr>
        <p:spPr bwMode="auto">
          <a:xfrm>
            <a:off x="1600200" y="2133600"/>
            <a:ext cx="533400" cy="533400"/>
          </a:xfrm>
          <a:prstGeom prst="line">
            <a:avLst/>
          </a:prstGeom>
          <a:noFill/>
          <a:ln w="63500">
            <a:solidFill>
              <a:srgbClr val="FF0000"/>
            </a:solidFill>
            <a:round/>
            <a:headEnd type="oval" w="med" len="med"/>
            <a:tailEnd type="oval" w="med" len="me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462871" name="Line 23"/>
          <p:cNvSpPr>
            <a:spLocks noChangeShapeType="1"/>
          </p:cNvSpPr>
          <p:nvPr/>
        </p:nvSpPr>
        <p:spPr bwMode="auto">
          <a:xfrm flipH="1">
            <a:off x="685800" y="2667000"/>
            <a:ext cx="1447800" cy="0"/>
          </a:xfrm>
          <a:prstGeom prst="line">
            <a:avLst/>
          </a:prstGeom>
          <a:noFill/>
          <a:ln w="63500">
            <a:solidFill>
              <a:srgbClr val="FF0000"/>
            </a:solidFill>
            <a:round/>
            <a:headEnd type="oval" w="med" len="med"/>
            <a:tailEnd type="oval" w="med" len="me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176" name="Text Box 24"/>
          <p:cNvSpPr txBox="1">
            <a:spLocks noChangeArrowheads="1"/>
          </p:cNvSpPr>
          <p:nvPr/>
        </p:nvSpPr>
        <p:spPr bwMode="auto">
          <a:xfrm>
            <a:off x="4572000" y="822325"/>
            <a:ext cx="1828800" cy="701675"/>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000" b="1" kern="1200">
                <a:solidFill>
                  <a:srgbClr val="000000"/>
                </a:solidFill>
                <a:latin typeface="Futura Bk BT" pitchFamily="34" charset="0"/>
                <a:ea typeface="+mn-ea"/>
                <a:cs typeface="+mn-cs"/>
              </a:rPr>
              <a:t>model</a:t>
            </a:r>
          </a:p>
          <a:p>
            <a:pPr algn="l" rtl="0" fontAlgn="base">
              <a:spcBef>
                <a:spcPct val="0"/>
              </a:spcBef>
              <a:spcAft>
                <a:spcPct val="0"/>
              </a:spcAft>
              <a:buFontTx/>
              <a:buChar char="•"/>
            </a:pPr>
            <a:endParaRPr lang="en-US" sz="2000" b="1" kern="1200" dirty="0">
              <a:solidFill>
                <a:srgbClr val="000000"/>
              </a:solidFill>
              <a:latin typeface="Times New Roman" pitchFamily="18" charset="0"/>
              <a:ea typeface="+mn-ea"/>
              <a:cs typeface="+mn-cs"/>
              <a:sym typeface="Symbol" pitchFamily="18" charset="2"/>
            </a:endParaRPr>
          </a:p>
        </p:txBody>
      </p:sp>
      <p:grpSp>
        <p:nvGrpSpPr>
          <p:cNvPr id="6" name="Group 25"/>
          <p:cNvGrpSpPr>
            <a:grpSpLocks/>
          </p:cNvGrpSpPr>
          <p:nvPr/>
        </p:nvGrpSpPr>
        <p:grpSpPr bwMode="auto">
          <a:xfrm rot="-327388">
            <a:off x="1447800" y="2743200"/>
            <a:ext cx="685800" cy="1066800"/>
            <a:chOff x="3984" y="2592"/>
            <a:chExt cx="528" cy="1008"/>
          </a:xfrm>
        </p:grpSpPr>
        <p:sp>
          <p:nvSpPr>
            <p:cNvPr id="92243" name="Freeform 26"/>
            <p:cNvSpPr>
              <a:spLocks/>
            </p:cNvSpPr>
            <p:nvPr/>
          </p:nvSpPr>
          <p:spPr bwMode="auto">
            <a:xfrm>
              <a:off x="3984" y="2592"/>
              <a:ext cx="528" cy="1008"/>
            </a:xfrm>
            <a:custGeom>
              <a:avLst/>
              <a:gdLst>
                <a:gd name="T0" fmla="*/ 0 w 480"/>
                <a:gd name="T1" fmla="*/ 0 h 912"/>
                <a:gd name="T2" fmla="*/ 480 w 480"/>
                <a:gd name="T3" fmla="*/ 288 h 912"/>
                <a:gd name="T4" fmla="*/ 480 w 480"/>
                <a:gd name="T5" fmla="*/ 912 h 912"/>
                <a:gd name="T6" fmla="*/ 0 w 480"/>
                <a:gd name="T7" fmla="*/ 624 h 912"/>
                <a:gd name="T8" fmla="*/ 0 w 480"/>
                <a:gd name="T9" fmla="*/ 0 h 912"/>
                <a:gd name="T10" fmla="*/ 0 60000 65536"/>
                <a:gd name="T11" fmla="*/ 0 60000 65536"/>
                <a:gd name="T12" fmla="*/ 0 60000 65536"/>
                <a:gd name="T13" fmla="*/ 0 60000 65536"/>
                <a:gd name="T14" fmla="*/ 0 60000 65536"/>
                <a:gd name="T15" fmla="*/ 0 w 480"/>
                <a:gd name="T16" fmla="*/ 0 h 912"/>
                <a:gd name="T17" fmla="*/ 480 w 480"/>
                <a:gd name="T18" fmla="*/ 912 h 912"/>
              </a:gdLst>
              <a:ahLst/>
              <a:cxnLst>
                <a:cxn ang="T10">
                  <a:pos x="T0" y="T1"/>
                </a:cxn>
                <a:cxn ang="T11">
                  <a:pos x="T2" y="T3"/>
                </a:cxn>
                <a:cxn ang="T12">
                  <a:pos x="T4" y="T5"/>
                </a:cxn>
                <a:cxn ang="T13">
                  <a:pos x="T6" y="T7"/>
                </a:cxn>
                <a:cxn ang="T14">
                  <a:pos x="T8" y="T9"/>
                </a:cxn>
              </a:cxnLst>
              <a:rect l="T15" t="T16" r="T17" b="T18"/>
              <a:pathLst>
                <a:path w="480" h="912">
                  <a:moveTo>
                    <a:pt x="0" y="0"/>
                  </a:moveTo>
                  <a:lnTo>
                    <a:pt x="480" y="288"/>
                  </a:lnTo>
                  <a:lnTo>
                    <a:pt x="480" y="912"/>
                  </a:lnTo>
                  <a:lnTo>
                    <a:pt x="0" y="624"/>
                  </a:lnTo>
                  <a:lnTo>
                    <a:pt x="0" y="0"/>
                  </a:lnTo>
                  <a:close/>
                </a:path>
              </a:pathLst>
            </a:custGeom>
            <a:solidFill>
              <a:srgbClr val="3366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2244" name="Picture 27" descr="part3"/>
            <p:cNvPicPr>
              <a:picLocks noChangeAspect="1" noChangeArrowheads="1"/>
            </p:cNvPicPr>
            <p:nvPr/>
          </p:nvPicPr>
          <p:blipFill>
            <a:blip r:embed="rId7"/>
            <a:srcRect l="33000" t="12000" r="37000" b="25000"/>
            <a:stretch>
              <a:fillRect/>
            </a:stretch>
          </p:blipFill>
          <p:spPr bwMode="auto">
            <a:xfrm>
              <a:off x="4032" y="2640"/>
              <a:ext cx="434" cy="912"/>
            </a:xfrm>
            <a:prstGeom prst="rect">
              <a:avLst/>
            </a:prstGeom>
            <a:noFill/>
            <a:ln w="9525">
              <a:noFill/>
              <a:miter lim="800000"/>
              <a:headEnd/>
              <a:tailEnd/>
            </a:ln>
          </p:spPr>
        </p:pic>
      </p:grpSp>
      <p:sp>
        <p:nvSpPr>
          <p:cNvPr id="462876" name="Line 28"/>
          <p:cNvSpPr>
            <a:spLocks noChangeShapeType="1"/>
          </p:cNvSpPr>
          <p:nvPr/>
        </p:nvSpPr>
        <p:spPr bwMode="auto">
          <a:xfrm>
            <a:off x="1600200" y="2133600"/>
            <a:ext cx="152400" cy="1143000"/>
          </a:xfrm>
          <a:prstGeom prst="line">
            <a:avLst/>
          </a:prstGeom>
          <a:noFill/>
          <a:ln w="63500">
            <a:solidFill>
              <a:srgbClr val="FF0000"/>
            </a:solidFill>
            <a:round/>
            <a:headEnd type="oval" w="med" len="med"/>
            <a:tailEnd type="oval" w="med" len="me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7" name="Group 29"/>
          <p:cNvGrpSpPr>
            <a:grpSpLocks/>
          </p:cNvGrpSpPr>
          <p:nvPr/>
        </p:nvGrpSpPr>
        <p:grpSpPr bwMode="auto">
          <a:xfrm>
            <a:off x="4648200" y="1509713"/>
            <a:ext cx="4038600" cy="1995487"/>
            <a:chOff x="498" y="1116"/>
            <a:chExt cx="4638" cy="2292"/>
          </a:xfrm>
        </p:grpSpPr>
        <p:sp>
          <p:nvSpPr>
            <p:cNvPr id="92196" name="Line 30"/>
            <p:cNvSpPr>
              <a:spLocks noChangeShapeType="1"/>
            </p:cNvSpPr>
            <p:nvPr/>
          </p:nvSpPr>
          <p:spPr bwMode="auto">
            <a:xfrm flipV="1">
              <a:off x="2844" y="2907"/>
              <a:ext cx="573" cy="71"/>
            </a:xfrm>
            <a:prstGeom prst="line">
              <a:avLst/>
            </a:prstGeom>
            <a:noFill/>
            <a:ln w="38100">
              <a:solidFill>
                <a:schemeClr val="tx1"/>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197" name="Line 31"/>
            <p:cNvSpPr>
              <a:spLocks noChangeShapeType="1"/>
            </p:cNvSpPr>
            <p:nvPr/>
          </p:nvSpPr>
          <p:spPr bwMode="auto">
            <a:xfrm>
              <a:off x="2056" y="1976"/>
              <a:ext cx="501" cy="1002"/>
            </a:xfrm>
            <a:prstGeom prst="line">
              <a:avLst/>
            </a:prstGeom>
            <a:noFill/>
            <a:ln w="38100">
              <a:solidFill>
                <a:schemeClr val="tx1"/>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198" name="Line 32"/>
            <p:cNvSpPr>
              <a:spLocks noChangeShapeType="1"/>
            </p:cNvSpPr>
            <p:nvPr/>
          </p:nvSpPr>
          <p:spPr bwMode="auto">
            <a:xfrm>
              <a:off x="576" y="1872"/>
              <a:ext cx="692" cy="318"/>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199" name="Line 33"/>
            <p:cNvSpPr>
              <a:spLocks noChangeShapeType="1"/>
            </p:cNvSpPr>
            <p:nvPr/>
          </p:nvSpPr>
          <p:spPr bwMode="auto">
            <a:xfrm flipH="1" flipV="1">
              <a:off x="4062" y="1546"/>
              <a:ext cx="71" cy="788"/>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00" name="Line 34"/>
            <p:cNvSpPr>
              <a:spLocks noChangeShapeType="1"/>
            </p:cNvSpPr>
            <p:nvPr/>
          </p:nvSpPr>
          <p:spPr bwMode="auto">
            <a:xfrm flipV="1">
              <a:off x="2772" y="2405"/>
              <a:ext cx="2" cy="527"/>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01" name="Line 35"/>
            <p:cNvSpPr>
              <a:spLocks noChangeShapeType="1"/>
            </p:cNvSpPr>
            <p:nvPr/>
          </p:nvSpPr>
          <p:spPr bwMode="auto">
            <a:xfrm flipV="1">
              <a:off x="3417" y="1546"/>
              <a:ext cx="401" cy="142"/>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02" name="Line 36"/>
            <p:cNvSpPr>
              <a:spLocks noChangeShapeType="1"/>
            </p:cNvSpPr>
            <p:nvPr/>
          </p:nvSpPr>
          <p:spPr bwMode="auto">
            <a:xfrm flipH="1" flipV="1">
              <a:off x="4205" y="1617"/>
              <a:ext cx="716" cy="645"/>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03" name="Line 37"/>
            <p:cNvSpPr>
              <a:spLocks noChangeShapeType="1"/>
            </p:cNvSpPr>
            <p:nvPr/>
          </p:nvSpPr>
          <p:spPr bwMode="auto">
            <a:xfrm flipH="1" flipV="1">
              <a:off x="4706" y="2405"/>
              <a:ext cx="0" cy="502"/>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04" name="Line 38"/>
            <p:cNvSpPr>
              <a:spLocks noChangeShapeType="1"/>
            </p:cNvSpPr>
            <p:nvPr/>
          </p:nvSpPr>
          <p:spPr bwMode="auto">
            <a:xfrm flipH="1" flipV="1">
              <a:off x="3345" y="1761"/>
              <a:ext cx="143" cy="1047"/>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05" name="Line 39"/>
            <p:cNvSpPr>
              <a:spLocks noChangeShapeType="1"/>
            </p:cNvSpPr>
            <p:nvPr/>
          </p:nvSpPr>
          <p:spPr bwMode="auto">
            <a:xfrm flipH="1">
              <a:off x="3985" y="3122"/>
              <a:ext cx="359" cy="0"/>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06" name="Line 40"/>
            <p:cNvSpPr>
              <a:spLocks noChangeShapeType="1"/>
            </p:cNvSpPr>
            <p:nvPr/>
          </p:nvSpPr>
          <p:spPr bwMode="auto">
            <a:xfrm flipH="1" flipV="1">
              <a:off x="1411" y="1331"/>
              <a:ext cx="2" cy="594"/>
            </a:xfrm>
            <a:prstGeom prst="line">
              <a:avLst/>
            </a:prstGeom>
            <a:noFill/>
            <a:ln w="38100">
              <a:solidFill>
                <a:schemeClr val="tx1"/>
              </a:solidFill>
              <a:round/>
              <a:headEnd/>
              <a:tailEnd/>
            </a:ln>
          </p:spPr>
          <p:txBody>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07" name="Line 41"/>
            <p:cNvSpPr>
              <a:spLocks noChangeShapeType="1"/>
            </p:cNvSpPr>
            <p:nvPr/>
          </p:nvSpPr>
          <p:spPr bwMode="auto">
            <a:xfrm>
              <a:off x="2271" y="1977"/>
              <a:ext cx="401" cy="142"/>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08" name="Line 42"/>
            <p:cNvSpPr>
              <a:spLocks noChangeShapeType="1"/>
            </p:cNvSpPr>
            <p:nvPr/>
          </p:nvSpPr>
          <p:spPr bwMode="auto">
            <a:xfrm flipV="1">
              <a:off x="4133" y="2405"/>
              <a:ext cx="481" cy="215"/>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09" name="Line 43"/>
            <p:cNvSpPr>
              <a:spLocks noChangeShapeType="1"/>
            </p:cNvSpPr>
            <p:nvPr/>
          </p:nvSpPr>
          <p:spPr bwMode="auto">
            <a:xfrm flipV="1">
              <a:off x="1411" y="1689"/>
              <a:ext cx="645" cy="573"/>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10" name="Line 44"/>
            <p:cNvSpPr>
              <a:spLocks noChangeShapeType="1"/>
            </p:cNvSpPr>
            <p:nvPr/>
          </p:nvSpPr>
          <p:spPr bwMode="auto">
            <a:xfrm>
              <a:off x="3130" y="2340"/>
              <a:ext cx="788" cy="280"/>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11" name="Line 45"/>
            <p:cNvSpPr>
              <a:spLocks noChangeShapeType="1"/>
            </p:cNvSpPr>
            <p:nvPr/>
          </p:nvSpPr>
          <p:spPr bwMode="auto">
            <a:xfrm flipV="1">
              <a:off x="2199" y="1617"/>
              <a:ext cx="860" cy="5"/>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12" name="Line 46"/>
            <p:cNvSpPr>
              <a:spLocks noChangeShapeType="1"/>
            </p:cNvSpPr>
            <p:nvPr/>
          </p:nvSpPr>
          <p:spPr bwMode="auto">
            <a:xfrm>
              <a:off x="3202" y="1546"/>
              <a:ext cx="1074" cy="1504"/>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13" name="Line 47"/>
            <p:cNvSpPr>
              <a:spLocks noChangeShapeType="1"/>
            </p:cNvSpPr>
            <p:nvPr/>
          </p:nvSpPr>
          <p:spPr bwMode="auto">
            <a:xfrm>
              <a:off x="1483" y="2620"/>
              <a:ext cx="1192" cy="412"/>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14" name="Line 48"/>
            <p:cNvSpPr>
              <a:spLocks noChangeShapeType="1"/>
            </p:cNvSpPr>
            <p:nvPr/>
          </p:nvSpPr>
          <p:spPr bwMode="auto">
            <a:xfrm>
              <a:off x="1554" y="2334"/>
              <a:ext cx="1290" cy="0"/>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15" name="Line 49"/>
            <p:cNvSpPr>
              <a:spLocks noChangeShapeType="1"/>
            </p:cNvSpPr>
            <p:nvPr/>
          </p:nvSpPr>
          <p:spPr bwMode="auto">
            <a:xfrm flipV="1">
              <a:off x="767" y="1259"/>
              <a:ext cx="528" cy="281"/>
            </a:xfrm>
            <a:prstGeom prst="line">
              <a:avLst/>
            </a:prstGeom>
            <a:noFill/>
            <a:ln w="38100">
              <a:solidFill>
                <a:srgbClr val="000000"/>
              </a:solidFill>
              <a:round/>
              <a:headEnd/>
              <a:tailEn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16" name="Freeform 50"/>
            <p:cNvSpPr>
              <a:spLocks/>
            </p:cNvSpPr>
            <p:nvPr/>
          </p:nvSpPr>
          <p:spPr bwMode="auto">
            <a:xfrm>
              <a:off x="3847" y="2334"/>
              <a:ext cx="391" cy="573"/>
            </a:xfrm>
            <a:custGeom>
              <a:avLst/>
              <a:gdLst>
                <a:gd name="T0" fmla="*/ 0 w 672"/>
                <a:gd name="T1" fmla="*/ 192 h 1056"/>
                <a:gd name="T2" fmla="*/ 672 w 672"/>
                <a:gd name="T3" fmla="*/ 0 h 1056"/>
                <a:gd name="T4" fmla="*/ 672 w 672"/>
                <a:gd name="T5" fmla="*/ 864 h 1056"/>
                <a:gd name="T6" fmla="*/ 0 w 672"/>
                <a:gd name="T7" fmla="*/ 1056 h 1056"/>
                <a:gd name="T8" fmla="*/ 0 w 672"/>
                <a:gd name="T9" fmla="*/ 192 h 1056"/>
                <a:gd name="T10" fmla="*/ 0 60000 65536"/>
                <a:gd name="T11" fmla="*/ 0 60000 65536"/>
                <a:gd name="T12" fmla="*/ 0 60000 65536"/>
                <a:gd name="T13" fmla="*/ 0 60000 65536"/>
                <a:gd name="T14" fmla="*/ 0 60000 65536"/>
                <a:gd name="T15" fmla="*/ 0 w 672"/>
                <a:gd name="T16" fmla="*/ 0 h 1056"/>
                <a:gd name="T17" fmla="*/ 672 w 672"/>
                <a:gd name="T18" fmla="*/ 1056 h 1056"/>
              </a:gdLst>
              <a:ahLst/>
              <a:cxnLst>
                <a:cxn ang="T10">
                  <a:pos x="T0" y="T1"/>
                </a:cxn>
                <a:cxn ang="T11">
                  <a:pos x="T2" y="T3"/>
                </a:cxn>
                <a:cxn ang="T12">
                  <a:pos x="T4" y="T5"/>
                </a:cxn>
                <a:cxn ang="T13">
                  <a:pos x="T6" y="T7"/>
                </a:cxn>
                <a:cxn ang="T14">
                  <a:pos x="T8" y="T9"/>
                </a:cxn>
              </a:cxnLst>
              <a:rect l="T15" t="T16" r="T17" b="T18"/>
              <a:pathLst>
                <a:path w="672" h="1056">
                  <a:moveTo>
                    <a:pt x="0" y="192"/>
                  </a:moveTo>
                  <a:lnTo>
                    <a:pt x="672" y="0"/>
                  </a:lnTo>
                  <a:lnTo>
                    <a:pt x="672" y="864"/>
                  </a:lnTo>
                  <a:lnTo>
                    <a:pt x="0" y="1056"/>
                  </a:lnTo>
                  <a:lnTo>
                    <a:pt x="0" y="192"/>
                  </a:lnTo>
                  <a:close/>
                </a:path>
              </a:pathLst>
            </a:custGeom>
            <a:solidFill>
              <a:srgbClr val="008000"/>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8" name="Group 51"/>
            <p:cNvGrpSpPr>
              <a:grpSpLocks/>
            </p:cNvGrpSpPr>
            <p:nvPr/>
          </p:nvGrpSpPr>
          <p:grpSpPr bwMode="auto">
            <a:xfrm rot="-134143">
              <a:off x="1125" y="1803"/>
              <a:ext cx="401" cy="1033"/>
              <a:chOff x="4368" y="2689"/>
              <a:chExt cx="384" cy="1056"/>
            </a:xfrm>
          </p:grpSpPr>
          <p:sp>
            <p:nvSpPr>
              <p:cNvPr id="92241" name="Freeform 52"/>
              <p:cNvSpPr>
                <a:spLocks/>
              </p:cNvSpPr>
              <p:nvPr/>
            </p:nvSpPr>
            <p:spPr bwMode="auto">
              <a:xfrm>
                <a:off x="4368" y="2689"/>
                <a:ext cx="384" cy="1056"/>
              </a:xfrm>
              <a:custGeom>
                <a:avLst/>
                <a:gdLst>
                  <a:gd name="T0" fmla="*/ 0 w 336"/>
                  <a:gd name="T1" fmla="*/ 0 h 960"/>
                  <a:gd name="T2" fmla="*/ 336 w 336"/>
                  <a:gd name="T3" fmla="*/ 144 h 960"/>
                  <a:gd name="T4" fmla="*/ 336 w 336"/>
                  <a:gd name="T5" fmla="*/ 960 h 960"/>
                  <a:gd name="T6" fmla="*/ 0 w 336"/>
                  <a:gd name="T7" fmla="*/ 816 h 960"/>
                  <a:gd name="T8" fmla="*/ 0 w 336"/>
                  <a:gd name="T9" fmla="*/ 0 h 960"/>
                  <a:gd name="T10" fmla="*/ 0 60000 65536"/>
                  <a:gd name="T11" fmla="*/ 0 60000 65536"/>
                  <a:gd name="T12" fmla="*/ 0 60000 65536"/>
                  <a:gd name="T13" fmla="*/ 0 60000 65536"/>
                  <a:gd name="T14" fmla="*/ 0 60000 65536"/>
                  <a:gd name="T15" fmla="*/ 0 w 336"/>
                  <a:gd name="T16" fmla="*/ 0 h 960"/>
                  <a:gd name="T17" fmla="*/ 336 w 336"/>
                  <a:gd name="T18" fmla="*/ 960 h 960"/>
                </a:gdLst>
                <a:ahLst/>
                <a:cxnLst>
                  <a:cxn ang="T10">
                    <a:pos x="T0" y="T1"/>
                  </a:cxn>
                  <a:cxn ang="T11">
                    <a:pos x="T2" y="T3"/>
                  </a:cxn>
                  <a:cxn ang="T12">
                    <a:pos x="T4" y="T5"/>
                  </a:cxn>
                  <a:cxn ang="T13">
                    <a:pos x="T6" y="T7"/>
                  </a:cxn>
                  <a:cxn ang="T14">
                    <a:pos x="T8" y="T9"/>
                  </a:cxn>
                </a:cxnLst>
                <a:rect l="T15" t="T16" r="T17" b="T18"/>
                <a:pathLst>
                  <a:path w="336" h="960">
                    <a:moveTo>
                      <a:pt x="0" y="0"/>
                    </a:moveTo>
                    <a:lnTo>
                      <a:pt x="336" y="144"/>
                    </a:lnTo>
                    <a:lnTo>
                      <a:pt x="336" y="960"/>
                    </a:lnTo>
                    <a:lnTo>
                      <a:pt x="0" y="816"/>
                    </a:lnTo>
                    <a:lnTo>
                      <a:pt x="0" y="0"/>
                    </a:lnTo>
                    <a:close/>
                  </a:path>
                </a:pathLst>
              </a:custGeom>
              <a:solidFill>
                <a:srgbClr val="99CC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2242" name="Picture 53" descr="part4"/>
              <p:cNvPicPr>
                <a:picLocks noChangeAspect="1" noChangeArrowheads="1"/>
              </p:cNvPicPr>
              <p:nvPr/>
            </p:nvPicPr>
            <p:blipFill>
              <a:blip r:embed="rId6"/>
              <a:srcRect l="38000" t="23000" r="44000" b="20000"/>
              <a:stretch>
                <a:fillRect/>
              </a:stretch>
            </p:blipFill>
            <p:spPr bwMode="auto">
              <a:xfrm>
                <a:off x="4416" y="2784"/>
                <a:ext cx="288" cy="912"/>
              </a:xfrm>
              <a:prstGeom prst="rect">
                <a:avLst/>
              </a:prstGeom>
              <a:noFill/>
              <a:ln w="9525">
                <a:noFill/>
                <a:miter lim="800000"/>
                <a:headEnd/>
                <a:tailEnd/>
              </a:ln>
            </p:spPr>
          </p:pic>
        </p:grpSp>
        <p:sp>
          <p:nvSpPr>
            <p:cNvPr id="92218" name="Freeform 54"/>
            <p:cNvSpPr>
              <a:spLocks/>
            </p:cNvSpPr>
            <p:nvPr/>
          </p:nvSpPr>
          <p:spPr bwMode="auto">
            <a:xfrm rot="21272650">
              <a:off x="2414" y="2620"/>
              <a:ext cx="506" cy="788"/>
            </a:xfrm>
            <a:custGeom>
              <a:avLst/>
              <a:gdLst>
                <a:gd name="T0" fmla="*/ 0 w 480"/>
                <a:gd name="T1" fmla="*/ 0 h 912"/>
                <a:gd name="T2" fmla="*/ 480 w 480"/>
                <a:gd name="T3" fmla="*/ 288 h 912"/>
                <a:gd name="T4" fmla="*/ 480 w 480"/>
                <a:gd name="T5" fmla="*/ 912 h 912"/>
                <a:gd name="T6" fmla="*/ 0 w 480"/>
                <a:gd name="T7" fmla="*/ 624 h 912"/>
                <a:gd name="T8" fmla="*/ 0 w 480"/>
                <a:gd name="T9" fmla="*/ 0 h 912"/>
                <a:gd name="T10" fmla="*/ 0 60000 65536"/>
                <a:gd name="T11" fmla="*/ 0 60000 65536"/>
                <a:gd name="T12" fmla="*/ 0 60000 65536"/>
                <a:gd name="T13" fmla="*/ 0 60000 65536"/>
                <a:gd name="T14" fmla="*/ 0 60000 65536"/>
                <a:gd name="T15" fmla="*/ 0 w 480"/>
                <a:gd name="T16" fmla="*/ 0 h 912"/>
                <a:gd name="T17" fmla="*/ 480 w 480"/>
                <a:gd name="T18" fmla="*/ 912 h 912"/>
              </a:gdLst>
              <a:ahLst/>
              <a:cxnLst>
                <a:cxn ang="T10">
                  <a:pos x="T0" y="T1"/>
                </a:cxn>
                <a:cxn ang="T11">
                  <a:pos x="T2" y="T3"/>
                </a:cxn>
                <a:cxn ang="T12">
                  <a:pos x="T4" y="T5"/>
                </a:cxn>
                <a:cxn ang="T13">
                  <a:pos x="T6" y="T7"/>
                </a:cxn>
                <a:cxn ang="T14">
                  <a:pos x="T8" y="T9"/>
                </a:cxn>
              </a:cxnLst>
              <a:rect l="T15" t="T16" r="T17" b="T18"/>
              <a:pathLst>
                <a:path w="480" h="912">
                  <a:moveTo>
                    <a:pt x="0" y="0"/>
                  </a:moveTo>
                  <a:lnTo>
                    <a:pt x="480" y="288"/>
                  </a:lnTo>
                  <a:lnTo>
                    <a:pt x="480" y="912"/>
                  </a:lnTo>
                  <a:lnTo>
                    <a:pt x="0" y="624"/>
                  </a:lnTo>
                  <a:lnTo>
                    <a:pt x="0" y="0"/>
                  </a:lnTo>
                  <a:close/>
                </a:path>
              </a:pathLst>
            </a:custGeom>
            <a:solidFill>
              <a:srgbClr val="3366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19" name="Freeform 55"/>
            <p:cNvSpPr>
              <a:spLocks/>
            </p:cNvSpPr>
            <p:nvPr/>
          </p:nvSpPr>
          <p:spPr bwMode="auto">
            <a:xfrm>
              <a:off x="4563" y="2047"/>
              <a:ext cx="573" cy="573"/>
            </a:xfrm>
            <a:custGeom>
              <a:avLst/>
              <a:gdLst>
                <a:gd name="T0" fmla="*/ 0 w 1296"/>
                <a:gd name="T1" fmla="*/ 336 h 1296"/>
                <a:gd name="T2" fmla="*/ 1248 w 1296"/>
                <a:gd name="T3" fmla="*/ 0 h 1296"/>
                <a:gd name="T4" fmla="*/ 1296 w 1296"/>
                <a:gd name="T5" fmla="*/ 960 h 1296"/>
                <a:gd name="T6" fmla="*/ 48 w 1296"/>
                <a:gd name="T7" fmla="*/ 1296 h 1296"/>
                <a:gd name="T8" fmla="*/ 0 w 1296"/>
                <a:gd name="T9" fmla="*/ 336 h 1296"/>
                <a:gd name="T10" fmla="*/ 0 60000 65536"/>
                <a:gd name="T11" fmla="*/ 0 60000 65536"/>
                <a:gd name="T12" fmla="*/ 0 60000 65536"/>
                <a:gd name="T13" fmla="*/ 0 60000 65536"/>
                <a:gd name="T14" fmla="*/ 0 60000 65536"/>
                <a:gd name="T15" fmla="*/ 0 w 1296"/>
                <a:gd name="T16" fmla="*/ 0 h 1296"/>
                <a:gd name="T17" fmla="*/ 1296 w 1296"/>
                <a:gd name="T18" fmla="*/ 1296 h 1296"/>
              </a:gdLst>
              <a:ahLst/>
              <a:cxnLst>
                <a:cxn ang="T10">
                  <a:pos x="T0" y="T1"/>
                </a:cxn>
                <a:cxn ang="T11">
                  <a:pos x="T2" y="T3"/>
                </a:cxn>
                <a:cxn ang="T12">
                  <a:pos x="T4" y="T5"/>
                </a:cxn>
                <a:cxn ang="T13">
                  <a:pos x="T6" y="T7"/>
                </a:cxn>
                <a:cxn ang="T14">
                  <a:pos x="T8" y="T9"/>
                </a:cxn>
              </a:cxnLst>
              <a:rect l="T15" t="T16" r="T17" b="T18"/>
              <a:pathLst>
                <a:path w="1296" h="1296">
                  <a:moveTo>
                    <a:pt x="0" y="336"/>
                  </a:moveTo>
                  <a:lnTo>
                    <a:pt x="1248" y="0"/>
                  </a:lnTo>
                  <a:lnTo>
                    <a:pt x="1296" y="960"/>
                  </a:lnTo>
                  <a:lnTo>
                    <a:pt x="48" y="1296"/>
                  </a:lnTo>
                  <a:lnTo>
                    <a:pt x="0" y="336"/>
                  </a:lnTo>
                  <a:close/>
                </a:path>
              </a:pathLst>
            </a:custGeom>
            <a:solidFill>
              <a:srgbClr val="99CC00"/>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2220" name="Picture 56" descr="part8"/>
            <p:cNvPicPr>
              <a:picLocks noChangeAspect="1" noChangeArrowheads="1"/>
            </p:cNvPicPr>
            <p:nvPr/>
          </p:nvPicPr>
          <p:blipFill>
            <a:blip r:embed="rId8">
              <a:lum bright="-6000" contrast="-18000"/>
            </a:blip>
            <a:srcRect l="14000" t="20000" r="23000" b="20000"/>
            <a:stretch>
              <a:fillRect/>
            </a:stretch>
          </p:blipFill>
          <p:spPr bwMode="auto">
            <a:xfrm>
              <a:off x="4584" y="2089"/>
              <a:ext cx="531" cy="505"/>
            </a:xfrm>
            <a:prstGeom prst="rect">
              <a:avLst/>
            </a:prstGeom>
            <a:noFill/>
            <a:ln w="9525">
              <a:noFill/>
              <a:miter lim="800000"/>
              <a:headEnd/>
              <a:tailEnd/>
            </a:ln>
          </p:spPr>
        </p:pic>
        <p:grpSp>
          <p:nvGrpSpPr>
            <p:cNvPr id="9" name="Group 57"/>
            <p:cNvGrpSpPr>
              <a:grpSpLocks/>
            </p:cNvGrpSpPr>
            <p:nvPr/>
          </p:nvGrpSpPr>
          <p:grpSpPr bwMode="auto">
            <a:xfrm>
              <a:off x="3847" y="2692"/>
              <a:ext cx="1074" cy="635"/>
              <a:chOff x="-576" y="3216"/>
              <a:chExt cx="2352" cy="1392"/>
            </a:xfrm>
          </p:grpSpPr>
          <p:sp>
            <p:nvSpPr>
              <p:cNvPr id="92239" name="Freeform 58"/>
              <p:cNvSpPr>
                <a:spLocks/>
              </p:cNvSpPr>
              <p:nvPr/>
            </p:nvSpPr>
            <p:spPr bwMode="auto">
              <a:xfrm>
                <a:off x="-528" y="3216"/>
                <a:ext cx="2304" cy="1392"/>
              </a:xfrm>
              <a:custGeom>
                <a:avLst/>
                <a:gdLst>
                  <a:gd name="T0" fmla="*/ 0 w 2304"/>
                  <a:gd name="T1" fmla="*/ 672 h 1392"/>
                  <a:gd name="T2" fmla="*/ 2256 w 2304"/>
                  <a:gd name="T3" fmla="*/ 0 h 1392"/>
                  <a:gd name="T4" fmla="*/ 2304 w 2304"/>
                  <a:gd name="T5" fmla="*/ 720 h 1392"/>
                  <a:gd name="T6" fmla="*/ 48 w 2304"/>
                  <a:gd name="T7" fmla="*/ 1392 h 1392"/>
                  <a:gd name="T8" fmla="*/ 0 w 2304"/>
                  <a:gd name="T9" fmla="*/ 672 h 1392"/>
                  <a:gd name="T10" fmla="*/ 0 60000 65536"/>
                  <a:gd name="T11" fmla="*/ 0 60000 65536"/>
                  <a:gd name="T12" fmla="*/ 0 60000 65536"/>
                  <a:gd name="T13" fmla="*/ 0 60000 65536"/>
                  <a:gd name="T14" fmla="*/ 0 60000 65536"/>
                  <a:gd name="T15" fmla="*/ 0 w 2304"/>
                  <a:gd name="T16" fmla="*/ 0 h 1392"/>
                  <a:gd name="T17" fmla="*/ 2304 w 2304"/>
                  <a:gd name="T18" fmla="*/ 1392 h 1392"/>
                </a:gdLst>
                <a:ahLst/>
                <a:cxnLst>
                  <a:cxn ang="T10">
                    <a:pos x="T0" y="T1"/>
                  </a:cxn>
                  <a:cxn ang="T11">
                    <a:pos x="T2" y="T3"/>
                  </a:cxn>
                  <a:cxn ang="T12">
                    <a:pos x="T4" y="T5"/>
                  </a:cxn>
                  <a:cxn ang="T13">
                    <a:pos x="T6" y="T7"/>
                  </a:cxn>
                  <a:cxn ang="T14">
                    <a:pos x="T8" y="T9"/>
                  </a:cxn>
                </a:cxnLst>
                <a:rect l="T15" t="T16" r="T17" b="T18"/>
                <a:pathLst>
                  <a:path w="2304" h="1392">
                    <a:moveTo>
                      <a:pt x="0" y="672"/>
                    </a:moveTo>
                    <a:lnTo>
                      <a:pt x="2256" y="0"/>
                    </a:lnTo>
                    <a:lnTo>
                      <a:pt x="2304" y="720"/>
                    </a:lnTo>
                    <a:lnTo>
                      <a:pt x="48" y="1392"/>
                    </a:lnTo>
                    <a:lnTo>
                      <a:pt x="0" y="672"/>
                    </a:lnTo>
                    <a:close/>
                  </a:path>
                </a:pathLst>
              </a:custGeom>
              <a:solidFill>
                <a:srgbClr val="00FF00"/>
              </a:solidFill>
              <a:ln w="25400" cap="rnd">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2240" name="Picture 59" descr="part9"/>
              <p:cNvPicPr>
                <a:picLocks noChangeAspect="1" noChangeArrowheads="1"/>
              </p:cNvPicPr>
              <p:nvPr/>
            </p:nvPicPr>
            <p:blipFill>
              <a:blip r:embed="rId9"/>
              <a:srcRect t="21001" r="7001" b="31000"/>
              <a:stretch>
                <a:fillRect/>
              </a:stretch>
            </p:blipFill>
            <p:spPr bwMode="auto">
              <a:xfrm rot="-279817">
                <a:off x="-576" y="3312"/>
                <a:ext cx="2352" cy="1213"/>
              </a:xfrm>
              <a:prstGeom prst="rect">
                <a:avLst/>
              </a:prstGeom>
              <a:noFill/>
              <a:ln w="9525">
                <a:noFill/>
                <a:miter lim="800000"/>
                <a:headEnd/>
                <a:tailEnd/>
              </a:ln>
            </p:spPr>
          </p:pic>
        </p:grpSp>
        <p:sp>
          <p:nvSpPr>
            <p:cNvPr id="92222" name="Freeform 60"/>
            <p:cNvSpPr>
              <a:spLocks/>
            </p:cNvSpPr>
            <p:nvPr/>
          </p:nvSpPr>
          <p:spPr bwMode="auto">
            <a:xfrm>
              <a:off x="498" y="1331"/>
              <a:ext cx="483" cy="931"/>
            </a:xfrm>
            <a:custGeom>
              <a:avLst/>
              <a:gdLst>
                <a:gd name="T0" fmla="*/ 0 w 624"/>
                <a:gd name="T1" fmla="*/ 0 h 1200"/>
                <a:gd name="T2" fmla="*/ 624 w 624"/>
                <a:gd name="T3" fmla="*/ 240 h 1200"/>
                <a:gd name="T4" fmla="*/ 624 w 624"/>
                <a:gd name="T5" fmla="*/ 1200 h 1200"/>
                <a:gd name="T6" fmla="*/ 0 w 624"/>
                <a:gd name="T7" fmla="*/ 960 h 1200"/>
                <a:gd name="T8" fmla="*/ 0 w 624"/>
                <a:gd name="T9" fmla="*/ 0 h 1200"/>
                <a:gd name="T10" fmla="*/ 0 60000 65536"/>
                <a:gd name="T11" fmla="*/ 0 60000 65536"/>
                <a:gd name="T12" fmla="*/ 0 60000 65536"/>
                <a:gd name="T13" fmla="*/ 0 60000 65536"/>
                <a:gd name="T14" fmla="*/ 0 60000 65536"/>
                <a:gd name="T15" fmla="*/ 0 w 624"/>
                <a:gd name="T16" fmla="*/ 0 h 1200"/>
                <a:gd name="T17" fmla="*/ 624 w 624"/>
                <a:gd name="T18" fmla="*/ 1200 h 1200"/>
              </a:gdLst>
              <a:ahLst/>
              <a:cxnLst>
                <a:cxn ang="T10">
                  <a:pos x="T0" y="T1"/>
                </a:cxn>
                <a:cxn ang="T11">
                  <a:pos x="T2" y="T3"/>
                </a:cxn>
                <a:cxn ang="T12">
                  <a:pos x="T4" y="T5"/>
                </a:cxn>
                <a:cxn ang="T13">
                  <a:pos x="T6" y="T7"/>
                </a:cxn>
                <a:cxn ang="T14">
                  <a:pos x="T8" y="T9"/>
                </a:cxn>
              </a:cxnLst>
              <a:rect l="T15" t="T16" r="T17" b="T18"/>
              <a:pathLst>
                <a:path w="624" h="1200">
                  <a:moveTo>
                    <a:pt x="0" y="0"/>
                  </a:moveTo>
                  <a:lnTo>
                    <a:pt x="624" y="240"/>
                  </a:lnTo>
                  <a:lnTo>
                    <a:pt x="624" y="1200"/>
                  </a:lnTo>
                  <a:lnTo>
                    <a:pt x="0" y="960"/>
                  </a:lnTo>
                  <a:lnTo>
                    <a:pt x="0" y="0"/>
                  </a:lnTo>
                  <a:close/>
                </a:path>
              </a:pathLst>
            </a:custGeom>
            <a:solidFill>
              <a:srgbClr val="33CCCC"/>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23" name="Freeform 61"/>
            <p:cNvSpPr>
              <a:spLocks/>
            </p:cNvSpPr>
            <p:nvPr/>
          </p:nvSpPr>
          <p:spPr bwMode="auto">
            <a:xfrm>
              <a:off x="1134" y="1116"/>
              <a:ext cx="364" cy="693"/>
            </a:xfrm>
            <a:custGeom>
              <a:avLst/>
              <a:gdLst>
                <a:gd name="T0" fmla="*/ 0 w 528"/>
                <a:gd name="T1" fmla="*/ 0 h 1008"/>
                <a:gd name="T2" fmla="*/ 480 w 528"/>
                <a:gd name="T3" fmla="*/ 144 h 1008"/>
                <a:gd name="T4" fmla="*/ 528 w 528"/>
                <a:gd name="T5" fmla="*/ 1008 h 1008"/>
                <a:gd name="T6" fmla="*/ 48 w 528"/>
                <a:gd name="T7" fmla="*/ 864 h 1008"/>
                <a:gd name="T8" fmla="*/ 0 w 528"/>
                <a:gd name="T9" fmla="*/ 0 h 1008"/>
                <a:gd name="T10" fmla="*/ 0 60000 65536"/>
                <a:gd name="T11" fmla="*/ 0 60000 65536"/>
                <a:gd name="T12" fmla="*/ 0 60000 65536"/>
                <a:gd name="T13" fmla="*/ 0 60000 65536"/>
                <a:gd name="T14" fmla="*/ 0 60000 65536"/>
                <a:gd name="T15" fmla="*/ 0 w 528"/>
                <a:gd name="T16" fmla="*/ 0 h 1008"/>
                <a:gd name="T17" fmla="*/ 528 w 528"/>
                <a:gd name="T18" fmla="*/ 1008 h 1008"/>
              </a:gdLst>
              <a:ahLst/>
              <a:cxnLst>
                <a:cxn ang="T10">
                  <a:pos x="T0" y="T1"/>
                </a:cxn>
                <a:cxn ang="T11">
                  <a:pos x="T2" y="T3"/>
                </a:cxn>
                <a:cxn ang="T12">
                  <a:pos x="T4" y="T5"/>
                </a:cxn>
                <a:cxn ang="T13">
                  <a:pos x="T6" y="T7"/>
                </a:cxn>
                <a:cxn ang="T14">
                  <a:pos x="T8" y="T9"/>
                </a:cxn>
              </a:cxnLst>
              <a:rect l="T15" t="T16" r="T17" b="T18"/>
              <a:pathLst>
                <a:path w="528" h="1008">
                  <a:moveTo>
                    <a:pt x="0" y="0"/>
                  </a:moveTo>
                  <a:lnTo>
                    <a:pt x="480" y="144"/>
                  </a:lnTo>
                  <a:lnTo>
                    <a:pt x="528" y="1008"/>
                  </a:lnTo>
                  <a:lnTo>
                    <a:pt x="48" y="864"/>
                  </a:lnTo>
                  <a:lnTo>
                    <a:pt x="0" y="0"/>
                  </a:lnTo>
                  <a:close/>
                </a:path>
              </a:pathLst>
            </a:custGeom>
            <a:solidFill>
              <a:srgbClr val="9999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24" name="Rectangle 62"/>
            <p:cNvSpPr>
              <a:spLocks noChangeArrowheads="1"/>
            </p:cNvSpPr>
            <p:nvPr/>
          </p:nvSpPr>
          <p:spPr bwMode="auto">
            <a:xfrm flipH="1">
              <a:off x="3274" y="2692"/>
              <a:ext cx="501" cy="455"/>
            </a:xfrm>
            <a:prstGeom prst="rect">
              <a:avLst/>
            </a:prstGeom>
            <a:solidFill>
              <a:srgbClr val="FFFF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25" name="Rectangle 63"/>
            <p:cNvSpPr>
              <a:spLocks noChangeArrowheads="1"/>
            </p:cNvSpPr>
            <p:nvPr/>
          </p:nvSpPr>
          <p:spPr bwMode="auto">
            <a:xfrm>
              <a:off x="1929" y="1474"/>
              <a:ext cx="549" cy="645"/>
            </a:xfrm>
            <a:prstGeom prst="rect">
              <a:avLst/>
            </a:prstGeom>
            <a:solidFill>
              <a:srgbClr val="FF99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226" name="Freeform 64"/>
            <p:cNvSpPr>
              <a:spLocks/>
            </p:cNvSpPr>
            <p:nvPr/>
          </p:nvSpPr>
          <p:spPr bwMode="auto">
            <a:xfrm>
              <a:off x="3345" y="1220"/>
              <a:ext cx="1003" cy="541"/>
            </a:xfrm>
            <a:custGeom>
              <a:avLst/>
              <a:gdLst>
                <a:gd name="T0" fmla="*/ 0 w 1152"/>
                <a:gd name="T1" fmla="*/ 48 h 672"/>
                <a:gd name="T2" fmla="*/ 672 w 1152"/>
                <a:gd name="T3" fmla="*/ 672 h 672"/>
                <a:gd name="T4" fmla="*/ 1152 w 1152"/>
                <a:gd name="T5" fmla="*/ 576 h 672"/>
                <a:gd name="T6" fmla="*/ 480 w 1152"/>
                <a:gd name="T7" fmla="*/ 0 h 672"/>
                <a:gd name="T8" fmla="*/ 0 w 1152"/>
                <a:gd name="T9" fmla="*/ 48 h 672"/>
                <a:gd name="T10" fmla="*/ 0 60000 65536"/>
                <a:gd name="T11" fmla="*/ 0 60000 65536"/>
                <a:gd name="T12" fmla="*/ 0 60000 65536"/>
                <a:gd name="T13" fmla="*/ 0 60000 65536"/>
                <a:gd name="T14" fmla="*/ 0 60000 65536"/>
                <a:gd name="T15" fmla="*/ 0 w 1152"/>
                <a:gd name="T16" fmla="*/ 0 h 672"/>
                <a:gd name="T17" fmla="*/ 1152 w 1152"/>
                <a:gd name="T18" fmla="*/ 672 h 672"/>
              </a:gdLst>
              <a:ahLst/>
              <a:cxnLst>
                <a:cxn ang="T10">
                  <a:pos x="T0" y="T1"/>
                </a:cxn>
                <a:cxn ang="T11">
                  <a:pos x="T2" y="T3"/>
                </a:cxn>
                <a:cxn ang="T12">
                  <a:pos x="T4" y="T5"/>
                </a:cxn>
                <a:cxn ang="T13">
                  <a:pos x="T6" y="T7"/>
                </a:cxn>
                <a:cxn ang="T14">
                  <a:pos x="T8" y="T9"/>
                </a:cxn>
              </a:cxnLst>
              <a:rect l="T15" t="T16" r="T17" b="T18"/>
              <a:pathLst>
                <a:path w="1152" h="672">
                  <a:moveTo>
                    <a:pt x="0" y="48"/>
                  </a:moveTo>
                  <a:lnTo>
                    <a:pt x="672" y="672"/>
                  </a:lnTo>
                  <a:lnTo>
                    <a:pt x="1152" y="576"/>
                  </a:lnTo>
                  <a:lnTo>
                    <a:pt x="480" y="0"/>
                  </a:lnTo>
                  <a:lnTo>
                    <a:pt x="0" y="48"/>
                  </a:lnTo>
                  <a:close/>
                </a:path>
              </a:pathLst>
            </a:custGeom>
            <a:solidFill>
              <a:srgbClr val="CC99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10" name="Group 65"/>
            <p:cNvGrpSpPr>
              <a:grpSpLocks/>
            </p:cNvGrpSpPr>
            <p:nvPr/>
          </p:nvGrpSpPr>
          <p:grpSpPr bwMode="auto">
            <a:xfrm>
              <a:off x="2629" y="1346"/>
              <a:ext cx="1146" cy="557"/>
              <a:chOff x="384" y="3072"/>
              <a:chExt cx="2016" cy="979"/>
            </a:xfrm>
          </p:grpSpPr>
          <p:sp>
            <p:nvSpPr>
              <p:cNvPr id="92237" name="Freeform 66"/>
              <p:cNvSpPr>
                <a:spLocks/>
              </p:cNvSpPr>
              <p:nvPr/>
            </p:nvSpPr>
            <p:spPr bwMode="auto">
              <a:xfrm>
                <a:off x="384" y="3124"/>
                <a:ext cx="2016" cy="927"/>
              </a:xfrm>
              <a:custGeom>
                <a:avLst/>
                <a:gdLst>
                  <a:gd name="T0" fmla="*/ 0 w 1776"/>
                  <a:gd name="T1" fmla="*/ 144 h 816"/>
                  <a:gd name="T2" fmla="*/ 1008 w 1776"/>
                  <a:gd name="T3" fmla="*/ 0 h 816"/>
                  <a:gd name="T4" fmla="*/ 1776 w 1776"/>
                  <a:gd name="T5" fmla="*/ 624 h 816"/>
                  <a:gd name="T6" fmla="*/ 768 w 1776"/>
                  <a:gd name="T7" fmla="*/ 816 h 816"/>
                  <a:gd name="T8" fmla="*/ 0 w 1776"/>
                  <a:gd name="T9" fmla="*/ 144 h 816"/>
                  <a:gd name="T10" fmla="*/ 0 60000 65536"/>
                  <a:gd name="T11" fmla="*/ 0 60000 65536"/>
                  <a:gd name="T12" fmla="*/ 0 60000 65536"/>
                  <a:gd name="T13" fmla="*/ 0 60000 65536"/>
                  <a:gd name="T14" fmla="*/ 0 60000 65536"/>
                  <a:gd name="T15" fmla="*/ 0 w 1776"/>
                  <a:gd name="T16" fmla="*/ 0 h 816"/>
                  <a:gd name="T17" fmla="*/ 1776 w 1776"/>
                  <a:gd name="T18" fmla="*/ 816 h 816"/>
                </a:gdLst>
                <a:ahLst/>
                <a:cxnLst>
                  <a:cxn ang="T10">
                    <a:pos x="T0" y="T1"/>
                  </a:cxn>
                  <a:cxn ang="T11">
                    <a:pos x="T2" y="T3"/>
                  </a:cxn>
                  <a:cxn ang="T12">
                    <a:pos x="T4" y="T5"/>
                  </a:cxn>
                  <a:cxn ang="T13">
                    <a:pos x="T6" y="T7"/>
                  </a:cxn>
                  <a:cxn ang="T14">
                    <a:pos x="T8" y="T9"/>
                  </a:cxn>
                </a:cxnLst>
                <a:rect l="T15" t="T16" r="T17" b="T18"/>
                <a:pathLst>
                  <a:path w="1776" h="816">
                    <a:moveTo>
                      <a:pt x="0" y="144"/>
                    </a:moveTo>
                    <a:lnTo>
                      <a:pt x="1008" y="0"/>
                    </a:lnTo>
                    <a:lnTo>
                      <a:pt x="1776" y="624"/>
                    </a:lnTo>
                    <a:lnTo>
                      <a:pt x="768" y="816"/>
                    </a:lnTo>
                    <a:lnTo>
                      <a:pt x="0" y="144"/>
                    </a:lnTo>
                    <a:close/>
                  </a:path>
                </a:pathLst>
              </a:custGeom>
              <a:solidFill>
                <a:srgbClr val="FF00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2238" name="Picture 67" descr="part15"/>
              <p:cNvPicPr>
                <a:picLocks noChangeAspect="1" noChangeArrowheads="1"/>
              </p:cNvPicPr>
              <p:nvPr/>
            </p:nvPicPr>
            <p:blipFill>
              <a:blip r:embed="rId10"/>
              <a:srcRect t="23000" b="28999"/>
              <a:stretch>
                <a:fillRect/>
              </a:stretch>
            </p:blipFill>
            <p:spPr bwMode="auto">
              <a:xfrm>
                <a:off x="432" y="3072"/>
                <a:ext cx="1968" cy="945"/>
              </a:xfrm>
              <a:prstGeom prst="rect">
                <a:avLst/>
              </a:prstGeom>
              <a:noFill/>
              <a:ln w="9525">
                <a:noFill/>
                <a:miter lim="800000"/>
                <a:headEnd/>
                <a:tailEnd/>
              </a:ln>
            </p:spPr>
          </p:pic>
        </p:grpSp>
        <p:sp>
          <p:nvSpPr>
            <p:cNvPr id="92228" name="Rectangle 68"/>
            <p:cNvSpPr>
              <a:spLocks noChangeArrowheads="1"/>
            </p:cNvSpPr>
            <p:nvPr/>
          </p:nvSpPr>
          <p:spPr bwMode="auto">
            <a:xfrm>
              <a:off x="2557" y="2047"/>
              <a:ext cx="645" cy="573"/>
            </a:xfrm>
            <a:prstGeom prst="rect">
              <a:avLst/>
            </a:prstGeom>
            <a:solidFill>
              <a:srgbClr val="FFCC00"/>
            </a:solidFill>
            <a:ln w="25400" algn="ctr">
              <a:solidFill>
                <a:srgbClr val="333333"/>
              </a:solidFill>
              <a:prstDash val="sysDot"/>
              <a:miter lim="800000"/>
              <a:headEnd/>
              <a:tailEnd/>
            </a:ln>
          </p:spPr>
          <p:txBody>
            <a:bodyPr wrap="none" anchor="ct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2229" name="Picture 69" descr="p1"/>
            <p:cNvPicPr>
              <a:picLocks noChangeAspect="1" noChangeArrowheads="1"/>
            </p:cNvPicPr>
            <p:nvPr/>
          </p:nvPicPr>
          <p:blipFill>
            <a:blip r:embed="rId11"/>
            <a:srcRect l="24001" t="12000" r="34000" b="22000"/>
            <a:stretch>
              <a:fillRect/>
            </a:stretch>
          </p:blipFill>
          <p:spPr bwMode="auto">
            <a:xfrm>
              <a:off x="2448" y="2688"/>
              <a:ext cx="398" cy="624"/>
            </a:xfrm>
            <a:prstGeom prst="rect">
              <a:avLst/>
            </a:prstGeom>
            <a:noFill/>
            <a:ln w="9525">
              <a:noFill/>
              <a:miter lim="800000"/>
              <a:headEnd/>
              <a:tailEnd/>
            </a:ln>
          </p:spPr>
        </p:pic>
        <p:pic>
          <p:nvPicPr>
            <p:cNvPr id="92230" name="Picture 70" descr="p2"/>
            <p:cNvPicPr>
              <a:picLocks noChangeAspect="1" noChangeArrowheads="1"/>
            </p:cNvPicPr>
            <p:nvPr/>
          </p:nvPicPr>
          <p:blipFill>
            <a:blip r:embed="rId12"/>
            <a:srcRect l="24001" t="12000" r="31000" b="22000"/>
            <a:stretch>
              <a:fillRect/>
            </a:stretch>
          </p:blipFill>
          <p:spPr bwMode="auto">
            <a:xfrm>
              <a:off x="528" y="1440"/>
              <a:ext cx="458" cy="672"/>
            </a:xfrm>
            <a:prstGeom prst="rect">
              <a:avLst/>
            </a:prstGeom>
            <a:noFill/>
            <a:ln w="9525">
              <a:noFill/>
              <a:miter lim="800000"/>
              <a:headEnd/>
              <a:tailEnd/>
            </a:ln>
          </p:spPr>
        </p:pic>
        <p:pic>
          <p:nvPicPr>
            <p:cNvPr id="92231" name="Picture 71" descr="p3"/>
            <p:cNvPicPr>
              <a:picLocks noChangeAspect="1" noChangeArrowheads="1"/>
            </p:cNvPicPr>
            <p:nvPr/>
          </p:nvPicPr>
          <p:blipFill>
            <a:blip r:embed="rId13"/>
            <a:srcRect l="33000" t="24001" r="39999" b="22000"/>
            <a:stretch>
              <a:fillRect/>
            </a:stretch>
          </p:blipFill>
          <p:spPr bwMode="auto">
            <a:xfrm rot="-242005">
              <a:off x="1176" y="1200"/>
              <a:ext cx="264" cy="528"/>
            </a:xfrm>
            <a:prstGeom prst="rect">
              <a:avLst/>
            </a:prstGeom>
            <a:noFill/>
            <a:ln w="9525">
              <a:noFill/>
              <a:miter lim="800000"/>
              <a:headEnd/>
              <a:tailEnd/>
            </a:ln>
          </p:spPr>
        </p:pic>
        <p:pic>
          <p:nvPicPr>
            <p:cNvPr id="92232" name="Picture 72" descr="p4_c"/>
            <p:cNvPicPr>
              <a:picLocks noChangeAspect="1" noChangeArrowheads="1"/>
            </p:cNvPicPr>
            <p:nvPr/>
          </p:nvPicPr>
          <p:blipFill>
            <a:blip r:embed="rId14"/>
            <a:srcRect/>
            <a:stretch>
              <a:fillRect/>
            </a:stretch>
          </p:blipFill>
          <p:spPr bwMode="auto">
            <a:xfrm>
              <a:off x="2592" y="2118"/>
              <a:ext cx="552" cy="426"/>
            </a:xfrm>
            <a:prstGeom prst="rect">
              <a:avLst/>
            </a:prstGeom>
            <a:noFill/>
            <a:ln w="9525">
              <a:noFill/>
              <a:miter lim="800000"/>
              <a:headEnd/>
              <a:tailEnd/>
            </a:ln>
          </p:spPr>
        </p:pic>
        <p:pic>
          <p:nvPicPr>
            <p:cNvPr id="92233" name="Picture 73" descr="p5"/>
            <p:cNvPicPr>
              <a:picLocks noChangeAspect="1" noChangeArrowheads="1"/>
            </p:cNvPicPr>
            <p:nvPr/>
          </p:nvPicPr>
          <p:blipFill>
            <a:blip r:embed="rId15" cstate="print"/>
            <a:srcRect l="24001" t="14999" r="31000" b="19000"/>
            <a:stretch>
              <a:fillRect/>
            </a:stretch>
          </p:blipFill>
          <p:spPr bwMode="auto">
            <a:xfrm>
              <a:off x="3840" y="2352"/>
              <a:ext cx="393" cy="576"/>
            </a:xfrm>
            <a:prstGeom prst="rect">
              <a:avLst/>
            </a:prstGeom>
            <a:noFill/>
            <a:ln w="9525">
              <a:noFill/>
              <a:miter lim="800000"/>
              <a:headEnd/>
              <a:tailEnd/>
            </a:ln>
          </p:spPr>
        </p:pic>
        <p:pic>
          <p:nvPicPr>
            <p:cNvPr id="92234" name="Picture 74" descr="p6_c"/>
            <p:cNvPicPr>
              <a:picLocks noChangeAspect="1" noChangeArrowheads="1"/>
            </p:cNvPicPr>
            <p:nvPr/>
          </p:nvPicPr>
          <p:blipFill>
            <a:blip r:embed="rId16"/>
            <a:srcRect l="11111"/>
            <a:stretch>
              <a:fillRect/>
            </a:stretch>
          </p:blipFill>
          <p:spPr bwMode="auto">
            <a:xfrm>
              <a:off x="3312" y="2736"/>
              <a:ext cx="384" cy="370"/>
            </a:xfrm>
            <a:prstGeom prst="rect">
              <a:avLst/>
            </a:prstGeom>
            <a:noFill/>
            <a:ln w="9525">
              <a:noFill/>
              <a:miter lim="800000"/>
              <a:headEnd/>
              <a:tailEnd/>
            </a:ln>
          </p:spPr>
        </p:pic>
        <p:pic>
          <p:nvPicPr>
            <p:cNvPr id="92235" name="Picture 75" descr="p7"/>
            <p:cNvPicPr>
              <a:picLocks noChangeAspect="1" noChangeArrowheads="1"/>
            </p:cNvPicPr>
            <p:nvPr/>
          </p:nvPicPr>
          <p:blipFill>
            <a:blip r:embed="rId17"/>
            <a:srcRect l="14999" t="12000" r="13000" b="40001"/>
            <a:stretch>
              <a:fillRect/>
            </a:stretch>
          </p:blipFill>
          <p:spPr bwMode="auto">
            <a:xfrm rot="-189390">
              <a:off x="3456" y="1200"/>
              <a:ext cx="816" cy="544"/>
            </a:xfrm>
            <a:prstGeom prst="rect">
              <a:avLst/>
            </a:prstGeom>
            <a:noFill/>
            <a:ln w="9525">
              <a:noFill/>
              <a:miter lim="800000"/>
              <a:headEnd/>
              <a:tailEnd/>
            </a:ln>
          </p:spPr>
        </p:pic>
        <p:pic>
          <p:nvPicPr>
            <p:cNvPr id="92236" name="Picture 76" descr="car_A6_H2_S1"/>
            <p:cNvPicPr>
              <a:picLocks noChangeAspect="1" noChangeArrowheads="1"/>
            </p:cNvPicPr>
            <p:nvPr/>
          </p:nvPicPr>
          <p:blipFill>
            <a:blip r:embed="rId4">
              <a:lum bright="18000" contrast="6000"/>
            </a:blip>
            <a:srcRect l="25999" t="26668" r="58000" b="46666"/>
            <a:stretch>
              <a:fillRect/>
            </a:stretch>
          </p:blipFill>
          <p:spPr bwMode="auto">
            <a:xfrm>
              <a:off x="2016" y="1537"/>
              <a:ext cx="422" cy="527"/>
            </a:xfrm>
            <a:prstGeom prst="rect">
              <a:avLst/>
            </a:prstGeom>
            <a:noFill/>
            <a:ln w="9525">
              <a:noFill/>
              <a:miter lim="800000"/>
              <a:headEnd/>
              <a:tailEnd/>
            </a:ln>
          </p:spPr>
        </p:pic>
      </p:grpSp>
      <p:grpSp>
        <p:nvGrpSpPr>
          <p:cNvPr id="11" name="Group 77"/>
          <p:cNvGrpSpPr>
            <a:grpSpLocks/>
          </p:cNvGrpSpPr>
          <p:nvPr/>
        </p:nvGrpSpPr>
        <p:grpSpPr bwMode="auto">
          <a:xfrm rot="345315">
            <a:off x="2057400" y="1828800"/>
            <a:ext cx="1066800" cy="573088"/>
            <a:chOff x="-912" y="576"/>
            <a:chExt cx="816" cy="476"/>
          </a:xfrm>
        </p:grpSpPr>
        <p:sp>
          <p:nvSpPr>
            <p:cNvPr id="92194" name="Freeform 78"/>
            <p:cNvSpPr>
              <a:spLocks/>
            </p:cNvSpPr>
            <p:nvPr/>
          </p:nvSpPr>
          <p:spPr bwMode="auto">
            <a:xfrm>
              <a:off x="-912" y="576"/>
              <a:ext cx="816" cy="476"/>
            </a:xfrm>
            <a:custGeom>
              <a:avLst/>
              <a:gdLst>
                <a:gd name="T0" fmla="*/ 0 w 1152"/>
                <a:gd name="T1" fmla="*/ 48 h 672"/>
                <a:gd name="T2" fmla="*/ 672 w 1152"/>
                <a:gd name="T3" fmla="*/ 672 h 672"/>
                <a:gd name="T4" fmla="*/ 1152 w 1152"/>
                <a:gd name="T5" fmla="*/ 576 h 672"/>
                <a:gd name="T6" fmla="*/ 480 w 1152"/>
                <a:gd name="T7" fmla="*/ 0 h 672"/>
                <a:gd name="T8" fmla="*/ 0 w 1152"/>
                <a:gd name="T9" fmla="*/ 48 h 672"/>
                <a:gd name="T10" fmla="*/ 0 60000 65536"/>
                <a:gd name="T11" fmla="*/ 0 60000 65536"/>
                <a:gd name="T12" fmla="*/ 0 60000 65536"/>
                <a:gd name="T13" fmla="*/ 0 60000 65536"/>
                <a:gd name="T14" fmla="*/ 0 60000 65536"/>
                <a:gd name="T15" fmla="*/ 0 w 1152"/>
                <a:gd name="T16" fmla="*/ 0 h 672"/>
                <a:gd name="T17" fmla="*/ 1152 w 1152"/>
                <a:gd name="T18" fmla="*/ 672 h 672"/>
              </a:gdLst>
              <a:ahLst/>
              <a:cxnLst>
                <a:cxn ang="T10">
                  <a:pos x="T0" y="T1"/>
                </a:cxn>
                <a:cxn ang="T11">
                  <a:pos x="T2" y="T3"/>
                </a:cxn>
                <a:cxn ang="T12">
                  <a:pos x="T4" y="T5"/>
                </a:cxn>
                <a:cxn ang="T13">
                  <a:pos x="T6" y="T7"/>
                </a:cxn>
                <a:cxn ang="T14">
                  <a:pos x="T8" y="T9"/>
                </a:cxn>
              </a:cxnLst>
              <a:rect l="T15" t="T16" r="T17" b="T18"/>
              <a:pathLst>
                <a:path w="1152" h="672">
                  <a:moveTo>
                    <a:pt x="0" y="48"/>
                  </a:moveTo>
                  <a:lnTo>
                    <a:pt x="672" y="672"/>
                  </a:lnTo>
                  <a:lnTo>
                    <a:pt x="1152" y="576"/>
                  </a:lnTo>
                  <a:lnTo>
                    <a:pt x="480" y="0"/>
                  </a:lnTo>
                  <a:lnTo>
                    <a:pt x="0" y="48"/>
                  </a:lnTo>
                  <a:close/>
                </a:path>
              </a:pathLst>
            </a:custGeom>
            <a:solidFill>
              <a:srgbClr val="CC99FF"/>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2195" name="Picture 79" descr="part14"/>
            <p:cNvPicPr>
              <a:picLocks noChangeAspect="1" noChangeArrowheads="1"/>
            </p:cNvPicPr>
            <p:nvPr/>
          </p:nvPicPr>
          <p:blipFill>
            <a:blip r:embed="rId18"/>
            <a:srcRect l="6000" t="24001" r="19000" b="28000"/>
            <a:stretch>
              <a:fillRect/>
            </a:stretch>
          </p:blipFill>
          <p:spPr bwMode="auto">
            <a:xfrm>
              <a:off x="-883" y="576"/>
              <a:ext cx="729" cy="466"/>
            </a:xfrm>
            <a:prstGeom prst="rect">
              <a:avLst/>
            </a:prstGeom>
            <a:noFill/>
            <a:ln w="9525">
              <a:noFill/>
              <a:miter lim="800000"/>
              <a:headEnd/>
              <a:tailEnd/>
            </a:ln>
          </p:spPr>
        </p:pic>
      </p:grpSp>
      <p:sp>
        <p:nvSpPr>
          <p:cNvPr id="462928" name="Line 80"/>
          <p:cNvSpPr>
            <a:spLocks noChangeShapeType="1"/>
          </p:cNvSpPr>
          <p:nvPr/>
        </p:nvSpPr>
        <p:spPr bwMode="auto">
          <a:xfrm flipV="1">
            <a:off x="2133600" y="2209800"/>
            <a:ext cx="533400" cy="457200"/>
          </a:xfrm>
          <a:prstGeom prst="line">
            <a:avLst/>
          </a:prstGeom>
          <a:noFill/>
          <a:ln w="63500">
            <a:solidFill>
              <a:srgbClr val="FF0000"/>
            </a:solidFill>
            <a:round/>
            <a:headEnd type="oval" w="med" len="med"/>
            <a:tailEnd type="oval" w="med" len="me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462929" name="Line 81"/>
          <p:cNvSpPr>
            <a:spLocks noChangeShapeType="1"/>
          </p:cNvSpPr>
          <p:nvPr/>
        </p:nvSpPr>
        <p:spPr bwMode="auto">
          <a:xfrm>
            <a:off x="1600200" y="2133600"/>
            <a:ext cx="1066800" cy="76200"/>
          </a:xfrm>
          <a:prstGeom prst="line">
            <a:avLst/>
          </a:prstGeom>
          <a:noFill/>
          <a:ln w="63500">
            <a:solidFill>
              <a:srgbClr val="FF0000"/>
            </a:solidFill>
            <a:round/>
            <a:headEnd type="oval" w="med" len="med"/>
            <a:tailEnd type="oval" w="med" len="me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462930" name="Line 82"/>
          <p:cNvSpPr>
            <a:spLocks noChangeShapeType="1"/>
          </p:cNvSpPr>
          <p:nvPr/>
        </p:nvSpPr>
        <p:spPr bwMode="auto">
          <a:xfrm flipH="1">
            <a:off x="1752600" y="2667000"/>
            <a:ext cx="381000" cy="609600"/>
          </a:xfrm>
          <a:prstGeom prst="line">
            <a:avLst/>
          </a:prstGeom>
          <a:noFill/>
          <a:ln w="63500">
            <a:solidFill>
              <a:srgbClr val="FF0000"/>
            </a:solidFill>
            <a:round/>
            <a:headEnd type="oval" w="med" len="med"/>
            <a:tailEnd type="oval" w="med" len="me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184" name="Text Box 83"/>
          <p:cNvSpPr txBox="1">
            <a:spLocks noChangeArrowheads="1"/>
          </p:cNvSpPr>
          <p:nvPr/>
        </p:nvSpPr>
        <p:spPr bwMode="auto">
          <a:xfrm>
            <a:off x="304800" y="4648200"/>
            <a:ext cx="8458200" cy="701675"/>
          </a:xfrm>
          <a:prstGeom prst="rect">
            <a:avLst/>
          </a:prstGeom>
          <a:noFill/>
          <a:ln w="38100" algn="ctr">
            <a:noFill/>
            <a:miter lim="800000"/>
            <a:headEnd/>
            <a:tailEnd/>
          </a:ln>
        </p:spPr>
        <p:txBody>
          <a:bodyPr wrap="square">
            <a:spAutoFit/>
          </a:bodyPr>
          <a:lstStyle/>
          <a:p>
            <a:pPr algn="l" rtl="0" fontAlgn="base">
              <a:spcBef>
                <a:spcPct val="0"/>
              </a:spcBef>
              <a:spcAft>
                <a:spcPct val="0"/>
              </a:spcAft>
            </a:pPr>
            <a:r>
              <a:rPr lang="en-US" sz="2000" b="1" kern="1200" dirty="0">
                <a:solidFill>
                  <a:srgbClr val="000000"/>
                </a:solidFill>
                <a:latin typeface="Futura Bk BT" pitchFamily="34" charset="0"/>
                <a:ea typeface="+mn-ea"/>
                <a:cs typeface="+mn-cs"/>
              </a:rPr>
              <a:t>1. Find hypotheses of canonical parts consistent with a given pose</a:t>
            </a:r>
          </a:p>
          <a:p>
            <a:pPr algn="l" rtl="0" fontAlgn="base">
              <a:spcBef>
                <a:spcPct val="0"/>
              </a:spcBef>
              <a:spcAft>
                <a:spcPct val="0"/>
              </a:spcAft>
              <a:buFontTx/>
              <a:buChar char="•"/>
            </a:pPr>
            <a:endParaRPr lang="en-US" sz="2000" b="1" kern="1200" dirty="0">
              <a:solidFill>
                <a:srgbClr val="000000"/>
              </a:solidFill>
              <a:latin typeface="Times New Roman" pitchFamily="18" charset="0"/>
              <a:ea typeface="+mn-ea"/>
              <a:cs typeface="+mn-cs"/>
              <a:sym typeface="Symbol" pitchFamily="18" charset="2"/>
            </a:endParaRPr>
          </a:p>
        </p:txBody>
      </p:sp>
      <p:sp>
        <p:nvSpPr>
          <p:cNvPr id="92185" name="Rectangle 84"/>
          <p:cNvSpPr>
            <a:spLocks noChangeArrowheads="1"/>
          </p:cNvSpPr>
          <p:nvPr/>
        </p:nvSpPr>
        <p:spPr bwMode="auto">
          <a:xfrm>
            <a:off x="304800" y="5089525"/>
            <a:ext cx="7848600" cy="396875"/>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000" b="1" kern="1200" dirty="0">
                <a:solidFill>
                  <a:srgbClr val="000000"/>
                </a:solidFill>
                <a:latin typeface="Futura Bk BT" pitchFamily="34" charset="0"/>
                <a:ea typeface="+mn-ea"/>
                <a:cs typeface="+mn-cs"/>
              </a:rPr>
              <a:t>2. Infer position and pose of other canonical parts</a:t>
            </a:r>
          </a:p>
        </p:txBody>
      </p:sp>
      <p:sp>
        <p:nvSpPr>
          <p:cNvPr id="92186" name="Rectangle 85"/>
          <p:cNvSpPr>
            <a:spLocks noChangeArrowheads="1"/>
          </p:cNvSpPr>
          <p:nvPr/>
        </p:nvSpPr>
        <p:spPr bwMode="auto">
          <a:xfrm>
            <a:off x="3657600" y="4191000"/>
            <a:ext cx="1828800" cy="457200"/>
          </a:xfrm>
          <a:prstGeom prst="rect">
            <a:avLst/>
          </a:prstGeom>
          <a:noFill/>
          <a:ln w="38100" algn="ctr">
            <a:noFill/>
            <a:miter lim="800000"/>
            <a:headEnd/>
            <a:tailEnd/>
          </a:ln>
        </p:spPr>
        <p:txBody>
          <a:bodyPr>
            <a:spAutoFit/>
          </a:bodyPr>
          <a:lstStyle/>
          <a:p>
            <a:pPr algn="l" rtl="0" fontAlgn="base">
              <a:spcBef>
                <a:spcPct val="0"/>
              </a:spcBef>
              <a:spcAft>
                <a:spcPct val="0"/>
              </a:spcAft>
            </a:pPr>
            <a:r>
              <a:rPr lang="en-US" sz="2400" kern="1200">
                <a:solidFill>
                  <a:srgbClr val="000000"/>
                </a:solidFill>
                <a:latin typeface="Futura Bk BT" pitchFamily="34" charset="0"/>
                <a:ea typeface="+mn-ea"/>
                <a:cs typeface="+mn-cs"/>
              </a:rPr>
              <a:t>Algorithm</a:t>
            </a:r>
            <a:r>
              <a:rPr lang="en-US" sz="2400" kern="1200">
                <a:solidFill>
                  <a:srgbClr val="B2B2B2"/>
                </a:solidFill>
                <a:latin typeface="Futura Bk BT" pitchFamily="34" charset="0"/>
                <a:ea typeface="+mn-ea"/>
                <a:cs typeface="+mn-cs"/>
              </a:rPr>
              <a:t> </a:t>
            </a:r>
          </a:p>
        </p:txBody>
      </p:sp>
      <p:sp>
        <p:nvSpPr>
          <p:cNvPr id="92187" name="Freeform 86"/>
          <p:cNvSpPr>
            <a:spLocks/>
          </p:cNvSpPr>
          <p:nvPr/>
        </p:nvSpPr>
        <p:spPr bwMode="auto">
          <a:xfrm rot="546095">
            <a:off x="5486400" y="1752600"/>
            <a:ext cx="2133600" cy="1568450"/>
          </a:xfrm>
          <a:custGeom>
            <a:avLst/>
            <a:gdLst>
              <a:gd name="T0" fmla="*/ 1344 w 1632"/>
              <a:gd name="T1" fmla="*/ 1200 h 1200"/>
              <a:gd name="T2" fmla="*/ 1632 w 1632"/>
              <a:gd name="T3" fmla="*/ 720 h 1200"/>
              <a:gd name="T4" fmla="*/ 288 w 1632"/>
              <a:gd name="T5" fmla="*/ 0 h 1200"/>
              <a:gd name="T6" fmla="*/ 0 w 1632"/>
              <a:gd name="T7" fmla="*/ 528 h 1200"/>
              <a:gd name="T8" fmla="*/ 1344 w 1632"/>
              <a:gd name="T9" fmla="*/ 1200 h 1200"/>
              <a:gd name="T10" fmla="*/ 0 60000 65536"/>
              <a:gd name="T11" fmla="*/ 0 60000 65536"/>
              <a:gd name="T12" fmla="*/ 0 60000 65536"/>
              <a:gd name="T13" fmla="*/ 0 60000 65536"/>
              <a:gd name="T14" fmla="*/ 0 60000 65536"/>
              <a:gd name="T15" fmla="*/ 0 w 1632"/>
              <a:gd name="T16" fmla="*/ 0 h 1200"/>
              <a:gd name="T17" fmla="*/ 1632 w 1632"/>
              <a:gd name="T18" fmla="*/ 1200 h 1200"/>
            </a:gdLst>
            <a:ahLst/>
            <a:cxnLst>
              <a:cxn ang="T10">
                <a:pos x="T0" y="T1"/>
              </a:cxn>
              <a:cxn ang="T11">
                <a:pos x="T2" y="T3"/>
              </a:cxn>
              <a:cxn ang="T12">
                <a:pos x="T4" y="T5"/>
              </a:cxn>
              <a:cxn ang="T13">
                <a:pos x="T6" y="T7"/>
              </a:cxn>
              <a:cxn ang="T14">
                <a:pos x="T8" y="T9"/>
              </a:cxn>
            </a:cxnLst>
            <a:rect l="T15" t="T16" r="T17" b="T18"/>
            <a:pathLst>
              <a:path w="1632" h="1200">
                <a:moveTo>
                  <a:pt x="1344" y="1200"/>
                </a:moveTo>
                <a:lnTo>
                  <a:pt x="1632" y="720"/>
                </a:lnTo>
                <a:lnTo>
                  <a:pt x="288" y="0"/>
                </a:lnTo>
                <a:lnTo>
                  <a:pt x="0" y="528"/>
                </a:lnTo>
                <a:lnTo>
                  <a:pt x="1344" y="1200"/>
                </a:lnTo>
                <a:close/>
              </a:path>
            </a:pathLst>
          </a:custGeom>
          <a:solidFill>
            <a:srgbClr val="FFCC00">
              <a:alpha val="30980"/>
            </a:srgbClr>
          </a:solidFill>
          <a:ln w="12700">
            <a:solidFill>
              <a:schemeClr val="bg2"/>
            </a:solidFill>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462935" name="Line 87"/>
          <p:cNvSpPr>
            <a:spLocks noChangeShapeType="1"/>
          </p:cNvSpPr>
          <p:nvPr/>
        </p:nvSpPr>
        <p:spPr bwMode="auto">
          <a:xfrm>
            <a:off x="2133600" y="2667000"/>
            <a:ext cx="609600" cy="228600"/>
          </a:xfrm>
          <a:prstGeom prst="line">
            <a:avLst/>
          </a:prstGeom>
          <a:noFill/>
          <a:ln w="63500">
            <a:solidFill>
              <a:srgbClr val="FF0000"/>
            </a:solidFill>
            <a:round/>
            <a:headEnd type="oval" w="med" len="med"/>
            <a:tailEnd type="oval" w="med" len="me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grpSp>
        <p:nvGrpSpPr>
          <p:cNvPr id="12" name="Group 88"/>
          <p:cNvGrpSpPr>
            <a:grpSpLocks/>
          </p:cNvGrpSpPr>
          <p:nvPr/>
        </p:nvGrpSpPr>
        <p:grpSpPr bwMode="auto">
          <a:xfrm>
            <a:off x="2743200" y="2514600"/>
            <a:ext cx="1219200" cy="838200"/>
            <a:chOff x="2544" y="2304"/>
            <a:chExt cx="912" cy="528"/>
          </a:xfrm>
        </p:grpSpPr>
        <p:sp>
          <p:nvSpPr>
            <p:cNvPr id="92192" name="Freeform 89"/>
            <p:cNvSpPr>
              <a:spLocks/>
            </p:cNvSpPr>
            <p:nvPr/>
          </p:nvSpPr>
          <p:spPr bwMode="auto">
            <a:xfrm>
              <a:off x="2544" y="2304"/>
              <a:ext cx="912" cy="528"/>
            </a:xfrm>
            <a:custGeom>
              <a:avLst/>
              <a:gdLst>
                <a:gd name="T0" fmla="*/ 48 w 912"/>
                <a:gd name="T1" fmla="*/ 192 h 528"/>
                <a:gd name="T2" fmla="*/ 912 w 912"/>
                <a:gd name="T3" fmla="*/ 0 h 528"/>
                <a:gd name="T4" fmla="*/ 864 w 912"/>
                <a:gd name="T5" fmla="*/ 336 h 528"/>
                <a:gd name="T6" fmla="*/ 0 w 912"/>
                <a:gd name="T7" fmla="*/ 528 h 528"/>
                <a:gd name="T8" fmla="*/ 48 w 912"/>
                <a:gd name="T9" fmla="*/ 192 h 528"/>
                <a:gd name="T10" fmla="*/ 0 60000 65536"/>
                <a:gd name="T11" fmla="*/ 0 60000 65536"/>
                <a:gd name="T12" fmla="*/ 0 60000 65536"/>
                <a:gd name="T13" fmla="*/ 0 60000 65536"/>
                <a:gd name="T14" fmla="*/ 0 60000 65536"/>
                <a:gd name="T15" fmla="*/ 0 w 912"/>
                <a:gd name="T16" fmla="*/ 0 h 528"/>
                <a:gd name="T17" fmla="*/ 912 w 912"/>
                <a:gd name="T18" fmla="*/ 528 h 528"/>
              </a:gdLst>
              <a:ahLst/>
              <a:cxnLst>
                <a:cxn ang="T10">
                  <a:pos x="T0" y="T1"/>
                </a:cxn>
                <a:cxn ang="T11">
                  <a:pos x="T2" y="T3"/>
                </a:cxn>
                <a:cxn ang="T12">
                  <a:pos x="T4" y="T5"/>
                </a:cxn>
                <a:cxn ang="T13">
                  <a:pos x="T6" y="T7"/>
                </a:cxn>
                <a:cxn ang="T14">
                  <a:pos x="T8" y="T9"/>
                </a:cxn>
              </a:cxnLst>
              <a:rect l="T15" t="T16" r="T17" b="T18"/>
              <a:pathLst>
                <a:path w="912" h="528">
                  <a:moveTo>
                    <a:pt x="48" y="192"/>
                  </a:moveTo>
                  <a:lnTo>
                    <a:pt x="912" y="0"/>
                  </a:lnTo>
                  <a:lnTo>
                    <a:pt x="864" y="336"/>
                  </a:lnTo>
                  <a:lnTo>
                    <a:pt x="0" y="528"/>
                  </a:lnTo>
                  <a:lnTo>
                    <a:pt x="48" y="192"/>
                  </a:lnTo>
                  <a:close/>
                </a:path>
              </a:pathLst>
            </a:custGeom>
            <a:solidFill>
              <a:srgbClr val="00FF00"/>
            </a:solidFill>
            <a:ln w="25400">
              <a:solidFill>
                <a:schemeClr val="tx1"/>
              </a:solidFill>
              <a:prstDash val="sysDot"/>
              <a:round/>
              <a:headEnd/>
              <a:tailEnd/>
            </a:ln>
          </p:spPr>
          <p:txBody>
            <a:bodyPr anchor="ct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pic>
          <p:nvPicPr>
            <p:cNvPr id="92193" name="Picture 90" descr="part2"/>
            <p:cNvPicPr>
              <a:picLocks noChangeAspect="1" noChangeArrowheads="1"/>
            </p:cNvPicPr>
            <p:nvPr/>
          </p:nvPicPr>
          <p:blipFill>
            <a:blip r:embed="rId19"/>
            <a:srcRect l="11539" t="30769" r="19231" b="30769"/>
            <a:stretch>
              <a:fillRect/>
            </a:stretch>
          </p:blipFill>
          <p:spPr bwMode="auto">
            <a:xfrm>
              <a:off x="2544" y="2304"/>
              <a:ext cx="864" cy="480"/>
            </a:xfrm>
            <a:prstGeom prst="rect">
              <a:avLst/>
            </a:prstGeom>
            <a:noFill/>
            <a:ln w="9525">
              <a:noFill/>
              <a:miter lim="800000"/>
              <a:headEnd/>
              <a:tailEnd/>
            </a:ln>
          </p:spPr>
        </p:pic>
      </p:grpSp>
      <p:sp>
        <p:nvSpPr>
          <p:cNvPr id="462939" name="Line 91"/>
          <p:cNvSpPr>
            <a:spLocks noChangeShapeType="1"/>
          </p:cNvSpPr>
          <p:nvPr/>
        </p:nvSpPr>
        <p:spPr bwMode="auto">
          <a:xfrm>
            <a:off x="2133600" y="2667000"/>
            <a:ext cx="1295400" cy="228600"/>
          </a:xfrm>
          <a:prstGeom prst="line">
            <a:avLst/>
          </a:prstGeom>
          <a:noFill/>
          <a:ln w="63500">
            <a:solidFill>
              <a:srgbClr val="FF0000"/>
            </a:solidFill>
            <a:round/>
            <a:headEnd type="oval" w="med" len="med"/>
            <a:tailEnd type="oval" w="med" len="med"/>
          </a:ln>
        </p:spPr>
        <p:txBody>
          <a:bodyPr>
            <a:spAutoFit/>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
        <p:nvSpPr>
          <p:cNvPr id="92191" name="Rectangle 92"/>
          <p:cNvSpPr>
            <a:spLocks noChangeArrowheads="1"/>
          </p:cNvSpPr>
          <p:nvPr/>
        </p:nvSpPr>
        <p:spPr bwMode="auto">
          <a:xfrm>
            <a:off x="1905000" y="5943600"/>
            <a:ext cx="2271713" cy="457200"/>
          </a:xfrm>
          <a:prstGeom prst="rect">
            <a:avLst/>
          </a:prstGeom>
          <a:noFill/>
          <a:ln w="101600" algn="ctr">
            <a:noFill/>
            <a:miter lim="800000"/>
            <a:headEnd/>
            <a:tailEnd/>
          </a:ln>
        </p:spPr>
        <p:txBody>
          <a:bodyPr wrap="none">
            <a:spAutoFit/>
          </a:bodyPr>
          <a:lstStyle/>
          <a:p>
            <a:pPr algn="l" rtl="0" fontAlgn="base">
              <a:spcBef>
                <a:spcPct val="0"/>
              </a:spcBef>
              <a:spcAft>
                <a:spcPct val="0"/>
              </a:spcAft>
            </a:pPr>
            <a:r>
              <a:rPr lang="en-US" sz="2400" b="1" kern="1200">
                <a:solidFill>
                  <a:srgbClr val="CC0066"/>
                </a:solidFill>
                <a:latin typeface="Futura Bk BT" pitchFamily="34" charset="0"/>
                <a:ea typeface="+mn-ea"/>
                <a:cs typeface="+mn-cs"/>
              </a:rPr>
              <a:t>	</a:t>
            </a:r>
            <a:r>
              <a:rPr lang="en-US" sz="2400" b="1" kern="1200">
                <a:solidFill>
                  <a:srgbClr val="000000"/>
                </a:solidFill>
                <a:latin typeface="Futura Bk BT" pitchFamily="34" charset="0"/>
                <a:ea typeface="+mn-ea"/>
                <a:cs typeface="+mn-cs"/>
                <a:sym typeface="Symbol" pitchFamily="18" charset="2"/>
              </a:rPr>
              <a:t> error</a:t>
            </a:r>
            <a:r>
              <a:rPr lang="en-US" sz="2400" kern="1200">
                <a:solidFill>
                  <a:srgbClr val="000000"/>
                </a:solidFill>
                <a:latin typeface="Futura Bk BT" pitchFamily="34" charset="0"/>
                <a:ea typeface="+mn-ea"/>
                <a:cs typeface="+mn-cs"/>
                <a:sym typeface="Symbol" pitchFamily="18" charset="2"/>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2876"/>
                                        </p:tgtEl>
                                        <p:attrNameLst>
                                          <p:attrName>style.visibility</p:attrName>
                                        </p:attrNameLst>
                                      </p:cBhvr>
                                      <p:to>
                                        <p:strVal val="visible"/>
                                      </p:to>
                                    </p:set>
                                    <p:animEffect transition="in" filter="fade">
                                      <p:cBhvr>
                                        <p:cTn id="7" dur="500"/>
                                        <p:tgtEl>
                                          <p:spTgt spid="4628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2869"/>
                                        </p:tgtEl>
                                        <p:attrNameLst>
                                          <p:attrName>style.visibility</p:attrName>
                                        </p:attrNameLst>
                                      </p:cBhvr>
                                      <p:to>
                                        <p:strVal val="visible"/>
                                      </p:to>
                                    </p:set>
                                    <p:animEffect transition="in" filter="fade">
                                      <p:cBhvr>
                                        <p:cTn id="10" dur="500"/>
                                        <p:tgtEl>
                                          <p:spTgt spid="4628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2870"/>
                                        </p:tgtEl>
                                        <p:attrNameLst>
                                          <p:attrName>style.visibility</p:attrName>
                                        </p:attrNameLst>
                                      </p:cBhvr>
                                      <p:to>
                                        <p:strVal val="visible"/>
                                      </p:to>
                                    </p:set>
                                    <p:animEffect transition="in" filter="fade">
                                      <p:cBhvr>
                                        <p:cTn id="13" dur="500"/>
                                        <p:tgtEl>
                                          <p:spTgt spid="46287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2930"/>
                                        </p:tgtEl>
                                        <p:attrNameLst>
                                          <p:attrName>style.visibility</p:attrName>
                                        </p:attrNameLst>
                                      </p:cBhvr>
                                      <p:to>
                                        <p:strVal val="visible"/>
                                      </p:to>
                                    </p:set>
                                    <p:animEffect transition="in" filter="fade">
                                      <p:cBhvr>
                                        <p:cTn id="16" dur="500"/>
                                        <p:tgtEl>
                                          <p:spTgt spid="4629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2928"/>
                                        </p:tgtEl>
                                        <p:attrNameLst>
                                          <p:attrName>style.visibility</p:attrName>
                                        </p:attrNameLst>
                                      </p:cBhvr>
                                      <p:to>
                                        <p:strVal val="visible"/>
                                      </p:to>
                                    </p:set>
                                    <p:animEffect transition="in" filter="fade">
                                      <p:cBhvr>
                                        <p:cTn id="19" dur="500"/>
                                        <p:tgtEl>
                                          <p:spTgt spid="4629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2929"/>
                                        </p:tgtEl>
                                        <p:attrNameLst>
                                          <p:attrName>style.visibility</p:attrName>
                                        </p:attrNameLst>
                                      </p:cBhvr>
                                      <p:to>
                                        <p:strVal val="visible"/>
                                      </p:to>
                                    </p:set>
                                    <p:animEffect transition="in" filter="fade">
                                      <p:cBhvr>
                                        <p:cTn id="22" dur="500"/>
                                        <p:tgtEl>
                                          <p:spTgt spid="4629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2871"/>
                                        </p:tgtEl>
                                        <p:attrNameLst>
                                          <p:attrName>style.visibility</p:attrName>
                                        </p:attrNameLst>
                                      </p:cBhvr>
                                      <p:to>
                                        <p:strVal val="visible"/>
                                      </p:to>
                                    </p:set>
                                    <p:animEffect transition="in" filter="fade">
                                      <p:cBhvr>
                                        <p:cTn id="25" dur="500"/>
                                        <p:tgtEl>
                                          <p:spTgt spid="46287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2939"/>
                                        </p:tgtEl>
                                        <p:attrNameLst>
                                          <p:attrName>style.visibility</p:attrName>
                                        </p:attrNameLst>
                                      </p:cBhvr>
                                      <p:to>
                                        <p:strVal val="visible"/>
                                      </p:to>
                                    </p:set>
                                    <p:animEffect transition="in" filter="fade">
                                      <p:cBhvr>
                                        <p:cTn id="28" dur="500"/>
                                        <p:tgtEl>
                                          <p:spTgt spid="4629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2935"/>
                                        </p:tgtEl>
                                        <p:attrNameLst>
                                          <p:attrName>style.visibility</p:attrName>
                                        </p:attrNameLst>
                                      </p:cBhvr>
                                      <p:to>
                                        <p:strVal val="visible"/>
                                      </p:to>
                                    </p:set>
                                    <p:animEffect transition="in" filter="fade">
                                      <p:cBhvr>
                                        <p:cTn id="31" dur="500"/>
                                        <p:tgtEl>
                                          <p:spTgt spid="462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69" grpId="0" animBg="1"/>
      <p:bldP spid="462870" grpId="0" animBg="1"/>
      <p:bldP spid="462871" grpId="0" animBg="1"/>
      <p:bldP spid="462876" grpId="0" animBg="1"/>
      <p:bldP spid="462928" grpId="0" animBg="1"/>
      <p:bldP spid="462929" grpId="0" animBg="1"/>
      <p:bldP spid="462930" grpId="0" animBg="1"/>
      <p:bldP spid="462935" grpId="0" animBg="1"/>
      <p:bldP spid="4629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2"/>
          <p:cNvSpPr>
            <a:spLocks noChangeArrowheads="1"/>
          </p:cNvSpPr>
          <p:nvPr/>
        </p:nvSpPr>
        <p:spPr bwMode="auto">
          <a:xfrm>
            <a:off x="0" y="0"/>
            <a:ext cx="9144000" cy="2834640"/>
          </a:xfrm>
          <a:prstGeom prst="rect">
            <a:avLst/>
          </a:prstGeom>
          <a:solidFill>
            <a:srgbClr val="C0C0C0"/>
          </a:solidFill>
          <a:ln w="101600" algn="ctr">
            <a:noFill/>
            <a:miter lim="800000"/>
            <a:headEnd/>
            <a:tailEnd/>
          </a:ln>
        </p:spPr>
        <p:txBody>
          <a:bodyPr wrap="square" anchor="ctr">
            <a:spAutoFit/>
          </a:bodyPr>
          <a:lstStyle/>
          <a:p>
            <a:pPr algn="ctr"/>
            <a:endParaRPr lang="en-US">
              <a:latin typeface="Arial" charset="0"/>
            </a:endParaRPr>
          </a:p>
        </p:txBody>
      </p:sp>
      <p:sp>
        <p:nvSpPr>
          <p:cNvPr id="60419" name="Rectangle 3"/>
          <p:cNvSpPr>
            <a:spLocks noChangeArrowheads="1"/>
          </p:cNvSpPr>
          <p:nvPr/>
        </p:nvSpPr>
        <p:spPr bwMode="auto">
          <a:xfrm>
            <a:off x="228600" y="152400"/>
            <a:ext cx="8534400" cy="1692771"/>
          </a:xfrm>
          <a:prstGeom prst="rect">
            <a:avLst/>
          </a:prstGeom>
          <a:noFill/>
          <a:ln w="50800" algn="ctr">
            <a:noFill/>
            <a:miter lim="800000"/>
            <a:headEnd/>
            <a:tailEnd/>
          </a:ln>
        </p:spPr>
        <p:txBody>
          <a:bodyPr wrap="square">
            <a:spAutoFit/>
          </a:bodyPr>
          <a:lstStyle/>
          <a:p>
            <a:pPr algn="ctr"/>
            <a:r>
              <a:rPr lang="en-US" sz="3600" dirty="0" smtClean="0">
                <a:latin typeface="Calibri"/>
              </a:rPr>
              <a:t>A </a:t>
            </a:r>
            <a:r>
              <a:rPr lang="en-US" sz="3600" b="1" dirty="0" smtClean="0">
                <a:latin typeface="Calibri"/>
              </a:rPr>
              <a:t>unified framework</a:t>
            </a:r>
            <a:r>
              <a:rPr lang="en-US" sz="3600" dirty="0" smtClean="0">
                <a:latin typeface="Calibri"/>
              </a:rPr>
              <a:t> for 3D object</a:t>
            </a:r>
          </a:p>
          <a:p>
            <a:pPr algn="ctr"/>
            <a:r>
              <a:rPr lang="en-US" sz="3600" dirty="0" smtClean="0">
                <a:latin typeface="Calibri"/>
              </a:rPr>
              <a:t>detection, pose classification, pose synthesis </a:t>
            </a:r>
          </a:p>
          <a:p>
            <a:pPr algn="ctr" rtl="0" fontAlgn="base">
              <a:spcBef>
                <a:spcPct val="0"/>
              </a:spcBef>
              <a:spcAft>
                <a:spcPct val="0"/>
              </a:spcAft>
            </a:pPr>
            <a:endParaRPr lang="en-US" sz="1600" b="1" kern="1200" dirty="0">
              <a:solidFill>
                <a:srgbClr val="000000"/>
              </a:solidFill>
              <a:latin typeface="Futura Bk BT" pitchFamily="34" charset="0"/>
              <a:ea typeface="+mn-ea"/>
              <a:cs typeface="+mn-cs"/>
            </a:endParaRPr>
          </a:p>
          <a:p>
            <a:pPr algn="ctr" rtl="0" fontAlgn="base">
              <a:spcBef>
                <a:spcPct val="0"/>
              </a:spcBef>
              <a:spcAft>
                <a:spcPct val="0"/>
              </a:spcAft>
            </a:pPr>
            <a:endParaRPr lang="en-US" sz="1600" b="1" kern="1200" dirty="0">
              <a:solidFill>
                <a:srgbClr val="990000"/>
              </a:solidFill>
              <a:latin typeface="Futura Bk BT" pitchFamily="34" charset="0"/>
              <a:ea typeface="+mn-ea"/>
              <a:cs typeface="+mn-cs"/>
            </a:endParaRPr>
          </a:p>
        </p:txBody>
      </p:sp>
      <p:sp>
        <p:nvSpPr>
          <p:cNvPr id="60420" name="Text Box 4"/>
          <p:cNvSpPr txBox="1">
            <a:spLocks noChangeArrowheads="1"/>
          </p:cNvSpPr>
          <p:nvPr/>
        </p:nvSpPr>
        <p:spPr bwMode="auto">
          <a:xfrm>
            <a:off x="7410450" y="928688"/>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1" name="Text Box 5"/>
          <p:cNvSpPr txBox="1">
            <a:spLocks noChangeArrowheads="1"/>
          </p:cNvSpPr>
          <p:nvPr/>
        </p:nvSpPr>
        <p:spPr bwMode="auto">
          <a:xfrm>
            <a:off x="7645400" y="838200"/>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2" name="Text Box 6"/>
          <p:cNvSpPr txBox="1">
            <a:spLocks noChangeArrowheads="1"/>
          </p:cNvSpPr>
          <p:nvPr/>
        </p:nvSpPr>
        <p:spPr bwMode="auto">
          <a:xfrm>
            <a:off x="5195938" y="1447800"/>
            <a:ext cx="2424062" cy="307777"/>
          </a:xfrm>
          <a:prstGeom prst="rect">
            <a:avLst/>
          </a:prstGeom>
          <a:noFill/>
          <a:ln w="76200" algn="ctr">
            <a:noFill/>
            <a:miter lim="800000"/>
            <a:headEnd/>
            <a:tailEnd/>
          </a:ln>
        </p:spPr>
        <p:txBody>
          <a:bodyPr wrap="none">
            <a:spAutoFit/>
          </a:bodyPr>
          <a:lstStyle/>
          <a:p>
            <a:pPr algn="ctr" rtl="0" fontAlgn="base">
              <a:spcBef>
                <a:spcPct val="0"/>
              </a:spcBef>
              <a:spcAft>
                <a:spcPct val="0"/>
              </a:spcAft>
            </a:pPr>
            <a:r>
              <a:rPr lang="en-US" sz="1400" b="1" kern="1200" dirty="0">
                <a:solidFill>
                  <a:srgbClr val="000000"/>
                </a:solidFill>
                <a:latin typeface="Futura Bk BT" pitchFamily="34" charset="0"/>
                <a:ea typeface="+mn-ea"/>
                <a:cs typeface="+mn-cs"/>
              </a:rPr>
              <a:t>Savarese, Fei-Fei, ICCV 07</a:t>
            </a:r>
          </a:p>
        </p:txBody>
      </p:sp>
      <p:sp>
        <p:nvSpPr>
          <p:cNvPr id="60423" name="Text Box 7"/>
          <p:cNvSpPr txBox="1">
            <a:spLocks noChangeArrowheads="1"/>
          </p:cNvSpPr>
          <p:nvPr/>
        </p:nvSpPr>
        <p:spPr bwMode="auto">
          <a:xfrm>
            <a:off x="5197371" y="1747004"/>
            <a:ext cx="3260829" cy="984885"/>
          </a:xfrm>
          <a:prstGeom prst="rect">
            <a:avLst/>
          </a:prstGeom>
          <a:noFill/>
          <a:ln w="76200" algn="ctr">
            <a:noFill/>
            <a:miter lim="800000"/>
            <a:headEnd/>
            <a:tailEnd/>
          </a:ln>
        </p:spPr>
        <p:txBody>
          <a:bodyPr wrap="none">
            <a:spAutoFit/>
          </a:bodyPr>
          <a:lstStyle/>
          <a:p>
            <a:pPr algn="l" rtl="0" fontAlgn="base">
              <a:spcBef>
                <a:spcPct val="0"/>
              </a:spcBef>
              <a:spcAft>
                <a:spcPct val="0"/>
              </a:spcAft>
            </a:pPr>
            <a:r>
              <a:rPr lang="en-US" sz="1400" b="1" kern="1200" dirty="0">
                <a:solidFill>
                  <a:srgbClr val="000000"/>
                </a:solidFill>
                <a:latin typeface="Futura Bk BT" pitchFamily="34" charset="0"/>
                <a:ea typeface="+mn-ea"/>
                <a:cs typeface="+mn-cs"/>
              </a:rPr>
              <a:t>Savarese, Fei-Fei,  ECCV 08</a:t>
            </a:r>
          </a:p>
          <a:p>
            <a:pPr algn="l" rtl="0" fontAlgn="base">
              <a:spcBef>
                <a:spcPct val="0"/>
              </a:spcBef>
              <a:spcAft>
                <a:spcPct val="0"/>
              </a:spcAft>
            </a:pPr>
            <a:endParaRPr lang="en-US" sz="800" b="1" kern="1200" dirty="0">
              <a:solidFill>
                <a:srgbClr val="000000"/>
              </a:solidFill>
              <a:latin typeface="Futura Bk BT" pitchFamily="34" charset="0"/>
              <a:ea typeface="+mn-ea"/>
              <a:cs typeface="+mn-cs"/>
            </a:endParaRPr>
          </a:p>
          <a:p>
            <a:pPr algn="l" rtl="0" fontAlgn="base">
              <a:spcBef>
                <a:spcPct val="0"/>
              </a:spcBef>
              <a:spcAft>
                <a:spcPct val="0"/>
              </a:spcAft>
            </a:pPr>
            <a:r>
              <a:rPr lang="en-US" sz="1400" b="1" kern="1200" dirty="0">
                <a:solidFill>
                  <a:srgbClr val="000000"/>
                </a:solidFill>
                <a:latin typeface="Futura Bk BT" pitchFamily="34" charset="0"/>
                <a:ea typeface="+mn-ea"/>
                <a:cs typeface="+mn-cs"/>
              </a:rPr>
              <a:t>Sun, Su, Savarese, Fei-Fei, CVPR 09</a:t>
            </a:r>
          </a:p>
          <a:p>
            <a:pPr algn="l" rtl="0" fontAlgn="base">
              <a:spcBef>
                <a:spcPct val="0"/>
              </a:spcBef>
              <a:spcAft>
                <a:spcPct val="0"/>
              </a:spcAft>
            </a:pPr>
            <a:endParaRPr lang="en-US" sz="800" b="1" kern="1200" dirty="0">
              <a:solidFill>
                <a:srgbClr val="000000"/>
              </a:solidFill>
              <a:latin typeface="Futura Bk BT" pitchFamily="34" charset="0"/>
              <a:ea typeface="+mn-ea"/>
              <a:cs typeface="+mn-cs"/>
            </a:endParaRPr>
          </a:p>
          <a:p>
            <a:pPr algn="l" rtl="0" fontAlgn="base">
              <a:spcBef>
                <a:spcPct val="0"/>
              </a:spcBef>
              <a:spcAft>
                <a:spcPct val="0"/>
              </a:spcAft>
            </a:pPr>
            <a:r>
              <a:rPr lang="en-US" sz="1400" b="1" kern="1200" dirty="0">
                <a:solidFill>
                  <a:srgbClr val="000000"/>
                </a:solidFill>
                <a:latin typeface="Futura Bk BT" pitchFamily="34" charset="0"/>
                <a:ea typeface="+mn-ea"/>
                <a:cs typeface="+mn-cs"/>
              </a:rPr>
              <a:t>Su, Sun, Fei-Fei, Savarese, ICCV  09</a:t>
            </a:r>
          </a:p>
        </p:txBody>
      </p:sp>
      <p:sp>
        <p:nvSpPr>
          <p:cNvPr id="60" name="Rectangle 59"/>
          <p:cNvSpPr/>
          <p:nvPr/>
        </p:nvSpPr>
        <p:spPr>
          <a:xfrm>
            <a:off x="76200" y="5813048"/>
            <a:ext cx="9144000" cy="892552"/>
          </a:xfrm>
          <a:prstGeom prst="rect">
            <a:avLst/>
          </a:prstGeom>
        </p:spPr>
        <p:txBody>
          <a:bodyPr wrap="square">
            <a:spAutoFit/>
          </a:bodyPr>
          <a:lstStyle/>
          <a:p>
            <a:pPr lvl="0">
              <a:buFontTx/>
              <a:buChar char="•"/>
            </a:pPr>
            <a:r>
              <a:rPr lang="en-US" sz="2200" b="1" dirty="0">
                <a:solidFill>
                  <a:srgbClr val="990000"/>
                </a:solidFill>
              </a:rPr>
              <a:t> </a:t>
            </a:r>
            <a:r>
              <a:rPr lang="en-US" sz="2200" b="1" dirty="0" smtClean="0">
                <a:solidFill>
                  <a:srgbClr val="990000"/>
                </a:solidFill>
              </a:rPr>
              <a:t>Probabilistic generative part-based model</a:t>
            </a:r>
          </a:p>
          <a:p>
            <a:pPr lvl="0">
              <a:buFontTx/>
              <a:buChar char="•"/>
            </a:pPr>
            <a:endParaRPr lang="en-US" sz="800" b="1" dirty="0">
              <a:solidFill>
                <a:srgbClr val="990000"/>
              </a:solidFill>
            </a:endParaRPr>
          </a:p>
          <a:p>
            <a:pPr lvl="0">
              <a:buFontTx/>
              <a:buChar char="•"/>
            </a:pPr>
            <a:r>
              <a:rPr lang="en-US" sz="2200" b="1" dirty="0" smtClean="0">
                <a:solidFill>
                  <a:srgbClr val="990000"/>
                </a:solidFill>
              </a:rPr>
              <a:t> Dense Multi-view representation on the viewing sphere</a:t>
            </a:r>
            <a:endParaRPr lang="en-US" sz="2200" b="1" dirty="0">
              <a:solidFill>
                <a:srgbClr val="990000"/>
              </a:solidFill>
            </a:endParaRPr>
          </a:p>
        </p:txBody>
      </p:sp>
      <p:pic>
        <p:nvPicPr>
          <p:cNvPr id="61" name="Picture 2"/>
          <p:cNvPicPr>
            <a:picLocks noChangeAspect="1" noChangeArrowheads="1"/>
          </p:cNvPicPr>
          <p:nvPr/>
        </p:nvPicPr>
        <p:blipFill>
          <a:blip r:embed="rId3"/>
          <a:srcRect/>
          <a:stretch>
            <a:fillRect/>
          </a:stretch>
        </p:blipFill>
        <p:spPr bwMode="auto">
          <a:xfrm>
            <a:off x="1752600" y="2992683"/>
            <a:ext cx="6019800" cy="2722317"/>
          </a:xfrm>
          <a:prstGeom prst="rect">
            <a:avLst/>
          </a:prstGeom>
          <a:noFill/>
          <a:ln w="25400" algn="ctr">
            <a:noFill/>
            <a:prstDash val="sysDot"/>
            <a:miter lim="800000"/>
            <a:headEnd/>
            <a:tailEnd/>
          </a:ln>
          <a:effectLst/>
        </p:spPr>
      </p:pic>
      <p:sp>
        <p:nvSpPr>
          <p:cNvPr id="62" name="Rectangle 61"/>
          <p:cNvSpPr/>
          <p:nvPr/>
        </p:nvSpPr>
        <p:spPr bwMode="auto">
          <a:xfrm>
            <a:off x="5257800" y="1766888"/>
            <a:ext cx="3352800" cy="67151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Futura Bk BT"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2"/>
          <p:cNvSpPr>
            <a:spLocks noChangeArrowheads="1"/>
          </p:cNvSpPr>
          <p:nvPr/>
        </p:nvSpPr>
        <p:spPr bwMode="auto">
          <a:xfrm>
            <a:off x="0" y="0"/>
            <a:ext cx="9144000" cy="2834640"/>
          </a:xfrm>
          <a:prstGeom prst="rect">
            <a:avLst/>
          </a:prstGeom>
          <a:solidFill>
            <a:srgbClr val="C0C0C0"/>
          </a:solidFill>
          <a:ln w="101600" algn="ctr">
            <a:noFill/>
            <a:miter lim="800000"/>
            <a:headEnd/>
            <a:tailEnd/>
          </a:ln>
        </p:spPr>
        <p:txBody>
          <a:bodyPr wrap="square" anchor="ctr">
            <a:spAutoFit/>
          </a:bodyPr>
          <a:lstStyle/>
          <a:p>
            <a:pPr algn="ctr"/>
            <a:endParaRPr lang="en-US">
              <a:latin typeface="Arial" charset="0"/>
            </a:endParaRPr>
          </a:p>
        </p:txBody>
      </p:sp>
      <p:sp>
        <p:nvSpPr>
          <p:cNvPr id="60419" name="Rectangle 3"/>
          <p:cNvSpPr>
            <a:spLocks noChangeArrowheads="1"/>
          </p:cNvSpPr>
          <p:nvPr/>
        </p:nvSpPr>
        <p:spPr bwMode="auto">
          <a:xfrm>
            <a:off x="228600" y="152400"/>
            <a:ext cx="8534400" cy="1692771"/>
          </a:xfrm>
          <a:prstGeom prst="rect">
            <a:avLst/>
          </a:prstGeom>
          <a:noFill/>
          <a:ln w="50800" algn="ctr">
            <a:noFill/>
            <a:miter lim="800000"/>
            <a:headEnd/>
            <a:tailEnd/>
          </a:ln>
        </p:spPr>
        <p:txBody>
          <a:bodyPr wrap="square">
            <a:spAutoFit/>
          </a:bodyPr>
          <a:lstStyle/>
          <a:p>
            <a:pPr algn="ctr"/>
            <a:r>
              <a:rPr lang="en-US" sz="3600" dirty="0" smtClean="0">
                <a:latin typeface="Calibri"/>
              </a:rPr>
              <a:t>A </a:t>
            </a:r>
            <a:r>
              <a:rPr lang="en-US" sz="3600" b="1" dirty="0" smtClean="0">
                <a:latin typeface="Calibri"/>
              </a:rPr>
              <a:t>unified framework</a:t>
            </a:r>
            <a:r>
              <a:rPr lang="en-US" sz="3600" dirty="0" smtClean="0">
                <a:latin typeface="Calibri"/>
              </a:rPr>
              <a:t> for 3D object</a:t>
            </a:r>
          </a:p>
          <a:p>
            <a:pPr algn="ctr"/>
            <a:r>
              <a:rPr lang="en-US" sz="3600" dirty="0" smtClean="0">
                <a:latin typeface="Calibri"/>
              </a:rPr>
              <a:t>detection, pose classification, pose synthesis </a:t>
            </a:r>
          </a:p>
          <a:p>
            <a:pPr algn="ctr" rtl="0" fontAlgn="base">
              <a:spcBef>
                <a:spcPct val="0"/>
              </a:spcBef>
              <a:spcAft>
                <a:spcPct val="0"/>
              </a:spcAft>
            </a:pPr>
            <a:endParaRPr lang="en-US" sz="1600" b="1" kern="1200" dirty="0">
              <a:solidFill>
                <a:srgbClr val="000000"/>
              </a:solidFill>
              <a:latin typeface="Futura Bk BT" pitchFamily="34" charset="0"/>
              <a:ea typeface="+mn-ea"/>
              <a:cs typeface="+mn-cs"/>
            </a:endParaRPr>
          </a:p>
          <a:p>
            <a:pPr algn="ctr" rtl="0" fontAlgn="base">
              <a:spcBef>
                <a:spcPct val="0"/>
              </a:spcBef>
              <a:spcAft>
                <a:spcPct val="0"/>
              </a:spcAft>
            </a:pPr>
            <a:endParaRPr lang="en-US" sz="1600" b="1" kern="1200" dirty="0">
              <a:solidFill>
                <a:srgbClr val="990000"/>
              </a:solidFill>
              <a:latin typeface="Futura Bk BT" pitchFamily="34" charset="0"/>
              <a:ea typeface="+mn-ea"/>
              <a:cs typeface="+mn-cs"/>
            </a:endParaRPr>
          </a:p>
        </p:txBody>
      </p:sp>
      <p:sp>
        <p:nvSpPr>
          <p:cNvPr id="60420" name="Text Box 4"/>
          <p:cNvSpPr txBox="1">
            <a:spLocks noChangeArrowheads="1"/>
          </p:cNvSpPr>
          <p:nvPr/>
        </p:nvSpPr>
        <p:spPr bwMode="auto">
          <a:xfrm>
            <a:off x="7410450" y="928688"/>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1" name="Text Box 5"/>
          <p:cNvSpPr txBox="1">
            <a:spLocks noChangeArrowheads="1"/>
          </p:cNvSpPr>
          <p:nvPr/>
        </p:nvSpPr>
        <p:spPr bwMode="auto">
          <a:xfrm>
            <a:off x="7645400" y="838200"/>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2" name="Text Box 6"/>
          <p:cNvSpPr txBox="1">
            <a:spLocks noChangeArrowheads="1"/>
          </p:cNvSpPr>
          <p:nvPr/>
        </p:nvSpPr>
        <p:spPr bwMode="auto">
          <a:xfrm>
            <a:off x="5195938" y="1447800"/>
            <a:ext cx="2424062" cy="307777"/>
          </a:xfrm>
          <a:prstGeom prst="rect">
            <a:avLst/>
          </a:prstGeom>
          <a:noFill/>
          <a:ln w="76200" algn="ctr">
            <a:noFill/>
            <a:miter lim="800000"/>
            <a:headEnd/>
            <a:tailEnd/>
          </a:ln>
        </p:spPr>
        <p:txBody>
          <a:bodyPr wrap="none">
            <a:spAutoFit/>
          </a:bodyPr>
          <a:lstStyle/>
          <a:p>
            <a:pPr algn="ctr" rtl="0" fontAlgn="base">
              <a:spcBef>
                <a:spcPct val="0"/>
              </a:spcBef>
              <a:spcAft>
                <a:spcPct val="0"/>
              </a:spcAft>
            </a:pPr>
            <a:r>
              <a:rPr lang="en-US" sz="1400" b="1" kern="1200" dirty="0">
                <a:solidFill>
                  <a:srgbClr val="000000"/>
                </a:solidFill>
                <a:latin typeface="Futura Bk BT" pitchFamily="34" charset="0"/>
                <a:ea typeface="+mn-ea"/>
                <a:cs typeface="+mn-cs"/>
              </a:rPr>
              <a:t>Savarese, Fei-Fei, ICCV 07</a:t>
            </a:r>
          </a:p>
        </p:txBody>
      </p:sp>
      <p:sp>
        <p:nvSpPr>
          <p:cNvPr id="60423" name="Text Box 7"/>
          <p:cNvSpPr txBox="1">
            <a:spLocks noChangeArrowheads="1"/>
          </p:cNvSpPr>
          <p:nvPr/>
        </p:nvSpPr>
        <p:spPr bwMode="auto">
          <a:xfrm>
            <a:off x="5197371" y="1747004"/>
            <a:ext cx="3260829" cy="984885"/>
          </a:xfrm>
          <a:prstGeom prst="rect">
            <a:avLst/>
          </a:prstGeom>
          <a:noFill/>
          <a:ln w="76200" algn="ctr">
            <a:noFill/>
            <a:miter lim="800000"/>
            <a:headEnd/>
            <a:tailEnd/>
          </a:ln>
        </p:spPr>
        <p:txBody>
          <a:bodyPr wrap="none">
            <a:spAutoFit/>
          </a:bodyPr>
          <a:lstStyle/>
          <a:p>
            <a:pPr algn="l" rtl="0" fontAlgn="base">
              <a:spcBef>
                <a:spcPct val="0"/>
              </a:spcBef>
              <a:spcAft>
                <a:spcPct val="0"/>
              </a:spcAft>
            </a:pPr>
            <a:r>
              <a:rPr lang="en-US" sz="1400" b="1" kern="1200" dirty="0">
                <a:solidFill>
                  <a:srgbClr val="000000"/>
                </a:solidFill>
                <a:latin typeface="Futura Bk BT" pitchFamily="34" charset="0"/>
                <a:ea typeface="+mn-ea"/>
                <a:cs typeface="+mn-cs"/>
              </a:rPr>
              <a:t>Savarese, Fei-Fei,  ECCV 08</a:t>
            </a:r>
          </a:p>
          <a:p>
            <a:pPr algn="l" rtl="0" fontAlgn="base">
              <a:spcBef>
                <a:spcPct val="0"/>
              </a:spcBef>
              <a:spcAft>
                <a:spcPct val="0"/>
              </a:spcAft>
            </a:pPr>
            <a:endParaRPr lang="en-US" sz="800" b="1" kern="1200" dirty="0">
              <a:solidFill>
                <a:srgbClr val="000000"/>
              </a:solidFill>
              <a:latin typeface="Futura Bk BT" pitchFamily="34" charset="0"/>
              <a:ea typeface="+mn-ea"/>
              <a:cs typeface="+mn-cs"/>
            </a:endParaRPr>
          </a:p>
          <a:p>
            <a:pPr algn="l" rtl="0" fontAlgn="base">
              <a:spcBef>
                <a:spcPct val="0"/>
              </a:spcBef>
              <a:spcAft>
                <a:spcPct val="0"/>
              </a:spcAft>
            </a:pPr>
            <a:r>
              <a:rPr lang="en-US" sz="1400" b="1" kern="1200" dirty="0">
                <a:solidFill>
                  <a:srgbClr val="000000"/>
                </a:solidFill>
                <a:latin typeface="Futura Bk BT" pitchFamily="34" charset="0"/>
                <a:ea typeface="+mn-ea"/>
                <a:cs typeface="+mn-cs"/>
              </a:rPr>
              <a:t>Sun, Su, Savarese, Fei-Fei, CVPR 09</a:t>
            </a:r>
          </a:p>
          <a:p>
            <a:pPr algn="l" rtl="0" fontAlgn="base">
              <a:spcBef>
                <a:spcPct val="0"/>
              </a:spcBef>
              <a:spcAft>
                <a:spcPct val="0"/>
              </a:spcAft>
            </a:pPr>
            <a:endParaRPr lang="en-US" sz="800" b="1" kern="1200" dirty="0">
              <a:solidFill>
                <a:srgbClr val="000000"/>
              </a:solidFill>
              <a:latin typeface="Futura Bk BT" pitchFamily="34" charset="0"/>
              <a:ea typeface="+mn-ea"/>
              <a:cs typeface="+mn-cs"/>
            </a:endParaRPr>
          </a:p>
          <a:p>
            <a:pPr algn="l" rtl="0" fontAlgn="base">
              <a:spcBef>
                <a:spcPct val="0"/>
              </a:spcBef>
              <a:spcAft>
                <a:spcPct val="0"/>
              </a:spcAft>
            </a:pPr>
            <a:r>
              <a:rPr lang="en-US" sz="1400" b="1" kern="1200" dirty="0">
                <a:solidFill>
                  <a:srgbClr val="000000"/>
                </a:solidFill>
                <a:latin typeface="Futura Bk BT" pitchFamily="34" charset="0"/>
                <a:ea typeface="+mn-ea"/>
                <a:cs typeface="+mn-cs"/>
              </a:rPr>
              <a:t>Su, Sun, Fei-Fei, Savarese, ICCV  09</a:t>
            </a:r>
          </a:p>
        </p:txBody>
      </p:sp>
      <p:sp>
        <p:nvSpPr>
          <p:cNvPr id="60" name="Rectangle 59"/>
          <p:cNvSpPr/>
          <p:nvPr/>
        </p:nvSpPr>
        <p:spPr>
          <a:xfrm>
            <a:off x="381000" y="3657600"/>
            <a:ext cx="8382000" cy="1938992"/>
          </a:xfrm>
          <a:prstGeom prst="rect">
            <a:avLst/>
          </a:prstGeom>
        </p:spPr>
        <p:txBody>
          <a:bodyPr wrap="square">
            <a:spAutoFit/>
          </a:bodyPr>
          <a:lstStyle/>
          <a:p>
            <a:pPr lvl="0"/>
            <a:r>
              <a:rPr lang="en-US" sz="2400" b="1" dirty="0" smtClean="0"/>
              <a:t>10:50am Thursday, Oct 1, Oral session 9</a:t>
            </a:r>
          </a:p>
          <a:p>
            <a:pPr lvl="0"/>
            <a:endParaRPr lang="en-US" sz="2400" b="1" dirty="0" smtClean="0"/>
          </a:p>
          <a:p>
            <a:pPr lvl="0"/>
            <a:r>
              <a:rPr lang="en-US" sz="2400" b="1" dirty="0" smtClean="0"/>
              <a:t>H. Su*, M. Sun*, L. </a:t>
            </a:r>
            <a:r>
              <a:rPr lang="en-US" sz="2400" b="1" dirty="0" err="1" smtClean="0"/>
              <a:t>Fei-Fei</a:t>
            </a:r>
            <a:r>
              <a:rPr lang="en-US" sz="2400" b="1" dirty="0" smtClean="0"/>
              <a:t>, S. </a:t>
            </a:r>
            <a:r>
              <a:rPr lang="en-US" sz="2400" b="1" dirty="0" err="1" smtClean="0"/>
              <a:t>Savarese</a:t>
            </a:r>
            <a:r>
              <a:rPr lang="en-US" sz="2400" b="1" dirty="0" smtClean="0"/>
              <a:t>, </a:t>
            </a:r>
            <a:r>
              <a:rPr lang="en-US" sz="2400" dirty="0" smtClean="0"/>
              <a:t>Learning a Dense Multi-view Representation for Detection, Viewpoint Classification and Synthesis of Object Categories.</a:t>
            </a:r>
            <a:endParaRPr lang="en-US" sz="2400" b="1" dirty="0"/>
          </a:p>
        </p:txBody>
      </p:sp>
      <p:sp>
        <p:nvSpPr>
          <p:cNvPr id="62" name="Rectangle 61"/>
          <p:cNvSpPr/>
          <p:nvPr/>
        </p:nvSpPr>
        <p:spPr bwMode="auto">
          <a:xfrm>
            <a:off x="5257800" y="2362200"/>
            <a:ext cx="33528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Futura Bk BT"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1752600"/>
          </a:xfrm>
          <a:prstGeom prst="rect">
            <a:avLst/>
          </a:prstGeom>
          <a:solidFill>
            <a:schemeClr val="bg1">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Futura Bk BT" pitchFamily="34" charset="0"/>
            </a:endParaRPr>
          </a:p>
        </p:txBody>
      </p:sp>
      <p:sp>
        <p:nvSpPr>
          <p:cNvPr id="60419" name="Rectangle 3"/>
          <p:cNvSpPr>
            <a:spLocks noChangeArrowheads="1"/>
          </p:cNvSpPr>
          <p:nvPr/>
        </p:nvSpPr>
        <p:spPr bwMode="auto">
          <a:xfrm>
            <a:off x="228600" y="152400"/>
            <a:ext cx="8534400" cy="1692771"/>
          </a:xfrm>
          <a:prstGeom prst="rect">
            <a:avLst/>
          </a:prstGeom>
          <a:noFill/>
          <a:ln w="50800" algn="ctr">
            <a:noFill/>
            <a:miter lim="800000"/>
            <a:headEnd/>
            <a:tailEnd/>
          </a:ln>
        </p:spPr>
        <p:txBody>
          <a:bodyPr wrap="square">
            <a:spAutoFit/>
          </a:bodyPr>
          <a:lstStyle/>
          <a:p>
            <a:pPr algn="ctr"/>
            <a:r>
              <a:rPr lang="en-US" sz="3600" dirty="0" smtClean="0">
                <a:latin typeface="Calibri"/>
              </a:rPr>
              <a:t>A unified framework for 3D object</a:t>
            </a:r>
          </a:p>
          <a:p>
            <a:pPr algn="ctr"/>
            <a:r>
              <a:rPr lang="en-US" sz="3600" b="1" dirty="0" smtClean="0">
                <a:latin typeface="Calibri"/>
              </a:rPr>
              <a:t>detection</a:t>
            </a:r>
            <a:r>
              <a:rPr lang="en-US" sz="3600" dirty="0" smtClean="0">
                <a:latin typeface="Calibri"/>
              </a:rPr>
              <a:t>, pose classification, pose synthesis </a:t>
            </a:r>
          </a:p>
          <a:p>
            <a:pPr algn="ctr" rtl="0" fontAlgn="base">
              <a:spcBef>
                <a:spcPct val="0"/>
              </a:spcBef>
              <a:spcAft>
                <a:spcPct val="0"/>
              </a:spcAft>
            </a:pPr>
            <a:endParaRPr lang="en-US" sz="1600" b="1" kern="1200" dirty="0">
              <a:solidFill>
                <a:srgbClr val="000000"/>
              </a:solidFill>
              <a:latin typeface="Futura Bk BT" pitchFamily="34" charset="0"/>
              <a:ea typeface="+mn-ea"/>
              <a:cs typeface="+mn-cs"/>
            </a:endParaRPr>
          </a:p>
          <a:p>
            <a:pPr algn="ctr" rtl="0" fontAlgn="base">
              <a:spcBef>
                <a:spcPct val="0"/>
              </a:spcBef>
              <a:spcAft>
                <a:spcPct val="0"/>
              </a:spcAft>
            </a:pPr>
            <a:endParaRPr lang="en-US" sz="1600" b="1" kern="1200" dirty="0">
              <a:solidFill>
                <a:srgbClr val="990000"/>
              </a:solidFill>
              <a:latin typeface="Futura Bk BT" pitchFamily="34" charset="0"/>
              <a:ea typeface="+mn-ea"/>
              <a:cs typeface="+mn-cs"/>
            </a:endParaRPr>
          </a:p>
        </p:txBody>
      </p:sp>
      <p:sp>
        <p:nvSpPr>
          <p:cNvPr id="60420" name="Text Box 4"/>
          <p:cNvSpPr txBox="1">
            <a:spLocks noChangeArrowheads="1"/>
          </p:cNvSpPr>
          <p:nvPr/>
        </p:nvSpPr>
        <p:spPr bwMode="auto">
          <a:xfrm>
            <a:off x="7410450" y="928688"/>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1" name="Text Box 5"/>
          <p:cNvSpPr txBox="1">
            <a:spLocks noChangeArrowheads="1"/>
          </p:cNvSpPr>
          <p:nvPr/>
        </p:nvSpPr>
        <p:spPr bwMode="auto">
          <a:xfrm>
            <a:off x="7645400" y="838200"/>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3" name="Text Box 7"/>
          <p:cNvSpPr txBox="1">
            <a:spLocks noChangeArrowheads="1"/>
          </p:cNvSpPr>
          <p:nvPr/>
        </p:nvSpPr>
        <p:spPr bwMode="auto">
          <a:xfrm>
            <a:off x="5638800" y="6350913"/>
            <a:ext cx="3239990" cy="430887"/>
          </a:xfrm>
          <a:prstGeom prst="rect">
            <a:avLst/>
          </a:prstGeom>
          <a:noFill/>
          <a:ln w="76200" algn="ctr">
            <a:noFill/>
            <a:miter lim="800000"/>
            <a:headEnd/>
            <a:tailEnd/>
          </a:ln>
        </p:spPr>
        <p:txBody>
          <a:bodyPr wrap="none">
            <a:spAutoFit/>
          </a:bodyPr>
          <a:lstStyle/>
          <a:p>
            <a:pPr algn="l" rtl="0" fontAlgn="base">
              <a:spcBef>
                <a:spcPct val="0"/>
              </a:spcBef>
              <a:spcAft>
                <a:spcPct val="0"/>
              </a:spcAft>
            </a:pPr>
            <a:endParaRPr lang="en-US" sz="800" b="1" kern="1200" dirty="0">
              <a:solidFill>
                <a:srgbClr val="000000"/>
              </a:solidFill>
              <a:latin typeface="Futura Bk BT" pitchFamily="34" charset="0"/>
              <a:ea typeface="+mn-ea"/>
              <a:cs typeface="+mn-cs"/>
            </a:endParaRPr>
          </a:p>
          <a:p>
            <a:pPr algn="l" rtl="0" fontAlgn="base">
              <a:spcBef>
                <a:spcPct val="0"/>
              </a:spcBef>
              <a:spcAft>
                <a:spcPct val="0"/>
              </a:spcAft>
            </a:pPr>
            <a:r>
              <a:rPr lang="en-US" sz="1400" b="1" kern="1200" dirty="0">
                <a:solidFill>
                  <a:srgbClr val="000000"/>
                </a:solidFill>
                <a:latin typeface="Futura Bk BT" pitchFamily="34" charset="0"/>
                <a:ea typeface="+mn-ea"/>
                <a:cs typeface="+mn-cs"/>
              </a:rPr>
              <a:t>Su, Sun, Fei-Fei, Savarese, ICCV  09</a:t>
            </a:r>
          </a:p>
        </p:txBody>
      </p:sp>
      <p:pic>
        <p:nvPicPr>
          <p:cNvPr id="12" name="Picture 5"/>
          <p:cNvPicPr>
            <a:picLocks noChangeAspect="1" noChangeArrowheads="1"/>
          </p:cNvPicPr>
          <p:nvPr/>
        </p:nvPicPr>
        <p:blipFill>
          <a:blip r:embed="rId3"/>
          <a:srcRect r="53969"/>
          <a:stretch>
            <a:fillRect/>
          </a:stretch>
        </p:blipFill>
        <p:spPr bwMode="auto">
          <a:xfrm>
            <a:off x="5943600" y="1905000"/>
            <a:ext cx="2635250" cy="4267200"/>
          </a:xfrm>
          <a:prstGeom prst="rect">
            <a:avLst/>
          </a:prstGeom>
          <a:noFill/>
          <a:ln w="50800" algn="ctr">
            <a:noFill/>
            <a:miter lim="800000"/>
            <a:headEnd/>
            <a:tailEnd/>
          </a:ln>
          <a:effectLst/>
        </p:spPr>
      </p:pic>
      <p:pic>
        <p:nvPicPr>
          <p:cNvPr id="13" name="Picture 6"/>
          <p:cNvPicPr>
            <a:picLocks noChangeAspect="1" noChangeArrowheads="1"/>
          </p:cNvPicPr>
          <p:nvPr/>
        </p:nvPicPr>
        <p:blipFill>
          <a:blip r:embed="rId4"/>
          <a:srcRect/>
          <a:stretch>
            <a:fillRect/>
          </a:stretch>
        </p:blipFill>
        <p:spPr bwMode="auto">
          <a:xfrm>
            <a:off x="381000" y="1922463"/>
            <a:ext cx="5410200" cy="4402137"/>
          </a:xfrm>
          <a:prstGeom prst="rect">
            <a:avLst/>
          </a:prstGeom>
          <a:noFill/>
          <a:ln w="50800" algn="ctr">
            <a:noFill/>
            <a:miter lim="800000"/>
            <a:headEnd/>
            <a:tailEnd/>
          </a:ln>
          <a:effectLst>
            <a:outerShdw blurRad="50800" dist="38100" dir="8100000" algn="tr" rotWithShape="0">
              <a:prstClr val="black">
                <a:alpha val="40000"/>
              </a:prst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1752600"/>
          </a:xfrm>
          <a:prstGeom prst="rect">
            <a:avLst/>
          </a:prstGeom>
          <a:solidFill>
            <a:schemeClr val="bg1">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Futura Bk BT" pitchFamily="34" charset="0"/>
            </a:endParaRPr>
          </a:p>
        </p:txBody>
      </p:sp>
      <p:sp>
        <p:nvSpPr>
          <p:cNvPr id="60419" name="Rectangle 3"/>
          <p:cNvSpPr>
            <a:spLocks noChangeArrowheads="1"/>
          </p:cNvSpPr>
          <p:nvPr/>
        </p:nvSpPr>
        <p:spPr bwMode="auto">
          <a:xfrm>
            <a:off x="228600" y="152400"/>
            <a:ext cx="8534400" cy="1692771"/>
          </a:xfrm>
          <a:prstGeom prst="rect">
            <a:avLst/>
          </a:prstGeom>
          <a:noFill/>
          <a:ln w="50800" algn="ctr">
            <a:noFill/>
            <a:miter lim="800000"/>
            <a:headEnd/>
            <a:tailEnd/>
          </a:ln>
        </p:spPr>
        <p:txBody>
          <a:bodyPr wrap="square">
            <a:spAutoFit/>
          </a:bodyPr>
          <a:lstStyle/>
          <a:p>
            <a:pPr algn="ctr"/>
            <a:r>
              <a:rPr lang="en-US" sz="3600" dirty="0" smtClean="0">
                <a:latin typeface="Calibri"/>
              </a:rPr>
              <a:t>A unified framework for 3D object</a:t>
            </a:r>
          </a:p>
          <a:p>
            <a:pPr algn="ctr"/>
            <a:r>
              <a:rPr lang="en-US" sz="3600" dirty="0" smtClean="0">
                <a:latin typeface="Calibri"/>
              </a:rPr>
              <a:t>detection, </a:t>
            </a:r>
            <a:r>
              <a:rPr lang="en-US" sz="3600" b="1" dirty="0" smtClean="0">
                <a:latin typeface="Calibri"/>
              </a:rPr>
              <a:t>pose classification</a:t>
            </a:r>
            <a:r>
              <a:rPr lang="en-US" sz="3600" dirty="0" smtClean="0">
                <a:latin typeface="Calibri"/>
              </a:rPr>
              <a:t>, pose synthesis </a:t>
            </a:r>
          </a:p>
          <a:p>
            <a:pPr algn="ctr" rtl="0" fontAlgn="base">
              <a:spcBef>
                <a:spcPct val="0"/>
              </a:spcBef>
              <a:spcAft>
                <a:spcPct val="0"/>
              </a:spcAft>
            </a:pPr>
            <a:endParaRPr lang="en-US" sz="1600" b="1" kern="1200" dirty="0">
              <a:solidFill>
                <a:srgbClr val="000000"/>
              </a:solidFill>
              <a:latin typeface="Futura Bk BT" pitchFamily="34" charset="0"/>
              <a:ea typeface="+mn-ea"/>
              <a:cs typeface="+mn-cs"/>
            </a:endParaRPr>
          </a:p>
          <a:p>
            <a:pPr algn="ctr" rtl="0" fontAlgn="base">
              <a:spcBef>
                <a:spcPct val="0"/>
              </a:spcBef>
              <a:spcAft>
                <a:spcPct val="0"/>
              </a:spcAft>
            </a:pPr>
            <a:endParaRPr lang="en-US" sz="1600" b="1" kern="1200" dirty="0">
              <a:solidFill>
                <a:srgbClr val="990000"/>
              </a:solidFill>
              <a:latin typeface="Futura Bk BT" pitchFamily="34" charset="0"/>
              <a:ea typeface="+mn-ea"/>
              <a:cs typeface="+mn-cs"/>
            </a:endParaRPr>
          </a:p>
        </p:txBody>
      </p:sp>
      <p:sp>
        <p:nvSpPr>
          <p:cNvPr id="60420" name="Text Box 4"/>
          <p:cNvSpPr txBox="1">
            <a:spLocks noChangeArrowheads="1"/>
          </p:cNvSpPr>
          <p:nvPr/>
        </p:nvSpPr>
        <p:spPr bwMode="auto">
          <a:xfrm>
            <a:off x="7410450" y="928688"/>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1" name="Text Box 5"/>
          <p:cNvSpPr txBox="1">
            <a:spLocks noChangeArrowheads="1"/>
          </p:cNvSpPr>
          <p:nvPr/>
        </p:nvSpPr>
        <p:spPr bwMode="auto">
          <a:xfrm>
            <a:off x="7645400" y="838200"/>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3" name="Text Box 7"/>
          <p:cNvSpPr txBox="1">
            <a:spLocks noChangeArrowheads="1"/>
          </p:cNvSpPr>
          <p:nvPr/>
        </p:nvSpPr>
        <p:spPr bwMode="auto">
          <a:xfrm>
            <a:off x="5638800" y="6350913"/>
            <a:ext cx="3239990" cy="430887"/>
          </a:xfrm>
          <a:prstGeom prst="rect">
            <a:avLst/>
          </a:prstGeom>
          <a:noFill/>
          <a:ln w="76200" algn="ctr">
            <a:noFill/>
            <a:miter lim="800000"/>
            <a:headEnd/>
            <a:tailEnd/>
          </a:ln>
        </p:spPr>
        <p:txBody>
          <a:bodyPr wrap="none">
            <a:spAutoFit/>
          </a:bodyPr>
          <a:lstStyle/>
          <a:p>
            <a:pPr algn="l" rtl="0" fontAlgn="base">
              <a:spcBef>
                <a:spcPct val="0"/>
              </a:spcBef>
              <a:spcAft>
                <a:spcPct val="0"/>
              </a:spcAft>
            </a:pPr>
            <a:endParaRPr lang="en-US" sz="800" b="1" kern="1200" dirty="0">
              <a:solidFill>
                <a:srgbClr val="000000"/>
              </a:solidFill>
              <a:latin typeface="Futura Bk BT" pitchFamily="34" charset="0"/>
              <a:ea typeface="+mn-ea"/>
              <a:cs typeface="+mn-cs"/>
            </a:endParaRPr>
          </a:p>
          <a:p>
            <a:pPr algn="l" rtl="0" fontAlgn="base">
              <a:spcBef>
                <a:spcPct val="0"/>
              </a:spcBef>
              <a:spcAft>
                <a:spcPct val="0"/>
              </a:spcAft>
            </a:pPr>
            <a:r>
              <a:rPr lang="en-US" sz="1400" b="1" kern="1200" dirty="0">
                <a:solidFill>
                  <a:srgbClr val="000000"/>
                </a:solidFill>
                <a:latin typeface="Futura Bk BT" pitchFamily="34" charset="0"/>
                <a:ea typeface="+mn-ea"/>
                <a:cs typeface="+mn-cs"/>
              </a:rPr>
              <a:t>Su, Sun, Fei-Fei, Savarese, ICCV  09</a:t>
            </a:r>
          </a:p>
        </p:txBody>
      </p:sp>
      <p:pic>
        <p:nvPicPr>
          <p:cNvPr id="9" name="Picture 2"/>
          <p:cNvPicPr>
            <a:picLocks noChangeAspect="1" noChangeArrowheads="1"/>
          </p:cNvPicPr>
          <p:nvPr/>
        </p:nvPicPr>
        <p:blipFill>
          <a:blip r:embed="rId3"/>
          <a:srcRect/>
          <a:stretch>
            <a:fillRect/>
          </a:stretch>
        </p:blipFill>
        <p:spPr bwMode="auto">
          <a:xfrm>
            <a:off x="152400" y="1944972"/>
            <a:ext cx="2819400" cy="2322228"/>
          </a:xfrm>
          <a:prstGeom prst="rect">
            <a:avLst/>
          </a:prstGeom>
          <a:noFill/>
          <a:ln w="9525">
            <a:noFill/>
            <a:miter lim="800000"/>
            <a:headEnd/>
            <a:tailEnd/>
          </a:ln>
          <a:effectLst/>
        </p:spPr>
      </p:pic>
      <p:pic>
        <p:nvPicPr>
          <p:cNvPr id="10" name="Picture 3"/>
          <p:cNvPicPr>
            <a:picLocks noChangeAspect="1" noChangeArrowheads="1"/>
          </p:cNvPicPr>
          <p:nvPr/>
        </p:nvPicPr>
        <p:blipFill>
          <a:blip r:embed="rId4"/>
          <a:srcRect/>
          <a:stretch>
            <a:fillRect/>
          </a:stretch>
        </p:blipFill>
        <p:spPr bwMode="auto">
          <a:xfrm>
            <a:off x="3352800" y="1875235"/>
            <a:ext cx="5638800" cy="4449365"/>
          </a:xfrm>
          <a:prstGeom prst="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1752600"/>
          </a:xfrm>
          <a:prstGeom prst="rect">
            <a:avLst/>
          </a:prstGeom>
          <a:solidFill>
            <a:schemeClr val="bg1">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Futura Bk BT" pitchFamily="34" charset="0"/>
            </a:endParaRPr>
          </a:p>
        </p:txBody>
      </p:sp>
      <p:sp>
        <p:nvSpPr>
          <p:cNvPr id="60419" name="Rectangle 3"/>
          <p:cNvSpPr>
            <a:spLocks noChangeArrowheads="1"/>
          </p:cNvSpPr>
          <p:nvPr/>
        </p:nvSpPr>
        <p:spPr bwMode="auto">
          <a:xfrm>
            <a:off x="228600" y="152400"/>
            <a:ext cx="8534400" cy="1692771"/>
          </a:xfrm>
          <a:prstGeom prst="rect">
            <a:avLst/>
          </a:prstGeom>
          <a:noFill/>
          <a:ln w="50800" algn="ctr">
            <a:noFill/>
            <a:miter lim="800000"/>
            <a:headEnd/>
            <a:tailEnd/>
          </a:ln>
        </p:spPr>
        <p:txBody>
          <a:bodyPr wrap="square">
            <a:spAutoFit/>
          </a:bodyPr>
          <a:lstStyle/>
          <a:p>
            <a:pPr algn="ctr"/>
            <a:r>
              <a:rPr lang="en-US" sz="3600" dirty="0" smtClean="0">
                <a:latin typeface="Calibri"/>
              </a:rPr>
              <a:t>A unified framework for 3D object</a:t>
            </a:r>
          </a:p>
          <a:p>
            <a:pPr algn="ctr"/>
            <a:r>
              <a:rPr lang="en-US" sz="3600" dirty="0" smtClean="0">
                <a:latin typeface="Calibri"/>
              </a:rPr>
              <a:t>detection, </a:t>
            </a:r>
            <a:r>
              <a:rPr lang="en-US" sz="3600" b="1" dirty="0" smtClean="0">
                <a:latin typeface="Calibri"/>
              </a:rPr>
              <a:t>pose classification</a:t>
            </a:r>
            <a:r>
              <a:rPr lang="en-US" sz="3600" dirty="0" smtClean="0">
                <a:latin typeface="Calibri"/>
              </a:rPr>
              <a:t>, pose synthesis </a:t>
            </a:r>
          </a:p>
          <a:p>
            <a:pPr algn="ctr" rtl="0" fontAlgn="base">
              <a:spcBef>
                <a:spcPct val="0"/>
              </a:spcBef>
              <a:spcAft>
                <a:spcPct val="0"/>
              </a:spcAft>
            </a:pPr>
            <a:endParaRPr lang="en-US" sz="1600" b="1" kern="1200" dirty="0">
              <a:solidFill>
                <a:srgbClr val="000000"/>
              </a:solidFill>
              <a:latin typeface="Futura Bk BT" pitchFamily="34" charset="0"/>
              <a:ea typeface="+mn-ea"/>
              <a:cs typeface="+mn-cs"/>
            </a:endParaRPr>
          </a:p>
          <a:p>
            <a:pPr algn="ctr" rtl="0" fontAlgn="base">
              <a:spcBef>
                <a:spcPct val="0"/>
              </a:spcBef>
              <a:spcAft>
                <a:spcPct val="0"/>
              </a:spcAft>
            </a:pPr>
            <a:endParaRPr lang="en-US" sz="1600" b="1" kern="1200" dirty="0">
              <a:solidFill>
                <a:srgbClr val="990000"/>
              </a:solidFill>
              <a:latin typeface="Futura Bk BT" pitchFamily="34" charset="0"/>
              <a:ea typeface="+mn-ea"/>
              <a:cs typeface="+mn-cs"/>
            </a:endParaRPr>
          </a:p>
        </p:txBody>
      </p:sp>
      <p:sp>
        <p:nvSpPr>
          <p:cNvPr id="60420" name="Text Box 4"/>
          <p:cNvSpPr txBox="1">
            <a:spLocks noChangeArrowheads="1"/>
          </p:cNvSpPr>
          <p:nvPr/>
        </p:nvSpPr>
        <p:spPr bwMode="auto">
          <a:xfrm>
            <a:off x="7410450" y="928688"/>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1" name="Text Box 5"/>
          <p:cNvSpPr txBox="1">
            <a:spLocks noChangeArrowheads="1"/>
          </p:cNvSpPr>
          <p:nvPr/>
        </p:nvSpPr>
        <p:spPr bwMode="auto">
          <a:xfrm>
            <a:off x="7645400" y="838200"/>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3" name="Text Box 7"/>
          <p:cNvSpPr txBox="1">
            <a:spLocks noChangeArrowheads="1"/>
          </p:cNvSpPr>
          <p:nvPr/>
        </p:nvSpPr>
        <p:spPr bwMode="auto">
          <a:xfrm>
            <a:off x="5638800" y="6350913"/>
            <a:ext cx="3239990" cy="430887"/>
          </a:xfrm>
          <a:prstGeom prst="rect">
            <a:avLst/>
          </a:prstGeom>
          <a:noFill/>
          <a:ln w="76200" algn="ctr">
            <a:noFill/>
            <a:miter lim="800000"/>
            <a:headEnd/>
            <a:tailEnd/>
          </a:ln>
        </p:spPr>
        <p:txBody>
          <a:bodyPr wrap="none">
            <a:spAutoFit/>
          </a:bodyPr>
          <a:lstStyle/>
          <a:p>
            <a:pPr algn="l" rtl="0" fontAlgn="base">
              <a:spcBef>
                <a:spcPct val="0"/>
              </a:spcBef>
              <a:spcAft>
                <a:spcPct val="0"/>
              </a:spcAft>
            </a:pPr>
            <a:endParaRPr lang="en-US" sz="800" b="1" kern="1200" dirty="0">
              <a:solidFill>
                <a:srgbClr val="000000"/>
              </a:solidFill>
              <a:latin typeface="Futura Bk BT" pitchFamily="34" charset="0"/>
              <a:ea typeface="+mn-ea"/>
              <a:cs typeface="+mn-cs"/>
            </a:endParaRPr>
          </a:p>
          <a:p>
            <a:pPr algn="l" rtl="0" fontAlgn="base">
              <a:spcBef>
                <a:spcPct val="0"/>
              </a:spcBef>
              <a:spcAft>
                <a:spcPct val="0"/>
              </a:spcAft>
            </a:pPr>
            <a:r>
              <a:rPr lang="en-US" sz="1400" b="1" kern="1200" dirty="0">
                <a:solidFill>
                  <a:srgbClr val="000000"/>
                </a:solidFill>
                <a:latin typeface="Futura Bk BT" pitchFamily="34" charset="0"/>
                <a:ea typeface="+mn-ea"/>
                <a:cs typeface="+mn-cs"/>
              </a:rPr>
              <a:t>Su, Sun, Fei-Fei, Savarese, ICCV  09</a:t>
            </a:r>
          </a:p>
        </p:txBody>
      </p:sp>
      <p:pic>
        <p:nvPicPr>
          <p:cNvPr id="9" name="Picture 2"/>
          <p:cNvPicPr>
            <a:picLocks noChangeAspect="1" noChangeArrowheads="1"/>
          </p:cNvPicPr>
          <p:nvPr/>
        </p:nvPicPr>
        <p:blipFill>
          <a:blip r:embed="rId3"/>
          <a:srcRect/>
          <a:stretch>
            <a:fillRect/>
          </a:stretch>
        </p:blipFill>
        <p:spPr bwMode="auto">
          <a:xfrm>
            <a:off x="152400" y="1944972"/>
            <a:ext cx="2819400" cy="2322228"/>
          </a:xfrm>
          <a:prstGeom prst="rect">
            <a:avLst/>
          </a:prstGeom>
          <a:noFill/>
          <a:ln w="9525">
            <a:noFill/>
            <a:miter lim="800000"/>
            <a:headEnd/>
            <a:tailEnd/>
          </a:ln>
          <a:effectLst/>
        </p:spPr>
      </p:pic>
      <p:pic>
        <p:nvPicPr>
          <p:cNvPr id="12" name="Picture 2"/>
          <p:cNvPicPr>
            <a:picLocks noChangeAspect="1" noChangeArrowheads="1"/>
          </p:cNvPicPr>
          <p:nvPr/>
        </p:nvPicPr>
        <p:blipFill>
          <a:blip r:embed="rId4"/>
          <a:srcRect/>
          <a:stretch>
            <a:fillRect/>
          </a:stretch>
        </p:blipFill>
        <p:spPr bwMode="auto">
          <a:xfrm>
            <a:off x="3352800" y="1962150"/>
            <a:ext cx="5711531" cy="4362450"/>
          </a:xfrm>
          <a:prstGeom prst="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1752600"/>
          </a:xfrm>
          <a:prstGeom prst="rect">
            <a:avLst/>
          </a:prstGeom>
          <a:solidFill>
            <a:schemeClr val="bg1">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Futura Bk BT" pitchFamily="34" charset="0"/>
            </a:endParaRPr>
          </a:p>
        </p:txBody>
      </p:sp>
      <p:sp>
        <p:nvSpPr>
          <p:cNvPr id="60419" name="Rectangle 3"/>
          <p:cNvSpPr>
            <a:spLocks noChangeArrowheads="1"/>
          </p:cNvSpPr>
          <p:nvPr/>
        </p:nvSpPr>
        <p:spPr bwMode="auto">
          <a:xfrm>
            <a:off x="228600" y="152400"/>
            <a:ext cx="8534400" cy="1692771"/>
          </a:xfrm>
          <a:prstGeom prst="rect">
            <a:avLst/>
          </a:prstGeom>
          <a:noFill/>
          <a:ln w="50800" algn="ctr">
            <a:noFill/>
            <a:miter lim="800000"/>
            <a:headEnd/>
            <a:tailEnd/>
          </a:ln>
        </p:spPr>
        <p:txBody>
          <a:bodyPr wrap="square">
            <a:spAutoFit/>
          </a:bodyPr>
          <a:lstStyle/>
          <a:p>
            <a:pPr algn="ctr"/>
            <a:r>
              <a:rPr lang="en-US" sz="3600" dirty="0" smtClean="0">
                <a:latin typeface="Calibri"/>
              </a:rPr>
              <a:t>A unified framework for 3D object</a:t>
            </a:r>
          </a:p>
          <a:p>
            <a:pPr algn="ctr"/>
            <a:r>
              <a:rPr lang="en-US" sz="3600" dirty="0" smtClean="0">
                <a:latin typeface="Calibri"/>
              </a:rPr>
              <a:t>detection, </a:t>
            </a:r>
            <a:r>
              <a:rPr lang="en-US" sz="3600" b="1" dirty="0" smtClean="0">
                <a:latin typeface="Calibri"/>
              </a:rPr>
              <a:t>pose classification</a:t>
            </a:r>
            <a:r>
              <a:rPr lang="en-US" sz="3600" dirty="0" smtClean="0">
                <a:latin typeface="Calibri"/>
              </a:rPr>
              <a:t>, pose synthesis </a:t>
            </a:r>
          </a:p>
          <a:p>
            <a:pPr algn="ctr" rtl="0" fontAlgn="base">
              <a:spcBef>
                <a:spcPct val="0"/>
              </a:spcBef>
              <a:spcAft>
                <a:spcPct val="0"/>
              </a:spcAft>
            </a:pPr>
            <a:endParaRPr lang="en-US" sz="1600" b="1" kern="1200" dirty="0">
              <a:solidFill>
                <a:srgbClr val="000000"/>
              </a:solidFill>
              <a:latin typeface="Futura Bk BT" pitchFamily="34" charset="0"/>
              <a:ea typeface="+mn-ea"/>
              <a:cs typeface="+mn-cs"/>
            </a:endParaRPr>
          </a:p>
          <a:p>
            <a:pPr algn="ctr" rtl="0" fontAlgn="base">
              <a:spcBef>
                <a:spcPct val="0"/>
              </a:spcBef>
              <a:spcAft>
                <a:spcPct val="0"/>
              </a:spcAft>
            </a:pPr>
            <a:endParaRPr lang="en-US" sz="1600" b="1" kern="1200" dirty="0">
              <a:solidFill>
                <a:srgbClr val="990000"/>
              </a:solidFill>
              <a:latin typeface="Futura Bk BT" pitchFamily="34" charset="0"/>
              <a:ea typeface="+mn-ea"/>
              <a:cs typeface="+mn-cs"/>
            </a:endParaRPr>
          </a:p>
        </p:txBody>
      </p:sp>
      <p:sp>
        <p:nvSpPr>
          <p:cNvPr id="60420" name="Text Box 4"/>
          <p:cNvSpPr txBox="1">
            <a:spLocks noChangeArrowheads="1"/>
          </p:cNvSpPr>
          <p:nvPr/>
        </p:nvSpPr>
        <p:spPr bwMode="auto">
          <a:xfrm>
            <a:off x="7410450" y="928688"/>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1" name="Text Box 5"/>
          <p:cNvSpPr txBox="1">
            <a:spLocks noChangeArrowheads="1"/>
          </p:cNvSpPr>
          <p:nvPr/>
        </p:nvSpPr>
        <p:spPr bwMode="auto">
          <a:xfrm>
            <a:off x="7645400" y="838200"/>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3" name="Text Box 7"/>
          <p:cNvSpPr txBox="1">
            <a:spLocks noChangeArrowheads="1"/>
          </p:cNvSpPr>
          <p:nvPr/>
        </p:nvSpPr>
        <p:spPr bwMode="auto">
          <a:xfrm>
            <a:off x="5638800" y="6350913"/>
            <a:ext cx="3239990" cy="430887"/>
          </a:xfrm>
          <a:prstGeom prst="rect">
            <a:avLst/>
          </a:prstGeom>
          <a:noFill/>
          <a:ln w="76200" algn="ctr">
            <a:noFill/>
            <a:miter lim="800000"/>
            <a:headEnd/>
            <a:tailEnd/>
          </a:ln>
        </p:spPr>
        <p:txBody>
          <a:bodyPr wrap="none">
            <a:spAutoFit/>
          </a:bodyPr>
          <a:lstStyle/>
          <a:p>
            <a:pPr algn="l" rtl="0" fontAlgn="base">
              <a:spcBef>
                <a:spcPct val="0"/>
              </a:spcBef>
              <a:spcAft>
                <a:spcPct val="0"/>
              </a:spcAft>
            </a:pPr>
            <a:endParaRPr lang="en-US" sz="800" b="1" kern="1200" dirty="0">
              <a:solidFill>
                <a:srgbClr val="000000"/>
              </a:solidFill>
              <a:latin typeface="Futura Bk BT" pitchFamily="34" charset="0"/>
              <a:ea typeface="+mn-ea"/>
              <a:cs typeface="+mn-cs"/>
            </a:endParaRPr>
          </a:p>
          <a:p>
            <a:pPr algn="l" rtl="0" fontAlgn="base">
              <a:spcBef>
                <a:spcPct val="0"/>
              </a:spcBef>
              <a:spcAft>
                <a:spcPct val="0"/>
              </a:spcAft>
            </a:pPr>
            <a:r>
              <a:rPr lang="en-US" sz="1400" b="1" kern="1200" dirty="0">
                <a:solidFill>
                  <a:srgbClr val="000000"/>
                </a:solidFill>
                <a:latin typeface="Futura Bk BT" pitchFamily="34" charset="0"/>
                <a:ea typeface="+mn-ea"/>
                <a:cs typeface="+mn-cs"/>
              </a:rPr>
              <a:t>Su, Sun, Fei-Fei, Savarese, ICCV  09</a:t>
            </a:r>
          </a:p>
        </p:txBody>
      </p:sp>
      <p:pic>
        <p:nvPicPr>
          <p:cNvPr id="9" name="Picture 2"/>
          <p:cNvPicPr>
            <a:picLocks noChangeAspect="1" noChangeArrowheads="1"/>
          </p:cNvPicPr>
          <p:nvPr/>
        </p:nvPicPr>
        <p:blipFill>
          <a:blip r:embed="rId3"/>
          <a:srcRect/>
          <a:stretch>
            <a:fillRect/>
          </a:stretch>
        </p:blipFill>
        <p:spPr bwMode="auto">
          <a:xfrm>
            <a:off x="152400" y="1944972"/>
            <a:ext cx="2819400" cy="2322228"/>
          </a:xfrm>
          <a:prstGeom prst="rect">
            <a:avLst/>
          </a:prstGeom>
          <a:noFill/>
          <a:ln w="9525">
            <a:noFill/>
            <a:miter lim="800000"/>
            <a:headEnd/>
            <a:tailEnd/>
          </a:ln>
          <a:effectLst/>
        </p:spPr>
      </p:pic>
      <p:pic>
        <p:nvPicPr>
          <p:cNvPr id="10" name="Picture 13" descr="Iron.png"/>
          <p:cNvPicPr>
            <a:picLocks/>
          </p:cNvPicPr>
          <p:nvPr/>
        </p:nvPicPr>
        <p:blipFill>
          <a:blip r:embed="rId4"/>
          <a:srcRect/>
          <a:stretch>
            <a:fillRect/>
          </a:stretch>
        </p:blipFill>
        <p:spPr bwMode="auto">
          <a:xfrm>
            <a:off x="3657600" y="1981200"/>
            <a:ext cx="50292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1752600"/>
          </a:xfrm>
          <a:prstGeom prst="rect">
            <a:avLst/>
          </a:prstGeom>
          <a:solidFill>
            <a:schemeClr val="bg1">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Futura Bk BT" pitchFamily="34" charset="0"/>
            </a:endParaRPr>
          </a:p>
        </p:txBody>
      </p:sp>
      <p:sp>
        <p:nvSpPr>
          <p:cNvPr id="60419" name="Rectangle 3"/>
          <p:cNvSpPr>
            <a:spLocks noChangeArrowheads="1"/>
          </p:cNvSpPr>
          <p:nvPr/>
        </p:nvSpPr>
        <p:spPr bwMode="auto">
          <a:xfrm>
            <a:off x="228600" y="152400"/>
            <a:ext cx="8534400" cy="1692771"/>
          </a:xfrm>
          <a:prstGeom prst="rect">
            <a:avLst/>
          </a:prstGeom>
          <a:noFill/>
          <a:ln w="50800" algn="ctr">
            <a:noFill/>
            <a:miter lim="800000"/>
            <a:headEnd/>
            <a:tailEnd/>
          </a:ln>
        </p:spPr>
        <p:txBody>
          <a:bodyPr wrap="square">
            <a:spAutoFit/>
          </a:bodyPr>
          <a:lstStyle/>
          <a:p>
            <a:pPr algn="ctr"/>
            <a:r>
              <a:rPr lang="en-US" sz="3600" dirty="0" smtClean="0">
                <a:latin typeface="Calibri"/>
              </a:rPr>
              <a:t>A unified framework for 3D object</a:t>
            </a:r>
          </a:p>
          <a:p>
            <a:pPr algn="ctr"/>
            <a:r>
              <a:rPr lang="en-US" sz="3600" dirty="0" smtClean="0">
                <a:latin typeface="Calibri"/>
              </a:rPr>
              <a:t>detection, pose classification, </a:t>
            </a:r>
            <a:r>
              <a:rPr lang="en-US" sz="3600" b="1" dirty="0" smtClean="0">
                <a:latin typeface="Calibri"/>
              </a:rPr>
              <a:t>pose synthesis </a:t>
            </a:r>
          </a:p>
          <a:p>
            <a:pPr algn="ctr" rtl="0" fontAlgn="base">
              <a:spcBef>
                <a:spcPct val="0"/>
              </a:spcBef>
              <a:spcAft>
                <a:spcPct val="0"/>
              </a:spcAft>
            </a:pPr>
            <a:endParaRPr lang="en-US" sz="1600" b="1" kern="1200" dirty="0">
              <a:solidFill>
                <a:srgbClr val="000000"/>
              </a:solidFill>
              <a:latin typeface="Futura Bk BT" pitchFamily="34" charset="0"/>
              <a:ea typeface="+mn-ea"/>
              <a:cs typeface="+mn-cs"/>
            </a:endParaRPr>
          </a:p>
          <a:p>
            <a:pPr algn="ctr" rtl="0" fontAlgn="base">
              <a:spcBef>
                <a:spcPct val="0"/>
              </a:spcBef>
              <a:spcAft>
                <a:spcPct val="0"/>
              </a:spcAft>
            </a:pPr>
            <a:endParaRPr lang="en-US" sz="1600" b="1" kern="1200" dirty="0">
              <a:solidFill>
                <a:srgbClr val="990000"/>
              </a:solidFill>
              <a:latin typeface="Futura Bk BT" pitchFamily="34" charset="0"/>
              <a:ea typeface="+mn-ea"/>
              <a:cs typeface="+mn-cs"/>
            </a:endParaRPr>
          </a:p>
        </p:txBody>
      </p:sp>
      <p:sp>
        <p:nvSpPr>
          <p:cNvPr id="60420" name="Text Box 4"/>
          <p:cNvSpPr txBox="1">
            <a:spLocks noChangeArrowheads="1"/>
          </p:cNvSpPr>
          <p:nvPr/>
        </p:nvSpPr>
        <p:spPr bwMode="auto">
          <a:xfrm>
            <a:off x="7410450" y="928688"/>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1" name="Text Box 5"/>
          <p:cNvSpPr txBox="1">
            <a:spLocks noChangeArrowheads="1"/>
          </p:cNvSpPr>
          <p:nvPr/>
        </p:nvSpPr>
        <p:spPr bwMode="auto">
          <a:xfrm>
            <a:off x="7645400" y="838200"/>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3" name="Text Box 7"/>
          <p:cNvSpPr txBox="1">
            <a:spLocks noChangeArrowheads="1"/>
          </p:cNvSpPr>
          <p:nvPr/>
        </p:nvSpPr>
        <p:spPr bwMode="auto">
          <a:xfrm>
            <a:off x="5638800" y="6350913"/>
            <a:ext cx="3239990" cy="430887"/>
          </a:xfrm>
          <a:prstGeom prst="rect">
            <a:avLst/>
          </a:prstGeom>
          <a:noFill/>
          <a:ln w="76200" algn="ctr">
            <a:noFill/>
            <a:miter lim="800000"/>
            <a:headEnd/>
            <a:tailEnd/>
          </a:ln>
        </p:spPr>
        <p:txBody>
          <a:bodyPr wrap="none">
            <a:spAutoFit/>
          </a:bodyPr>
          <a:lstStyle/>
          <a:p>
            <a:pPr algn="l" rtl="0" fontAlgn="base">
              <a:spcBef>
                <a:spcPct val="0"/>
              </a:spcBef>
              <a:spcAft>
                <a:spcPct val="0"/>
              </a:spcAft>
            </a:pPr>
            <a:endParaRPr lang="en-US" sz="800" b="1" kern="1200" dirty="0">
              <a:solidFill>
                <a:srgbClr val="000000"/>
              </a:solidFill>
              <a:latin typeface="Futura Bk BT" pitchFamily="34" charset="0"/>
              <a:ea typeface="+mn-ea"/>
              <a:cs typeface="+mn-cs"/>
            </a:endParaRPr>
          </a:p>
          <a:p>
            <a:pPr algn="l" rtl="0" fontAlgn="base">
              <a:spcBef>
                <a:spcPct val="0"/>
              </a:spcBef>
              <a:spcAft>
                <a:spcPct val="0"/>
              </a:spcAft>
            </a:pPr>
            <a:r>
              <a:rPr lang="en-US" sz="1400" b="1" kern="1200" dirty="0">
                <a:solidFill>
                  <a:srgbClr val="000000"/>
                </a:solidFill>
                <a:latin typeface="Futura Bk BT" pitchFamily="34" charset="0"/>
                <a:ea typeface="+mn-ea"/>
                <a:cs typeface="+mn-cs"/>
              </a:rPr>
              <a:t>Su, Sun, Fei-Fei, Savarese, ICCV  09</a:t>
            </a:r>
          </a:p>
        </p:txBody>
      </p:sp>
      <p:pic>
        <p:nvPicPr>
          <p:cNvPr id="159747" name="Picture 3"/>
          <p:cNvPicPr>
            <a:picLocks noChangeAspect="1" noChangeArrowheads="1"/>
          </p:cNvPicPr>
          <p:nvPr/>
        </p:nvPicPr>
        <p:blipFill>
          <a:blip r:embed="rId3"/>
          <a:srcRect/>
          <a:stretch>
            <a:fillRect/>
          </a:stretch>
        </p:blipFill>
        <p:spPr bwMode="auto">
          <a:xfrm>
            <a:off x="1143000" y="1828800"/>
            <a:ext cx="7000875" cy="448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54000" contrast="-12000"/>
          </a:blip>
          <a:srcRect l="6796" t="9372" b="2107"/>
          <a:stretch>
            <a:fillRect/>
          </a:stretch>
        </p:blipFill>
        <p:spPr bwMode="auto">
          <a:xfrm>
            <a:off x="152400" y="457200"/>
            <a:ext cx="8534400" cy="6400800"/>
          </a:xfrm>
          <a:prstGeom prst="rect">
            <a:avLst/>
          </a:prstGeom>
          <a:noFill/>
          <a:ln w="63500" algn="ctr">
            <a:noFill/>
            <a:miter lim="800000"/>
            <a:headEnd/>
            <a:tailEnd/>
          </a:ln>
        </p:spPr>
      </p:pic>
      <p:pic>
        <p:nvPicPr>
          <p:cNvPr id="33795" name="Picture 3" descr="car7_A6_H2_S1"/>
          <p:cNvPicPr>
            <a:picLocks noChangeAspect="1" noChangeArrowheads="1"/>
          </p:cNvPicPr>
          <p:nvPr/>
        </p:nvPicPr>
        <p:blipFill>
          <a:blip r:embed="rId4"/>
          <a:srcRect l="12000" t="16000" r="2000" b="14667"/>
          <a:stretch>
            <a:fillRect/>
          </a:stretch>
        </p:blipFill>
        <p:spPr bwMode="auto">
          <a:xfrm>
            <a:off x="2286000" y="5067300"/>
            <a:ext cx="1392238" cy="876300"/>
          </a:xfrm>
          <a:prstGeom prst="rect">
            <a:avLst/>
          </a:prstGeom>
          <a:noFill/>
          <a:ln w="12700">
            <a:solidFill>
              <a:schemeClr val="tx1"/>
            </a:solidFill>
            <a:miter lim="800000"/>
            <a:headEnd/>
            <a:tailEnd/>
          </a:ln>
        </p:spPr>
      </p:pic>
      <p:pic>
        <p:nvPicPr>
          <p:cNvPr id="33796" name="Picture 4" descr="car10_A7_H2_S1"/>
          <p:cNvPicPr>
            <a:picLocks noChangeAspect="1" noChangeArrowheads="1"/>
          </p:cNvPicPr>
          <p:nvPr/>
        </p:nvPicPr>
        <p:blipFill>
          <a:blip r:embed="rId5"/>
          <a:srcRect l="4546" t="31372" r="9091" b="21568"/>
          <a:stretch>
            <a:fillRect/>
          </a:stretch>
        </p:blipFill>
        <p:spPr bwMode="auto">
          <a:xfrm>
            <a:off x="5334000" y="4929188"/>
            <a:ext cx="1828800" cy="747712"/>
          </a:xfrm>
          <a:prstGeom prst="rect">
            <a:avLst/>
          </a:prstGeom>
          <a:noFill/>
          <a:ln w="12700">
            <a:solidFill>
              <a:schemeClr val="tx1"/>
            </a:solidFill>
            <a:miter lim="800000"/>
            <a:headEnd/>
            <a:tailEnd/>
          </a:ln>
        </p:spPr>
      </p:pic>
      <p:pic>
        <p:nvPicPr>
          <p:cNvPr id="33797" name="Picture 5" descr="car_A3_H2_S1"/>
          <p:cNvPicPr>
            <a:picLocks noChangeAspect="1" noChangeArrowheads="1"/>
          </p:cNvPicPr>
          <p:nvPr/>
        </p:nvPicPr>
        <p:blipFill>
          <a:blip r:embed="rId6"/>
          <a:srcRect l="10561" t="35840" r="5521" b="24319"/>
          <a:stretch>
            <a:fillRect/>
          </a:stretch>
        </p:blipFill>
        <p:spPr bwMode="auto">
          <a:xfrm>
            <a:off x="5257800" y="3924300"/>
            <a:ext cx="1524000" cy="542925"/>
          </a:xfrm>
          <a:prstGeom prst="rect">
            <a:avLst/>
          </a:prstGeom>
          <a:noFill/>
          <a:ln w="12700">
            <a:solidFill>
              <a:schemeClr val="tx1"/>
            </a:solidFill>
            <a:miter lim="800000"/>
            <a:headEnd/>
            <a:tailEnd/>
          </a:ln>
        </p:spPr>
      </p:pic>
      <p:pic>
        <p:nvPicPr>
          <p:cNvPr id="33798" name="Picture 6" descr="car_A2_H2_S2"/>
          <p:cNvPicPr>
            <a:picLocks noChangeAspect="1" noChangeArrowheads="1"/>
          </p:cNvPicPr>
          <p:nvPr/>
        </p:nvPicPr>
        <p:blipFill>
          <a:blip r:embed="rId7"/>
          <a:srcRect l="22079" t="24001" r="22079" b="33279"/>
          <a:stretch>
            <a:fillRect/>
          </a:stretch>
        </p:blipFill>
        <p:spPr bwMode="auto">
          <a:xfrm>
            <a:off x="2133600" y="2552700"/>
            <a:ext cx="1520825" cy="871538"/>
          </a:xfrm>
          <a:prstGeom prst="rect">
            <a:avLst/>
          </a:prstGeom>
          <a:noFill/>
          <a:ln w="12700">
            <a:solidFill>
              <a:schemeClr val="tx1"/>
            </a:solidFill>
            <a:miter lim="800000"/>
            <a:headEnd/>
            <a:tailEnd/>
          </a:ln>
        </p:spPr>
      </p:pic>
      <p:pic>
        <p:nvPicPr>
          <p:cNvPr id="33799" name="Picture 7" descr="car10_A1_H1_S2"/>
          <p:cNvPicPr>
            <a:picLocks noChangeAspect="1" noChangeArrowheads="1"/>
          </p:cNvPicPr>
          <p:nvPr/>
        </p:nvPicPr>
        <p:blipFill>
          <a:blip r:embed="rId8"/>
          <a:srcRect l="22000" t="16000" r="22000" b="28000"/>
          <a:stretch>
            <a:fillRect/>
          </a:stretch>
        </p:blipFill>
        <p:spPr bwMode="auto">
          <a:xfrm>
            <a:off x="5562600" y="1485900"/>
            <a:ext cx="1219200" cy="914400"/>
          </a:xfrm>
          <a:prstGeom prst="rect">
            <a:avLst/>
          </a:prstGeom>
          <a:noFill/>
          <a:ln w="12700">
            <a:solidFill>
              <a:schemeClr val="tx1"/>
            </a:solidFill>
            <a:miter lim="800000"/>
            <a:headEnd/>
            <a:tailEnd/>
          </a:ln>
        </p:spPr>
      </p:pic>
      <p:pic>
        <p:nvPicPr>
          <p:cNvPr id="33800" name="Picture 8" descr="car10_A8_H2_S2"/>
          <p:cNvPicPr>
            <a:picLocks noChangeAspect="1" noChangeArrowheads="1"/>
          </p:cNvPicPr>
          <p:nvPr/>
        </p:nvPicPr>
        <p:blipFill>
          <a:blip r:embed="rId9"/>
          <a:srcRect l="22000" t="39999" r="25999" b="14667"/>
          <a:stretch>
            <a:fillRect/>
          </a:stretch>
        </p:blipFill>
        <p:spPr bwMode="auto">
          <a:xfrm>
            <a:off x="7010400" y="3619500"/>
            <a:ext cx="1371600" cy="896938"/>
          </a:xfrm>
          <a:prstGeom prst="rect">
            <a:avLst/>
          </a:prstGeom>
          <a:noFill/>
          <a:ln w="12700">
            <a:solidFill>
              <a:schemeClr val="tx1"/>
            </a:solidFill>
            <a:miter lim="800000"/>
            <a:headEnd/>
            <a:tailEnd/>
          </a:ln>
        </p:spPr>
      </p:pic>
      <p:pic>
        <p:nvPicPr>
          <p:cNvPr id="33801" name="Picture 9" descr="car10_A8_H1_S1"/>
          <p:cNvPicPr>
            <a:picLocks noChangeAspect="1" noChangeArrowheads="1"/>
          </p:cNvPicPr>
          <p:nvPr/>
        </p:nvPicPr>
        <p:blipFill>
          <a:blip r:embed="rId10" cstate="print"/>
          <a:srcRect l="2000" t="10666" r="3999" b="22667"/>
          <a:stretch>
            <a:fillRect/>
          </a:stretch>
        </p:blipFill>
        <p:spPr bwMode="auto">
          <a:xfrm>
            <a:off x="3505200" y="3848100"/>
            <a:ext cx="1524000" cy="809625"/>
          </a:xfrm>
          <a:prstGeom prst="rect">
            <a:avLst/>
          </a:prstGeom>
          <a:noFill/>
          <a:ln w="12700">
            <a:solidFill>
              <a:schemeClr val="tx1"/>
            </a:solidFill>
            <a:miter lim="800000"/>
            <a:headEnd/>
            <a:tailEnd/>
          </a:ln>
        </p:spPr>
      </p:pic>
      <p:pic>
        <p:nvPicPr>
          <p:cNvPr id="33802" name="Picture 10" descr="car10_A4_H1_S1"/>
          <p:cNvPicPr>
            <a:picLocks noChangeAspect="1" noChangeArrowheads="1"/>
          </p:cNvPicPr>
          <p:nvPr/>
        </p:nvPicPr>
        <p:blipFill>
          <a:blip r:embed="rId11"/>
          <a:srcRect l="8000" t="18666" r="8000" b="25334"/>
          <a:stretch>
            <a:fillRect/>
          </a:stretch>
        </p:blipFill>
        <p:spPr bwMode="auto">
          <a:xfrm>
            <a:off x="381000" y="4991100"/>
            <a:ext cx="1676400" cy="838200"/>
          </a:xfrm>
          <a:prstGeom prst="rect">
            <a:avLst/>
          </a:prstGeom>
          <a:noFill/>
          <a:ln w="12700">
            <a:solidFill>
              <a:schemeClr val="tx1"/>
            </a:solidFill>
            <a:miter lim="800000"/>
            <a:headEnd/>
            <a:tailEnd/>
          </a:ln>
        </p:spPr>
      </p:pic>
      <p:pic>
        <p:nvPicPr>
          <p:cNvPr id="33803" name="Picture 11" descr="car10_A4_H2_S3"/>
          <p:cNvPicPr>
            <a:picLocks noChangeAspect="1" noChangeArrowheads="1"/>
          </p:cNvPicPr>
          <p:nvPr/>
        </p:nvPicPr>
        <p:blipFill>
          <a:blip r:embed="rId12"/>
          <a:srcRect l="31999" t="45334" r="30000" b="20000"/>
          <a:stretch>
            <a:fillRect/>
          </a:stretch>
        </p:blipFill>
        <p:spPr bwMode="auto">
          <a:xfrm>
            <a:off x="1524000" y="1333500"/>
            <a:ext cx="1447800" cy="990600"/>
          </a:xfrm>
          <a:prstGeom prst="rect">
            <a:avLst/>
          </a:prstGeom>
          <a:noFill/>
          <a:ln w="12700">
            <a:solidFill>
              <a:schemeClr val="tx1"/>
            </a:solidFill>
            <a:miter lim="800000"/>
            <a:headEnd/>
            <a:tailEnd/>
          </a:ln>
        </p:spPr>
      </p:pic>
      <p:pic>
        <p:nvPicPr>
          <p:cNvPr id="33804" name="Picture 12" descr="car_A8_H1_S1"/>
          <p:cNvPicPr>
            <a:picLocks noChangeAspect="1" noChangeArrowheads="1"/>
          </p:cNvPicPr>
          <p:nvPr/>
        </p:nvPicPr>
        <p:blipFill>
          <a:blip r:embed="rId13"/>
          <a:srcRect l="10800" t="17281" r="7201" b="21440"/>
          <a:stretch>
            <a:fillRect/>
          </a:stretch>
        </p:blipFill>
        <p:spPr bwMode="auto">
          <a:xfrm>
            <a:off x="230188" y="3771900"/>
            <a:ext cx="1447800" cy="811213"/>
          </a:xfrm>
          <a:prstGeom prst="rect">
            <a:avLst/>
          </a:prstGeom>
          <a:noFill/>
          <a:ln w="12700">
            <a:solidFill>
              <a:schemeClr val="tx1"/>
            </a:solidFill>
            <a:miter lim="800000"/>
            <a:headEnd/>
            <a:tailEnd/>
          </a:ln>
        </p:spPr>
      </p:pic>
      <p:pic>
        <p:nvPicPr>
          <p:cNvPr id="33805" name="Picture 13" descr="car_A7_H1_S1"/>
          <p:cNvPicPr>
            <a:picLocks noChangeAspect="1" noChangeArrowheads="1"/>
          </p:cNvPicPr>
          <p:nvPr/>
        </p:nvPicPr>
        <p:blipFill>
          <a:blip r:embed="rId14"/>
          <a:srcRect l="6000" t="21333" r="6000" b="38667"/>
          <a:stretch>
            <a:fillRect/>
          </a:stretch>
        </p:blipFill>
        <p:spPr bwMode="auto">
          <a:xfrm>
            <a:off x="5562600" y="2781300"/>
            <a:ext cx="1676400" cy="573088"/>
          </a:xfrm>
          <a:prstGeom prst="rect">
            <a:avLst/>
          </a:prstGeom>
          <a:noFill/>
          <a:ln w="9525">
            <a:solidFill>
              <a:schemeClr val="tx1"/>
            </a:solidFill>
            <a:miter lim="800000"/>
            <a:headEnd/>
            <a:tailEnd/>
          </a:ln>
        </p:spPr>
      </p:pic>
      <p:pic>
        <p:nvPicPr>
          <p:cNvPr id="33806" name="Picture 14" descr="car_A1_H1_S1"/>
          <p:cNvPicPr>
            <a:picLocks noChangeAspect="1" noChangeArrowheads="1"/>
          </p:cNvPicPr>
          <p:nvPr/>
        </p:nvPicPr>
        <p:blipFill>
          <a:blip r:embed="rId15"/>
          <a:srcRect l="6000" t="16000" r="10001" b="14667"/>
          <a:stretch>
            <a:fillRect/>
          </a:stretch>
        </p:blipFill>
        <p:spPr bwMode="auto">
          <a:xfrm>
            <a:off x="7010400" y="1228725"/>
            <a:ext cx="1524000" cy="942975"/>
          </a:xfrm>
          <a:prstGeom prst="rect">
            <a:avLst/>
          </a:prstGeom>
          <a:noFill/>
          <a:ln w="9525">
            <a:solidFill>
              <a:schemeClr val="tx1"/>
            </a:solidFill>
            <a:miter lim="800000"/>
            <a:headEnd/>
            <a:tailEnd/>
          </a:ln>
        </p:spPr>
      </p:pic>
      <p:pic>
        <p:nvPicPr>
          <p:cNvPr id="33807" name="Picture 15" descr="car_A1_H1_S1"/>
          <p:cNvPicPr>
            <a:picLocks noChangeAspect="1" noChangeArrowheads="1"/>
          </p:cNvPicPr>
          <p:nvPr/>
        </p:nvPicPr>
        <p:blipFill>
          <a:blip r:embed="rId16"/>
          <a:srcRect l="17999" t="16000" r="6000" b="14667"/>
          <a:stretch>
            <a:fillRect/>
          </a:stretch>
        </p:blipFill>
        <p:spPr bwMode="auto">
          <a:xfrm>
            <a:off x="7467600" y="2324100"/>
            <a:ext cx="1371600" cy="938213"/>
          </a:xfrm>
          <a:prstGeom prst="rect">
            <a:avLst/>
          </a:prstGeom>
          <a:noFill/>
          <a:ln w="9525">
            <a:solidFill>
              <a:schemeClr val="tx1"/>
            </a:solidFill>
            <a:miter lim="800000"/>
            <a:headEnd/>
            <a:tailEnd/>
          </a:ln>
        </p:spPr>
      </p:pic>
      <p:pic>
        <p:nvPicPr>
          <p:cNvPr id="33808" name="Picture 16" descr="car_A5_H2_S3"/>
          <p:cNvPicPr>
            <a:picLocks noChangeAspect="1" noChangeArrowheads="1"/>
          </p:cNvPicPr>
          <p:nvPr/>
        </p:nvPicPr>
        <p:blipFill>
          <a:blip r:embed="rId17"/>
          <a:srcRect/>
          <a:stretch>
            <a:fillRect/>
          </a:stretch>
        </p:blipFill>
        <p:spPr bwMode="auto">
          <a:xfrm>
            <a:off x="609600" y="2628900"/>
            <a:ext cx="1219200" cy="914400"/>
          </a:xfrm>
          <a:prstGeom prst="rect">
            <a:avLst/>
          </a:prstGeom>
          <a:noFill/>
          <a:ln w="12700">
            <a:solidFill>
              <a:schemeClr val="tx1"/>
            </a:solidFill>
            <a:miter lim="800000"/>
            <a:headEnd/>
            <a:tailEnd/>
          </a:ln>
        </p:spPr>
      </p:pic>
      <p:pic>
        <p:nvPicPr>
          <p:cNvPr id="33809" name="Picture 17" descr="car_A4_H2_S2"/>
          <p:cNvPicPr>
            <a:picLocks noChangeAspect="1" noChangeArrowheads="1"/>
          </p:cNvPicPr>
          <p:nvPr/>
        </p:nvPicPr>
        <p:blipFill>
          <a:blip r:embed="rId18" cstate="print"/>
          <a:srcRect/>
          <a:stretch>
            <a:fillRect/>
          </a:stretch>
        </p:blipFill>
        <p:spPr bwMode="auto">
          <a:xfrm>
            <a:off x="3657600" y="1409700"/>
            <a:ext cx="1371600" cy="1028700"/>
          </a:xfrm>
          <a:prstGeom prst="rect">
            <a:avLst/>
          </a:prstGeom>
          <a:noFill/>
          <a:ln w="12700">
            <a:solidFill>
              <a:schemeClr val="tx1"/>
            </a:solidFill>
            <a:miter lim="800000"/>
            <a:headEnd/>
            <a:tailEnd/>
          </a:ln>
        </p:spPr>
      </p:pic>
      <p:pic>
        <p:nvPicPr>
          <p:cNvPr id="33810" name="Picture 18" descr="car8_A6_H1_S2"/>
          <p:cNvPicPr>
            <a:picLocks noChangeAspect="1" noChangeArrowheads="1"/>
          </p:cNvPicPr>
          <p:nvPr/>
        </p:nvPicPr>
        <p:blipFill>
          <a:blip r:embed="rId19" cstate="print"/>
          <a:srcRect/>
          <a:stretch>
            <a:fillRect/>
          </a:stretch>
        </p:blipFill>
        <p:spPr bwMode="auto">
          <a:xfrm>
            <a:off x="3962400" y="2552700"/>
            <a:ext cx="1295400" cy="971550"/>
          </a:xfrm>
          <a:prstGeom prst="rect">
            <a:avLst/>
          </a:prstGeom>
          <a:noFill/>
          <a:ln w="12700">
            <a:solidFill>
              <a:schemeClr val="tx1"/>
            </a:solidFill>
            <a:miter lim="800000"/>
            <a:headEnd/>
            <a:tailEnd/>
          </a:ln>
        </p:spPr>
      </p:pic>
      <p:pic>
        <p:nvPicPr>
          <p:cNvPr id="33811" name="Picture 19" descr="car7_A2_H1_S3"/>
          <p:cNvPicPr>
            <a:picLocks noChangeAspect="1" noChangeArrowheads="1"/>
          </p:cNvPicPr>
          <p:nvPr/>
        </p:nvPicPr>
        <p:blipFill>
          <a:blip r:embed="rId20"/>
          <a:srcRect/>
          <a:stretch>
            <a:fillRect/>
          </a:stretch>
        </p:blipFill>
        <p:spPr bwMode="auto">
          <a:xfrm>
            <a:off x="3886200" y="4838700"/>
            <a:ext cx="1219200" cy="914400"/>
          </a:xfrm>
          <a:prstGeom prst="rect">
            <a:avLst/>
          </a:prstGeom>
          <a:noFill/>
          <a:ln w="12700">
            <a:solidFill>
              <a:schemeClr val="tx1"/>
            </a:solidFill>
            <a:miter lim="800000"/>
            <a:headEnd/>
            <a:tailEnd/>
          </a:ln>
        </p:spPr>
      </p:pic>
      <p:pic>
        <p:nvPicPr>
          <p:cNvPr id="33812" name="Picture 20" descr="car8_A6_H2_S2"/>
          <p:cNvPicPr>
            <a:picLocks noChangeAspect="1" noChangeArrowheads="1"/>
          </p:cNvPicPr>
          <p:nvPr/>
        </p:nvPicPr>
        <p:blipFill>
          <a:blip r:embed="rId21"/>
          <a:srcRect/>
          <a:stretch>
            <a:fillRect/>
          </a:stretch>
        </p:blipFill>
        <p:spPr bwMode="auto">
          <a:xfrm>
            <a:off x="1981200" y="3848100"/>
            <a:ext cx="1295400" cy="971550"/>
          </a:xfrm>
          <a:prstGeom prst="rect">
            <a:avLst/>
          </a:prstGeom>
          <a:noFill/>
          <a:ln w="12700">
            <a:solidFill>
              <a:schemeClr val="tx1"/>
            </a:solidFill>
            <a:miter lim="800000"/>
            <a:headEnd/>
            <a:tailEnd/>
          </a:ln>
        </p:spPr>
      </p:pic>
      <p:pic>
        <p:nvPicPr>
          <p:cNvPr id="33813" name="Picture 21" descr="car7_A5_H2_S3"/>
          <p:cNvPicPr>
            <a:picLocks noChangeAspect="1" noChangeArrowheads="1"/>
          </p:cNvPicPr>
          <p:nvPr/>
        </p:nvPicPr>
        <p:blipFill>
          <a:blip r:embed="rId22" cstate="print"/>
          <a:srcRect/>
          <a:stretch>
            <a:fillRect/>
          </a:stretch>
        </p:blipFill>
        <p:spPr bwMode="auto">
          <a:xfrm>
            <a:off x="7391400" y="4762500"/>
            <a:ext cx="1295400" cy="971550"/>
          </a:xfrm>
          <a:prstGeom prst="rect">
            <a:avLst/>
          </a:prstGeom>
          <a:noFill/>
          <a:ln w="12700">
            <a:solidFill>
              <a:schemeClr val="tx1"/>
            </a:solidFill>
            <a:miter lim="800000"/>
            <a:headEnd/>
            <a:tailEnd/>
          </a:ln>
        </p:spPr>
      </p:pic>
      <p:sp>
        <p:nvSpPr>
          <p:cNvPr id="33814" name="Rectangle 22"/>
          <p:cNvSpPr>
            <a:spLocks noChangeArrowheads="1"/>
          </p:cNvSpPr>
          <p:nvPr/>
        </p:nvSpPr>
        <p:spPr bwMode="auto">
          <a:xfrm>
            <a:off x="609600" y="136525"/>
            <a:ext cx="7543800" cy="701675"/>
          </a:xfrm>
          <a:prstGeom prst="rect">
            <a:avLst/>
          </a:prstGeom>
          <a:solidFill>
            <a:schemeClr val="bg1"/>
          </a:solidFill>
          <a:ln w="25400" algn="ctr">
            <a:noFill/>
            <a:miter lim="800000"/>
            <a:headEnd/>
            <a:tailEnd/>
          </a:ln>
        </p:spPr>
        <p:txBody>
          <a:bodyPr>
            <a:spAutoFit/>
          </a:bodyPr>
          <a:lstStyle/>
          <a:p>
            <a:pPr algn="ctr" rtl="0" fontAlgn="base">
              <a:spcBef>
                <a:spcPct val="0"/>
              </a:spcBef>
              <a:spcAft>
                <a:spcPct val="0"/>
              </a:spcAft>
            </a:pPr>
            <a:r>
              <a:rPr lang="en-US" sz="4000" b="1" kern="1200" dirty="0">
                <a:solidFill>
                  <a:srgbClr val="000000"/>
                </a:solidFill>
                <a:latin typeface="Futura Bk BT" pitchFamily="34" charset="0"/>
                <a:ea typeface="+mn-ea"/>
                <a:cs typeface="+mn-cs"/>
              </a:rPr>
              <a:t> 3D Object Categorization</a:t>
            </a:r>
            <a:endParaRPr lang="en-US" sz="4000" b="1" kern="1200" dirty="0">
              <a:solidFill>
                <a:srgbClr val="CC0066"/>
              </a:solidFill>
              <a:latin typeface="Futura Bk BT" pitchFamily="34" charset="0"/>
              <a:ea typeface="+mn-ea"/>
              <a:cs typeface="+mn-cs"/>
            </a:endParaRPr>
          </a:p>
        </p:txBody>
      </p:sp>
      <p:sp>
        <p:nvSpPr>
          <p:cNvPr id="33815" name="Rectangle 23"/>
          <p:cNvSpPr>
            <a:spLocks noChangeArrowheads="1"/>
          </p:cNvSpPr>
          <p:nvPr/>
        </p:nvSpPr>
        <p:spPr bwMode="auto">
          <a:xfrm>
            <a:off x="6553200" y="6142038"/>
            <a:ext cx="1905000" cy="639762"/>
          </a:xfrm>
          <a:prstGeom prst="rect">
            <a:avLst/>
          </a:prstGeom>
          <a:solidFill>
            <a:schemeClr val="bg1"/>
          </a:solidFill>
          <a:ln w="25400" algn="ctr">
            <a:noFill/>
            <a:miter lim="800000"/>
            <a:headEnd/>
            <a:tailEnd/>
          </a:ln>
        </p:spPr>
        <p:txBody>
          <a:bodyPr>
            <a:spAutoFit/>
          </a:bodyPr>
          <a:lstStyle/>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 Chiu et al. ‘07</a:t>
            </a:r>
          </a:p>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 Hoiem, et al., ’07</a:t>
            </a:r>
          </a:p>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 Yan, et al. ’07</a:t>
            </a:r>
          </a:p>
        </p:txBody>
      </p:sp>
      <p:sp>
        <p:nvSpPr>
          <p:cNvPr id="519192" name="Text Box 24"/>
          <p:cNvSpPr txBox="1">
            <a:spLocks noChangeArrowheads="1"/>
          </p:cNvSpPr>
          <p:nvPr/>
        </p:nvSpPr>
        <p:spPr bwMode="auto">
          <a:xfrm>
            <a:off x="457200" y="5959475"/>
            <a:ext cx="1989138" cy="822325"/>
          </a:xfrm>
          <a:prstGeom prst="rect">
            <a:avLst/>
          </a:prstGeom>
          <a:noFill/>
          <a:ln w="38100" algn="ctr">
            <a:noFill/>
            <a:miter lim="800000"/>
            <a:headEnd/>
            <a:tailEnd/>
          </a:ln>
        </p:spPr>
        <p:txBody>
          <a:bodyPr wrap="none">
            <a:spAutoFit/>
          </a:bodyPr>
          <a:lstStyle/>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 Weber et al. ‘00</a:t>
            </a:r>
          </a:p>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 Schneiderman et al. ’01</a:t>
            </a:r>
          </a:p>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Capel et al ’02</a:t>
            </a:r>
          </a:p>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Johnson &amp; Herbert ‘99</a:t>
            </a:r>
          </a:p>
        </p:txBody>
      </p:sp>
      <p:sp>
        <p:nvSpPr>
          <p:cNvPr id="33817" name="Text Box 25"/>
          <p:cNvSpPr txBox="1">
            <a:spLocks noChangeArrowheads="1"/>
          </p:cNvSpPr>
          <p:nvPr/>
        </p:nvSpPr>
        <p:spPr bwMode="auto">
          <a:xfrm>
            <a:off x="4495800" y="6142038"/>
            <a:ext cx="2286000" cy="639762"/>
          </a:xfrm>
          <a:prstGeom prst="rect">
            <a:avLst/>
          </a:prstGeom>
          <a:noFill/>
          <a:ln w="9525">
            <a:noFill/>
            <a:miter lim="800000"/>
            <a:headEnd/>
            <a:tailEnd/>
          </a:ln>
        </p:spPr>
        <p:txBody>
          <a:bodyPr>
            <a:spAutoFit/>
          </a:bodyPr>
          <a:lstStyle/>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Thomas et al. ‘06 </a:t>
            </a:r>
          </a:p>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 Kushal, et al., ’07 </a:t>
            </a:r>
          </a:p>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 Savarese et al, 07, 08</a:t>
            </a:r>
          </a:p>
        </p:txBody>
      </p:sp>
      <p:sp>
        <p:nvSpPr>
          <p:cNvPr id="519194" name="Text Box 26"/>
          <p:cNvSpPr txBox="1">
            <a:spLocks noChangeArrowheads="1"/>
          </p:cNvSpPr>
          <p:nvPr/>
        </p:nvSpPr>
        <p:spPr bwMode="auto">
          <a:xfrm>
            <a:off x="2514600" y="6019800"/>
            <a:ext cx="2286000" cy="822325"/>
          </a:xfrm>
          <a:prstGeom prst="rect">
            <a:avLst/>
          </a:prstGeom>
          <a:noFill/>
          <a:ln w="9525">
            <a:noFill/>
            <a:miter lim="800000"/>
            <a:headEnd/>
            <a:tailEnd/>
          </a:ln>
        </p:spPr>
        <p:txBody>
          <a:bodyPr>
            <a:spAutoFit/>
          </a:bodyPr>
          <a:lstStyle/>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Bronstein et al, ‘03 </a:t>
            </a:r>
          </a:p>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Ruiz-Correa et al. ’03, </a:t>
            </a:r>
          </a:p>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Funkhouser et al ’03</a:t>
            </a:r>
          </a:p>
          <a:p>
            <a:pPr algn="l" rtl="0" fontAlgn="base">
              <a:spcBef>
                <a:spcPct val="0"/>
              </a:spcBef>
              <a:spcAft>
                <a:spcPct val="0"/>
              </a:spcAft>
              <a:buFontTx/>
              <a:buChar char="•"/>
            </a:pPr>
            <a:r>
              <a:rPr lang="en-US" sz="1200" kern="1200">
                <a:solidFill>
                  <a:srgbClr val="800000"/>
                </a:solidFill>
                <a:latin typeface="Futura Bk BT" pitchFamily="34" charset="0"/>
                <a:ea typeface="+mn-ea"/>
                <a:cs typeface="+mn-cs"/>
              </a:rPr>
              <a:t>Bart et al ‘04</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91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9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92" grpId="0"/>
      <p:bldP spid="51919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1752600"/>
          </a:xfrm>
          <a:prstGeom prst="rect">
            <a:avLst/>
          </a:prstGeom>
          <a:solidFill>
            <a:schemeClr val="bg1">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Futura Bk BT" pitchFamily="34" charset="0"/>
            </a:endParaRPr>
          </a:p>
        </p:txBody>
      </p:sp>
      <p:sp>
        <p:nvSpPr>
          <p:cNvPr id="60419" name="Rectangle 3"/>
          <p:cNvSpPr>
            <a:spLocks noChangeArrowheads="1"/>
          </p:cNvSpPr>
          <p:nvPr/>
        </p:nvSpPr>
        <p:spPr bwMode="auto">
          <a:xfrm>
            <a:off x="228600" y="152400"/>
            <a:ext cx="8534400" cy="1692771"/>
          </a:xfrm>
          <a:prstGeom prst="rect">
            <a:avLst/>
          </a:prstGeom>
          <a:noFill/>
          <a:ln w="50800" algn="ctr">
            <a:noFill/>
            <a:miter lim="800000"/>
            <a:headEnd/>
            <a:tailEnd/>
          </a:ln>
        </p:spPr>
        <p:txBody>
          <a:bodyPr wrap="square">
            <a:spAutoFit/>
          </a:bodyPr>
          <a:lstStyle/>
          <a:p>
            <a:pPr algn="ctr"/>
            <a:r>
              <a:rPr lang="en-US" sz="3600" dirty="0" smtClean="0">
                <a:latin typeface="Calibri"/>
              </a:rPr>
              <a:t>A unified framework for 3D object</a:t>
            </a:r>
          </a:p>
          <a:p>
            <a:pPr algn="ctr"/>
            <a:r>
              <a:rPr lang="en-US" sz="3600" dirty="0" smtClean="0">
                <a:latin typeface="Calibri"/>
              </a:rPr>
              <a:t>detection, pose classification, </a:t>
            </a:r>
            <a:r>
              <a:rPr lang="en-US" sz="3600" b="1" dirty="0" smtClean="0">
                <a:latin typeface="Calibri"/>
              </a:rPr>
              <a:t>pose synthesis </a:t>
            </a:r>
          </a:p>
          <a:p>
            <a:pPr algn="ctr" rtl="0" fontAlgn="base">
              <a:spcBef>
                <a:spcPct val="0"/>
              </a:spcBef>
              <a:spcAft>
                <a:spcPct val="0"/>
              </a:spcAft>
            </a:pPr>
            <a:endParaRPr lang="en-US" sz="1600" b="1" kern="1200" dirty="0">
              <a:solidFill>
                <a:srgbClr val="000000"/>
              </a:solidFill>
              <a:latin typeface="Futura Bk BT" pitchFamily="34" charset="0"/>
              <a:ea typeface="+mn-ea"/>
              <a:cs typeface="+mn-cs"/>
            </a:endParaRPr>
          </a:p>
          <a:p>
            <a:pPr algn="ctr" rtl="0" fontAlgn="base">
              <a:spcBef>
                <a:spcPct val="0"/>
              </a:spcBef>
              <a:spcAft>
                <a:spcPct val="0"/>
              </a:spcAft>
            </a:pPr>
            <a:endParaRPr lang="en-US" sz="1600" b="1" kern="1200" dirty="0">
              <a:solidFill>
                <a:srgbClr val="990000"/>
              </a:solidFill>
              <a:latin typeface="Futura Bk BT" pitchFamily="34" charset="0"/>
              <a:ea typeface="+mn-ea"/>
              <a:cs typeface="+mn-cs"/>
            </a:endParaRPr>
          </a:p>
        </p:txBody>
      </p:sp>
      <p:sp>
        <p:nvSpPr>
          <p:cNvPr id="60420" name="Text Box 4"/>
          <p:cNvSpPr txBox="1">
            <a:spLocks noChangeArrowheads="1"/>
          </p:cNvSpPr>
          <p:nvPr/>
        </p:nvSpPr>
        <p:spPr bwMode="auto">
          <a:xfrm>
            <a:off x="7410450" y="928688"/>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sp>
        <p:nvSpPr>
          <p:cNvPr id="60421" name="Text Box 5"/>
          <p:cNvSpPr txBox="1">
            <a:spLocks noChangeArrowheads="1"/>
          </p:cNvSpPr>
          <p:nvPr/>
        </p:nvSpPr>
        <p:spPr bwMode="auto">
          <a:xfrm>
            <a:off x="7645400" y="838200"/>
            <a:ext cx="184150" cy="366712"/>
          </a:xfrm>
          <a:prstGeom prst="rect">
            <a:avLst/>
          </a:prstGeom>
          <a:noFill/>
          <a:ln w="38100" algn="ctr">
            <a:noFill/>
            <a:miter lim="800000"/>
            <a:headEnd/>
            <a:tailEnd/>
          </a:ln>
        </p:spPr>
        <p:txBody>
          <a:bodyPr wrap="none">
            <a:spAutoFit/>
          </a:bodyPr>
          <a:lstStyle/>
          <a:p>
            <a:pPr algn="ctr" rtl="0" fontAlgn="base">
              <a:spcBef>
                <a:spcPct val="0"/>
              </a:spcBef>
              <a:spcAft>
                <a:spcPct val="0"/>
              </a:spcAft>
            </a:pPr>
            <a:endParaRPr lang="en-US" b="1" kern="1200">
              <a:solidFill>
                <a:srgbClr val="333399"/>
              </a:solidFill>
              <a:latin typeface="Futura Bk BT" pitchFamily="34" charset="0"/>
              <a:ea typeface="+mn-ea"/>
              <a:cs typeface="+mn-cs"/>
            </a:endParaRPr>
          </a:p>
        </p:txBody>
      </p:sp>
      <p:graphicFrame>
        <p:nvGraphicFramePr>
          <p:cNvPr id="8" name="Group 107"/>
          <p:cNvGraphicFramePr>
            <a:graphicFrameLocks noGrp="1"/>
          </p:cNvGraphicFramePr>
          <p:nvPr/>
        </p:nvGraphicFramePr>
        <p:xfrm>
          <a:off x="457200" y="1778317"/>
          <a:ext cx="8229601" cy="4932680"/>
        </p:xfrm>
        <a:graphic>
          <a:graphicData uri="http://schemas.openxmlformats.org/drawingml/2006/table">
            <a:tbl>
              <a:tblPr/>
              <a:tblGrid>
                <a:gridCol w="2034825"/>
                <a:gridCol w="1394175"/>
                <a:gridCol w="1371600"/>
                <a:gridCol w="1600200"/>
                <a:gridCol w="1828801"/>
              </a:tblGrid>
              <a:tr h="838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Futura Bk BT"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Futura Bk BT" pitchFamily="34" charset="0"/>
                        </a:rPr>
                        <a:t>Single view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Futura Bk BT" pitchFamily="34" charset="0"/>
                        </a:rPr>
                        <a:t>Mixture/ Multi-view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Futura Bk BT" pitchFamily="34" charset="0"/>
                        </a:rPr>
                        <a:t>Sav</a:t>
                      </a:r>
                      <a:r>
                        <a:rPr kumimoji="0" lang="en-US" sz="2400" b="0" i="0" u="none" strike="noStrike" cap="none" normalizeH="0" baseline="0" dirty="0" smtClean="0">
                          <a:ln>
                            <a:noFill/>
                          </a:ln>
                          <a:solidFill>
                            <a:schemeClr val="tx1"/>
                          </a:solidFill>
                          <a:effectLst/>
                          <a:latin typeface="Futura Bk BT" pitchFamily="34" charset="0"/>
                        </a:rPr>
                        <a:t>. et al, 07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Futura Bk BT" pitchFamily="34" charset="0"/>
                        </a:rPr>
                        <a:t>Morphing model </a:t>
                      </a:r>
                      <a:r>
                        <a:rPr kumimoji="0" lang="en-US" sz="2000" b="0" i="0" u="none" strike="noStrike" cap="none" normalizeH="0" baseline="0" dirty="0" smtClean="0">
                          <a:ln>
                            <a:noFill/>
                          </a:ln>
                          <a:solidFill>
                            <a:schemeClr val="tx1"/>
                          </a:solidFill>
                          <a:effectLst/>
                          <a:latin typeface="Futura Bk BT" pitchFamily="34" charset="0"/>
                        </a:rPr>
                        <a:t>(Su, Sun, et al. 09)</a:t>
                      </a:r>
                      <a:endParaRPr kumimoji="0" lang="en-US" sz="2400" b="0" i="0" u="none" strike="noStrike" cap="none" normalizeH="0" baseline="0" dirty="0" smtClean="0">
                        <a:ln>
                          <a:noFill/>
                        </a:ln>
                        <a:solidFill>
                          <a:schemeClr val="tx1"/>
                        </a:solidFill>
                        <a:effectLst/>
                        <a:latin typeface="Futura Bk BT"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635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Futura Bk BT" pitchFamily="34" charset="0"/>
                        </a:rPr>
                        <a:t>View point invariant</a:t>
                      </a:r>
                      <a:endParaRPr kumimoji="0" lang="en-US" sz="1400" b="0" i="0" u="none" strike="noStrike" cap="none" normalizeH="0" baseline="0" smtClean="0">
                        <a:ln>
                          <a:noFill/>
                        </a:ln>
                        <a:solidFill>
                          <a:schemeClr val="tx1"/>
                        </a:solidFill>
                        <a:effectLst/>
                        <a:latin typeface="Futura Bk BT"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3300"/>
                          </a:solidFill>
                          <a:effectLst/>
                          <a:latin typeface="Futura Bk BT"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rgbClr val="00CC00"/>
                          </a:solidFill>
                          <a:effectLst/>
                          <a:latin typeface="Futura Bk BT" pitchFamily="34" charset="0"/>
                        </a:rPr>
                        <a:t>√</a:t>
                      </a:r>
                      <a:endParaRPr kumimoji="0" lang="en-US" sz="3200" b="0" i="0" u="none" strike="noStrike" cap="none" normalizeH="0" baseline="0" smtClean="0">
                        <a:ln>
                          <a:noFill/>
                        </a:ln>
                        <a:solidFill>
                          <a:srgbClr val="FF3300"/>
                        </a:solidFill>
                        <a:effectLst/>
                        <a:latin typeface="Futura Bk BT"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00CC00"/>
                          </a:solidFill>
                          <a:effectLst/>
                          <a:latin typeface="Futura Bk BT"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cap="none" normalizeH="0" baseline="0" dirty="0" smtClean="0">
                          <a:ln>
                            <a:noFill/>
                          </a:ln>
                          <a:solidFill>
                            <a:srgbClr val="00CC00"/>
                          </a:solidFill>
                          <a:effectLst/>
                          <a:latin typeface="Futura Bk BT"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Futura Bk BT" pitchFamily="34" charset="0"/>
                        </a:rPr>
                        <a:t>No supervision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rgbClr val="00CC00"/>
                          </a:solidFill>
                          <a:effectLst/>
                          <a:latin typeface="Futura Bk BT"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3300"/>
                          </a:solidFill>
                          <a:effectLst/>
                          <a:latin typeface="Futura Bk BT" pitchFamily="34" charset="0"/>
                        </a:rPr>
                        <a:t>X</a:t>
                      </a:r>
                      <a:endParaRPr kumimoji="0" lang="en-US" sz="3200" b="0" i="0" u="none" strike="noStrike" cap="none" normalizeH="0" baseline="0" smtClean="0">
                        <a:ln>
                          <a:noFill/>
                        </a:ln>
                        <a:solidFill>
                          <a:srgbClr val="00CC00"/>
                        </a:solidFill>
                        <a:effectLst/>
                        <a:latin typeface="Futura Bk BT"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smtClean="0">
                          <a:ln>
                            <a:noFill/>
                          </a:ln>
                          <a:solidFill>
                            <a:srgbClr val="FF3300"/>
                          </a:solidFill>
                          <a:effectLst/>
                          <a:latin typeface="Futura Bk BT" pitchFamily="34" charset="0"/>
                        </a:rPr>
                        <a:t>X</a:t>
                      </a:r>
                      <a:endParaRPr kumimoji="0" lang="en-US" sz="2800" b="0" i="0" u="none" strike="noStrike" cap="none" normalizeH="0" baseline="0" dirty="0" smtClean="0">
                        <a:ln>
                          <a:noFill/>
                        </a:ln>
                        <a:solidFill>
                          <a:srgbClr val="00CC00"/>
                        </a:solidFill>
                        <a:effectLst/>
                        <a:latin typeface="Futura Bk BT"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Futura Bk BT" pitchFamily="34" charset="0"/>
                        </a:rPr>
                        <a:t>all views all instances available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00CC00"/>
                          </a:solidFill>
                          <a:effectLst/>
                          <a:latin typeface="Futura Bk BT"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Futura Bk BT"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Futura Bk BT" pitchFamily="34" charset="0"/>
                        </a:rPr>
                        <a:t># Categories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Futura Bk BT" pitchFamily="34"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Futura Bk BT" pitchFamily="34" charset="0"/>
                          <a:sym typeface="Symbol" pitchFamily="18" charset="2"/>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Futura Bk BT" pitchFamily="34" charset="0"/>
                          <a:sym typeface="Symbol" pitchFamily="18" charset="2"/>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Futura Bk BT" pitchFamily="34" charset="0"/>
                          <a:sym typeface="Symbol" pitchFamily="18" charset="2"/>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8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Futura Bk BT" pitchFamily="34" charset="0"/>
                        </a:rPr>
                        <a:t>Share information across views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3300"/>
                          </a:solidFill>
                          <a:effectLst/>
                          <a:latin typeface="Futura Bk BT"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rgbClr val="00CC00"/>
                          </a:solidFill>
                          <a:effectLst/>
                          <a:latin typeface="Futura Bk BT"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00CC00"/>
                          </a:solidFill>
                          <a:effectLst/>
                          <a:latin typeface="Futura Bk BT"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cap="none" normalizeH="0" baseline="0" dirty="0" smtClean="0">
                          <a:ln>
                            <a:noFill/>
                          </a:ln>
                          <a:solidFill>
                            <a:srgbClr val="00CC00"/>
                          </a:solidFill>
                          <a:effectLst/>
                          <a:latin typeface="Futura Bk BT"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8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Futura Bk BT" pitchFamily="34" charset="0"/>
                        </a:rPr>
                        <a:t>View synthesis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3300"/>
                          </a:solidFill>
                          <a:effectLst/>
                          <a:latin typeface="Futura Bk BT"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3300"/>
                          </a:solidFill>
                          <a:effectLst/>
                          <a:latin typeface="Futura Bk BT" pitchFamily="34" charset="0"/>
                        </a:rPr>
                        <a:t>X</a:t>
                      </a:r>
                      <a:endParaRPr kumimoji="0" lang="en-US" sz="3200" b="0" i="0" u="none" strike="noStrike" cap="none" normalizeH="0" baseline="0" smtClean="0">
                        <a:ln>
                          <a:noFill/>
                        </a:ln>
                        <a:solidFill>
                          <a:srgbClr val="00CC00"/>
                        </a:solidFill>
                        <a:effectLst/>
                        <a:latin typeface="Futura Bk BT"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FF3300"/>
                          </a:solidFill>
                          <a:effectLst/>
                          <a:latin typeface="Futura Bk BT" pitchFamily="34" charset="0"/>
                        </a:rPr>
                        <a:t>X</a:t>
                      </a:r>
                      <a:endParaRPr kumimoji="0" lang="en-US" sz="3200" b="0" i="0" u="none" strike="noStrike" cap="none" normalizeH="0" baseline="0" dirty="0" smtClean="0">
                        <a:ln>
                          <a:noFill/>
                        </a:ln>
                        <a:solidFill>
                          <a:srgbClr val="00CC00"/>
                        </a:solidFill>
                        <a:effectLst/>
                        <a:latin typeface="Futura Bk BT"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600" b="0" i="0" u="none" strike="noStrike" cap="none" normalizeH="0" baseline="0" dirty="0" smtClean="0">
                          <a:ln>
                            <a:noFill/>
                          </a:ln>
                          <a:solidFill>
                            <a:srgbClr val="00CC00"/>
                          </a:solidFill>
                          <a:effectLst/>
                          <a:latin typeface="Futura Bk BT"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Futura Bk BT" pitchFamily="34" charset="0"/>
                        </a:rPr>
                        <a:t>Pose estimation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00CC00"/>
                          </a:solidFill>
                          <a:effectLst/>
                          <a:latin typeface="Futura Bk BT"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FF3300"/>
                          </a:solidFill>
                          <a:effectLst/>
                          <a:latin typeface="Futura Bk BT"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00CC00"/>
                          </a:solidFill>
                          <a:effectLst/>
                          <a:latin typeface="Futura Bk BT"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rgbClr val="00CC00"/>
                          </a:solidFill>
                          <a:effectLst/>
                          <a:latin typeface="Futura Bk BT"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Text Box 71"/>
          <p:cNvSpPr txBox="1">
            <a:spLocks noChangeArrowheads="1"/>
          </p:cNvSpPr>
          <p:nvPr/>
        </p:nvSpPr>
        <p:spPr bwMode="auto">
          <a:xfrm>
            <a:off x="6161088" y="5451475"/>
            <a:ext cx="644525" cy="457200"/>
          </a:xfrm>
          <a:prstGeom prst="rect">
            <a:avLst/>
          </a:prstGeom>
          <a:noFill/>
          <a:ln w="25400" algn="ctr">
            <a:noFill/>
            <a:miter lim="800000"/>
            <a:headEnd/>
            <a:tailEnd/>
          </a:ln>
        </p:spPr>
        <p:txBody>
          <a:bodyPr wrap="none">
            <a:spAutoFit/>
          </a:bodyPr>
          <a:lstStyle/>
          <a:p>
            <a:pPr algn="ctr"/>
            <a:r>
              <a:rPr lang="en-US" sz="2400"/>
              <a:t>     </a:t>
            </a:r>
            <a:endParaRPr lang="en-US" sz="2400">
              <a:solidFill>
                <a:srgbClr val="00CC00"/>
              </a:solidFill>
            </a:endParaRPr>
          </a:p>
        </p:txBody>
      </p:sp>
      <p:sp>
        <p:nvSpPr>
          <p:cNvPr id="10" name="Rectangle 9"/>
          <p:cNvSpPr/>
          <p:nvPr/>
        </p:nvSpPr>
        <p:spPr>
          <a:xfrm>
            <a:off x="3962400" y="4038600"/>
            <a:ext cx="772969" cy="430887"/>
          </a:xfrm>
          <a:prstGeom prst="rect">
            <a:avLst/>
          </a:prstGeom>
        </p:spPr>
        <p:txBody>
          <a:bodyPr wrap="none">
            <a:spAutoFit/>
          </a:bodyPr>
          <a:lstStyle/>
          <a:p>
            <a:pPr lvl="0">
              <a:spcBef>
                <a:spcPct val="20000"/>
              </a:spcBef>
            </a:pPr>
            <a:endParaRPr lang="en-US" sz="1000" dirty="0" smtClean="0">
              <a:solidFill>
                <a:srgbClr val="000000"/>
              </a:solidFill>
            </a:endParaRPr>
          </a:p>
          <a:p>
            <a:pPr lvl="0">
              <a:spcBef>
                <a:spcPct val="20000"/>
              </a:spcBef>
            </a:pPr>
            <a:r>
              <a:rPr lang="en-US" sz="1000" dirty="0" smtClean="0">
                <a:solidFill>
                  <a:srgbClr val="000000"/>
                </a:solidFill>
              </a:rPr>
              <a:t>View point</a:t>
            </a:r>
            <a:endParaRPr lang="en-US" sz="1000" dirty="0">
              <a:solidFill>
                <a:srgbClr val="000000"/>
              </a:solidFill>
            </a:endParaRPr>
          </a:p>
        </p:txBody>
      </p:sp>
      <p:sp>
        <p:nvSpPr>
          <p:cNvPr id="12" name="Rectangle 11"/>
          <p:cNvSpPr/>
          <p:nvPr/>
        </p:nvSpPr>
        <p:spPr bwMode="auto">
          <a:xfrm>
            <a:off x="6858000" y="2971800"/>
            <a:ext cx="1828800" cy="38100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Futura Bk BT"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09600" y="136525"/>
            <a:ext cx="7543800" cy="701675"/>
          </a:xfrm>
          <a:prstGeom prst="rect">
            <a:avLst/>
          </a:prstGeom>
          <a:solidFill>
            <a:schemeClr val="bg1"/>
          </a:solidFill>
          <a:ln w="25400" algn="ctr">
            <a:noFill/>
            <a:miter lim="800000"/>
            <a:headEnd/>
            <a:tailEnd/>
          </a:ln>
        </p:spPr>
        <p:txBody>
          <a:bodyPr>
            <a:spAutoFit/>
          </a:bodyPr>
          <a:lstStyle/>
          <a:p>
            <a:pPr algn="ctr" rtl="0" fontAlgn="base">
              <a:spcBef>
                <a:spcPct val="0"/>
              </a:spcBef>
              <a:spcAft>
                <a:spcPct val="0"/>
              </a:spcAft>
            </a:pPr>
            <a:r>
              <a:rPr lang="en-US" sz="4000" b="1" kern="1200" dirty="0">
                <a:solidFill>
                  <a:srgbClr val="000000"/>
                </a:solidFill>
                <a:latin typeface="Futura Bk BT" pitchFamily="34" charset="0"/>
                <a:ea typeface="+mn-ea"/>
                <a:cs typeface="+mn-cs"/>
              </a:rPr>
              <a:t>3D Object Categorization</a:t>
            </a:r>
            <a:endParaRPr lang="en-US" sz="4000" b="1" kern="1200" dirty="0">
              <a:solidFill>
                <a:srgbClr val="CC0066"/>
              </a:solidFill>
              <a:latin typeface="Futura Bk BT" pitchFamily="34" charset="0"/>
              <a:ea typeface="+mn-ea"/>
              <a:cs typeface="+mn-cs"/>
            </a:endParaRPr>
          </a:p>
        </p:txBody>
      </p:sp>
      <p:sp>
        <p:nvSpPr>
          <p:cNvPr id="34819" name="Text Box 3"/>
          <p:cNvSpPr txBox="1">
            <a:spLocks noChangeArrowheads="1"/>
          </p:cNvSpPr>
          <p:nvPr/>
        </p:nvSpPr>
        <p:spPr bwMode="auto">
          <a:xfrm>
            <a:off x="304800" y="914400"/>
            <a:ext cx="7543800" cy="5755422"/>
          </a:xfrm>
          <a:prstGeom prst="rect">
            <a:avLst/>
          </a:prstGeom>
          <a:solidFill>
            <a:schemeClr val="bg1"/>
          </a:solidFill>
          <a:ln w="38100" algn="ctr">
            <a:noFill/>
            <a:miter lim="800000"/>
            <a:headEnd/>
            <a:tailEnd/>
          </a:ln>
        </p:spPr>
        <p:txBody>
          <a:bodyPr>
            <a:spAutoFit/>
          </a:bodyPr>
          <a:lstStyle/>
          <a:p>
            <a:pPr algn="l" rtl="0" fontAlgn="base">
              <a:spcBef>
                <a:spcPct val="0"/>
              </a:spcBef>
              <a:spcAft>
                <a:spcPct val="0"/>
              </a:spcAft>
            </a:pPr>
            <a:r>
              <a:rPr lang="en-US" sz="3200" b="1" kern="1200" dirty="0">
                <a:solidFill>
                  <a:srgbClr val="000000"/>
                </a:solidFill>
                <a:latin typeface="Futura Bk BT" pitchFamily="34" charset="0"/>
                <a:ea typeface="+mn-ea"/>
                <a:cs typeface="+mn-cs"/>
              </a:rPr>
              <a:t>Challenges</a:t>
            </a:r>
          </a:p>
          <a:p>
            <a:pPr algn="l" rtl="0" fontAlgn="base">
              <a:spcBef>
                <a:spcPct val="0"/>
              </a:spcBef>
              <a:spcAft>
                <a:spcPct val="0"/>
              </a:spcAft>
            </a:pPr>
            <a:endParaRPr lang="en-US" sz="2400" b="1" kern="1200" dirty="0">
              <a:solidFill>
                <a:srgbClr val="000000"/>
              </a:solidFill>
              <a:latin typeface="Futura Bk BT" pitchFamily="34" charset="0"/>
              <a:ea typeface="+mn-ea"/>
              <a:cs typeface="+mn-cs"/>
            </a:endParaRPr>
          </a:p>
          <a:p>
            <a:pPr algn="l" rtl="0" fontAlgn="base">
              <a:spcBef>
                <a:spcPct val="0"/>
              </a:spcBef>
              <a:spcAft>
                <a:spcPct val="0"/>
              </a:spcAft>
            </a:pPr>
            <a:r>
              <a:rPr lang="en-US" sz="2400" kern="1200" dirty="0">
                <a:solidFill>
                  <a:srgbClr val="000000"/>
                </a:solidFill>
                <a:latin typeface="Futura Bk BT" pitchFamily="34" charset="0"/>
                <a:ea typeface="+mn-ea"/>
                <a:cs typeface="+mn-cs"/>
              </a:rPr>
              <a:t>- </a:t>
            </a:r>
            <a:r>
              <a:rPr lang="en-US" sz="2400" b="1" kern="1200" dirty="0">
                <a:solidFill>
                  <a:srgbClr val="000000"/>
                </a:solidFill>
                <a:latin typeface="Futura Bk BT" pitchFamily="34" charset="0"/>
                <a:ea typeface="+mn-ea"/>
                <a:cs typeface="+mn-cs"/>
              </a:rPr>
              <a:t>how to model 3D shape variability?</a:t>
            </a:r>
          </a:p>
          <a:p>
            <a:pPr algn="l" rtl="0" fontAlgn="base">
              <a:spcBef>
                <a:spcPct val="0"/>
              </a:spcBef>
              <a:spcAft>
                <a:spcPct val="0"/>
              </a:spcAft>
            </a:pPr>
            <a:r>
              <a:rPr lang="en-US" sz="2400" b="1" kern="1200" dirty="0">
                <a:solidFill>
                  <a:srgbClr val="000000"/>
                </a:solidFill>
                <a:latin typeface="Futura Bk BT" pitchFamily="34" charset="0"/>
                <a:ea typeface="+mn-ea"/>
                <a:cs typeface="+mn-cs"/>
              </a:rPr>
              <a:t> </a:t>
            </a:r>
          </a:p>
          <a:p>
            <a:pPr algn="l" rtl="0" fontAlgn="base">
              <a:spcBef>
                <a:spcPct val="0"/>
              </a:spcBef>
              <a:spcAft>
                <a:spcPct val="0"/>
              </a:spcAft>
              <a:buFontTx/>
              <a:buChar char="-"/>
            </a:pPr>
            <a:endParaRPr lang="en-US" sz="2400" b="1" kern="1200" dirty="0">
              <a:solidFill>
                <a:srgbClr val="000000"/>
              </a:solidFill>
              <a:latin typeface="Futura Bk BT" pitchFamily="34" charset="0"/>
              <a:ea typeface="+mn-ea"/>
              <a:cs typeface="+mn-cs"/>
            </a:endParaRPr>
          </a:p>
          <a:p>
            <a:pPr algn="l" rtl="0" fontAlgn="base">
              <a:spcBef>
                <a:spcPct val="0"/>
              </a:spcBef>
              <a:spcAft>
                <a:spcPct val="0"/>
              </a:spcAft>
              <a:buFontTx/>
              <a:buChar char="-"/>
            </a:pPr>
            <a:endParaRPr lang="en-US" sz="2400" b="1" kern="1200" dirty="0">
              <a:solidFill>
                <a:srgbClr val="000000"/>
              </a:solidFill>
              <a:latin typeface="Futura Bk BT" pitchFamily="34" charset="0"/>
              <a:ea typeface="+mn-ea"/>
              <a:cs typeface="+mn-cs"/>
            </a:endParaRPr>
          </a:p>
          <a:p>
            <a:pPr algn="l" rtl="0" fontAlgn="base">
              <a:spcBef>
                <a:spcPct val="0"/>
              </a:spcBef>
              <a:spcAft>
                <a:spcPct val="0"/>
              </a:spcAft>
              <a:buFontTx/>
              <a:buChar char="-"/>
            </a:pPr>
            <a:endParaRPr lang="en-US" sz="2400" b="1" kern="1200" dirty="0">
              <a:solidFill>
                <a:srgbClr val="000000"/>
              </a:solidFill>
              <a:latin typeface="Futura Bk BT" pitchFamily="34" charset="0"/>
              <a:ea typeface="+mn-ea"/>
              <a:cs typeface="+mn-cs"/>
            </a:endParaRPr>
          </a:p>
          <a:p>
            <a:pPr algn="l" rtl="0" fontAlgn="base">
              <a:spcBef>
                <a:spcPct val="0"/>
              </a:spcBef>
              <a:spcAft>
                <a:spcPct val="0"/>
              </a:spcAft>
            </a:pPr>
            <a:r>
              <a:rPr lang="en-US" sz="2400" b="1" kern="1200" dirty="0">
                <a:solidFill>
                  <a:srgbClr val="000000"/>
                </a:solidFill>
                <a:latin typeface="Futura Bk BT" pitchFamily="34" charset="0"/>
                <a:ea typeface="+mn-ea"/>
                <a:cs typeface="+mn-cs"/>
              </a:rPr>
              <a:t>- How to model texture (appearance) variability?</a:t>
            </a:r>
          </a:p>
          <a:p>
            <a:pPr algn="l" rtl="0" fontAlgn="base">
              <a:spcBef>
                <a:spcPct val="0"/>
              </a:spcBef>
              <a:spcAft>
                <a:spcPct val="0"/>
              </a:spcAft>
              <a:buFontTx/>
              <a:buChar char="-"/>
            </a:pPr>
            <a:endParaRPr lang="en-US" sz="2400" b="1" kern="1200" dirty="0">
              <a:solidFill>
                <a:srgbClr val="000000"/>
              </a:solidFill>
              <a:latin typeface="Futura Bk BT" pitchFamily="34" charset="0"/>
              <a:ea typeface="+mn-ea"/>
              <a:cs typeface="+mn-cs"/>
            </a:endParaRPr>
          </a:p>
          <a:p>
            <a:pPr algn="l" rtl="0" fontAlgn="base">
              <a:spcBef>
                <a:spcPct val="0"/>
              </a:spcBef>
              <a:spcAft>
                <a:spcPct val="0"/>
              </a:spcAft>
              <a:buFontTx/>
              <a:buChar char="-"/>
            </a:pPr>
            <a:endParaRPr lang="en-US" sz="2400" b="1" kern="1200" dirty="0">
              <a:solidFill>
                <a:srgbClr val="000000"/>
              </a:solidFill>
              <a:latin typeface="Futura Bk BT" pitchFamily="34" charset="0"/>
              <a:ea typeface="+mn-ea"/>
              <a:cs typeface="+mn-cs"/>
            </a:endParaRPr>
          </a:p>
          <a:p>
            <a:pPr algn="l" rtl="0" fontAlgn="base">
              <a:spcBef>
                <a:spcPct val="0"/>
              </a:spcBef>
              <a:spcAft>
                <a:spcPct val="0"/>
              </a:spcAft>
              <a:buFontTx/>
              <a:buChar char="-"/>
            </a:pPr>
            <a:endParaRPr lang="en-US" sz="2400" b="1" kern="1200" dirty="0">
              <a:solidFill>
                <a:srgbClr val="000000"/>
              </a:solidFill>
              <a:latin typeface="Futura Bk BT" pitchFamily="34" charset="0"/>
              <a:ea typeface="+mn-ea"/>
              <a:cs typeface="+mn-cs"/>
            </a:endParaRPr>
          </a:p>
          <a:p>
            <a:pPr algn="l" rtl="0" fontAlgn="base">
              <a:spcBef>
                <a:spcPct val="0"/>
              </a:spcBef>
              <a:spcAft>
                <a:spcPct val="0"/>
              </a:spcAft>
              <a:buFontTx/>
              <a:buChar char="-"/>
            </a:pPr>
            <a:endParaRPr lang="en-US" sz="2400" b="1" kern="1200" dirty="0">
              <a:solidFill>
                <a:srgbClr val="000000"/>
              </a:solidFill>
              <a:latin typeface="Futura Bk BT" pitchFamily="34" charset="0"/>
              <a:ea typeface="+mn-ea"/>
              <a:cs typeface="+mn-cs"/>
            </a:endParaRPr>
          </a:p>
          <a:p>
            <a:pPr algn="l" rtl="0" fontAlgn="base">
              <a:spcBef>
                <a:spcPct val="0"/>
              </a:spcBef>
              <a:spcAft>
                <a:spcPct val="0"/>
              </a:spcAft>
              <a:buFontTx/>
              <a:buChar char="-"/>
            </a:pPr>
            <a:endParaRPr lang="en-US" sz="2400" b="1" kern="1200" dirty="0">
              <a:solidFill>
                <a:srgbClr val="000000"/>
              </a:solidFill>
              <a:latin typeface="Futura Bk BT" pitchFamily="34" charset="0"/>
              <a:ea typeface="+mn-ea"/>
              <a:cs typeface="+mn-cs"/>
            </a:endParaRPr>
          </a:p>
          <a:p>
            <a:pPr algn="l" rtl="0" fontAlgn="base">
              <a:spcBef>
                <a:spcPct val="0"/>
              </a:spcBef>
              <a:spcAft>
                <a:spcPct val="0"/>
              </a:spcAft>
            </a:pPr>
            <a:r>
              <a:rPr lang="en-US" sz="2400" b="1" kern="1200" dirty="0">
                <a:solidFill>
                  <a:srgbClr val="000000"/>
                </a:solidFill>
                <a:latin typeface="Futura Bk BT" pitchFamily="34" charset="0"/>
                <a:ea typeface="+mn-ea"/>
                <a:cs typeface="+mn-cs"/>
              </a:rPr>
              <a:t>- How to link texture (appearance) across views?</a:t>
            </a:r>
          </a:p>
          <a:p>
            <a:pPr algn="l" rtl="0" fontAlgn="base">
              <a:spcBef>
                <a:spcPct val="0"/>
              </a:spcBef>
              <a:spcAft>
                <a:spcPct val="0"/>
              </a:spcAft>
              <a:buFontTx/>
              <a:buChar char="-"/>
            </a:pPr>
            <a:endParaRPr lang="en-US" sz="2400" b="1" kern="1200" dirty="0">
              <a:solidFill>
                <a:srgbClr val="000000"/>
              </a:solidFill>
              <a:latin typeface="Futura Bk BT" pitchFamily="34" charset="0"/>
              <a:ea typeface="+mn-ea"/>
              <a:cs typeface="+mn-cs"/>
            </a:endParaRPr>
          </a:p>
        </p:txBody>
      </p:sp>
      <p:pic>
        <p:nvPicPr>
          <p:cNvPr id="34820" name="Picture 4" descr="car7_A6_H2_S1"/>
          <p:cNvPicPr>
            <a:picLocks noChangeAspect="1" noChangeArrowheads="1"/>
          </p:cNvPicPr>
          <p:nvPr/>
        </p:nvPicPr>
        <p:blipFill>
          <a:blip r:embed="rId2"/>
          <a:srcRect l="12000" t="16000" r="2000" b="14667"/>
          <a:stretch>
            <a:fillRect/>
          </a:stretch>
        </p:blipFill>
        <p:spPr bwMode="auto">
          <a:xfrm>
            <a:off x="3962400" y="4267200"/>
            <a:ext cx="1981200" cy="1247775"/>
          </a:xfrm>
          <a:prstGeom prst="rect">
            <a:avLst/>
          </a:prstGeom>
          <a:noFill/>
          <a:ln w="12700">
            <a:solidFill>
              <a:schemeClr val="tx1"/>
            </a:solidFill>
            <a:miter lim="800000"/>
            <a:headEnd/>
            <a:tailEnd/>
          </a:ln>
        </p:spPr>
      </p:pic>
      <p:pic>
        <p:nvPicPr>
          <p:cNvPr id="34821" name="Picture 5" descr="car8_A6_H2_S2"/>
          <p:cNvPicPr>
            <a:picLocks noChangeAspect="1" noChangeArrowheads="1"/>
          </p:cNvPicPr>
          <p:nvPr/>
        </p:nvPicPr>
        <p:blipFill>
          <a:blip r:embed="rId3"/>
          <a:srcRect l="17241" t="27586" r="17241" b="17241"/>
          <a:stretch>
            <a:fillRect/>
          </a:stretch>
        </p:blipFill>
        <p:spPr bwMode="auto">
          <a:xfrm>
            <a:off x="1676400" y="4283075"/>
            <a:ext cx="1905000" cy="1203325"/>
          </a:xfrm>
          <a:prstGeom prst="rect">
            <a:avLst/>
          </a:prstGeom>
          <a:noFill/>
          <a:ln w="12700">
            <a:solidFill>
              <a:schemeClr val="tx1"/>
            </a:solidFill>
            <a:miter lim="800000"/>
            <a:headEnd/>
            <a:tailEnd/>
          </a:ln>
        </p:spPr>
      </p:pic>
      <p:pic>
        <p:nvPicPr>
          <p:cNvPr id="34822" name="Picture 6"/>
          <p:cNvPicPr>
            <a:picLocks noChangeAspect="1" noChangeArrowheads="1"/>
          </p:cNvPicPr>
          <p:nvPr/>
        </p:nvPicPr>
        <p:blipFill>
          <a:blip r:embed="rId4"/>
          <a:srcRect t="54733"/>
          <a:stretch>
            <a:fillRect/>
          </a:stretch>
        </p:blipFill>
        <p:spPr bwMode="auto">
          <a:xfrm>
            <a:off x="4191000" y="2438400"/>
            <a:ext cx="1981200" cy="1066800"/>
          </a:xfrm>
          <a:prstGeom prst="rect">
            <a:avLst/>
          </a:prstGeom>
          <a:noFill/>
          <a:ln w="25400" algn="ctr">
            <a:noFill/>
            <a:miter lim="800000"/>
            <a:headEnd/>
            <a:tailEnd/>
          </a:ln>
        </p:spPr>
      </p:pic>
      <p:pic>
        <p:nvPicPr>
          <p:cNvPr id="34823" name="Picture 7"/>
          <p:cNvPicPr>
            <a:picLocks noChangeAspect="1" noChangeArrowheads="1"/>
          </p:cNvPicPr>
          <p:nvPr/>
        </p:nvPicPr>
        <p:blipFill>
          <a:blip r:embed="rId5"/>
          <a:srcRect t="61635"/>
          <a:stretch>
            <a:fillRect/>
          </a:stretch>
        </p:blipFill>
        <p:spPr bwMode="auto">
          <a:xfrm>
            <a:off x="1600200" y="2362200"/>
            <a:ext cx="2362200" cy="1098550"/>
          </a:xfrm>
          <a:prstGeom prst="rect">
            <a:avLst/>
          </a:prstGeom>
          <a:noFill/>
          <a:ln w="25400" algn="ctr">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04800" y="4114800"/>
            <a:ext cx="3048000" cy="457200"/>
          </a:xfrm>
          <a:prstGeom prst="rect">
            <a:avLst/>
          </a:prstGeom>
          <a:solidFill>
            <a:schemeClr val="bg1"/>
          </a:solidFill>
          <a:ln w="38100" algn="ctr">
            <a:noFill/>
            <a:miter lim="800000"/>
            <a:headEnd/>
            <a:tailEnd/>
          </a:ln>
        </p:spPr>
        <p:txBody>
          <a:bodyPr>
            <a:spAutoFit/>
          </a:bodyPr>
          <a:lstStyle/>
          <a:p>
            <a:pPr algn="l" rtl="0" fontAlgn="base">
              <a:spcBef>
                <a:spcPct val="0"/>
              </a:spcBef>
              <a:spcAft>
                <a:spcPct val="0"/>
              </a:spcAft>
            </a:pPr>
            <a:r>
              <a:rPr lang="en-US" sz="2400" b="1" kern="1200" dirty="0">
                <a:solidFill>
                  <a:srgbClr val="000000"/>
                </a:solidFill>
                <a:latin typeface="Futura Bk BT" pitchFamily="34" charset="0"/>
                <a:ea typeface="+mn-ea"/>
                <a:cs typeface="+mn-cs"/>
              </a:rPr>
              <a:t>Multi-view models</a:t>
            </a:r>
          </a:p>
        </p:txBody>
      </p:sp>
      <p:sp>
        <p:nvSpPr>
          <p:cNvPr id="35844" name="Rectangle 4"/>
          <p:cNvSpPr>
            <a:spLocks noChangeArrowheads="1"/>
          </p:cNvSpPr>
          <p:nvPr/>
        </p:nvSpPr>
        <p:spPr bwMode="auto">
          <a:xfrm>
            <a:off x="609600" y="136525"/>
            <a:ext cx="7543800" cy="701675"/>
          </a:xfrm>
          <a:prstGeom prst="rect">
            <a:avLst/>
          </a:prstGeom>
          <a:solidFill>
            <a:schemeClr val="bg1"/>
          </a:solidFill>
          <a:ln w="25400" algn="ctr">
            <a:noFill/>
            <a:miter lim="800000"/>
            <a:headEnd/>
            <a:tailEnd/>
          </a:ln>
        </p:spPr>
        <p:txBody>
          <a:bodyPr>
            <a:spAutoFit/>
          </a:bodyPr>
          <a:lstStyle/>
          <a:p>
            <a:pPr algn="ctr" rtl="0" fontAlgn="base">
              <a:spcBef>
                <a:spcPct val="0"/>
              </a:spcBef>
              <a:spcAft>
                <a:spcPct val="0"/>
              </a:spcAft>
            </a:pPr>
            <a:r>
              <a:rPr lang="en-US" sz="4000" b="1" kern="1200">
                <a:solidFill>
                  <a:srgbClr val="000000"/>
                </a:solidFill>
                <a:latin typeface="Futura Bk BT" pitchFamily="34" charset="0"/>
                <a:ea typeface="+mn-ea"/>
                <a:cs typeface="+mn-cs"/>
              </a:rPr>
              <a:t>3D Object Categorization</a:t>
            </a:r>
            <a:endParaRPr lang="en-US" sz="4000" b="1" kern="1200">
              <a:solidFill>
                <a:srgbClr val="CC0066"/>
              </a:solidFill>
              <a:latin typeface="Futura Bk BT" pitchFamily="34" charset="0"/>
              <a:ea typeface="+mn-ea"/>
              <a:cs typeface="+mn-cs"/>
            </a:endParaRPr>
          </a:p>
        </p:txBody>
      </p:sp>
      <p:sp>
        <p:nvSpPr>
          <p:cNvPr id="35845" name="Text Box 5"/>
          <p:cNvSpPr txBox="1">
            <a:spLocks noChangeArrowheads="1"/>
          </p:cNvSpPr>
          <p:nvPr/>
        </p:nvSpPr>
        <p:spPr bwMode="auto">
          <a:xfrm>
            <a:off x="304800" y="1219200"/>
            <a:ext cx="4191000" cy="822325"/>
          </a:xfrm>
          <a:prstGeom prst="rect">
            <a:avLst/>
          </a:prstGeom>
          <a:solidFill>
            <a:schemeClr val="bg1"/>
          </a:solidFill>
          <a:ln w="38100" algn="ctr">
            <a:noFill/>
            <a:miter lim="800000"/>
            <a:headEnd/>
            <a:tailEnd/>
          </a:ln>
        </p:spPr>
        <p:txBody>
          <a:bodyPr>
            <a:spAutoFit/>
          </a:bodyPr>
          <a:lstStyle/>
          <a:p>
            <a:pPr algn="l" rtl="0" fontAlgn="base">
              <a:spcBef>
                <a:spcPct val="0"/>
              </a:spcBef>
              <a:spcAft>
                <a:spcPct val="0"/>
              </a:spcAft>
            </a:pPr>
            <a:r>
              <a:rPr lang="en-US" sz="2400" b="1" kern="1200">
                <a:solidFill>
                  <a:srgbClr val="000000"/>
                </a:solidFill>
                <a:latin typeface="Futura Bk BT" pitchFamily="34" charset="0"/>
                <a:ea typeface="+mn-ea"/>
                <a:cs typeface="+mn-cs"/>
              </a:rPr>
              <a:t>Mixture of 2D single view models</a:t>
            </a:r>
          </a:p>
        </p:txBody>
      </p:sp>
      <p:sp>
        <p:nvSpPr>
          <p:cNvPr id="35846" name="Text Box 6"/>
          <p:cNvSpPr txBox="1">
            <a:spLocks noChangeArrowheads="1"/>
          </p:cNvSpPr>
          <p:nvPr/>
        </p:nvSpPr>
        <p:spPr bwMode="auto">
          <a:xfrm>
            <a:off x="4718050" y="1387475"/>
            <a:ext cx="2292350" cy="730250"/>
          </a:xfrm>
          <a:prstGeom prst="rect">
            <a:avLst/>
          </a:prstGeom>
          <a:solidFill>
            <a:schemeClr val="bg1"/>
          </a:solidFill>
          <a:ln w="38100" algn="ctr">
            <a:noFill/>
            <a:miter lim="800000"/>
            <a:headEnd/>
            <a:tailEnd/>
          </a:ln>
        </p:spPr>
        <p:txBody>
          <a:bodyPr wrap="none">
            <a:spAutoFit/>
          </a:bodyPr>
          <a:lstStyle/>
          <a:p>
            <a:pPr algn="l" rtl="0" fontAlgn="base">
              <a:spcBef>
                <a:spcPct val="0"/>
              </a:spcBef>
              <a:spcAft>
                <a:spcPct val="0"/>
              </a:spcAft>
              <a:buFontTx/>
              <a:buChar char="•"/>
            </a:pPr>
            <a:r>
              <a:rPr lang="en-US" sz="1400" kern="1200">
                <a:solidFill>
                  <a:srgbClr val="800000"/>
                </a:solidFill>
                <a:latin typeface="Futura Bk BT" pitchFamily="34" charset="0"/>
                <a:ea typeface="+mn-ea"/>
                <a:cs typeface="+mn-cs"/>
              </a:rPr>
              <a:t> Weber et al. ‘00</a:t>
            </a:r>
          </a:p>
          <a:p>
            <a:pPr algn="l" rtl="0" fontAlgn="base">
              <a:spcBef>
                <a:spcPct val="0"/>
              </a:spcBef>
              <a:spcAft>
                <a:spcPct val="0"/>
              </a:spcAft>
              <a:buFontTx/>
              <a:buChar char="•"/>
            </a:pPr>
            <a:r>
              <a:rPr lang="en-US" sz="1400" kern="1200">
                <a:solidFill>
                  <a:srgbClr val="800000"/>
                </a:solidFill>
                <a:latin typeface="Futura Bk BT" pitchFamily="34" charset="0"/>
                <a:ea typeface="+mn-ea"/>
                <a:cs typeface="+mn-cs"/>
              </a:rPr>
              <a:t> Schneiderman et al. ’01</a:t>
            </a:r>
          </a:p>
          <a:p>
            <a:pPr algn="l" rtl="0" fontAlgn="base">
              <a:spcBef>
                <a:spcPct val="0"/>
              </a:spcBef>
              <a:spcAft>
                <a:spcPct val="0"/>
              </a:spcAft>
              <a:buFontTx/>
              <a:buChar char="•"/>
            </a:pPr>
            <a:r>
              <a:rPr lang="en-US" sz="1400" kern="1200">
                <a:solidFill>
                  <a:srgbClr val="800000"/>
                </a:solidFill>
                <a:latin typeface="Futura Bk BT" pitchFamily="34" charset="0"/>
                <a:ea typeface="+mn-ea"/>
                <a:cs typeface="+mn-cs"/>
              </a:rPr>
              <a:t> Bart et al. ‘04</a:t>
            </a:r>
          </a:p>
        </p:txBody>
      </p:sp>
      <p:sp>
        <p:nvSpPr>
          <p:cNvPr id="35848" name="Text Box 8"/>
          <p:cNvSpPr txBox="1">
            <a:spLocks noChangeArrowheads="1"/>
          </p:cNvSpPr>
          <p:nvPr/>
        </p:nvSpPr>
        <p:spPr bwMode="auto">
          <a:xfrm>
            <a:off x="304800" y="2622550"/>
            <a:ext cx="3048000" cy="822325"/>
          </a:xfrm>
          <a:prstGeom prst="rect">
            <a:avLst/>
          </a:prstGeom>
          <a:solidFill>
            <a:schemeClr val="bg1"/>
          </a:solidFill>
          <a:ln w="38100" algn="ctr">
            <a:noFill/>
            <a:miter lim="800000"/>
            <a:headEnd/>
            <a:tailEnd/>
          </a:ln>
        </p:spPr>
        <p:txBody>
          <a:bodyPr>
            <a:spAutoFit/>
          </a:bodyPr>
          <a:lstStyle/>
          <a:p>
            <a:pPr algn="l" rtl="0" fontAlgn="base">
              <a:spcBef>
                <a:spcPct val="0"/>
              </a:spcBef>
              <a:spcAft>
                <a:spcPct val="0"/>
              </a:spcAft>
            </a:pPr>
            <a:r>
              <a:rPr lang="en-US" sz="2400" b="1" kern="1200">
                <a:solidFill>
                  <a:srgbClr val="000000"/>
                </a:solidFill>
                <a:latin typeface="Futura Bk BT" pitchFamily="34" charset="0"/>
                <a:ea typeface="+mn-ea"/>
                <a:cs typeface="+mn-cs"/>
              </a:rPr>
              <a:t>Full 3D models</a:t>
            </a:r>
          </a:p>
          <a:p>
            <a:pPr algn="l" rtl="0" fontAlgn="base">
              <a:spcBef>
                <a:spcPct val="0"/>
              </a:spcBef>
              <a:spcAft>
                <a:spcPct val="0"/>
              </a:spcAft>
            </a:pPr>
            <a:endParaRPr lang="en-US" sz="2400" b="1" kern="1200">
              <a:solidFill>
                <a:srgbClr val="000000"/>
              </a:solidFill>
              <a:latin typeface="Futura Bk BT" pitchFamily="34" charset="0"/>
              <a:ea typeface="+mn-ea"/>
              <a:cs typeface="+mn-cs"/>
            </a:endParaRPr>
          </a:p>
        </p:txBody>
      </p:sp>
      <p:sp>
        <p:nvSpPr>
          <p:cNvPr id="35849" name="Text Box 9"/>
          <p:cNvSpPr txBox="1">
            <a:spLocks noChangeArrowheads="1"/>
          </p:cNvSpPr>
          <p:nvPr/>
        </p:nvSpPr>
        <p:spPr bwMode="auto">
          <a:xfrm>
            <a:off x="4718050" y="2622550"/>
            <a:ext cx="2286000" cy="1155700"/>
          </a:xfrm>
          <a:prstGeom prst="rect">
            <a:avLst/>
          </a:prstGeom>
          <a:noFill/>
          <a:ln w="9525">
            <a:noFill/>
            <a:miter lim="800000"/>
            <a:headEnd/>
            <a:tailEnd/>
          </a:ln>
        </p:spPr>
        <p:txBody>
          <a:bodyPr>
            <a:spAutoFit/>
          </a:bodyPr>
          <a:lstStyle/>
          <a:p>
            <a:pPr algn="l" rtl="0" fontAlgn="base">
              <a:spcBef>
                <a:spcPct val="0"/>
              </a:spcBef>
              <a:spcAft>
                <a:spcPct val="0"/>
              </a:spcAft>
              <a:buFontTx/>
              <a:buChar char="•"/>
            </a:pPr>
            <a:r>
              <a:rPr lang="en-US" sz="1400" kern="1200">
                <a:solidFill>
                  <a:srgbClr val="800000"/>
                </a:solidFill>
                <a:latin typeface="Futura Bk BT" pitchFamily="34" charset="0"/>
                <a:ea typeface="+mn-ea"/>
                <a:cs typeface="+mn-cs"/>
              </a:rPr>
              <a:t>Bronstein et al, ‘03 </a:t>
            </a:r>
          </a:p>
          <a:p>
            <a:pPr algn="l" rtl="0" fontAlgn="base">
              <a:spcBef>
                <a:spcPct val="0"/>
              </a:spcBef>
              <a:spcAft>
                <a:spcPct val="0"/>
              </a:spcAft>
              <a:buFontTx/>
              <a:buChar char="•"/>
            </a:pPr>
            <a:r>
              <a:rPr lang="en-US" sz="1400" kern="1200">
                <a:solidFill>
                  <a:srgbClr val="800000"/>
                </a:solidFill>
                <a:latin typeface="Futura Bk BT" pitchFamily="34" charset="0"/>
                <a:ea typeface="+mn-ea"/>
                <a:cs typeface="+mn-cs"/>
              </a:rPr>
              <a:t>Ruiz-Correa et al. ’03, </a:t>
            </a:r>
          </a:p>
          <a:p>
            <a:pPr algn="l" rtl="0" fontAlgn="base">
              <a:spcBef>
                <a:spcPct val="0"/>
              </a:spcBef>
              <a:spcAft>
                <a:spcPct val="0"/>
              </a:spcAft>
              <a:buFontTx/>
              <a:buChar char="•"/>
            </a:pPr>
            <a:r>
              <a:rPr lang="en-US" sz="1400" kern="1200">
                <a:solidFill>
                  <a:srgbClr val="800000"/>
                </a:solidFill>
                <a:latin typeface="Futura Bk BT" pitchFamily="34" charset="0"/>
                <a:ea typeface="+mn-ea"/>
                <a:cs typeface="+mn-cs"/>
              </a:rPr>
              <a:t>Funkhouser et al ’03</a:t>
            </a:r>
          </a:p>
          <a:p>
            <a:pPr algn="l" rtl="0" fontAlgn="base">
              <a:spcBef>
                <a:spcPct val="0"/>
              </a:spcBef>
              <a:spcAft>
                <a:spcPct val="0"/>
              </a:spcAft>
              <a:buFontTx/>
              <a:buChar char="•"/>
            </a:pPr>
            <a:r>
              <a:rPr lang="en-US" sz="1400" kern="1200">
                <a:solidFill>
                  <a:srgbClr val="800000"/>
                </a:solidFill>
                <a:latin typeface="Futura Bk BT" pitchFamily="34" charset="0"/>
                <a:ea typeface="+mn-ea"/>
                <a:cs typeface="+mn-cs"/>
              </a:rPr>
              <a:t>Capel et al ’02</a:t>
            </a:r>
          </a:p>
          <a:p>
            <a:pPr algn="l" rtl="0" fontAlgn="base">
              <a:spcBef>
                <a:spcPct val="0"/>
              </a:spcBef>
              <a:spcAft>
                <a:spcPct val="0"/>
              </a:spcAft>
              <a:buFontTx/>
              <a:buChar char="•"/>
            </a:pPr>
            <a:r>
              <a:rPr lang="en-US" sz="1400" kern="1200">
                <a:solidFill>
                  <a:srgbClr val="800000"/>
                </a:solidFill>
                <a:latin typeface="Futura Bk BT" pitchFamily="34" charset="0"/>
                <a:ea typeface="+mn-ea"/>
                <a:cs typeface="+mn-cs"/>
              </a:rPr>
              <a:t>Johnson &amp; Herbert ‘99</a:t>
            </a:r>
          </a:p>
        </p:txBody>
      </p:sp>
      <p:sp>
        <p:nvSpPr>
          <p:cNvPr id="17" name="Rectangle 3"/>
          <p:cNvSpPr>
            <a:spLocks noChangeArrowheads="1"/>
          </p:cNvSpPr>
          <p:nvPr/>
        </p:nvSpPr>
        <p:spPr bwMode="auto">
          <a:xfrm>
            <a:off x="4648200" y="4222750"/>
            <a:ext cx="2819400" cy="1169551"/>
          </a:xfrm>
          <a:prstGeom prst="rect">
            <a:avLst/>
          </a:prstGeom>
          <a:solidFill>
            <a:schemeClr val="bg1"/>
          </a:solidFill>
          <a:ln w="25400" algn="ctr">
            <a:noFill/>
            <a:miter lim="800000"/>
            <a:headEnd/>
            <a:tailEnd/>
          </a:ln>
        </p:spPr>
        <p:txBody>
          <a:bodyPr>
            <a:spAutoFit/>
          </a:bodyPr>
          <a:lstStyle/>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 Thomas et al. ‘06 </a:t>
            </a:r>
          </a:p>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 Savarese et al, 07, 08 </a:t>
            </a:r>
          </a:p>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 Chiu et al. ‘07</a:t>
            </a:r>
          </a:p>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 Hoiem, et al., ’07</a:t>
            </a:r>
          </a:p>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 Yan, et al. ’07</a:t>
            </a:r>
          </a:p>
        </p:txBody>
      </p:sp>
      <p:sp>
        <p:nvSpPr>
          <p:cNvPr id="18" name="Text Box 7"/>
          <p:cNvSpPr txBox="1">
            <a:spLocks noChangeArrowheads="1"/>
          </p:cNvSpPr>
          <p:nvPr/>
        </p:nvSpPr>
        <p:spPr bwMode="auto">
          <a:xfrm>
            <a:off x="4648200" y="5257800"/>
            <a:ext cx="2819400" cy="954107"/>
          </a:xfrm>
          <a:prstGeom prst="rect">
            <a:avLst/>
          </a:prstGeom>
          <a:noFill/>
          <a:ln w="9525">
            <a:noFill/>
            <a:miter lim="800000"/>
            <a:headEnd/>
            <a:tailEnd/>
          </a:ln>
        </p:spPr>
        <p:txBody>
          <a:bodyPr wrap="square">
            <a:spAutoFit/>
          </a:bodyPr>
          <a:lstStyle/>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 </a:t>
            </a:r>
            <a:r>
              <a:rPr lang="en-US" sz="1400" kern="1200" dirty="0" err="1">
                <a:solidFill>
                  <a:srgbClr val="800000"/>
                </a:solidFill>
                <a:latin typeface="Futura Bk BT" pitchFamily="34" charset="0"/>
                <a:ea typeface="+mn-ea"/>
                <a:cs typeface="+mn-cs"/>
              </a:rPr>
              <a:t>Kushal</a:t>
            </a:r>
            <a:r>
              <a:rPr lang="en-US" sz="1400" kern="1200" dirty="0">
                <a:solidFill>
                  <a:srgbClr val="800000"/>
                </a:solidFill>
                <a:latin typeface="Futura Bk BT" pitchFamily="34" charset="0"/>
                <a:ea typeface="+mn-ea"/>
                <a:cs typeface="+mn-cs"/>
              </a:rPr>
              <a:t>, et al., ’07 </a:t>
            </a:r>
          </a:p>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 </a:t>
            </a:r>
            <a:r>
              <a:rPr lang="en-US" sz="1400" kern="1200" dirty="0" err="1">
                <a:solidFill>
                  <a:srgbClr val="800000"/>
                </a:solidFill>
                <a:latin typeface="Futura Bk BT" pitchFamily="34" charset="0"/>
                <a:ea typeface="+mn-ea"/>
                <a:cs typeface="+mn-cs"/>
              </a:rPr>
              <a:t>Liebelt</a:t>
            </a:r>
            <a:r>
              <a:rPr lang="en-US" sz="1400" kern="1200" dirty="0">
                <a:solidFill>
                  <a:srgbClr val="800000"/>
                </a:solidFill>
                <a:latin typeface="Futura Bk BT" pitchFamily="34" charset="0"/>
                <a:ea typeface="+mn-ea"/>
                <a:cs typeface="+mn-cs"/>
              </a:rPr>
              <a:t> et al 08</a:t>
            </a:r>
          </a:p>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 </a:t>
            </a:r>
            <a:r>
              <a:rPr lang="en-US" sz="1400" kern="1200" dirty="0" smtClean="0">
                <a:solidFill>
                  <a:srgbClr val="800000"/>
                </a:solidFill>
                <a:latin typeface="Futura Bk BT" pitchFamily="34" charset="0"/>
                <a:ea typeface="+mn-ea"/>
                <a:cs typeface="+mn-cs"/>
              </a:rPr>
              <a:t>Sun, Su, </a:t>
            </a:r>
            <a:r>
              <a:rPr lang="en-US" sz="1400" kern="1200" dirty="0" err="1" smtClean="0">
                <a:solidFill>
                  <a:srgbClr val="800000"/>
                </a:solidFill>
                <a:latin typeface="Futura Bk BT" pitchFamily="34" charset="0"/>
                <a:ea typeface="+mn-ea"/>
                <a:cs typeface="+mn-cs"/>
              </a:rPr>
              <a:t>Savarese</a:t>
            </a:r>
            <a:r>
              <a:rPr lang="en-US" sz="1400" kern="1200" dirty="0" smtClean="0">
                <a:solidFill>
                  <a:srgbClr val="800000"/>
                </a:solidFill>
                <a:latin typeface="Futura Bk BT" pitchFamily="34" charset="0"/>
                <a:ea typeface="+mn-ea"/>
                <a:cs typeface="+mn-cs"/>
              </a:rPr>
              <a:t> et </a:t>
            </a:r>
            <a:r>
              <a:rPr lang="en-US" sz="1400" kern="1200" dirty="0">
                <a:solidFill>
                  <a:srgbClr val="800000"/>
                </a:solidFill>
                <a:latin typeface="Futura Bk BT" pitchFamily="34" charset="0"/>
                <a:ea typeface="+mn-ea"/>
                <a:cs typeface="+mn-cs"/>
              </a:rPr>
              <a:t>al </a:t>
            </a:r>
            <a:r>
              <a:rPr lang="en-US" sz="1400" kern="1200" dirty="0" smtClean="0">
                <a:solidFill>
                  <a:srgbClr val="800000"/>
                </a:solidFill>
                <a:latin typeface="Futura Bk BT" pitchFamily="34" charset="0"/>
                <a:ea typeface="+mn-ea"/>
                <a:cs typeface="+mn-cs"/>
              </a:rPr>
              <a:t>09a, 09b</a:t>
            </a:r>
            <a:endParaRPr lang="en-US" sz="1400" kern="1200" dirty="0">
              <a:solidFill>
                <a:srgbClr val="800000"/>
              </a:solidFill>
              <a:latin typeface="Futura Bk BT" pitchFamily="34" charset="0"/>
              <a:ea typeface="+mn-ea"/>
              <a:cs typeface="+mn-cs"/>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6"/>
          <p:cNvSpPr>
            <a:spLocks noChangeArrowheads="1"/>
          </p:cNvSpPr>
          <p:nvPr/>
        </p:nvSpPr>
        <p:spPr bwMode="auto">
          <a:xfrm>
            <a:off x="152400" y="2362200"/>
            <a:ext cx="8839200" cy="2862322"/>
          </a:xfrm>
          <a:prstGeom prst="rect">
            <a:avLst/>
          </a:prstGeom>
          <a:solidFill>
            <a:schemeClr val="bg1"/>
          </a:solidFill>
          <a:ln w="25400" algn="ctr">
            <a:noFill/>
            <a:miter lim="800000"/>
            <a:headEnd/>
            <a:tailEnd/>
          </a:ln>
        </p:spPr>
        <p:txBody>
          <a:bodyPr wrap="square">
            <a:spAutoFit/>
          </a:bodyPr>
          <a:lstStyle/>
          <a:p>
            <a:pPr algn="l" rtl="0" fontAlgn="base">
              <a:lnSpc>
                <a:spcPct val="150000"/>
              </a:lnSpc>
              <a:spcBef>
                <a:spcPct val="0"/>
              </a:spcBef>
              <a:spcAft>
                <a:spcPct val="0"/>
              </a:spcAft>
              <a:buFont typeface="Arial" pitchFamily="34" charset="0"/>
              <a:buChar char="•"/>
            </a:pPr>
            <a:r>
              <a:rPr lang="en-US" sz="4000" b="1" kern="1200" dirty="0">
                <a:solidFill>
                  <a:srgbClr val="000000"/>
                </a:solidFill>
                <a:latin typeface="Futura Bk BT" pitchFamily="34" charset="0"/>
                <a:ea typeface="+mn-ea"/>
                <a:cs typeface="+mn-cs"/>
              </a:rPr>
              <a:t> Single 3D object recognition</a:t>
            </a:r>
          </a:p>
          <a:p>
            <a:pPr algn="l" rtl="0" fontAlgn="base">
              <a:lnSpc>
                <a:spcPct val="150000"/>
              </a:lnSpc>
              <a:spcBef>
                <a:spcPct val="0"/>
              </a:spcBef>
              <a:spcAft>
                <a:spcPct val="0"/>
              </a:spcAft>
              <a:buFont typeface="Arial" pitchFamily="34" charset="0"/>
              <a:buChar char="•"/>
            </a:pPr>
            <a:r>
              <a:rPr lang="en-US" sz="4000" b="1" kern="1200" dirty="0">
                <a:solidFill>
                  <a:srgbClr val="000000"/>
                </a:solidFill>
                <a:latin typeface="Futura Bk BT" pitchFamily="34" charset="0"/>
                <a:ea typeface="+mn-ea"/>
                <a:cs typeface="+mn-cs"/>
              </a:rPr>
              <a:t> Single view object categorization</a:t>
            </a:r>
          </a:p>
          <a:p>
            <a:pPr algn="l" rtl="0" fontAlgn="base">
              <a:lnSpc>
                <a:spcPct val="150000"/>
              </a:lnSpc>
              <a:spcBef>
                <a:spcPct val="0"/>
              </a:spcBef>
              <a:spcAft>
                <a:spcPct val="0"/>
              </a:spcAft>
              <a:buFont typeface="Arial" pitchFamily="34" charset="0"/>
              <a:buChar char="•"/>
            </a:pPr>
            <a:r>
              <a:rPr lang="en-US" sz="4000" b="1" kern="1200" dirty="0">
                <a:solidFill>
                  <a:srgbClr val="000000"/>
                </a:solidFill>
                <a:latin typeface="Futura Bk BT" pitchFamily="34" charset="0"/>
                <a:ea typeface="+mn-ea"/>
                <a:cs typeface="+mn-cs"/>
              </a:rPr>
              <a:t> 3D object categorization</a:t>
            </a:r>
          </a:p>
        </p:txBody>
      </p:sp>
      <p:sp>
        <p:nvSpPr>
          <p:cNvPr id="5" name="Rectangle 26"/>
          <p:cNvSpPr>
            <a:spLocks noChangeArrowheads="1"/>
          </p:cNvSpPr>
          <p:nvPr/>
        </p:nvSpPr>
        <p:spPr bwMode="auto">
          <a:xfrm>
            <a:off x="762000" y="152400"/>
            <a:ext cx="7543800" cy="1015663"/>
          </a:xfrm>
          <a:prstGeom prst="rect">
            <a:avLst/>
          </a:prstGeom>
          <a:solidFill>
            <a:schemeClr val="bg1"/>
          </a:solidFill>
          <a:ln w="25400" algn="ctr">
            <a:noFill/>
            <a:miter lim="800000"/>
            <a:headEnd/>
            <a:tailEnd/>
          </a:ln>
        </p:spPr>
        <p:txBody>
          <a:bodyPr>
            <a:spAutoFit/>
          </a:bodyPr>
          <a:lstStyle/>
          <a:p>
            <a:pPr algn="ctr" rtl="0" fontAlgn="base">
              <a:spcBef>
                <a:spcPct val="0"/>
              </a:spcBef>
              <a:spcAft>
                <a:spcPct val="0"/>
              </a:spcAft>
            </a:pPr>
            <a:r>
              <a:rPr lang="en-US" sz="6000" b="1" kern="1200" dirty="0">
                <a:solidFill>
                  <a:srgbClr val="000000"/>
                </a:solidFill>
                <a:latin typeface="Futura Bk BT" pitchFamily="34" charset="0"/>
                <a:ea typeface="+mn-ea"/>
                <a:cs typeface="+mn-cs"/>
              </a:rPr>
              <a:t>Overview</a:t>
            </a:r>
            <a:endParaRPr lang="en-US" sz="6000" b="1" kern="1200" dirty="0">
              <a:solidFill>
                <a:srgbClr val="CC0066"/>
              </a:solidFill>
              <a:latin typeface="Futura Bk BT" pitchFamily="34" charset="0"/>
              <a:ea typeface="+mn-ea"/>
              <a:cs typeface="+mn-cs"/>
            </a:endParaRPr>
          </a:p>
        </p:txBody>
      </p:sp>
      <p:sp>
        <p:nvSpPr>
          <p:cNvPr id="4" name="Rectangle 3"/>
          <p:cNvSpPr/>
          <p:nvPr/>
        </p:nvSpPr>
        <p:spPr bwMode="auto">
          <a:xfrm>
            <a:off x="228600" y="2362200"/>
            <a:ext cx="8534400" cy="1066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lum bright="54000" contrast="-12000"/>
          </a:blip>
          <a:srcRect l="6796" t="12534"/>
          <a:stretch>
            <a:fillRect/>
          </a:stretch>
        </p:blipFill>
        <p:spPr bwMode="auto">
          <a:xfrm>
            <a:off x="0" y="0"/>
            <a:ext cx="8534400" cy="6324600"/>
          </a:xfrm>
          <a:prstGeom prst="rect">
            <a:avLst/>
          </a:prstGeom>
          <a:noFill/>
          <a:ln w="63500" algn="ctr">
            <a:noFill/>
            <a:miter lim="800000"/>
            <a:headEnd/>
            <a:tailEnd/>
          </a:ln>
        </p:spPr>
      </p:pic>
      <p:pic>
        <p:nvPicPr>
          <p:cNvPr id="27651" name="Picture 3" descr="car10_A7_H2_S1"/>
          <p:cNvPicPr>
            <a:picLocks noChangeAspect="1" noChangeArrowheads="1"/>
          </p:cNvPicPr>
          <p:nvPr/>
        </p:nvPicPr>
        <p:blipFill>
          <a:blip r:embed="rId4"/>
          <a:srcRect l="4546" t="31372" r="9091" b="21568"/>
          <a:stretch>
            <a:fillRect/>
          </a:stretch>
        </p:blipFill>
        <p:spPr bwMode="auto">
          <a:xfrm>
            <a:off x="5410200" y="4510088"/>
            <a:ext cx="1828800" cy="747712"/>
          </a:xfrm>
          <a:prstGeom prst="rect">
            <a:avLst/>
          </a:prstGeom>
          <a:noFill/>
          <a:ln w="12700">
            <a:solidFill>
              <a:schemeClr val="tx1"/>
            </a:solidFill>
            <a:miter lim="800000"/>
            <a:headEnd/>
            <a:tailEnd/>
          </a:ln>
        </p:spPr>
      </p:pic>
      <p:pic>
        <p:nvPicPr>
          <p:cNvPr id="27652" name="Picture 4" descr="car10_A1_H1_S2"/>
          <p:cNvPicPr>
            <a:picLocks noChangeAspect="1" noChangeArrowheads="1"/>
          </p:cNvPicPr>
          <p:nvPr/>
        </p:nvPicPr>
        <p:blipFill>
          <a:blip r:embed="rId5"/>
          <a:srcRect l="22000" t="16000" r="22000" b="28000"/>
          <a:stretch>
            <a:fillRect/>
          </a:stretch>
        </p:blipFill>
        <p:spPr bwMode="auto">
          <a:xfrm>
            <a:off x="5638800" y="1066800"/>
            <a:ext cx="1219200" cy="914400"/>
          </a:xfrm>
          <a:prstGeom prst="rect">
            <a:avLst/>
          </a:prstGeom>
          <a:noFill/>
          <a:ln w="12700">
            <a:solidFill>
              <a:schemeClr val="tx1"/>
            </a:solidFill>
            <a:miter lim="800000"/>
            <a:headEnd/>
            <a:tailEnd/>
          </a:ln>
        </p:spPr>
      </p:pic>
      <p:pic>
        <p:nvPicPr>
          <p:cNvPr id="27653" name="Picture 5" descr="car10_A8_H2_S2"/>
          <p:cNvPicPr>
            <a:picLocks noChangeAspect="1" noChangeArrowheads="1"/>
          </p:cNvPicPr>
          <p:nvPr/>
        </p:nvPicPr>
        <p:blipFill>
          <a:blip r:embed="rId6"/>
          <a:srcRect l="22000" t="39999" r="25999" b="14667"/>
          <a:stretch>
            <a:fillRect/>
          </a:stretch>
        </p:blipFill>
        <p:spPr bwMode="auto">
          <a:xfrm>
            <a:off x="7086600" y="3200400"/>
            <a:ext cx="1371600" cy="896938"/>
          </a:xfrm>
          <a:prstGeom prst="rect">
            <a:avLst/>
          </a:prstGeom>
          <a:noFill/>
          <a:ln w="12700">
            <a:solidFill>
              <a:schemeClr val="tx1"/>
            </a:solidFill>
            <a:miter lim="800000"/>
            <a:headEnd/>
            <a:tailEnd/>
          </a:ln>
        </p:spPr>
      </p:pic>
      <p:pic>
        <p:nvPicPr>
          <p:cNvPr id="27654" name="Picture 6" descr="car10_A8_H1_S1"/>
          <p:cNvPicPr>
            <a:picLocks noChangeAspect="1" noChangeArrowheads="1"/>
          </p:cNvPicPr>
          <p:nvPr/>
        </p:nvPicPr>
        <p:blipFill>
          <a:blip r:embed="rId7" cstate="print"/>
          <a:srcRect l="2000" t="10666" r="3999" b="22667"/>
          <a:stretch>
            <a:fillRect/>
          </a:stretch>
        </p:blipFill>
        <p:spPr bwMode="auto">
          <a:xfrm>
            <a:off x="3581400" y="3429000"/>
            <a:ext cx="1524000" cy="809625"/>
          </a:xfrm>
          <a:prstGeom prst="rect">
            <a:avLst/>
          </a:prstGeom>
          <a:noFill/>
          <a:ln w="12700">
            <a:solidFill>
              <a:schemeClr val="tx1"/>
            </a:solidFill>
            <a:miter lim="800000"/>
            <a:headEnd/>
            <a:tailEnd/>
          </a:ln>
        </p:spPr>
      </p:pic>
      <p:pic>
        <p:nvPicPr>
          <p:cNvPr id="27655" name="Picture 7" descr="car10_A4_H1_S1"/>
          <p:cNvPicPr>
            <a:picLocks noChangeAspect="1" noChangeArrowheads="1"/>
          </p:cNvPicPr>
          <p:nvPr/>
        </p:nvPicPr>
        <p:blipFill>
          <a:blip r:embed="rId8"/>
          <a:srcRect l="8000" t="18666" r="8000" b="25334"/>
          <a:stretch>
            <a:fillRect/>
          </a:stretch>
        </p:blipFill>
        <p:spPr bwMode="auto">
          <a:xfrm>
            <a:off x="457200" y="4572000"/>
            <a:ext cx="1676400" cy="838200"/>
          </a:xfrm>
          <a:prstGeom prst="rect">
            <a:avLst/>
          </a:prstGeom>
          <a:noFill/>
          <a:ln w="12700">
            <a:solidFill>
              <a:schemeClr val="tx1"/>
            </a:solidFill>
            <a:miter lim="800000"/>
            <a:headEnd/>
            <a:tailEnd/>
          </a:ln>
        </p:spPr>
      </p:pic>
      <p:pic>
        <p:nvPicPr>
          <p:cNvPr id="27656" name="Picture 8" descr="car10_A4_H2_S3"/>
          <p:cNvPicPr>
            <a:picLocks noChangeAspect="1" noChangeArrowheads="1"/>
          </p:cNvPicPr>
          <p:nvPr/>
        </p:nvPicPr>
        <p:blipFill>
          <a:blip r:embed="rId9"/>
          <a:srcRect l="31999" t="45334" r="30000" b="20000"/>
          <a:stretch>
            <a:fillRect/>
          </a:stretch>
        </p:blipFill>
        <p:spPr bwMode="auto">
          <a:xfrm>
            <a:off x="1600200" y="914400"/>
            <a:ext cx="1447800" cy="990600"/>
          </a:xfrm>
          <a:prstGeom prst="rect">
            <a:avLst/>
          </a:prstGeom>
          <a:noFill/>
          <a:ln w="12700">
            <a:solidFill>
              <a:schemeClr val="tx1"/>
            </a:solidFill>
            <a:miter lim="800000"/>
            <a:headEnd/>
            <a:tailEnd/>
          </a:ln>
        </p:spPr>
      </p:pic>
      <p:pic>
        <p:nvPicPr>
          <p:cNvPr id="27657" name="Picture 9" descr="car7_A6_H2_S1"/>
          <p:cNvPicPr>
            <a:picLocks noChangeAspect="1" noChangeArrowheads="1"/>
          </p:cNvPicPr>
          <p:nvPr/>
        </p:nvPicPr>
        <p:blipFill>
          <a:blip r:embed="rId10">
            <a:lum bright="60000" contrast="-18000"/>
            <a:grayscl/>
          </a:blip>
          <a:srcRect l="12000" t="16000" r="2000" b="14667"/>
          <a:stretch>
            <a:fillRect/>
          </a:stretch>
        </p:blipFill>
        <p:spPr bwMode="auto">
          <a:xfrm>
            <a:off x="2362200" y="4648200"/>
            <a:ext cx="1392238" cy="876300"/>
          </a:xfrm>
          <a:prstGeom prst="rect">
            <a:avLst/>
          </a:prstGeom>
          <a:noFill/>
          <a:ln w="12700">
            <a:solidFill>
              <a:schemeClr val="tx1"/>
            </a:solidFill>
            <a:miter lim="800000"/>
            <a:headEnd/>
            <a:tailEnd/>
          </a:ln>
        </p:spPr>
      </p:pic>
      <p:pic>
        <p:nvPicPr>
          <p:cNvPr id="27658" name="Picture 10" descr="car_A3_H2_S1"/>
          <p:cNvPicPr>
            <a:picLocks noChangeAspect="1" noChangeArrowheads="1"/>
          </p:cNvPicPr>
          <p:nvPr/>
        </p:nvPicPr>
        <p:blipFill>
          <a:blip r:embed="rId11">
            <a:lum bright="60000" contrast="-18000"/>
            <a:grayscl/>
          </a:blip>
          <a:srcRect l="10561" t="35840" r="5521" b="24319"/>
          <a:stretch>
            <a:fillRect/>
          </a:stretch>
        </p:blipFill>
        <p:spPr bwMode="auto">
          <a:xfrm>
            <a:off x="5334000" y="3505200"/>
            <a:ext cx="1524000" cy="542925"/>
          </a:xfrm>
          <a:prstGeom prst="rect">
            <a:avLst/>
          </a:prstGeom>
          <a:noFill/>
          <a:ln w="12700">
            <a:solidFill>
              <a:schemeClr val="tx1"/>
            </a:solidFill>
            <a:miter lim="800000"/>
            <a:headEnd/>
            <a:tailEnd/>
          </a:ln>
        </p:spPr>
      </p:pic>
      <p:pic>
        <p:nvPicPr>
          <p:cNvPr id="27659" name="Picture 11" descr="car_A2_H2_S2"/>
          <p:cNvPicPr>
            <a:picLocks noChangeAspect="1" noChangeArrowheads="1"/>
          </p:cNvPicPr>
          <p:nvPr/>
        </p:nvPicPr>
        <p:blipFill>
          <a:blip r:embed="rId12">
            <a:lum bright="60000" contrast="-18000"/>
            <a:grayscl/>
          </a:blip>
          <a:srcRect l="22079" t="24001" r="22079" b="33279"/>
          <a:stretch>
            <a:fillRect/>
          </a:stretch>
        </p:blipFill>
        <p:spPr bwMode="auto">
          <a:xfrm>
            <a:off x="2209800" y="2133600"/>
            <a:ext cx="1520825" cy="871538"/>
          </a:xfrm>
          <a:prstGeom prst="rect">
            <a:avLst/>
          </a:prstGeom>
          <a:noFill/>
          <a:ln w="12700">
            <a:solidFill>
              <a:schemeClr val="tx1"/>
            </a:solidFill>
            <a:miter lim="800000"/>
            <a:headEnd/>
            <a:tailEnd/>
          </a:ln>
        </p:spPr>
      </p:pic>
      <p:pic>
        <p:nvPicPr>
          <p:cNvPr id="27660" name="Picture 12" descr="car_A8_H1_S1"/>
          <p:cNvPicPr>
            <a:picLocks noChangeAspect="1" noChangeArrowheads="1"/>
          </p:cNvPicPr>
          <p:nvPr/>
        </p:nvPicPr>
        <p:blipFill>
          <a:blip r:embed="rId13">
            <a:lum bright="60000" contrast="-18000"/>
            <a:grayscl/>
          </a:blip>
          <a:srcRect l="10800" t="17281" r="7201" b="21440"/>
          <a:stretch>
            <a:fillRect/>
          </a:stretch>
        </p:blipFill>
        <p:spPr bwMode="auto">
          <a:xfrm>
            <a:off x="306388" y="3352800"/>
            <a:ext cx="1447800" cy="811213"/>
          </a:xfrm>
          <a:prstGeom prst="rect">
            <a:avLst/>
          </a:prstGeom>
          <a:noFill/>
          <a:ln w="12700">
            <a:solidFill>
              <a:schemeClr val="tx1"/>
            </a:solidFill>
            <a:miter lim="800000"/>
            <a:headEnd/>
            <a:tailEnd/>
          </a:ln>
        </p:spPr>
      </p:pic>
      <p:pic>
        <p:nvPicPr>
          <p:cNvPr id="27661" name="Picture 13" descr="car_A7_H1_S1"/>
          <p:cNvPicPr>
            <a:picLocks noChangeAspect="1" noChangeArrowheads="1"/>
          </p:cNvPicPr>
          <p:nvPr/>
        </p:nvPicPr>
        <p:blipFill>
          <a:blip r:embed="rId14">
            <a:lum bright="60000" contrast="-18000"/>
            <a:grayscl/>
          </a:blip>
          <a:srcRect l="6000" t="21333" r="6000" b="38667"/>
          <a:stretch>
            <a:fillRect/>
          </a:stretch>
        </p:blipFill>
        <p:spPr bwMode="auto">
          <a:xfrm>
            <a:off x="5638800" y="2362200"/>
            <a:ext cx="1676400" cy="573088"/>
          </a:xfrm>
          <a:prstGeom prst="rect">
            <a:avLst/>
          </a:prstGeom>
          <a:noFill/>
          <a:ln w="9525">
            <a:solidFill>
              <a:schemeClr val="tx1"/>
            </a:solidFill>
            <a:miter lim="800000"/>
            <a:headEnd/>
            <a:tailEnd/>
          </a:ln>
        </p:spPr>
      </p:pic>
      <p:pic>
        <p:nvPicPr>
          <p:cNvPr id="27662" name="Picture 14" descr="car_A1_H1_S1"/>
          <p:cNvPicPr>
            <a:picLocks noChangeAspect="1" noChangeArrowheads="1"/>
          </p:cNvPicPr>
          <p:nvPr/>
        </p:nvPicPr>
        <p:blipFill>
          <a:blip r:embed="rId15">
            <a:lum bright="60000" contrast="-18000"/>
            <a:grayscl/>
          </a:blip>
          <a:srcRect l="6000" t="16000" r="10001" b="14667"/>
          <a:stretch>
            <a:fillRect/>
          </a:stretch>
        </p:blipFill>
        <p:spPr bwMode="auto">
          <a:xfrm>
            <a:off x="7086600" y="809625"/>
            <a:ext cx="1524000" cy="942975"/>
          </a:xfrm>
          <a:prstGeom prst="rect">
            <a:avLst/>
          </a:prstGeom>
          <a:noFill/>
          <a:ln w="9525">
            <a:solidFill>
              <a:schemeClr val="tx1"/>
            </a:solidFill>
            <a:miter lim="800000"/>
            <a:headEnd/>
            <a:tailEnd/>
          </a:ln>
        </p:spPr>
      </p:pic>
      <p:pic>
        <p:nvPicPr>
          <p:cNvPr id="27663" name="Picture 15" descr="car_A1_H1_S1"/>
          <p:cNvPicPr>
            <a:picLocks noChangeAspect="1" noChangeArrowheads="1"/>
          </p:cNvPicPr>
          <p:nvPr/>
        </p:nvPicPr>
        <p:blipFill>
          <a:blip r:embed="rId16">
            <a:lum bright="60000" contrast="-18000"/>
            <a:grayscl/>
          </a:blip>
          <a:srcRect l="17999" t="16000" r="6000" b="14667"/>
          <a:stretch>
            <a:fillRect/>
          </a:stretch>
        </p:blipFill>
        <p:spPr bwMode="auto">
          <a:xfrm>
            <a:off x="7543800" y="1905000"/>
            <a:ext cx="1371600" cy="938213"/>
          </a:xfrm>
          <a:prstGeom prst="rect">
            <a:avLst/>
          </a:prstGeom>
          <a:noFill/>
          <a:ln w="9525">
            <a:solidFill>
              <a:schemeClr val="tx1"/>
            </a:solidFill>
            <a:miter lim="800000"/>
            <a:headEnd/>
            <a:tailEnd/>
          </a:ln>
        </p:spPr>
      </p:pic>
      <p:pic>
        <p:nvPicPr>
          <p:cNvPr id="27664" name="Picture 16" descr="car_A5_H2_S3"/>
          <p:cNvPicPr>
            <a:picLocks noChangeAspect="1" noChangeArrowheads="1"/>
          </p:cNvPicPr>
          <p:nvPr/>
        </p:nvPicPr>
        <p:blipFill>
          <a:blip r:embed="rId17">
            <a:lum bright="60000" contrast="-18000"/>
            <a:grayscl/>
          </a:blip>
          <a:srcRect/>
          <a:stretch>
            <a:fillRect/>
          </a:stretch>
        </p:blipFill>
        <p:spPr bwMode="auto">
          <a:xfrm>
            <a:off x="685800" y="2209800"/>
            <a:ext cx="1219200" cy="914400"/>
          </a:xfrm>
          <a:prstGeom prst="rect">
            <a:avLst/>
          </a:prstGeom>
          <a:noFill/>
          <a:ln w="12700">
            <a:solidFill>
              <a:schemeClr val="tx1"/>
            </a:solidFill>
            <a:miter lim="800000"/>
            <a:headEnd/>
            <a:tailEnd/>
          </a:ln>
        </p:spPr>
      </p:pic>
      <p:pic>
        <p:nvPicPr>
          <p:cNvPr id="27665" name="Picture 17" descr="car_A4_H2_S2"/>
          <p:cNvPicPr>
            <a:picLocks noChangeAspect="1" noChangeArrowheads="1"/>
          </p:cNvPicPr>
          <p:nvPr/>
        </p:nvPicPr>
        <p:blipFill>
          <a:blip r:embed="rId18" cstate="print">
            <a:lum bright="60000" contrast="-18000"/>
            <a:grayscl/>
          </a:blip>
          <a:srcRect/>
          <a:stretch>
            <a:fillRect/>
          </a:stretch>
        </p:blipFill>
        <p:spPr bwMode="auto">
          <a:xfrm>
            <a:off x="3733800" y="990600"/>
            <a:ext cx="1371600" cy="1028700"/>
          </a:xfrm>
          <a:prstGeom prst="rect">
            <a:avLst/>
          </a:prstGeom>
          <a:noFill/>
          <a:ln w="12700">
            <a:solidFill>
              <a:schemeClr val="tx1"/>
            </a:solidFill>
            <a:miter lim="800000"/>
            <a:headEnd/>
            <a:tailEnd/>
          </a:ln>
        </p:spPr>
      </p:pic>
      <p:pic>
        <p:nvPicPr>
          <p:cNvPr id="27666" name="Picture 18" descr="car8_A6_H1_S2"/>
          <p:cNvPicPr>
            <a:picLocks noChangeAspect="1" noChangeArrowheads="1"/>
          </p:cNvPicPr>
          <p:nvPr/>
        </p:nvPicPr>
        <p:blipFill>
          <a:blip r:embed="rId19" cstate="print">
            <a:lum bright="60000" contrast="-18000"/>
            <a:grayscl/>
          </a:blip>
          <a:srcRect/>
          <a:stretch>
            <a:fillRect/>
          </a:stretch>
        </p:blipFill>
        <p:spPr bwMode="auto">
          <a:xfrm>
            <a:off x="4038600" y="2133600"/>
            <a:ext cx="1295400" cy="971550"/>
          </a:xfrm>
          <a:prstGeom prst="rect">
            <a:avLst/>
          </a:prstGeom>
          <a:noFill/>
          <a:ln w="12700">
            <a:solidFill>
              <a:schemeClr val="tx1"/>
            </a:solidFill>
            <a:miter lim="800000"/>
            <a:headEnd/>
            <a:tailEnd/>
          </a:ln>
        </p:spPr>
      </p:pic>
      <p:pic>
        <p:nvPicPr>
          <p:cNvPr id="27667" name="Picture 19" descr="car7_A2_H1_S3"/>
          <p:cNvPicPr>
            <a:picLocks noChangeAspect="1" noChangeArrowheads="1"/>
          </p:cNvPicPr>
          <p:nvPr/>
        </p:nvPicPr>
        <p:blipFill>
          <a:blip r:embed="rId20">
            <a:lum bright="60000" contrast="-18000"/>
            <a:grayscl/>
          </a:blip>
          <a:srcRect/>
          <a:stretch>
            <a:fillRect/>
          </a:stretch>
        </p:blipFill>
        <p:spPr bwMode="auto">
          <a:xfrm>
            <a:off x="3962400" y="4419600"/>
            <a:ext cx="1219200" cy="914400"/>
          </a:xfrm>
          <a:prstGeom prst="rect">
            <a:avLst/>
          </a:prstGeom>
          <a:noFill/>
          <a:ln w="12700">
            <a:solidFill>
              <a:schemeClr val="tx1"/>
            </a:solidFill>
            <a:miter lim="800000"/>
            <a:headEnd/>
            <a:tailEnd/>
          </a:ln>
        </p:spPr>
      </p:pic>
      <p:pic>
        <p:nvPicPr>
          <p:cNvPr id="27668" name="Picture 20" descr="car8_A6_H2_S2"/>
          <p:cNvPicPr>
            <a:picLocks noChangeAspect="1" noChangeArrowheads="1"/>
          </p:cNvPicPr>
          <p:nvPr/>
        </p:nvPicPr>
        <p:blipFill>
          <a:blip r:embed="rId21">
            <a:lum bright="60000" contrast="-18000"/>
            <a:grayscl/>
          </a:blip>
          <a:srcRect/>
          <a:stretch>
            <a:fillRect/>
          </a:stretch>
        </p:blipFill>
        <p:spPr bwMode="auto">
          <a:xfrm>
            <a:off x="2057400" y="3429000"/>
            <a:ext cx="1295400" cy="971550"/>
          </a:xfrm>
          <a:prstGeom prst="rect">
            <a:avLst/>
          </a:prstGeom>
          <a:noFill/>
          <a:ln w="12700">
            <a:solidFill>
              <a:schemeClr val="tx1"/>
            </a:solidFill>
            <a:miter lim="800000"/>
            <a:headEnd/>
            <a:tailEnd/>
          </a:ln>
        </p:spPr>
      </p:pic>
      <p:pic>
        <p:nvPicPr>
          <p:cNvPr id="27669" name="Picture 21" descr="car7_A5_H2_S3"/>
          <p:cNvPicPr>
            <a:picLocks noChangeAspect="1" noChangeArrowheads="1"/>
          </p:cNvPicPr>
          <p:nvPr/>
        </p:nvPicPr>
        <p:blipFill>
          <a:blip r:embed="rId22" cstate="print">
            <a:lum bright="60000" contrast="-18000"/>
            <a:grayscl/>
          </a:blip>
          <a:srcRect/>
          <a:stretch>
            <a:fillRect/>
          </a:stretch>
        </p:blipFill>
        <p:spPr bwMode="auto">
          <a:xfrm>
            <a:off x="7467600" y="4343400"/>
            <a:ext cx="1295400" cy="971550"/>
          </a:xfrm>
          <a:prstGeom prst="rect">
            <a:avLst/>
          </a:prstGeom>
          <a:noFill/>
          <a:ln w="12700">
            <a:solidFill>
              <a:schemeClr val="tx1"/>
            </a:solidFill>
            <a:miter lim="800000"/>
            <a:headEnd/>
            <a:tailEnd/>
          </a:ln>
        </p:spPr>
      </p:pic>
      <p:sp>
        <p:nvSpPr>
          <p:cNvPr id="27670" name="Rectangle 22"/>
          <p:cNvSpPr>
            <a:spLocks noChangeArrowheads="1"/>
          </p:cNvSpPr>
          <p:nvPr/>
        </p:nvSpPr>
        <p:spPr bwMode="auto">
          <a:xfrm>
            <a:off x="4419600" y="5638800"/>
            <a:ext cx="2027606" cy="1169551"/>
          </a:xfrm>
          <a:prstGeom prst="rect">
            <a:avLst/>
          </a:prstGeom>
          <a:noFill/>
          <a:ln w="101600" algn="ctr">
            <a:noFill/>
            <a:miter lim="800000"/>
            <a:headEnd/>
            <a:tailEnd/>
          </a:ln>
        </p:spPr>
        <p:txBody>
          <a:bodyPr wrap="none">
            <a:spAutoFit/>
          </a:bodyPr>
          <a:lstStyle/>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Zhang et al ’95</a:t>
            </a:r>
          </a:p>
          <a:p>
            <a:pPr algn="l" rtl="0" fontAlgn="base">
              <a:spcBef>
                <a:spcPct val="0"/>
              </a:spcBef>
              <a:spcAft>
                <a:spcPct val="0"/>
              </a:spcAft>
              <a:buFontTx/>
              <a:buChar char="•"/>
            </a:pPr>
            <a:r>
              <a:rPr lang="en-US" sz="1400" kern="1200" dirty="0" err="1">
                <a:solidFill>
                  <a:srgbClr val="800000"/>
                </a:solidFill>
                <a:latin typeface="Futura Bk BT" pitchFamily="34" charset="0"/>
                <a:ea typeface="+mn-ea"/>
                <a:cs typeface="+mn-cs"/>
              </a:rPr>
              <a:t>Schmid</a:t>
            </a:r>
            <a:r>
              <a:rPr lang="en-US" sz="1400" kern="1200" dirty="0">
                <a:solidFill>
                  <a:srgbClr val="800000"/>
                </a:solidFill>
                <a:latin typeface="Futura Bk BT" pitchFamily="34" charset="0"/>
                <a:ea typeface="+mn-ea"/>
                <a:cs typeface="+mn-cs"/>
              </a:rPr>
              <a:t> &amp; Mohr, ‘96</a:t>
            </a:r>
          </a:p>
          <a:p>
            <a:pPr algn="l" rtl="0" fontAlgn="base">
              <a:spcBef>
                <a:spcPct val="0"/>
              </a:spcBef>
              <a:spcAft>
                <a:spcPct val="0"/>
              </a:spcAft>
              <a:buFontTx/>
              <a:buChar char="•"/>
            </a:pPr>
            <a:r>
              <a:rPr lang="en-US" sz="1400" kern="1200" dirty="0" err="1">
                <a:solidFill>
                  <a:srgbClr val="800000"/>
                </a:solidFill>
                <a:latin typeface="Futura Bk BT" pitchFamily="34" charset="0"/>
                <a:ea typeface="+mn-ea"/>
                <a:cs typeface="+mn-cs"/>
              </a:rPr>
              <a:t>Schiele</a:t>
            </a:r>
            <a:r>
              <a:rPr lang="en-US" sz="1400" kern="1200" dirty="0">
                <a:solidFill>
                  <a:srgbClr val="800000"/>
                </a:solidFill>
                <a:latin typeface="Futura Bk BT" pitchFamily="34" charset="0"/>
                <a:ea typeface="+mn-ea"/>
                <a:cs typeface="+mn-cs"/>
              </a:rPr>
              <a:t> &amp; Crowley, ’96</a:t>
            </a:r>
          </a:p>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Lowe, ‘99</a:t>
            </a:r>
          </a:p>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Jacob &amp; </a:t>
            </a:r>
            <a:r>
              <a:rPr lang="en-US" sz="1400" kern="1200" dirty="0" err="1">
                <a:solidFill>
                  <a:srgbClr val="800000"/>
                </a:solidFill>
                <a:latin typeface="Futura Bk BT" pitchFamily="34" charset="0"/>
                <a:ea typeface="+mn-ea"/>
                <a:cs typeface="+mn-cs"/>
              </a:rPr>
              <a:t>Barsi</a:t>
            </a:r>
            <a:r>
              <a:rPr lang="en-US" sz="1400" kern="1200" dirty="0">
                <a:solidFill>
                  <a:srgbClr val="800000"/>
                </a:solidFill>
                <a:latin typeface="Futura Bk BT" pitchFamily="34" charset="0"/>
                <a:ea typeface="+mn-ea"/>
                <a:cs typeface="+mn-cs"/>
              </a:rPr>
              <a:t>, ‘99</a:t>
            </a:r>
          </a:p>
        </p:txBody>
      </p:sp>
      <p:sp>
        <p:nvSpPr>
          <p:cNvPr id="27671" name="Rectangle 23"/>
          <p:cNvSpPr>
            <a:spLocks noChangeArrowheads="1"/>
          </p:cNvSpPr>
          <p:nvPr/>
        </p:nvSpPr>
        <p:spPr bwMode="auto">
          <a:xfrm>
            <a:off x="2362200" y="5638800"/>
            <a:ext cx="1939925" cy="1155700"/>
          </a:xfrm>
          <a:prstGeom prst="rect">
            <a:avLst/>
          </a:prstGeom>
          <a:noFill/>
          <a:ln w="101600" algn="ctr">
            <a:noFill/>
            <a:miter lim="800000"/>
            <a:headEnd/>
            <a:tailEnd/>
          </a:ln>
        </p:spPr>
        <p:txBody>
          <a:bodyPr wrap="none">
            <a:spAutoFit/>
          </a:bodyPr>
          <a:lstStyle/>
          <a:p>
            <a:pPr algn="l" rtl="0" fontAlgn="base">
              <a:spcBef>
                <a:spcPct val="0"/>
              </a:spcBef>
              <a:spcAft>
                <a:spcPct val="0"/>
              </a:spcAft>
              <a:buFontTx/>
              <a:buChar char="•"/>
            </a:pPr>
            <a:r>
              <a:rPr lang="en-US" sz="1400" kern="1200">
                <a:solidFill>
                  <a:srgbClr val="800000"/>
                </a:solidFill>
                <a:latin typeface="Futura Bk BT" pitchFamily="34" charset="0"/>
                <a:ea typeface="+mn-ea"/>
                <a:cs typeface="+mn-cs"/>
              </a:rPr>
              <a:t>Edelman et al. ’91</a:t>
            </a:r>
          </a:p>
          <a:p>
            <a:pPr algn="l" rtl="0" fontAlgn="base">
              <a:spcBef>
                <a:spcPct val="0"/>
              </a:spcBef>
              <a:spcAft>
                <a:spcPct val="0"/>
              </a:spcAft>
              <a:buFontTx/>
              <a:buChar char="•"/>
            </a:pPr>
            <a:r>
              <a:rPr lang="en-US" sz="1400" kern="1200">
                <a:solidFill>
                  <a:srgbClr val="800000"/>
                </a:solidFill>
                <a:latin typeface="Futura Bk BT" pitchFamily="34" charset="0"/>
                <a:ea typeface="+mn-ea"/>
                <a:cs typeface="+mn-cs"/>
              </a:rPr>
              <a:t>Ullman &amp; Barsi, ’91</a:t>
            </a:r>
          </a:p>
          <a:p>
            <a:pPr algn="l" rtl="0" fontAlgn="base">
              <a:spcBef>
                <a:spcPct val="0"/>
              </a:spcBef>
              <a:spcAft>
                <a:spcPct val="0"/>
              </a:spcAft>
              <a:buFontTx/>
              <a:buChar char="•"/>
            </a:pPr>
            <a:r>
              <a:rPr lang="en-US" sz="1400" kern="1200">
                <a:solidFill>
                  <a:srgbClr val="800000"/>
                </a:solidFill>
                <a:latin typeface="Futura Bk BT" pitchFamily="34" charset="0"/>
                <a:ea typeface="+mn-ea"/>
                <a:cs typeface="+mn-cs"/>
              </a:rPr>
              <a:t> Rothwell ‘92</a:t>
            </a:r>
          </a:p>
          <a:p>
            <a:pPr algn="l" rtl="0" fontAlgn="base">
              <a:spcBef>
                <a:spcPct val="0"/>
              </a:spcBef>
              <a:spcAft>
                <a:spcPct val="0"/>
              </a:spcAft>
              <a:buFontTx/>
              <a:buChar char="•"/>
            </a:pPr>
            <a:r>
              <a:rPr lang="en-US" sz="1400" kern="1200">
                <a:solidFill>
                  <a:srgbClr val="800000"/>
                </a:solidFill>
                <a:latin typeface="Futura Bk BT" pitchFamily="34" charset="0"/>
                <a:ea typeface="+mn-ea"/>
                <a:cs typeface="+mn-cs"/>
              </a:rPr>
              <a:t>Linderberg, ’94</a:t>
            </a:r>
          </a:p>
          <a:p>
            <a:pPr algn="l" rtl="0" fontAlgn="base">
              <a:spcBef>
                <a:spcPct val="0"/>
              </a:spcBef>
              <a:spcAft>
                <a:spcPct val="0"/>
              </a:spcAft>
              <a:buFontTx/>
              <a:buChar char="•"/>
            </a:pPr>
            <a:r>
              <a:rPr lang="en-US" sz="1400" kern="1200">
                <a:solidFill>
                  <a:srgbClr val="800000"/>
                </a:solidFill>
                <a:latin typeface="Futura Bk BT" pitchFamily="34" charset="0"/>
                <a:ea typeface="+mn-ea"/>
                <a:cs typeface="+mn-cs"/>
              </a:rPr>
              <a:t>Murase &amp; Nayar ‘94</a:t>
            </a:r>
          </a:p>
        </p:txBody>
      </p:sp>
      <p:sp>
        <p:nvSpPr>
          <p:cNvPr id="27672" name="Text Box 24"/>
          <p:cNvSpPr txBox="1">
            <a:spLocks noChangeArrowheads="1"/>
          </p:cNvSpPr>
          <p:nvPr/>
        </p:nvSpPr>
        <p:spPr bwMode="auto">
          <a:xfrm>
            <a:off x="6629400" y="5638800"/>
            <a:ext cx="2271713" cy="1169551"/>
          </a:xfrm>
          <a:prstGeom prst="rect">
            <a:avLst/>
          </a:prstGeom>
          <a:noFill/>
          <a:ln w="25400" algn="ctr">
            <a:noFill/>
            <a:miter lim="800000"/>
            <a:headEnd/>
            <a:tailEnd/>
          </a:ln>
        </p:spPr>
        <p:txBody>
          <a:bodyPr>
            <a:spAutoFit/>
          </a:bodyPr>
          <a:lstStyle/>
          <a:p>
            <a:pPr algn="l" rtl="0" fontAlgn="base">
              <a:spcBef>
                <a:spcPct val="0"/>
              </a:spcBef>
              <a:spcAft>
                <a:spcPct val="0"/>
              </a:spcAft>
              <a:buFontTx/>
              <a:buChar char="•"/>
            </a:pPr>
            <a:r>
              <a:rPr lang="en-US" sz="1400" kern="1200" dirty="0" err="1">
                <a:solidFill>
                  <a:srgbClr val="800000"/>
                </a:solidFill>
                <a:latin typeface="Futura Bk BT" pitchFamily="34" charset="0"/>
                <a:ea typeface="+mn-ea"/>
                <a:cs typeface="+mn-cs"/>
              </a:rPr>
              <a:t>Rothganger</a:t>
            </a:r>
            <a:r>
              <a:rPr lang="en-US" sz="1400" kern="1200" dirty="0">
                <a:solidFill>
                  <a:srgbClr val="800000"/>
                </a:solidFill>
                <a:latin typeface="Futura Bk BT" pitchFamily="34" charset="0"/>
                <a:ea typeface="+mn-ea"/>
                <a:cs typeface="+mn-cs"/>
              </a:rPr>
              <a:t> et al., ‘04</a:t>
            </a:r>
            <a:r>
              <a:rPr lang="en-US" sz="1400" kern="1200" dirty="0">
                <a:solidFill>
                  <a:srgbClr val="800000"/>
                </a:solidFill>
                <a:latin typeface="Arial" charset="0"/>
                <a:ea typeface="+mn-ea"/>
                <a:cs typeface="+mn-cs"/>
              </a:rPr>
              <a:t> </a:t>
            </a:r>
            <a:endParaRPr lang="en-US" sz="1400" kern="1200" dirty="0">
              <a:solidFill>
                <a:srgbClr val="800000"/>
              </a:solidFill>
              <a:latin typeface="Futura Bk BT" pitchFamily="34" charset="0"/>
              <a:ea typeface="+mn-ea"/>
              <a:cs typeface="+mn-cs"/>
            </a:endParaRPr>
          </a:p>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Ferrari et al, ’05</a:t>
            </a:r>
          </a:p>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Brown &amp; Lowe ’05</a:t>
            </a:r>
          </a:p>
          <a:p>
            <a:pPr algn="l" rtl="0" fontAlgn="base">
              <a:spcBef>
                <a:spcPct val="0"/>
              </a:spcBef>
              <a:spcAft>
                <a:spcPct val="0"/>
              </a:spcAft>
              <a:buFontTx/>
              <a:buChar char="•"/>
            </a:pPr>
            <a:r>
              <a:rPr lang="en-US" sz="1400" kern="1200" dirty="0" err="1">
                <a:solidFill>
                  <a:srgbClr val="800000"/>
                </a:solidFill>
                <a:latin typeface="Futura Bk BT" pitchFamily="34" charset="0"/>
                <a:ea typeface="+mn-ea"/>
                <a:cs typeface="+mn-cs"/>
              </a:rPr>
              <a:t>Snavely</a:t>
            </a:r>
            <a:r>
              <a:rPr lang="en-US" sz="1400" kern="1200" dirty="0">
                <a:solidFill>
                  <a:srgbClr val="800000"/>
                </a:solidFill>
                <a:latin typeface="Futura Bk BT" pitchFamily="34" charset="0"/>
                <a:ea typeface="+mn-ea"/>
                <a:cs typeface="+mn-cs"/>
              </a:rPr>
              <a:t> et al ’06</a:t>
            </a:r>
          </a:p>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Yin &amp; Collins, ‘07</a:t>
            </a:r>
          </a:p>
        </p:txBody>
      </p:sp>
      <p:sp>
        <p:nvSpPr>
          <p:cNvPr id="27673" name="Rectangle 25"/>
          <p:cNvSpPr>
            <a:spLocks noChangeArrowheads="1"/>
          </p:cNvSpPr>
          <p:nvPr/>
        </p:nvSpPr>
        <p:spPr bwMode="auto">
          <a:xfrm>
            <a:off x="152400" y="5899150"/>
            <a:ext cx="2743200" cy="730250"/>
          </a:xfrm>
          <a:prstGeom prst="rect">
            <a:avLst/>
          </a:prstGeom>
          <a:noFill/>
          <a:ln w="25400" algn="ctr">
            <a:noFill/>
            <a:prstDash val="sysDot"/>
            <a:miter lim="800000"/>
            <a:headEnd/>
            <a:tailEnd/>
          </a:ln>
        </p:spPr>
        <p:txBody>
          <a:bodyPr>
            <a:spAutoFit/>
          </a:bodyPr>
          <a:lstStyle/>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Ballard, ‘81</a:t>
            </a:r>
          </a:p>
          <a:p>
            <a:pPr algn="l" rtl="0" fontAlgn="base">
              <a:spcBef>
                <a:spcPct val="0"/>
              </a:spcBef>
              <a:spcAft>
                <a:spcPct val="0"/>
              </a:spcAft>
              <a:buFontTx/>
              <a:buChar char="•"/>
            </a:pPr>
            <a:r>
              <a:rPr lang="en-US" sz="1400" kern="1200" dirty="0" err="1">
                <a:solidFill>
                  <a:srgbClr val="800000"/>
                </a:solidFill>
                <a:latin typeface="Futura Bk BT" pitchFamily="34" charset="0"/>
                <a:ea typeface="+mn-ea"/>
                <a:cs typeface="+mn-cs"/>
              </a:rPr>
              <a:t>Grimson</a:t>
            </a:r>
            <a:r>
              <a:rPr lang="en-US" sz="1400" kern="1200" dirty="0">
                <a:solidFill>
                  <a:srgbClr val="800000"/>
                </a:solidFill>
                <a:latin typeface="Futura Bk BT" pitchFamily="34" charset="0"/>
                <a:ea typeface="+mn-ea"/>
                <a:cs typeface="+mn-cs"/>
              </a:rPr>
              <a:t> &amp; L.-Perez, ‘87</a:t>
            </a:r>
          </a:p>
          <a:p>
            <a:pPr algn="l" rtl="0" fontAlgn="base">
              <a:spcBef>
                <a:spcPct val="0"/>
              </a:spcBef>
              <a:spcAft>
                <a:spcPct val="0"/>
              </a:spcAft>
              <a:buFontTx/>
              <a:buChar char="•"/>
            </a:pPr>
            <a:r>
              <a:rPr lang="en-US" sz="1400" kern="1200" dirty="0">
                <a:solidFill>
                  <a:srgbClr val="800000"/>
                </a:solidFill>
                <a:latin typeface="Futura Bk BT" pitchFamily="34" charset="0"/>
                <a:ea typeface="+mn-ea"/>
                <a:cs typeface="+mn-cs"/>
              </a:rPr>
              <a:t>Lowe, ’87</a:t>
            </a:r>
          </a:p>
        </p:txBody>
      </p:sp>
      <p:sp>
        <p:nvSpPr>
          <p:cNvPr id="27674" name="Rectangle 26"/>
          <p:cNvSpPr>
            <a:spLocks noChangeArrowheads="1"/>
          </p:cNvSpPr>
          <p:nvPr/>
        </p:nvSpPr>
        <p:spPr bwMode="auto">
          <a:xfrm>
            <a:off x="609600" y="0"/>
            <a:ext cx="7543800" cy="701675"/>
          </a:xfrm>
          <a:prstGeom prst="rect">
            <a:avLst/>
          </a:prstGeom>
          <a:solidFill>
            <a:schemeClr val="bg1"/>
          </a:solidFill>
          <a:ln w="25400" algn="ctr">
            <a:noFill/>
            <a:miter lim="800000"/>
            <a:headEnd/>
            <a:tailEnd/>
          </a:ln>
        </p:spPr>
        <p:txBody>
          <a:bodyPr>
            <a:spAutoFit/>
          </a:bodyPr>
          <a:lstStyle/>
          <a:p>
            <a:pPr algn="ctr" rtl="0" fontAlgn="base">
              <a:spcBef>
                <a:spcPct val="0"/>
              </a:spcBef>
              <a:spcAft>
                <a:spcPct val="0"/>
              </a:spcAft>
            </a:pPr>
            <a:r>
              <a:rPr lang="en-US" sz="4000" b="1" kern="1200" dirty="0">
                <a:solidFill>
                  <a:srgbClr val="000000"/>
                </a:solidFill>
                <a:latin typeface="Futura Bk BT" pitchFamily="34" charset="0"/>
                <a:ea typeface="+mn-ea"/>
                <a:cs typeface="+mn-cs"/>
              </a:rPr>
              <a:t>Single 3D object recognition</a:t>
            </a:r>
            <a:endParaRPr lang="en-US" sz="4000" b="1" kern="1200" dirty="0">
              <a:solidFill>
                <a:srgbClr val="CC0066"/>
              </a:solidFill>
              <a:latin typeface="Futura Bk BT" pitchFamily="34" charset="0"/>
              <a:ea typeface="+mn-ea"/>
              <a:cs typeface="+mn-cs"/>
            </a:endParaRPr>
          </a:p>
        </p:txBody>
      </p:sp>
      <p:sp>
        <p:nvSpPr>
          <p:cNvPr id="27" name="Rectangle 26"/>
          <p:cNvSpPr/>
          <p:nvPr/>
        </p:nvSpPr>
        <p:spPr bwMode="auto">
          <a:xfrm>
            <a:off x="6553200" y="5562600"/>
            <a:ext cx="2133600" cy="38100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fontAlgn="base">
              <a:spcBef>
                <a:spcPct val="0"/>
              </a:spcBef>
              <a:spcAft>
                <a:spcPct val="0"/>
              </a:spcAft>
            </a:pPr>
            <a:endParaRPr lang="en-US" kern="1200">
              <a:solidFill>
                <a:srgbClr val="000000"/>
              </a:solidFill>
              <a:latin typeface="Futura Bk BT" pitchFamily="34" charset="0"/>
              <a:ea typeface="+mn-ea"/>
              <a:cs typeface="+mn-cs"/>
            </a:endParaRP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4005" name="Picture 5" descr="SIFTexl2"/>
          <p:cNvPicPr>
            <a:picLocks noChangeAspect="1" noChangeArrowheads="1"/>
          </p:cNvPicPr>
          <p:nvPr/>
        </p:nvPicPr>
        <p:blipFill>
          <a:blip r:embed="rId3"/>
          <a:srcRect l="21312" t="8197" r="18033" b="10928"/>
          <a:stretch>
            <a:fillRect/>
          </a:stretch>
        </p:blipFill>
        <p:spPr bwMode="auto">
          <a:xfrm>
            <a:off x="6019800" y="762000"/>
            <a:ext cx="2514600" cy="2514600"/>
          </a:xfrm>
          <a:prstGeom prst="rect">
            <a:avLst/>
          </a:prstGeom>
          <a:noFill/>
        </p:spPr>
      </p:pic>
      <p:pic>
        <p:nvPicPr>
          <p:cNvPr id="1664006" name="Picture 6" descr="DoGexl"/>
          <p:cNvPicPr>
            <a:picLocks noChangeAspect="1" noChangeArrowheads="1"/>
          </p:cNvPicPr>
          <p:nvPr/>
        </p:nvPicPr>
        <p:blipFill>
          <a:blip r:embed="rId4"/>
          <a:srcRect/>
          <a:stretch>
            <a:fillRect/>
          </a:stretch>
        </p:blipFill>
        <p:spPr bwMode="auto">
          <a:xfrm>
            <a:off x="1981200" y="746125"/>
            <a:ext cx="3505200" cy="2628900"/>
          </a:xfrm>
          <a:prstGeom prst="rect">
            <a:avLst/>
          </a:prstGeom>
          <a:noFill/>
        </p:spPr>
      </p:pic>
      <p:sp>
        <p:nvSpPr>
          <p:cNvPr id="1664007" name="AutoShape 7"/>
          <p:cNvSpPr>
            <a:spLocks noChangeArrowheads="1"/>
          </p:cNvSpPr>
          <p:nvPr/>
        </p:nvSpPr>
        <p:spPr bwMode="auto">
          <a:xfrm>
            <a:off x="5562600" y="1908175"/>
            <a:ext cx="609600" cy="457200"/>
          </a:xfrm>
          <a:prstGeom prst="rightArrow">
            <a:avLst>
              <a:gd name="adj1" fmla="val 50000"/>
              <a:gd name="adj2" fmla="val 33333"/>
            </a:avLst>
          </a:prstGeom>
          <a:solidFill>
            <a:schemeClr val="accent1"/>
          </a:solidFill>
          <a:ln w="9525">
            <a:solidFill>
              <a:schemeClr val="tx1"/>
            </a:solidFill>
            <a:miter lim="800000"/>
            <a:headEnd/>
            <a:tailEnd/>
          </a:ln>
          <a:effectLst/>
        </p:spPr>
        <p:txBody>
          <a:bodyPr wrap="none" anchor="ctr"/>
          <a:lstStyle/>
          <a:p>
            <a:pPr algn="ctr" rtl="0" fontAlgn="base">
              <a:spcBef>
                <a:spcPct val="0"/>
              </a:spcBef>
              <a:spcAft>
                <a:spcPct val="0"/>
              </a:spcAft>
            </a:pPr>
            <a:endParaRPr lang="en-US" sz="2400" kern="1200">
              <a:solidFill>
                <a:srgbClr val="000000"/>
              </a:solidFill>
              <a:latin typeface="Futura Bk BT" pitchFamily="34" charset="0"/>
              <a:ea typeface="+mn-ea"/>
              <a:cs typeface="+mn-cs"/>
            </a:endParaRPr>
          </a:p>
        </p:txBody>
      </p:sp>
      <p:pic>
        <p:nvPicPr>
          <p:cNvPr id="1664008" name="Picture 8" descr="arch1"/>
          <p:cNvPicPr>
            <a:picLocks noChangeAspect="1" noChangeArrowheads="1"/>
          </p:cNvPicPr>
          <p:nvPr/>
        </p:nvPicPr>
        <p:blipFill>
          <a:blip r:embed="rId5" cstate="print"/>
          <a:srcRect/>
          <a:stretch>
            <a:fillRect/>
          </a:stretch>
        </p:blipFill>
        <p:spPr bwMode="auto">
          <a:xfrm>
            <a:off x="152400" y="1298575"/>
            <a:ext cx="1600200" cy="1600200"/>
          </a:xfrm>
          <a:prstGeom prst="rect">
            <a:avLst/>
          </a:prstGeom>
          <a:noFill/>
        </p:spPr>
      </p:pic>
      <p:sp>
        <p:nvSpPr>
          <p:cNvPr id="1664009" name="AutoShape 9"/>
          <p:cNvSpPr>
            <a:spLocks noChangeArrowheads="1"/>
          </p:cNvSpPr>
          <p:nvPr/>
        </p:nvSpPr>
        <p:spPr bwMode="auto">
          <a:xfrm>
            <a:off x="1600200" y="1831975"/>
            <a:ext cx="609600" cy="457200"/>
          </a:xfrm>
          <a:prstGeom prst="rightArrow">
            <a:avLst>
              <a:gd name="adj1" fmla="val 50000"/>
              <a:gd name="adj2" fmla="val 33333"/>
            </a:avLst>
          </a:prstGeom>
          <a:solidFill>
            <a:schemeClr val="accent1"/>
          </a:solidFill>
          <a:ln w="9525">
            <a:solidFill>
              <a:schemeClr val="tx1"/>
            </a:solidFill>
            <a:miter lim="800000"/>
            <a:headEnd/>
            <a:tailEnd/>
          </a:ln>
          <a:effectLst/>
        </p:spPr>
        <p:txBody>
          <a:bodyPr wrap="none" anchor="ctr"/>
          <a:lstStyle/>
          <a:p>
            <a:pPr algn="ctr" rtl="0" fontAlgn="base">
              <a:spcBef>
                <a:spcPct val="0"/>
              </a:spcBef>
              <a:spcAft>
                <a:spcPct val="0"/>
              </a:spcAft>
            </a:pPr>
            <a:endParaRPr lang="en-US" sz="2400" kern="1200">
              <a:solidFill>
                <a:srgbClr val="000000"/>
              </a:solidFill>
              <a:latin typeface="Futura Bk BT" pitchFamily="34" charset="0"/>
              <a:ea typeface="+mn-ea"/>
              <a:cs typeface="+mn-cs"/>
            </a:endParaRPr>
          </a:p>
        </p:txBody>
      </p:sp>
      <p:pic>
        <p:nvPicPr>
          <p:cNvPr id="1664010" name="Picture 10"/>
          <p:cNvPicPr>
            <a:picLocks noChangeAspect="1" noChangeArrowheads="1"/>
          </p:cNvPicPr>
          <p:nvPr/>
        </p:nvPicPr>
        <p:blipFill>
          <a:blip r:embed="rId6"/>
          <a:srcRect r="49936" b="20107"/>
          <a:stretch>
            <a:fillRect/>
          </a:stretch>
        </p:blipFill>
        <p:spPr bwMode="auto">
          <a:xfrm>
            <a:off x="228600" y="4495800"/>
            <a:ext cx="3733800" cy="1905000"/>
          </a:xfrm>
          <a:prstGeom prst="rect">
            <a:avLst/>
          </a:prstGeom>
          <a:noFill/>
          <a:ln w="9525">
            <a:noFill/>
            <a:miter lim="800000"/>
            <a:headEnd/>
            <a:tailEnd/>
          </a:ln>
        </p:spPr>
      </p:pic>
      <p:sp>
        <p:nvSpPr>
          <p:cNvPr id="1664011" name="Text Box 11"/>
          <p:cNvSpPr txBox="1">
            <a:spLocks noChangeArrowheads="1"/>
          </p:cNvSpPr>
          <p:nvPr/>
        </p:nvSpPr>
        <p:spPr bwMode="auto">
          <a:xfrm rot="5400000">
            <a:off x="7955756" y="1797844"/>
            <a:ext cx="1584325" cy="274638"/>
          </a:xfrm>
          <a:prstGeom prst="rect">
            <a:avLst/>
          </a:prstGeom>
          <a:noFill/>
          <a:ln w="25400" algn="ctr">
            <a:noFill/>
            <a:miter lim="800000"/>
            <a:headEnd/>
            <a:tailEnd/>
          </a:ln>
          <a:effectLst/>
        </p:spPr>
        <p:txBody>
          <a:bodyPr wrap="none">
            <a:spAutoFit/>
          </a:bodyPr>
          <a:lstStyle/>
          <a:p>
            <a:pPr algn="ctr" rtl="0" fontAlgn="base">
              <a:spcBef>
                <a:spcPct val="0"/>
              </a:spcBef>
              <a:spcAft>
                <a:spcPct val="0"/>
              </a:spcAft>
            </a:pPr>
            <a:r>
              <a:rPr lang="en-US" sz="1200" kern="1200">
                <a:solidFill>
                  <a:srgbClr val="000000"/>
                </a:solidFill>
                <a:latin typeface="Futura Bk BT" pitchFamily="34" charset="0"/>
                <a:ea typeface="+mn-ea"/>
                <a:cs typeface="+mn-cs"/>
              </a:rPr>
              <a:t>Courtesy of D. Lowe</a:t>
            </a:r>
          </a:p>
        </p:txBody>
      </p:sp>
      <p:sp>
        <p:nvSpPr>
          <p:cNvPr id="1664012" name="Text Box 12"/>
          <p:cNvSpPr txBox="1">
            <a:spLocks noChangeArrowheads="1"/>
          </p:cNvSpPr>
          <p:nvPr/>
        </p:nvSpPr>
        <p:spPr bwMode="auto">
          <a:xfrm rot="5400000">
            <a:off x="3015456" y="5344319"/>
            <a:ext cx="1846263" cy="244475"/>
          </a:xfrm>
          <a:prstGeom prst="rect">
            <a:avLst/>
          </a:prstGeom>
          <a:noFill/>
          <a:ln w="25400" algn="ctr">
            <a:noFill/>
            <a:miter lim="800000"/>
            <a:headEnd/>
            <a:tailEnd/>
          </a:ln>
          <a:effectLst/>
        </p:spPr>
        <p:txBody>
          <a:bodyPr wrap="none">
            <a:spAutoFit/>
          </a:bodyPr>
          <a:lstStyle/>
          <a:p>
            <a:pPr algn="ctr" rtl="0" fontAlgn="base">
              <a:spcBef>
                <a:spcPct val="0"/>
              </a:spcBef>
              <a:spcAft>
                <a:spcPct val="0"/>
              </a:spcAft>
            </a:pPr>
            <a:r>
              <a:rPr lang="en-US" sz="1000" kern="1200">
                <a:solidFill>
                  <a:srgbClr val="000000"/>
                </a:solidFill>
                <a:latin typeface="Futura Bk BT" pitchFamily="34" charset="0"/>
                <a:ea typeface="+mn-ea"/>
                <a:cs typeface="+mn-cs"/>
              </a:rPr>
              <a:t>Courtesy of Rothganger et al</a:t>
            </a:r>
          </a:p>
        </p:txBody>
      </p:sp>
      <p:sp>
        <p:nvSpPr>
          <p:cNvPr id="1664013" name="Rectangle 13"/>
          <p:cNvSpPr>
            <a:spLocks noChangeArrowheads="1"/>
          </p:cNvSpPr>
          <p:nvPr/>
        </p:nvSpPr>
        <p:spPr bwMode="auto">
          <a:xfrm>
            <a:off x="384175" y="228600"/>
            <a:ext cx="6908800" cy="396875"/>
          </a:xfrm>
          <a:prstGeom prst="rect">
            <a:avLst/>
          </a:prstGeom>
          <a:noFill/>
          <a:ln w="25400" algn="ctr">
            <a:noFill/>
            <a:miter lim="800000"/>
            <a:headEnd/>
            <a:tailEnd/>
          </a:ln>
          <a:effectLst/>
        </p:spPr>
        <p:txBody>
          <a:bodyPr wrap="none">
            <a:spAutoFit/>
          </a:bodyPr>
          <a:lstStyle/>
          <a:p>
            <a:pPr algn="ctr" rtl="0" fontAlgn="base">
              <a:spcBef>
                <a:spcPct val="0"/>
              </a:spcBef>
              <a:spcAft>
                <a:spcPct val="0"/>
              </a:spcAft>
            </a:pPr>
            <a:r>
              <a:rPr lang="en-US" sz="2000" kern="1200">
                <a:solidFill>
                  <a:srgbClr val="000000"/>
                </a:solidFill>
                <a:latin typeface="Futura Bk BT" pitchFamily="34" charset="0"/>
                <a:ea typeface="+mn-ea"/>
                <a:cs typeface="+mn-cs"/>
              </a:rPr>
              <a:t>Difference of Gaussian</a:t>
            </a:r>
            <a:r>
              <a:rPr lang="en-US" sz="2000" b="1" kern="1200">
                <a:solidFill>
                  <a:srgbClr val="000000"/>
                </a:solidFill>
                <a:latin typeface="Futura Bk BT" pitchFamily="34" charset="0"/>
                <a:ea typeface="+mn-ea"/>
                <a:cs typeface="+mn-cs"/>
              </a:rPr>
              <a:t> </a:t>
            </a:r>
            <a:r>
              <a:rPr lang="en-US" sz="2000" kern="1200">
                <a:solidFill>
                  <a:srgbClr val="000000"/>
                </a:solidFill>
                <a:latin typeface="Futura Bk BT" pitchFamily="34" charset="0"/>
                <a:ea typeface="+mn-ea"/>
                <a:cs typeface="+mn-cs"/>
              </a:rPr>
              <a:t>(DOG): </a:t>
            </a:r>
            <a:r>
              <a:rPr lang="en-US" sz="1600" kern="1200">
                <a:solidFill>
                  <a:srgbClr val="000000"/>
                </a:solidFill>
                <a:latin typeface="Futura Bk BT" pitchFamily="34" charset="0"/>
                <a:ea typeface="+mn-ea"/>
                <a:cs typeface="+mn-cs"/>
              </a:rPr>
              <a:t>used in Lowe 99, Brown et al ‘05</a:t>
            </a:r>
          </a:p>
        </p:txBody>
      </p:sp>
      <p:sp>
        <p:nvSpPr>
          <p:cNvPr id="1664014" name="Rectangle 14"/>
          <p:cNvSpPr>
            <a:spLocks noChangeArrowheads="1"/>
          </p:cNvSpPr>
          <p:nvPr/>
        </p:nvSpPr>
        <p:spPr bwMode="auto">
          <a:xfrm>
            <a:off x="190500" y="3962400"/>
            <a:ext cx="4762500" cy="396875"/>
          </a:xfrm>
          <a:prstGeom prst="rect">
            <a:avLst/>
          </a:prstGeom>
          <a:noFill/>
          <a:ln w="25400" algn="ctr">
            <a:noFill/>
            <a:miter lim="800000"/>
            <a:headEnd/>
            <a:tailEnd/>
          </a:ln>
          <a:effectLst/>
        </p:spPr>
        <p:txBody>
          <a:bodyPr wrap="none">
            <a:spAutoFit/>
          </a:bodyPr>
          <a:lstStyle/>
          <a:p>
            <a:pPr algn="ctr" rtl="0" fontAlgn="base">
              <a:spcBef>
                <a:spcPct val="0"/>
              </a:spcBef>
              <a:spcAft>
                <a:spcPct val="0"/>
              </a:spcAft>
            </a:pPr>
            <a:r>
              <a:rPr lang="en-US" sz="2000" kern="1200" dirty="0">
                <a:solidFill>
                  <a:srgbClr val="000000"/>
                </a:solidFill>
                <a:latin typeface="Futura Bk BT" pitchFamily="34" charset="0"/>
                <a:ea typeface="+mn-ea"/>
                <a:cs typeface="+mn-cs"/>
              </a:rPr>
              <a:t>Harris-Laplace: </a:t>
            </a:r>
            <a:r>
              <a:rPr lang="en-US" sz="1600" kern="1200" dirty="0">
                <a:solidFill>
                  <a:srgbClr val="000000"/>
                </a:solidFill>
                <a:latin typeface="Futura Bk BT" pitchFamily="34" charset="0"/>
                <a:ea typeface="+mn-ea"/>
                <a:cs typeface="+mn-cs"/>
              </a:rPr>
              <a:t>used in</a:t>
            </a:r>
            <a:r>
              <a:rPr lang="en-US" sz="2000" kern="1200" dirty="0">
                <a:solidFill>
                  <a:srgbClr val="000000"/>
                </a:solidFill>
                <a:latin typeface="Futura Bk BT" pitchFamily="34" charset="0"/>
                <a:ea typeface="+mn-ea"/>
                <a:cs typeface="+mn-cs"/>
              </a:rPr>
              <a:t> </a:t>
            </a:r>
            <a:r>
              <a:rPr lang="en-US" sz="1600" kern="1200" dirty="0" err="1">
                <a:solidFill>
                  <a:srgbClr val="000000"/>
                </a:solidFill>
                <a:latin typeface="Futura Bk BT" pitchFamily="34" charset="0"/>
                <a:ea typeface="+mn-ea"/>
                <a:cs typeface="+mn-cs"/>
              </a:rPr>
              <a:t>Rothganger</a:t>
            </a:r>
            <a:r>
              <a:rPr lang="en-US" sz="1600" kern="1200" dirty="0">
                <a:solidFill>
                  <a:srgbClr val="000000"/>
                </a:solidFill>
                <a:latin typeface="Futura Bk BT" pitchFamily="34" charset="0"/>
                <a:ea typeface="+mn-ea"/>
                <a:cs typeface="+mn-cs"/>
              </a:rPr>
              <a:t> et al. ‘06</a:t>
            </a:r>
          </a:p>
        </p:txBody>
      </p:sp>
      <p:pic>
        <p:nvPicPr>
          <p:cNvPr id="1664015" name="Picture 15" descr="buildings"/>
          <p:cNvPicPr>
            <a:picLocks noChangeAspect="1" noChangeArrowheads="1"/>
          </p:cNvPicPr>
          <p:nvPr/>
        </p:nvPicPr>
        <p:blipFill>
          <a:blip r:embed="rId7"/>
          <a:srcRect/>
          <a:stretch>
            <a:fillRect/>
          </a:stretch>
        </p:blipFill>
        <p:spPr bwMode="auto">
          <a:xfrm>
            <a:off x="4724400" y="4437063"/>
            <a:ext cx="2162175" cy="2058987"/>
          </a:xfrm>
          <a:prstGeom prst="rect">
            <a:avLst/>
          </a:prstGeom>
          <a:noFill/>
          <a:ln w="12700">
            <a:solidFill>
              <a:schemeClr val="tx1"/>
            </a:solidFill>
            <a:miter lim="800000"/>
            <a:headEnd/>
            <a:tailEnd/>
          </a:ln>
        </p:spPr>
      </p:pic>
      <p:pic>
        <p:nvPicPr>
          <p:cNvPr id="1664016" name="Picture 16" descr="building_laplacian_ellipses"/>
          <p:cNvPicPr>
            <a:picLocks noChangeAspect="1" noChangeArrowheads="1"/>
          </p:cNvPicPr>
          <p:nvPr/>
        </p:nvPicPr>
        <p:blipFill>
          <a:blip r:embed="rId8"/>
          <a:srcRect/>
          <a:stretch>
            <a:fillRect/>
          </a:stretch>
        </p:blipFill>
        <p:spPr bwMode="auto">
          <a:xfrm>
            <a:off x="6858000" y="4419600"/>
            <a:ext cx="2174875" cy="2081213"/>
          </a:xfrm>
          <a:prstGeom prst="rect">
            <a:avLst/>
          </a:prstGeom>
          <a:noFill/>
          <a:ln w="9525">
            <a:noFill/>
            <a:miter lim="800000"/>
            <a:headEnd/>
            <a:tailEnd/>
          </a:ln>
        </p:spPr>
      </p:pic>
      <p:sp>
        <p:nvSpPr>
          <p:cNvPr id="1664017" name="Rectangle 17"/>
          <p:cNvSpPr>
            <a:spLocks noChangeArrowheads="1"/>
          </p:cNvSpPr>
          <p:nvPr/>
        </p:nvSpPr>
        <p:spPr bwMode="auto">
          <a:xfrm>
            <a:off x="5072063" y="3962400"/>
            <a:ext cx="3919537" cy="396875"/>
          </a:xfrm>
          <a:prstGeom prst="rect">
            <a:avLst/>
          </a:prstGeom>
          <a:noFill/>
          <a:ln w="25400" algn="ctr">
            <a:noFill/>
            <a:miter lim="800000"/>
            <a:headEnd/>
            <a:tailEnd/>
          </a:ln>
          <a:effectLst/>
        </p:spPr>
        <p:txBody>
          <a:bodyPr wrap="none">
            <a:spAutoFit/>
          </a:bodyPr>
          <a:lstStyle/>
          <a:p>
            <a:pPr algn="ctr" rtl="0" fontAlgn="base">
              <a:spcBef>
                <a:spcPct val="0"/>
              </a:spcBef>
              <a:spcAft>
                <a:spcPct val="0"/>
              </a:spcAft>
            </a:pPr>
            <a:r>
              <a:rPr lang="en-US" sz="2000" kern="1200">
                <a:solidFill>
                  <a:srgbClr val="000000"/>
                </a:solidFill>
                <a:latin typeface="Futura Bk BT" pitchFamily="34" charset="0"/>
                <a:ea typeface="+mn-ea"/>
                <a:cs typeface="+mn-cs"/>
              </a:rPr>
              <a:t>Laplacian: </a:t>
            </a:r>
            <a:r>
              <a:rPr lang="en-US" sz="1600" kern="1200">
                <a:solidFill>
                  <a:srgbClr val="000000"/>
                </a:solidFill>
                <a:latin typeface="Futura Bk BT" pitchFamily="34" charset="0"/>
                <a:ea typeface="+mn-ea"/>
                <a:cs typeface="+mn-cs"/>
              </a:rPr>
              <a:t>used in</a:t>
            </a:r>
            <a:r>
              <a:rPr lang="en-US" sz="2000" kern="1200">
                <a:solidFill>
                  <a:srgbClr val="000000"/>
                </a:solidFill>
                <a:latin typeface="Futura Bk BT" pitchFamily="34" charset="0"/>
                <a:ea typeface="+mn-ea"/>
                <a:cs typeface="+mn-cs"/>
              </a:rPr>
              <a:t> </a:t>
            </a:r>
            <a:r>
              <a:rPr lang="en-US" sz="1600" kern="1200">
                <a:solidFill>
                  <a:srgbClr val="000000"/>
                </a:solidFill>
                <a:latin typeface="Futura Bk BT" pitchFamily="34" charset="0"/>
                <a:ea typeface="+mn-ea"/>
                <a:cs typeface="+mn-cs"/>
              </a:rPr>
              <a:t>Lazebnik et al. ‘04</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Futura Bk BT"/>
        <a:ea typeface=""/>
        <a:cs typeface=""/>
      </a:majorFont>
      <a:minorFont>
        <a:latin typeface="Futura Bk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Futura Bk BT"/>
        <a:ea typeface=""/>
        <a:cs typeface=""/>
      </a:majorFont>
      <a:minorFont>
        <a:latin typeface="Futura Bk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Futura Bk BT" pitchFamily="34" charset="0"/>
          </a:defRPr>
        </a:defPPr>
      </a:lstStyle>
    </a:spDef>
    <a:lnDef>
      <a:spPr bwMode="auto">
        <a:xfrm>
          <a:off x="0" y="0"/>
          <a:ext cx="1" cy="1"/>
        </a:xfrm>
        <a:custGeom>
          <a:avLst/>
          <a:gdLst/>
          <a:ahLst/>
          <a:cxnLst/>
          <a:rect l="0" t="0" r="0" b="0"/>
          <a:pathLst/>
        </a:custGeom>
        <a:noFill/>
        <a:ln w="508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Futura Bk B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Futura Bk BT"/>
        <a:ea typeface=""/>
        <a:cs typeface=""/>
      </a:majorFont>
      <a:minorFont>
        <a:latin typeface="Futura Bk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Futura Bk BT"/>
        <a:ea typeface=""/>
        <a:cs typeface=""/>
      </a:majorFont>
      <a:minorFont>
        <a:latin typeface="Futura Bk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Futura Bk BT"/>
        <a:ea typeface=""/>
        <a:cs typeface=""/>
      </a:majorFont>
      <a:minorFont>
        <a:latin typeface="Futura Bk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5535</Words>
  <Application>Microsoft Office PowerPoint</Application>
  <PresentationFormat>On-screen Show (4:3)</PresentationFormat>
  <Paragraphs>710</Paragraphs>
  <Slides>40</Slides>
  <Notes>30</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40</vt:i4>
      </vt:variant>
    </vt:vector>
  </HeadingPairs>
  <TitlesOfParts>
    <vt:vector size="49" baseType="lpstr">
      <vt:lpstr>Office Theme</vt:lpstr>
      <vt:lpstr>4_Default Design</vt:lpstr>
      <vt:lpstr>Default Design</vt:lpstr>
      <vt:lpstr>1_Default Design</vt:lpstr>
      <vt:lpstr>2_Default Design</vt:lpstr>
      <vt:lpstr>3_Default Design</vt:lpstr>
      <vt:lpstr>5_Default Design</vt:lpstr>
      <vt:lpstr>6_Default Design</vt:lpstr>
      <vt:lpstr>PhotoImpact Pro</vt:lpstr>
      <vt:lpstr>3D object categorization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Your User Name</dc:creator>
  <cp:lastModifiedBy>Your User Name</cp:lastModifiedBy>
  <cp:revision>18</cp:revision>
  <dcterms:created xsi:type="dcterms:W3CDTF">2009-09-25T22:37:14Z</dcterms:created>
  <dcterms:modified xsi:type="dcterms:W3CDTF">2009-09-28T03:46:40Z</dcterms:modified>
</cp:coreProperties>
</file>