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Default Extension="wmf" ContentType="image/x-wmf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32.xml" ContentType="application/vnd.openxmlformats-officedocument.presentationml.slideLayout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theme/theme5.xml" ContentType="application/vnd.openxmlformats-officedocument.theme+xml"/>
  <Override PartName="/ppt/notesSlides/notesSlide18.xml" ContentType="application/vnd.openxmlformats-officedocument.presentationml.notesSlide+xml"/>
  <Default Extension="png" ContentType="image/png"/>
  <Override PartName="/ppt/slides/slide27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56.xml" ContentType="application/vnd.openxmlformats-officedocument.presentationml.slide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4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27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41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theme/theme4.xml" ContentType="application/vnd.openxmlformats-officedocument.theme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Layouts/slideLayout38.xml" ContentType="application/vnd.openxmlformats-officedocument.presentationml.slideLayout+xml"/>
  <Override PartName="/ppt/slides/slide45.xml" ContentType="application/vnd.openxmlformats-officedocument.presentationml.slide+xml"/>
  <Override PartName="/ppt/notesSlides/notesSlide21.xml" ContentType="application/vnd.openxmlformats-officedocument.presentationml.notesSlide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3.xml" ContentType="application/vnd.openxmlformats-officedocument.presentationml.notesSlide+xml"/>
  <Default Extension="xml" ContentType="application/xml"/>
  <Override PartName="/ppt/slideLayouts/slideLayout29.xml" ContentType="application/vnd.openxmlformats-officedocument.presentationml.slideLayout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39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62"/>
  </p:notesMasterIdLst>
  <p:sldIdLst>
    <p:sldId id="316" r:id="rId5"/>
    <p:sldId id="256" r:id="rId6"/>
    <p:sldId id="257" r:id="rId7"/>
    <p:sldId id="289" r:id="rId8"/>
    <p:sldId id="259" r:id="rId9"/>
    <p:sldId id="292" r:id="rId10"/>
    <p:sldId id="295" r:id="rId11"/>
    <p:sldId id="296" r:id="rId12"/>
    <p:sldId id="294" r:id="rId13"/>
    <p:sldId id="297" r:id="rId14"/>
    <p:sldId id="298" r:id="rId15"/>
    <p:sldId id="299" r:id="rId16"/>
    <p:sldId id="282" r:id="rId17"/>
    <p:sldId id="348" r:id="rId18"/>
    <p:sldId id="349" r:id="rId19"/>
    <p:sldId id="306" r:id="rId20"/>
    <p:sldId id="291" r:id="rId21"/>
    <p:sldId id="302" r:id="rId22"/>
    <p:sldId id="303" r:id="rId23"/>
    <p:sldId id="285" r:id="rId24"/>
    <p:sldId id="309" r:id="rId25"/>
    <p:sldId id="304" r:id="rId26"/>
    <p:sldId id="307" r:id="rId27"/>
    <p:sldId id="308" r:id="rId28"/>
    <p:sldId id="347" r:id="rId29"/>
    <p:sldId id="310" r:id="rId30"/>
    <p:sldId id="311" r:id="rId31"/>
    <p:sldId id="314" r:id="rId32"/>
    <p:sldId id="283" r:id="rId33"/>
    <p:sldId id="284" r:id="rId34"/>
    <p:sldId id="317" r:id="rId35"/>
    <p:sldId id="344" r:id="rId36"/>
    <p:sldId id="345" r:id="rId37"/>
    <p:sldId id="318" r:id="rId38"/>
    <p:sldId id="325" r:id="rId39"/>
    <p:sldId id="319" r:id="rId40"/>
    <p:sldId id="320" r:id="rId41"/>
    <p:sldId id="321" r:id="rId42"/>
    <p:sldId id="323" r:id="rId43"/>
    <p:sldId id="324" r:id="rId44"/>
    <p:sldId id="342" r:id="rId45"/>
    <p:sldId id="322" r:id="rId46"/>
    <p:sldId id="343" r:id="rId47"/>
    <p:sldId id="327" r:id="rId48"/>
    <p:sldId id="328" r:id="rId49"/>
    <p:sldId id="337" r:id="rId50"/>
    <p:sldId id="329" r:id="rId51"/>
    <p:sldId id="330" r:id="rId52"/>
    <p:sldId id="346" r:id="rId53"/>
    <p:sldId id="332" r:id="rId54"/>
    <p:sldId id="335" r:id="rId55"/>
    <p:sldId id="334" r:id="rId56"/>
    <p:sldId id="333" r:id="rId57"/>
    <p:sldId id="336" r:id="rId58"/>
    <p:sldId id="338" r:id="rId59"/>
    <p:sldId id="340" r:id="rId60"/>
    <p:sldId id="339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>
    <p:restoredLeft sz="7497" autoAdjust="0"/>
    <p:restoredTop sz="94660"/>
  </p:normalViewPr>
  <p:slideViewPr>
    <p:cSldViewPr snapToObjects="1">
      <p:cViewPr varScale="1">
        <p:scale>
          <a:sx n="154" d="100"/>
          <a:sy n="154" d="100"/>
        </p:scale>
        <p:origin x="-16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presProps" Target="presProps.xml"/><Relationship Id="rId60" Type="http://schemas.openxmlformats.org/officeDocument/2006/relationships/slide" Target="slides/slide56.xml"/><Relationship Id="rId39" Type="http://schemas.openxmlformats.org/officeDocument/2006/relationships/slide" Target="slides/slide35.xml"/><Relationship Id="rId7" Type="http://schemas.openxmlformats.org/officeDocument/2006/relationships/slide" Target="slides/slide3.xml"/><Relationship Id="rId43" Type="http://schemas.openxmlformats.org/officeDocument/2006/relationships/slide" Target="slides/slide39.xml"/><Relationship Id="rId25" Type="http://schemas.openxmlformats.org/officeDocument/2006/relationships/slide" Target="slides/slide21.xml"/><Relationship Id="rId10" Type="http://schemas.openxmlformats.org/officeDocument/2006/relationships/slide" Target="slides/slide6.xml"/><Relationship Id="rId50" Type="http://schemas.openxmlformats.org/officeDocument/2006/relationships/slide" Target="slides/slide46.xml"/><Relationship Id="rId63" Type="http://schemas.openxmlformats.org/officeDocument/2006/relationships/printerSettings" Target="printerSettings/printerSettings1.bin"/><Relationship Id="rId17" Type="http://schemas.openxmlformats.org/officeDocument/2006/relationships/slide" Target="slides/slide13.xml"/><Relationship Id="rId9" Type="http://schemas.openxmlformats.org/officeDocument/2006/relationships/slide" Target="slides/slide5.xml"/><Relationship Id="rId18" Type="http://schemas.openxmlformats.org/officeDocument/2006/relationships/slide" Target="slides/slide14.xml"/><Relationship Id="rId27" Type="http://schemas.openxmlformats.org/officeDocument/2006/relationships/slide" Target="slides/slide23.xml"/><Relationship Id="rId14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28" Type="http://schemas.openxmlformats.org/officeDocument/2006/relationships/slide" Target="slides/slide24.xml"/><Relationship Id="rId45" Type="http://schemas.openxmlformats.org/officeDocument/2006/relationships/slide" Target="slides/slide41.xml"/><Relationship Id="rId58" Type="http://schemas.openxmlformats.org/officeDocument/2006/relationships/slide" Target="slides/slide54.xml"/><Relationship Id="rId42" Type="http://schemas.openxmlformats.org/officeDocument/2006/relationships/slide" Target="slides/slide38.xml"/><Relationship Id="rId6" Type="http://schemas.openxmlformats.org/officeDocument/2006/relationships/slide" Target="slides/slide2.xml"/><Relationship Id="rId49" Type="http://schemas.openxmlformats.org/officeDocument/2006/relationships/slide" Target="slides/slide45.xml"/><Relationship Id="rId44" Type="http://schemas.openxmlformats.org/officeDocument/2006/relationships/slide" Target="slides/slide40.xml"/><Relationship Id="rId19" Type="http://schemas.openxmlformats.org/officeDocument/2006/relationships/slide" Target="slides/slide1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46" Type="http://schemas.openxmlformats.org/officeDocument/2006/relationships/slide" Target="slides/slide42.xml"/><Relationship Id="rId57" Type="http://schemas.openxmlformats.org/officeDocument/2006/relationships/slide" Target="slides/slide53.xml"/><Relationship Id="rId59" Type="http://schemas.openxmlformats.org/officeDocument/2006/relationships/slide" Target="slides/slide55.xml"/><Relationship Id="rId35" Type="http://schemas.openxmlformats.org/officeDocument/2006/relationships/slide" Target="slides/slide31.xml"/><Relationship Id="rId51" Type="http://schemas.openxmlformats.org/officeDocument/2006/relationships/slide" Target="slides/slide47.xml"/><Relationship Id="rId55" Type="http://schemas.openxmlformats.org/officeDocument/2006/relationships/slide" Target="slides/slide51.xml"/><Relationship Id="rId31" Type="http://schemas.openxmlformats.org/officeDocument/2006/relationships/slide" Target="slides/slide27.xml"/><Relationship Id="rId34" Type="http://schemas.openxmlformats.org/officeDocument/2006/relationships/slide" Target="slides/slide30.xml"/><Relationship Id="rId40" Type="http://schemas.openxmlformats.org/officeDocument/2006/relationships/slide" Target="slides/slide36.xml"/><Relationship Id="rId62" Type="http://schemas.openxmlformats.org/officeDocument/2006/relationships/notesMaster" Target="notesMasters/notesMaster1.xml"/><Relationship Id="rId66" Type="http://schemas.openxmlformats.org/officeDocument/2006/relationships/theme" Target="theme/theme1.xml"/><Relationship Id="rId36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0.xml"/><Relationship Id="rId47" Type="http://schemas.openxmlformats.org/officeDocument/2006/relationships/slide" Target="slides/slide43.xml"/><Relationship Id="rId56" Type="http://schemas.openxmlformats.org/officeDocument/2006/relationships/slide" Target="slides/slide52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2" Type="http://schemas.openxmlformats.org/officeDocument/2006/relationships/slide" Target="slides/slide48.xml"/><Relationship Id="rId65" Type="http://schemas.openxmlformats.org/officeDocument/2006/relationships/viewProps" Target="viewProps.xml"/><Relationship Id="rId67" Type="http://schemas.openxmlformats.org/officeDocument/2006/relationships/tableStyles" Target="tableStyles.xml"/><Relationship Id="rId54" Type="http://schemas.openxmlformats.org/officeDocument/2006/relationships/slide" Target="slides/slide50.xml"/><Relationship Id="rId12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3" Type="http://schemas.openxmlformats.org/officeDocument/2006/relationships/slide" Target="slides/slide19.xml"/><Relationship Id="rId61" Type="http://schemas.openxmlformats.org/officeDocument/2006/relationships/slide" Target="slides/slide57.xml"/><Relationship Id="rId53" Type="http://schemas.openxmlformats.org/officeDocument/2006/relationships/slide" Target="slides/slide49.xml"/><Relationship Id="rId26" Type="http://schemas.openxmlformats.org/officeDocument/2006/relationships/slide" Target="slides/slide22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29" Type="http://schemas.openxmlformats.org/officeDocument/2006/relationships/slide" Target="slides/slide25.xml"/><Relationship Id="rId16" Type="http://schemas.openxmlformats.org/officeDocument/2006/relationships/slide" Target="slides/slide12.xml"/><Relationship Id="rId33" Type="http://schemas.openxmlformats.org/officeDocument/2006/relationships/slide" Target="slides/slide29.xml"/><Relationship Id="rId41" Type="http://schemas.openxmlformats.org/officeDocument/2006/relationships/slide" Target="slides/slide3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2" Type="http://schemas.openxmlformats.org/officeDocument/2006/relationships/slide" Target="slides/slide18.xml"/><Relationship Id="rId21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5D0B2-3021-064A-9374-DC43B9FC60B6}" type="datetimeFigureOut">
              <a:rPr lang="en-US" smtClean="0"/>
              <a:pPr/>
              <a:t>9/28/09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7992A-A047-D747-BC90-AC42EB9312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4CD474-3B30-5647-9B1D-0C5F26A2AD63}" type="slidenum">
              <a:rPr lang="en-US"/>
              <a:pPr/>
              <a:t>1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D7C096-E8F9-7C4C-B7CC-7065BE9EA697}" type="slidenum">
              <a:rPr lang="en-US"/>
              <a:pPr/>
              <a:t>14</a:t>
            </a:fld>
            <a:endParaRPr lang="en-US"/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1" hangingPunct="1"/>
            <a:fld id="{A0C5E30D-BCED-3F4E-8892-6EAADD5CD297}" type="slidenum">
              <a:rPr lang="en-US" sz="1200">
                <a:ea typeface="Arial" charset="0"/>
                <a:cs typeface="Arial" charset="0"/>
              </a:rPr>
              <a:pPr algn="r" eaLnBrk="1" hangingPunct="1"/>
              <a:t>14</a:t>
            </a:fld>
            <a:endParaRPr lang="en-US" sz="1200">
              <a:ea typeface="Arial" charset="0"/>
              <a:cs typeface="Arial" charset="0"/>
            </a:endParaRP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572D80-1697-CD48-9CCC-14F10B1A2020}" type="slidenum">
              <a:rPr lang="en-US"/>
              <a:pPr/>
              <a:t>15</a:t>
            </a:fld>
            <a:endParaRPr lang="en-US"/>
          </a:p>
        </p:txBody>
      </p:sp>
      <p:sp>
        <p:nvSpPr>
          <p:cNvPr id="68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0CE5FE-FC74-5244-B590-DAE94B67E2B7}" type="slidenum">
              <a:rPr lang="en-US"/>
              <a:pPr/>
              <a:t>16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D6AD9E-4590-D945-A1FF-5913FA528504}" type="slidenum">
              <a:rPr lang="en-US"/>
              <a:pPr/>
              <a:t>18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D6AD9E-4590-D945-A1FF-5913FA528504}" type="slidenum">
              <a:rPr lang="en-US"/>
              <a:pPr/>
              <a:t>19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3B87F8-EE77-9849-ACF0-72F69B4D0AB8}" type="slidenum">
              <a:rPr lang="en-US"/>
              <a:pPr/>
              <a:t>20</a:t>
            </a:fld>
            <a:endParaRPr lang="en-US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8DD550-2249-A44C-8941-8C9D21983EED}" type="slidenum">
              <a:rPr lang="en-US"/>
              <a:pPr/>
              <a:t>21</a:t>
            </a:fld>
            <a:endParaRPr lang="en-US"/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So, we decided to study what happens when we go to infinite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D6AD9E-4590-D945-A1FF-5913FA528504}" type="slidenum">
              <a:rPr lang="en-US"/>
              <a:pPr/>
              <a:t>23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D6AD9E-4590-D945-A1FF-5913FA528504}" type="slidenum">
              <a:rPr lang="en-US"/>
              <a:pPr/>
              <a:t>24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757AB7-D676-F143-BE57-28CBC3A96C3D}" type="slidenum">
              <a:rPr lang="en-US"/>
              <a:pPr/>
              <a:t>25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But, the real problem is that we wish we had this, (picture robot terminator), but we have this (one of those spiders)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can know every pixel, we even know the person</a:t>
            </a:r>
          </a:p>
          <a:p>
            <a:r>
              <a:rPr lang="en-US" dirty="0" smtClean="0"/>
              <a:t>As the dataset increases, we lose local accuracy in the description but we improve </a:t>
            </a:r>
            <a:br>
              <a:rPr lang="en-US" dirty="0" smtClean="0"/>
            </a:br>
            <a:r>
              <a:rPr lang="en-US" dirty="0" smtClean="0"/>
              <a:t>the generalization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992A-A047-D747-BC90-AC42EB9312E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D6AD9E-4590-D945-A1FF-5913FA528504}" type="slidenum">
              <a:rPr lang="en-US"/>
              <a:pPr/>
              <a:t>27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D6AD9E-4590-D945-A1FF-5913FA528504}" type="slidenum">
              <a:rPr lang="en-US"/>
              <a:pPr/>
              <a:t>28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A6A55F-CC4B-304E-ADA3-1C5A3085D6A4}" type="slidenum">
              <a:rPr lang="en-US"/>
              <a:pPr/>
              <a:t>30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E848C3-424E-4592-8A25-FB13F8EBA86E}" type="slidenum">
              <a:rPr lang="en-US"/>
              <a:pPr/>
              <a:t>46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E1078-268C-42AE-A096-869DA9A98192}" type="slidenum">
              <a:rPr lang="en-US"/>
              <a:pPr/>
              <a:t>49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75DC3-FA2A-4B07-8BD2-4683C3A1543F}" type="slidenum">
              <a:rPr lang="en-US"/>
              <a:pPr/>
              <a:t>55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D6AD9E-4590-D945-A1FF-5913FA528504}" type="slidenum">
              <a:rPr lang="en-US"/>
              <a:pPr/>
              <a:t>5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992A-A047-D747-BC90-AC42EB9312E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D6AD9E-4590-D945-A1FF-5913FA528504}" type="slidenum">
              <a:rPr lang="en-US"/>
              <a:pPr/>
              <a:t>7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D6AD9E-4590-D945-A1FF-5913FA528504}" type="slidenum">
              <a:rPr lang="en-US"/>
              <a:pPr/>
              <a:t>8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D6AD9E-4590-D945-A1FF-5913FA528504}" type="slidenum">
              <a:rPr lang="en-US"/>
              <a:pPr/>
              <a:t>10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D6AD9E-4590-D945-A1FF-5913FA528504}" type="slidenum">
              <a:rPr lang="en-US"/>
              <a:pPr/>
              <a:t>11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707167-7925-F34F-8361-D7A195029D58}" type="slidenum">
              <a:rPr lang="en-US"/>
              <a:pPr/>
              <a:t>13</a:t>
            </a:fld>
            <a:endParaRPr lang="en-US"/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7BBC-3EFA-5947-8CA8-1809181A473A}" type="datetimeFigureOut">
              <a:rPr lang="en-US" smtClean="0"/>
              <a:pPr/>
              <a:t>9/28/09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8291-ACBF-FE42-8048-4ECD17352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7BBC-3EFA-5947-8CA8-1809181A473A}" type="datetimeFigureOut">
              <a:rPr lang="en-US" smtClean="0"/>
              <a:pPr/>
              <a:t>9/28/09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8291-ACBF-FE42-8048-4ECD17352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7BBC-3EFA-5947-8CA8-1809181A473A}" type="datetimeFigureOut">
              <a:rPr lang="en-US" smtClean="0"/>
              <a:pPr/>
              <a:t>9/28/09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8291-ACBF-FE42-8048-4ECD17352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A5A010C-5500-4F70-9E5B-120E1B7304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5785AD00-E436-4B39-8347-512B02B5046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A5A010C-5500-4F70-9E5B-120E1B7304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5785AD00-E436-4B39-8347-512B02B5046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A5A010C-5500-4F70-9E5B-120E1B7304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5785AD00-E436-4B39-8347-512B02B5046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A5A010C-5500-4F70-9E5B-120E1B7304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5785AD00-E436-4B39-8347-512B02B5046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A5A010C-5500-4F70-9E5B-120E1B7304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5785AD00-E436-4B39-8347-512B02B5046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A5A010C-5500-4F70-9E5B-120E1B7304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5785AD00-E436-4B39-8347-512B02B5046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A5A010C-5500-4F70-9E5B-120E1B7304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5785AD00-E436-4B39-8347-512B02B5046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A5A010C-5500-4F70-9E5B-120E1B7304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5785AD00-E436-4B39-8347-512B02B5046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7BBC-3EFA-5947-8CA8-1809181A473A}" type="datetimeFigureOut">
              <a:rPr lang="en-US" smtClean="0"/>
              <a:pPr/>
              <a:t>9/28/09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8291-ACBF-FE42-8048-4ECD17352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A5A010C-5500-4F70-9E5B-120E1B7304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5785AD00-E436-4B39-8347-512B02B5046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A5A010C-5500-4F70-9E5B-120E1B7304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5785AD00-E436-4B39-8347-512B02B5046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A5A010C-5500-4F70-9E5B-120E1B7304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5785AD00-E436-4B39-8347-512B02B5046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9483B0AF-8447-40F8-BE70-8E05B2E5CA7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E075C20E-4523-4CA3-9A10-9DAA17F6726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9483B0AF-8447-40F8-BE70-8E05B2E5CA7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E075C20E-4523-4CA3-9A10-9DAA17F6726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9483B0AF-8447-40F8-BE70-8E05B2E5CA7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E075C20E-4523-4CA3-9A10-9DAA17F6726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9483B0AF-8447-40F8-BE70-8E05B2E5CA7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E075C20E-4523-4CA3-9A10-9DAA17F6726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9483B0AF-8447-40F8-BE70-8E05B2E5CA7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E075C20E-4523-4CA3-9A10-9DAA17F6726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9483B0AF-8447-40F8-BE70-8E05B2E5CA7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E075C20E-4523-4CA3-9A10-9DAA17F6726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9483B0AF-8447-40F8-BE70-8E05B2E5CA7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E075C20E-4523-4CA3-9A10-9DAA17F6726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7BBC-3EFA-5947-8CA8-1809181A473A}" type="datetimeFigureOut">
              <a:rPr lang="en-US" smtClean="0"/>
              <a:pPr/>
              <a:t>9/28/09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8291-ACBF-FE42-8048-4ECD17352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9483B0AF-8447-40F8-BE70-8E05B2E5CA7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E075C20E-4523-4CA3-9A10-9DAA17F6726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9483B0AF-8447-40F8-BE70-8E05B2E5CA7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E075C20E-4523-4CA3-9A10-9DAA17F6726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9483B0AF-8447-40F8-BE70-8E05B2E5CA7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E075C20E-4523-4CA3-9A10-9DAA17F6726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9483B0AF-8447-40F8-BE70-8E05B2E5CA7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E075C20E-4523-4CA3-9A10-9DAA17F6726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A5A010C-5500-4F70-9E5B-120E1B7304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5785AD00-E436-4B39-8347-512B02B5046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A5A010C-5500-4F70-9E5B-120E1B7304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5785AD00-E436-4B39-8347-512B02B5046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A5A010C-5500-4F70-9E5B-120E1B7304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5785AD00-E436-4B39-8347-512B02B5046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A5A010C-5500-4F70-9E5B-120E1B7304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5785AD00-E436-4B39-8347-512B02B5046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A5A010C-5500-4F70-9E5B-120E1B7304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5785AD00-E436-4B39-8347-512B02B5046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A5A010C-5500-4F70-9E5B-120E1B7304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5785AD00-E436-4B39-8347-512B02B5046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7BBC-3EFA-5947-8CA8-1809181A473A}" type="datetimeFigureOut">
              <a:rPr lang="en-US" smtClean="0"/>
              <a:pPr/>
              <a:t>9/28/09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8291-ACBF-FE42-8048-4ECD17352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A5A010C-5500-4F70-9E5B-120E1B7304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5785AD00-E436-4B39-8347-512B02B5046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A5A010C-5500-4F70-9E5B-120E1B7304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5785AD00-E436-4B39-8347-512B02B5046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A5A010C-5500-4F70-9E5B-120E1B7304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5785AD00-E436-4B39-8347-512B02B5046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A5A010C-5500-4F70-9E5B-120E1B7304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5785AD00-E436-4B39-8347-512B02B5046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CA5A010C-5500-4F70-9E5B-120E1B7304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9/28/09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5785AD00-E436-4B39-8347-512B02B5046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7BBC-3EFA-5947-8CA8-1809181A473A}" type="datetimeFigureOut">
              <a:rPr lang="en-US" smtClean="0"/>
              <a:pPr/>
              <a:t>9/28/09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8291-ACBF-FE42-8048-4ECD17352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7BBC-3EFA-5947-8CA8-1809181A473A}" type="datetimeFigureOut">
              <a:rPr lang="en-US" smtClean="0"/>
              <a:pPr/>
              <a:t>9/28/09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8291-ACBF-FE42-8048-4ECD17352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7BBC-3EFA-5947-8CA8-1809181A473A}" type="datetimeFigureOut">
              <a:rPr lang="en-US" smtClean="0"/>
              <a:pPr/>
              <a:t>9/28/09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8291-ACBF-FE42-8048-4ECD17352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7BBC-3EFA-5947-8CA8-1809181A473A}" type="datetimeFigureOut">
              <a:rPr lang="en-US" smtClean="0"/>
              <a:pPr/>
              <a:t>9/28/09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8291-ACBF-FE42-8048-4ECD17352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7BBC-3EFA-5947-8CA8-1809181A473A}" type="datetimeFigureOut">
              <a:rPr lang="en-US" smtClean="0"/>
              <a:pPr/>
              <a:t>9/28/09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8291-ACBF-FE42-8048-4ECD17352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9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77BBC-3EFA-5947-8CA8-1809181A473A}" type="datetimeFigureOut">
              <a:rPr lang="en-US" smtClean="0"/>
              <a:pPr/>
              <a:t>9/28/09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C8291-ACBF-FE42-8048-4ECD17352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A5A010C-5500-4F70-9E5B-120E1B73042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9/28/09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785AD00-E436-4B39-8347-512B02B5046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483B0AF-8447-40F8-BE70-8E05B2E5CA7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9/28/09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075C20E-4523-4CA3-9A10-9DAA17F6726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A5A010C-5500-4F70-9E5B-120E1B73042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9/28/09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785AD00-E436-4B39-8347-512B02B5046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6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6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4" Type="http://schemas.openxmlformats.org/officeDocument/2006/relationships/image" Target="../media/image14.png"/><Relationship Id="rId10" Type="http://schemas.openxmlformats.org/officeDocument/2006/relationships/image" Target="../media/image20.png"/><Relationship Id="rId5" Type="http://schemas.openxmlformats.org/officeDocument/2006/relationships/image" Target="../media/image15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9" Type="http://schemas.openxmlformats.org/officeDocument/2006/relationships/image" Target="../media/image19.png"/><Relationship Id="rId3" Type="http://schemas.openxmlformats.org/officeDocument/2006/relationships/image" Target="../media/image13.png"/><Relationship Id="rId6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wmf"/><Relationship Id="rId5" Type="http://schemas.openxmlformats.org/officeDocument/2006/relationships/image" Target="../media/image26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6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3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9" Type="http://schemas.openxmlformats.org/officeDocument/2006/relationships/image" Target="../media/image7.png"/><Relationship Id="rId3" Type="http://schemas.openxmlformats.org/officeDocument/2006/relationships/image" Target="../media/image27.wmf"/><Relationship Id="rId6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3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9" Type="http://schemas.openxmlformats.org/officeDocument/2006/relationships/image" Target="../media/image7.png"/><Relationship Id="rId3" Type="http://schemas.openxmlformats.org/officeDocument/2006/relationships/image" Target="../media/image27.wmf"/><Relationship Id="rId6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png"/><Relationship Id="rId7" Type="http://schemas.openxmlformats.org/officeDocument/2006/relationships/image" Target="../media/image31.png"/><Relationship Id="rId11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8" Type="http://schemas.openxmlformats.org/officeDocument/2006/relationships/hyperlink" Target="http://www.picsearch.com/" TargetMode="External"/><Relationship Id="rId13" Type="http://schemas.openxmlformats.org/officeDocument/2006/relationships/image" Target="../media/image36.png"/><Relationship Id="rId10" Type="http://schemas.openxmlformats.org/officeDocument/2006/relationships/image" Target="../media/image33.png"/><Relationship Id="rId5" Type="http://schemas.openxmlformats.org/officeDocument/2006/relationships/hyperlink" Target="http://av.rds.yahoo.com/_ylt=A9ibyK4d.QpFu5UA7EFuCqMX;_ylu=X3oDMTBvcjFrYm5wBHBndANhdl9pbWdfaG9tZQRzZWMDbG9nbw--/SIG=11d79a3nr/EXP=1158433437/**http:/www.altavista.com/" TargetMode="Externa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9" Type="http://schemas.openxmlformats.org/officeDocument/2006/relationships/image" Target="../media/image32.png"/><Relationship Id="rId3" Type="http://schemas.openxmlformats.org/officeDocument/2006/relationships/image" Target="../media/image28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4" Type="http://schemas.openxmlformats.org/officeDocument/2006/relationships/image" Target="../media/image39.jpeg"/><Relationship Id="rId10" Type="http://schemas.openxmlformats.org/officeDocument/2006/relationships/image" Target="../media/image45.png"/><Relationship Id="rId5" Type="http://schemas.openxmlformats.org/officeDocument/2006/relationships/image" Target="../media/image40.png"/><Relationship Id="rId7" Type="http://schemas.openxmlformats.org/officeDocument/2006/relationships/image" Target="../media/image42.png"/><Relationship Id="rId11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9" Type="http://schemas.openxmlformats.org/officeDocument/2006/relationships/image" Target="../media/image44.png"/><Relationship Id="rId3" Type="http://schemas.openxmlformats.org/officeDocument/2006/relationships/image" Target="../media/image38.jpeg"/><Relationship Id="rId6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4" Type="http://schemas.openxmlformats.org/officeDocument/2006/relationships/image" Target="../media/image27.wmf"/><Relationship Id="rId10" Type="http://schemas.openxmlformats.org/officeDocument/2006/relationships/image" Target="../media/image7.png"/><Relationship Id="rId5" Type="http://schemas.openxmlformats.org/officeDocument/2006/relationships/image" Target="../media/image8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9" Type="http://schemas.openxmlformats.org/officeDocument/2006/relationships/image" Target="../media/image6.png"/><Relationship Id="rId3" Type="http://schemas.openxmlformats.org/officeDocument/2006/relationships/image" Target="../media/image47.png"/><Relationship Id="rId6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4" Type="http://schemas.openxmlformats.org/officeDocument/2006/relationships/image" Target="../media/image27.wmf"/><Relationship Id="rId10" Type="http://schemas.openxmlformats.org/officeDocument/2006/relationships/image" Target="../media/image7.png"/><Relationship Id="rId5" Type="http://schemas.openxmlformats.org/officeDocument/2006/relationships/image" Target="../media/image8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9" Type="http://schemas.openxmlformats.org/officeDocument/2006/relationships/image" Target="../media/image6.png"/><Relationship Id="rId3" Type="http://schemas.openxmlformats.org/officeDocument/2006/relationships/image" Target="../media/image47.png"/><Relationship Id="rId6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4" Type="http://schemas.openxmlformats.org/officeDocument/2006/relationships/image" Target="../media/image30.png"/><Relationship Id="rId10" Type="http://schemas.openxmlformats.org/officeDocument/2006/relationships/image" Target="../media/image35.png"/><Relationship Id="rId5" Type="http://schemas.openxmlformats.org/officeDocument/2006/relationships/image" Target="../media/image31.png"/><Relationship Id="rId7" Type="http://schemas.openxmlformats.org/officeDocument/2006/relationships/image" Target="../media/image32.png"/><Relationship Id="rId11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9" Type="http://schemas.openxmlformats.org/officeDocument/2006/relationships/image" Target="../media/image34.png"/><Relationship Id="rId3" Type="http://schemas.openxmlformats.org/officeDocument/2006/relationships/hyperlink" Target="http://av.rds.yahoo.com/_ylt=A9ibyK4d.QpFu5UA7EFuCqMX;_ylu=X3oDMTBvcjFrYm5wBHBndANhdl9pbWdfaG9tZQRzZWMDbG9nbw--/SIG=11d79a3nr/EXP=1158433437/**http:/www.altavista.com/" TargetMode="External"/><Relationship Id="rId6" Type="http://schemas.openxmlformats.org/officeDocument/2006/relationships/hyperlink" Target="http://www.picsearch.com/" TargetMode="External"/></Relationships>
</file>

<file path=ppt/slides/_rels/slide27.xml.rels><?xml version="1.0" encoding="UTF-8" standalone="yes"?>
<Relationships xmlns="http://schemas.openxmlformats.org/package/2006/relationships"><Relationship Id="rId14" Type="http://schemas.openxmlformats.org/officeDocument/2006/relationships/image" Target="../media/image8.png"/><Relationship Id="rId4" Type="http://schemas.openxmlformats.org/officeDocument/2006/relationships/hyperlink" Target="http://av.rds.yahoo.com/_ylt=A9ibyK4d.QpFu5UA7EFuCqMX;_ylu=X3oDMTBvcjFrYm5wBHBndANhdl9pbWdfaG9tZQRzZWMDbG9nbw--/SIG=11d79a3nr/EXP=1158433437/**http:/www.altavista.com/" TargetMode="External"/><Relationship Id="rId7" Type="http://schemas.openxmlformats.org/officeDocument/2006/relationships/hyperlink" Target="http://www.picsearch.com/" TargetMode="External"/><Relationship Id="rId11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6" Type="http://schemas.openxmlformats.org/officeDocument/2006/relationships/image" Target="../media/image4.png"/><Relationship Id="rId8" Type="http://schemas.openxmlformats.org/officeDocument/2006/relationships/image" Target="../media/image32.png"/><Relationship Id="rId13" Type="http://schemas.openxmlformats.org/officeDocument/2006/relationships/image" Target="../media/image27.wmf"/><Relationship Id="rId10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3.png"/><Relationship Id="rId12" Type="http://schemas.openxmlformats.org/officeDocument/2006/relationships/image" Target="../media/image47.png"/><Relationship Id="rId17" Type="http://schemas.openxmlformats.org/officeDocument/2006/relationships/image" Target="../media/image5.png"/><Relationship Id="rId19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9" Type="http://schemas.openxmlformats.org/officeDocument/2006/relationships/image" Target="../media/image33.png"/><Relationship Id="rId3" Type="http://schemas.openxmlformats.org/officeDocument/2006/relationships/image" Target="../media/image29.png"/><Relationship Id="rId18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4" Type="http://schemas.openxmlformats.org/officeDocument/2006/relationships/image" Target="../media/image8.png"/><Relationship Id="rId20" Type="http://schemas.openxmlformats.org/officeDocument/2006/relationships/image" Target="../media/image50.png"/><Relationship Id="rId4" Type="http://schemas.openxmlformats.org/officeDocument/2006/relationships/hyperlink" Target="http://av.rds.yahoo.com/_ylt=A9ibyK4d.QpFu5UA7EFuCqMX;_ylu=X3oDMTBvcjFrYm5wBHBndANhdl9pbWdfaG9tZQRzZWMDbG9nbw--/SIG=11d79a3nr/EXP=1158433437/**http:/www.altavista.com/" TargetMode="External"/><Relationship Id="rId7" Type="http://schemas.openxmlformats.org/officeDocument/2006/relationships/hyperlink" Target="http://www.picsearch.com/" TargetMode="External"/><Relationship Id="rId11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6" Type="http://schemas.openxmlformats.org/officeDocument/2006/relationships/image" Target="../media/image4.png"/><Relationship Id="rId8" Type="http://schemas.openxmlformats.org/officeDocument/2006/relationships/image" Target="../media/image32.png"/><Relationship Id="rId13" Type="http://schemas.openxmlformats.org/officeDocument/2006/relationships/image" Target="../media/image27.wmf"/><Relationship Id="rId10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3.png"/><Relationship Id="rId12" Type="http://schemas.openxmlformats.org/officeDocument/2006/relationships/image" Target="../media/image47.png"/><Relationship Id="rId17" Type="http://schemas.openxmlformats.org/officeDocument/2006/relationships/image" Target="../media/image5.png"/><Relationship Id="rId19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9" Type="http://schemas.openxmlformats.org/officeDocument/2006/relationships/image" Target="../media/image33.png"/><Relationship Id="rId3" Type="http://schemas.openxmlformats.org/officeDocument/2006/relationships/image" Target="../media/image29.png"/><Relationship Id="rId18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image" Target="../media/image54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1.png"/><Relationship Id="rId5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9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5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orkersandbox.mturk.com/mturk/preview?groupId=0YNZVTYH13MZP2ZVKS30" TargetMode="External"/><Relationship Id="rId3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mailto:pnavinmdu@yahoo.co.in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mailto:pnavinmdu@yahoo.co.in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mailto:pnavinmdu@yahoo.co.in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14" Type="http://schemas.openxmlformats.org/officeDocument/2006/relationships/hyperlink" Target="http://www.iccv2009.org/" TargetMode="External"/><Relationship Id="rId4" Type="http://schemas.openxmlformats.org/officeDocument/2006/relationships/hyperlink" Target="http://www.pascal-network.org/challenges/VOC/voc2007/examples/bicycle_08.jpg" TargetMode="External"/><Relationship Id="rId7" Type="http://schemas.openxmlformats.org/officeDocument/2006/relationships/hyperlink" Target="http://www.pascal-network.org/challenges/VOC/voc2007/examples/bottle_05.jpg" TargetMode="External"/><Relationship Id="rId11" Type="http://schemas.openxmlformats.org/officeDocument/2006/relationships/hyperlink" Target="http://www.pascal-network.org/challenges/VOC/voc2007/examples/chair_02.jpg" TargetMode="Externa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://www.pascal-network.org/challenges/VOC/voc2007/examples/boat_02.jpg" TargetMode="External"/><Relationship Id="rId8" Type="http://schemas.openxmlformats.org/officeDocument/2006/relationships/hyperlink" Target="http://www.pascal-network.org/challenges/VOC/voc2007/examples/bus_01.jpg" TargetMode="External"/><Relationship Id="rId13" Type="http://schemas.openxmlformats.org/officeDocument/2006/relationships/image" Target="../media/image69.png"/><Relationship Id="rId10" Type="http://schemas.openxmlformats.org/officeDocument/2006/relationships/hyperlink" Target="http://www.pascal-network.org/challenges/VOC/voc2007/examples/cat_02.jpg" TargetMode="External"/><Relationship Id="rId5" Type="http://schemas.openxmlformats.org/officeDocument/2006/relationships/hyperlink" Target="http://www.pascal-network.org/challenges/VOC/voc2007/examples/bird_07.jpg" TargetMode="External"/><Relationship Id="rId12" Type="http://schemas.openxmlformats.org/officeDocument/2006/relationships/hyperlink" Target="http://www.pascal-network.org/challenges/VOC/voc2007/examples/cow_02.jpg" TargetMode="External"/><Relationship Id="rId2" Type="http://schemas.openxmlformats.org/officeDocument/2006/relationships/notesSlide" Target="../notesSlides/notesSlide23.xml"/><Relationship Id="rId9" Type="http://schemas.openxmlformats.org/officeDocument/2006/relationships/hyperlink" Target="http://www.pascal-network.org/challenges/VOC/voc2007/examples/car_01.jpg" TargetMode="External"/><Relationship Id="rId3" Type="http://schemas.openxmlformats.org/officeDocument/2006/relationships/hyperlink" Target="http://www.pascal-network.org/challenges/VOC/voc2007/examples/aeroplane_03.jpg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3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3" Type="http://schemas.openxmlformats.org/officeDocument/2006/relationships/image" Target="../media/image73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3" Type="http://schemas.openxmlformats.org/officeDocument/2006/relationships/image" Target="../media/image74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6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14" Type="http://schemas.openxmlformats.org/officeDocument/2006/relationships/image" Target="../media/image50.png"/><Relationship Id="rId4" Type="http://schemas.openxmlformats.org/officeDocument/2006/relationships/image" Target="../media/image82.png"/><Relationship Id="rId7" Type="http://schemas.openxmlformats.org/officeDocument/2006/relationships/image" Target="../media/image30.png"/><Relationship Id="rId11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://av.rds.yahoo.com/_ylt=A9ibyK4d.QpFu5UA7EFuCqMX;_ylu=X3oDMTBvcjFrYm5wBHBndANhdl9pbWdfaG9tZQRzZWMDbG9nbw--/SIG=11d79a3nr/EXP=1158433437/**http:/www.altavista.com/" TargetMode="External"/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0" Type="http://schemas.openxmlformats.org/officeDocument/2006/relationships/image" Target="../media/image32.png"/><Relationship Id="rId5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80.jpeg"/><Relationship Id="rId9" Type="http://schemas.openxmlformats.org/officeDocument/2006/relationships/hyperlink" Target="http://www.picsearch.com/" TargetMode="External"/><Relationship Id="rId3" Type="http://schemas.openxmlformats.org/officeDocument/2006/relationships/image" Target="../media/image81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image" Target="../media/image7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4953000" y="762000"/>
            <a:ext cx="3733800" cy="2868612"/>
          </a:xfrm>
          <a:noFill/>
          <a:ln/>
        </p:spPr>
        <p:txBody>
          <a:bodyPr>
            <a:normAutofit/>
          </a:bodyPr>
          <a:lstStyle/>
          <a:p>
            <a:pPr algn="l"/>
            <a:r>
              <a:rPr lang="en-US" sz="7333" dirty="0" smtClean="0"/>
              <a:t>Datasets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/>
          <a:srcRect t="12854"/>
          <a:stretch>
            <a:fillRect/>
          </a:stretch>
        </p:blipFill>
        <p:spPr bwMode="auto">
          <a:xfrm>
            <a:off x="715711" y="1169988"/>
            <a:ext cx="3932489" cy="31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 l="24619" r="12888" b="5767"/>
          <a:stretch>
            <a:fillRect/>
          </a:stretch>
        </p:blipFill>
        <p:spPr>
          <a:xfrm>
            <a:off x="2819400" y="2119501"/>
            <a:ext cx="3657600" cy="29858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83561" y="1918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10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381103" y="115669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2-4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924800" y="609600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19400" y="2133600"/>
            <a:ext cx="3657600" cy="29718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8"/>
          <p:cNvGrpSpPr/>
          <p:nvPr/>
        </p:nvGrpSpPr>
        <p:grpSpPr>
          <a:xfrm>
            <a:off x="4267200" y="3260558"/>
            <a:ext cx="701842" cy="701842"/>
            <a:chOff x="3200400" y="2133600"/>
            <a:chExt cx="2895600" cy="28956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1000" y="3200400"/>
              <a:ext cx="914400" cy="762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0400" y="3124200"/>
              <a:ext cx="914400" cy="9144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00400" y="2133600"/>
              <a:ext cx="914400" cy="9144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91000" y="2133600"/>
              <a:ext cx="914400" cy="9144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81600" y="2146300"/>
              <a:ext cx="903514" cy="90351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00400" y="4112986"/>
              <a:ext cx="914400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91000" y="4112986"/>
              <a:ext cx="914400" cy="9144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81600" y="4125686"/>
              <a:ext cx="903514" cy="90351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1600" y="3124200"/>
              <a:ext cx="914400" cy="9144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83561" y="1918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10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381103" y="115669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924800" y="609600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19400" y="2133600"/>
            <a:ext cx="3657600" cy="29718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220916" y="3263636"/>
            <a:ext cx="864485" cy="705726"/>
            <a:chOff x="2819400" y="2119501"/>
            <a:chExt cx="3657600" cy="298589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rcRect l="24619" r="12888" b="5767"/>
            <a:stretch>
              <a:fillRect/>
            </a:stretch>
          </p:blipFill>
          <p:spPr>
            <a:xfrm>
              <a:off x="2819400" y="2119501"/>
              <a:ext cx="3657600" cy="2985899"/>
            </a:xfrm>
            <a:prstGeom prst="rect">
              <a:avLst/>
            </a:prstGeom>
          </p:spPr>
        </p:pic>
        <p:grpSp>
          <p:nvGrpSpPr>
            <p:cNvPr id="2" name="Group 18"/>
            <p:cNvGrpSpPr/>
            <p:nvPr/>
          </p:nvGrpSpPr>
          <p:grpSpPr>
            <a:xfrm>
              <a:off x="4267200" y="3260558"/>
              <a:ext cx="701842" cy="701842"/>
              <a:chOff x="3200400" y="2133600"/>
              <a:chExt cx="2895600" cy="28956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91000" y="3200400"/>
                <a:ext cx="914400" cy="76200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00400" y="312420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00400" y="213360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91000" y="213360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1600" y="2146300"/>
                <a:ext cx="903514" cy="90351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00400" y="411298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91000" y="411298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1600" y="4125686"/>
                <a:ext cx="903514" cy="903514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81600" y="3124200"/>
                <a:ext cx="914400" cy="9144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Caltech 101 and 256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362200"/>
            <a:ext cx="41910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486400" y="5257800"/>
            <a:ext cx="3048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</a:rPr>
              <a:t>Griffin, </a:t>
            </a:r>
            <a:r>
              <a:rPr lang="en-US" dirty="0" err="1">
                <a:solidFill>
                  <a:srgbClr val="000000"/>
                </a:solidFill>
              </a:rPr>
              <a:t>Holub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Perona</a:t>
            </a:r>
            <a:r>
              <a:rPr lang="en-US" dirty="0">
                <a:solidFill>
                  <a:srgbClr val="000000"/>
                </a:solidFill>
              </a:rPr>
              <a:t>, 2007 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990600" y="5419382"/>
            <a:ext cx="286854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dirty="0" err="1">
                <a:solidFill>
                  <a:srgbClr val="000000"/>
                </a:solidFill>
              </a:rPr>
              <a:t>Fei-Fei</a:t>
            </a:r>
            <a:r>
              <a:rPr lang="en-US" dirty="0">
                <a:solidFill>
                  <a:srgbClr val="000000"/>
                </a:solidFill>
              </a:rPr>
              <a:t>, Fergus, </a:t>
            </a:r>
            <a:r>
              <a:rPr lang="en-US" dirty="0" err="1">
                <a:solidFill>
                  <a:srgbClr val="000000"/>
                </a:solidFill>
              </a:rPr>
              <a:t>Perona</a:t>
            </a:r>
            <a:r>
              <a:rPr lang="en-US" dirty="0">
                <a:solidFill>
                  <a:srgbClr val="000000"/>
                </a:solidFill>
              </a:rPr>
              <a:t>, 2004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3561" y="1918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10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8381103" y="115669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924800" y="609600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86000"/>
            <a:ext cx="3682573" cy="3128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0" y="3810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LabelMe</a:t>
            </a:r>
            <a:endParaRPr lang="en-US" sz="40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447800"/>
            <a:ext cx="701040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791200" y="6488668"/>
            <a:ext cx="31098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Russell, Torralba, </a:t>
            </a:r>
            <a:r>
              <a:rPr lang="en-US" dirty="0" err="1">
                <a:solidFill>
                  <a:srgbClr val="000000"/>
                </a:solidFill>
              </a:rPr>
              <a:t>Freman</a:t>
            </a:r>
            <a:r>
              <a:rPr lang="en-US" dirty="0">
                <a:solidFill>
                  <a:srgbClr val="000000"/>
                </a:solidFill>
              </a:rPr>
              <a:t>, 2005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83561" y="1918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10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8381103" y="115669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924800" y="609600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</a:rPr>
              <a:t>Extreme labeling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8" y="1762125"/>
            <a:ext cx="2319337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25738" y="1762125"/>
            <a:ext cx="2559050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638" y="3987800"/>
            <a:ext cx="1660525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00250" y="3932238"/>
            <a:ext cx="1016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89525" y="4011613"/>
            <a:ext cx="2193925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8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15200" y="3987800"/>
            <a:ext cx="1828800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9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94100" y="3976688"/>
            <a:ext cx="849313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0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78463" y="1762125"/>
            <a:ext cx="3519487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988" name="Picture 4" descr="12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4363" y="2647950"/>
            <a:ext cx="3444875" cy="1262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/>
              <a:t>Lotus Hill Research Institute image corpus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5022850" y="6491288"/>
            <a:ext cx="412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Z.Y. Yao, X. Yang, and S.C. Zhu, 2007</a:t>
            </a: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9200"/>
            <a:ext cx="914400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6867" y="1447800"/>
            <a:ext cx="2401887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Different datasets</a:t>
            </a:r>
            <a:br>
              <a:rPr lang="en-US" dirty="0" smtClean="0"/>
            </a:br>
            <a:r>
              <a:rPr lang="en-US" dirty="0" smtClean="0"/>
              <a:t>Different focuses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334000" y="3962400"/>
            <a:ext cx="3003992" cy="2203450"/>
            <a:chOff x="1190625" y="969963"/>
            <a:chExt cx="7291388" cy="5348287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90625" y="3352800"/>
              <a:ext cx="5294313" cy="1290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98788" y="5013325"/>
              <a:ext cx="5483225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5280024" y="985837"/>
              <a:ext cx="448227" cy="896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dirty="0"/>
            </a:p>
          </p:txBody>
        </p:sp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65525" y="1727200"/>
              <a:ext cx="4916488" cy="1314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5741988" y="1343025"/>
              <a:ext cx="0" cy="569913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V="1">
              <a:off x="3114675" y="1314450"/>
              <a:ext cx="17463" cy="2224088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2786062" y="969963"/>
              <a:ext cx="448227" cy="896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dirty="0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V="1">
              <a:off x="6705600" y="1322388"/>
              <a:ext cx="0" cy="382905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6324601" y="982662"/>
              <a:ext cx="448227" cy="896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dirty="0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V="1">
              <a:off x="3121025" y="1331913"/>
              <a:ext cx="3611563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V="1">
              <a:off x="4843463" y="979488"/>
              <a:ext cx="0" cy="369887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7800" y="1371600"/>
            <a:ext cx="2501605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/>
          <a:srcRect l="2174" t="13389" r="24388"/>
          <a:stretch>
            <a:fillRect/>
          </a:stretch>
        </p:blipFill>
        <p:spPr bwMode="auto">
          <a:xfrm>
            <a:off x="1965551" y="3870460"/>
            <a:ext cx="2209198" cy="169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7883561" y="1918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10</a:t>
            </a:r>
            <a:endParaRPr lang="en-US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8381103" y="115669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7924800" y="609600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752600" y="3082925"/>
            <a:ext cx="192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 recognition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730452" y="6130925"/>
            <a:ext cx="82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Scenes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498349" y="553214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Context</a:t>
            </a:r>
            <a:endParaRPr lang="en-US" dirty="0"/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5476879" y="1447800"/>
            <a:ext cx="88998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 dirty="0" smtClean="0"/>
              <a:t>PASCAL</a:t>
            </a:r>
          </a:p>
          <a:p>
            <a:pPr algn="ctr"/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5334000" y="3124200"/>
            <a:ext cx="2325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 recognition and</a:t>
            </a:r>
            <a:br>
              <a:rPr lang="en-US" dirty="0" smtClean="0"/>
            </a:br>
            <a:r>
              <a:rPr lang="en-US" dirty="0" smtClean="0"/>
              <a:t> localization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83561" y="1918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10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381103" y="115669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924800" y="609600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19400" y="2133600"/>
            <a:ext cx="3657600" cy="29718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2819400" y="2133600"/>
            <a:ext cx="3657600" cy="2971800"/>
            <a:chOff x="2819400" y="2133600"/>
            <a:chExt cx="3657600" cy="2971800"/>
          </a:xfrm>
        </p:grpSpPr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3"/>
            <a:srcRect t="17910" b="23881"/>
            <a:stretch>
              <a:fillRect/>
            </a:stretch>
          </p:blipFill>
          <p:spPr bwMode="auto">
            <a:xfrm>
              <a:off x="2819400" y="2133600"/>
              <a:ext cx="3657600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" name="Group 19"/>
            <p:cNvGrpSpPr/>
            <p:nvPr/>
          </p:nvGrpSpPr>
          <p:grpSpPr>
            <a:xfrm>
              <a:off x="4220916" y="3263636"/>
              <a:ext cx="864485" cy="705726"/>
              <a:chOff x="2819400" y="2119501"/>
              <a:chExt cx="3657600" cy="2985899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rcRect l="24619" r="12888" b="5767"/>
              <a:stretch>
                <a:fillRect/>
              </a:stretch>
            </p:blipFill>
            <p:spPr>
              <a:xfrm>
                <a:off x="2819400" y="2119501"/>
                <a:ext cx="3657600" cy="2985899"/>
              </a:xfrm>
              <a:prstGeom prst="rect">
                <a:avLst/>
              </a:prstGeom>
            </p:spPr>
          </p:pic>
          <p:grpSp>
            <p:nvGrpSpPr>
              <p:cNvPr id="3" name="Group 18"/>
              <p:cNvGrpSpPr/>
              <p:nvPr/>
            </p:nvGrpSpPr>
            <p:grpSpPr>
              <a:xfrm>
                <a:off x="4267200" y="3260558"/>
                <a:ext cx="701842" cy="701842"/>
                <a:chOff x="3200400" y="2133600"/>
                <a:chExt cx="2895600" cy="2895600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91000" y="3200400"/>
                  <a:ext cx="914400" cy="76200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00400" y="3124200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00400" y="2133600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91000" y="2133600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181600" y="2146300"/>
                  <a:ext cx="903514" cy="90351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00400" y="4112986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91000" y="4112986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181600" y="4125686"/>
                  <a:ext cx="903514" cy="903514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181600" y="3124200"/>
                  <a:ext cx="914400" cy="914400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83561" y="1918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10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381103" y="115669"/>
            <a:ext cx="59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6-7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924800" y="609600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19400" y="2133600"/>
            <a:ext cx="3657600" cy="29718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0"/>
          <p:cNvGrpSpPr/>
          <p:nvPr/>
        </p:nvGrpSpPr>
        <p:grpSpPr>
          <a:xfrm>
            <a:off x="4210214" y="3263636"/>
            <a:ext cx="861952" cy="700336"/>
            <a:chOff x="2819400" y="2133600"/>
            <a:chExt cx="3657600" cy="2971800"/>
          </a:xfrm>
        </p:grpSpPr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3"/>
            <a:srcRect t="17910" b="23881"/>
            <a:stretch>
              <a:fillRect/>
            </a:stretch>
          </p:blipFill>
          <p:spPr bwMode="auto">
            <a:xfrm>
              <a:off x="2819400" y="2133600"/>
              <a:ext cx="3657600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19"/>
            <p:cNvGrpSpPr/>
            <p:nvPr/>
          </p:nvGrpSpPr>
          <p:grpSpPr>
            <a:xfrm>
              <a:off x="4220916" y="3263636"/>
              <a:ext cx="864485" cy="705726"/>
              <a:chOff x="2819400" y="2119501"/>
              <a:chExt cx="3657600" cy="2985899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rcRect l="24619" r="12888" b="5767"/>
              <a:stretch>
                <a:fillRect/>
              </a:stretch>
            </p:blipFill>
            <p:spPr>
              <a:xfrm>
                <a:off x="2819400" y="2119501"/>
                <a:ext cx="3657600" cy="2985899"/>
              </a:xfrm>
              <a:prstGeom prst="rect">
                <a:avLst/>
              </a:prstGeom>
            </p:spPr>
          </p:pic>
          <p:grpSp>
            <p:nvGrpSpPr>
              <p:cNvPr id="4" name="Group 18"/>
              <p:cNvGrpSpPr/>
              <p:nvPr/>
            </p:nvGrpSpPr>
            <p:grpSpPr>
              <a:xfrm>
                <a:off x="4267200" y="3260558"/>
                <a:ext cx="701842" cy="701842"/>
                <a:chOff x="3200400" y="2133600"/>
                <a:chExt cx="2895600" cy="2895600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91000" y="3200400"/>
                  <a:ext cx="914400" cy="76200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00400" y="3124200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00400" y="2133600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91000" y="2133600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181600" y="2146300"/>
                  <a:ext cx="903514" cy="90351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00400" y="4112986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91000" y="4112986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181600" y="4125686"/>
                  <a:ext cx="903514" cy="903514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181600" y="3124200"/>
                  <a:ext cx="914400" cy="91440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1" name="TextBox 20"/>
          <p:cNvSpPr txBox="1"/>
          <p:nvPr/>
        </p:nvSpPr>
        <p:spPr>
          <a:xfrm>
            <a:off x="3184670" y="5410200"/>
            <a:ext cx="3119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Things start getting out of hand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2590800"/>
          </a:xfrm>
        </p:spPr>
        <p:txBody>
          <a:bodyPr>
            <a:normAutofit/>
          </a:bodyPr>
          <a:lstStyle/>
          <a:p>
            <a:r>
              <a:rPr lang="en-US" dirty="0" smtClean="0"/>
              <a:t>Datasets</a:t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Powers of 10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b="7600"/>
          <a:stretch>
            <a:fillRect/>
          </a:stretch>
        </p:blipFill>
        <p:spPr>
          <a:xfrm>
            <a:off x="1714500" y="673388"/>
            <a:ext cx="5600700" cy="5867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78688" y="88612"/>
            <a:ext cx="26649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DATASETS AND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These datasets start to push the boundaries and ask the question of</a:t>
            </a:r>
            <a:br>
              <a:rPr lang="en-US" sz="4000" dirty="0" smtClean="0"/>
            </a:br>
            <a:r>
              <a:rPr lang="en-US" sz="4000" dirty="0" smtClean="0"/>
              <a:t>how </a:t>
            </a:r>
            <a:r>
              <a:rPr lang="en-US" sz="4000" dirty="0"/>
              <a:t>many </a:t>
            </a:r>
            <a:r>
              <a:rPr lang="en-US" sz="4000" dirty="0" smtClean="0"/>
              <a:t>categories are there?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83561" y="1918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10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8381103" y="115669"/>
            <a:ext cx="59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6-7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924800" y="609600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2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600">
                <a:solidFill>
                  <a:schemeClr val="tx1"/>
                </a:solidFill>
              </a:rPr>
              <a:t>80.000.000 images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36525" y="722313"/>
            <a:ext cx="4387850" cy="2354262"/>
            <a:chOff x="86" y="455"/>
            <a:chExt cx="2764" cy="1483"/>
          </a:xfrm>
        </p:grpSpPr>
        <p:sp>
          <p:nvSpPr>
            <p:cNvPr id="546822" name="Text Box 6"/>
            <p:cNvSpPr txBox="1">
              <a:spLocks noChangeArrowheads="1"/>
            </p:cNvSpPr>
            <p:nvPr/>
          </p:nvSpPr>
          <p:spPr bwMode="auto">
            <a:xfrm>
              <a:off x="86" y="455"/>
              <a:ext cx="27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75.000 non-abstract nouns from WordNet</a:t>
              </a:r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144" y="672"/>
              <a:ext cx="2592" cy="1266"/>
              <a:chOff x="144" y="672"/>
              <a:chExt cx="2592" cy="1266"/>
            </a:xfrm>
          </p:grpSpPr>
          <p:pic>
            <p:nvPicPr>
              <p:cNvPr id="546821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 b="21312"/>
              <a:stretch>
                <a:fillRect/>
              </a:stretch>
            </p:blipFill>
            <p:spPr bwMode="auto">
              <a:xfrm>
                <a:off x="144" y="672"/>
                <a:ext cx="2592" cy="1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546825" name="Rectangle 9"/>
              <p:cNvSpPr>
                <a:spLocks noChangeArrowheads="1"/>
              </p:cNvSpPr>
              <p:nvPr/>
            </p:nvSpPr>
            <p:spPr bwMode="auto">
              <a:xfrm>
                <a:off x="2400" y="816"/>
                <a:ext cx="33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648200" y="685800"/>
            <a:ext cx="3505200" cy="2166938"/>
            <a:chOff x="3264" y="432"/>
            <a:chExt cx="2208" cy="1365"/>
          </a:xfrm>
        </p:grpSpPr>
        <p:sp>
          <p:nvSpPr>
            <p:cNvPr id="546823" name="Text Box 7"/>
            <p:cNvSpPr txBox="1">
              <a:spLocks noChangeArrowheads="1"/>
            </p:cNvSpPr>
            <p:nvPr/>
          </p:nvSpPr>
          <p:spPr bwMode="auto">
            <a:xfrm>
              <a:off x="3360" y="432"/>
              <a:ext cx="21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7 Online image search engines</a:t>
              </a:r>
            </a:p>
          </p:txBody>
        </p:sp>
        <p:pic>
          <p:nvPicPr>
            <p:cNvPr id="546827" name="Picture 11" descr="Googl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68" y="912"/>
              <a:ext cx="866" cy="345"/>
            </a:xfrm>
            <a:prstGeom prst="rect">
              <a:avLst/>
            </a:prstGeom>
            <a:noFill/>
          </p:spPr>
        </p:pic>
        <p:pic>
          <p:nvPicPr>
            <p:cNvPr id="546828" name="Picture 12" descr="AltaVista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48" y="1296"/>
              <a:ext cx="624" cy="242"/>
            </a:xfrm>
            <a:prstGeom prst="rect">
              <a:avLst/>
            </a:prstGeom>
            <a:noFill/>
          </p:spPr>
        </p:pic>
        <p:pic>
          <p:nvPicPr>
            <p:cNvPr id="546829" name="Picture 13" descr="Images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312" y="768"/>
              <a:ext cx="837" cy="222"/>
            </a:xfrm>
            <a:prstGeom prst="rect">
              <a:avLst/>
            </a:prstGeom>
            <a:noFill/>
          </p:spPr>
        </p:pic>
        <p:pic>
          <p:nvPicPr>
            <p:cNvPr id="546830" name="Picture 14" descr="Picsearch - the search engine for pictures and images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936" y="1296"/>
              <a:ext cx="782" cy="370"/>
            </a:xfrm>
            <a:prstGeom prst="rect">
              <a:avLst/>
            </a:prstGeom>
            <a:noFill/>
          </p:spPr>
        </p:pic>
        <p:pic>
          <p:nvPicPr>
            <p:cNvPr id="546831" name="Picture 15" descr="cydral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752" y="672"/>
              <a:ext cx="695" cy="211"/>
            </a:xfrm>
            <a:prstGeom prst="rect">
              <a:avLst/>
            </a:prstGeom>
            <a:noFill/>
          </p:spPr>
        </p:pic>
        <p:pic>
          <p:nvPicPr>
            <p:cNvPr id="546832" name="Picture 1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408" y="1104"/>
              <a:ext cx="819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46833" name="Picture 17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264" y="1536"/>
              <a:ext cx="658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914400" y="3505200"/>
            <a:ext cx="7010400" cy="3352800"/>
            <a:chOff x="576" y="2208"/>
            <a:chExt cx="4416" cy="2112"/>
          </a:xfrm>
        </p:grpSpPr>
        <p:pic>
          <p:nvPicPr>
            <p:cNvPr id="546819" name="Picture 6"/>
            <p:cNvPicPr>
              <a:picLocks noChangeAspect="1" noChangeArrowheads="1"/>
            </p:cNvPicPr>
            <p:nvPr/>
          </p:nvPicPr>
          <p:blipFill>
            <a:blip r:embed="rId13"/>
            <a:srcRect l="15858" t="14688" r="34297" b="45438"/>
            <a:stretch>
              <a:fillRect/>
            </a:stretch>
          </p:blipFill>
          <p:spPr bwMode="auto">
            <a:xfrm>
              <a:off x="576" y="2208"/>
              <a:ext cx="4416" cy="2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6818" name="Rectangle 2"/>
            <p:cNvSpPr>
              <a:spLocks noChangeArrowheads="1"/>
            </p:cNvSpPr>
            <p:nvPr/>
          </p:nvSpPr>
          <p:spPr bwMode="auto">
            <a:xfrm>
              <a:off x="624" y="2208"/>
              <a:ext cx="1772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20000"/>
                </a:spcBef>
                <a:buFont typeface="Arial" pitchFamily="-65" charset="0"/>
                <a:buNone/>
              </a:pPr>
              <a:r>
                <a:rPr lang="en-US" sz="1800">
                  <a:ea typeface="Arial" pitchFamily="-65" charset="0"/>
                  <a:cs typeface="Arial" pitchFamily="-65" charset="0"/>
                </a:rPr>
                <a:t>Google: </a:t>
              </a:r>
              <a:r>
                <a:rPr lang="en-US" sz="1800">
                  <a:solidFill>
                    <a:srgbClr val="FF3300"/>
                  </a:solidFill>
                  <a:ea typeface="Arial" pitchFamily="-65" charset="0"/>
                  <a:cs typeface="Arial" pitchFamily="-65" charset="0"/>
                </a:rPr>
                <a:t>80 million images</a:t>
              </a:r>
            </a:p>
          </p:txBody>
        </p:sp>
      </p:grpSp>
      <p:sp>
        <p:nvSpPr>
          <p:cNvPr id="546824" name="Text Box 8"/>
          <p:cNvSpPr txBox="1">
            <a:spLocks noChangeArrowheads="1"/>
          </p:cNvSpPr>
          <p:nvPr/>
        </p:nvSpPr>
        <p:spPr bwMode="auto">
          <a:xfrm>
            <a:off x="2514600" y="3124200"/>
            <a:ext cx="4019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And after 1 year downloading images </a:t>
            </a:r>
          </a:p>
        </p:txBody>
      </p:sp>
      <p:sp>
        <p:nvSpPr>
          <p:cNvPr id="546834" name="Rectangle 18"/>
          <p:cNvSpPr>
            <a:spLocks noChangeArrowheads="1"/>
          </p:cNvSpPr>
          <p:nvPr/>
        </p:nvSpPr>
        <p:spPr bwMode="auto">
          <a:xfrm>
            <a:off x="5554663" y="6583363"/>
            <a:ext cx="3589337" cy="274637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200">
                <a:ea typeface="Arial" pitchFamily="-65" charset="0"/>
                <a:cs typeface="Arial" pitchFamily="-65" charset="0"/>
              </a:rPr>
              <a:t>A. Torralba, R. Fergus, W.T. Freeman. PAMI 2008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83561" y="1918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10</a:t>
            </a:r>
            <a:endParaRPr lang="en-US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8381103" y="115669"/>
            <a:ext cx="59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6-7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7924800" y="609600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534400" cy="4525963"/>
          </a:xfrm>
        </p:spPr>
        <p:txBody>
          <a:bodyPr/>
          <a:lstStyle/>
          <a:p>
            <a:r>
              <a:rPr lang="en-US" dirty="0" smtClean="0"/>
              <a:t>An </a:t>
            </a:r>
            <a:r>
              <a:rPr lang="en-US" dirty="0" smtClean="0">
                <a:solidFill>
                  <a:schemeClr val="accent1"/>
                </a:solidFill>
              </a:rPr>
              <a:t>ontology of images</a:t>
            </a:r>
            <a:r>
              <a:rPr lang="en-US" dirty="0" smtClean="0"/>
              <a:t> based on </a:t>
            </a:r>
            <a:r>
              <a:rPr lang="en-US" dirty="0" err="1" smtClean="0"/>
              <a:t>WordNet</a:t>
            </a:r>
            <a:endParaRPr lang="en-US" dirty="0" smtClean="0"/>
          </a:p>
          <a:p>
            <a:r>
              <a:rPr lang="en-US" dirty="0" err="1" smtClean="0"/>
              <a:t>ImageNet</a:t>
            </a:r>
            <a:r>
              <a:rPr lang="en-US" dirty="0" smtClean="0"/>
              <a:t> currently has</a:t>
            </a:r>
          </a:p>
          <a:p>
            <a:pPr lvl="1"/>
            <a:r>
              <a:rPr lang="en-US" dirty="0" smtClean="0"/>
              <a:t>~15,000 categories of visual concepts</a:t>
            </a:r>
          </a:p>
          <a:p>
            <a:pPr lvl="1"/>
            <a:r>
              <a:rPr lang="en-US" dirty="0" smtClean="0"/>
              <a:t>10 million human-cleaned images (~700im/</a:t>
            </a:r>
            <a:r>
              <a:rPr lang="en-US" dirty="0" err="1" smtClean="0"/>
              <a:t>categ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Free to public @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www.image-net.org</a:t>
            </a:r>
          </a:p>
          <a:p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  <p:pic>
        <p:nvPicPr>
          <p:cNvPr id="100" name="Picture 99" descr="logo_highr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-228600"/>
            <a:ext cx="3962400" cy="1231646"/>
          </a:xfrm>
          <a:prstGeom prst="rect">
            <a:avLst/>
          </a:prstGeom>
        </p:spPr>
      </p:pic>
      <p:grpSp>
        <p:nvGrpSpPr>
          <p:cNvPr id="2" name="Group 100"/>
          <p:cNvGrpSpPr/>
          <p:nvPr/>
        </p:nvGrpSpPr>
        <p:grpSpPr>
          <a:xfrm>
            <a:off x="609600" y="3352800"/>
            <a:ext cx="8153400" cy="3124200"/>
            <a:chOff x="0" y="2895600"/>
            <a:chExt cx="9144000" cy="3962400"/>
          </a:xfrm>
        </p:grpSpPr>
        <p:sp>
          <p:nvSpPr>
            <p:cNvPr id="102" name="Oval 77"/>
            <p:cNvSpPr>
              <a:spLocks noChangeArrowheads="1"/>
            </p:cNvSpPr>
            <p:nvPr/>
          </p:nvSpPr>
          <p:spPr bwMode="auto">
            <a:xfrm>
              <a:off x="2552700" y="3962400"/>
              <a:ext cx="2590800" cy="2590800"/>
            </a:xfrm>
            <a:prstGeom prst="ellipse">
              <a:avLst/>
            </a:prstGeom>
            <a:solidFill>
              <a:srgbClr val="ECD9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AutoShape 6"/>
            <p:cNvSpPr>
              <a:spLocks noChangeArrowheads="1"/>
            </p:cNvSpPr>
            <p:nvPr/>
          </p:nvSpPr>
          <p:spPr bwMode="auto">
            <a:xfrm>
              <a:off x="0" y="3048000"/>
              <a:ext cx="2628900" cy="3657600"/>
            </a:xfrm>
            <a:prstGeom prst="triangle">
              <a:avLst>
                <a:gd name="adj" fmla="val 50000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~10</a:t>
              </a:r>
              <a:r>
                <a:rPr kumimoji="0" lang="en-US" sz="18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5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 nodes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~10</a:t>
              </a:r>
              <a:r>
                <a:rPr kumimoji="0" lang="en-US" sz="18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8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+ images</a:t>
              </a:r>
            </a:p>
          </p:txBody>
        </p:sp>
        <p:sp>
          <p:nvSpPr>
            <p:cNvPr id="104" name="Oval 76"/>
            <p:cNvSpPr>
              <a:spLocks noChangeArrowheads="1"/>
            </p:cNvSpPr>
            <p:nvPr/>
          </p:nvSpPr>
          <p:spPr bwMode="auto">
            <a:xfrm>
              <a:off x="1943100" y="6172200"/>
              <a:ext cx="457200" cy="457200"/>
            </a:xfrm>
            <a:prstGeom prst="ellipse">
              <a:avLst/>
            </a:prstGeom>
            <a:solidFill>
              <a:srgbClr val="E4C9FF">
                <a:alpha val="78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Line 78"/>
            <p:cNvSpPr>
              <a:spLocks noChangeShapeType="1"/>
            </p:cNvSpPr>
            <p:nvPr/>
          </p:nvSpPr>
          <p:spPr bwMode="auto">
            <a:xfrm flipV="1">
              <a:off x="2019300" y="4876800"/>
              <a:ext cx="609600" cy="1371600"/>
            </a:xfrm>
            <a:prstGeom prst="line">
              <a:avLst/>
            </a:prstGeom>
            <a:noFill/>
            <a:ln w="57150">
              <a:solidFill>
                <a:srgbClr val="E4C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Line 79"/>
            <p:cNvSpPr>
              <a:spLocks noChangeShapeType="1"/>
            </p:cNvSpPr>
            <p:nvPr/>
          </p:nvSpPr>
          <p:spPr bwMode="auto">
            <a:xfrm flipV="1">
              <a:off x="2171700" y="6553200"/>
              <a:ext cx="1752600" cy="76200"/>
            </a:xfrm>
            <a:prstGeom prst="line">
              <a:avLst/>
            </a:prstGeom>
            <a:noFill/>
            <a:ln w="57150">
              <a:solidFill>
                <a:srgbClr val="E4C9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" name="Group 82"/>
            <p:cNvGrpSpPr>
              <a:grpSpLocks/>
            </p:cNvGrpSpPr>
            <p:nvPr/>
          </p:nvGrpSpPr>
          <p:grpSpPr bwMode="auto">
            <a:xfrm>
              <a:off x="2781300" y="4114800"/>
              <a:ext cx="2057400" cy="1808163"/>
              <a:chOff x="1104" y="784"/>
              <a:chExt cx="3065" cy="2692"/>
            </a:xfrm>
          </p:grpSpPr>
          <p:sp>
            <p:nvSpPr>
              <p:cNvPr id="108" name="Line 83"/>
              <p:cNvSpPr>
                <a:spLocks noChangeShapeType="1"/>
              </p:cNvSpPr>
              <p:nvPr/>
            </p:nvSpPr>
            <p:spPr bwMode="auto">
              <a:xfrm flipH="1">
                <a:off x="3104" y="2274"/>
                <a:ext cx="227" cy="38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Line 84"/>
              <p:cNvSpPr>
                <a:spLocks noChangeShapeType="1"/>
              </p:cNvSpPr>
              <p:nvPr/>
            </p:nvSpPr>
            <p:spPr bwMode="auto">
              <a:xfrm>
                <a:off x="3304" y="2306"/>
                <a:ext cx="251" cy="399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Oval 85"/>
              <p:cNvSpPr>
                <a:spLocks noChangeArrowheads="1"/>
              </p:cNvSpPr>
              <p:nvPr/>
            </p:nvSpPr>
            <p:spPr bwMode="auto">
              <a:xfrm>
                <a:off x="3003" y="2555"/>
                <a:ext cx="200" cy="202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Line 86"/>
              <p:cNvSpPr>
                <a:spLocks noChangeShapeType="1"/>
              </p:cNvSpPr>
              <p:nvPr/>
            </p:nvSpPr>
            <p:spPr bwMode="auto">
              <a:xfrm flipH="1">
                <a:off x="2755" y="2656"/>
                <a:ext cx="398" cy="401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Line 87"/>
              <p:cNvSpPr>
                <a:spLocks noChangeShapeType="1"/>
              </p:cNvSpPr>
              <p:nvPr/>
            </p:nvSpPr>
            <p:spPr bwMode="auto">
              <a:xfrm>
                <a:off x="3104" y="2656"/>
                <a:ext cx="158" cy="368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Oval 88"/>
              <p:cNvSpPr>
                <a:spLocks noChangeArrowheads="1"/>
              </p:cNvSpPr>
              <p:nvPr/>
            </p:nvSpPr>
            <p:spPr bwMode="auto">
              <a:xfrm>
                <a:off x="3153" y="2907"/>
                <a:ext cx="200" cy="1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Line 89"/>
              <p:cNvSpPr>
                <a:spLocks noChangeShapeType="1"/>
              </p:cNvSpPr>
              <p:nvPr/>
            </p:nvSpPr>
            <p:spPr bwMode="auto">
              <a:xfrm flipH="1">
                <a:off x="3082" y="2956"/>
                <a:ext cx="222" cy="356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Line 90"/>
              <p:cNvSpPr>
                <a:spLocks noChangeShapeType="1"/>
              </p:cNvSpPr>
              <p:nvPr/>
            </p:nvSpPr>
            <p:spPr bwMode="auto">
              <a:xfrm>
                <a:off x="3203" y="2956"/>
                <a:ext cx="251" cy="399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Oval 91"/>
              <p:cNvSpPr>
                <a:spLocks noChangeArrowheads="1"/>
              </p:cNvSpPr>
              <p:nvPr/>
            </p:nvSpPr>
            <p:spPr bwMode="auto">
              <a:xfrm>
                <a:off x="2703" y="2907"/>
                <a:ext cx="202" cy="1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Line 92"/>
              <p:cNvSpPr>
                <a:spLocks noChangeShapeType="1"/>
              </p:cNvSpPr>
              <p:nvPr/>
            </p:nvSpPr>
            <p:spPr bwMode="auto">
              <a:xfrm flipH="1">
                <a:off x="2604" y="2956"/>
                <a:ext cx="249" cy="399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Oval 93"/>
              <p:cNvSpPr>
                <a:spLocks noChangeArrowheads="1"/>
              </p:cNvSpPr>
              <p:nvPr/>
            </p:nvSpPr>
            <p:spPr bwMode="auto">
              <a:xfrm>
                <a:off x="3405" y="2555"/>
                <a:ext cx="199" cy="202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Oval 94"/>
              <p:cNvSpPr>
                <a:spLocks noChangeArrowheads="1"/>
              </p:cNvSpPr>
              <p:nvPr/>
            </p:nvSpPr>
            <p:spPr bwMode="auto">
              <a:xfrm>
                <a:off x="2954" y="3257"/>
                <a:ext cx="199" cy="1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Oval 95"/>
              <p:cNvSpPr>
                <a:spLocks noChangeArrowheads="1"/>
              </p:cNvSpPr>
              <p:nvPr/>
            </p:nvSpPr>
            <p:spPr bwMode="auto">
              <a:xfrm>
                <a:off x="2504" y="3257"/>
                <a:ext cx="199" cy="1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Oval 96"/>
              <p:cNvSpPr>
                <a:spLocks noChangeArrowheads="1"/>
              </p:cNvSpPr>
              <p:nvPr/>
            </p:nvSpPr>
            <p:spPr bwMode="auto">
              <a:xfrm>
                <a:off x="3353" y="3257"/>
                <a:ext cx="202" cy="1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Oval 97"/>
              <p:cNvSpPr>
                <a:spLocks noChangeArrowheads="1"/>
              </p:cNvSpPr>
              <p:nvPr/>
            </p:nvSpPr>
            <p:spPr bwMode="auto">
              <a:xfrm>
                <a:off x="3049" y="1093"/>
                <a:ext cx="200" cy="20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Line 98"/>
              <p:cNvSpPr>
                <a:spLocks noChangeShapeType="1"/>
              </p:cNvSpPr>
              <p:nvPr/>
            </p:nvSpPr>
            <p:spPr bwMode="auto">
              <a:xfrm flipH="1">
                <a:off x="2949" y="1193"/>
                <a:ext cx="250" cy="40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Line 99"/>
              <p:cNvSpPr>
                <a:spLocks noChangeShapeType="1"/>
              </p:cNvSpPr>
              <p:nvPr/>
            </p:nvSpPr>
            <p:spPr bwMode="auto">
              <a:xfrm>
                <a:off x="3149" y="1243"/>
                <a:ext cx="250" cy="40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Oval 100"/>
              <p:cNvSpPr>
                <a:spLocks noChangeArrowheads="1"/>
              </p:cNvSpPr>
              <p:nvPr/>
            </p:nvSpPr>
            <p:spPr bwMode="auto">
              <a:xfrm>
                <a:off x="2848" y="1493"/>
                <a:ext cx="201" cy="20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Line 101"/>
              <p:cNvSpPr>
                <a:spLocks noChangeShapeType="1"/>
              </p:cNvSpPr>
              <p:nvPr/>
            </p:nvSpPr>
            <p:spPr bwMode="auto">
              <a:xfrm flipH="1">
                <a:off x="2598" y="1593"/>
                <a:ext cx="401" cy="40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Line 102"/>
              <p:cNvSpPr>
                <a:spLocks noChangeShapeType="1"/>
              </p:cNvSpPr>
              <p:nvPr/>
            </p:nvSpPr>
            <p:spPr bwMode="auto">
              <a:xfrm>
                <a:off x="2949" y="1593"/>
                <a:ext cx="150" cy="35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8" name="Oval 103"/>
              <p:cNvSpPr>
                <a:spLocks noChangeArrowheads="1"/>
              </p:cNvSpPr>
              <p:nvPr/>
            </p:nvSpPr>
            <p:spPr bwMode="auto">
              <a:xfrm>
                <a:off x="2999" y="1843"/>
                <a:ext cx="200" cy="20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Line 104"/>
              <p:cNvSpPr>
                <a:spLocks noChangeShapeType="1"/>
              </p:cNvSpPr>
              <p:nvPr/>
            </p:nvSpPr>
            <p:spPr bwMode="auto">
              <a:xfrm flipH="1">
                <a:off x="2899" y="1893"/>
                <a:ext cx="250" cy="40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Line 105"/>
              <p:cNvSpPr>
                <a:spLocks noChangeShapeType="1"/>
              </p:cNvSpPr>
              <p:nvPr/>
            </p:nvSpPr>
            <p:spPr bwMode="auto">
              <a:xfrm>
                <a:off x="3049" y="1893"/>
                <a:ext cx="250" cy="40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Oval 106"/>
              <p:cNvSpPr>
                <a:spLocks noChangeArrowheads="1"/>
              </p:cNvSpPr>
              <p:nvPr/>
            </p:nvSpPr>
            <p:spPr bwMode="auto">
              <a:xfrm>
                <a:off x="2548" y="1843"/>
                <a:ext cx="200" cy="20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Line 107"/>
              <p:cNvSpPr>
                <a:spLocks noChangeShapeType="1"/>
              </p:cNvSpPr>
              <p:nvPr/>
            </p:nvSpPr>
            <p:spPr bwMode="auto">
              <a:xfrm flipH="1">
                <a:off x="2448" y="1893"/>
                <a:ext cx="250" cy="40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3" name="Oval 108"/>
              <p:cNvSpPr>
                <a:spLocks noChangeArrowheads="1"/>
              </p:cNvSpPr>
              <p:nvPr/>
            </p:nvSpPr>
            <p:spPr bwMode="auto">
              <a:xfrm>
                <a:off x="3249" y="1493"/>
                <a:ext cx="200" cy="20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4" name="Oval 109"/>
              <p:cNvSpPr>
                <a:spLocks noChangeArrowheads="1"/>
              </p:cNvSpPr>
              <p:nvPr/>
            </p:nvSpPr>
            <p:spPr bwMode="auto">
              <a:xfrm>
                <a:off x="2798" y="2193"/>
                <a:ext cx="201" cy="20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5" name="Oval 110"/>
              <p:cNvSpPr>
                <a:spLocks noChangeArrowheads="1"/>
              </p:cNvSpPr>
              <p:nvPr/>
            </p:nvSpPr>
            <p:spPr bwMode="auto">
              <a:xfrm>
                <a:off x="2348" y="2193"/>
                <a:ext cx="200" cy="20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6" name="Oval 111"/>
              <p:cNvSpPr>
                <a:spLocks noChangeArrowheads="1"/>
              </p:cNvSpPr>
              <p:nvPr/>
            </p:nvSpPr>
            <p:spPr bwMode="auto">
              <a:xfrm>
                <a:off x="3199" y="2193"/>
                <a:ext cx="200" cy="20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7" name="Oval 112"/>
              <p:cNvSpPr>
                <a:spLocks noChangeArrowheads="1"/>
              </p:cNvSpPr>
              <p:nvPr/>
            </p:nvSpPr>
            <p:spPr bwMode="auto">
              <a:xfrm>
                <a:off x="2140" y="1802"/>
                <a:ext cx="200" cy="20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8" name="Line 113"/>
              <p:cNvSpPr>
                <a:spLocks noChangeShapeType="1"/>
              </p:cNvSpPr>
              <p:nvPr/>
            </p:nvSpPr>
            <p:spPr bwMode="auto">
              <a:xfrm flipH="1">
                <a:off x="2040" y="1902"/>
                <a:ext cx="250" cy="40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9" name="Line 114"/>
              <p:cNvSpPr>
                <a:spLocks noChangeShapeType="1"/>
              </p:cNvSpPr>
              <p:nvPr/>
            </p:nvSpPr>
            <p:spPr bwMode="auto">
              <a:xfrm>
                <a:off x="2240" y="1952"/>
                <a:ext cx="250" cy="40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0" name="Oval 115"/>
              <p:cNvSpPr>
                <a:spLocks noChangeArrowheads="1"/>
              </p:cNvSpPr>
              <p:nvPr/>
            </p:nvSpPr>
            <p:spPr bwMode="auto">
              <a:xfrm>
                <a:off x="1940" y="2202"/>
                <a:ext cx="200" cy="20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" name="Line 116"/>
              <p:cNvSpPr>
                <a:spLocks noChangeShapeType="1"/>
              </p:cNvSpPr>
              <p:nvPr/>
            </p:nvSpPr>
            <p:spPr bwMode="auto">
              <a:xfrm flipH="1">
                <a:off x="1690" y="2302"/>
                <a:ext cx="400" cy="40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" name="Line 117"/>
              <p:cNvSpPr>
                <a:spLocks noChangeShapeType="1"/>
              </p:cNvSpPr>
              <p:nvPr/>
            </p:nvSpPr>
            <p:spPr bwMode="auto">
              <a:xfrm>
                <a:off x="2040" y="2302"/>
                <a:ext cx="150" cy="35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Oval 118"/>
              <p:cNvSpPr>
                <a:spLocks noChangeArrowheads="1"/>
              </p:cNvSpPr>
              <p:nvPr/>
            </p:nvSpPr>
            <p:spPr bwMode="auto">
              <a:xfrm>
                <a:off x="2090" y="2552"/>
                <a:ext cx="200" cy="20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Line 119"/>
              <p:cNvSpPr>
                <a:spLocks noChangeShapeType="1"/>
              </p:cNvSpPr>
              <p:nvPr/>
            </p:nvSpPr>
            <p:spPr bwMode="auto">
              <a:xfrm flipH="1">
                <a:off x="1990" y="2602"/>
                <a:ext cx="250" cy="40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Line 120"/>
              <p:cNvSpPr>
                <a:spLocks noChangeShapeType="1"/>
              </p:cNvSpPr>
              <p:nvPr/>
            </p:nvSpPr>
            <p:spPr bwMode="auto">
              <a:xfrm>
                <a:off x="2140" y="2602"/>
                <a:ext cx="250" cy="40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Oval 121"/>
              <p:cNvSpPr>
                <a:spLocks noChangeArrowheads="1"/>
              </p:cNvSpPr>
              <p:nvPr/>
            </p:nvSpPr>
            <p:spPr bwMode="auto">
              <a:xfrm>
                <a:off x="1640" y="2552"/>
                <a:ext cx="200" cy="20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Line 122"/>
              <p:cNvSpPr>
                <a:spLocks noChangeShapeType="1"/>
              </p:cNvSpPr>
              <p:nvPr/>
            </p:nvSpPr>
            <p:spPr bwMode="auto">
              <a:xfrm flipH="1">
                <a:off x="1540" y="2602"/>
                <a:ext cx="250" cy="40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8" name="Oval 123"/>
              <p:cNvSpPr>
                <a:spLocks noChangeArrowheads="1"/>
              </p:cNvSpPr>
              <p:nvPr/>
            </p:nvSpPr>
            <p:spPr bwMode="auto">
              <a:xfrm>
                <a:off x="2340" y="2202"/>
                <a:ext cx="200" cy="20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Oval 124"/>
              <p:cNvSpPr>
                <a:spLocks noChangeArrowheads="1"/>
              </p:cNvSpPr>
              <p:nvPr/>
            </p:nvSpPr>
            <p:spPr bwMode="auto">
              <a:xfrm>
                <a:off x="1890" y="2902"/>
                <a:ext cx="200" cy="20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Oval 125"/>
              <p:cNvSpPr>
                <a:spLocks noChangeArrowheads="1"/>
              </p:cNvSpPr>
              <p:nvPr/>
            </p:nvSpPr>
            <p:spPr bwMode="auto">
              <a:xfrm>
                <a:off x="1440" y="2902"/>
                <a:ext cx="200" cy="20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Oval 126"/>
              <p:cNvSpPr>
                <a:spLocks noChangeArrowheads="1"/>
              </p:cNvSpPr>
              <p:nvPr/>
            </p:nvSpPr>
            <p:spPr bwMode="auto">
              <a:xfrm>
                <a:off x="2290" y="2902"/>
                <a:ext cx="200" cy="20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Line 127"/>
              <p:cNvSpPr>
                <a:spLocks noChangeShapeType="1"/>
              </p:cNvSpPr>
              <p:nvPr/>
            </p:nvSpPr>
            <p:spPr bwMode="auto">
              <a:xfrm>
                <a:off x="2976" y="896"/>
                <a:ext cx="192" cy="304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Line 128"/>
              <p:cNvSpPr>
                <a:spLocks noChangeShapeType="1"/>
              </p:cNvSpPr>
              <p:nvPr/>
            </p:nvSpPr>
            <p:spPr bwMode="auto">
              <a:xfrm flipH="1">
                <a:off x="2744" y="912"/>
                <a:ext cx="232" cy="322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4" name="Oval 129"/>
              <p:cNvSpPr>
                <a:spLocks noChangeArrowheads="1"/>
              </p:cNvSpPr>
              <p:nvPr/>
            </p:nvSpPr>
            <p:spPr bwMode="auto">
              <a:xfrm>
                <a:off x="2644" y="1134"/>
                <a:ext cx="200" cy="20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Line 130"/>
              <p:cNvSpPr>
                <a:spLocks noChangeShapeType="1"/>
              </p:cNvSpPr>
              <p:nvPr/>
            </p:nvSpPr>
            <p:spPr bwMode="auto">
              <a:xfrm flipH="1">
                <a:off x="2544" y="1184"/>
                <a:ext cx="250" cy="40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Line 131"/>
              <p:cNvSpPr>
                <a:spLocks noChangeShapeType="1"/>
              </p:cNvSpPr>
              <p:nvPr/>
            </p:nvSpPr>
            <p:spPr bwMode="auto">
              <a:xfrm>
                <a:off x="2694" y="1184"/>
                <a:ext cx="250" cy="400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7" name="Oval 132"/>
              <p:cNvSpPr>
                <a:spLocks noChangeArrowheads="1"/>
              </p:cNvSpPr>
              <p:nvPr/>
            </p:nvSpPr>
            <p:spPr bwMode="auto">
              <a:xfrm>
                <a:off x="2894" y="784"/>
                <a:ext cx="200" cy="20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8" name="Oval 133"/>
              <p:cNvSpPr>
                <a:spLocks noChangeArrowheads="1"/>
              </p:cNvSpPr>
              <p:nvPr/>
            </p:nvSpPr>
            <p:spPr bwMode="auto">
              <a:xfrm>
                <a:off x="2444" y="1484"/>
                <a:ext cx="200" cy="20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Oval 134"/>
              <p:cNvSpPr>
                <a:spLocks noChangeArrowheads="1"/>
              </p:cNvSpPr>
              <p:nvPr/>
            </p:nvSpPr>
            <p:spPr bwMode="auto">
              <a:xfrm>
                <a:off x="2844" y="1484"/>
                <a:ext cx="200" cy="200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0" name="Line 135"/>
              <p:cNvSpPr>
                <a:spLocks noChangeShapeType="1"/>
              </p:cNvSpPr>
              <p:nvPr/>
            </p:nvSpPr>
            <p:spPr bwMode="auto">
              <a:xfrm flipH="1">
                <a:off x="1831" y="2976"/>
                <a:ext cx="222" cy="356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1" name="Line 136"/>
              <p:cNvSpPr>
                <a:spLocks noChangeShapeType="1"/>
              </p:cNvSpPr>
              <p:nvPr/>
            </p:nvSpPr>
            <p:spPr bwMode="auto">
              <a:xfrm>
                <a:off x="1952" y="2976"/>
                <a:ext cx="251" cy="399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2" name="Oval 137"/>
              <p:cNvSpPr>
                <a:spLocks noChangeArrowheads="1"/>
              </p:cNvSpPr>
              <p:nvPr/>
            </p:nvSpPr>
            <p:spPr bwMode="auto">
              <a:xfrm>
                <a:off x="1703" y="3277"/>
                <a:ext cx="199" cy="1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3" name="Oval 138"/>
              <p:cNvSpPr>
                <a:spLocks noChangeArrowheads="1"/>
              </p:cNvSpPr>
              <p:nvPr/>
            </p:nvSpPr>
            <p:spPr bwMode="auto">
              <a:xfrm>
                <a:off x="2102" y="3277"/>
                <a:ext cx="202" cy="1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4" name="Line 139"/>
              <p:cNvSpPr>
                <a:spLocks noChangeShapeType="1"/>
              </p:cNvSpPr>
              <p:nvPr/>
            </p:nvSpPr>
            <p:spPr bwMode="auto">
              <a:xfrm flipH="1">
                <a:off x="1200" y="2976"/>
                <a:ext cx="350" cy="336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5" name="Oval 140"/>
              <p:cNvSpPr>
                <a:spLocks noChangeArrowheads="1"/>
              </p:cNvSpPr>
              <p:nvPr/>
            </p:nvSpPr>
            <p:spPr bwMode="auto">
              <a:xfrm>
                <a:off x="1104" y="3264"/>
                <a:ext cx="199" cy="1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6" name="Line 141"/>
              <p:cNvSpPr>
                <a:spLocks noChangeShapeType="1"/>
              </p:cNvSpPr>
              <p:nvPr/>
            </p:nvSpPr>
            <p:spPr bwMode="auto">
              <a:xfrm>
                <a:off x="1536" y="3024"/>
                <a:ext cx="11" cy="351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" name="Oval 142"/>
              <p:cNvSpPr>
                <a:spLocks noChangeArrowheads="1"/>
              </p:cNvSpPr>
              <p:nvPr/>
            </p:nvSpPr>
            <p:spPr bwMode="auto">
              <a:xfrm>
                <a:off x="1446" y="3277"/>
                <a:ext cx="202" cy="1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" name="Line 143"/>
              <p:cNvSpPr>
                <a:spLocks noChangeShapeType="1"/>
              </p:cNvSpPr>
              <p:nvPr/>
            </p:nvSpPr>
            <p:spPr bwMode="auto">
              <a:xfrm>
                <a:off x="3504" y="2640"/>
                <a:ext cx="158" cy="368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" name="Oval 144"/>
              <p:cNvSpPr>
                <a:spLocks noChangeArrowheads="1"/>
              </p:cNvSpPr>
              <p:nvPr/>
            </p:nvSpPr>
            <p:spPr bwMode="auto">
              <a:xfrm>
                <a:off x="3553" y="2891"/>
                <a:ext cx="200" cy="1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" name="Line 145"/>
              <p:cNvSpPr>
                <a:spLocks noChangeShapeType="1"/>
              </p:cNvSpPr>
              <p:nvPr/>
            </p:nvSpPr>
            <p:spPr bwMode="auto">
              <a:xfrm>
                <a:off x="3696" y="3024"/>
                <a:ext cx="370" cy="288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1" name="Oval 146"/>
              <p:cNvSpPr>
                <a:spLocks noChangeArrowheads="1"/>
              </p:cNvSpPr>
              <p:nvPr/>
            </p:nvSpPr>
            <p:spPr bwMode="auto">
              <a:xfrm>
                <a:off x="3970" y="3264"/>
                <a:ext cx="199" cy="1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2" name="Line 147"/>
              <p:cNvSpPr>
                <a:spLocks noChangeShapeType="1"/>
              </p:cNvSpPr>
              <p:nvPr/>
            </p:nvSpPr>
            <p:spPr bwMode="auto">
              <a:xfrm>
                <a:off x="3648" y="2928"/>
                <a:ext cx="107" cy="427"/>
              </a:xfrm>
              <a:prstGeom prst="line">
                <a:avLst/>
              </a:pr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3" name="Oval 148"/>
              <p:cNvSpPr>
                <a:spLocks noChangeArrowheads="1"/>
              </p:cNvSpPr>
              <p:nvPr/>
            </p:nvSpPr>
            <p:spPr bwMode="auto">
              <a:xfrm>
                <a:off x="3654" y="3257"/>
                <a:ext cx="202" cy="19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74" name="Oval 150"/>
            <p:cNvSpPr>
              <a:spLocks noChangeArrowheads="1"/>
            </p:cNvSpPr>
            <p:nvPr/>
          </p:nvSpPr>
          <p:spPr bwMode="auto">
            <a:xfrm>
              <a:off x="4381500" y="5410200"/>
              <a:ext cx="609600" cy="609600"/>
            </a:xfrm>
            <a:prstGeom prst="ellipse">
              <a:avLst/>
            </a:prstGeom>
            <a:solidFill>
              <a:srgbClr val="99CCFF">
                <a:alpha val="42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Oval 151"/>
            <p:cNvSpPr>
              <a:spLocks noChangeArrowheads="1"/>
            </p:cNvSpPr>
            <p:nvPr/>
          </p:nvSpPr>
          <p:spPr bwMode="auto">
            <a:xfrm>
              <a:off x="5372100" y="2895600"/>
              <a:ext cx="2590800" cy="2590800"/>
            </a:xfrm>
            <a:prstGeom prst="ellipse">
              <a:avLst/>
            </a:prstGeom>
            <a:solidFill>
              <a:srgbClr val="99CCFF">
                <a:alpha val="77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Oval 152"/>
            <p:cNvSpPr>
              <a:spLocks noChangeArrowheads="1"/>
            </p:cNvSpPr>
            <p:nvPr/>
          </p:nvSpPr>
          <p:spPr bwMode="auto">
            <a:xfrm>
              <a:off x="5829300" y="3276600"/>
              <a:ext cx="568325" cy="56673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Line 153"/>
            <p:cNvSpPr>
              <a:spLocks noChangeShapeType="1"/>
            </p:cNvSpPr>
            <p:nvPr/>
          </p:nvSpPr>
          <p:spPr bwMode="auto">
            <a:xfrm>
              <a:off x="6235700" y="3654425"/>
              <a:ext cx="1052513" cy="819150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Oval 154"/>
            <p:cNvSpPr>
              <a:spLocks noChangeArrowheads="1"/>
            </p:cNvSpPr>
            <p:nvPr/>
          </p:nvSpPr>
          <p:spPr bwMode="auto">
            <a:xfrm>
              <a:off x="7015163" y="4337050"/>
              <a:ext cx="566737" cy="56673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Line 155"/>
            <p:cNvSpPr>
              <a:spLocks noChangeShapeType="1"/>
            </p:cNvSpPr>
            <p:nvPr/>
          </p:nvSpPr>
          <p:spPr bwMode="auto">
            <a:xfrm>
              <a:off x="6099175" y="3381375"/>
              <a:ext cx="304800" cy="1214438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Oval 156"/>
            <p:cNvSpPr>
              <a:spLocks noChangeArrowheads="1"/>
            </p:cNvSpPr>
            <p:nvPr/>
          </p:nvSpPr>
          <p:spPr bwMode="auto">
            <a:xfrm>
              <a:off x="6116638" y="4318000"/>
              <a:ext cx="574675" cy="565150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Text Box 159"/>
            <p:cNvSpPr txBox="1">
              <a:spLocks noChangeArrowheads="1"/>
            </p:cNvSpPr>
            <p:nvPr/>
          </p:nvSpPr>
          <p:spPr bwMode="auto">
            <a:xfrm>
              <a:off x="5780088" y="3297238"/>
              <a:ext cx="27749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shepherd dog, sheep dog</a:t>
              </a:r>
            </a:p>
          </p:txBody>
        </p:sp>
        <p:sp>
          <p:nvSpPr>
            <p:cNvPr id="182" name="Text Box 160"/>
            <p:cNvSpPr txBox="1">
              <a:spLocks noChangeArrowheads="1"/>
            </p:cNvSpPr>
            <p:nvPr/>
          </p:nvSpPr>
          <p:spPr bwMode="auto">
            <a:xfrm>
              <a:off x="7004050" y="4433888"/>
              <a:ext cx="21399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German shepherd</a:t>
              </a:r>
            </a:p>
          </p:txBody>
        </p:sp>
        <p:sp>
          <p:nvSpPr>
            <p:cNvPr id="183" name="Text Box 161"/>
            <p:cNvSpPr txBox="1">
              <a:spLocks noChangeArrowheads="1"/>
            </p:cNvSpPr>
            <p:nvPr/>
          </p:nvSpPr>
          <p:spPr bwMode="auto">
            <a:xfrm>
              <a:off x="5725683" y="4419600"/>
              <a:ext cx="1018017" cy="468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collie</a:t>
              </a:r>
            </a:p>
          </p:txBody>
        </p:sp>
        <p:sp>
          <p:nvSpPr>
            <p:cNvPr id="184" name="Line 162"/>
            <p:cNvSpPr>
              <a:spLocks noChangeShapeType="1"/>
            </p:cNvSpPr>
            <p:nvPr/>
          </p:nvSpPr>
          <p:spPr bwMode="auto">
            <a:xfrm flipV="1">
              <a:off x="4838700" y="5410200"/>
              <a:ext cx="2209800" cy="533400"/>
            </a:xfrm>
            <a:prstGeom prst="line">
              <a:avLst/>
            </a:prstGeom>
            <a:noFill/>
            <a:ln w="5715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Line 163"/>
            <p:cNvSpPr>
              <a:spLocks noChangeShapeType="1"/>
            </p:cNvSpPr>
            <p:nvPr/>
          </p:nvSpPr>
          <p:spPr bwMode="auto">
            <a:xfrm flipV="1">
              <a:off x="4610100" y="3810000"/>
              <a:ext cx="838200" cy="1600200"/>
            </a:xfrm>
            <a:prstGeom prst="line">
              <a:avLst/>
            </a:prstGeom>
            <a:noFill/>
            <a:ln w="5715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Line 165"/>
            <p:cNvSpPr>
              <a:spLocks noChangeShapeType="1"/>
            </p:cNvSpPr>
            <p:nvPr/>
          </p:nvSpPr>
          <p:spPr bwMode="auto">
            <a:xfrm flipH="1">
              <a:off x="5448300" y="3533775"/>
              <a:ext cx="685800" cy="962025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Text Box 164"/>
            <p:cNvSpPr txBox="1">
              <a:spLocks noChangeArrowheads="1"/>
            </p:cNvSpPr>
            <p:nvPr/>
          </p:nvSpPr>
          <p:spPr bwMode="auto">
            <a:xfrm>
              <a:off x="3143250" y="4038600"/>
              <a:ext cx="8572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</a:rPr>
                <a:t>animal</a:t>
              </a:r>
            </a:p>
          </p:txBody>
        </p:sp>
        <p:grpSp>
          <p:nvGrpSpPr>
            <p:cNvPr id="4" name="Group 175"/>
            <p:cNvGrpSpPr>
              <a:grpSpLocks/>
            </p:cNvGrpSpPr>
            <p:nvPr/>
          </p:nvGrpSpPr>
          <p:grpSpPr bwMode="auto">
            <a:xfrm>
              <a:off x="7451725" y="4800600"/>
              <a:ext cx="1196975" cy="2057400"/>
              <a:chOff x="5040" y="2400"/>
              <a:chExt cx="614" cy="1056"/>
            </a:xfrm>
          </p:grpSpPr>
          <p:pic>
            <p:nvPicPr>
              <p:cNvPr id="189" name="Picture 16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40" y="2400"/>
                <a:ext cx="285" cy="2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90" name="Picture 16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49" y="3231"/>
                <a:ext cx="305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91" name="Picture 169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310" y="2714"/>
                <a:ext cx="344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92" name="Picture 170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040" y="2642"/>
                <a:ext cx="235" cy="2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93" name="Picture 171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424" y="2400"/>
                <a:ext cx="230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94" name="Picture 172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5040" y="3219"/>
                <a:ext cx="304" cy="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95" name="Picture 173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5350" y="2964"/>
                <a:ext cx="304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96" name="Picture 174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5040" y="2962"/>
                <a:ext cx="276" cy="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197" name="Picture 196" descr="logo_highres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4800" y="3810000"/>
              <a:ext cx="2057400" cy="639509"/>
            </a:xfrm>
            <a:prstGeom prst="rect">
              <a:avLst/>
            </a:prstGeom>
          </p:spPr>
        </p:pic>
      </p:grpSp>
      <p:sp>
        <p:nvSpPr>
          <p:cNvPr id="199" name="TextBox 198"/>
          <p:cNvSpPr txBox="1"/>
          <p:nvPr/>
        </p:nvSpPr>
        <p:spPr>
          <a:xfrm>
            <a:off x="4707094" y="6477000"/>
            <a:ext cx="428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Deng, Dong, </a:t>
            </a:r>
            <a:r>
              <a:rPr lang="en-US" dirty="0" err="1" smtClean="0"/>
              <a:t>Socher</a:t>
            </a:r>
            <a:r>
              <a:rPr lang="en-US" dirty="0" smtClean="0"/>
              <a:t>, Li &amp; </a:t>
            </a:r>
            <a:r>
              <a:rPr lang="en-US" dirty="0" err="1" smtClean="0"/>
              <a:t>Fei-Fei</a:t>
            </a:r>
            <a:r>
              <a:rPr lang="en-US" dirty="0" smtClean="0"/>
              <a:t>, CVPR 2009</a:t>
            </a:r>
            <a:endParaRPr lang="en-US" dirty="0"/>
          </a:p>
        </p:txBody>
      </p:sp>
      <p:sp>
        <p:nvSpPr>
          <p:cNvPr id="107" name="TextBox 106"/>
          <p:cNvSpPr txBox="1"/>
          <p:nvPr/>
        </p:nvSpPr>
        <p:spPr>
          <a:xfrm>
            <a:off x="7883561" y="1918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10</a:t>
            </a:r>
            <a:endParaRPr lang="en-US" sz="3600" dirty="0"/>
          </a:p>
        </p:txBody>
      </p:sp>
      <p:sp>
        <p:nvSpPr>
          <p:cNvPr id="188" name="TextBox 187"/>
          <p:cNvSpPr txBox="1"/>
          <p:nvPr/>
        </p:nvSpPr>
        <p:spPr>
          <a:xfrm>
            <a:off x="8381103" y="115669"/>
            <a:ext cx="59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6-7</a:t>
            </a:r>
            <a:endParaRPr lang="en-US" sz="2400" dirty="0"/>
          </a:p>
        </p:txBody>
      </p:sp>
      <p:sp>
        <p:nvSpPr>
          <p:cNvPr id="198" name="TextBox 197"/>
          <p:cNvSpPr txBox="1"/>
          <p:nvPr/>
        </p:nvSpPr>
        <p:spPr>
          <a:xfrm>
            <a:off x="7924800" y="609600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83561" y="1918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10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381103" y="115669"/>
            <a:ext cx="59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6-7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924800" y="609600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19400" y="2133600"/>
            <a:ext cx="3657600" cy="29718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819400" y="2133600"/>
            <a:ext cx="3657600" cy="2971800"/>
            <a:chOff x="2819400" y="2133600"/>
            <a:chExt cx="3657600" cy="2971800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3"/>
            <a:srcRect t="9694" r="37872" b="10077"/>
            <a:stretch>
              <a:fillRect/>
            </a:stretch>
          </p:blipFill>
          <p:spPr bwMode="auto">
            <a:xfrm>
              <a:off x="2819400" y="2133600"/>
              <a:ext cx="3657600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Group 20"/>
            <p:cNvGrpSpPr/>
            <p:nvPr/>
          </p:nvGrpSpPr>
          <p:grpSpPr>
            <a:xfrm>
              <a:off x="4210214" y="3263636"/>
              <a:ext cx="861952" cy="700336"/>
              <a:chOff x="2819400" y="2133600"/>
              <a:chExt cx="3657600" cy="2971800"/>
            </a:xfrm>
          </p:grpSpPr>
          <p:pic>
            <p:nvPicPr>
              <p:cNvPr id="20" name="Picture 8"/>
              <p:cNvPicPr>
                <a:picLocks noChangeAspect="1" noChangeArrowheads="1"/>
              </p:cNvPicPr>
              <p:nvPr/>
            </p:nvPicPr>
            <p:blipFill>
              <a:blip r:embed="rId4"/>
              <a:srcRect t="17910" b="23881"/>
              <a:stretch>
                <a:fillRect/>
              </a:stretch>
            </p:blipFill>
            <p:spPr bwMode="auto">
              <a:xfrm>
                <a:off x="2819400" y="2133600"/>
                <a:ext cx="3657600" cy="297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3" name="Group 19"/>
              <p:cNvGrpSpPr/>
              <p:nvPr/>
            </p:nvGrpSpPr>
            <p:grpSpPr>
              <a:xfrm>
                <a:off x="4220916" y="3263636"/>
                <a:ext cx="864485" cy="705726"/>
                <a:chOff x="2819400" y="2119501"/>
                <a:chExt cx="3657600" cy="2985899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5"/>
                <a:srcRect l="24619" r="12888" b="5767"/>
                <a:stretch>
                  <a:fillRect/>
                </a:stretch>
              </p:blipFill>
              <p:spPr>
                <a:xfrm>
                  <a:off x="2819400" y="2119501"/>
                  <a:ext cx="3657600" cy="2985899"/>
                </a:xfrm>
                <a:prstGeom prst="rect">
                  <a:avLst/>
                </a:prstGeom>
              </p:spPr>
            </p:pic>
            <p:grpSp>
              <p:nvGrpSpPr>
                <p:cNvPr id="4" name="Group 18"/>
                <p:cNvGrpSpPr/>
                <p:nvPr/>
              </p:nvGrpSpPr>
              <p:grpSpPr>
                <a:xfrm>
                  <a:off x="4267200" y="3260558"/>
                  <a:ext cx="701842" cy="701842"/>
                  <a:chOff x="3200400" y="2133600"/>
                  <a:chExt cx="2895600" cy="2895600"/>
                </a:xfrm>
              </p:grpSpPr>
              <p:pic>
                <p:nvPicPr>
                  <p:cNvPr id="9" name="Picture 8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4191000" y="3200400"/>
                    <a:ext cx="914400" cy="762000"/>
                  </a:xfrm>
                  <a:prstGeom prst="rect">
                    <a:avLst/>
                  </a:prstGeom>
                </p:spPr>
              </p:pic>
              <p:pic>
                <p:nvPicPr>
                  <p:cNvPr id="11" name="Picture 10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200400" y="3124200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200400" y="2133600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191000" y="2133600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181600" y="2146300"/>
                    <a:ext cx="903514" cy="903514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200400" y="4112986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Picture 15"/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191000" y="4112986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16"/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181600" y="4125686"/>
                    <a:ext cx="903514" cy="903514"/>
                  </a:xfrm>
                  <a:prstGeom prst="rect">
                    <a:avLst/>
                  </a:prstGeom>
                </p:spPr>
              </p:pic>
              <p:pic>
                <p:nvPicPr>
                  <p:cNvPr id="18" name="Picture 17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5181600" y="3124200"/>
                    <a:ext cx="914400" cy="914400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83561" y="1918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10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381103" y="115669"/>
            <a:ext cx="746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</a:t>
            </a:r>
            <a:r>
              <a:rPr lang="en-US" sz="2400" dirty="0" smtClean="0"/>
              <a:t>-11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924800" y="609600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19400" y="2133600"/>
            <a:ext cx="3657600" cy="29718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4"/>
          <p:cNvGrpSpPr/>
          <p:nvPr/>
        </p:nvGrpSpPr>
        <p:grpSpPr>
          <a:xfrm>
            <a:off x="4210214" y="3263636"/>
            <a:ext cx="861952" cy="700336"/>
            <a:chOff x="2819400" y="2133600"/>
            <a:chExt cx="3657600" cy="2971800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3"/>
            <a:srcRect t="9694" r="37872" b="10077"/>
            <a:stretch>
              <a:fillRect/>
            </a:stretch>
          </p:blipFill>
          <p:spPr bwMode="auto">
            <a:xfrm>
              <a:off x="2819400" y="2133600"/>
              <a:ext cx="3657600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0"/>
            <p:cNvGrpSpPr/>
            <p:nvPr/>
          </p:nvGrpSpPr>
          <p:grpSpPr>
            <a:xfrm>
              <a:off x="4210214" y="3263636"/>
              <a:ext cx="861952" cy="700336"/>
              <a:chOff x="2819400" y="2133600"/>
              <a:chExt cx="3657600" cy="2971800"/>
            </a:xfrm>
          </p:grpSpPr>
          <p:pic>
            <p:nvPicPr>
              <p:cNvPr id="20" name="Picture 8"/>
              <p:cNvPicPr>
                <a:picLocks noChangeAspect="1" noChangeArrowheads="1"/>
              </p:cNvPicPr>
              <p:nvPr/>
            </p:nvPicPr>
            <p:blipFill>
              <a:blip r:embed="rId4"/>
              <a:srcRect t="17910" b="23881"/>
              <a:stretch>
                <a:fillRect/>
              </a:stretch>
            </p:blipFill>
            <p:spPr bwMode="auto">
              <a:xfrm>
                <a:off x="2819400" y="2133600"/>
                <a:ext cx="3657600" cy="297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4" name="Group 19"/>
              <p:cNvGrpSpPr/>
              <p:nvPr/>
            </p:nvGrpSpPr>
            <p:grpSpPr>
              <a:xfrm>
                <a:off x="4220916" y="3263636"/>
                <a:ext cx="864485" cy="705726"/>
                <a:chOff x="2819400" y="2119501"/>
                <a:chExt cx="3657600" cy="2985899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5"/>
                <a:srcRect l="24619" r="12888" b="5767"/>
                <a:stretch>
                  <a:fillRect/>
                </a:stretch>
              </p:blipFill>
              <p:spPr>
                <a:xfrm>
                  <a:off x="2819400" y="2119501"/>
                  <a:ext cx="3657600" cy="2985899"/>
                </a:xfrm>
                <a:prstGeom prst="rect">
                  <a:avLst/>
                </a:prstGeom>
              </p:spPr>
            </p:pic>
            <p:grpSp>
              <p:nvGrpSpPr>
                <p:cNvPr id="5" name="Group 18"/>
                <p:cNvGrpSpPr/>
                <p:nvPr/>
              </p:nvGrpSpPr>
              <p:grpSpPr>
                <a:xfrm>
                  <a:off x="4267200" y="3260558"/>
                  <a:ext cx="701842" cy="701842"/>
                  <a:chOff x="3200400" y="2133600"/>
                  <a:chExt cx="2895600" cy="2895600"/>
                </a:xfrm>
              </p:grpSpPr>
              <p:pic>
                <p:nvPicPr>
                  <p:cNvPr id="9" name="Picture 8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4191000" y="3200400"/>
                    <a:ext cx="914400" cy="762000"/>
                  </a:xfrm>
                  <a:prstGeom prst="rect">
                    <a:avLst/>
                  </a:prstGeom>
                </p:spPr>
              </p:pic>
              <p:pic>
                <p:nvPicPr>
                  <p:cNvPr id="11" name="Picture 10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200400" y="3124200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200400" y="2133600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191000" y="2133600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181600" y="2146300"/>
                    <a:ext cx="903514" cy="903514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200400" y="4112986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Picture 15"/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191000" y="4112986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16"/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181600" y="4125686"/>
                    <a:ext cx="903514" cy="903514"/>
                  </a:xfrm>
                  <a:prstGeom prst="rect">
                    <a:avLst/>
                  </a:prstGeom>
                </p:spPr>
              </p:pic>
              <p:pic>
                <p:nvPicPr>
                  <p:cNvPr id="18" name="Picture 17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5181600" y="3124200"/>
                    <a:ext cx="914400" cy="914400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85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600200"/>
            <a:ext cx="28003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285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25146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2858" name="Text Box 10"/>
          <p:cNvSpPr txBox="1">
            <a:spLocks noChangeArrowheads="1"/>
          </p:cNvSpPr>
          <p:nvPr/>
        </p:nvSpPr>
        <p:spPr bwMode="auto">
          <a:xfrm>
            <a:off x="457200" y="838200"/>
            <a:ext cx="5316538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000000"/>
                </a:solidFill>
              </a:rPr>
              <a:t>Human vision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Many input modalities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Active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Supervised, unsupervised, semi supervised learning. It can look for supervision.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462859" name="Text Box 11"/>
          <p:cNvSpPr txBox="1">
            <a:spLocks noChangeArrowheads="1"/>
          </p:cNvSpPr>
          <p:nvPr/>
        </p:nvSpPr>
        <p:spPr bwMode="auto">
          <a:xfrm>
            <a:off x="457200" y="3186113"/>
            <a:ext cx="53165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000000"/>
                </a:solidFill>
              </a:rPr>
              <a:t>Robot vision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Many poor input modalities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Active, but it does not go far</a:t>
            </a:r>
          </a:p>
        </p:txBody>
      </p:sp>
      <p:sp>
        <p:nvSpPr>
          <p:cNvPr id="462861" name="Text Box 13"/>
          <p:cNvSpPr txBox="1">
            <a:spLocks noChangeArrowheads="1"/>
          </p:cNvSpPr>
          <p:nvPr/>
        </p:nvSpPr>
        <p:spPr bwMode="auto">
          <a:xfrm>
            <a:off x="457200" y="4724400"/>
            <a:ext cx="5316538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000000"/>
                </a:solidFill>
              </a:rPr>
              <a:t>Internet vision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Many input modalities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It can reach everywhere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Tons of data</a:t>
            </a:r>
          </a:p>
        </p:txBody>
      </p:sp>
      <p:sp>
        <p:nvSpPr>
          <p:cNvPr id="50183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8" grpId="0"/>
      <p:bldP spid="462859" grpId="0"/>
      <p:bldP spid="46286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83561" y="1918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10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8381103" y="115669"/>
            <a:ext cx="746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</a:t>
            </a:r>
            <a:r>
              <a:rPr lang="en-US" sz="2400" dirty="0" smtClean="0"/>
              <a:t>-11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924800" y="609600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</a:t>
            </a:r>
            <a:endParaRPr lang="en-US" dirty="0"/>
          </a:p>
        </p:txBody>
      </p:sp>
      <p:grpSp>
        <p:nvGrpSpPr>
          <p:cNvPr id="9" name="Group 20"/>
          <p:cNvGrpSpPr>
            <a:grpSpLocks/>
          </p:cNvGrpSpPr>
          <p:nvPr/>
        </p:nvGrpSpPr>
        <p:grpSpPr bwMode="auto">
          <a:xfrm>
            <a:off x="2547937" y="1354930"/>
            <a:ext cx="4464315" cy="2759869"/>
            <a:chOff x="3264" y="432"/>
            <a:chExt cx="2208" cy="1365"/>
          </a:xfrm>
        </p:grpSpPr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3360" y="432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sz="1800" dirty="0"/>
            </a:p>
          </p:txBody>
        </p:sp>
        <p:pic>
          <p:nvPicPr>
            <p:cNvPr id="11" name="Picture 11" descr="Googl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19" y="931"/>
              <a:ext cx="866" cy="345"/>
            </a:xfrm>
            <a:prstGeom prst="rect">
              <a:avLst/>
            </a:prstGeom>
            <a:noFill/>
          </p:spPr>
        </p:pic>
        <p:pic>
          <p:nvPicPr>
            <p:cNvPr id="12" name="Picture 12" descr="AltaVista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48" y="1296"/>
              <a:ext cx="624" cy="242"/>
            </a:xfrm>
            <a:prstGeom prst="rect">
              <a:avLst/>
            </a:prstGeom>
            <a:noFill/>
          </p:spPr>
        </p:pic>
        <p:pic>
          <p:nvPicPr>
            <p:cNvPr id="13" name="Picture 13" descr="Image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12" y="768"/>
              <a:ext cx="837" cy="222"/>
            </a:xfrm>
            <a:prstGeom prst="rect">
              <a:avLst/>
            </a:prstGeom>
            <a:noFill/>
          </p:spPr>
        </p:pic>
        <p:pic>
          <p:nvPicPr>
            <p:cNvPr id="14" name="Picture 14" descr="Picsearch - the search engine for pictures and images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36" y="1296"/>
              <a:ext cx="782" cy="370"/>
            </a:xfrm>
            <a:prstGeom prst="rect">
              <a:avLst/>
            </a:prstGeom>
            <a:noFill/>
          </p:spPr>
        </p:pic>
        <p:pic>
          <p:nvPicPr>
            <p:cNvPr id="15" name="Picture 15" descr="cydral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752" y="672"/>
              <a:ext cx="695" cy="211"/>
            </a:xfrm>
            <a:prstGeom prst="rect">
              <a:avLst/>
            </a:prstGeom>
            <a:noFill/>
          </p:spPr>
        </p:pic>
        <p:pic>
          <p:nvPicPr>
            <p:cNvPr id="16" name="Picture 1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408" y="1104"/>
              <a:ext cx="819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17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264" y="1536"/>
              <a:ext cx="658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1022" y="3960507"/>
            <a:ext cx="2046143" cy="763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0"/>
          <p:cNvGrpSpPr>
            <a:grpSpLocks/>
          </p:cNvGrpSpPr>
          <p:nvPr/>
        </p:nvGrpSpPr>
        <p:grpSpPr bwMode="auto">
          <a:xfrm>
            <a:off x="2819400" y="2133601"/>
            <a:ext cx="3657600" cy="2362200"/>
            <a:chOff x="3264" y="432"/>
            <a:chExt cx="2208" cy="1365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3360" y="432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sz="1800" dirty="0"/>
            </a:p>
          </p:txBody>
        </p:sp>
        <p:pic>
          <p:nvPicPr>
            <p:cNvPr id="25" name="Picture 11" descr="Googl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19" y="931"/>
              <a:ext cx="866" cy="345"/>
            </a:xfrm>
            <a:prstGeom prst="rect">
              <a:avLst/>
            </a:prstGeom>
            <a:noFill/>
          </p:spPr>
        </p:pic>
        <p:pic>
          <p:nvPicPr>
            <p:cNvPr id="26" name="Picture 12" descr="AltaVista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48" y="1296"/>
              <a:ext cx="624" cy="242"/>
            </a:xfrm>
            <a:prstGeom prst="rect">
              <a:avLst/>
            </a:prstGeom>
            <a:noFill/>
          </p:spPr>
        </p:pic>
        <p:pic>
          <p:nvPicPr>
            <p:cNvPr id="27" name="Picture 13" descr="Image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12" y="768"/>
              <a:ext cx="837" cy="222"/>
            </a:xfrm>
            <a:prstGeom prst="rect">
              <a:avLst/>
            </a:prstGeom>
            <a:noFill/>
          </p:spPr>
        </p:pic>
        <p:pic>
          <p:nvPicPr>
            <p:cNvPr id="28" name="Picture 14" descr="Picsearch - the search engine for pictures and images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936" y="1296"/>
              <a:ext cx="782" cy="370"/>
            </a:xfrm>
            <a:prstGeom prst="rect">
              <a:avLst/>
            </a:prstGeom>
            <a:noFill/>
          </p:spPr>
        </p:pic>
        <p:pic>
          <p:nvPicPr>
            <p:cNvPr id="29" name="Picture 15" descr="cydral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752" y="672"/>
              <a:ext cx="695" cy="211"/>
            </a:xfrm>
            <a:prstGeom prst="rect">
              <a:avLst/>
            </a:prstGeom>
            <a:noFill/>
          </p:spPr>
        </p:pic>
        <p:pic>
          <p:nvPicPr>
            <p:cNvPr id="30" name="Picture 16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408" y="1104"/>
              <a:ext cx="819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17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264" y="1536"/>
              <a:ext cx="658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6" name="TextBox 5"/>
          <p:cNvSpPr txBox="1"/>
          <p:nvPr/>
        </p:nvSpPr>
        <p:spPr>
          <a:xfrm>
            <a:off x="7883561" y="1918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10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381103" y="115669"/>
            <a:ext cx="746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</a:t>
            </a:r>
            <a:r>
              <a:rPr lang="en-US" sz="2400" dirty="0" smtClean="0"/>
              <a:t>-11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924800" y="609600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19400" y="2133600"/>
            <a:ext cx="3657600" cy="29718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4"/>
          <p:cNvGrpSpPr/>
          <p:nvPr/>
        </p:nvGrpSpPr>
        <p:grpSpPr>
          <a:xfrm>
            <a:off x="4210214" y="3263636"/>
            <a:ext cx="861952" cy="700336"/>
            <a:chOff x="2819400" y="2133600"/>
            <a:chExt cx="3657600" cy="2971800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12"/>
            <a:srcRect t="9694" r="37872" b="10077"/>
            <a:stretch>
              <a:fillRect/>
            </a:stretch>
          </p:blipFill>
          <p:spPr bwMode="auto">
            <a:xfrm>
              <a:off x="2819400" y="2133600"/>
              <a:ext cx="3657600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0"/>
            <p:cNvGrpSpPr/>
            <p:nvPr/>
          </p:nvGrpSpPr>
          <p:grpSpPr>
            <a:xfrm>
              <a:off x="4210214" y="3263636"/>
              <a:ext cx="861952" cy="700336"/>
              <a:chOff x="2819400" y="2133600"/>
              <a:chExt cx="3657600" cy="2971800"/>
            </a:xfrm>
          </p:grpSpPr>
          <p:pic>
            <p:nvPicPr>
              <p:cNvPr id="20" name="Picture 8"/>
              <p:cNvPicPr>
                <a:picLocks noChangeAspect="1" noChangeArrowheads="1"/>
              </p:cNvPicPr>
              <p:nvPr/>
            </p:nvPicPr>
            <p:blipFill>
              <a:blip r:embed="rId13"/>
              <a:srcRect t="17910" b="23881"/>
              <a:stretch>
                <a:fillRect/>
              </a:stretch>
            </p:blipFill>
            <p:spPr bwMode="auto">
              <a:xfrm>
                <a:off x="2819400" y="2133600"/>
                <a:ext cx="3657600" cy="297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4" name="Group 19"/>
              <p:cNvGrpSpPr/>
              <p:nvPr/>
            </p:nvGrpSpPr>
            <p:grpSpPr>
              <a:xfrm>
                <a:off x="4220916" y="3263636"/>
                <a:ext cx="864485" cy="705726"/>
                <a:chOff x="2819400" y="2119501"/>
                <a:chExt cx="3657600" cy="2985899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14"/>
                <a:srcRect l="24619" r="12888" b="5767"/>
                <a:stretch>
                  <a:fillRect/>
                </a:stretch>
              </p:blipFill>
              <p:spPr>
                <a:xfrm>
                  <a:off x="2819400" y="2119501"/>
                  <a:ext cx="3657600" cy="2985899"/>
                </a:xfrm>
                <a:prstGeom prst="rect">
                  <a:avLst/>
                </a:prstGeom>
              </p:spPr>
            </p:pic>
            <p:grpSp>
              <p:nvGrpSpPr>
                <p:cNvPr id="5" name="Group 18"/>
                <p:cNvGrpSpPr/>
                <p:nvPr/>
              </p:nvGrpSpPr>
              <p:grpSpPr>
                <a:xfrm>
                  <a:off x="4267200" y="3260558"/>
                  <a:ext cx="701842" cy="701842"/>
                  <a:chOff x="3200400" y="2133600"/>
                  <a:chExt cx="2895600" cy="2895600"/>
                </a:xfrm>
              </p:grpSpPr>
              <p:pic>
                <p:nvPicPr>
                  <p:cNvPr id="9" name="Picture 8"/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191000" y="3200400"/>
                    <a:ext cx="914400" cy="762000"/>
                  </a:xfrm>
                  <a:prstGeom prst="rect">
                    <a:avLst/>
                  </a:prstGeom>
                </p:spPr>
              </p:pic>
              <p:pic>
                <p:nvPicPr>
                  <p:cNvPr id="11" name="Picture 10"/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3200400" y="3124200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3200400" y="2133600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191000" y="2133600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181600" y="2146300"/>
                    <a:ext cx="903514" cy="903514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/>
                  <p:cNvPicPr>
                    <a:picLocks noChangeAspect="1"/>
                  </p:cNvPicPr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3200400" y="4112986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Picture 15"/>
                  <p:cNvPicPr>
                    <a:picLocks noChangeAspect="1"/>
                  </p:cNvPicPr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191000" y="4112986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16"/>
                  <p:cNvPicPr>
                    <a:picLocks noChangeAspect="1"/>
                  </p:cNvPicPr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181600" y="4125686"/>
                    <a:ext cx="903514" cy="903514"/>
                  </a:xfrm>
                  <a:prstGeom prst="rect">
                    <a:avLst/>
                  </a:prstGeom>
                </p:spPr>
              </p:pic>
              <p:pic>
                <p:nvPicPr>
                  <p:cNvPr id="18" name="Picture 17"/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5181600" y="3124200"/>
                    <a:ext cx="914400" cy="914400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83561" y="1918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10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381103" y="115669"/>
            <a:ext cx="649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&gt;</a:t>
            </a:r>
            <a:r>
              <a:rPr lang="en-US" sz="2400" dirty="0" smtClean="0"/>
              <a:t>11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924800" y="609600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19400" y="2133600"/>
            <a:ext cx="3657600" cy="29718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4210214" y="3254898"/>
            <a:ext cx="818986" cy="631302"/>
            <a:chOff x="2819400" y="2133601"/>
            <a:chExt cx="3657600" cy="2819399"/>
          </a:xfrm>
        </p:grpSpPr>
        <p:grpSp>
          <p:nvGrpSpPr>
            <p:cNvPr id="2" name="Group 20"/>
            <p:cNvGrpSpPr>
              <a:grpSpLocks/>
            </p:cNvGrpSpPr>
            <p:nvPr/>
          </p:nvGrpSpPr>
          <p:grpSpPr bwMode="auto">
            <a:xfrm>
              <a:off x="2819400" y="2133601"/>
              <a:ext cx="3657600" cy="2362200"/>
              <a:chOff x="3264" y="432"/>
              <a:chExt cx="2208" cy="1365"/>
            </a:xfrm>
          </p:grpSpPr>
          <p:sp>
            <p:nvSpPr>
              <p:cNvPr id="24" name="Text Box 7"/>
              <p:cNvSpPr txBox="1">
                <a:spLocks noChangeArrowheads="1"/>
              </p:cNvSpPr>
              <p:nvPr/>
            </p:nvSpPr>
            <p:spPr bwMode="auto">
              <a:xfrm>
                <a:off x="3360" y="432"/>
                <a:ext cx="11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en-US" sz="1800" dirty="0"/>
              </a:p>
            </p:txBody>
          </p:sp>
          <p:pic>
            <p:nvPicPr>
              <p:cNvPr id="25" name="Picture 11" descr="Google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19" y="931"/>
                <a:ext cx="866" cy="345"/>
              </a:xfrm>
              <a:prstGeom prst="rect">
                <a:avLst/>
              </a:prstGeom>
              <a:noFill/>
            </p:spPr>
          </p:pic>
          <p:pic>
            <p:nvPicPr>
              <p:cNvPr id="26" name="Picture 12" descr="AltaVista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848" y="1296"/>
                <a:ext cx="624" cy="242"/>
              </a:xfrm>
              <a:prstGeom prst="rect">
                <a:avLst/>
              </a:prstGeom>
              <a:noFill/>
            </p:spPr>
          </p:pic>
          <p:pic>
            <p:nvPicPr>
              <p:cNvPr id="27" name="Picture 13" descr="Images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312" y="768"/>
                <a:ext cx="837" cy="222"/>
              </a:xfrm>
              <a:prstGeom prst="rect">
                <a:avLst/>
              </a:prstGeom>
              <a:noFill/>
            </p:spPr>
          </p:pic>
          <p:pic>
            <p:nvPicPr>
              <p:cNvPr id="28" name="Picture 14" descr="Picsearch - the search engine for pictures and images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936" y="1296"/>
                <a:ext cx="782" cy="370"/>
              </a:xfrm>
              <a:prstGeom prst="rect">
                <a:avLst/>
              </a:prstGeom>
              <a:noFill/>
            </p:spPr>
          </p:pic>
          <p:pic>
            <p:nvPicPr>
              <p:cNvPr id="29" name="Picture 15" descr="cydral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4752" y="672"/>
                <a:ext cx="695" cy="211"/>
              </a:xfrm>
              <a:prstGeom prst="rect">
                <a:avLst/>
              </a:prstGeom>
              <a:noFill/>
            </p:spPr>
          </p:pic>
          <p:pic>
            <p:nvPicPr>
              <p:cNvPr id="30" name="Picture 16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408" y="1104"/>
                <a:ext cx="819" cy="1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1" name="Picture 17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3264" y="1536"/>
                <a:ext cx="658" cy="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3" name="Group 24"/>
            <p:cNvGrpSpPr/>
            <p:nvPr/>
          </p:nvGrpSpPr>
          <p:grpSpPr>
            <a:xfrm>
              <a:off x="4210214" y="3263636"/>
              <a:ext cx="861952" cy="700336"/>
              <a:chOff x="2819400" y="2133600"/>
              <a:chExt cx="3657600" cy="2971800"/>
            </a:xfrm>
          </p:grpSpPr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12"/>
              <a:srcRect t="9694" r="37872" b="10077"/>
              <a:stretch>
                <a:fillRect/>
              </a:stretch>
            </p:blipFill>
            <p:spPr bwMode="auto">
              <a:xfrm>
                <a:off x="2819400" y="2133600"/>
                <a:ext cx="3657600" cy="297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20"/>
              <p:cNvGrpSpPr/>
              <p:nvPr/>
            </p:nvGrpSpPr>
            <p:grpSpPr>
              <a:xfrm>
                <a:off x="4210214" y="3263636"/>
                <a:ext cx="861952" cy="700336"/>
                <a:chOff x="2819400" y="2133600"/>
                <a:chExt cx="3657600" cy="2971800"/>
              </a:xfrm>
            </p:grpSpPr>
            <p:pic>
              <p:nvPicPr>
                <p:cNvPr id="20" name="Picture 8"/>
                <p:cNvPicPr>
                  <a:picLocks noChangeAspect="1" noChangeArrowheads="1"/>
                </p:cNvPicPr>
                <p:nvPr/>
              </p:nvPicPr>
              <p:blipFill>
                <a:blip r:embed="rId13"/>
                <a:srcRect t="17910" b="23881"/>
                <a:stretch>
                  <a:fillRect/>
                </a:stretch>
              </p:blipFill>
              <p:spPr bwMode="auto">
                <a:xfrm>
                  <a:off x="2819400" y="2133600"/>
                  <a:ext cx="3657600" cy="2971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grpSp>
              <p:nvGrpSpPr>
                <p:cNvPr id="5" name="Group 19"/>
                <p:cNvGrpSpPr/>
                <p:nvPr/>
              </p:nvGrpSpPr>
              <p:grpSpPr>
                <a:xfrm>
                  <a:off x="4220916" y="3263636"/>
                  <a:ext cx="864485" cy="705726"/>
                  <a:chOff x="2819400" y="2119501"/>
                  <a:chExt cx="3657600" cy="2985899"/>
                </a:xfrm>
              </p:grpSpPr>
              <p:pic>
                <p:nvPicPr>
                  <p:cNvPr id="19" name="Picture 18"/>
                  <p:cNvPicPr>
                    <a:picLocks noChangeAspect="1"/>
                  </p:cNvPicPr>
                  <p:nvPr/>
                </p:nvPicPr>
                <p:blipFill>
                  <a:blip r:embed="rId14"/>
                  <a:srcRect l="24619" r="12888" b="5767"/>
                  <a:stretch>
                    <a:fillRect/>
                  </a:stretch>
                </p:blipFill>
                <p:spPr>
                  <a:xfrm>
                    <a:off x="2819400" y="2119501"/>
                    <a:ext cx="3657600" cy="2985899"/>
                  </a:xfrm>
                  <a:prstGeom prst="rect">
                    <a:avLst/>
                  </a:prstGeom>
                </p:spPr>
              </p:pic>
              <p:grpSp>
                <p:nvGrpSpPr>
                  <p:cNvPr id="21" name="Group 18"/>
                  <p:cNvGrpSpPr/>
                  <p:nvPr/>
                </p:nvGrpSpPr>
                <p:grpSpPr>
                  <a:xfrm>
                    <a:off x="4267200" y="3260558"/>
                    <a:ext cx="701842" cy="701842"/>
                    <a:chOff x="3200400" y="2133600"/>
                    <a:chExt cx="2895600" cy="2895600"/>
                  </a:xfrm>
                </p:grpSpPr>
                <p:pic>
                  <p:nvPicPr>
                    <p:cNvPr id="9" name="Picture 8"/>
                    <p:cNvPicPr>
                      <a:picLocks noChangeAspect="1"/>
                    </p:cNvPicPr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4191000" y="3200400"/>
                      <a:ext cx="914400" cy="762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" name="Picture 10"/>
                    <p:cNvPicPr>
                      <a:picLocks noChangeAspect="1"/>
                    </p:cNvPicPr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200400" y="3124200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" name="Picture 11"/>
                    <p:cNvPicPr>
                      <a:picLocks noChangeAspect="1"/>
                    </p:cNvPicPr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3200400" y="2133600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Picture 12"/>
                    <p:cNvPicPr>
                      <a:picLocks noChangeAspect="1"/>
                    </p:cNvPicPr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4191000" y="2133600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" name="Picture 13"/>
                    <p:cNvPicPr>
                      <a:picLocks noChangeAspect="1"/>
                    </p:cNvPicPr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5181600" y="2146300"/>
                      <a:ext cx="903514" cy="90351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" name="Picture 14"/>
                    <p:cNvPicPr>
                      <a:picLocks noChangeAspect="1"/>
                    </p:cNvPicPr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3200400" y="4112986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" name="Picture 15"/>
                    <p:cNvPicPr>
                      <a:picLocks noChangeAspect="1"/>
                    </p:cNvPicPr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4191000" y="4112986"/>
                      <a:ext cx="914400" cy="914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" name="Picture 16"/>
                    <p:cNvPicPr>
                      <a:picLocks noChangeAspect="1"/>
                    </p:cNvPicPr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5181600" y="4125686"/>
                      <a:ext cx="903514" cy="90351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8" name="Picture 17"/>
                    <p:cNvPicPr>
                      <a:picLocks noChangeAspect="1"/>
                    </p:cNvPicPr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5181600" y="3124200"/>
                      <a:ext cx="914400" cy="9144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663818" y="4334051"/>
              <a:ext cx="1657900" cy="618949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3276600" y="2743200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257800" y="2373868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720629" y="4419600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549429" y="4419600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 size in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883561" y="1918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10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8381103" y="115669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924800" y="609600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My own powers </a:t>
            </a:r>
            <a:r>
              <a:rPr lang="en-US" sz="4000" dirty="0"/>
              <a:t>of 10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61950" y="593725"/>
            <a:ext cx="7632700" cy="947738"/>
            <a:chOff x="228" y="374"/>
            <a:chExt cx="4808" cy="597"/>
          </a:xfrm>
        </p:grpSpPr>
        <p:sp>
          <p:nvSpPr>
            <p:cNvPr id="318468" name="Text Box 4"/>
            <p:cNvSpPr txBox="1">
              <a:spLocks noChangeArrowheads="1"/>
            </p:cNvSpPr>
            <p:nvPr/>
          </p:nvSpPr>
          <p:spPr bwMode="auto">
            <a:xfrm>
              <a:off x="228" y="625"/>
              <a:ext cx="378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Number of images on my hard drive:  		10</a:t>
              </a:r>
              <a:r>
                <a:rPr lang="en-US" baseline="30000"/>
                <a:t>4</a:t>
              </a:r>
            </a:p>
            <a:p>
              <a:endParaRPr lang="en-US" baseline="30000"/>
            </a:p>
          </p:txBody>
        </p:sp>
        <p:pic>
          <p:nvPicPr>
            <p:cNvPr id="318475" name="Picture 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53" y="374"/>
              <a:ext cx="483" cy="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371475" y="1422400"/>
            <a:ext cx="8324850" cy="1550988"/>
            <a:chOff x="234" y="896"/>
            <a:chExt cx="5244" cy="977"/>
          </a:xfrm>
        </p:grpSpPr>
        <p:sp>
          <p:nvSpPr>
            <p:cNvPr id="318470" name="Rectangle 6"/>
            <p:cNvSpPr>
              <a:spLocks noChangeArrowheads="1"/>
            </p:cNvSpPr>
            <p:nvPr/>
          </p:nvSpPr>
          <p:spPr bwMode="auto">
            <a:xfrm>
              <a:off x="234" y="1527"/>
              <a:ext cx="432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Number of images seen during my first 10 years:	10</a:t>
              </a:r>
              <a:r>
                <a:rPr lang="en-US" baseline="30000"/>
                <a:t>8</a:t>
              </a:r>
              <a:r>
                <a:rPr lang="en-US"/>
                <a:t> </a:t>
              </a:r>
            </a:p>
            <a:p>
              <a:r>
                <a:rPr lang="en-US" sz="1200"/>
                <a:t>(3 images/second * 60 * 60 * 16 * 365 * 10 = 630720000)</a:t>
              </a:r>
            </a:p>
          </p:txBody>
        </p:sp>
        <p:pic>
          <p:nvPicPr>
            <p:cNvPr id="318476" name="Picture 1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51" y="1108"/>
              <a:ext cx="927" cy="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4566" y="896"/>
              <a:ext cx="470" cy="540"/>
              <a:chOff x="4566" y="747"/>
              <a:chExt cx="470" cy="689"/>
            </a:xfrm>
          </p:grpSpPr>
          <p:sp>
            <p:nvSpPr>
              <p:cNvPr id="318477" name="Line 13"/>
              <p:cNvSpPr>
                <a:spLocks noChangeShapeType="1"/>
              </p:cNvSpPr>
              <p:nvPr/>
            </p:nvSpPr>
            <p:spPr bwMode="auto">
              <a:xfrm>
                <a:off x="4566" y="747"/>
                <a:ext cx="214" cy="68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478" name="Line 14"/>
              <p:cNvSpPr>
                <a:spLocks noChangeShapeType="1"/>
              </p:cNvSpPr>
              <p:nvPr/>
            </p:nvSpPr>
            <p:spPr bwMode="auto">
              <a:xfrm flipH="1">
                <a:off x="4804" y="765"/>
                <a:ext cx="232" cy="67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371475" y="2854325"/>
            <a:ext cx="8313738" cy="1536700"/>
            <a:chOff x="234" y="1798"/>
            <a:chExt cx="5237" cy="968"/>
          </a:xfrm>
        </p:grpSpPr>
        <p:sp>
          <p:nvSpPr>
            <p:cNvPr id="318471" name="Text Box 7"/>
            <p:cNvSpPr txBox="1">
              <a:spLocks noChangeArrowheads="1"/>
            </p:cNvSpPr>
            <p:nvPr/>
          </p:nvSpPr>
          <p:spPr bwMode="auto">
            <a:xfrm>
              <a:off x="234" y="2216"/>
              <a:ext cx="3838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Number of images seen by all humanity:  		10</a:t>
              </a:r>
              <a:r>
                <a:rPr lang="en-US" baseline="30000"/>
                <a:t>20</a:t>
              </a:r>
            </a:p>
            <a:p>
              <a:r>
                <a:rPr lang="en-US" sz="1200"/>
                <a:t>106,456,367,669 humans</a:t>
              </a:r>
              <a:r>
                <a:rPr lang="en-US" sz="1200" baseline="30000"/>
                <a:t>1</a:t>
              </a:r>
              <a:r>
                <a:rPr lang="en-US" sz="1200"/>
                <a:t> * 60 years * 3 images/second * 60 * 60 * 16 * 365 = </a:t>
              </a:r>
              <a:endParaRPr lang="en-US" sz="1200" baseline="30000"/>
            </a:p>
            <a:p>
              <a:r>
                <a:rPr lang="en-US" sz="1000"/>
                <a:t>1 from http://www.prb.org/Articles/2002/HowManyPeopleHaveEverLivedonEarth.aspx</a:t>
              </a:r>
              <a:endParaRPr lang="en-US" sz="1000" baseline="30000"/>
            </a:p>
            <a:p>
              <a:endParaRPr lang="en-US" sz="1000" baseline="30000"/>
            </a:p>
          </p:txBody>
        </p:sp>
        <p:pic>
          <p:nvPicPr>
            <p:cNvPr id="318479" name="Picture 15"/>
            <p:cNvPicPr>
              <a:picLocks noChangeAspect="1" noChangeArrowheads="1"/>
            </p:cNvPicPr>
            <p:nvPr/>
          </p:nvPicPr>
          <p:blipFill>
            <a:blip r:embed="rId5"/>
            <a:srcRect l="15242" t="2568" r="13960" b="3149"/>
            <a:stretch>
              <a:fillRect/>
            </a:stretch>
          </p:blipFill>
          <p:spPr bwMode="auto">
            <a:xfrm>
              <a:off x="4546" y="2023"/>
              <a:ext cx="759" cy="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8480" name="Line 16"/>
            <p:cNvSpPr>
              <a:spLocks noChangeShapeType="1"/>
            </p:cNvSpPr>
            <p:nvPr/>
          </p:nvSpPr>
          <p:spPr bwMode="auto">
            <a:xfrm>
              <a:off x="4544" y="1798"/>
              <a:ext cx="243" cy="43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481" name="Line 17"/>
            <p:cNvSpPr>
              <a:spLocks noChangeShapeType="1"/>
            </p:cNvSpPr>
            <p:nvPr/>
          </p:nvSpPr>
          <p:spPr bwMode="auto">
            <a:xfrm flipH="1">
              <a:off x="4811" y="1799"/>
              <a:ext cx="660" cy="43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33"/>
          <p:cNvGrpSpPr>
            <a:grpSpLocks/>
          </p:cNvGrpSpPr>
          <p:nvPr/>
        </p:nvGrpSpPr>
        <p:grpSpPr bwMode="auto">
          <a:xfrm>
            <a:off x="349250" y="4391026"/>
            <a:ext cx="8072438" cy="1081088"/>
            <a:chOff x="234" y="3592"/>
            <a:chExt cx="5085" cy="681"/>
          </a:xfrm>
        </p:grpSpPr>
        <p:sp>
          <p:nvSpPr>
            <p:cNvPr id="318473" name="Text Box 9"/>
            <p:cNvSpPr txBox="1">
              <a:spLocks noChangeArrowheads="1"/>
            </p:cNvSpPr>
            <p:nvPr/>
          </p:nvSpPr>
          <p:spPr bwMode="auto">
            <a:xfrm>
              <a:off x="234" y="3810"/>
              <a:ext cx="3944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Number of all 32x32 images:  			10</a:t>
              </a:r>
              <a:r>
                <a:rPr lang="en-US" baseline="30000"/>
                <a:t>7373</a:t>
              </a:r>
            </a:p>
            <a:p>
              <a:r>
                <a:rPr lang="en-US" sz="1200">
                  <a:solidFill>
                    <a:srgbClr val="000000"/>
                  </a:solidFill>
                </a:rPr>
                <a:t>256 </a:t>
              </a:r>
              <a:r>
                <a:rPr lang="en-US" sz="1200" baseline="30000">
                  <a:solidFill>
                    <a:srgbClr val="000000"/>
                  </a:solidFill>
                </a:rPr>
                <a:t>32*32*3 </a:t>
              </a:r>
              <a:r>
                <a:rPr lang="en-US" sz="1200">
                  <a:solidFill>
                    <a:srgbClr val="000000"/>
                  </a:solidFill>
                </a:rPr>
                <a:t>~ 10</a:t>
              </a:r>
              <a:r>
                <a:rPr lang="en-US" sz="1200" baseline="30000">
                  <a:solidFill>
                    <a:srgbClr val="000000"/>
                  </a:solidFill>
                </a:rPr>
                <a:t>7373</a:t>
              </a:r>
            </a:p>
          </p:txBody>
        </p:sp>
        <p:pic>
          <p:nvPicPr>
            <p:cNvPr id="318489" name="Picture 2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631" y="3667"/>
              <a:ext cx="606" cy="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8491" name="Line 27"/>
            <p:cNvSpPr>
              <a:spLocks noChangeShapeType="1"/>
            </p:cNvSpPr>
            <p:nvPr/>
          </p:nvSpPr>
          <p:spPr bwMode="auto">
            <a:xfrm>
              <a:off x="4534" y="3592"/>
              <a:ext cx="463" cy="60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492" name="Line 28"/>
            <p:cNvSpPr>
              <a:spLocks noChangeShapeType="1"/>
            </p:cNvSpPr>
            <p:nvPr/>
          </p:nvSpPr>
          <p:spPr bwMode="auto">
            <a:xfrm flipH="1">
              <a:off x="5002" y="3600"/>
              <a:ext cx="317" cy="59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/>
          <p:nvPr/>
        </p:nvGrpSpPr>
        <p:grpSpPr>
          <a:xfrm>
            <a:off x="3276600" y="228600"/>
            <a:ext cx="2362200" cy="1632982"/>
            <a:chOff x="3276600" y="228600"/>
            <a:chExt cx="2362200" cy="1632982"/>
          </a:xfrm>
        </p:grpSpPr>
        <p:sp>
          <p:nvSpPr>
            <p:cNvPr id="7" name="TextBox 6"/>
            <p:cNvSpPr txBox="1"/>
            <p:nvPr/>
          </p:nvSpPr>
          <p:spPr>
            <a:xfrm>
              <a:off x="3276600" y="228600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Labeling to get a Ph.D.</a:t>
              </a:r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51108" y="597932"/>
              <a:ext cx="1278092" cy="1263650"/>
            </a:xfrm>
            <a:prstGeom prst="rect">
              <a:avLst/>
            </a:prstGeom>
          </p:spPr>
        </p:pic>
      </p:grpSp>
      <p:grpSp>
        <p:nvGrpSpPr>
          <p:cNvPr id="3" name="Group 18"/>
          <p:cNvGrpSpPr/>
          <p:nvPr/>
        </p:nvGrpSpPr>
        <p:grpSpPr>
          <a:xfrm>
            <a:off x="322323" y="1600200"/>
            <a:ext cx="2649477" cy="2267982"/>
            <a:chOff x="322323" y="1600200"/>
            <a:chExt cx="2649477" cy="2267982"/>
          </a:xfrm>
        </p:grpSpPr>
        <p:sp>
          <p:nvSpPr>
            <p:cNvPr id="4" name="TextBox 3"/>
            <p:cNvSpPr txBox="1"/>
            <p:nvPr/>
          </p:nvSpPr>
          <p:spPr>
            <a:xfrm>
              <a:off x="609600" y="1600200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Labeling for fun</a:t>
              </a:r>
              <a:endParaRPr lang="en-US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323" y="1969532"/>
              <a:ext cx="2403354" cy="1898650"/>
            </a:xfrm>
            <a:prstGeom prst="rect">
              <a:avLst/>
            </a:prstGeom>
          </p:spPr>
        </p:pic>
      </p:grpSp>
      <p:grpSp>
        <p:nvGrpSpPr>
          <p:cNvPr id="10" name="Group 15"/>
          <p:cNvGrpSpPr/>
          <p:nvPr/>
        </p:nvGrpSpPr>
        <p:grpSpPr>
          <a:xfrm>
            <a:off x="5715000" y="1676916"/>
            <a:ext cx="3238500" cy="890032"/>
            <a:chOff x="5715000" y="1676916"/>
            <a:chExt cx="3238500" cy="890032"/>
          </a:xfrm>
        </p:grpSpPr>
        <p:sp>
          <p:nvSpPr>
            <p:cNvPr id="5" name="TextBox 4"/>
            <p:cNvSpPr txBox="1"/>
            <p:nvPr/>
          </p:nvSpPr>
          <p:spPr>
            <a:xfrm>
              <a:off x="6400800" y="1676916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Labeling for money</a:t>
              </a:r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5000" y="2046248"/>
              <a:ext cx="3238500" cy="520700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5410200" y="4267200"/>
            <a:ext cx="2514600" cy="1250265"/>
            <a:chOff x="5410200" y="4267200"/>
            <a:chExt cx="2514600" cy="1250265"/>
          </a:xfrm>
        </p:grpSpPr>
        <p:sp>
          <p:nvSpPr>
            <p:cNvPr id="8" name="TextBox 7"/>
            <p:cNvSpPr txBox="1"/>
            <p:nvPr/>
          </p:nvSpPr>
          <p:spPr>
            <a:xfrm>
              <a:off x="5867400" y="4267200"/>
              <a:ext cx="1562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Just labeling</a:t>
              </a:r>
              <a:endParaRPr lang="en-US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0200" y="4818965"/>
              <a:ext cx="2514600" cy="698500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1544577" y="4191000"/>
            <a:ext cx="2362200" cy="1911866"/>
            <a:chOff x="1544577" y="4191000"/>
            <a:chExt cx="2362200" cy="1911866"/>
          </a:xfrm>
        </p:grpSpPr>
        <p:sp>
          <p:nvSpPr>
            <p:cNvPr id="6" name="TextBox 5"/>
            <p:cNvSpPr txBox="1"/>
            <p:nvPr/>
          </p:nvSpPr>
          <p:spPr>
            <a:xfrm>
              <a:off x="1544577" y="4191000"/>
              <a:ext cx="2362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Labeling because it </a:t>
              </a:r>
              <a:br>
                <a:rPr lang="en-US" dirty="0" smtClean="0"/>
              </a:br>
              <a:r>
                <a:rPr lang="en-US" dirty="0" smtClean="0"/>
                <a:t>gives you added value</a:t>
              </a:r>
              <a:endParaRPr lang="en-US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06600" y="4876800"/>
              <a:ext cx="1041400" cy="10414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938983" y="5733534"/>
              <a:ext cx="1032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Visipedia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734" t="16889" r="20000" b="11479"/>
          <a:stretch>
            <a:fillRect/>
          </a:stretch>
        </p:blipFill>
        <p:spPr bwMode="auto">
          <a:xfrm>
            <a:off x="152400" y="1219200"/>
            <a:ext cx="8769246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 labeling by crowd sourcing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752600"/>
            <a:ext cx="8229600" cy="41148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“We've heard that a million monkeys at a million keyboards could produce the complete works of Shakespeare; now, thanks to the Internet, we know that is not true.”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		</a:t>
            </a:r>
            <a:r>
              <a:rPr lang="en-US" sz="3100" dirty="0" smtClean="0"/>
              <a:t>-- Robert </a:t>
            </a:r>
            <a:r>
              <a:rPr lang="en-US" sz="3100" dirty="0" err="1" smtClean="0"/>
              <a:t>Wilensky</a:t>
            </a:r>
            <a:r>
              <a:rPr lang="en-US" sz="3100" dirty="0" smtClean="0"/>
              <a:t>, 1996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0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44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 word of warning of crowd sourcing</a:t>
            </a:r>
            <a:endParaRPr lang="en-US" sz="44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7394"/>
            <a:ext cx="9144000" cy="50238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77000"/>
            <a:ext cx="198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Bryan Russell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0" y="0"/>
            <a:ext cx="5791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Choose all related images 0.02cent/image</a:t>
            </a:r>
            <a:endParaRPr lang="en-US" dirty="0"/>
          </a:p>
        </p:txBody>
      </p:sp>
      <p:pic>
        <p:nvPicPr>
          <p:cNvPr id="4" name="Picture 3" descr="amt_cleaned_cow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53913"/>
            <a:ext cx="7924800" cy="5780287"/>
          </a:xfrm>
          <a:prstGeom prst="rect">
            <a:avLst/>
          </a:prstGeom>
        </p:spPr>
      </p:pic>
      <p:pic>
        <p:nvPicPr>
          <p:cNvPr id="5" name="Picture 4" descr="logo_highr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0"/>
            <a:ext cx="3886200" cy="12079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cent</a:t>
            </a:r>
            <a:endParaRPr lang="en-US" dirty="0"/>
          </a:p>
        </p:txBody>
      </p:sp>
      <p:pic>
        <p:nvPicPr>
          <p:cNvPr id="4" name="Content Placeholder 3" descr="boat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1288" r="-11288"/>
          <a:stretch>
            <a:fillRect/>
          </a:stretch>
        </p:blipFill>
        <p:spPr>
          <a:xfrm>
            <a:off x="0" y="1295400"/>
            <a:ext cx="9283196" cy="5105400"/>
          </a:xfrm>
        </p:spPr>
      </p:pic>
      <p:sp>
        <p:nvSpPr>
          <p:cNvPr id="5" name="TextBox 4"/>
          <p:cNvSpPr txBox="1"/>
          <p:nvPr/>
        </p:nvSpPr>
        <p:spPr>
          <a:xfrm>
            <a:off x="2819400" y="762000"/>
            <a:ext cx="3488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Task: Label one object in this image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cent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19400" y="762000"/>
            <a:ext cx="3488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Task: Label one object in this image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31332"/>
            <a:ext cx="7620000" cy="5717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cent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19400" y="762000"/>
            <a:ext cx="3488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Task: Label one object in this image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93763"/>
            <a:ext cx="7696200" cy="5786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Labeling Attributes</a:t>
            </a: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2"/>
          <a:srcRect l="26666" t="13333" r="10001" b="9332"/>
          <a:stretch>
            <a:fillRect/>
          </a:stretch>
        </p:blipFill>
        <p:spPr bwMode="auto">
          <a:xfrm>
            <a:off x="2590800" y="1676400"/>
            <a:ext cx="6172200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533400" y="1219200"/>
            <a:ext cx="4724400" cy="2308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 pitchFamily="-65" charset="0"/>
              </a:rPr>
              <a:t>10000+</a:t>
            </a:r>
            <a:r>
              <a:rPr lang="en-US" sz="2400" dirty="0" smtClean="0">
                <a:latin typeface="Calibri" pitchFamily="-65" charset="0"/>
              </a:rPr>
              <a:t> </a:t>
            </a:r>
            <a:r>
              <a:rPr lang="en-US" sz="2400" dirty="0" err="1" smtClean="0">
                <a:latin typeface="Calibri" pitchFamily="-65" charset="0"/>
              </a:rPr>
              <a:t>labelsimages</a:t>
            </a:r>
            <a:endParaRPr lang="en-US" sz="2400" dirty="0">
              <a:latin typeface="Calibri" pitchFamily="-65" charset="0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 pitchFamily="-65" charset="0"/>
              </a:rPr>
              <a:t>~</a:t>
            </a:r>
            <a:r>
              <a:rPr lang="en-US" sz="2400" dirty="0" smtClean="0">
                <a:latin typeface="Calibri" pitchFamily="-65" charset="0"/>
              </a:rPr>
              <a:t>500K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 pitchFamily="-65" charset="0"/>
              </a:rPr>
              <a:t>$600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Calibri" pitchFamily="-65" charset="0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 pitchFamily="-65" charset="0"/>
              </a:rPr>
              <a:t>Annotator agreement</a:t>
            </a:r>
            <a:endParaRPr lang="en-US" sz="2000" dirty="0">
              <a:latin typeface="Calibri" pitchFamily="-65" charset="0"/>
            </a:endParaRPr>
          </a:p>
          <a:p>
            <a:pPr>
              <a:lnSpc>
                <a:spcPct val="80000"/>
              </a:lnSpc>
              <a:buFont typeface="Arial" pitchFamily="-65" charset="0"/>
              <a:buChar char="•"/>
            </a:pPr>
            <a:r>
              <a:rPr lang="en-US" sz="2000" dirty="0">
                <a:latin typeface="Calibri" pitchFamily="-65" charset="0"/>
              </a:rPr>
              <a:t>  Agreement among “experts” 84%</a:t>
            </a:r>
          </a:p>
          <a:p>
            <a:pPr>
              <a:lnSpc>
                <a:spcPct val="80000"/>
              </a:lnSpc>
              <a:buFont typeface="Arial" pitchFamily="-65" charset="0"/>
              <a:buChar char="•"/>
            </a:pPr>
            <a:r>
              <a:rPr lang="en-US" sz="2000" dirty="0">
                <a:latin typeface="Calibri" pitchFamily="-65" charset="0"/>
              </a:rPr>
              <a:t>  Between experts and Turk labelers 81%</a:t>
            </a:r>
          </a:p>
          <a:p>
            <a:pPr>
              <a:lnSpc>
                <a:spcPct val="80000"/>
              </a:lnSpc>
              <a:buFont typeface="Arial" pitchFamily="-65" charset="0"/>
              <a:buChar char="•"/>
            </a:pPr>
            <a:r>
              <a:rPr lang="en-US" sz="2000" dirty="0">
                <a:latin typeface="Calibri" pitchFamily="-65" charset="0"/>
              </a:rPr>
              <a:t>  Among Turk labelers 84%</a:t>
            </a:r>
          </a:p>
        </p:txBody>
      </p:sp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0" y="6477000"/>
            <a:ext cx="4202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65" charset="0"/>
              </a:rPr>
              <a:t>[Farhadi Endres Hoiem Forsyth CVPR 2008]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4953000" y="6488113"/>
            <a:ext cx="3567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-65" charset="0"/>
              </a:rPr>
              <a:t>http://vision.cs.uiuc.edu/attributes/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83561" y="1918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10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381103" y="115669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924800" y="609600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14800" y="560653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1972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295400"/>
            <a:ext cx="5044440" cy="420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973337" y="152400"/>
            <a:ext cx="7358063" cy="1008459"/>
          </a:xfrm>
          <a:ln/>
        </p:spPr>
        <p:txBody>
          <a:bodyPr/>
          <a:lstStyle/>
          <a:p>
            <a:r>
              <a:rPr lang="en-US" sz="3500" dirty="0"/>
              <a:t>Using Turk to label human activities </a:t>
            </a:r>
          </a:p>
        </p:txBody>
      </p:sp>
      <p:sp>
        <p:nvSpPr>
          <p:cNvPr id="15362" name="Rectangle 2"/>
          <p:cNvSpPr>
            <a:spLocks/>
          </p:cNvSpPr>
          <p:nvPr/>
        </p:nvSpPr>
        <p:spPr bwMode="auto">
          <a:xfrm>
            <a:off x="3028282" y="1201043"/>
            <a:ext cx="3515367" cy="2308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ea typeface="Gill Sans" pitchFamily="-65" charset="0"/>
                <a:cs typeface="Gill Sans" pitchFamily="-65" charset="0"/>
              </a:rPr>
              <a:t>Carl </a:t>
            </a:r>
            <a:r>
              <a:rPr lang="en-US" sz="1500" dirty="0" err="1">
                <a:ea typeface="Gill Sans" pitchFamily="-65" charset="0"/>
                <a:cs typeface="Gill Sans" pitchFamily="-65" charset="0"/>
              </a:rPr>
              <a:t>Vondrick</a:t>
            </a:r>
            <a:r>
              <a:rPr lang="en-US" sz="1500" dirty="0">
                <a:ea typeface="Gill Sans" pitchFamily="-65" charset="0"/>
                <a:cs typeface="Gill Sans" pitchFamily="-65" charset="0"/>
              </a:rPr>
              <a:t>, </a:t>
            </a:r>
            <a:r>
              <a:rPr lang="en-US" sz="1500" dirty="0" err="1">
                <a:ea typeface="Gill Sans" pitchFamily="-65" charset="0"/>
                <a:cs typeface="Gill Sans" pitchFamily="-65" charset="0"/>
              </a:rPr>
              <a:t>Deva</a:t>
            </a:r>
            <a:r>
              <a:rPr lang="en-US" sz="1500" dirty="0">
                <a:ea typeface="Gill Sans" pitchFamily="-65" charset="0"/>
                <a:cs typeface="Gill Sans" pitchFamily="-65" charset="0"/>
              </a:rPr>
              <a:t> </a:t>
            </a:r>
            <a:r>
              <a:rPr lang="en-US" sz="1500" dirty="0" err="1">
                <a:ea typeface="Gill Sans" pitchFamily="-65" charset="0"/>
                <a:cs typeface="Gill Sans" pitchFamily="-65" charset="0"/>
              </a:rPr>
              <a:t>Ramanan</a:t>
            </a:r>
            <a:r>
              <a:rPr lang="en-US" sz="1500" dirty="0">
                <a:ea typeface="Gill Sans" pitchFamily="-65" charset="0"/>
                <a:cs typeface="Gill Sans" pitchFamily="-65" charset="0"/>
              </a:rPr>
              <a:t>, Don Patterson</a:t>
            </a:r>
          </a:p>
        </p:txBody>
      </p:sp>
      <p:sp>
        <p:nvSpPr>
          <p:cNvPr id="15363" name="Rectangle 3"/>
          <p:cNvSpPr>
            <a:spLocks/>
          </p:cNvSpPr>
          <p:nvPr/>
        </p:nvSpPr>
        <p:spPr bwMode="auto">
          <a:xfrm>
            <a:off x="0" y="6134695"/>
            <a:ext cx="9144000" cy="28575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500" u="sng" dirty="0">
                <a:ea typeface="Gill Sans" pitchFamily="-65" charset="0"/>
                <a:cs typeface="Gill Sans" pitchFamily="-65" charset="0"/>
                <a:hlinkClick r:id="rId2"/>
              </a:rPr>
              <a:t>https://workersandbox.mturk.com/mturk/preview?groupId=0YNZVTYH13MZP2ZVKS30</a:t>
            </a:r>
            <a:endParaRPr lang="en-US" sz="1500" u="sng" dirty="0">
              <a:ea typeface="Gill Sans" pitchFamily="-65" charset="0"/>
              <a:cs typeface="Gill Sans" pitchFamily="-65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6672" y="1754684"/>
            <a:ext cx="6331148" cy="411212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hard task sometimes for 1cent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>
                <a:solidFill>
                  <a:srgbClr val="0000FF"/>
                </a:solidFill>
              </a:rPr>
              <a:t>From: Denise Blah &lt;</a:t>
            </a:r>
            <a:r>
              <a:rPr lang="en-US" b="1" u="sng" dirty="0" smtClean="0">
                <a:solidFill>
                  <a:srgbClr val="0000FF"/>
                </a:solidFill>
                <a:hlinkClick r:id="rId2"/>
              </a:rPr>
              <a:t>…@</a:t>
            </a:r>
            <a:r>
              <a:rPr lang="en-US" b="1" u="sng" dirty="0" err="1" smtClean="0">
                <a:solidFill>
                  <a:srgbClr val="0000FF"/>
                </a:solidFill>
              </a:rPr>
              <a:t>hotmail.com</a:t>
            </a:r>
            <a:r>
              <a:rPr lang="en-US" b="1" u="sng" dirty="0" smtClean="0">
                <a:solidFill>
                  <a:srgbClr val="0000FF"/>
                </a:solidFill>
              </a:rPr>
              <a:t>&gt; </a:t>
            </a:r>
            <a:r>
              <a:rPr lang="en-US" dirty="0" smtClean="0">
                <a:solidFill>
                  <a:srgbClr val="0000FF"/>
                </a:solidFill>
              </a:rPr>
              <a:t> Fri, Aug 22, 2009 at 8:47 PM</a:t>
            </a:r>
            <a:endParaRPr lang="en-US" b="1" u="sng" dirty="0" smtClean="0">
              <a:solidFill>
                <a:srgbClr val="0000FF"/>
              </a:solidFill>
              <a:hlinkClick r:id="rId2"/>
            </a:endParaRPr>
          </a:p>
          <a:p>
            <a:pPr>
              <a:buNone/>
            </a:pPr>
            <a:r>
              <a:rPr lang="en-US" b="1" dirty="0" smtClean="0">
                <a:solidFill>
                  <a:srgbClr val="0000FF"/>
                </a:solidFill>
                <a:hlinkClick r:id="rId2"/>
              </a:rPr>
              <a:t>To: </a:t>
            </a:r>
            <a:r>
              <a:rPr lang="en-US" b="1" dirty="0" smtClean="0">
                <a:solidFill>
                  <a:srgbClr val="0000FF"/>
                </a:solidFill>
              </a:rPr>
              <a:t>Deng </a:t>
            </a:r>
            <a:r>
              <a:rPr lang="en-US" b="1" dirty="0" err="1" smtClean="0">
                <a:solidFill>
                  <a:srgbClr val="0000FF"/>
                </a:solidFill>
              </a:rPr>
              <a:t>Jia</a:t>
            </a:r>
            <a:r>
              <a:rPr lang="en-US" b="1" dirty="0" smtClean="0">
                <a:solidFill>
                  <a:srgbClr val="0000FF"/>
                </a:solidFill>
              </a:rPr>
              <a:t> @ </a:t>
            </a:r>
            <a:r>
              <a:rPr lang="en-US" b="1" dirty="0" err="1" smtClean="0">
                <a:solidFill>
                  <a:srgbClr val="0000FF"/>
                </a:solidFill>
              </a:rPr>
              <a:t>ImageNet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</a:p>
          <a:p>
            <a:pPr>
              <a:buNone/>
            </a:pPr>
            <a:r>
              <a:rPr lang="en-US" dirty="0" smtClean="0"/>
              <a:t>Hi,</a:t>
            </a:r>
            <a:br>
              <a:rPr lang="en-US" dirty="0" smtClean="0"/>
            </a:br>
            <a:r>
              <a:rPr lang="en-US" dirty="0" smtClean="0"/>
              <a:t>Can I ask why you would place images up of certain animals and ask if these animals gender is? […] Example: Tom Cat?? I person cannot tell a cats sex unless they have a image showing between the legs.</a:t>
            </a:r>
            <a:br>
              <a:rPr lang="en-US" dirty="0" smtClean="0"/>
            </a:br>
            <a:r>
              <a:rPr lang="en-US" dirty="0" smtClean="0"/>
              <a:t>Sincerely,</a:t>
            </a:r>
          </a:p>
          <a:p>
            <a:pPr>
              <a:buNone/>
            </a:pPr>
            <a:r>
              <a:rPr lang="en-US" dirty="0" smtClean="0"/>
              <a:t>	Denise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people does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3200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 smtClean="0">
                <a:solidFill>
                  <a:srgbClr val="0000FF"/>
                </a:solidFill>
              </a:rPr>
              <a:t>From</a:t>
            </a:r>
            <a:r>
              <a:rPr lang="en-US" sz="2800" b="1" dirty="0">
                <a:solidFill>
                  <a:srgbClr val="0000FF"/>
                </a:solidFill>
              </a:rPr>
              <a:t>:</a:t>
            </a:r>
            <a:r>
              <a:rPr lang="en-US" sz="2800" b="1" dirty="0" smtClean="0">
                <a:solidFill>
                  <a:srgbClr val="0000FF"/>
                </a:solidFill>
              </a:rPr>
              <a:t> John Smith &lt;</a:t>
            </a:r>
            <a:r>
              <a:rPr lang="en-US" sz="2800" b="1" u="sng" dirty="0" smtClean="0">
                <a:solidFill>
                  <a:srgbClr val="0000FF"/>
                </a:solidFill>
              </a:rPr>
              <a:t>…@</a:t>
            </a:r>
            <a:r>
              <a:rPr lang="en-US" sz="2800" dirty="0">
                <a:solidFill>
                  <a:srgbClr val="0000FF"/>
                </a:solidFill>
              </a:rPr>
              <a:t>yahoo.co.in&gt;Date: August 22, 2009 10:18:23 AM </a:t>
            </a:r>
            <a:r>
              <a:rPr lang="en-US" sz="2800" dirty="0" smtClean="0">
                <a:solidFill>
                  <a:srgbClr val="0000FF"/>
                </a:solidFill>
              </a:rPr>
              <a:t>EDT</a:t>
            </a:r>
          </a:p>
          <a:p>
            <a:pPr>
              <a:buNone/>
            </a:pPr>
            <a:r>
              <a:rPr lang="en-US" sz="2800" b="1" u="sng" dirty="0" smtClean="0">
                <a:solidFill>
                  <a:srgbClr val="0000FF"/>
                </a:solidFill>
              </a:rPr>
              <a:t>To</a:t>
            </a:r>
            <a:r>
              <a:rPr lang="en-US" sz="2800" b="1" u="sng" dirty="0">
                <a:solidFill>
                  <a:srgbClr val="0000FF"/>
                </a:solidFill>
              </a:rPr>
              <a:t>: Bryan Russell</a:t>
            </a:r>
            <a:r>
              <a:rPr lang="en-US" sz="2800" b="1" u="sng" dirty="0" smtClean="0">
                <a:solidFill>
                  <a:srgbClr val="0000FF"/>
                </a:solidFill>
              </a:rPr>
              <a:t>  </a:t>
            </a:r>
          </a:p>
          <a:p>
            <a:pPr>
              <a:buNone/>
            </a:pPr>
            <a:r>
              <a:rPr lang="en-US" sz="2800" dirty="0" smtClean="0"/>
              <a:t>Dear </a:t>
            </a:r>
            <a:r>
              <a:rPr lang="en-US" sz="2800" dirty="0"/>
              <a:t>Mr</a:t>
            </a:r>
            <a:r>
              <a:rPr lang="en-US" sz="2800" dirty="0" smtClean="0"/>
              <a:t>. Bryan</a:t>
            </a:r>
            <a:r>
              <a:rPr lang="en-US" sz="2800" dirty="0"/>
              <a:t>,          </a:t>
            </a:r>
            <a:r>
              <a:rPr lang="en-US" sz="2800" dirty="0" smtClean="0"/>
              <a:t> </a:t>
            </a:r>
          </a:p>
          <a:p>
            <a:pPr>
              <a:buNone/>
            </a:pPr>
            <a:r>
              <a:rPr lang="en-US" sz="2800" dirty="0" smtClean="0"/>
              <a:t>I am awaiting </a:t>
            </a:r>
            <a:r>
              <a:rPr lang="en-US" sz="2800" dirty="0"/>
              <a:t>for your HITS. Please help us with more</a:t>
            </a:r>
            <a:r>
              <a:rPr lang="en-US" sz="2800" dirty="0" smtClean="0"/>
              <a:t>.</a:t>
            </a:r>
          </a:p>
          <a:p>
            <a:pPr>
              <a:buNone/>
            </a:pPr>
            <a:r>
              <a:rPr lang="en-US" sz="2800" dirty="0" smtClean="0"/>
              <a:t>Thanks </a:t>
            </a:r>
            <a:r>
              <a:rPr lang="en-US" sz="2800" dirty="0"/>
              <a:t>&amp; </a:t>
            </a:r>
            <a:r>
              <a:rPr lang="en-US" sz="2800" dirty="0" smtClean="0"/>
              <a:t>Regards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3886201"/>
            <a:ext cx="8229600" cy="2590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From: Linda Blah &lt;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/>
              </a:rPr>
              <a:t>…@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cox.net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Fri, June 12, 2009 at 9:53 AM</a:t>
            </a: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  <a:hlinkClick r:id="rId2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/>
              </a:rPr>
              <a:t>To: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Deng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Jia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@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ImageNet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</a:pPr>
            <a:r>
              <a:rPr lang="en-US" sz="2800" dirty="0" smtClean="0"/>
              <a:t>For some strange reason, I really enjoy doing these.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Appreciation from “</a:t>
            </a:r>
            <a:r>
              <a:rPr lang="en-US" dirty="0" err="1" smtClean="0"/>
              <a:t>turkers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>
                <a:solidFill>
                  <a:srgbClr val="0000FF"/>
                </a:solidFill>
              </a:rPr>
              <a:t>From: Stephanie Blah &lt;</a:t>
            </a:r>
            <a:r>
              <a:rPr lang="en-US" b="1" u="sng" dirty="0" smtClean="0">
                <a:solidFill>
                  <a:srgbClr val="0000FF"/>
                </a:solidFill>
                <a:hlinkClick r:id="rId2"/>
              </a:rPr>
              <a:t>…@</a:t>
            </a:r>
            <a:r>
              <a:rPr lang="en-US" b="1" u="sng" dirty="0" err="1" smtClean="0">
                <a:solidFill>
                  <a:srgbClr val="0000FF"/>
                </a:solidFill>
              </a:rPr>
              <a:t>hotmail.com</a:t>
            </a:r>
            <a:r>
              <a:rPr lang="en-US" b="1" u="sng" dirty="0" smtClean="0">
                <a:solidFill>
                  <a:srgbClr val="0000FF"/>
                </a:solidFill>
              </a:rPr>
              <a:t>&gt; </a:t>
            </a:r>
            <a:r>
              <a:rPr lang="en-US" dirty="0" smtClean="0">
                <a:solidFill>
                  <a:srgbClr val="0000FF"/>
                </a:solidFill>
              </a:rPr>
              <a:t> Tue, Sep 8, 2009 at 3:19 AM</a:t>
            </a:r>
            <a:endParaRPr lang="en-US" b="1" u="sng" dirty="0" smtClean="0">
              <a:solidFill>
                <a:srgbClr val="0000FF"/>
              </a:solidFill>
              <a:hlinkClick r:id="rId2"/>
            </a:endParaRPr>
          </a:p>
          <a:p>
            <a:pPr>
              <a:buNone/>
            </a:pPr>
            <a:r>
              <a:rPr lang="en-US" b="1" dirty="0" smtClean="0">
                <a:solidFill>
                  <a:srgbClr val="0000FF"/>
                </a:solidFill>
                <a:hlinkClick r:id="rId2"/>
              </a:rPr>
              <a:t>To: </a:t>
            </a:r>
            <a:r>
              <a:rPr lang="en-US" b="1" dirty="0" smtClean="0">
                <a:solidFill>
                  <a:srgbClr val="0000FF"/>
                </a:solidFill>
              </a:rPr>
              <a:t>Deng </a:t>
            </a:r>
            <a:r>
              <a:rPr lang="en-US" b="1" dirty="0" err="1" smtClean="0">
                <a:solidFill>
                  <a:srgbClr val="0000FF"/>
                </a:solidFill>
              </a:rPr>
              <a:t>Jia</a:t>
            </a:r>
            <a:r>
              <a:rPr lang="en-US" b="1" dirty="0" smtClean="0">
                <a:solidFill>
                  <a:srgbClr val="0000FF"/>
                </a:solidFill>
              </a:rPr>
              <a:t> @ </a:t>
            </a:r>
            <a:r>
              <a:rPr lang="en-US" b="1" dirty="0" err="1" smtClean="0">
                <a:solidFill>
                  <a:srgbClr val="0000FF"/>
                </a:solidFill>
              </a:rPr>
              <a:t>ImageNet</a:t>
            </a:r>
            <a:endParaRPr lang="en-US" b="1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dirty="0" smtClean="0"/>
              <a:t>Greetings;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"Poorly paid labor is inefficient labor, the world over." --Henry George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Happy Labor Day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rough grouping of datasets by usage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Current evaluation benchmarks</a:t>
            </a:r>
          </a:p>
          <a:p>
            <a:pPr lvl="1"/>
            <a:r>
              <a:rPr lang="en-US" dirty="0" smtClean="0"/>
              <a:t>Caltech 101/256</a:t>
            </a:r>
          </a:p>
          <a:p>
            <a:pPr lvl="1"/>
            <a:r>
              <a:rPr lang="en-US" dirty="0" smtClean="0"/>
              <a:t>PASCAL</a:t>
            </a:r>
          </a:p>
          <a:p>
            <a:pPr lvl="1"/>
            <a:r>
              <a:rPr lang="en-US" dirty="0" smtClean="0"/>
              <a:t>MRSC</a:t>
            </a:r>
          </a:p>
          <a:p>
            <a:r>
              <a:rPr lang="en-US" dirty="0" smtClean="0"/>
              <a:t>Resources and ontology</a:t>
            </a:r>
          </a:p>
          <a:p>
            <a:pPr lvl="1"/>
            <a:r>
              <a:rPr lang="en-US" dirty="0" smtClean="0"/>
              <a:t>Lotus Hill</a:t>
            </a:r>
          </a:p>
          <a:p>
            <a:pPr lvl="1"/>
            <a:r>
              <a:rPr lang="en-US" dirty="0" err="1" smtClean="0"/>
              <a:t>LabelMe</a:t>
            </a:r>
            <a:endParaRPr lang="en-US" dirty="0" smtClean="0"/>
          </a:p>
          <a:p>
            <a:pPr lvl="1"/>
            <a:r>
              <a:rPr lang="en-US" dirty="0" smtClean="0"/>
              <a:t>Tiny Image</a:t>
            </a:r>
          </a:p>
          <a:p>
            <a:pPr lvl="1"/>
            <a:r>
              <a:rPr lang="en-US" dirty="0" err="1" smtClean="0"/>
              <a:t>ImageNet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Caltech 101 &amp; 256</a:t>
            </a:r>
            <a:endParaRPr lang="en-US" dirty="0"/>
          </a:p>
        </p:txBody>
      </p:sp>
      <p:pic>
        <p:nvPicPr>
          <p:cNvPr id="4" name="Picture 3" descr="Caltech101Coll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5401"/>
            <a:ext cx="5029200" cy="4272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828800"/>
            <a:ext cx="41910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143000" y="5791200"/>
            <a:ext cx="2814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</a:t>
            </a: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Fergus, </a:t>
            </a:r>
            <a:r>
              <a:rPr lang="en-US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Perona</a:t>
            </a: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2004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200" y="5867400"/>
            <a:ext cx="2742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Griffin, </a:t>
            </a:r>
            <a:r>
              <a:rPr lang="en-US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Holub</a:t>
            </a: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</a:t>
            </a:r>
            <a:r>
              <a:rPr lang="en-US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Perona</a:t>
            </a: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619250" y="6491288"/>
            <a:ext cx="752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M. Everingham, Luc van Gool , C. Williams, J. Winn, A. Zisserman 2007 </a:t>
            </a:r>
          </a:p>
        </p:txBody>
      </p:sp>
      <p:graphicFrame>
        <p:nvGraphicFramePr>
          <p:cNvPr id="37932" name="Group 44"/>
          <p:cNvGraphicFramePr>
            <a:graphicFrameLocks noGrp="1"/>
          </p:cNvGraphicFramePr>
          <p:nvPr/>
        </p:nvGraphicFramePr>
        <p:xfrm>
          <a:off x="2306638" y="1477963"/>
          <a:ext cx="4000500" cy="839788"/>
        </p:xfrm>
        <a:graphic>
          <a:graphicData uri="http://schemas.openxmlformats.org/drawingml/2006/table">
            <a:tbl>
              <a:tblPr/>
              <a:tblGrid>
                <a:gridCol w="400050"/>
                <a:gridCol w="400050"/>
                <a:gridCol w="400050"/>
                <a:gridCol w="400050"/>
                <a:gridCol w="400050"/>
                <a:gridCol w="400050"/>
                <a:gridCol w="400050"/>
                <a:gridCol w="400050"/>
                <a:gridCol w="400050"/>
                <a:gridCol w="400050"/>
              </a:tblGrid>
              <a:tr h="839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hlinkClick r:id="rId3"/>
                        </a:rPr>
                        <a:t>  </a:t>
                      </a:r>
                      <a:r>
                        <a:rPr kumimoji="0" lang="en-US" sz="3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hlinkClick r:id="rId4"/>
                        </a:rPr>
                        <a:t>  </a:t>
                      </a: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hlinkClick r:id="rId5"/>
                        </a:rPr>
                        <a:t>  </a:t>
                      </a: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hlinkClick r:id="rId6"/>
                        </a:rPr>
                        <a:t>  </a:t>
                      </a:r>
                      <a:r>
                        <a:rPr kumimoji="0" lang="en-US" sz="3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hlinkClick r:id="rId7"/>
                        </a:rPr>
                        <a:t>  </a:t>
                      </a: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hlinkClick r:id="rId8"/>
                        </a:rPr>
                        <a:t>  </a:t>
                      </a: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hlinkClick r:id="rId9"/>
                        </a:rPr>
                        <a:t>  </a:t>
                      </a: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hlinkClick r:id="rId10"/>
                        </a:rPr>
                        <a:t>  </a:t>
                      </a: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hlinkClick r:id="rId11"/>
                        </a:rPr>
                        <a:t>  </a:t>
                      </a: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  <a:hlinkClick r:id="rId12"/>
                        </a:rPr>
                        <a:t>  </a:t>
                      </a:r>
                      <a:r>
                        <a:rPr kumimoji="0" lang="en-US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       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/>
          <a:srcRect l="4687" t="22000" r="10938" b="11333"/>
          <a:stretch>
            <a:fillRect/>
          </a:stretch>
        </p:blipFill>
        <p:spPr bwMode="auto">
          <a:xfrm>
            <a:off x="457200" y="609600"/>
            <a:ext cx="8229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990600" y="5029200"/>
            <a:ext cx="75089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3rd October 2009, </a:t>
            </a:r>
            <a:r>
              <a:rPr lang="en-US" sz="3200" b="1" dirty="0" smtClean="0">
                <a:hlinkClick r:id="rId14"/>
              </a:rPr>
              <a:t>ICCV 2009</a:t>
            </a:r>
            <a:r>
              <a:rPr lang="en-US" sz="3200" b="1" dirty="0" smtClean="0"/>
              <a:t>, Kyoto, Japan 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914400"/>
            <a:ext cx="5638800" cy="551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Lotus Hill Dataset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91200" y="6488668"/>
            <a:ext cx="332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Yao, Liang, Zhu, EMMCVPR, 2007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Lotus Hill Dataset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0"/>
            <a:ext cx="4495800" cy="616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791200" y="6488668"/>
            <a:ext cx="332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Yao, Liang, Zhu, EMMCVPR, 2007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143000"/>
            <a:ext cx="701040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5683250" y="6491288"/>
            <a:ext cx="31123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/>
              <a:t>Russell, </a:t>
            </a:r>
            <a:r>
              <a:rPr lang="en-US" dirty="0" err="1"/>
              <a:t>Torralba</a:t>
            </a:r>
            <a:r>
              <a:rPr lang="en-US" dirty="0"/>
              <a:t>, </a:t>
            </a:r>
            <a:r>
              <a:rPr lang="en-US" dirty="0" err="1"/>
              <a:t>Freman</a:t>
            </a:r>
            <a:r>
              <a:rPr lang="en-US" dirty="0"/>
              <a:t>, 2005</a:t>
            </a: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/>
              <a:t>LabelMe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83561" y="1918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10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381103" y="115669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924800" y="609600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200400"/>
            <a:ext cx="914400" cy="76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19400" y="2133600"/>
            <a:ext cx="3657600" cy="29718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 descr="logo_highr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304800"/>
            <a:ext cx="5883539" cy="1828800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4807146" y="6488668"/>
            <a:ext cx="4260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Deng, Wei, </a:t>
            </a:r>
            <a:r>
              <a:rPr lang="en-US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Socher</a:t>
            </a: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Li, Li, </a:t>
            </a:r>
            <a:r>
              <a:rPr lang="en-US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</a:t>
            </a: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CVPR 2009</a:t>
            </a:r>
          </a:p>
        </p:txBody>
      </p:sp>
      <p:sp>
        <p:nvSpPr>
          <p:cNvPr id="201" name="Title 200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14,847 categories, 9,349,136 images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9" name="Content Placeholder 198"/>
          <p:cNvSpPr>
            <a:spLocks noGrp="1"/>
          </p:cNvSpPr>
          <p:nvPr>
            <p:ph idx="1"/>
          </p:nvPr>
        </p:nvSpPr>
        <p:spPr>
          <a:xfrm>
            <a:off x="457200" y="2087563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Animals </a:t>
            </a:r>
          </a:p>
          <a:p>
            <a:pPr lvl="1"/>
            <a:r>
              <a:rPr lang="en-US" sz="2400" dirty="0" smtClean="0"/>
              <a:t>Fish</a:t>
            </a:r>
          </a:p>
          <a:p>
            <a:pPr lvl="1"/>
            <a:r>
              <a:rPr lang="en-US" sz="2400" dirty="0" smtClean="0"/>
              <a:t>Bird</a:t>
            </a:r>
          </a:p>
          <a:p>
            <a:pPr lvl="1"/>
            <a:r>
              <a:rPr lang="en-US" sz="2400" dirty="0" smtClean="0"/>
              <a:t>Mammal</a:t>
            </a:r>
          </a:p>
          <a:p>
            <a:pPr lvl="1"/>
            <a:r>
              <a:rPr lang="en-US" sz="2400" dirty="0" smtClean="0"/>
              <a:t>Invertebrate</a:t>
            </a:r>
          </a:p>
          <a:p>
            <a:r>
              <a:rPr lang="en-US" sz="2800" dirty="0" smtClean="0"/>
              <a:t>Scenes</a:t>
            </a:r>
          </a:p>
          <a:p>
            <a:pPr lvl="1"/>
            <a:r>
              <a:rPr lang="en-US" sz="2400" dirty="0" smtClean="0"/>
              <a:t>Indoors</a:t>
            </a:r>
          </a:p>
          <a:p>
            <a:pPr lvl="1"/>
            <a:r>
              <a:rPr lang="en-US" sz="2400" dirty="0" smtClean="0"/>
              <a:t>Geological formations</a:t>
            </a:r>
          </a:p>
        </p:txBody>
      </p:sp>
      <p:sp>
        <p:nvSpPr>
          <p:cNvPr id="200" name="Content Placeholder 198"/>
          <p:cNvSpPr txBox="1">
            <a:spLocks/>
          </p:cNvSpPr>
          <p:nvPr/>
        </p:nvSpPr>
        <p:spPr>
          <a:xfrm>
            <a:off x="4800600" y="2057400"/>
            <a:ext cx="411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Sport Activities</a:t>
            </a:r>
          </a:p>
          <a:p>
            <a:pPr marL="342900" indent="-3429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Fabric Materials</a:t>
            </a:r>
          </a:p>
          <a:p>
            <a:pPr marL="342900" indent="-342900" algn="l" rt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Instrumentation</a:t>
            </a:r>
          </a:p>
          <a:p>
            <a:pPr marL="800100" lvl="1" indent="-342900" algn="l" rtl="0">
              <a:spcBef>
                <a:spcPct val="20000"/>
              </a:spcBef>
              <a:buFont typeface="Calibri" pitchFamily="34" charset="0"/>
              <a:buChar char="–"/>
            </a:pPr>
            <a:r>
              <a:rPr lang="en-US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Tool</a:t>
            </a:r>
          </a:p>
          <a:p>
            <a:pPr marL="800100" lvl="1" indent="-342900" algn="l" rtl="0">
              <a:spcBef>
                <a:spcPct val="20000"/>
              </a:spcBef>
              <a:buFont typeface="Calibri" pitchFamily="34" charset="0"/>
              <a:buChar char="–"/>
            </a:pPr>
            <a:r>
              <a:rPr lang="en-US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Appliances</a:t>
            </a:r>
          </a:p>
          <a:p>
            <a:pPr marL="800100" lvl="1" indent="-342900" algn="l" rtl="0">
              <a:spcBef>
                <a:spcPct val="20000"/>
              </a:spcBef>
              <a:buFont typeface="Calibri" pitchFamily="34" charset="0"/>
              <a:buChar char="–"/>
            </a:pPr>
            <a:r>
              <a:rPr lang="en-US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  <a:p>
            <a:pPr marL="342900" indent="-342900" algn="l" rtl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Plants</a:t>
            </a:r>
          </a:p>
          <a:p>
            <a:pPr marL="800100" lvl="1" indent="-342900" algn="l" rtl="0">
              <a:spcBef>
                <a:spcPct val="20000"/>
              </a:spcBef>
              <a:buFont typeface="Calibri" pitchFamily="34" charset="0"/>
              <a:buChar char="–"/>
            </a:pPr>
            <a:r>
              <a:rPr lang="en-US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  <a:p>
            <a:pPr marL="800100" lvl="1" indent="-342900" algn="l" rtl="0">
              <a:spcBef>
                <a:spcPct val="20000"/>
              </a:spcBef>
              <a:buFont typeface="Arial" pitchFamily="34" charset="0"/>
              <a:buChar char="•"/>
            </a:pPr>
            <a:endParaRPr lang="en-US" sz="24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 descr="logo_highr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304800"/>
            <a:ext cx="5883539" cy="1828800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4807146" y="6488668"/>
            <a:ext cx="4260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Deng, Wei, </a:t>
            </a:r>
            <a:r>
              <a:rPr lang="en-US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Socher</a:t>
            </a: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Li, Li, </a:t>
            </a:r>
            <a:r>
              <a:rPr lang="en-US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</a:t>
            </a: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CVPR 2009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" y="1371600"/>
            <a:ext cx="1600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“Cycling”</a:t>
            </a:r>
            <a:endParaRPr lang="en-US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l" rtl="0"/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endParaRPr lang="en-US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4688" t="23333" r="6250" b="8667"/>
          <a:stretch>
            <a:fillRect/>
          </a:stretch>
        </p:blipFill>
        <p:spPr bwMode="auto">
          <a:xfrm>
            <a:off x="0" y="1905000"/>
            <a:ext cx="91977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 descr="logo_highr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304800"/>
            <a:ext cx="5883539" cy="1828800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4807146" y="6488668"/>
            <a:ext cx="4260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Deng, Wei, </a:t>
            </a:r>
            <a:r>
              <a:rPr lang="en-US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Socher</a:t>
            </a: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Li, Li, </a:t>
            </a:r>
            <a:r>
              <a:rPr lang="en-US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</a:t>
            </a: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CVPR 2009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" y="1371600"/>
            <a:ext cx="502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“Drawing room, withdrawing room”</a:t>
            </a:r>
          </a:p>
          <a:p>
            <a:pPr algn="l" rtl="0"/>
            <a:r>
              <a:rPr lang="en-US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endParaRPr lang="en-US" sz="24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4687" t="23333" r="8594" b="8667"/>
          <a:stretch>
            <a:fillRect/>
          </a:stretch>
        </p:blipFill>
        <p:spPr bwMode="auto">
          <a:xfrm>
            <a:off x="0" y="1904999"/>
            <a:ext cx="9144000" cy="4201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 descr="logo_highr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304800"/>
            <a:ext cx="5883539" cy="1828800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4807146" y="6488668"/>
            <a:ext cx="4260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Deng, Wei, </a:t>
            </a:r>
            <a:r>
              <a:rPr lang="en-US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Socher</a:t>
            </a: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Li, Li, </a:t>
            </a:r>
            <a:r>
              <a:rPr lang="en-US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</a:t>
            </a: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CVPR 2009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3906" t="23333" r="9375" b="8667"/>
          <a:stretch>
            <a:fillRect/>
          </a:stretch>
        </p:blipFill>
        <p:spPr bwMode="auto">
          <a:xfrm>
            <a:off x="0" y="1981200"/>
            <a:ext cx="912158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14388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“Oriental cherry, Japanese cherry, Japanese flowering cherry, </a:t>
            </a:r>
            <a:r>
              <a:rPr lang="en-US" b="1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Prunus</a:t>
            </a:r>
            <a:r>
              <a:rPr lang="en-US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serrulata</a:t>
            </a:r>
            <a:r>
              <a:rPr lang="en-US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”</a:t>
            </a:r>
          </a:p>
          <a:p>
            <a:pPr algn="l" rtl="0"/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endParaRPr lang="en-US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4267200"/>
            <a:ext cx="34290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bbox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278912"/>
            <a:ext cx="3733800" cy="2579088"/>
          </a:xfrm>
          <a:prstGeom prst="rect">
            <a:avLst/>
          </a:prstGeom>
        </p:spPr>
      </p:pic>
      <p:pic>
        <p:nvPicPr>
          <p:cNvPr id="6" name="Picture 5" descr="bbox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1676400"/>
            <a:ext cx="3124200" cy="2401006"/>
          </a:xfrm>
          <a:prstGeom prst="rect">
            <a:avLst/>
          </a:prstGeom>
        </p:spPr>
      </p:pic>
      <p:pic>
        <p:nvPicPr>
          <p:cNvPr id="7" name="Picture 6" descr="bbox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1295400"/>
            <a:ext cx="2286000" cy="2969381"/>
          </a:xfrm>
          <a:prstGeom prst="rect">
            <a:avLst/>
          </a:prstGeom>
        </p:spPr>
      </p:pic>
      <p:pic>
        <p:nvPicPr>
          <p:cNvPr id="9" name="Picture 8" descr="bbox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1371600"/>
            <a:ext cx="2209800" cy="28704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57600" y="381000"/>
            <a:ext cx="609600" cy="685800"/>
          </a:xfrm>
          <a:prstGeom prst="rect">
            <a:avLst/>
          </a:prstGeom>
          <a:noFill/>
          <a:ln w="38100">
            <a:solidFill>
              <a:srgbClr val="EBE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logo_highre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6347" y="-76200"/>
            <a:ext cx="4936453" cy="1534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List properties of ideal recognition system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763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Representation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10…00’s </a:t>
            </a:r>
            <a:r>
              <a:rPr lang="en-US" sz="2400" dirty="0"/>
              <a:t>categories,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Handle all </a:t>
            </a:r>
            <a:r>
              <a:rPr lang="en-US" sz="2400" dirty="0" err="1"/>
              <a:t>invariances</a:t>
            </a:r>
            <a:r>
              <a:rPr lang="en-US" sz="2400" dirty="0"/>
              <a:t> (occlusions, view point, …)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Explain as many pixels as possible (or answer as many questions as you can about the </a:t>
            </a:r>
            <a:r>
              <a:rPr lang="en-US" sz="2400" dirty="0" smtClean="0"/>
              <a:t>object and its environment)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fast, robust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Learning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Handle all degrees of supervision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Incremental learning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Few training images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…</a:t>
            </a:r>
          </a:p>
          <a:p>
            <a:pPr>
              <a:lnSpc>
                <a:spcPct val="80000"/>
              </a:lnSpc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5" name="Text Box 5"/>
          <p:cNvSpPr txBox="1">
            <a:spLocks noChangeArrowheads="1"/>
          </p:cNvSpPr>
          <p:nvPr/>
        </p:nvSpPr>
        <p:spPr bwMode="auto">
          <a:xfrm>
            <a:off x="304800" y="3424237"/>
            <a:ext cx="42672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Some kind of game or fight. Two groups of two men? The foregound pair looked like one was getting a fist in the face. Outdoors seemed like because i have an impression of grass and maybe lines on the grass? That would be why I think perhaps a game, rough game though, more like rugby than football because they pairs weren't in pads and helmets, though I did get the impression of similar clothing. maybe some trees? in the background. (Subject: SM)</a:t>
            </a:r>
          </a:p>
        </p:txBody>
      </p:sp>
      <p:sp>
        <p:nvSpPr>
          <p:cNvPr id="486406" name="Text Box 6"/>
          <p:cNvSpPr txBox="1">
            <a:spLocks noChangeArrowheads="1"/>
          </p:cNvSpPr>
          <p:nvPr/>
        </p:nvSpPr>
        <p:spPr bwMode="auto">
          <a:xfrm>
            <a:off x="1219200" y="2971800"/>
            <a:ext cx="1870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PT = 500ms</a:t>
            </a:r>
          </a:p>
        </p:txBody>
      </p:sp>
      <p:pic>
        <p:nvPicPr>
          <p:cNvPr id="486434" name="Picture 34" descr="image_0040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304800" y="228600"/>
            <a:ext cx="3962400" cy="2641600"/>
          </a:xfrm>
          <a:prstGeom prst="rect">
            <a:avLst/>
          </a:prstGeom>
          <a:noFill/>
        </p:spPr>
      </p:pic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838200" y="6400800"/>
            <a:ext cx="3225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>
              <a:defRPr/>
            </a:pPr>
            <a:r>
              <a:rPr lang="en-US" sz="1600" i="1" dirty="0" err="1">
                <a:latin typeface="Calibri"/>
                <a:ea typeface="+mn-ea"/>
                <a:cs typeface="+mn-cs"/>
              </a:rPr>
              <a:t>Fei-Fei</a:t>
            </a:r>
            <a:r>
              <a:rPr lang="en-US" sz="1600" i="1" dirty="0">
                <a:latin typeface="Calibri"/>
                <a:ea typeface="+mn-ea"/>
                <a:cs typeface="+mn-cs"/>
              </a:rPr>
              <a:t>, </a:t>
            </a:r>
            <a:r>
              <a:rPr lang="en-US" sz="1600" i="1" dirty="0" err="1">
                <a:latin typeface="Calibri"/>
                <a:ea typeface="+mn-ea"/>
                <a:cs typeface="+mn-cs"/>
              </a:rPr>
              <a:t>Iyer</a:t>
            </a:r>
            <a:r>
              <a:rPr lang="en-US" sz="1600" i="1" dirty="0">
                <a:latin typeface="Calibri"/>
                <a:ea typeface="+mn-ea"/>
                <a:cs typeface="+mn-cs"/>
              </a:rPr>
              <a:t>, Koch, </a:t>
            </a:r>
            <a:r>
              <a:rPr lang="en-US" sz="1600" i="1" dirty="0" err="1">
                <a:latin typeface="Calibri"/>
                <a:ea typeface="+mn-ea"/>
                <a:cs typeface="+mn-cs"/>
              </a:rPr>
              <a:t>Perona</a:t>
            </a:r>
            <a:r>
              <a:rPr lang="en-US" sz="1600" i="1" dirty="0">
                <a:latin typeface="Calibri"/>
                <a:ea typeface="+mn-ea"/>
                <a:cs typeface="+mn-cs"/>
              </a:rPr>
              <a:t>, </a:t>
            </a:r>
            <a:r>
              <a:rPr lang="en-US" sz="1600" i="1" dirty="0" err="1">
                <a:latin typeface="Calibri"/>
                <a:ea typeface="+mn-ea"/>
                <a:cs typeface="+mn-cs"/>
              </a:rPr>
              <a:t>JoV</a:t>
            </a:r>
            <a:r>
              <a:rPr lang="en-US" sz="1600" i="1" dirty="0">
                <a:latin typeface="Calibri"/>
                <a:ea typeface="+mn-ea"/>
                <a:cs typeface="+mn-cs"/>
              </a:rPr>
              <a:t>, 2007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4648200" y="249745"/>
            <a:ext cx="4495800" cy="2927890"/>
            <a:chOff x="1066800" y="1143000"/>
            <a:chExt cx="7620000" cy="4962525"/>
          </a:xfrm>
        </p:grpSpPr>
        <p:pic>
          <p:nvPicPr>
            <p:cNvPr id="36" name="Picture 3" descr="dictionary-2"/>
            <p:cNvPicPr>
              <a:picLocks noChangeAspect="1" noChangeArrowheads="1"/>
            </p:cNvPicPr>
            <p:nvPr/>
          </p:nvPicPr>
          <p:blipFill>
            <a:blip r:embed="rId3">
              <a:lum bright="-6000" contrast="24000"/>
            </a:blip>
            <a:srcRect/>
            <a:stretch>
              <a:fillRect/>
            </a:stretch>
          </p:blipFill>
          <p:spPr bwMode="auto">
            <a:xfrm>
              <a:off x="1066800" y="1143000"/>
              <a:ext cx="6667500" cy="4962525"/>
            </a:xfrm>
            <a:prstGeom prst="rect">
              <a:avLst/>
            </a:prstGeom>
            <a:noFill/>
          </p:spPr>
        </p:pic>
        <p:pic>
          <p:nvPicPr>
            <p:cNvPr id="37" name="Picture 4" descr="mag_glas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24600" y="3657600"/>
              <a:ext cx="2362200" cy="2243138"/>
            </a:xfrm>
            <a:prstGeom prst="rect">
              <a:avLst/>
            </a:prstGeom>
            <a:noFill/>
          </p:spPr>
        </p:pic>
        <p:sp>
          <p:nvSpPr>
            <p:cNvPr id="38" name="WordArt 5"/>
            <p:cNvSpPr>
              <a:spLocks noChangeArrowheads="1" noChangeShapeType="1" noTextEdit="1"/>
            </p:cNvSpPr>
            <p:nvPr/>
          </p:nvSpPr>
          <p:spPr bwMode="auto">
            <a:xfrm rot="-390707">
              <a:off x="1828800" y="1905000"/>
              <a:ext cx="6038850" cy="1285875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kern="10" dirty="0">
                  <a:ln w="9525">
                    <a:noFill/>
                    <a:round/>
                    <a:headEnd/>
                    <a:tailEnd/>
                  </a:ln>
                  <a:solidFill>
                    <a:srgbClr val="92003B"/>
                  </a:solidFill>
                  <a:latin typeface="Arial Black"/>
                  <a:ea typeface="+mn-ea"/>
                  <a:cs typeface="+mn-cs"/>
                </a:rPr>
                <a:t>~10,000 to 30,000</a:t>
              </a:r>
            </a:p>
          </p:txBody>
        </p:sp>
      </p:grp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6931076" y="3276600"/>
            <a:ext cx="16033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>
              <a:defRPr/>
            </a:pPr>
            <a:r>
              <a:rPr lang="en-US" sz="1600" i="1" dirty="0" err="1" smtClean="0">
                <a:latin typeface="Calibri"/>
                <a:ea typeface="+mn-ea"/>
                <a:cs typeface="+mn-cs"/>
              </a:rPr>
              <a:t>Biederman</a:t>
            </a:r>
            <a:r>
              <a:rPr lang="en-US" sz="1600" i="1" dirty="0" smtClean="0">
                <a:latin typeface="Calibri"/>
              </a:rPr>
              <a:t>, 1987</a:t>
            </a:r>
            <a:endParaRPr lang="en-US" sz="1600" i="1" dirty="0">
              <a:latin typeface="Calibri"/>
              <a:ea typeface="+mn-ea"/>
              <a:cs typeface="+mn-cs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5066253" y="3733800"/>
            <a:ext cx="3657600" cy="2971800"/>
            <a:chOff x="5066253" y="3886200"/>
            <a:chExt cx="3657600" cy="2971800"/>
          </a:xfrm>
        </p:grpSpPr>
        <p:grpSp>
          <p:nvGrpSpPr>
            <p:cNvPr id="41" name="Group 20"/>
            <p:cNvGrpSpPr>
              <a:grpSpLocks/>
            </p:cNvGrpSpPr>
            <p:nvPr/>
          </p:nvGrpSpPr>
          <p:grpSpPr bwMode="auto">
            <a:xfrm>
              <a:off x="5066253" y="3886201"/>
              <a:ext cx="3657600" cy="2362200"/>
              <a:chOff x="3264" y="432"/>
              <a:chExt cx="2208" cy="1365"/>
            </a:xfrm>
          </p:grpSpPr>
          <p:sp>
            <p:nvSpPr>
              <p:cNvPr id="42" name="Text Box 7"/>
              <p:cNvSpPr txBox="1">
                <a:spLocks noChangeArrowheads="1"/>
              </p:cNvSpPr>
              <p:nvPr/>
            </p:nvSpPr>
            <p:spPr bwMode="auto">
              <a:xfrm>
                <a:off x="3360" y="432"/>
                <a:ext cx="11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en-US" sz="1800" dirty="0"/>
              </a:p>
            </p:txBody>
          </p:sp>
          <p:pic>
            <p:nvPicPr>
              <p:cNvPr id="43" name="Picture 11" descr="Google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319" y="931"/>
                <a:ext cx="866" cy="345"/>
              </a:xfrm>
              <a:prstGeom prst="rect">
                <a:avLst/>
              </a:prstGeom>
              <a:noFill/>
            </p:spPr>
          </p:pic>
          <p:pic>
            <p:nvPicPr>
              <p:cNvPr id="44" name="Picture 12" descr="AltaVista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848" y="1296"/>
                <a:ext cx="624" cy="242"/>
              </a:xfrm>
              <a:prstGeom prst="rect">
                <a:avLst/>
              </a:prstGeom>
              <a:noFill/>
            </p:spPr>
          </p:pic>
          <p:pic>
            <p:nvPicPr>
              <p:cNvPr id="45" name="Picture 13" descr="Images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312" y="768"/>
                <a:ext cx="837" cy="222"/>
              </a:xfrm>
              <a:prstGeom prst="rect">
                <a:avLst/>
              </a:prstGeom>
              <a:noFill/>
            </p:spPr>
          </p:pic>
          <p:pic>
            <p:nvPicPr>
              <p:cNvPr id="46" name="Picture 14" descr="Picsearch - the search engine for pictures and images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936" y="1296"/>
                <a:ext cx="782" cy="370"/>
              </a:xfrm>
              <a:prstGeom prst="rect">
                <a:avLst/>
              </a:prstGeom>
              <a:noFill/>
            </p:spPr>
          </p:pic>
          <p:pic>
            <p:nvPicPr>
              <p:cNvPr id="47" name="Picture 15" descr="cydral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4752" y="672"/>
                <a:ext cx="695" cy="211"/>
              </a:xfrm>
              <a:prstGeom prst="rect">
                <a:avLst/>
              </a:prstGeom>
              <a:noFill/>
            </p:spPr>
          </p:pic>
          <p:pic>
            <p:nvPicPr>
              <p:cNvPr id="48" name="Picture 16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3408" y="1104"/>
                <a:ext cx="819" cy="1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9" name="Picture 17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3264" y="1536"/>
                <a:ext cx="658" cy="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50" name="Rectangle 49"/>
            <p:cNvSpPr/>
            <p:nvPr/>
          </p:nvSpPr>
          <p:spPr>
            <a:xfrm>
              <a:off x="5066253" y="3886200"/>
              <a:ext cx="3657600" cy="29718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910671" y="6086651"/>
              <a:ext cx="1657900" cy="618949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http://people.csail.mit.edu/torralba/shortCourseRLOC/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18000" r="15625" b="7333"/>
          <a:stretch>
            <a:fillRect/>
          </a:stretch>
        </p:blipFill>
        <p:spPr bwMode="auto">
          <a:xfrm>
            <a:off x="-1" y="1600200"/>
            <a:ext cx="9144001" cy="474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Camouflage Challenge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225688"/>
            <a:ext cx="838200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To write an algorithm that takes the training images as input and then recognizes and segments objects in the test set</a:t>
            </a:r>
          </a:p>
          <a:p>
            <a:endParaRPr lang="en-US" dirty="0" smtClean="0"/>
          </a:p>
          <a:p>
            <a:r>
              <a:rPr lang="en-US" dirty="0" smtClean="0"/>
              <a:t>The training set consists of 20 images of 9 objects. Each image has a novel camouflage </a:t>
            </a:r>
            <a:r>
              <a:rPr lang="en-US" dirty="0" err="1" smtClean="0"/>
              <a:t>albedo</a:t>
            </a:r>
            <a:r>
              <a:rPr lang="en-US" dirty="0" smtClean="0"/>
              <a:t> texture map, and a novel background of other digital embryos, also with a novel arrangements and camouflage patterns. The target object is in front, i.e. "in plain view".</a:t>
            </a:r>
          </a:p>
          <a:p>
            <a:endParaRPr lang="en-US" dirty="0" smtClean="0"/>
          </a:p>
          <a:p>
            <a:r>
              <a:rPr lang="en-US" dirty="0" smtClean="0"/>
              <a:t>For quantitative tests, there is also a test set that consists of 20 images of 9 objects. Each image is generated as with the training set.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088011"/>
            <a:ext cx="1587500" cy="158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4088011"/>
            <a:ext cx="1587500" cy="158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4088011"/>
            <a:ext cx="1587500" cy="158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4088011"/>
            <a:ext cx="1587500" cy="1587500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52400" y="6324600"/>
            <a:ext cx="876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Brady, M. J., &amp; Kersten, D. (2003). Bootstrapped learning of novel objects. J Vis, 3(6), 413-422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83561" y="1918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10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8381103" y="115669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924800" y="609600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83561" y="1918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10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381103" y="115669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924800" y="609600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200400"/>
            <a:ext cx="914400" cy="76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19400" y="2133600"/>
            <a:ext cx="3657600" cy="29718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124200"/>
            <a:ext cx="9144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2133600"/>
            <a:ext cx="9144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2133600"/>
            <a:ext cx="914400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600" y="2146300"/>
            <a:ext cx="903514" cy="9035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4112986"/>
            <a:ext cx="914400" cy="914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4112986"/>
            <a:ext cx="914400" cy="914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600" y="4125686"/>
            <a:ext cx="903514" cy="9035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3124200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83561" y="1918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10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381103" y="115669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2-4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924800" y="609600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19400" y="2133600"/>
            <a:ext cx="3657600" cy="29718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267200" y="3260558"/>
            <a:ext cx="701842" cy="701842"/>
            <a:chOff x="3200400" y="2133600"/>
            <a:chExt cx="2895600" cy="28956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1000" y="3200400"/>
              <a:ext cx="914400" cy="762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0400" y="3124200"/>
              <a:ext cx="914400" cy="9144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0400" y="2133600"/>
              <a:ext cx="914400" cy="9144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1000" y="2133600"/>
              <a:ext cx="914400" cy="9144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81600" y="2146300"/>
              <a:ext cx="903514" cy="90351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0400" y="4112986"/>
              <a:ext cx="914400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1000" y="4112986"/>
              <a:ext cx="914400" cy="9144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81600" y="4125686"/>
              <a:ext cx="903514" cy="90351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1600" y="3124200"/>
              <a:ext cx="914400" cy="9144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83561" y="1918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10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8381103" y="115669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2-4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924800" y="609600"/>
            <a:ext cx="84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52400" y="2133600"/>
            <a:ext cx="4100004" cy="3814981"/>
            <a:chOff x="152400" y="2133600"/>
            <a:chExt cx="4100004" cy="38149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" y="2133600"/>
              <a:ext cx="4023804" cy="31686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28600" y="5302250"/>
              <a:ext cx="40238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In 1996 DARPA released 14000 images, </a:t>
              </a:r>
              <a:br>
                <a:rPr lang="en-US" dirty="0" smtClean="0"/>
              </a:br>
              <a:r>
                <a:rPr lang="en-US" dirty="0" smtClean="0"/>
                <a:t>from over 1000 individuals.</a:t>
              </a:r>
              <a:endParaRPr lang="en-US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58808" t="30319"/>
          <a:stretch>
            <a:fillRect/>
          </a:stretch>
        </p:blipFill>
        <p:spPr>
          <a:xfrm>
            <a:off x="4517538" y="1143000"/>
            <a:ext cx="4458599" cy="55667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1200" y="130314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faces and cars scale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3095</TotalTime>
  <Words>1719</Words>
  <Application>Microsoft Office PowerPoint</Application>
  <PresentationFormat>On-screen Show (4:3)</PresentationFormat>
  <Paragraphs>296</Paragraphs>
  <Slides>57</Slides>
  <Notes>25</Notes>
  <HiddenSlides>2</HiddenSlides>
  <MMClips>0</MMClips>
  <ScaleCrop>false</ScaleCrop>
  <HeadingPairs>
    <vt:vector size="4" baseType="variant">
      <vt:variant>
        <vt:lpstr>Design Template</vt:lpstr>
      </vt:variant>
      <vt:variant>
        <vt:i4>4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Office Theme</vt:lpstr>
      <vt:lpstr>1_Office Theme</vt:lpstr>
      <vt:lpstr>2_Office Theme</vt:lpstr>
      <vt:lpstr>3_Office Theme</vt:lpstr>
      <vt:lpstr>Datasets  </vt:lpstr>
      <vt:lpstr>Datasets and  Powers of 10</vt:lpstr>
      <vt:lpstr>Slide 3</vt:lpstr>
      <vt:lpstr>Slide 4</vt:lpstr>
      <vt:lpstr>Slide 5</vt:lpstr>
      <vt:lpstr>The Camouflage Challenge</vt:lpstr>
      <vt:lpstr>Slide 7</vt:lpstr>
      <vt:lpstr>Slide 8</vt:lpstr>
      <vt:lpstr>Slide 9</vt:lpstr>
      <vt:lpstr>Slide 10</vt:lpstr>
      <vt:lpstr>Slide 11</vt:lpstr>
      <vt:lpstr>Caltech 101 and 256</vt:lpstr>
      <vt:lpstr>Slide 13</vt:lpstr>
      <vt:lpstr>Extreme labeling</vt:lpstr>
      <vt:lpstr>Slide 15</vt:lpstr>
      <vt:lpstr>Lotus Hill Research Institute image corpus</vt:lpstr>
      <vt:lpstr>Different datasets Different focuses</vt:lpstr>
      <vt:lpstr>Slide 18</vt:lpstr>
      <vt:lpstr>Slide 19</vt:lpstr>
      <vt:lpstr>These datasets start to push the boundaries and ask the question of how many categories are there?</vt:lpstr>
      <vt:lpstr>80.000.000 images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Dataset size in perspective</vt:lpstr>
      <vt:lpstr>My own powers of 10</vt:lpstr>
      <vt:lpstr>Slide 31</vt:lpstr>
      <vt:lpstr>Dataset labeling by crowd sourcing</vt:lpstr>
      <vt:lpstr>“We've heard that a million monkeys at a million keyboards could produce the complete works of Shakespeare; now, thanks to the Internet, we know that is not true.”     -- Robert Wilensky, 1996</vt:lpstr>
      <vt:lpstr>Slide 34</vt:lpstr>
      <vt:lpstr>Choose all related images 0.02cent/image</vt:lpstr>
      <vt:lpstr>1 cent</vt:lpstr>
      <vt:lpstr>1 cent</vt:lpstr>
      <vt:lpstr>1 cent</vt:lpstr>
      <vt:lpstr>Labeling Attributes</vt:lpstr>
      <vt:lpstr>Using Turk to label human activities </vt:lpstr>
      <vt:lpstr>It’s hard task sometimes for 1cent</vt:lpstr>
      <vt:lpstr>Why people does this?</vt:lpstr>
      <vt:lpstr>Appreciation from “turkers”</vt:lpstr>
      <vt:lpstr>A rough grouping of datasets by usage</vt:lpstr>
      <vt:lpstr>Caltech 101 &amp; 256</vt:lpstr>
      <vt:lpstr>Slide 46</vt:lpstr>
      <vt:lpstr>Lotus Hill Dataset</vt:lpstr>
      <vt:lpstr>Lotus Hill Dataset</vt:lpstr>
      <vt:lpstr>LabelMe</vt:lpstr>
      <vt:lpstr>14,847 categories, 9,349,136 images</vt:lpstr>
      <vt:lpstr>Slide 51</vt:lpstr>
      <vt:lpstr>Slide 52</vt:lpstr>
      <vt:lpstr>Slide 53</vt:lpstr>
      <vt:lpstr>Slide 54</vt:lpstr>
      <vt:lpstr>List properties of ideal recognition system</vt:lpstr>
      <vt:lpstr>Slide 56</vt:lpstr>
      <vt:lpstr>http://people.csail.mit.edu/torralba/shortCourseRLOC/</vt:lpstr>
    </vt:vector>
  </TitlesOfParts>
  <Company>MIT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Datasets</dc:title>
  <dc:creator>antonio torralba</dc:creator>
  <cp:lastModifiedBy>antonio torralba</cp:lastModifiedBy>
  <cp:revision>90</cp:revision>
  <dcterms:created xsi:type="dcterms:W3CDTF">2009-09-28T04:17:10Z</dcterms:created>
  <dcterms:modified xsi:type="dcterms:W3CDTF">2009-09-28T04:24:57Z</dcterms:modified>
</cp:coreProperties>
</file>