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  <p:sldMasterId id="2147483690" r:id="rId4"/>
  </p:sldMasterIdLst>
  <p:notesMasterIdLst>
    <p:notesMasterId r:id="rId61"/>
  </p:notesMasterIdLst>
  <p:sldIdLst>
    <p:sldId id="256" r:id="rId5"/>
    <p:sldId id="349" r:id="rId6"/>
    <p:sldId id="337" r:id="rId7"/>
    <p:sldId id="338" r:id="rId8"/>
    <p:sldId id="312" r:id="rId9"/>
    <p:sldId id="317" r:id="rId10"/>
    <p:sldId id="318" r:id="rId11"/>
    <p:sldId id="319" r:id="rId12"/>
    <p:sldId id="320" r:id="rId13"/>
    <p:sldId id="322" r:id="rId14"/>
    <p:sldId id="323" r:id="rId15"/>
    <p:sldId id="345" r:id="rId16"/>
    <p:sldId id="346" r:id="rId17"/>
    <p:sldId id="347" r:id="rId18"/>
    <p:sldId id="348" r:id="rId19"/>
    <p:sldId id="344" r:id="rId20"/>
    <p:sldId id="330" r:id="rId21"/>
    <p:sldId id="331" r:id="rId22"/>
    <p:sldId id="332" r:id="rId23"/>
    <p:sldId id="333" r:id="rId24"/>
    <p:sldId id="334" r:id="rId25"/>
    <p:sldId id="257" r:id="rId26"/>
    <p:sldId id="258" r:id="rId27"/>
    <p:sldId id="261" r:id="rId28"/>
    <p:sldId id="262" r:id="rId29"/>
    <p:sldId id="263" r:id="rId30"/>
    <p:sldId id="264" r:id="rId31"/>
    <p:sldId id="266" r:id="rId32"/>
    <p:sldId id="270" r:id="rId33"/>
    <p:sldId id="370" r:id="rId34"/>
    <p:sldId id="271" r:id="rId35"/>
    <p:sldId id="351" r:id="rId36"/>
    <p:sldId id="352" r:id="rId37"/>
    <p:sldId id="353" r:id="rId38"/>
    <p:sldId id="272" r:id="rId39"/>
    <p:sldId id="305" r:id="rId40"/>
    <p:sldId id="306" r:id="rId41"/>
    <p:sldId id="339" r:id="rId42"/>
    <p:sldId id="350" r:id="rId43"/>
    <p:sldId id="302" r:id="rId44"/>
    <p:sldId id="355" r:id="rId45"/>
    <p:sldId id="340" r:id="rId46"/>
    <p:sldId id="341" r:id="rId47"/>
    <p:sldId id="342" r:id="rId48"/>
    <p:sldId id="357" r:id="rId49"/>
    <p:sldId id="364" r:id="rId50"/>
    <p:sldId id="366" r:id="rId51"/>
    <p:sldId id="367" r:id="rId52"/>
    <p:sldId id="368" r:id="rId53"/>
    <p:sldId id="358" r:id="rId54"/>
    <p:sldId id="363" r:id="rId55"/>
    <p:sldId id="361" r:id="rId56"/>
    <p:sldId id="362" r:id="rId57"/>
    <p:sldId id="369" r:id="rId58"/>
    <p:sldId id="303" r:id="rId59"/>
    <p:sldId id="35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16" autoAdjust="0"/>
    <p:restoredTop sz="94660"/>
  </p:normalViewPr>
  <p:slideViewPr>
    <p:cSldViewPr>
      <p:cViewPr varScale="1">
        <p:scale>
          <a:sx n="69" d="100"/>
          <a:sy n="69" d="100"/>
        </p:scale>
        <p:origin x="-6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image" Target="../media/image72.png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08.png"/><Relationship Id="rId2" Type="http://schemas.openxmlformats.org/officeDocument/2006/relationships/image" Target="../media/image85.png"/><Relationship Id="rId1" Type="http://schemas.openxmlformats.org/officeDocument/2006/relationships/image" Target="../media/image78.png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E74B9-7FB9-4ADA-A691-D53AEDBCEA2D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43CB7-E50C-45F5-9999-15904A0BA7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B1BDB-D9C7-4B3B-AA69-7DF70063545C}" type="slidenum">
              <a:rPr lang="en-US"/>
              <a:pPr/>
              <a:t>23</a:t>
            </a:fld>
            <a:endParaRPr lang="en-US"/>
          </a:p>
        </p:txBody>
      </p:sp>
      <p:sp>
        <p:nvSpPr>
          <p:cNvPr id="283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Motivation slide. Clearly location has to help, but bag-of-words doesn’t have it…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1C50B4-E07B-4B9A-8D3A-240C5D751D33}" type="slidenum">
              <a:rPr lang="en-US"/>
              <a:pPr/>
              <a:t>43</a:t>
            </a:fld>
            <a:endParaRPr lang="en-US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75530-CD24-4F3C-98C4-93904D2384D3}" type="slidenum">
              <a:rPr lang="en-US"/>
              <a:pPr/>
              <a:t>44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0ECDB-A3CA-45F7-AF56-32E35AE7D6C2}" type="slidenum">
              <a:rPr lang="en-US"/>
              <a:pPr/>
              <a:t>45</a:t>
            </a:fld>
            <a:endParaRPr lang="en-US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DB9BC-3DFA-4527-BE1B-07BF3D24C057}" type="slidenum">
              <a:rPr lang="en-US"/>
              <a:pPr/>
              <a:t>46</a:t>
            </a:fld>
            <a:endParaRPr lang="en-US"/>
          </a:p>
        </p:txBody>
      </p:sp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25B58-4A62-4F43-B8B4-B923C06E603A}" type="slidenum">
              <a:rPr lang="en-US"/>
              <a:pPr/>
              <a:t>47</a:t>
            </a:fld>
            <a:endParaRPr lang="en-US"/>
          </a:p>
        </p:txBody>
      </p:sp>
      <p:sp>
        <p:nvSpPr>
          <p:cNvPr id="514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E27C4-98E8-4BB2-8E3B-67AE6888DF8C}" type="slidenum">
              <a:rPr lang="en-US"/>
              <a:pPr/>
              <a:t>48</a:t>
            </a:fld>
            <a:endParaRPr lang="en-US"/>
          </a:p>
        </p:txBody>
      </p:sp>
      <p:sp>
        <p:nvSpPr>
          <p:cNvPr id="447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59918-4FBB-45FE-98BA-4A22C470E37A}" type="slidenum">
              <a:rPr lang="en-US"/>
              <a:pPr/>
              <a:t>49</a:t>
            </a:fld>
            <a:endParaRPr lang="en-US"/>
          </a:p>
        </p:txBody>
      </p:sp>
      <p:sp>
        <p:nvSpPr>
          <p:cNvPr id="506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D09B1E-5531-418E-AB1D-3CDE9760C019}" type="slidenum">
              <a:rPr lang="en-US"/>
              <a:pPr/>
              <a:t>24</a:t>
            </a:fld>
            <a:endParaRPr lang="en-US"/>
          </a:p>
        </p:txBody>
      </p:sp>
      <p:sp>
        <p:nvSpPr>
          <p:cNvPr id="2877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3025" y="915988"/>
            <a:ext cx="4160838" cy="3121025"/>
          </a:xfrm>
          <a:solidFill>
            <a:srgbClr val="FFFFFF"/>
          </a:solidFill>
          <a:ln/>
        </p:spPr>
      </p:sp>
      <p:sp>
        <p:nvSpPr>
          <p:cNvPr id="287747" name="Text Box 3"/>
          <p:cNvSpPr txBox="1">
            <a:spLocks noChangeArrowheads="1"/>
          </p:cNvSpPr>
          <p:nvPr>
            <p:ph type="body" idx="1"/>
          </p:nvPr>
        </p:nvSpPr>
        <p:spPr>
          <a:xfrm>
            <a:off x="1046163" y="4351338"/>
            <a:ext cx="4760912" cy="182562"/>
          </a:xfrm>
          <a:noFill/>
          <a:ln/>
        </p:spPr>
        <p:txBody>
          <a:bodyPr lIns="0" tIns="0" rIns="0" bIns="0">
            <a:spAutoFit/>
          </a:bodyPr>
          <a:lstStyle/>
          <a:p>
            <a:pPr defTabSz="457200"/>
            <a:r>
              <a:rPr lang="en-GB"/>
              <a:t>Globally different, but have portions in common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FC64B-9980-4C73-A4F5-8E63E7B2C97E}" type="slidenum">
              <a:rPr lang="en-US"/>
              <a:pPr/>
              <a:t>26</a:t>
            </a:fld>
            <a:endParaRPr lang="en-US"/>
          </a:p>
        </p:txBody>
      </p:sp>
      <p:sp>
        <p:nvSpPr>
          <p:cNvPr id="2938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3025" y="915988"/>
            <a:ext cx="4160838" cy="3121025"/>
          </a:xfrm>
          <a:solidFill>
            <a:srgbClr val="FFFFFF"/>
          </a:solidFill>
          <a:ln/>
        </p:spPr>
      </p:sp>
      <p:sp>
        <p:nvSpPr>
          <p:cNvPr id="29389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1046163" y="4351338"/>
            <a:ext cx="4760912" cy="182562"/>
          </a:xfrm>
          <a:ln/>
        </p:spPr>
        <p:txBody>
          <a:bodyPr lIns="0" tIns="0" rIns="0" bIns="0">
            <a:spAutoFit/>
          </a:bodyPr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85BD9-4AB7-4486-B3D5-C4B86281D1E3}" type="slidenum">
              <a:rPr lang="en-US"/>
              <a:pPr/>
              <a:t>27</a:t>
            </a:fld>
            <a:endParaRPr lang="en-US"/>
          </a:p>
        </p:txBody>
      </p:sp>
      <p:sp>
        <p:nvSpPr>
          <p:cNvPr id="2918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3025" y="915988"/>
            <a:ext cx="4160838" cy="3121025"/>
          </a:xfrm>
          <a:solidFill>
            <a:srgbClr val="FFFFFF"/>
          </a:solidFill>
          <a:ln/>
        </p:spPr>
      </p:sp>
      <p:sp>
        <p:nvSpPr>
          <p:cNvPr id="29184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1046163" y="4351338"/>
            <a:ext cx="4760912" cy="182562"/>
          </a:xfrm>
          <a:ln/>
        </p:spPr>
        <p:txBody>
          <a:bodyPr lIns="0" tIns="0" rIns="0" bIns="0">
            <a:spAutoFit/>
          </a:bodyPr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4073C4-C1DC-4089-A526-761ED680397E}" type="slidenum">
              <a:rPr lang="en-US"/>
              <a:pPr/>
              <a:t>28</a:t>
            </a:fld>
            <a:endParaRPr lang="en-US"/>
          </a:p>
        </p:txBody>
      </p:sp>
      <p:sp>
        <p:nvSpPr>
          <p:cNvPr id="295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Key problem with approach &amp; motivates design choices.  Assume for the moment that we have a set of regions. 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8D6E5-A218-46A3-A53D-F174539BD513}" type="slidenum">
              <a:rPr lang="en-US"/>
              <a:pPr/>
              <a:t>37</a:t>
            </a:fld>
            <a:endParaRPr lang="en-US"/>
          </a:p>
        </p:txBody>
      </p:sp>
      <p:sp>
        <p:nvSpPr>
          <p:cNvPr id="6174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43CB7-E50C-45F5-9999-15904A0BA789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A6D90-2CAA-43D0-889C-D1C0330E6F2B}" type="slidenum">
              <a:rPr lang="en-US"/>
              <a:pPr/>
              <a:t>39</a:t>
            </a:fld>
            <a:endParaRPr lang="en-US"/>
          </a:p>
        </p:txBody>
      </p:sp>
      <p:sp>
        <p:nvSpPr>
          <p:cNvPr id="1131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9A4B0-6D0B-4500-B2C1-E2041F036A7A}" type="slidenum">
              <a:rPr lang="en-US"/>
              <a:pPr/>
              <a:t>42</a:t>
            </a:fld>
            <a:endParaRPr lang="en-US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622215-CE8C-48F4-B35A-FF1F0DE08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041E6-C702-4C33-BFC4-013DA8F410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E5570-4225-4DA5-BFC8-68E1C7554F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1DEF7-23DC-416D-9252-B28EABE3BB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BFA2F-9F87-4334-B4C1-E02AC8A888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8A2ED-787A-4EED-AF59-504B73BC20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55EDD-4889-49A3-BF3B-27A85FF430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1B186-61C1-4F04-ABDC-CC85AD8B00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AD5BF-112C-4B19-88BA-DCE35E4734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E966A-12E9-4EBA-B5F2-F03B926128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09731-6C64-49B3-88E9-134A3121ED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728C1-9D77-497B-A9C9-D2F3FFE74D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E9FC127-DA35-421C-90C4-79B1C209F4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19869E-8401-41E1-A158-F72345F050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099500-2AEB-4206-A754-A0B59250D9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4716F9-EF90-4161-8835-5487498830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C2C41-226F-4374-A032-62932B6C1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021A1-DDFC-4E34-9228-7917F01271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E41F1-A34C-46D2-AED4-6172F3A186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A765E-3745-4A12-9B9F-93B7BAF3E9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352F9-DA5E-4127-8ABF-E465CFAFDC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036AF-2CB2-4B08-8ADB-6F2F3B90AB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15B1F-D22F-4CA2-85F6-A3D5DB00AB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4A5CF-B782-4DE4-A6AF-D8CDECBFDE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F9AE8-245A-455E-B781-7FDA9A0CC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1DB7A-A3A8-4BC9-A293-94ADC7FCE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87A43-918E-47B3-A58E-FD4A658C31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90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90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33788"/>
            <a:ext cx="4038600" cy="2492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33788"/>
            <a:ext cx="4038600" cy="2492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050B8C-3379-4251-BE07-1592EC4E61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DB872-7A6B-4C85-84C0-D535069C31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C797F-9D4D-4B21-83A0-DA76A4A8A1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169F3-8068-45CB-91EC-6A7EB2BE56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F32A0-DD2F-4D6A-8570-429AADF3EE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AA04E-5E6D-4FEA-AE8B-A3362A5829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18218-1BC0-4BEE-93AB-607614E731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485E9-9690-46B5-BD9A-1C7B5014A5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259B1-696F-484A-8EF7-0E76E4C956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94AA9-88AE-4218-BC1F-3401799011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7A205-ED27-4678-9B84-DE915FC19D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B28C3-C202-4D9B-ADCE-B388778B40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8EA6B4-3003-40FB-BE8B-DD5A488989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20047-773E-4960-AB15-C3E70228CB26}" type="datetimeFigureOut">
              <a:rPr lang="en-US" smtClean="0"/>
              <a:t>9/26/2009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23BDA-8815-44C8-A09D-84B4F7F3C5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5945B3-E328-461A-88ED-216D676D036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</a:defRPr>
            </a:lvl1pPr>
          </a:lstStyle>
          <a:p>
            <a:fld id="{5E7E2FF7-2539-45F1-A953-6E668C248DD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C2200D23-D6FA-489A-B1ED-2E0E4536AA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eg"/><Relationship Id="rId7" Type="http://schemas.openxmlformats.org/officeDocument/2006/relationships/image" Target="../media/image24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2.bin"/><Relationship Id="rId18" Type="http://schemas.openxmlformats.org/officeDocument/2006/relationships/oleObject" Target="../embeddings/oleObject17.bin"/><Relationship Id="rId26" Type="http://schemas.openxmlformats.org/officeDocument/2006/relationships/oleObject" Target="../embeddings/oleObject25.bin"/><Relationship Id="rId3" Type="http://schemas.openxmlformats.org/officeDocument/2006/relationships/notesSlide" Target="../notesSlides/notesSlide1.xml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4.bin"/><Relationship Id="rId3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9.bin"/><Relationship Id="rId29" Type="http://schemas.openxmlformats.org/officeDocument/2006/relationships/oleObject" Target="../embeddings/oleObject2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10.bin"/><Relationship Id="rId24" Type="http://schemas.openxmlformats.org/officeDocument/2006/relationships/oleObject" Target="../embeddings/oleObject23.bin"/><Relationship Id="rId32" Type="http://schemas.openxmlformats.org/officeDocument/2006/relationships/oleObject" Target="../embeddings/oleObject31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22.bin"/><Relationship Id="rId28" Type="http://schemas.openxmlformats.org/officeDocument/2006/relationships/oleObject" Target="../embeddings/oleObject27.bin"/><Relationship Id="rId10" Type="http://schemas.openxmlformats.org/officeDocument/2006/relationships/oleObject" Target="../embeddings/oleObject9.bin"/><Relationship Id="rId19" Type="http://schemas.openxmlformats.org/officeDocument/2006/relationships/oleObject" Target="../embeddings/oleObject18.bin"/><Relationship Id="rId31" Type="http://schemas.openxmlformats.org/officeDocument/2006/relationships/oleObject" Target="../embeddings/oleObject30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21.bin"/><Relationship Id="rId27" Type="http://schemas.openxmlformats.org/officeDocument/2006/relationships/oleObject" Target="../embeddings/oleObject26.bin"/><Relationship Id="rId30" Type="http://schemas.openxmlformats.org/officeDocument/2006/relationships/oleObject" Target="../embeddings/oleObject2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45.jpe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7.jpeg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0.bin"/><Relationship Id="rId17" Type="http://schemas.openxmlformats.org/officeDocument/2006/relationships/image" Target="../media/image44.jpeg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47.jpe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43.bin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46.jpeg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7.bin"/><Relationship Id="rId14" Type="http://schemas.openxmlformats.org/officeDocument/2006/relationships/oleObject" Target="../embeddings/oleObject4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oleObject" Target="../embeddings/oleObject54.bin"/><Relationship Id="rId18" Type="http://schemas.openxmlformats.org/officeDocument/2006/relationships/oleObject" Target="../embeddings/oleObject59.bin"/><Relationship Id="rId26" Type="http://schemas.openxmlformats.org/officeDocument/2006/relationships/oleObject" Target="../embeddings/oleObject67.bin"/><Relationship Id="rId39" Type="http://schemas.openxmlformats.org/officeDocument/2006/relationships/oleObject" Target="../embeddings/oleObject80.bin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62.bin"/><Relationship Id="rId34" Type="http://schemas.openxmlformats.org/officeDocument/2006/relationships/oleObject" Target="../embeddings/oleObject75.bin"/><Relationship Id="rId42" Type="http://schemas.openxmlformats.org/officeDocument/2006/relationships/oleObject" Target="../embeddings/oleObject83.bin"/><Relationship Id="rId47" Type="http://schemas.openxmlformats.org/officeDocument/2006/relationships/oleObject" Target="../embeddings/oleObject88.bin"/><Relationship Id="rId7" Type="http://schemas.openxmlformats.org/officeDocument/2006/relationships/oleObject" Target="../embeddings/oleObject48.bin"/><Relationship Id="rId12" Type="http://schemas.openxmlformats.org/officeDocument/2006/relationships/oleObject" Target="../embeddings/oleObject53.bin"/><Relationship Id="rId17" Type="http://schemas.openxmlformats.org/officeDocument/2006/relationships/oleObject" Target="../embeddings/oleObject58.bin"/><Relationship Id="rId25" Type="http://schemas.openxmlformats.org/officeDocument/2006/relationships/oleObject" Target="../embeddings/oleObject66.bin"/><Relationship Id="rId33" Type="http://schemas.openxmlformats.org/officeDocument/2006/relationships/oleObject" Target="../embeddings/oleObject74.bin"/><Relationship Id="rId38" Type="http://schemas.openxmlformats.org/officeDocument/2006/relationships/oleObject" Target="../embeddings/oleObject79.bin"/><Relationship Id="rId46" Type="http://schemas.openxmlformats.org/officeDocument/2006/relationships/oleObject" Target="../embeddings/oleObject87.bin"/><Relationship Id="rId2" Type="http://schemas.openxmlformats.org/officeDocument/2006/relationships/slideLayout" Target="../slideLayouts/slideLayout39.xml"/><Relationship Id="rId16" Type="http://schemas.openxmlformats.org/officeDocument/2006/relationships/oleObject" Target="../embeddings/oleObject57.bin"/><Relationship Id="rId20" Type="http://schemas.openxmlformats.org/officeDocument/2006/relationships/oleObject" Target="../embeddings/oleObject61.bin"/><Relationship Id="rId29" Type="http://schemas.openxmlformats.org/officeDocument/2006/relationships/oleObject" Target="../embeddings/oleObject70.bin"/><Relationship Id="rId41" Type="http://schemas.openxmlformats.org/officeDocument/2006/relationships/oleObject" Target="../embeddings/oleObject8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7.bin"/><Relationship Id="rId11" Type="http://schemas.openxmlformats.org/officeDocument/2006/relationships/oleObject" Target="../embeddings/oleObject52.bin"/><Relationship Id="rId24" Type="http://schemas.openxmlformats.org/officeDocument/2006/relationships/oleObject" Target="../embeddings/oleObject65.bin"/><Relationship Id="rId32" Type="http://schemas.openxmlformats.org/officeDocument/2006/relationships/oleObject" Target="../embeddings/oleObject73.bin"/><Relationship Id="rId37" Type="http://schemas.openxmlformats.org/officeDocument/2006/relationships/oleObject" Target="../embeddings/oleObject78.bin"/><Relationship Id="rId40" Type="http://schemas.openxmlformats.org/officeDocument/2006/relationships/oleObject" Target="../embeddings/oleObject81.bin"/><Relationship Id="rId45" Type="http://schemas.openxmlformats.org/officeDocument/2006/relationships/oleObject" Target="../embeddings/oleObject86.bin"/><Relationship Id="rId5" Type="http://schemas.openxmlformats.org/officeDocument/2006/relationships/oleObject" Target="../embeddings/oleObject46.bin"/><Relationship Id="rId15" Type="http://schemas.openxmlformats.org/officeDocument/2006/relationships/oleObject" Target="../embeddings/oleObject56.bin"/><Relationship Id="rId23" Type="http://schemas.openxmlformats.org/officeDocument/2006/relationships/oleObject" Target="../embeddings/oleObject64.bin"/><Relationship Id="rId28" Type="http://schemas.openxmlformats.org/officeDocument/2006/relationships/oleObject" Target="../embeddings/oleObject69.bin"/><Relationship Id="rId36" Type="http://schemas.openxmlformats.org/officeDocument/2006/relationships/oleObject" Target="../embeddings/oleObject77.bin"/><Relationship Id="rId10" Type="http://schemas.openxmlformats.org/officeDocument/2006/relationships/oleObject" Target="../embeddings/oleObject51.bin"/><Relationship Id="rId19" Type="http://schemas.openxmlformats.org/officeDocument/2006/relationships/oleObject" Target="../embeddings/oleObject60.bin"/><Relationship Id="rId31" Type="http://schemas.openxmlformats.org/officeDocument/2006/relationships/oleObject" Target="../embeddings/oleObject72.bin"/><Relationship Id="rId44" Type="http://schemas.openxmlformats.org/officeDocument/2006/relationships/oleObject" Target="../embeddings/oleObject85.bin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50.bin"/><Relationship Id="rId14" Type="http://schemas.openxmlformats.org/officeDocument/2006/relationships/oleObject" Target="../embeddings/oleObject55.bin"/><Relationship Id="rId22" Type="http://schemas.openxmlformats.org/officeDocument/2006/relationships/oleObject" Target="../embeddings/oleObject63.bin"/><Relationship Id="rId27" Type="http://schemas.openxmlformats.org/officeDocument/2006/relationships/oleObject" Target="../embeddings/oleObject68.bin"/><Relationship Id="rId30" Type="http://schemas.openxmlformats.org/officeDocument/2006/relationships/oleObject" Target="../embeddings/oleObject71.bin"/><Relationship Id="rId35" Type="http://schemas.openxmlformats.org/officeDocument/2006/relationships/oleObject" Target="../embeddings/oleObject76.bin"/><Relationship Id="rId43" Type="http://schemas.openxmlformats.org/officeDocument/2006/relationships/oleObject" Target="../embeddings/oleObject84.bin"/><Relationship Id="rId48" Type="http://schemas.openxmlformats.org/officeDocument/2006/relationships/oleObject" Target="../embeddings/oleObject89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01.png"/><Relationship Id="rId3" Type="http://schemas.openxmlformats.org/officeDocument/2006/relationships/tags" Target="../tags/tag2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tags" Target="../tags/tag1.xml"/><Relationship Id="rId16" Type="http://schemas.openxmlformats.org/officeDocument/2006/relationships/image" Target="../media/image104.png"/><Relationship Id="rId1" Type="http://schemas.openxmlformats.org/officeDocument/2006/relationships/vmlDrawing" Target="../drawings/vmlDrawing5.vml"/><Relationship Id="rId6" Type="http://schemas.openxmlformats.org/officeDocument/2006/relationships/tags" Target="../tags/tag5.xml"/><Relationship Id="rId11" Type="http://schemas.openxmlformats.org/officeDocument/2006/relationships/image" Target="../media/image99.png"/><Relationship Id="rId5" Type="http://schemas.openxmlformats.org/officeDocument/2006/relationships/tags" Target="../tags/tag4.xml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tags" Target="../tags/tag3.xml"/><Relationship Id="rId9" Type="http://schemas.openxmlformats.org/officeDocument/2006/relationships/oleObject" Target="../embeddings/oleObject90.bin"/><Relationship Id="rId1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13" Type="http://schemas.openxmlformats.org/officeDocument/2006/relationships/image" Target="../media/image109.png"/><Relationship Id="rId3" Type="http://schemas.openxmlformats.org/officeDocument/2006/relationships/tags" Target="../tags/tag7.xml"/><Relationship Id="rId7" Type="http://schemas.openxmlformats.org/officeDocument/2006/relationships/oleObject" Target="../embeddings/oleObject92.bin"/><Relationship Id="rId12" Type="http://schemas.openxmlformats.org/officeDocument/2006/relationships/oleObject" Target="../embeddings/oleObject97.bin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1.bin"/><Relationship Id="rId11" Type="http://schemas.openxmlformats.org/officeDocument/2006/relationships/oleObject" Target="../embeddings/oleObject96.bin"/><Relationship Id="rId5" Type="http://schemas.openxmlformats.org/officeDocument/2006/relationships/notesSlide" Target="../notesSlides/notesSlide11.xml"/><Relationship Id="rId10" Type="http://schemas.openxmlformats.org/officeDocument/2006/relationships/oleObject" Target="../embeddings/oleObject95.bin"/><Relationship Id="rId4" Type="http://schemas.openxmlformats.org/officeDocument/2006/relationships/slideLayout" Target="../slideLayouts/slideLayout29.xml"/><Relationship Id="rId9" Type="http://schemas.openxmlformats.org/officeDocument/2006/relationships/oleObject" Target="../embeddings/oleObject94.bin"/><Relationship Id="rId1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4.png"/><Relationship Id="rId4" Type="http://schemas.openxmlformats.org/officeDocument/2006/relationships/image" Target="../media/image113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png"/><Relationship Id="rId7" Type="http://schemas.openxmlformats.org/officeDocument/2006/relationships/image" Target="../media/image11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8.wmf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8.wmf"/><Relationship Id="rId5" Type="http://schemas.openxmlformats.org/officeDocument/2006/relationships/image" Target="../media/image127.png"/><Relationship Id="rId4" Type="http://schemas.openxmlformats.org/officeDocument/2006/relationships/image" Target="../media/image12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Classical Methods </a:t>
            </a:r>
            <a:br>
              <a:rPr lang="en-US" dirty="0" smtClean="0"/>
            </a:br>
            <a:r>
              <a:rPr lang="en-US" dirty="0" smtClean="0"/>
              <a:t>for Object Recognition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 Fergus (NYU)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4648200" y="1295400"/>
            <a:ext cx="4495800" cy="4724400"/>
          </a:xfrm>
          <a:prstGeom prst="rect">
            <a:avLst/>
          </a:prstGeom>
          <a:solidFill>
            <a:srgbClr val="F6B69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0" y="1295400"/>
            <a:ext cx="4495800" cy="4724400"/>
          </a:xfrm>
          <a:prstGeom prst="rect">
            <a:avLst/>
          </a:prstGeom>
          <a:solidFill>
            <a:srgbClr val="B3B3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24292" name="Object 4"/>
          <p:cNvGraphicFramePr>
            <a:graphicFrameLocks noChangeAspect="1"/>
          </p:cNvGraphicFramePr>
          <p:nvPr/>
        </p:nvGraphicFramePr>
        <p:xfrm>
          <a:off x="4800600" y="1524000"/>
          <a:ext cx="4114800" cy="4057650"/>
        </p:xfrm>
        <a:graphic>
          <a:graphicData uri="http://schemas.openxmlformats.org/presentationml/2006/ole">
            <p:oleObj spid="_x0000_s8194" name="Image" r:id="rId3" imgW="4800000" imgH="3415873" progId="Photoshop.Image.6">
              <p:embed/>
            </p:oleObj>
          </a:graphicData>
        </a:graphic>
      </p:graphicFrame>
      <p:graphicFrame>
        <p:nvGraphicFramePr>
          <p:cNvPr id="524293" name="Object 5"/>
          <p:cNvGraphicFramePr>
            <a:graphicFrameLocks noChangeAspect="1"/>
          </p:cNvGraphicFramePr>
          <p:nvPr/>
        </p:nvGraphicFramePr>
        <p:xfrm>
          <a:off x="180975" y="1524000"/>
          <a:ext cx="4086225" cy="4202113"/>
        </p:xfrm>
        <a:graphic>
          <a:graphicData uri="http://schemas.openxmlformats.org/presentationml/2006/ole">
            <p:oleObj spid="_x0000_s8195" name="Image" r:id="rId4" imgW="4888889" imgH="3530159" progId="Photoshop.Image.6">
              <p:embed/>
            </p:oleObj>
          </a:graphicData>
        </a:graphic>
      </p:graphicFrame>
      <p:sp>
        <p:nvSpPr>
          <p:cNvPr id="524294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Image patch examples of codewords</a:t>
            </a:r>
          </a:p>
        </p:txBody>
      </p:sp>
      <p:sp>
        <p:nvSpPr>
          <p:cNvPr id="524295" name="Text Box 7"/>
          <p:cNvSpPr txBox="1">
            <a:spLocks noChangeArrowheads="1"/>
          </p:cNvSpPr>
          <p:nvPr/>
        </p:nvSpPr>
        <p:spPr bwMode="auto">
          <a:xfrm>
            <a:off x="7450138" y="6534150"/>
            <a:ext cx="1617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Sivic et al.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 descr="tmp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l="2948" t="17174" r="66127" b="47049"/>
          <a:stretch>
            <a:fillRect/>
          </a:stretch>
        </p:blipFill>
        <p:spPr bwMode="auto">
          <a:xfrm>
            <a:off x="5715000" y="762000"/>
            <a:ext cx="2971800" cy="2228850"/>
          </a:xfrm>
          <a:prstGeom prst="rect">
            <a:avLst/>
          </a:prstGeom>
          <a:noFill/>
        </p:spPr>
      </p:pic>
      <p:sp>
        <p:nvSpPr>
          <p:cNvPr id="525315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Image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representation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525317" name="Picture 5"/>
            <p:cNvPicPr>
              <a:picLocks noChangeAspect="1" noChangeArrowheads="1"/>
            </p:cNvPicPr>
            <p:nvPr/>
          </p:nvPicPr>
          <p:blipFill>
            <a:blip r:embed="rId3"/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25318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/>
                <a:t>…..</a:t>
              </a:r>
            </a:p>
          </p:txBody>
        </p:sp>
      </p:grpSp>
      <p:sp>
        <p:nvSpPr>
          <p:cNvPr id="525319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5320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5321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22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23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24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25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26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27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28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29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30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31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5332" name="Text Box 20"/>
          <p:cNvSpPr txBox="1">
            <a:spLocks noChangeArrowheads="1"/>
          </p:cNvSpPr>
          <p:nvPr/>
        </p:nvSpPr>
        <p:spPr bwMode="auto">
          <a:xfrm rot="16200000">
            <a:off x="6350" y="3651250"/>
            <a:ext cx="129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frequency</a:t>
            </a:r>
          </a:p>
        </p:txBody>
      </p:sp>
      <p:sp>
        <p:nvSpPr>
          <p:cNvPr id="525333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codewords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" y="1143000"/>
            <a:ext cx="3591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Histogram of features </a:t>
            </a:r>
            <a:br>
              <a:rPr lang="en-US" sz="2400" dirty="0" smtClean="0"/>
            </a:br>
            <a:r>
              <a:rPr lang="en-US" sz="2400" dirty="0" smtClean="0"/>
              <a:t>assigned to each cluster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Uses of </a:t>
            </a:r>
            <a:r>
              <a:rPr lang="en-US" dirty="0" err="1" smtClean="0"/>
              <a:t>BoW</a:t>
            </a:r>
            <a:r>
              <a:rPr lang="en-US" dirty="0" smtClean="0"/>
              <a:t>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27237"/>
            <a:ext cx="8686800" cy="4525963"/>
          </a:xfrm>
        </p:spPr>
        <p:txBody>
          <a:bodyPr/>
          <a:lstStyle/>
          <a:p>
            <a:r>
              <a:rPr lang="en-US" dirty="0" smtClean="0"/>
              <a:t>Treat as feature vector for standard classifier</a:t>
            </a:r>
          </a:p>
          <a:p>
            <a:pPr lvl="1"/>
            <a:r>
              <a:rPr lang="en-US" dirty="0" err="1"/>
              <a:t>e</a:t>
            </a:r>
            <a:r>
              <a:rPr lang="en-US" dirty="0" err="1" smtClean="0"/>
              <a:t>.g</a:t>
            </a:r>
            <a:r>
              <a:rPr lang="en-US" dirty="0" smtClean="0"/>
              <a:t> SVM</a:t>
            </a:r>
          </a:p>
          <a:p>
            <a:pPr lvl="1"/>
            <a:endParaRPr lang="en-US" dirty="0"/>
          </a:p>
          <a:p>
            <a:r>
              <a:rPr lang="en-US" dirty="0" smtClean="0"/>
              <a:t>Cluster </a:t>
            </a:r>
            <a:r>
              <a:rPr lang="en-US" dirty="0" err="1" smtClean="0"/>
              <a:t>BoW</a:t>
            </a:r>
            <a:r>
              <a:rPr lang="en-US" dirty="0" smtClean="0"/>
              <a:t> vectors over image collection</a:t>
            </a:r>
          </a:p>
          <a:p>
            <a:pPr lvl="1"/>
            <a:r>
              <a:rPr lang="en-US" dirty="0" smtClean="0"/>
              <a:t>Discover visual themes</a:t>
            </a:r>
          </a:p>
          <a:p>
            <a:pPr lvl="1"/>
            <a:endParaRPr lang="en-US" dirty="0"/>
          </a:p>
          <a:p>
            <a:r>
              <a:rPr lang="en-US" dirty="0" smtClean="0"/>
              <a:t>Hierarchical models </a:t>
            </a:r>
          </a:p>
          <a:p>
            <a:pPr lvl="1"/>
            <a:r>
              <a:rPr lang="en-US" dirty="0" smtClean="0"/>
              <a:t>Decompose scene/object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Scene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BoW</a:t>
            </a:r>
            <a:r>
              <a:rPr lang="en-US" dirty="0" smtClean="0"/>
              <a:t> as input to classifier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514600"/>
            <a:ext cx="5029200" cy="321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SVM for object classification</a:t>
            </a:r>
          </a:p>
          <a:p>
            <a:pPr lvl="1"/>
            <a:r>
              <a:rPr lang="en-US" sz="2000" dirty="0" err="1" smtClean="0">
                <a:ea typeface="+mn-ea"/>
                <a:cs typeface="+mn-cs"/>
              </a:rPr>
              <a:t>Csurka</a:t>
            </a:r>
            <a:r>
              <a:rPr lang="en-US" sz="2000" dirty="0">
                <a:ea typeface="+mn-ea"/>
                <a:cs typeface="+mn-cs"/>
              </a:rPr>
              <a:t>, Bray, Dance &amp; Fan, </a:t>
            </a:r>
            <a:r>
              <a:rPr lang="en-US" sz="2000" dirty="0" smtClean="0">
                <a:ea typeface="+mn-ea"/>
                <a:cs typeface="+mn-cs"/>
              </a:rPr>
              <a:t>2004</a:t>
            </a:r>
          </a:p>
          <a:p>
            <a:pPr lvl="1"/>
            <a:endParaRPr lang="en-US" sz="2000" dirty="0" smtClean="0">
              <a:ea typeface="+mn-ea"/>
              <a:cs typeface="+mn-cs"/>
            </a:endParaRPr>
          </a:p>
          <a:p>
            <a:pPr lvl="1"/>
            <a:endParaRPr lang="en-US" sz="2000" dirty="0">
              <a:ea typeface="+mn-ea"/>
              <a:cs typeface="+mn-cs"/>
            </a:endParaRPr>
          </a:p>
          <a:p>
            <a:pPr lvl="1"/>
            <a:endParaRPr lang="en-US" sz="2000" dirty="0" smtClean="0">
              <a:ea typeface="+mn-ea"/>
              <a:cs typeface="+mn-cs"/>
            </a:endParaRPr>
          </a:p>
          <a:p>
            <a:pPr lvl="1"/>
            <a:endParaRPr lang="en-US" sz="2000" dirty="0">
              <a:ea typeface="+mn-ea"/>
              <a:cs typeface="+mn-cs"/>
            </a:endParaRPr>
          </a:p>
          <a:p>
            <a:pPr lvl="1"/>
            <a:endParaRPr lang="en-US" sz="2000" dirty="0" smtClean="0">
              <a:ea typeface="+mn-ea"/>
              <a:cs typeface="+mn-cs"/>
            </a:endParaRPr>
          </a:p>
          <a:p>
            <a:pPr lvl="1"/>
            <a:endParaRPr lang="en-US" sz="2000" dirty="0" smtClean="0">
              <a:ea typeface="+mn-ea"/>
              <a:cs typeface="+mn-cs"/>
            </a:endParaRPr>
          </a:p>
          <a:p>
            <a:pPr lvl="1"/>
            <a:endParaRPr lang="en-US" sz="2000" dirty="0">
              <a:ea typeface="+mn-ea"/>
              <a:cs typeface="+mn-cs"/>
            </a:endParaRPr>
          </a:p>
          <a:p>
            <a:r>
              <a:rPr lang="en-US" dirty="0" smtClean="0"/>
              <a:t>Naïve </a:t>
            </a:r>
            <a:r>
              <a:rPr lang="en-US" dirty="0" err="1" smtClean="0"/>
              <a:t>Bayes</a:t>
            </a:r>
            <a:endParaRPr lang="en-US" dirty="0" smtClean="0"/>
          </a:p>
          <a:p>
            <a:pPr lvl="1"/>
            <a:r>
              <a:rPr lang="en-US" sz="2000" dirty="0">
                <a:ea typeface="+mn-ea"/>
                <a:cs typeface="+mn-cs"/>
              </a:rPr>
              <a:t>See 2007 edition of this course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</a:t>
            </a:r>
            <a:r>
              <a:rPr lang="en-US" dirty="0" err="1" smtClean="0"/>
              <a:t>BoW</a:t>
            </a:r>
            <a:r>
              <a:rPr lang="en-US" dirty="0" smtClean="0"/>
              <a:t> vectors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models from text document literature</a:t>
            </a:r>
          </a:p>
          <a:p>
            <a:pPr lvl="1"/>
            <a:r>
              <a:rPr lang="en-US" sz="2400" dirty="0" smtClean="0"/>
              <a:t>Probabilistic latent semantic analysis (</a:t>
            </a:r>
            <a:r>
              <a:rPr lang="en-US" sz="2400" dirty="0" err="1" smtClean="0"/>
              <a:t>pLSA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Latent </a:t>
            </a:r>
            <a:r>
              <a:rPr lang="en-US" sz="2400" dirty="0" err="1" smtClean="0"/>
              <a:t>Dirichlet</a:t>
            </a:r>
            <a:r>
              <a:rPr lang="en-US" sz="2400" dirty="0" smtClean="0"/>
              <a:t> allocation (LDA)</a:t>
            </a:r>
          </a:p>
          <a:p>
            <a:pPr lvl="1"/>
            <a:r>
              <a:rPr lang="en-US" sz="2400" dirty="0" smtClean="0"/>
              <a:t>See 2007 edition for explanation/code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2" descr="tmp"/>
          <p:cNvPicPr>
            <a:picLocks noChangeAspect="1" noChangeArrowheads="1"/>
          </p:cNvPicPr>
          <p:nvPr/>
        </p:nvPicPr>
        <p:blipFill>
          <a:blip r:embed="rId2"/>
          <a:srcRect l="7095" t="56644" r="9776" b="2797"/>
          <a:stretch>
            <a:fillRect/>
          </a:stretch>
        </p:blipFill>
        <p:spPr bwMode="auto">
          <a:xfrm>
            <a:off x="762000" y="3505200"/>
            <a:ext cx="7543800" cy="23526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0" y="6019800"/>
            <a:ext cx="788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 = image,   w = visual word,    z = topic (cluster)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</a:t>
            </a:r>
            <a:r>
              <a:rPr lang="en-US" dirty="0" err="1" smtClean="0"/>
              <a:t>BoW</a:t>
            </a:r>
            <a:r>
              <a:rPr lang="en-US" dirty="0" smtClean="0"/>
              <a:t>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Scene classification (supervised)</a:t>
            </a:r>
          </a:p>
          <a:p>
            <a:pPr lvl="1"/>
            <a:r>
              <a:rPr lang="en-US" sz="2000" dirty="0" smtClean="0"/>
              <a:t>Vogel &amp; </a:t>
            </a:r>
            <a:r>
              <a:rPr lang="en-US" sz="2000" dirty="0" err="1" smtClean="0"/>
              <a:t>Schiele</a:t>
            </a:r>
            <a:r>
              <a:rPr lang="en-US" sz="2000" dirty="0" smtClean="0"/>
              <a:t>, 2004</a:t>
            </a:r>
          </a:p>
          <a:p>
            <a:pPr lvl="1"/>
            <a:r>
              <a:rPr lang="en-US" sz="2000" dirty="0" err="1" smtClean="0"/>
              <a:t>Fei</a:t>
            </a:r>
            <a:r>
              <a:rPr lang="en-US" sz="2000" dirty="0" smtClean="0"/>
              <a:t>-</a:t>
            </a:r>
            <a:r>
              <a:rPr lang="en-US" sz="2000" dirty="0" err="1" smtClean="0"/>
              <a:t>Fei</a:t>
            </a:r>
            <a:r>
              <a:rPr lang="en-US" sz="2000" dirty="0" smtClean="0"/>
              <a:t> &amp; </a:t>
            </a:r>
            <a:r>
              <a:rPr lang="en-US" sz="2000" dirty="0" err="1" smtClean="0"/>
              <a:t>Perona</a:t>
            </a:r>
            <a:r>
              <a:rPr lang="en-US" sz="2000" dirty="0" smtClean="0"/>
              <a:t>, 2005</a:t>
            </a:r>
          </a:p>
          <a:p>
            <a:pPr lvl="1"/>
            <a:r>
              <a:rPr lang="en-US" sz="2000" dirty="0" smtClean="0"/>
              <a:t>Bosch, </a:t>
            </a:r>
            <a:r>
              <a:rPr lang="en-US" sz="2000" dirty="0" err="1" smtClean="0"/>
              <a:t>Zisserman</a:t>
            </a:r>
            <a:r>
              <a:rPr lang="en-US" sz="2000" dirty="0" smtClean="0"/>
              <a:t> &amp; Munoz, 2006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dirty="0" smtClean="0"/>
              <a:t>Object discovery (unsupervised)</a:t>
            </a:r>
          </a:p>
          <a:p>
            <a:pPr lvl="1"/>
            <a:r>
              <a:rPr lang="en-US" sz="2000" dirty="0" smtClean="0"/>
              <a:t>Each cluster corresponds to visual theme</a:t>
            </a:r>
          </a:p>
          <a:p>
            <a:pPr lvl="1"/>
            <a:r>
              <a:rPr lang="en-US" sz="2000" dirty="0" err="1" smtClean="0"/>
              <a:t>Sivic</a:t>
            </a:r>
            <a:r>
              <a:rPr lang="en-US" sz="2000" dirty="0" smtClean="0"/>
              <a:t>, Russell, </a:t>
            </a:r>
            <a:r>
              <a:rPr lang="en-US" sz="2000" dirty="0" err="1" smtClean="0"/>
              <a:t>Efros</a:t>
            </a:r>
            <a:r>
              <a:rPr lang="en-US" sz="2000" dirty="0" smtClean="0"/>
              <a:t>, Freeman &amp; </a:t>
            </a:r>
            <a:r>
              <a:rPr lang="en-US" sz="2000" dirty="0" err="1" smtClean="0"/>
              <a:t>Zisserman</a:t>
            </a:r>
            <a:r>
              <a:rPr lang="en-US" sz="2000" dirty="0" smtClean="0"/>
              <a:t>, 2005 </a:t>
            </a:r>
          </a:p>
          <a:p>
            <a:pPr lvl="1"/>
            <a:endParaRPr lang="en-US" sz="2000" dirty="0" smtClean="0"/>
          </a:p>
          <a:p>
            <a:endParaRPr lang="en-US" sz="2200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953000"/>
            <a:ext cx="5019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Related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work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Early “bag of words” models: mostly texture recognition</a:t>
            </a:r>
          </a:p>
          <a:p>
            <a:pPr lvl="1">
              <a:lnSpc>
                <a:spcPct val="80000"/>
              </a:lnSpc>
            </a:pPr>
            <a:r>
              <a:rPr lang="en-US" sz="2000" dirty="0" err="1"/>
              <a:t>Cula</a:t>
            </a:r>
            <a:r>
              <a:rPr lang="en-US" sz="2000" dirty="0"/>
              <a:t> &amp; Dana, 2001; Leung &amp; </a:t>
            </a:r>
            <a:r>
              <a:rPr lang="en-US" sz="2000" dirty="0" err="1"/>
              <a:t>Malik</a:t>
            </a:r>
            <a:r>
              <a:rPr lang="en-US" sz="2000" dirty="0"/>
              <a:t> 2001; Mori, </a:t>
            </a:r>
            <a:r>
              <a:rPr lang="en-US" sz="2000" dirty="0" err="1"/>
              <a:t>Belongie</a:t>
            </a:r>
            <a:r>
              <a:rPr lang="en-US" sz="2000" dirty="0"/>
              <a:t> &amp; </a:t>
            </a:r>
            <a:r>
              <a:rPr lang="en-US" sz="2000" dirty="0" err="1"/>
              <a:t>Malik</a:t>
            </a:r>
            <a:r>
              <a:rPr lang="en-US" sz="2000" dirty="0"/>
              <a:t>, 2001; </a:t>
            </a:r>
            <a:r>
              <a:rPr lang="en-US" sz="2000" dirty="0" err="1"/>
              <a:t>Schmid</a:t>
            </a:r>
            <a:r>
              <a:rPr lang="en-US" sz="2000" dirty="0"/>
              <a:t> 2001; </a:t>
            </a:r>
            <a:r>
              <a:rPr lang="en-US" sz="2000" dirty="0" err="1"/>
              <a:t>Varma</a:t>
            </a:r>
            <a:r>
              <a:rPr lang="en-US" sz="2000" dirty="0"/>
              <a:t> &amp; </a:t>
            </a:r>
            <a:r>
              <a:rPr lang="en-US" sz="2000" dirty="0" err="1"/>
              <a:t>Zisserman</a:t>
            </a:r>
            <a:r>
              <a:rPr lang="en-US" sz="2000" dirty="0"/>
              <a:t>, 2002, 2003; </a:t>
            </a:r>
            <a:r>
              <a:rPr lang="en-US" sz="2000" dirty="0" err="1"/>
              <a:t>Lazebnik</a:t>
            </a:r>
            <a:r>
              <a:rPr lang="en-US" sz="2000" dirty="0"/>
              <a:t>, </a:t>
            </a:r>
            <a:r>
              <a:rPr lang="en-US" sz="2000" dirty="0" err="1"/>
              <a:t>Schmid</a:t>
            </a:r>
            <a:r>
              <a:rPr lang="en-US" sz="2000" dirty="0"/>
              <a:t> &amp; Ponce, </a:t>
            </a:r>
            <a:r>
              <a:rPr lang="en-US" sz="2000" dirty="0" smtClean="0"/>
              <a:t>2003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Hierarchical Bayesian models for documents (</a:t>
            </a:r>
            <a:r>
              <a:rPr lang="en-US" sz="2800" dirty="0" err="1"/>
              <a:t>pLSA</a:t>
            </a:r>
            <a:r>
              <a:rPr lang="en-US" sz="2800" dirty="0"/>
              <a:t>, LDA, etc.)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Hoffman 1999; </a:t>
            </a:r>
            <a:r>
              <a:rPr lang="en-US" sz="2000" dirty="0" err="1"/>
              <a:t>Blei</a:t>
            </a:r>
            <a:r>
              <a:rPr lang="en-US" sz="2000" dirty="0"/>
              <a:t>, Ng &amp; Jordan, 2004; </a:t>
            </a:r>
            <a:r>
              <a:rPr lang="en-US" sz="2000" dirty="0" err="1"/>
              <a:t>Teh</a:t>
            </a:r>
            <a:r>
              <a:rPr lang="en-US" sz="2000" dirty="0"/>
              <a:t>, Jordan, Beal &amp; </a:t>
            </a:r>
            <a:r>
              <a:rPr lang="en-US" sz="2000" dirty="0" err="1"/>
              <a:t>Blei</a:t>
            </a:r>
            <a:r>
              <a:rPr lang="en-US" sz="2000" dirty="0"/>
              <a:t>, 2004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Object categorization</a:t>
            </a:r>
          </a:p>
          <a:p>
            <a:pPr lvl="1">
              <a:lnSpc>
                <a:spcPct val="80000"/>
              </a:lnSpc>
            </a:pPr>
            <a:r>
              <a:rPr lang="en-US" sz="2000" dirty="0" err="1"/>
              <a:t>Csurka</a:t>
            </a:r>
            <a:r>
              <a:rPr lang="en-US" sz="2000" dirty="0"/>
              <a:t>, Bray, Dance &amp; Fan, 2004; </a:t>
            </a:r>
            <a:r>
              <a:rPr lang="en-US" sz="2000" dirty="0" err="1"/>
              <a:t>Sivic</a:t>
            </a:r>
            <a:r>
              <a:rPr lang="en-US" sz="2000" dirty="0"/>
              <a:t>, Russell, </a:t>
            </a:r>
            <a:r>
              <a:rPr lang="en-US" sz="2000" dirty="0" err="1"/>
              <a:t>Efros</a:t>
            </a:r>
            <a:r>
              <a:rPr lang="en-US" sz="2000" dirty="0"/>
              <a:t>, Freeman &amp; </a:t>
            </a:r>
            <a:r>
              <a:rPr lang="en-US" sz="2000" dirty="0" err="1"/>
              <a:t>Zisserman</a:t>
            </a:r>
            <a:r>
              <a:rPr lang="en-US" sz="2000" dirty="0"/>
              <a:t>, 2005; </a:t>
            </a:r>
            <a:r>
              <a:rPr lang="en-US" sz="2000" dirty="0" err="1"/>
              <a:t>Sudderth</a:t>
            </a:r>
            <a:r>
              <a:rPr lang="en-US" sz="2000" dirty="0"/>
              <a:t>, </a:t>
            </a:r>
            <a:r>
              <a:rPr lang="en-US" sz="2000" dirty="0" err="1"/>
              <a:t>Torralba</a:t>
            </a:r>
            <a:r>
              <a:rPr lang="en-US" sz="2000" dirty="0"/>
              <a:t>, Freeman &amp; </a:t>
            </a:r>
            <a:r>
              <a:rPr lang="en-US" sz="2000" dirty="0" err="1"/>
              <a:t>Willsky</a:t>
            </a:r>
            <a:r>
              <a:rPr lang="en-US" sz="2000" dirty="0"/>
              <a:t>, 2005;</a:t>
            </a:r>
            <a:r>
              <a:rPr lang="en-US" sz="240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Natural scene categorization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Vogel &amp; </a:t>
            </a:r>
            <a:r>
              <a:rPr lang="en-US" sz="2000" dirty="0" err="1"/>
              <a:t>Schiele</a:t>
            </a:r>
            <a:r>
              <a:rPr lang="en-US" sz="2000" dirty="0"/>
              <a:t>, 2004; </a:t>
            </a:r>
            <a:r>
              <a:rPr lang="en-US" sz="2000" dirty="0" err="1"/>
              <a:t>Fei-Fei</a:t>
            </a:r>
            <a:r>
              <a:rPr lang="en-US" sz="2000" dirty="0"/>
              <a:t> &amp; </a:t>
            </a:r>
            <a:r>
              <a:rPr lang="en-US" sz="2000" dirty="0" err="1"/>
              <a:t>Perona</a:t>
            </a:r>
            <a:r>
              <a:rPr lang="en-US" sz="2000" dirty="0"/>
              <a:t>, 2005; Bosch, </a:t>
            </a:r>
            <a:r>
              <a:rPr lang="en-US" sz="2000" dirty="0" err="1"/>
              <a:t>Zisserman</a:t>
            </a:r>
            <a:r>
              <a:rPr lang="en-US" sz="2000" dirty="0"/>
              <a:t> &amp; Munoz,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563"/>
          </a:xfrm>
          <a:solidFill>
            <a:srgbClr val="A3FFC2">
              <a:alpha val="75999"/>
            </a:srgbClr>
          </a:solidFill>
        </p:spPr>
        <p:txBody>
          <a:bodyPr/>
          <a:lstStyle/>
          <a:p>
            <a:pPr algn="l"/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What about spatial info?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931150" y="0"/>
            <a:ext cx="1212850" cy="1600200"/>
            <a:chOff x="2928" y="528"/>
            <a:chExt cx="1447" cy="2016"/>
          </a:xfrm>
        </p:grpSpPr>
        <p:pic>
          <p:nvPicPr>
            <p:cNvPr id="619532" name="Picture 12" descr="lunch-bagtran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8" y="528"/>
              <a:ext cx="1447" cy="2016"/>
            </a:xfrm>
            <a:prstGeom prst="rect">
              <a:avLst/>
            </a:prstGeom>
            <a:noFill/>
          </p:spPr>
        </p:pic>
        <p:pic>
          <p:nvPicPr>
            <p:cNvPr id="619533" name="Picture 13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3696" y="1940"/>
              <a:ext cx="240" cy="168"/>
            </a:xfrm>
            <a:prstGeom prst="rect">
              <a:avLst/>
            </a:prstGeom>
            <a:noFill/>
          </p:spPr>
        </p:pic>
        <p:pic>
          <p:nvPicPr>
            <p:cNvPr id="619534" name="Picture 14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7591" t="4288" r="29535" b="88853"/>
            <a:stretch>
              <a:fillRect/>
            </a:stretch>
          </p:blipFill>
          <p:spPr bwMode="auto">
            <a:xfrm>
              <a:off x="3312" y="960"/>
              <a:ext cx="265" cy="193"/>
            </a:xfrm>
            <a:prstGeom prst="rect">
              <a:avLst/>
            </a:prstGeom>
            <a:noFill/>
          </p:spPr>
        </p:pic>
        <p:pic>
          <p:nvPicPr>
            <p:cNvPr id="619535" name="Picture 15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3547" t="38583" r="43579" b="54558"/>
            <a:stretch>
              <a:fillRect/>
            </a:stretch>
          </p:blipFill>
          <p:spPr bwMode="auto">
            <a:xfrm>
              <a:off x="3360" y="1724"/>
              <a:ext cx="265" cy="193"/>
            </a:xfrm>
            <a:prstGeom prst="rect">
              <a:avLst/>
            </a:prstGeom>
            <a:noFill/>
          </p:spPr>
        </p:pic>
        <p:pic>
          <p:nvPicPr>
            <p:cNvPr id="619536" name="Picture 16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38866" t="15433" r="51772" b="79422"/>
            <a:stretch>
              <a:fillRect/>
            </a:stretch>
          </p:blipFill>
          <p:spPr bwMode="auto">
            <a:xfrm>
              <a:off x="3984" y="2156"/>
              <a:ext cx="192" cy="144"/>
            </a:xfrm>
            <a:prstGeom prst="rect">
              <a:avLst/>
            </a:prstGeom>
            <a:noFill/>
          </p:spPr>
        </p:pic>
        <p:pic>
          <p:nvPicPr>
            <p:cNvPr id="619537" name="Picture 17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8762" t="14577" r="31876" b="79422"/>
            <a:stretch>
              <a:fillRect/>
            </a:stretch>
          </p:blipFill>
          <p:spPr bwMode="auto">
            <a:xfrm>
              <a:off x="3648" y="1004"/>
              <a:ext cx="192" cy="168"/>
            </a:xfrm>
            <a:prstGeom prst="rect">
              <a:avLst/>
            </a:prstGeom>
            <a:noFill/>
          </p:spPr>
        </p:pic>
        <p:pic>
          <p:nvPicPr>
            <p:cNvPr id="619538" name="Picture 18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6421" t="32582" r="31876" b="62274"/>
            <a:stretch>
              <a:fillRect/>
            </a:stretch>
          </p:blipFill>
          <p:spPr bwMode="auto">
            <a:xfrm>
              <a:off x="3408" y="2156"/>
              <a:ext cx="240" cy="144"/>
            </a:xfrm>
            <a:prstGeom prst="rect">
              <a:avLst/>
            </a:prstGeom>
            <a:noFill/>
          </p:spPr>
        </p:pic>
        <p:pic>
          <p:nvPicPr>
            <p:cNvPr id="619539" name="Picture 19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8762" t="27437" r="31876" b="67418"/>
            <a:stretch>
              <a:fillRect/>
            </a:stretch>
          </p:blipFill>
          <p:spPr bwMode="auto">
            <a:xfrm>
              <a:off x="3888" y="1244"/>
              <a:ext cx="192" cy="144"/>
            </a:xfrm>
            <a:prstGeom prst="rect">
              <a:avLst/>
            </a:prstGeom>
            <a:noFill/>
          </p:spPr>
        </p:pic>
        <p:pic>
          <p:nvPicPr>
            <p:cNvPr id="619540" name="Picture 20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9932" t="23151" r="31876" b="71706"/>
            <a:stretch>
              <a:fillRect/>
            </a:stretch>
          </p:blipFill>
          <p:spPr bwMode="auto">
            <a:xfrm>
              <a:off x="3744" y="1532"/>
              <a:ext cx="168" cy="144"/>
            </a:xfrm>
            <a:prstGeom prst="rect">
              <a:avLst/>
            </a:prstGeom>
            <a:noFill/>
          </p:spPr>
        </p:pic>
        <p:pic>
          <p:nvPicPr>
            <p:cNvPr id="619541" name="Picture 21" descr="ermine"/>
            <p:cNvPicPr>
              <a:picLocks noChangeAspect="1" noChangeArrowheads="1"/>
            </p:cNvPicPr>
            <p:nvPr/>
          </p:nvPicPr>
          <p:blipFill>
            <a:blip r:embed="rId6" cstate="print"/>
            <a:srcRect l="47058" t="24008" r="45920" b="63130"/>
            <a:stretch>
              <a:fillRect/>
            </a:stretch>
          </p:blipFill>
          <p:spPr bwMode="auto">
            <a:xfrm>
              <a:off x="3504" y="1244"/>
              <a:ext cx="144" cy="361"/>
            </a:xfrm>
            <a:prstGeom prst="rect">
              <a:avLst/>
            </a:prstGeom>
            <a:noFill/>
          </p:spPr>
        </p:pic>
        <p:pic>
          <p:nvPicPr>
            <p:cNvPr id="619542" name="Picture 22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3936" y="1724"/>
              <a:ext cx="240" cy="168"/>
            </a:xfrm>
            <a:prstGeom prst="rect">
              <a:avLst/>
            </a:prstGeom>
            <a:noFill/>
          </p:spPr>
        </p:pic>
      </p:grpSp>
      <p:pic>
        <p:nvPicPr>
          <p:cNvPr id="619545" name="Picture 25" descr="DaVinci_face_onl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2362200"/>
            <a:ext cx="2538413" cy="3144838"/>
          </a:xfrm>
          <a:prstGeom prst="rect">
            <a:avLst/>
          </a:prstGeom>
          <a:noFill/>
        </p:spPr>
      </p:pic>
      <p:pic>
        <p:nvPicPr>
          <p:cNvPr id="619549" name="Picture 29" descr="lunch-bagtra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905000"/>
            <a:ext cx="2954338" cy="4114800"/>
          </a:xfrm>
          <a:prstGeom prst="rect">
            <a:avLst/>
          </a:prstGeom>
          <a:noFill/>
        </p:spPr>
      </p:pic>
      <p:pic>
        <p:nvPicPr>
          <p:cNvPr id="619550" name="Picture 30" descr="ermine"/>
          <p:cNvPicPr>
            <a:picLocks noChangeAspect="1" noChangeArrowheads="1"/>
          </p:cNvPicPr>
          <p:nvPr/>
        </p:nvPicPr>
        <p:blipFill>
          <a:blip r:embed="rId8"/>
          <a:srcRect l="49399" t="22293" r="38898" b="71706"/>
          <a:stretch>
            <a:fillRect/>
          </a:stretch>
        </p:blipFill>
        <p:spPr bwMode="auto">
          <a:xfrm>
            <a:off x="7877175" y="4586288"/>
            <a:ext cx="623888" cy="436562"/>
          </a:xfrm>
          <a:prstGeom prst="rect">
            <a:avLst/>
          </a:prstGeom>
          <a:noFill/>
        </p:spPr>
      </p:pic>
      <p:pic>
        <p:nvPicPr>
          <p:cNvPr id="619551" name="Picture 31" descr="ermine"/>
          <p:cNvPicPr>
            <a:picLocks noChangeAspect="1" noChangeArrowheads="1"/>
          </p:cNvPicPr>
          <p:nvPr/>
        </p:nvPicPr>
        <p:blipFill>
          <a:blip r:embed="rId8"/>
          <a:srcRect l="57591" t="4288" r="29535" b="88853"/>
          <a:stretch>
            <a:fillRect/>
          </a:stretch>
        </p:blipFill>
        <p:spPr bwMode="auto">
          <a:xfrm>
            <a:off x="7440613" y="2716213"/>
            <a:ext cx="560387" cy="406400"/>
          </a:xfrm>
          <a:prstGeom prst="rect">
            <a:avLst/>
          </a:prstGeom>
          <a:noFill/>
        </p:spPr>
      </p:pic>
      <p:pic>
        <p:nvPicPr>
          <p:cNvPr id="619552" name="Picture 32" descr="ermine"/>
          <p:cNvPicPr>
            <a:picLocks noChangeAspect="1" noChangeArrowheads="1"/>
          </p:cNvPicPr>
          <p:nvPr/>
        </p:nvPicPr>
        <p:blipFill>
          <a:blip r:embed="rId8"/>
          <a:srcRect l="43547" t="38583" r="43579" b="54558"/>
          <a:stretch>
            <a:fillRect/>
          </a:stretch>
        </p:blipFill>
        <p:spPr bwMode="auto">
          <a:xfrm>
            <a:off x="6318250" y="4648200"/>
            <a:ext cx="560388" cy="407988"/>
          </a:xfrm>
          <a:prstGeom prst="rect">
            <a:avLst/>
          </a:prstGeom>
          <a:noFill/>
        </p:spPr>
      </p:pic>
      <p:pic>
        <p:nvPicPr>
          <p:cNvPr id="619553" name="Picture 33" descr="ermine"/>
          <p:cNvPicPr>
            <a:picLocks noChangeAspect="1" noChangeArrowheads="1"/>
          </p:cNvPicPr>
          <p:nvPr/>
        </p:nvPicPr>
        <p:blipFill>
          <a:blip r:embed="rId8"/>
          <a:srcRect l="38866" t="15433" r="51772" b="79422"/>
          <a:stretch>
            <a:fillRect/>
          </a:stretch>
        </p:blipFill>
        <p:spPr bwMode="auto">
          <a:xfrm>
            <a:off x="7689850" y="3836988"/>
            <a:ext cx="498475" cy="374650"/>
          </a:xfrm>
          <a:prstGeom prst="rect">
            <a:avLst/>
          </a:prstGeom>
          <a:noFill/>
        </p:spPr>
      </p:pic>
      <p:pic>
        <p:nvPicPr>
          <p:cNvPr id="619554" name="Picture 34" descr="ermine"/>
          <p:cNvPicPr>
            <a:picLocks noChangeAspect="1" noChangeArrowheads="1"/>
          </p:cNvPicPr>
          <p:nvPr/>
        </p:nvPicPr>
        <p:blipFill>
          <a:blip r:embed="rId8"/>
          <a:srcRect l="58762" t="14577" r="31876" b="79422"/>
          <a:stretch>
            <a:fillRect/>
          </a:stretch>
        </p:blipFill>
        <p:spPr bwMode="auto">
          <a:xfrm>
            <a:off x="6942138" y="3900488"/>
            <a:ext cx="498475" cy="436562"/>
          </a:xfrm>
          <a:prstGeom prst="rect">
            <a:avLst/>
          </a:prstGeom>
          <a:noFill/>
        </p:spPr>
      </p:pic>
      <p:pic>
        <p:nvPicPr>
          <p:cNvPr id="619555" name="Picture 35" descr="ermine"/>
          <p:cNvPicPr>
            <a:picLocks noChangeAspect="1" noChangeArrowheads="1"/>
          </p:cNvPicPr>
          <p:nvPr/>
        </p:nvPicPr>
        <p:blipFill>
          <a:blip r:embed="rId8"/>
          <a:srcRect l="56421" t="32582" r="31876" b="62274"/>
          <a:stretch>
            <a:fillRect/>
          </a:stretch>
        </p:blipFill>
        <p:spPr bwMode="auto">
          <a:xfrm>
            <a:off x="7627938" y="5272088"/>
            <a:ext cx="622300" cy="373062"/>
          </a:xfrm>
          <a:prstGeom prst="rect">
            <a:avLst/>
          </a:prstGeom>
          <a:noFill/>
        </p:spPr>
      </p:pic>
      <p:pic>
        <p:nvPicPr>
          <p:cNvPr id="619556" name="Picture 36" descr="ermine"/>
          <p:cNvPicPr>
            <a:picLocks noChangeAspect="1" noChangeArrowheads="1"/>
          </p:cNvPicPr>
          <p:nvPr/>
        </p:nvPicPr>
        <p:blipFill>
          <a:blip r:embed="rId8"/>
          <a:srcRect l="58762" t="27437" r="31876" b="67418"/>
          <a:stretch>
            <a:fillRect/>
          </a:stretch>
        </p:blipFill>
        <p:spPr bwMode="auto">
          <a:xfrm>
            <a:off x="7813675" y="3276600"/>
            <a:ext cx="500063" cy="374650"/>
          </a:xfrm>
          <a:prstGeom prst="rect">
            <a:avLst/>
          </a:prstGeom>
          <a:noFill/>
        </p:spPr>
      </p:pic>
      <p:pic>
        <p:nvPicPr>
          <p:cNvPr id="619557" name="Picture 37" descr="ermine"/>
          <p:cNvPicPr>
            <a:picLocks noChangeAspect="1" noChangeArrowheads="1"/>
          </p:cNvPicPr>
          <p:nvPr/>
        </p:nvPicPr>
        <p:blipFill>
          <a:blip r:embed="rId8"/>
          <a:srcRect l="59932" t="23151" r="31876" b="71706"/>
          <a:stretch>
            <a:fillRect/>
          </a:stretch>
        </p:blipFill>
        <p:spPr bwMode="auto">
          <a:xfrm>
            <a:off x="7191375" y="4522788"/>
            <a:ext cx="436563" cy="374650"/>
          </a:xfrm>
          <a:prstGeom prst="rect">
            <a:avLst/>
          </a:prstGeom>
          <a:noFill/>
        </p:spPr>
      </p:pic>
      <p:pic>
        <p:nvPicPr>
          <p:cNvPr id="619558" name="Picture 38" descr="ermine"/>
          <p:cNvPicPr>
            <a:picLocks noChangeAspect="1" noChangeArrowheads="1"/>
          </p:cNvPicPr>
          <p:nvPr/>
        </p:nvPicPr>
        <p:blipFill>
          <a:blip r:embed="rId8"/>
          <a:srcRect l="47058" t="24008" r="45920" b="63130"/>
          <a:stretch>
            <a:fillRect/>
          </a:stretch>
        </p:blipFill>
        <p:spPr bwMode="auto">
          <a:xfrm>
            <a:off x="6878638" y="2778125"/>
            <a:ext cx="374650" cy="935038"/>
          </a:xfrm>
          <a:prstGeom prst="rect">
            <a:avLst/>
          </a:prstGeom>
          <a:noFill/>
        </p:spPr>
      </p:pic>
      <p:pic>
        <p:nvPicPr>
          <p:cNvPr id="619559" name="Picture 39" descr="ermine"/>
          <p:cNvPicPr>
            <a:picLocks noChangeAspect="1" noChangeArrowheads="1"/>
          </p:cNvPicPr>
          <p:nvPr/>
        </p:nvPicPr>
        <p:blipFill>
          <a:blip r:embed="rId8"/>
          <a:srcRect l="50569" t="17148" r="37727" b="76851"/>
          <a:stretch>
            <a:fillRect/>
          </a:stretch>
        </p:blipFill>
        <p:spPr bwMode="auto">
          <a:xfrm>
            <a:off x="6691313" y="5208588"/>
            <a:ext cx="623887" cy="436562"/>
          </a:xfrm>
          <a:prstGeom prst="rect">
            <a:avLst/>
          </a:prstGeom>
          <a:noFill/>
        </p:spPr>
      </p:pic>
      <p:sp>
        <p:nvSpPr>
          <p:cNvPr id="619562" name="Line 42"/>
          <p:cNvSpPr>
            <a:spLocks noChangeShapeType="1"/>
          </p:cNvSpPr>
          <p:nvPr/>
        </p:nvSpPr>
        <p:spPr bwMode="auto">
          <a:xfrm flipH="1">
            <a:off x="3276600" y="3886200"/>
            <a:ext cx="25146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9563" name="Text Box 43"/>
          <p:cNvSpPr txBox="1">
            <a:spLocks noChangeArrowheads="1"/>
          </p:cNvSpPr>
          <p:nvPr/>
        </p:nvSpPr>
        <p:spPr bwMode="auto">
          <a:xfrm>
            <a:off x="3505200" y="1862138"/>
            <a:ext cx="2138363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52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563"/>
          </a:xfrm>
          <a:solidFill>
            <a:srgbClr val="A3FFC2">
              <a:alpha val="75999"/>
            </a:srgbClr>
          </a:solidFill>
        </p:spPr>
        <p:txBody>
          <a:bodyPr/>
          <a:lstStyle/>
          <a:p>
            <a:pPr algn="l"/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Adding spatial info. to </a:t>
            </a:r>
            <a:r>
              <a:rPr lang="en-US" sz="4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BoW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931150" y="0"/>
            <a:ext cx="1212850" cy="1600200"/>
            <a:chOff x="2928" y="528"/>
            <a:chExt cx="1447" cy="2016"/>
          </a:xfrm>
        </p:grpSpPr>
        <p:pic>
          <p:nvPicPr>
            <p:cNvPr id="630788" name="Picture 4" descr="lunch-bagtran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8" y="528"/>
              <a:ext cx="1447" cy="2016"/>
            </a:xfrm>
            <a:prstGeom prst="rect">
              <a:avLst/>
            </a:prstGeom>
            <a:noFill/>
          </p:spPr>
        </p:pic>
        <p:pic>
          <p:nvPicPr>
            <p:cNvPr id="630789" name="Picture 5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3696" y="1940"/>
              <a:ext cx="240" cy="168"/>
            </a:xfrm>
            <a:prstGeom prst="rect">
              <a:avLst/>
            </a:prstGeom>
            <a:noFill/>
          </p:spPr>
        </p:pic>
        <p:pic>
          <p:nvPicPr>
            <p:cNvPr id="630790" name="Picture 6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7591" t="4288" r="29535" b="88853"/>
            <a:stretch>
              <a:fillRect/>
            </a:stretch>
          </p:blipFill>
          <p:spPr bwMode="auto">
            <a:xfrm>
              <a:off x="3312" y="960"/>
              <a:ext cx="265" cy="193"/>
            </a:xfrm>
            <a:prstGeom prst="rect">
              <a:avLst/>
            </a:prstGeom>
            <a:noFill/>
          </p:spPr>
        </p:pic>
        <p:pic>
          <p:nvPicPr>
            <p:cNvPr id="630791" name="Picture 7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3547" t="38583" r="43579" b="54558"/>
            <a:stretch>
              <a:fillRect/>
            </a:stretch>
          </p:blipFill>
          <p:spPr bwMode="auto">
            <a:xfrm>
              <a:off x="3360" y="1724"/>
              <a:ext cx="265" cy="193"/>
            </a:xfrm>
            <a:prstGeom prst="rect">
              <a:avLst/>
            </a:prstGeom>
            <a:noFill/>
          </p:spPr>
        </p:pic>
        <p:pic>
          <p:nvPicPr>
            <p:cNvPr id="630792" name="Picture 8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38866" t="15433" r="51772" b="79422"/>
            <a:stretch>
              <a:fillRect/>
            </a:stretch>
          </p:blipFill>
          <p:spPr bwMode="auto">
            <a:xfrm>
              <a:off x="3984" y="2156"/>
              <a:ext cx="192" cy="144"/>
            </a:xfrm>
            <a:prstGeom prst="rect">
              <a:avLst/>
            </a:prstGeom>
            <a:noFill/>
          </p:spPr>
        </p:pic>
        <p:pic>
          <p:nvPicPr>
            <p:cNvPr id="630793" name="Picture 9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8762" t="14577" r="31876" b="79422"/>
            <a:stretch>
              <a:fillRect/>
            </a:stretch>
          </p:blipFill>
          <p:spPr bwMode="auto">
            <a:xfrm>
              <a:off x="3648" y="1004"/>
              <a:ext cx="192" cy="168"/>
            </a:xfrm>
            <a:prstGeom prst="rect">
              <a:avLst/>
            </a:prstGeom>
            <a:noFill/>
          </p:spPr>
        </p:pic>
        <p:pic>
          <p:nvPicPr>
            <p:cNvPr id="630794" name="Picture 10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6421" t="32582" r="31876" b="62274"/>
            <a:stretch>
              <a:fillRect/>
            </a:stretch>
          </p:blipFill>
          <p:spPr bwMode="auto">
            <a:xfrm>
              <a:off x="3408" y="2156"/>
              <a:ext cx="240" cy="144"/>
            </a:xfrm>
            <a:prstGeom prst="rect">
              <a:avLst/>
            </a:prstGeom>
            <a:noFill/>
          </p:spPr>
        </p:pic>
        <p:pic>
          <p:nvPicPr>
            <p:cNvPr id="630795" name="Picture 11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8762" t="27437" r="31876" b="67418"/>
            <a:stretch>
              <a:fillRect/>
            </a:stretch>
          </p:blipFill>
          <p:spPr bwMode="auto">
            <a:xfrm>
              <a:off x="3888" y="1244"/>
              <a:ext cx="192" cy="144"/>
            </a:xfrm>
            <a:prstGeom prst="rect">
              <a:avLst/>
            </a:prstGeom>
            <a:noFill/>
          </p:spPr>
        </p:pic>
        <p:pic>
          <p:nvPicPr>
            <p:cNvPr id="630796" name="Picture 12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9932" t="23151" r="31876" b="71706"/>
            <a:stretch>
              <a:fillRect/>
            </a:stretch>
          </p:blipFill>
          <p:spPr bwMode="auto">
            <a:xfrm>
              <a:off x="3744" y="1532"/>
              <a:ext cx="168" cy="144"/>
            </a:xfrm>
            <a:prstGeom prst="rect">
              <a:avLst/>
            </a:prstGeom>
            <a:noFill/>
          </p:spPr>
        </p:pic>
        <p:pic>
          <p:nvPicPr>
            <p:cNvPr id="630797" name="Picture 13" descr="ermine"/>
            <p:cNvPicPr>
              <a:picLocks noChangeAspect="1" noChangeArrowheads="1"/>
            </p:cNvPicPr>
            <p:nvPr/>
          </p:nvPicPr>
          <p:blipFill>
            <a:blip r:embed="rId6" cstate="print"/>
            <a:srcRect l="47058" t="24008" r="45920" b="63130"/>
            <a:stretch>
              <a:fillRect/>
            </a:stretch>
          </p:blipFill>
          <p:spPr bwMode="auto">
            <a:xfrm>
              <a:off x="3504" y="1244"/>
              <a:ext cx="144" cy="361"/>
            </a:xfrm>
            <a:prstGeom prst="rect">
              <a:avLst/>
            </a:prstGeom>
            <a:noFill/>
          </p:spPr>
        </p:pic>
        <p:pic>
          <p:nvPicPr>
            <p:cNvPr id="630798" name="Picture 14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3936" y="1724"/>
              <a:ext cx="240" cy="168"/>
            </a:xfrm>
            <a:prstGeom prst="rect">
              <a:avLst/>
            </a:prstGeom>
            <a:noFill/>
          </p:spPr>
        </p:pic>
      </p:grpSp>
      <p:sp>
        <p:nvSpPr>
          <p:cNvPr id="630801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  <a:noFill/>
          <a:ln/>
        </p:spPr>
        <p:txBody>
          <a:bodyPr/>
          <a:lstStyle/>
          <a:p>
            <a:r>
              <a:rPr lang="en-US" sz="2800"/>
              <a:t>Feature level</a:t>
            </a:r>
          </a:p>
          <a:p>
            <a:pPr lvl="1"/>
            <a:r>
              <a:rPr lang="en-US" sz="2400"/>
              <a:t>Spatial influence through correlogram features: Savarese, Winn and Criminisi, CVPR 2006</a:t>
            </a:r>
          </a:p>
        </p:txBody>
      </p:sp>
      <p:pic>
        <p:nvPicPr>
          <p:cNvPr id="630802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0" y="3048000"/>
            <a:ext cx="477837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0803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276600"/>
            <a:ext cx="320833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563"/>
          </a:xfrm>
          <a:solidFill>
            <a:srgbClr val="A3FFC2">
              <a:alpha val="75999"/>
            </a:srgbClr>
          </a:solidFill>
        </p:spPr>
        <p:txBody>
          <a:bodyPr/>
          <a:lstStyle/>
          <a:p>
            <a:pPr algn="l"/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Adding spatial info. to </a:t>
            </a:r>
            <a:r>
              <a:rPr lang="en-US" sz="4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BoW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931150" y="0"/>
            <a:ext cx="1212850" cy="1600200"/>
            <a:chOff x="2928" y="528"/>
            <a:chExt cx="1447" cy="2016"/>
          </a:xfrm>
        </p:grpSpPr>
        <p:pic>
          <p:nvPicPr>
            <p:cNvPr id="620548" name="Picture 4" descr="lunch-bagtran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8" y="528"/>
              <a:ext cx="1447" cy="2016"/>
            </a:xfrm>
            <a:prstGeom prst="rect">
              <a:avLst/>
            </a:prstGeom>
            <a:noFill/>
          </p:spPr>
        </p:pic>
        <p:pic>
          <p:nvPicPr>
            <p:cNvPr id="620549" name="Picture 5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3696" y="1940"/>
              <a:ext cx="240" cy="168"/>
            </a:xfrm>
            <a:prstGeom prst="rect">
              <a:avLst/>
            </a:prstGeom>
            <a:noFill/>
          </p:spPr>
        </p:pic>
        <p:pic>
          <p:nvPicPr>
            <p:cNvPr id="620550" name="Picture 6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7591" t="4288" r="29535" b="88853"/>
            <a:stretch>
              <a:fillRect/>
            </a:stretch>
          </p:blipFill>
          <p:spPr bwMode="auto">
            <a:xfrm>
              <a:off x="3312" y="960"/>
              <a:ext cx="265" cy="193"/>
            </a:xfrm>
            <a:prstGeom prst="rect">
              <a:avLst/>
            </a:prstGeom>
            <a:noFill/>
          </p:spPr>
        </p:pic>
        <p:pic>
          <p:nvPicPr>
            <p:cNvPr id="620551" name="Picture 7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3547" t="38583" r="43579" b="54558"/>
            <a:stretch>
              <a:fillRect/>
            </a:stretch>
          </p:blipFill>
          <p:spPr bwMode="auto">
            <a:xfrm>
              <a:off x="3360" y="1724"/>
              <a:ext cx="265" cy="193"/>
            </a:xfrm>
            <a:prstGeom prst="rect">
              <a:avLst/>
            </a:prstGeom>
            <a:noFill/>
          </p:spPr>
        </p:pic>
        <p:pic>
          <p:nvPicPr>
            <p:cNvPr id="620552" name="Picture 8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38866" t="15433" r="51772" b="79422"/>
            <a:stretch>
              <a:fillRect/>
            </a:stretch>
          </p:blipFill>
          <p:spPr bwMode="auto">
            <a:xfrm>
              <a:off x="3984" y="2156"/>
              <a:ext cx="192" cy="144"/>
            </a:xfrm>
            <a:prstGeom prst="rect">
              <a:avLst/>
            </a:prstGeom>
            <a:noFill/>
          </p:spPr>
        </p:pic>
        <p:pic>
          <p:nvPicPr>
            <p:cNvPr id="620553" name="Picture 9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8762" t="14577" r="31876" b="79422"/>
            <a:stretch>
              <a:fillRect/>
            </a:stretch>
          </p:blipFill>
          <p:spPr bwMode="auto">
            <a:xfrm>
              <a:off x="3648" y="1004"/>
              <a:ext cx="192" cy="168"/>
            </a:xfrm>
            <a:prstGeom prst="rect">
              <a:avLst/>
            </a:prstGeom>
            <a:noFill/>
          </p:spPr>
        </p:pic>
        <p:pic>
          <p:nvPicPr>
            <p:cNvPr id="620554" name="Picture 10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6421" t="32582" r="31876" b="62274"/>
            <a:stretch>
              <a:fillRect/>
            </a:stretch>
          </p:blipFill>
          <p:spPr bwMode="auto">
            <a:xfrm>
              <a:off x="3408" y="2156"/>
              <a:ext cx="240" cy="144"/>
            </a:xfrm>
            <a:prstGeom prst="rect">
              <a:avLst/>
            </a:prstGeom>
            <a:noFill/>
          </p:spPr>
        </p:pic>
        <p:pic>
          <p:nvPicPr>
            <p:cNvPr id="620555" name="Picture 11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8762" t="27437" r="31876" b="67418"/>
            <a:stretch>
              <a:fillRect/>
            </a:stretch>
          </p:blipFill>
          <p:spPr bwMode="auto">
            <a:xfrm>
              <a:off x="3888" y="1244"/>
              <a:ext cx="192" cy="144"/>
            </a:xfrm>
            <a:prstGeom prst="rect">
              <a:avLst/>
            </a:prstGeom>
            <a:noFill/>
          </p:spPr>
        </p:pic>
        <p:pic>
          <p:nvPicPr>
            <p:cNvPr id="620556" name="Picture 12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9932" t="23151" r="31876" b="71706"/>
            <a:stretch>
              <a:fillRect/>
            </a:stretch>
          </p:blipFill>
          <p:spPr bwMode="auto">
            <a:xfrm>
              <a:off x="3744" y="1532"/>
              <a:ext cx="168" cy="144"/>
            </a:xfrm>
            <a:prstGeom prst="rect">
              <a:avLst/>
            </a:prstGeom>
            <a:noFill/>
          </p:spPr>
        </p:pic>
        <p:pic>
          <p:nvPicPr>
            <p:cNvPr id="620557" name="Picture 13" descr="ermine"/>
            <p:cNvPicPr>
              <a:picLocks noChangeAspect="1" noChangeArrowheads="1"/>
            </p:cNvPicPr>
            <p:nvPr/>
          </p:nvPicPr>
          <p:blipFill>
            <a:blip r:embed="rId6" cstate="print"/>
            <a:srcRect l="47058" t="24008" r="45920" b="63130"/>
            <a:stretch>
              <a:fillRect/>
            </a:stretch>
          </p:blipFill>
          <p:spPr bwMode="auto">
            <a:xfrm>
              <a:off x="3504" y="1244"/>
              <a:ext cx="144" cy="361"/>
            </a:xfrm>
            <a:prstGeom prst="rect">
              <a:avLst/>
            </a:prstGeom>
            <a:noFill/>
          </p:spPr>
        </p:pic>
        <p:pic>
          <p:nvPicPr>
            <p:cNvPr id="620558" name="Picture 14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3936" y="1724"/>
              <a:ext cx="240" cy="168"/>
            </a:xfrm>
            <a:prstGeom prst="rect">
              <a:avLst/>
            </a:prstGeom>
            <a:noFill/>
          </p:spPr>
        </p:pic>
      </p:grpSp>
      <p:pic>
        <p:nvPicPr>
          <p:cNvPr id="620573" name="Picture 29"/>
          <p:cNvPicPr>
            <a:picLocks noChangeAspect="1" noChangeArrowheads="1"/>
          </p:cNvPicPr>
          <p:nvPr/>
        </p:nvPicPr>
        <p:blipFill>
          <a:blip r:embed="rId7"/>
          <a:srcRect l="32010" r="30414"/>
          <a:stretch>
            <a:fillRect/>
          </a:stretch>
        </p:blipFill>
        <p:spPr bwMode="auto">
          <a:xfrm>
            <a:off x="990600" y="3276600"/>
            <a:ext cx="20574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0574" name="Picture 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3581400"/>
            <a:ext cx="41862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0583" name="Rectangle 39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  <a:noFill/>
          <a:ln/>
        </p:spPr>
        <p:txBody>
          <a:bodyPr/>
          <a:lstStyle/>
          <a:p>
            <a:r>
              <a:rPr lang="en-US" sz="2800" dirty="0">
                <a:solidFill>
                  <a:srgbClr val="B2B2B2"/>
                </a:solidFill>
              </a:rPr>
              <a:t>Feature level</a:t>
            </a:r>
          </a:p>
          <a:p>
            <a:r>
              <a:rPr lang="en-US" sz="2800" dirty="0"/>
              <a:t>Generative models</a:t>
            </a:r>
          </a:p>
          <a:p>
            <a:pPr lvl="1"/>
            <a:r>
              <a:rPr lang="en-US" sz="2400" dirty="0" err="1"/>
              <a:t>Sudderth</a:t>
            </a:r>
            <a:r>
              <a:rPr lang="en-US" sz="2400" dirty="0"/>
              <a:t>, </a:t>
            </a:r>
            <a:r>
              <a:rPr lang="en-US" sz="2400" dirty="0" err="1"/>
              <a:t>Torralba</a:t>
            </a:r>
            <a:r>
              <a:rPr lang="en-US" sz="2400" dirty="0"/>
              <a:t>, Freeman &amp; </a:t>
            </a:r>
            <a:r>
              <a:rPr lang="en-US" sz="2400" dirty="0" err="1"/>
              <a:t>Willsky</a:t>
            </a:r>
            <a:r>
              <a:rPr lang="en-US" sz="2400" dirty="0"/>
              <a:t>, 2005, 2006</a:t>
            </a:r>
          </a:p>
          <a:p>
            <a:pPr lvl="1"/>
            <a:r>
              <a:rPr lang="en-US" sz="2400" dirty="0" smtClean="0"/>
              <a:t>Hierarchical model of scene/objects/parts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Bag of words approaches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Parts and structure approaches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Discriminative </a:t>
            </a:r>
            <a:br>
              <a:rPr lang="en-US" dirty="0" smtClean="0"/>
            </a:br>
            <a:r>
              <a:rPr lang="en-US" dirty="0" smtClean="0"/>
              <a:t>methods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None/>
            </a:pPr>
            <a:r>
              <a:rPr lang="en-US" dirty="0" smtClean="0"/>
              <a:t>Condensed version</a:t>
            </a:r>
          </a:p>
          <a:p>
            <a:pPr marL="514350" indent="-514350">
              <a:buNone/>
            </a:pPr>
            <a:r>
              <a:rPr lang="en-US" dirty="0" smtClean="0"/>
              <a:t>of sections from </a:t>
            </a:r>
          </a:p>
          <a:p>
            <a:pPr marL="514350" indent="-514350">
              <a:buNone/>
            </a:pPr>
            <a:r>
              <a:rPr lang="en-US" dirty="0" smtClean="0"/>
              <a:t>2007 edition of </a:t>
            </a:r>
          </a:p>
          <a:p>
            <a:pPr marL="514350" indent="-514350">
              <a:buNone/>
            </a:pPr>
            <a:r>
              <a:rPr lang="en-US" dirty="0" smtClean="0"/>
              <a:t>tutorial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3968" t="20833" r="15081" b="11458"/>
          <a:stretch>
            <a:fillRect/>
          </a:stretch>
        </p:blipFill>
        <p:spPr bwMode="auto">
          <a:xfrm>
            <a:off x="3886200" y="2819400"/>
            <a:ext cx="4793566" cy="3581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563"/>
          </a:xfrm>
          <a:solidFill>
            <a:srgbClr val="A3FFC2">
              <a:alpha val="75999"/>
            </a:srgbClr>
          </a:solidFill>
        </p:spPr>
        <p:txBody>
          <a:bodyPr/>
          <a:lstStyle/>
          <a:p>
            <a:pPr algn="l"/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Adding spatial info. to </a:t>
            </a:r>
            <a:r>
              <a:rPr lang="en-US" sz="4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BoW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2158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  <a:noFill/>
          <a:ln/>
        </p:spPr>
        <p:txBody>
          <a:bodyPr/>
          <a:lstStyle/>
          <a:p>
            <a:r>
              <a:rPr lang="en-US" sz="2800">
                <a:solidFill>
                  <a:srgbClr val="B2B2B2"/>
                </a:solidFill>
              </a:rPr>
              <a:t>Feature level</a:t>
            </a:r>
          </a:p>
          <a:p>
            <a:r>
              <a:rPr lang="en-US" sz="2800"/>
              <a:t>Generative models</a:t>
            </a:r>
          </a:p>
          <a:p>
            <a:pPr lvl="1"/>
            <a:r>
              <a:rPr lang="en-US" sz="2400">
                <a:solidFill>
                  <a:srgbClr val="C0C0C0"/>
                </a:solidFill>
              </a:rPr>
              <a:t>Sudderth, Torralba, Freeman &amp; Willsky, 2005, 2006</a:t>
            </a:r>
          </a:p>
          <a:p>
            <a:pPr lvl="1"/>
            <a:r>
              <a:rPr lang="en-US" sz="2400"/>
              <a:t>Niebles &amp; Fei-Fei, CVPR 2007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984250" y="3429000"/>
            <a:ext cx="3352800" cy="2944813"/>
            <a:chOff x="1613" y="624"/>
            <a:chExt cx="2131" cy="1872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627" y="864"/>
              <a:ext cx="541" cy="672"/>
              <a:chOff x="1014" y="2640"/>
              <a:chExt cx="746" cy="927"/>
            </a:xfrm>
          </p:grpSpPr>
          <p:pic>
            <p:nvPicPr>
              <p:cNvPr id="621588" name="Picture 20" descr="bag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14" y="2640"/>
                <a:ext cx="746" cy="927"/>
              </a:xfrm>
              <a:prstGeom prst="rect">
                <a:avLst/>
              </a:prstGeom>
              <a:noFill/>
            </p:spPr>
          </p:pic>
          <p:sp>
            <p:nvSpPr>
              <p:cNvPr id="621589" name="Rectangle 21"/>
              <p:cNvSpPr>
                <a:spLocks noChangeArrowheads="1"/>
              </p:cNvSpPr>
              <p:nvPr/>
            </p:nvSpPr>
            <p:spPr bwMode="auto">
              <a:xfrm>
                <a:off x="1355" y="3046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0" name="Rectangle 22"/>
              <p:cNvSpPr>
                <a:spLocks noChangeArrowheads="1"/>
              </p:cNvSpPr>
              <p:nvPr/>
            </p:nvSpPr>
            <p:spPr bwMode="auto">
              <a:xfrm>
                <a:off x="1185" y="3108"/>
                <a:ext cx="73" cy="71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1" name="Rectangle 23"/>
              <p:cNvSpPr>
                <a:spLocks noChangeArrowheads="1"/>
              </p:cNvSpPr>
              <p:nvPr/>
            </p:nvSpPr>
            <p:spPr bwMode="auto">
              <a:xfrm>
                <a:off x="1365" y="3186"/>
                <a:ext cx="73" cy="71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2" name="Rectangle 24"/>
              <p:cNvSpPr>
                <a:spLocks noChangeArrowheads="1"/>
              </p:cNvSpPr>
              <p:nvPr/>
            </p:nvSpPr>
            <p:spPr bwMode="auto">
              <a:xfrm>
                <a:off x="1239" y="3245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3" name="Rectangle 25"/>
              <p:cNvSpPr>
                <a:spLocks noChangeArrowheads="1"/>
              </p:cNvSpPr>
              <p:nvPr/>
            </p:nvSpPr>
            <p:spPr bwMode="auto">
              <a:xfrm>
                <a:off x="1479" y="3113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4" name="Rectangle 26"/>
              <p:cNvSpPr>
                <a:spLocks noChangeArrowheads="1"/>
              </p:cNvSpPr>
              <p:nvPr/>
            </p:nvSpPr>
            <p:spPr bwMode="auto">
              <a:xfrm>
                <a:off x="1419" y="3298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5" name="Rectangle 27"/>
              <p:cNvSpPr>
                <a:spLocks noChangeArrowheads="1"/>
              </p:cNvSpPr>
              <p:nvPr/>
            </p:nvSpPr>
            <p:spPr bwMode="auto">
              <a:xfrm>
                <a:off x="1149" y="3333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6" name="Rectangle 28"/>
              <p:cNvSpPr>
                <a:spLocks noChangeArrowheads="1"/>
              </p:cNvSpPr>
              <p:nvPr/>
            </p:nvSpPr>
            <p:spPr bwMode="auto">
              <a:xfrm>
                <a:off x="1553" y="3229"/>
                <a:ext cx="74" cy="71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7" name="Rectangle 29"/>
              <p:cNvSpPr>
                <a:spLocks noChangeArrowheads="1"/>
              </p:cNvSpPr>
              <p:nvPr/>
            </p:nvSpPr>
            <p:spPr bwMode="auto">
              <a:xfrm>
                <a:off x="1461" y="3392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8" name="Rectangle 30"/>
              <p:cNvSpPr>
                <a:spLocks noChangeArrowheads="1"/>
              </p:cNvSpPr>
              <p:nvPr/>
            </p:nvSpPr>
            <p:spPr bwMode="auto">
              <a:xfrm>
                <a:off x="1317" y="3402"/>
                <a:ext cx="74" cy="7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599" name="Rectangle 31"/>
              <p:cNvSpPr>
                <a:spLocks noChangeArrowheads="1"/>
              </p:cNvSpPr>
              <p:nvPr/>
            </p:nvSpPr>
            <p:spPr bwMode="auto">
              <a:xfrm>
                <a:off x="1520" y="2987"/>
                <a:ext cx="73" cy="71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00" name="Rectangle 32"/>
              <p:cNvSpPr>
                <a:spLocks noChangeArrowheads="1"/>
              </p:cNvSpPr>
              <p:nvPr/>
            </p:nvSpPr>
            <p:spPr bwMode="auto">
              <a:xfrm>
                <a:off x="1115" y="2987"/>
                <a:ext cx="73" cy="70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1613" y="1296"/>
              <a:ext cx="580" cy="720"/>
              <a:chOff x="1014" y="2640"/>
              <a:chExt cx="746" cy="927"/>
            </a:xfrm>
          </p:grpSpPr>
          <p:pic>
            <p:nvPicPr>
              <p:cNvPr id="621602" name="Picture 34" descr="bag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14" y="2640"/>
                <a:ext cx="746" cy="927"/>
              </a:xfrm>
              <a:prstGeom prst="rect">
                <a:avLst/>
              </a:prstGeom>
              <a:noFill/>
            </p:spPr>
          </p:pic>
          <p:sp>
            <p:nvSpPr>
              <p:cNvPr id="621603" name="Rectangle 35"/>
              <p:cNvSpPr>
                <a:spLocks noChangeArrowheads="1"/>
              </p:cNvSpPr>
              <p:nvPr/>
            </p:nvSpPr>
            <p:spPr bwMode="auto">
              <a:xfrm>
                <a:off x="1355" y="3046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04" name="Rectangle 36"/>
              <p:cNvSpPr>
                <a:spLocks noChangeArrowheads="1"/>
              </p:cNvSpPr>
              <p:nvPr/>
            </p:nvSpPr>
            <p:spPr bwMode="auto">
              <a:xfrm>
                <a:off x="1185" y="3108"/>
                <a:ext cx="73" cy="71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05" name="Rectangle 37"/>
              <p:cNvSpPr>
                <a:spLocks noChangeArrowheads="1"/>
              </p:cNvSpPr>
              <p:nvPr/>
            </p:nvSpPr>
            <p:spPr bwMode="auto">
              <a:xfrm>
                <a:off x="1365" y="3186"/>
                <a:ext cx="73" cy="71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06" name="Rectangle 38"/>
              <p:cNvSpPr>
                <a:spLocks noChangeArrowheads="1"/>
              </p:cNvSpPr>
              <p:nvPr/>
            </p:nvSpPr>
            <p:spPr bwMode="auto">
              <a:xfrm>
                <a:off x="1239" y="3245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07" name="Rectangle 39"/>
              <p:cNvSpPr>
                <a:spLocks noChangeArrowheads="1"/>
              </p:cNvSpPr>
              <p:nvPr/>
            </p:nvSpPr>
            <p:spPr bwMode="auto">
              <a:xfrm>
                <a:off x="1479" y="3113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08" name="Rectangle 40"/>
              <p:cNvSpPr>
                <a:spLocks noChangeArrowheads="1"/>
              </p:cNvSpPr>
              <p:nvPr/>
            </p:nvSpPr>
            <p:spPr bwMode="auto">
              <a:xfrm>
                <a:off x="1419" y="3298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09" name="Rectangle 41"/>
              <p:cNvSpPr>
                <a:spLocks noChangeArrowheads="1"/>
              </p:cNvSpPr>
              <p:nvPr/>
            </p:nvSpPr>
            <p:spPr bwMode="auto">
              <a:xfrm>
                <a:off x="1149" y="3333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10" name="Rectangle 42"/>
              <p:cNvSpPr>
                <a:spLocks noChangeArrowheads="1"/>
              </p:cNvSpPr>
              <p:nvPr/>
            </p:nvSpPr>
            <p:spPr bwMode="auto">
              <a:xfrm>
                <a:off x="1553" y="3229"/>
                <a:ext cx="74" cy="71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11" name="Rectangle 43"/>
              <p:cNvSpPr>
                <a:spLocks noChangeArrowheads="1"/>
              </p:cNvSpPr>
              <p:nvPr/>
            </p:nvSpPr>
            <p:spPr bwMode="auto">
              <a:xfrm>
                <a:off x="1461" y="3392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12" name="Rectangle 44"/>
              <p:cNvSpPr>
                <a:spLocks noChangeArrowheads="1"/>
              </p:cNvSpPr>
              <p:nvPr/>
            </p:nvSpPr>
            <p:spPr bwMode="auto">
              <a:xfrm>
                <a:off x="1317" y="3402"/>
                <a:ext cx="74" cy="7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13" name="Rectangle 45"/>
              <p:cNvSpPr>
                <a:spLocks noChangeArrowheads="1"/>
              </p:cNvSpPr>
              <p:nvPr/>
            </p:nvSpPr>
            <p:spPr bwMode="auto">
              <a:xfrm>
                <a:off x="1520" y="2987"/>
                <a:ext cx="73" cy="71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14" name="Rectangle 46"/>
              <p:cNvSpPr>
                <a:spLocks noChangeArrowheads="1"/>
              </p:cNvSpPr>
              <p:nvPr/>
            </p:nvSpPr>
            <p:spPr bwMode="auto">
              <a:xfrm>
                <a:off x="1115" y="2987"/>
                <a:ext cx="73" cy="70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2400" y="1680"/>
              <a:ext cx="657" cy="816"/>
              <a:chOff x="1014" y="2640"/>
              <a:chExt cx="746" cy="927"/>
            </a:xfrm>
          </p:grpSpPr>
          <p:pic>
            <p:nvPicPr>
              <p:cNvPr id="621616" name="Picture 48" descr="bag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14" y="2640"/>
                <a:ext cx="746" cy="927"/>
              </a:xfrm>
              <a:prstGeom prst="rect">
                <a:avLst/>
              </a:prstGeom>
              <a:noFill/>
            </p:spPr>
          </p:pic>
          <p:sp>
            <p:nvSpPr>
              <p:cNvPr id="621617" name="Rectangle 49"/>
              <p:cNvSpPr>
                <a:spLocks noChangeArrowheads="1"/>
              </p:cNvSpPr>
              <p:nvPr/>
            </p:nvSpPr>
            <p:spPr bwMode="auto">
              <a:xfrm>
                <a:off x="1355" y="3046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18" name="Rectangle 50"/>
              <p:cNvSpPr>
                <a:spLocks noChangeArrowheads="1"/>
              </p:cNvSpPr>
              <p:nvPr/>
            </p:nvSpPr>
            <p:spPr bwMode="auto">
              <a:xfrm>
                <a:off x="1185" y="3108"/>
                <a:ext cx="73" cy="71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19" name="Rectangle 51"/>
              <p:cNvSpPr>
                <a:spLocks noChangeArrowheads="1"/>
              </p:cNvSpPr>
              <p:nvPr/>
            </p:nvSpPr>
            <p:spPr bwMode="auto">
              <a:xfrm>
                <a:off x="1365" y="3186"/>
                <a:ext cx="73" cy="71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0" name="Rectangle 52"/>
              <p:cNvSpPr>
                <a:spLocks noChangeArrowheads="1"/>
              </p:cNvSpPr>
              <p:nvPr/>
            </p:nvSpPr>
            <p:spPr bwMode="auto">
              <a:xfrm>
                <a:off x="1239" y="3245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1" name="Rectangle 53"/>
              <p:cNvSpPr>
                <a:spLocks noChangeArrowheads="1"/>
              </p:cNvSpPr>
              <p:nvPr/>
            </p:nvSpPr>
            <p:spPr bwMode="auto">
              <a:xfrm>
                <a:off x="1479" y="3113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2" name="Rectangle 54"/>
              <p:cNvSpPr>
                <a:spLocks noChangeArrowheads="1"/>
              </p:cNvSpPr>
              <p:nvPr/>
            </p:nvSpPr>
            <p:spPr bwMode="auto">
              <a:xfrm>
                <a:off x="1419" y="3298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3" name="Rectangle 55"/>
              <p:cNvSpPr>
                <a:spLocks noChangeArrowheads="1"/>
              </p:cNvSpPr>
              <p:nvPr/>
            </p:nvSpPr>
            <p:spPr bwMode="auto">
              <a:xfrm>
                <a:off x="1149" y="3333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4" name="Rectangle 56"/>
              <p:cNvSpPr>
                <a:spLocks noChangeArrowheads="1"/>
              </p:cNvSpPr>
              <p:nvPr/>
            </p:nvSpPr>
            <p:spPr bwMode="auto">
              <a:xfrm>
                <a:off x="1553" y="3229"/>
                <a:ext cx="74" cy="71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5" name="Rectangle 57"/>
              <p:cNvSpPr>
                <a:spLocks noChangeArrowheads="1"/>
              </p:cNvSpPr>
              <p:nvPr/>
            </p:nvSpPr>
            <p:spPr bwMode="auto">
              <a:xfrm>
                <a:off x="1461" y="3392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6" name="Rectangle 58"/>
              <p:cNvSpPr>
                <a:spLocks noChangeArrowheads="1"/>
              </p:cNvSpPr>
              <p:nvPr/>
            </p:nvSpPr>
            <p:spPr bwMode="auto">
              <a:xfrm>
                <a:off x="1317" y="3402"/>
                <a:ext cx="74" cy="7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7" name="Rectangle 59"/>
              <p:cNvSpPr>
                <a:spLocks noChangeArrowheads="1"/>
              </p:cNvSpPr>
              <p:nvPr/>
            </p:nvSpPr>
            <p:spPr bwMode="auto">
              <a:xfrm>
                <a:off x="1520" y="2987"/>
                <a:ext cx="73" cy="71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28" name="Rectangle 60"/>
              <p:cNvSpPr>
                <a:spLocks noChangeArrowheads="1"/>
              </p:cNvSpPr>
              <p:nvPr/>
            </p:nvSpPr>
            <p:spPr bwMode="auto">
              <a:xfrm>
                <a:off x="1115" y="2987"/>
                <a:ext cx="73" cy="70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621629" name="Line 61"/>
            <p:cNvSpPr>
              <a:spLocks noChangeShapeType="1"/>
            </p:cNvSpPr>
            <p:nvPr/>
          </p:nvSpPr>
          <p:spPr bwMode="auto">
            <a:xfrm flipH="1">
              <a:off x="2688" y="960"/>
              <a:ext cx="192" cy="48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62"/>
            <p:cNvGrpSpPr>
              <a:grpSpLocks/>
            </p:cNvGrpSpPr>
            <p:nvPr/>
          </p:nvGrpSpPr>
          <p:grpSpPr bwMode="auto">
            <a:xfrm>
              <a:off x="3164" y="1248"/>
              <a:ext cx="580" cy="720"/>
              <a:chOff x="1014" y="2640"/>
              <a:chExt cx="746" cy="927"/>
            </a:xfrm>
          </p:grpSpPr>
          <p:pic>
            <p:nvPicPr>
              <p:cNvPr id="621631" name="Picture 63" descr="bag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14" y="2640"/>
                <a:ext cx="746" cy="927"/>
              </a:xfrm>
              <a:prstGeom prst="rect">
                <a:avLst/>
              </a:prstGeom>
              <a:noFill/>
            </p:spPr>
          </p:pic>
          <p:sp>
            <p:nvSpPr>
              <p:cNvPr id="621632" name="Rectangle 64"/>
              <p:cNvSpPr>
                <a:spLocks noChangeArrowheads="1"/>
              </p:cNvSpPr>
              <p:nvPr/>
            </p:nvSpPr>
            <p:spPr bwMode="auto">
              <a:xfrm>
                <a:off x="1355" y="3046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33" name="Rectangle 65"/>
              <p:cNvSpPr>
                <a:spLocks noChangeArrowheads="1"/>
              </p:cNvSpPr>
              <p:nvPr/>
            </p:nvSpPr>
            <p:spPr bwMode="auto">
              <a:xfrm>
                <a:off x="1185" y="3108"/>
                <a:ext cx="73" cy="71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34" name="Rectangle 66"/>
              <p:cNvSpPr>
                <a:spLocks noChangeArrowheads="1"/>
              </p:cNvSpPr>
              <p:nvPr/>
            </p:nvSpPr>
            <p:spPr bwMode="auto">
              <a:xfrm>
                <a:off x="1365" y="3186"/>
                <a:ext cx="73" cy="71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35" name="Rectangle 67"/>
              <p:cNvSpPr>
                <a:spLocks noChangeArrowheads="1"/>
              </p:cNvSpPr>
              <p:nvPr/>
            </p:nvSpPr>
            <p:spPr bwMode="auto">
              <a:xfrm>
                <a:off x="1239" y="3245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36" name="Rectangle 68"/>
              <p:cNvSpPr>
                <a:spLocks noChangeArrowheads="1"/>
              </p:cNvSpPr>
              <p:nvPr/>
            </p:nvSpPr>
            <p:spPr bwMode="auto">
              <a:xfrm>
                <a:off x="1479" y="3113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37" name="Rectangle 69"/>
              <p:cNvSpPr>
                <a:spLocks noChangeArrowheads="1"/>
              </p:cNvSpPr>
              <p:nvPr/>
            </p:nvSpPr>
            <p:spPr bwMode="auto">
              <a:xfrm>
                <a:off x="1419" y="3298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38" name="Rectangle 70"/>
              <p:cNvSpPr>
                <a:spLocks noChangeArrowheads="1"/>
              </p:cNvSpPr>
              <p:nvPr/>
            </p:nvSpPr>
            <p:spPr bwMode="auto">
              <a:xfrm>
                <a:off x="1149" y="3333"/>
                <a:ext cx="73" cy="71"/>
              </a:xfrm>
              <a:prstGeom prst="rect">
                <a:avLst/>
              </a:prstGeom>
              <a:solidFill>
                <a:srgbClr val="FF99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39" name="Rectangle 71"/>
              <p:cNvSpPr>
                <a:spLocks noChangeArrowheads="1"/>
              </p:cNvSpPr>
              <p:nvPr/>
            </p:nvSpPr>
            <p:spPr bwMode="auto">
              <a:xfrm>
                <a:off x="1553" y="3229"/>
                <a:ext cx="74" cy="71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40" name="Rectangle 72"/>
              <p:cNvSpPr>
                <a:spLocks noChangeArrowheads="1"/>
              </p:cNvSpPr>
              <p:nvPr/>
            </p:nvSpPr>
            <p:spPr bwMode="auto">
              <a:xfrm>
                <a:off x="1461" y="3392"/>
                <a:ext cx="73" cy="71"/>
              </a:xfrm>
              <a:prstGeom prst="rect">
                <a:avLst/>
              </a:prstGeom>
              <a:solidFill>
                <a:schemeClr val="folHlink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41" name="Rectangle 73"/>
              <p:cNvSpPr>
                <a:spLocks noChangeArrowheads="1"/>
              </p:cNvSpPr>
              <p:nvPr/>
            </p:nvSpPr>
            <p:spPr bwMode="auto">
              <a:xfrm>
                <a:off x="1317" y="3402"/>
                <a:ext cx="74" cy="7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42" name="Rectangle 74"/>
              <p:cNvSpPr>
                <a:spLocks noChangeArrowheads="1"/>
              </p:cNvSpPr>
              <p:nvPr/>
            </p:nvSpPr>
            <p:spPr bwMode="auto">
              <a:xfrm>
                <a:off x="1520" y="2987"/>
                <a:ext cx="73" cy="71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21643" name="Rectangle 75"/>
              <p:cNvSpPr>
                <a:spLocks noChangeArrowheads="1"/>
              </p:cNvSpPr>
              <p:nvPr/>
            </p:nvSpPr>
            <p:spPr bwMode="auto">
              <a:xfrm>
                <a:off x="1115" y="2987"/>
                <a:ext cx="73" cy="70"/>
              </a:xfrm>
              <a:prstGeom prst="rect">
                <a:avLst/>
              </a:prstGeom>
              <a:solidFill>
                <a:schemeClr val="accent2">
                  <a:alpha val="2700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6"/>
            <p:cNvGrpSpPr>
              <a:grpSpLocks/>
            </p:cNvGrpSpPr>
            <p:nvPr/>
          </p:nvGrpSpPr>
          <p:grpSpPr bwMode="auto">
            <a:xfrm>
              <a:off x="1776" y="624"/>
              <a:ext cx="1824" cy="1152"/>
              <a:chOff x="1776" y="624"/>
              <a:chExt cx="1824" cy="1152"/>
            </a:xfrm>
          </p:grpSpPr>
          <p:sp>
            <p:nvSpPr>
              <p:cNvPr id="621645" name="Oval 77"/>
              <p:cNvSpPr>
                <a:spLocks noChangeArrowheads="1"/>
              </p:cNvSpPr>
              <p:nvPr/>
            </p:nvSpPr>
            <p:spPr bwMode="auto">
              <a:xfrm>
                <a:off x="1776" y="1056"/>
                <a:ext cx="336" cy="336"/>
              </a:xfrm>
              <a:prstGeom prst="ellipse">
                <a:avLst/>
              </a:prstGeom>
              <a:solidFill>
                <a:srgbClr val="00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46" name="Oval 78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47" name="Oval 7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336" cy="336"/>
              </a:xfrm>
              <a:prstGeom prst="ellipse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48" name="Line 80"/>
              <p:cNvSpPr>
                <a:spLocks noChangeShapeType="1"/>
              </p:cNvSpPr>
              <p:nvPr/>
            </p:nvSpPr>
            <p:spPr bwMode="auto">
              <a:xfrm>
                <a:off x="2112" y="1200"/>
                <a:ext cx="1152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49" name="Line 81"/>
              <p:cNvSpPr>
                <a:spLocks noChangeShapeType="1"/>
              </p:cNvSpPr>
              <p:nvPr/>
            </p:nvSpPr>
            <p:spPr bwMode="auto">
              <a:xfrm>
                <a:off x="2112" y="1296"/>
                <a:ext cx="432" cy="24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50" name="Line 82"/>
              <p:cNvSpPr>
                <a:spLocks noChangeShapeType="1"/>
              </p:cNvSpPr>
              <p:nvPr/>
            </p:nvSpPr>
            <p:spPr bwMode="auto">
              <a:xfrm flipV="1">
                <a:off x="2880" y="1296"/>
                <a:ext cx="432" cy="24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51" name="Oval 83"/>
              <p:cNvSpPr>
                <a:spLocks noChangeArrowheads="1"/>
              </p:cNvSpPr>
              <p:nvPr/>
            </p:nvSpPr>
            <p:spPr bwMode="auto">
              <a:xfrm>
                <a:off x="2736" y="624"/>
                <a:ext cx="336" cy="33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52" name="Line 84"/>
              <p:cNvSpPr>
                <a:spLocks noChangeShapeType="1"/>
              </p:cNvSpPr>
              <p:nvPr/>
            </p:nvSpPr>
            <p:spPr bwMode="auto">
              <a:xfrm flipV="1">
                <a:off x="2064" y="864"/>
                <a:ext cx="672" cy="24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53" name="Line 85"/>
              <p:cNvSpPr>
                <a:spLocks noChangeShapeType="1"/>
              </p:cNvSpPr>
              <p:nvPr/>
            </p:nvSpPr>
            <p:spPr bwMode="auto">
              <a:xfrm>
                <a:off x="3072" y="864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86"/>
          <p:cNvGrpSpPr>
            <a:grpSpLocks/>
          </p:cNvGrpSpPr>
          <p:nvPr/>
        </p:nvGrpSpPr>
        <p:grpSpPr bwMode="auto">
          <a:xfrm>
            <a:off x="5022850" y="3124200"/>
            <a:ext cx="3663950" cy="3690938"/>
            <a:chOff x="3248" y="1248"/>
            <a:chExt cx="2308" cy="2901"/>
          </a:xfrm>
        </p:grpSpPr>
        <p:cxnSp>
          <p:nvCxnSpPr>
            <p:cNvPr id="621655" name="AutoShape 87"/>
            <p:cNvCxnSpPr>
              <a:cxnSpLocks noChangeShapeType="1"/>
              <a:stCxn id="621700" idx="0"/>
              <a:endCxn id="621698" idx="3"/>
            </p:cNvCxnSpPr>
            <p:nvPr/>
          </p:nvCxnSpPr>
          <p:spPr bwMode="auto">
            <a:xfrm flipH="1" flipV="1">
              <a:off x="4280" y="3016"/>
              <a:ext cx="246" cy="8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56" name="AutoShape 88"/>
            <p:cNvCxnSpPr>
              <a:cxnSpLocks noChangeShapeType="1"/>
              <a:stCxn id="621700" idx="0"/>
              <a:endCxn id="621699" idx="3"/>
            </p:cNvCxnSpPr>
            <p:nvPr/>
          </p:nvCxnSpPr>
          <p:spPr bwMode="auto">
            <a:xfrm flipH="1" flipV="1">
              <a:off x="4192" y="3423"/>
              <a:ext cx="334" cy="40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57" name="AutoShape 89"/>
            <p:cNvCxnSpPr>
              <a:cxnSpLocks noChangeShapeType="1"/>
              <a:stCxn id="621700" idx="0"/>
              <a:endCxn id="621697" idx="3"/>
            </p:cNvCxnSpPr>
            <p:nvPr/>
          </p:nvCxnSpPr>
          <p:spPr bwMode="auto">
            <a:xfrm flipV="1">
              <a:off x="4526" y="3514"/>
              <a:ext cx="159" cy="31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621658" name="Oval 90"/>
            <p:cNvSpPr>
              <a:spLocks noChangeArrowheads="1"/>
            </p:cNvSpPr>
            <p:nvPr/>
          </p:nvSpPr>
          <p:spPr bwMode="auto">
            <a:xfrm>
              <a:off x="3652" y="2109"/>
              <a:ext cx="314" cy="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>
                  <a:latin typeface="Franklin Gothic Medium" pitchFamily="34" charset="0"/>
                </a:rPr>
                <a:t>P</a:t>
              </a:r>
              <a:r>
                <a:rPr lang="en-US" sz="2000" baseline="-25000">
                  <a:latin typeface="Franklin Gothic Medium" pitchFamily="34" charset="0"/>
                </a:rPr>
                <a:t>3</a:t>
              </a:r>
              <a:endParaRPr lang="en-US" sz="2000">
                <a:latin typeface="Franklin Gothic Medium" pitchFamily="34" charset="0"/>
              </a:endParaRPr>
            </a:p>
          </p:txBody>
        </p:sp>
        <p:sp>
          <p:nvSpPr>
            <p:cNvPr id="621659" name="Oval 91"/>
            <p:cNvSpPr>
              <a:spLocks noChangeArrowheads="1"/>
            </p:cNvSpPr>
            <p:nvPr/>
          </p:nvSpPr>
          <p:spPr bwMode="auto">
            <a:xfrm>
              <a:off x="3383" y="1248"/>
              <a:ext cx="314" cy="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>
                  <a:latin typeface="Franklin Gothic Medium" pitchFamily="34" charset="0"/>
                </a:rPr>
                <a:t>P</a:t>
              </a:r>
              <a:r>
                <a:rPr lang="en-US" sz="2000" baseline="-25000">
                  <a:latin typeface="Franklin Gothic Medium" pitchFamily="34" charset="0"/>
                </a:rPr>
                <a:t>1</a:t>
              </a:r>
            </a:p>
          </p:txBody>
        </p:sp>
        <p:sp>
          <p:nvSpPr>
            <p:cNvPr id="621660" name="Oval 92"/>
            <p:cNvSpPr>
              <a:spLocks noChangeArrowheads="1"/>
            </p:cNvSpPr>
            <p:nvPr/>
          </p:nvSpPr>
          <p:spPr bwMode="auto">
            <a:xfrm>
              <a:off x="4414" y="1248"/>
              <a:ext cx="314" cy="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>
                  <a:latin typeface="Franklin Gothic Medium" pitchFamily="34" charset="0"/>
                </a:rPr>
                <a:t>P</a:t>
              </a:r>
              <a:r>
                <a:rPr lang="en-US" sz="2000" baseline="-25000">
                  <a:latin typeface="Franklin Gothic Medium" pitchFamily="34" charset="0"/>
                </a:rPr>
                <a:t>2</a:t>
              </a:r>
              <a:endParaRPr lang="en-US" sz="2000">
                <a:latin typeface="Franklin Gothic Medium" pitchFamily="34" charset="0"/>
              </a:endParaRPr>
            </a:p>
          </p:txBody>
        </p:sp>
        <p:sp>
          <p:nvSpPr>
            <p:cNvPr id="621661" name="Oval 93"/>
            <p:cNvSpPr>
              <a:spLocks noChangeArrowheads="1"/>
            </p:cNvSpPr>
            <p:nvPr/>
          </p:nvSpPr>
          <p:spPr bwMode="auto">
            <a:xfrm>
              <a:off x="4728" y="2109"/>
              <a:ext cx="314" cy="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>
                  <a:latin typeface="Franklin Gothic Medium" pitchFamily="34" charset="0"/>
                </a:rPr>
                <a:t>P</a:t>
              </a:r>
              <a:r>
                <a:rPr lang="en-US" sz="2000" baseline="-25000">
                  <a:latin typeface="Franklin Gothic Medium" pitchFamily="34" charset="0"/>
                </a:rPr>
                <a:t>4</a:t>
              </a:r>
              <a:endParaRPr lang="en-US" sz="2000">
                <a:latin typeface="Franklin Gothic Medium" pitchFamily="34" charset="0"/>
              </a:endParaRPr>
            </a:p>
          </p:txBody>
        </p:sp>
        <p:cxnSp>
          <p:nvCxnSpPr>
            <p:cNvPr id="621662" name="AutoShape 94"/>
            <p:cNvCxnSpPr>
              <a:cxnSpLocks noChangeShapeType="1"/>
              <a:stCxn id="621658" idx="4"/>
              <a:endCxn id="621680" idx="1"/>
            </p:cNvCxnSpPr>
            <p:nvPr/>
          </p:nvCxnSpPr>
          <p:spPr bwMode="auto">
            <a:xfrm flipH="1">
              <a:off x="3719" y="2432"/>
              <a:ext cx="90" cy="7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63" name="AutoShape 95"/>
            <p:cNvCxnSpPr>
              <a:cxnSpLocks noChangeShapeType="1"/>
              <a:stCxn id="621658" idx="4"/>
              <a:endCxn id="621681" idx="0"/>
            </p:cNvCxnSpPr>
            <p:nvPr/>
          </p:nvCxnSpPr>
          <p:spPr bwMode="auto">
            <a:xfrm>
              <a:off x="3809" y="2432"/>
              <a:ext cx="200" cy="73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64" name="AutoShape 96"/>
            <p:cNvCxnSpPr>
              <a:cxnSpLocks noChangeShapeType="1"/>
              <a:stCxn id="621658" idx="4"/>
              <a:endCxn id="621683" idx="1"/>
            </p:cNvCxnSpPr>
            <p:nvPr/>
          </p:nvCxnSpPr>
          <p:spPr bwMode="auto">
            <a:xfrm>
              <a:off x="3809" y="2432"/>
              <a:ext cx="0" cy="9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65" name="AutoShape 97"/>
            <p:cNvCxnSpPr>
              <a:cxnSpLocks noChangeShapeType="1"/>
              <a:stCxn id="621658" idx="4"/>
              <a:endCxn id="621682" idx="1"/>
            </p:cNvCxnSpPr>
            <p:nvPr/>
          </p:nvCxnSpPr>
          <p:spPr bwMode="auto">
            <a:xfrm>
              <a:off x="3809" y="2432"/>
              <a:ext cx="179" cy="100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66" name="AutoShape 98"/>
            <p:cNvCxnSpPr>
              <a:cxnSpLocks noChangeShapeType="1"/>
              <a:stCxn id="621659" idx="4"/>
              <a:endCxn id="621686" idx="0"/>
            </p:cNvCxnSpPr>
            <p:nvPr/>
          </p:nvCxnSpPr>
          <p:spPr bwMode="auto">
            <a:xfrm flipH="1">
              <a:off x="3292" y="1571"/>
              <a:ext cx="248" cy="109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67" name="AutoShape 99"/>
            <p:cNvCxnSpPr>
              <a:cxnSpLocks noChangeShapeType="1"/>
              <a:stCxn id="621659" idx="4"/>
              <a:endCxn id="621684" idx="1"/>
            </p:cNvCxnSpPr>
            <p:nvPr/>
          </p:nvCxnSpPr>
          <p:spPr bwMode="auto">
            <a:xfrm flipH="1">
              <a:off x="3406" y="1571"/>
              <a:ext cx="134" cy="100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68" name="AutoShape 100"/>
            <p:cNvCxnSpPr>
              <a:cxnSpLocks noChangeShapeType="1"/>
              <a:stCxn id="621659" idx="4"/>
              <a:endCxn id="621687" idx="1"/>
            </p:cNvCxnSpPr>
            <p:nvPr/>
          </p:nvCxnSpPr>
          <p:spPr bwMode="auto">
            <a:xfrm flipH="1">
              <a:off x="3495" y="1571"/>
              <a:ext cx="45" cy="11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69" name="AutoShape 101"/>
            <p:cNvCxnSpPr>
              <a:cxnSpLocks noChangeShapeType="1"/>
              <a:stCxn id="621660" idx="4"/>
              <a:endCxn id="621688" idx="0"/>
            </p:cNvCxnSpPr>
            <p:nvPr/>
          </p:nvCxnSpPr>
          <p:spPr bwMode="auto">
            <a:xfrm flipH="1">
              <a:off x="4547" y="1571"/>
              <a:ext cx="24" cy="100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70" name="AutoShape 102"/>
            <p:cNvCxnSpPr>
              <a:cxnSpLocks noChangeShapeType="1"/>
              <a:stCxn id="621660" idx="4"/>
              <a:endCxn id="621690" idx="0"/>
            </p:cNvCxnSpPr>
            <p:nvPr/>
          </p:nvCxnSpPr>
          <p:spPr bwMode="auto">
            <a:xfrm flipH="1">
              <a:off x="4457" y="1571"/>
              <a:ext cx="114" cy="109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71" name="AutoShape 103"/>
            <p:cNvCxnSpPr>
              <a:cxnSpLocks noChangeShapeType="1"/>
              <a:stCxn id="621660" idx="4"/>
              <a:endCxn id="621689" idx="0"/>
            </p:cNvCxnSpPr>
            <p:nvPr/>
          </p:nvCxnSpPr>
          <p:spPr bwMode="auto">
            <a:xfrm>
              <a:off x="4571" y="1571"/>
              <a:ext cx="21" cy="1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72" name="AutoShape 104"/>
            <p:cNvCxnSpPr>
              <a:cxnSpLocks noChangeShapeType="1"/>
              <a:stCxn id="621659" idx="5"/>
              <a:endCxn id="621658" idx="7"/>
            </p:cNvCxnSpPr>
            <p:nvPr/>
          </p:nvCxnSpPr>
          <p:spPr bwMode="auto">
            <a:xfrm>
              <a:off x="3651" y="1524"/>
              <a:ext cx="268" cy="62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621673" name="AutoShape 105"/>
            <p:cNvCxnSpPr>
              <a:cxnSpLocks noChangeShapeType="1"/>
              <a:stCxn id="621660" idx="3"/>
              <a:endCxn id="621659" idx="5"/>
            </p:cNvCxnSpPr>
            <p:nvPr/>
          </p:nvCxnSpPr>
          <p:spPr bwMode="auto">
            <a:xfrm flipH="1">
              <a:off x="3651" y="1524"/>
              <a:ext cx="809" cy="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621674" name="AutoShape 106"/>
            <p:cNvCxnSpPr>
              <a:cxnSpLocks noChangeShapeType="1"/>
              <a:stCxn id="621661" idx="4"/>
              <a:endCxn id="621691" idx="0"/>
            </p:cNvCxnSpPr>
            <p:nvPr/>
          </p:nvCxnSpPr>
          <p:spPr bwMode="auto">
            <a:xfrm flipH="1">
              <a:off x="4772" y="2432"/>
              <a:ext cx="113" cy="68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75" name="AutoShape 107"/>
            <p:cNvCxnSpPr>
              <a:cxnSpLocks noChangeShapeType="1"/>
              <a:stCxn id="621661" idx="4"/>
              <a:endCxn id="621695" idx="0"/>
            </p:cNvCxnSpPr>
            <p:nvPr/>
          </p:nvCxnSpPr>
          <p:spPr bwMode="auto">
            <a:xfrm>
              <a:off x="4885" y="2432"/>
              <a:ext cx="66" cy="8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76" name="AutoShape 108"/>
            <p:cNvCxnSpPr>
              <a:cxnSpLocks noChangeShapeType="1"/>
              <a:stCxn id="621661" idx="4"/>
              <a:endCxn id="621694" idx="0"/>
            </p:cNvCxnSpPr>
            <p:nvPr/>
          </p:nvCxnSpPr>
          <p:spPr bwMode="auto">
            <a:xfrm>
              <a:off x="4885" y="2432"/>
              <a:ext cx="200" cy="9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77" name="AutoShape 109"/>
            <p:cNvCxnSpPr>
              <a:cxnSpLocks noChangeShapeType="1"/>
              <a:stCxn id="621661" idx="4"/>
              <a:endCxn id="621693" idx="0"/>
            </p:cNvCxnSpPr>
            <p:nvPr/>
          </p:nvCxnSpPr>
          <p:spPr bwMode="auto">
            <a:xfrm flipH="1">
              <a:off x="4592" y="2432"/>
              <a:ext cx="293" cy="68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78" name="AutoShape 110"/>
            <p:cNvCxnSpPr>
              <a:cxnSpLocks noChangeShapeType="1"/>
              <a:stCxn id="621661" idx="4"/>
              <a:endCxn id="621696" idx="1"/>
            </p:cNvCxnSpPr>
            <p:nvPr/>
          </p:nvCxnSpPr>
          <p:spPr bwMode="auto">
            <a:xfrm flipH="1">
              <a:off x="4706" y="2432"/>
              <a:ext cx="179" cy="8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21679" name="AutoShape 111"/>
            <p:cNvCxnSpPr>
              <a:cxnSpLocks noChangeShapeType="1"/>
              <a:stCxn id="621661" idx="4"/>
              <a:endCxn id="621692" idx="0"/>
            </p:cNvCxnSpPr>
            <p:nvPr/>
          </p:nvCxnSpPr>
          <p:spPr bwMode="auto">
            <a:xfrm>
              <a:off x="4885" y="2432"/>
              <a:ext cx="21" cy="9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621680" name="AutoShape 112"/>
            <p:cNvSpPr>
              <a:spLocks noChangeArrowheads="1"/>
            </p:cNvSpPr>
            <p:nvPr/>
          </p:nvSpPr>
          <p:spPr bwMode="auto">
            <a:xfrm flipH="1">
              <a:off x="3652" y="3208"/>
              <a:ext cx="134" cy="91"/>
            </a:xfrm>
            <a:prstGeom prst="parallelogram">
              <a:avLst>
                <a:gd name="adj" fmla="val 5215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1" name="AutoShape 113"/>
            <p:cNvSpPr>
              <a:spLocks noChangeArrowheads="1"/>
            </p:cNvSpPr>
            <p:nvPr/>
          </p:nvSpPr>
          <p:spPr bwMode="auto">
            <a:xfrm flipH="1">
              <a:off x="3966" y="3163"/>
              <a:ext cx="134" cy="91"/>
            </a:xfrm>
            <a:prstGeom prst="parallelogram">
              <a:avLst>
                <a:gd name="adj" fmla="val 5215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2" name="AutoShape 114"/>
            <p:cNvSpPr>
              <a:spLocks noChangeArrowheads="1"/>
            </p:cNvSpPr>
            <p:nvPr/>
          </p:nvSpPr>
          <p:spPr bwMode="auto">
            <a:xfrm flipH="1">
              <a:off x="3920" y="3435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3" name="AutoShape 115"/>
            <p:cNvSpPr>
              <a:spLocks noChangeArrowheads="1"/>
            </p:cNvSpPr>
            <p:nvPr/>
          </p:nvSpPr>
          <p:spPr bwMode="auto">
            <a:xfrm flipH="1">
              <a:off x="3742" y="3390"/>
              <a:ext cx="133" cy="91"/>
            </a:xfrm>
            <a:prstGeom prst="parallelogram">
              <a:avLst>
                <a:gd name="adj" fmla="val 5176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4" name="AutoShape 116"/>
            <p:cNvSpPr>
              <a:spLocks noChangeArrowheads="1"/>
            </p:cNvSpPr>
            <p:nvPr/>
          </p:nvSpPr>
          <p:spPr bwMode="auto">
            <a:xfrm flipH="1">
              <a:off x="3339" y="2574"/>
              <a:ext cx="133" cy="90"/>
            </a:xfrm>
            <a:prstGeom prst="parallelogram">
              <a:avLst>
                <a:gd name="adj" fmla="val 5233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5" name="AutoShape 117"/>
            <p:cNvSpPr>
              <a:spLocks noChangeArrowheads="1"/>
            </p:cNvSpPr>
            <p:nvPr/>
          </p:nvSpPr>
          <p:spPr bwMode="auto">
            <a:xfrm flipH="1">
              <a:off x="3562" y="2664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6" name="AutoShape 118"/>
            <p:cNvSpPr>
              <a:spLocks noChangeArrowheads="1"/>
            </p:cNvSpPr>
            <p:nvPr/>
          </p:nvSpPr>
          <p:spPr bwMode="auto">
            <a:xfrm flipH="1">
              <a:off x="3248" y="2664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7" name="AutoShape 119"/>
            <p:cNvSpPr>
              <a:spLocks noChangeArrowheads="1"/>
            </p:cNvSpPr>
            <p:nvPr/>
          </p:nvSpPr>
          <p:spPr bwMode="auto">
            <a:xfrm flipH="1">
              <a:off x="3427" y="2755"/>
              <a:ext cx="135" cy="90"/>
            </a:xfrm>
            <a:prstGeom prst="parallelogram">
              <a:avLst>
                <a:gd name="adj" fmla="val 53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8" name="AutoShape 120"/>
            <p:cNvSpPr>
              <a:spLocks noChangeArrowheads="1"/>
            </p:cNvSpPr>
            <p:nvPr/>
          </p:nvSpPr>
          <p:spPr bwMode="auto">
            <a:xfrm flipH="1">
              <a:off x="4503" y="2574"/>
              <a:ext cx="135" cy="90"/>
            </a:xfrm>
            <a:prstGeom prst="parallelogram">
              <a:avLst>
                <a:gd name="adj" fmla="val 53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89" name="AutoShape 121"/>
            <p:cNvSpPr>
              <a:spLocks noChangeArrowheads="1"/>
            </p:cNvSpPr>
            <p:nvPr/>
          </p:nvSpPr>
          <p:spPr bwMode="auto">
            <a:xfrm flipH="1">
              <a:off x="4548" y="2709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0" name="AutoShape 122"/>
            <p:cNvSpPr>
              <a:spLocks noChangeArrowheads="1"/>
            </p:cNvSpPr>
            <p:nvPr/>
          </p:nvSpPr>
          <p:spPr bwMode="auto">
            <a:xfrm flipH="1">
              <a:off x="4414" y="2664"/>
              <a:ext cx="134" cy="91"/>
            </a:xfrm>
            <a:prstGeom prst="parallelogram">
              <a:avLst>
                <a:gd name="adj" fmla="val 5215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1" name="AutoShape 123"/>
            <p:cNvSpPr>
              <a:spLocks noChangeArrowheads="1"/>
            </p:cNvSpPr>
            <p:nvPr/>
          </p:nvSpPr>
          <p:spPr bwMode="auto">
            <a:xfrm flipH="1">
              <a:off x="4728" y="3117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2" name="AutoShape 124"/>
            <p:cNvSpPr>
              <a:spLocks noChangeArrowheads="1"/>
            </p:cNvSpPr>
            <p:nvPr/>
          </p:nvSpPr>
          <p:spPr bwMode="auto">
            <a:xfrm flipH="1">
              <a:off x="4863" y="3390"/>
              <a:ext cx="134" cy="91"/>
            </a:xfrm>
            <a:prstGeom prst="parallelogram">
              <a:avLst>
                <a:gd name="adj" fmla="val 5215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3" name="AutoShape 125"/>
            <p:cNvSpPr>
              <a:spLocks noChangeArrowheads="1"/>
            </p:cNvSpPr>
            <p:nvPr/>
          </p:nvSpPr>
          <p:spPr bwMode="auto">
            <a:xfrm flipH="1">
              <a:off x="4548" y="3117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4" name="AutoShape 126"/>
            <p:cNvSpPr>
              <a:spLocks noChangeArrowheads="1"/>
            </p:cNvSpPr>
            <p:nvPr/>
          </p:nvSpPr>
          <p:spPr bwMode="auto">
            <a:xfrm flipH="1">
              <a:off x="5042" y="3344"/>
              <a:ext cx="134" cy="91"/>
            </a:xfrm>
            <a:prstGeom prst="parallelogram">
              <a:avLst>
                <a:gd name="adj" fmla="val 5215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5" name="AutoShape 127"/>
            <p:cNvSpPr>
              <a:spLocks noChangeArrowheads="1"/>
            </p:cNvSpPr>
            <p:nvPr/>
          </p:nvSpPr>
          <p:spPr bwMode="auto">
            <a:xfrm flipH="1">
              <a:off x="4907" y="3254"/>
              <a:ext cx="135" cy="90"/>
            </a:xfrm>
            <a:prstGeom prst="parallelogram">
              <a:avLst>
                <a:gd name="adj" fmla="val 53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6" name="AutoShape 128"/>
            <p:cNvSpPr>
              <a:spLocks noChangeArrowheads="1"/>
            </p:cNvSpPr>
            <p:nvPr/>
          </p:nvSpPr>
          <p:spPr bwMode="auto">
            <a:xfrm flipH="1">
              <a:off x="4638" y="3299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7" name="AutoShape 129"/>
            <p:cNvSpPr>
              <a:spLocks noChangeArrowheads="1"/>
            </p:cNvSpPr>
            <p:nvPr/>
          </p:nvSpPr>
          <p:spPr bwMode="auto">
            <a:xfrm flipH="1">
              <a:off x="4593" y="3423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8" name="AutoShape 130"/>
            <p:cNvSpPr>
              <a:spLocks noChangeArrowheads="1"/>
            </p:cNvSpPr>
            <p:nvPr/>
          </p:nvSpPr>
          <p:spPr bwMode="auto">
            <a:xfrm flipH="1">
              <a:off x="4190" y="2925"/>
              <a:ext cx="134" cy="91"/>
            </a:xfrm>
            <a:prstGeom prst="parallelogram">
              <a:avLst>
                <a:gd name="adj" fmla="val 5215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99" name="AutoShape 131"/>
            <p:cNvSpPr>
              <a:spLocks noChangeArrowheads="1"/>
            </p:cNvSpPr>
            <p:nvPr/>
          </p:nvSpPr>
          <p:spPr bwMode="auto">
            <a:xfrm flipH="1">
              <a:off x="4100" y="3332"/>
              <a:ext cx="135" cy="91"/>
            </a:xfrm>
            <a:prstGeom prst="parallelogram">
              <a:avLst>
                <a:gd name="adj" fmla="val 5254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700" name="Oval 132"/>
            <p:cNvSpPr>
              <a:spLocks noChangeArrowheads="1"/>
            </p:cNvSpPr>
            <p:nvPr/>
          </p:nvSpPr>
          <p:spPr bwMode="auto">
            <a:xfrm>
              <a:off x="4369" y="3831"/>
              <a:ext cx="314" cy="31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>
                  <a:latin typeface="Franklin Gothic Medium" pitchFamily="34" charset="0"/>
                </a:rPr>
                <a:t>Bg</a:t>
              </a:r>
            </a:p>
          </p:txBody>
        </p:sp>
        <p:cxnSp>
          <p:nvCxnSpPr>
            <p:cNvPr id="621701" name="AutoShape 133"/>
            <p:cNvCxnSpPr>
              <a:cxnSpLocks noChangeShapeType="1"/>
              <a:stCxn id="621659" idx="4"/>
              <a:endCxn id="621685" idx="0"/>
            </p:cNvCxnSpPr>
            <p:nvPr/>
          </p:nvCxnSpPr>
          <p:spPr bwMode="auto">
            <a:xfrm>
              <a:off x="3540" y="1571"/>
              <a:ext cx="66" cy="109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621702" name="Text Box 134"/>
            <p:cNvSpPr txBox="1">
              <a:spLocks noChangeArrowheads="1"/>
            </p:cNvSpPr>
            <p:nvPr/>
          </p:nvSpPr>
          <p:spPr bwMode="auto">
            <a:xfrm>
              <a:off x="4788" y="3595"/>
              <a:ext cx="768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defTabSz="852488">
                <a:spcBef>
                  <a:spcPct val="50000"/>
                </a:spcBef>
              </a:pPr>
              <a:r>
                <a:rPr lang="en-US" sz="2000">
                  <a:latin typeface="Franklin Gothic Medium" pitchFamily="34" charset="0"/>
                </a:rPr>
                <a:t>Image</a:t>
              </a:r>
            </a:p>
          </p:txBody>
        </p:sp>
        <p:sp>
          <p:nvSpPr>
            <p:cNvPr id="621703" name="Text Box 135"/>
            <p:cNvSpPr txBox="1">
              <a:spLocks noChangeArrowheads="1"/>
            </p:cNvSpPr>
            <p:nvPr/>
          </p:nvSpPr>
          <p:spPr bwMode="auto">
            <a:xfrm>
              <a:off x="4329" y="2826"/>
              <a:ext cx="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852488">
                <a:spcBef>
                  <a:spcPct val="50000"/>
                </a:spcBef>
              </a:pPr>
              <a:r>
                <a:rPr lang="en-US" sz="2000" i="1">
                  <a:latin typeface="Apple Garamond" pitchFamily="2" charset="0"/>
                </a:rPr>
                <a:t>w</a:t>
              </a:r>
              <a:endParaRPr lang="en-US" sz="2000" i="1" baseline="-25000">
                <a:latin typeface="Apple Garamond" pitchFamily="2" charset="0"/>
              </a:endParaRPr>
            </a:p>
          </p:txBody>
        </p:sp>
        <p:cxnSp>
          <p:nvCxnSpPr>
            <p:cNvPr id="621704" name="AutoShape 136"/>
            <p:cNvCxnSpPr>
              <a:cxnSpLocks noChangeShapeType="1"/>
              <a:stCxn id="621658" idx="7"/>
              <a:endCxn id="621660" idx="3"/>
            </p:cNvCxnSpPr>
            <p:nvPr/>
          </p:nvCxnSpPr>
          <p:spPr bwMode="auto">
            <a:xfrm flipV="1">
              <a:off x="3919" y="1524"/>
              <a:ext cx="541" cy="62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621705" name="AutoShape 137"/>
            <p:cNvCxnSpPr>
              <a:cxnSpLocks noChangeShapeType="1"/>
              <a:stCxn id="621658" idx="7"/>
              <a:endCxn id="621661" idx="1"/>
            </p:cNvCxnSpPr>
            <p:nvPr/>
          </p:nvCxnSpPr>
          <p:spPr bwMode="auto">
            <a:xfrm>
              <a:off x="3919" y="2150"/>
              <a:ext cx="854" cy="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621706" name="AutoShape 138"/>
            <p:cNvCxnSpPr>
              <a:cxnSpLocks noChangeShapeType="1"/>
              <a:stCxn id="621661" idx="1"/>
              <a:endCxn id="621660" idx="3"/>
            </p:cNvCxnSpPr>
            <p:nvPr/>
          </p:nvCxnSpPr>
          <p:spPr bwMode="auto">
            <a:xfrm flipH="1" flipV="1">
              <a:off x="4460" y="1524"/>
              <a:ext cx="313" cy="62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621707" name="AutoShape 139"/>
            <p:cNvCxnSpPr>
              <a:cxnSpLocks noChangeShapeType="1"/>
              <a:stCxn id="621659" idx="5"/>
              <a:endCxn id="621661" idx="1"/>
            </p:cNvCxnSpPr>
            <p:nvPr/>
          </p:nvCxnSpPr>
          <p:spPr bwMode="auto">
            <a:xfrm>
              <a:off x="3651" y="1524"/>
              <a:ext cx="1122" cy="62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563"/>
          </a:xfrm>
          <a:solidFill>
            <a:srgbClr val="A3FFC2">
              <a:alpha val="75999"/>
            </a:srgbClr>
          </a:solidFill>
        </p:spPr>
        <p:txBody>
          <a:bodyPr/>
          <a:lstStyle/>
          <a:p>
            <a:pPr algn="l"/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Adding spatial info. to </a:t>
            </a:r>
            <a:r>
              <a:rPr lang="en-US" sz="4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BoW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2260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  <a:noFill/>
          <a:ln/>
        </p:spPr>
        <p:txBody>
          <a:bodyPr/>
          <a:lstStyle/>
          <a:p>
            <a:r>
              <a:rPr lang="en-US" sz="2800">
                <a:solidFill>
                  <a:srgbClr val="C0C0C0"/>
                </a:solidFill>
              </a:rPr>
              <a:t>Feature level</a:t>
            </a:r>
          </a:p>
          <a:p>
            <a:r>
              <a:rPr lang="en-US" sz="2800">
                <a:solidFill>
                  <a:srgbClr val="C0C0C0"/>
                </a:solidFill>
              </a:rPr>
              <a:t>Generative models</a:t>
            </a:r>
          </a:p>
          <a:p>
            <a:r>
              <a:rPr lang="en-US" sz="2800"/>
              <a:t>Discriminative methods</a:t>
            </a:r>
          </a:p>
          <a:p>
            <a:pPr lvl="1"/>
            <a:r>
              <a:rPr lang="en-US" sz="2400"/>
              <a:t>Lazebnik, Schmid &amp; Ponce, 2006</a:t>
            </a:r>
          </a:p>
        </p:txBody>
      </p:sp>
      <p:pic>
        <p:nvPicPr>
          <p:cNvPr id="622730" name="Picture 1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201988"/>
            <a:ext cx="6248400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577975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kern="0" dirty="0"/>
              <a:t>Part-based </a:t>
            </a:r>
            <a:r>
              <a:rPr lang="en-US" sz="5400" b="1" kern="0" dirty="0" smtClean="0"/>
              <a:t/>
            </a:r>
            <a:br>
              <a:rPr lang="en-US" sz="5400" b="1" kern="0" dirty="0" smtClean="0"/>
            </a:br>
            <a:r>
              <a:rPr lang="en-US" sz="5400" b="1" kern="0" dirty="0" smtClean="0"/>
              <a:t>Models</a:t>
            </a:r>
            <a:endParaRPr lang="en-US" sz="5400" b="1" kern="0" dirty="0"/>
          </a:p>
        </p:txBody>
      </p:sp>
      <p:pic>
        <p:nvPicPr>
          <p:cNvPr id="52227" name="Picture 3" descr="f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3352800" cy="2725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Problem with bag-of-words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0" y="1828800"/>
            <a:ext cx="2741613" cy="2019300"/>
            <a:chOff x="3216" y="1440"/>
            <a:chExt cx="2352" cy="1733"/>
          </a:xfrm>
        </p:grpSpPr>
        <p:graphicFrame>
          <p:nvGraphicFramePr>
            <p:cNvPr id="282628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p:oleObj spid="_x0000_s1046" name="Photo Editor Photo" r:id="rId4" imgW="657317" imgH="419048" progId="MSPhotoEd.3">
                <p:embed/>
              </p:oleObj>
            </a:graphicData>
          </a:graphic>
        </p:graphicFrame>
        <p:graphicFrame>
          <p:nvGraphicFramePr>
            <p:cNvPr id="282629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p:oleObj spid="_x0000_s1047" name="Photo Editor Photo" r:id="rId5" imgW="685714" imgH="495369" progId="MSPhotoEd.3">
                <p:embed/>
              </p:oleObj>
            </a:graphicData>
          </a:graphic>
        </p:graphicFrame>
        <p:graphicFrame>
          <p:nvGraphicFramePr>
            <p:cNvPr id="282630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p:oleObj spid="_x0000_s1048" name="Photo Editor Photo" r:id="rId6" imgW="581106" imgH="743054" progId="MSPhotoEd.3">
                <p:embed/>
              </p:oleObj>
            </a:graphicData>
          </a:graphic>
        </p:graphicFrame>
        <p:graphicFrame>
          <p:nvGraphicFramePr>
            <p:cNvPr id="282631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p:oleObj spid="_x0000_s1049" name="Photo Editor Photo" r:id="rId7" imgW="980952" imgH="657317" progId="MSPhotoEd.3">
                <p:embed/>
              </p:oleObj>
            </a:graphicData>
          </a:graphic>
        </p:graphicFrame>
        <p:graphicFrame>
          <p:nvGraphicFramePr>
            <p:cNvPr id="282632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p:oleObj spid="_x0000_s1050" name="Photo Editor Photo" r:id="rId8" imgW="771429" imgH="523810" progId="MSPhotoEd.3">
                <p:embed/>
              </p:oleObj>
            </a:graphicData>
          </a:graphic>
        </p:graphicFrame>
        <p:graphicFrame>
          <p:nvGraphicFramePr>
            <p:cNvPr id="282633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p:oleObj spid="_x0000_s1051" name="Photo Editor Photo" r:id="rId9" imgW="523810" imgH="1514686" progId="MSPhotoEd.3">
                <p:embed/>
              </p:oleObj>
            </a:graphicData>
          </a:graphic>
        </p:graphicFrame>
        <p:graphicFrame>
          <p:nvGraphicFramePr>
            <p:cNvPr id="282634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p:oleObj spid="_x0000_s1052" name="Photo Editor Photo" r:id="rId10" imgW="609524" imgH="523810" progId="MSPhotoEd.3">
                <p:embed/>
              </p:oleObj>
            </a:graphicData>
          </a:graphic>
        </p:graphicFrame>
        <p:graphicFrame>
          <p:nvGraphicFramePr>
            <p:cNvPr id="282635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p:oleObj spid="_x0000_s1053" name="Photo Editor Photo" r:id="rId11" imgW="590476" imgH="781159" progId="MSPhotoEd.3">
                <p:embed/>
              </p:oleObj>
            </a:graphicData>
          </a:graphic>
        </p:graphicFrame>
        <p:graphicFrame>
          <p:nvGraphicFramePr>
            <p:cNvPr id="282636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p:oleObj spid="_x0000_s1054" name="Photo Editor Photo" r:id="rId12" imgW="771429" imgH="523810" progId="MSPhotoEd.3">
                <p:embed/>
              </p:oleObj>
            </a:graphicData>
          </a:graphic>
        </p:graphicFrame>
        <p:graphicFrame>
          <p:nvGraphicFramePr>
            <p:cNvPr id="282637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p:oleObj spid="_x0000_s1055" name="Photo Editor Photo" r:id="rId13" imgW="609524" imgH="523810" progId="MSPhotoEd.3">
                <p:embed/>
              </p:oleObj>
            </a:graphicData>
          </a:graphic>
        </p:graphicFrame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8600" y="1676400"/>
            <a:ext cx="2381250" cy="2319338"/>
            <a:chOff x="624" y="1536"/>
            <a:chExt cx="1863" cy="1815"/>
          </a:xfrm>
        </p:grpSpPr>
        <p:graphicFrame>
          <p:nvGraphicFramePr>
            <p:cNvPr id="282639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p:oleObj spid="_x0000_s1036" name="Photo Editor Photo" r:id="rId14" imgW="657317" imgH="419048" progId="MSPhotoEd.3">
                <p:embed/>
              </p:oleObj>
            </a:graphicData>
          </a:graphic>
        </p:graphicFrame>
        <p:graphicFrame>
          <p:nvGraphicFramePr>
            <p:cNvPr id="282640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p:oleObj spid="_x0000_s1037" name="Photo Editor Photo" r:id="rId15" imgW="685714" imgH="495369" progId="MSPhotoEd.3">
                <p:embed/>
              </p:oleObj>
            </a:graphicData>
          </a:graphic>
        </p:graphicFrame>
        <p:graphicFrame>
          <p:nvGraphicFramePr>
            <p:cNvPr id="282641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p:oleObj spid="_x0000_s1038" name="Photo Editor Photo" r:id="rId16" imgW="581106" imgH="743054" progId="MSPhotoEd.3">
                <p:embed/>
              </p:oleObj>
            </a:graphicData>
          </a:graphic>
        </p:graphicFrame>
        <p:graphicFrame>
          <p:nvGraphicFramePr>
            <p:cNvPr id="282642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p:oleObj spid="_x0000_s1039" name="Photo Editor Photo" r:id="rId17" imgW="980952" imgH="657317" progId="MSPhotoEd.3">
                <p:embed/>
              </p:oleObj>
            </a:graphicData>
          </a:graphic>
        </p:graphicFrame>
        <p:graphicFrame>
          <p:nvGraphicFramePr>
            <p:cNvPr id="282643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p:oleObj spid="_x0000_s1040" name="Photo Editor Photo" r:id="rId18" imgW="771429" imgH="523810" progId="MSPhotoEd.3">
                <p:embed/>
              </p:oleObj>
            </a:graphicData>
          </a:graphic>
        </p:graphicFrame>
        <p:graphicFrame>
          <p:nvGraphicFramePr>
            <p:cNvPr id="282644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p:oleObj spid="_x0000_s1041" name="Photo Editor Photo" r:id="rId19" imgW="523810" imgH="1514686" progId="MSPhotoEd.3">
                <p:embed/>
              </p:oleObj>
            </a:graphicData>
          </a:graphic>
        </p:graphicFrame>
        <p:graphicFrame>
          <p:nvGraphicFramePr>
            <p:cNvPr id="282645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p:oleObj spid="_x0000_s1042" name="Photo Editor Photo" r:id="rId20" imgW="609524" imgH="523810" progId="MSPhotoEd.3">
                <p:embed/>
              </p:oleObj>
            </a:graphicData>
          </a:graphic>
        </p:graphicFrame>
        <p:graphicFrame>
          <p:nvGraphicFramePr>
            <p:cNvPr id="282646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p:oleObj spid="_x0000_s1043" name="Photo Editor Photo" r:id="rId21" imgW="590476" imgH="781159" progId="MSPhotoEd.3">
                <p:embed/>
              </p:oleObj>
            </a:graphicData>
          </a:graphic>
        </p:graphicFrame>
        <p:graphicFrame>
          <p:nvGraphicFramePr>
            <p:cNvPr id="282647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p:oleObj spid="_x0000_s1044" name="Photo Editor Photo" r:id="rId22" imgW="771429" imgH="523810" progId="MSPhotoEd.3">
                <p:embed/>
              </p:oleObj>
            </a:graphicData>
          </a:graphic>
        </p:graphicFrame>
        <p:graphicFrame>
          <p:nvGraphicFramePr>
            <p:cNvPr id="282648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p:oleObj spid="_x0000_s1045" name="Photo Editor Photo" r:id="rId23" imgW="609524" imgH="523810" progId="MSPhotoEd.3">
                <p:embed/>
              </p:oleObj>
            </a:graphicData>
          </a:graphic>
        </p:graphicFrame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048000" y="2133600"/>
            <a:ext cx="2743200" cy="1679575"/>
            <a:chOff x="-96" y="2016"/>
            <a:chExt cx="2127" cy="1302"/>
          </a:xfrm>
        </p:grpSpPr>
        <p:graphicFrame>
          <p:nvGraphicFramePr>
            <p:cNvPr id="282650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p:oleObj spid="_x0000_s1026" name="Photo Editor Photo" r:id="rId24" imgW="657317" imgH="419048" progId="MSPhotoEd.3">
                <p:embed/>
              </p:oleObj>
            </a:graphicData>
          </a:graphic>
        </p:graphicFrame>
        <p:graphicFrame>
          <p:nvGraphicFramePr>
            <p:cNvPr id="282651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p:oleObj spid="_x0000_s1027" name="Photo Editor Photo" r:id="rId25" imgW="685714" imgH="495369" progId="MSPhotoEd.3">
                <p:embed/>
              </p:oleObj>
            </a:graphicData>
          </a:graphic>
        </p:graphicFrame>
        <p:graphicFrame>
          <p:nvGraphicFramePr>
            <p:cNvPr id="282652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p:oleObj spid="_x0000_s1028" name="Photo Editor Photo" r:id="rId26" imgW="581106" imgH="743054" progId="MSPhotoEd.3">
                <p:embed/>
              </p:oleObj>
            </a:graphicData>
          </a:graphic>
        </p:graphicFrame>
        <p:graphicFrame>
          <p:nvGraphicFramePr>
            <p:cNvPr id="282653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p:oleObj spid="_x0000_s1029" name="Photo Editor Photo" r:id="rId27" imgW="980952" imgH="657317" progId="MSPhotoEd.3">
                <p:embed/>
              </p:oleObj>
            </a:graphicData>
          </a:graphic>
        </p:graphicFrame>
        <p:graphicFrame>
          <p:nvGraphicFramePr>
            <p:cNvPr id="282654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p:oleObj spid="_x0000_s1030" name="Photo Editor Photo" r:id="rId28" imgW="771429" imgH="523810" progId="MSPhotoEd.3">
                <p:embed/>
              </p:oleObj>
            </a:graphicData>
          </a:graphic>
        </p:graphicFrame>
        <p:graphicFrame>
          <p:nvGraphicFramePr>
            <p:cNvPr id="282655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p:oleObj spid="_x0000_s1031" name="Photo Editor Photo" r:id="rId29" imgW="523810" imgH="1514686" progId="MSPhotoEd.3">
                <p:embed/>
              </p:oleObj>
            </a:graphicData>
          </a:graphic>
        </p:graphicFrame>
        <p:graphicFrame>
          <p:nvGraphicFramePr>
            <p:cNvPr id="282656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p:oleObj spid="_x0000_s1032" name="Photo Editor Photo" r:id="rId30" imgW="609524" imgH="523810" progId="MSPhotoEd.3">
                <p:embed/>
              </p:oleObj>
            </a:graphicData>
          </a:graphic>
        </p:graphicFrame>
        <p:graphicFrame>
          <p:nvGraphicFramePr>
            <p:cNvPr id="282657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p:oleObj spid="_x0000_s1033" name="Photo Editor Photo" r:id="rId31" imgW="590476" imgH="781159" progId="MSPhotoEd.3">
                <p:embed/>
              </p:oleObj>
            </a:graphicData>
          </a:graphic>
        </p:graphicFrame>
        <p:graphicFrame>
          <p:nvGraphicFramePr>
            <p:cNvPr id="282658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p:oleObj spid="_x0000_s1034" name="Photo Editor Photo" r:id="rId32" imgW="771429" imgH="523810" progId="MSPhotoEd.3">
                <p:embed/>
              </p:oleObj>
            </a:graphicData>
          </a:graphic>
        </p:graphicFrame>
        <p:graphicFrame>
          <p:nvGraphicFramePr>
            <p:cNvPr id="282659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p:oleObj spid="_x0000_s1035" name="Photo Editor Photo" r:id="rId33" imgW="609524" imgH="523810" progId="MSPhotoEd.3">
                <p:embed/>
              </p:oleObj>
            </a:graphicData>
          </a:graphic>
        </p:graphicFrame>
      </p:grpSp>
      <p:sp>
        <p:nvSpPr>
          <p:cNvPr id="282660" name="Rectangle 36"/>
          <p:cNvSpPr>
            <a:spLocks noChangeArrowheads="1"/>
          </p:cNvSpPr>
          <p:nvPr/>
        </p:nvSpPr>
        <p:spPr bwMode="auto">
          <a:xfrm>
            <a:off x="76200" y="1600200"/>
            <a:ext cx="2667000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2661" name="Rectangle 37"/>
          <p:cNvSpPr>
            <a:spLocks noChangeArrowheads="1"/>
          </p:cNvSpPr>
          <p:nvPr/>
        </p:nvSpPr>
        <p:spPr bwMode="auto">
          <a:xfrm>
            <a:off x="6261100" y="1600200"/>
            <a:ext cx="28067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2662" name="Rectangle 38"/>
          <p:cNvSpPr>
            <a:spLocks noChangeArrowheads="1"/>
          </p:cNvSpPr>
          <p:nvPr/>
        </p:nvSpPr>
        <p:spPr bwMode="auto">
          <a:xfrm>
            <a:off x="3048000" y="1600200"/>
            <a:ext cx="28067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2663" name="Rectangle 39"/>
          <p:cNvSpPr>
            <a:spLocks noGrp="1" noChangeArrowheads="1"/>
          </p:cNvSpPr>
          <p:nvPr>
            <p:ph type="body" idx="1"/>
          </p:nvPr>
        </p:nvSpPr>
        <p:spPr>
          <a:xfrm>
            <a:off x="304800" y="4648200"/>
            <a:ext cx="8686800" cy="1828800"/>
          </a:xfrm>
          <a:noFill/>
          <a:ln/>
        </p:spPr>
        <p:txBody>
          <a:bodyPr/>
          <a:lstStyle/>
          <a:p>
            <a:r>
              <a:rPr lang="en-US" sz="2800" dirty="0"/>
              <a:t>All have equal probability for bag-of-words </a:t>
            </a:r>
            <a:r>
              <a:rPr lang="en-US" sz="2800" dirty="0" smtClean="0"/>
              <a:t>methods</a:t>
            </a:r>
            <a:endParaRPr lang="en-US" sz="1400" dirty="0"/>
          </a:p>
          <a:p>
            <a:r>
              <a:rPr lang="en-US" sz="2800" dirty="0"/>
              <a:t>Location information is </a:t>
            </a:r>
            <a:r>
              <a:rPr lang="en-US" sz="2800" dirty="0" smtClean="0"/>
              <a:t>important</a:t>
            </a:r>
          </a:p>
          <a:p>
            <a:r>
              <a:rPr lang="en-US" sz="2800" dirty="0" err="1" smtClean="0"/>
              <a:t>BoW</a:t>
            </a:r>
            <a:r>
              <a:rPr lang="en-US" sz="2800" dirty="0" smtClean="0"/>
              <a:t> + location still doesn’t give correspondence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1049338" y="31750"/>
            <a:ext cx="704373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608" tIns="41804" rIns="83608" bIns="41804" anchor="ctr">
            <a:spAutoFit/>
          </a:bodyPr>
          <a:lstStyle/>
          <a:p>
            <a:pPr algn="ctr" defTabSz="830263" eaLnBrk="0" hangingPunct="0"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</a:pPr>
            <a:r>
              <a:rPr lang="en-GB" sz="4000"/>
              <a:t>Model: Parts and Structure</a:t>
            </a:r>
          </a:p>
        </p:txBody>
      </p:sp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850" y="987425"/>
            <a:ext cx="4002088" cy="2662238"/>
          </a:xfrm>
          <a:prstGeom prst="rect">
            <a:avLst/>
          </a:prstGeom>
          <a:noFill/>
        </p:spPr>
      </p:pic>
      <p:pic>
        <p:nvPicPr>
          <p:cNvPr id="286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3914775"/>
            <a:ext cx="3979863" cy="2659063"/>
          </a:xfrm>
          <a:prstGeom prst="rect">
            <a:avLst/>
          </a:prstGeom>
          <a:noFill/>
        </p:spPr>
      </p:pic>
      <p:pic>
        <p:nvPicPr>
          <p:cNvPr id="286725" name="Picture 5" descr="car_fro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685800"/>
            <a:ext cx="3352800" cy="3352800"/>
          </a:xfrm>
          <a:prstGeom prst="rect">
            <a:avLst/>
          </a:prstGeom>
          <a:noFill/>
        </p:spPr>
      </p:pic>
      <p:pic>
        <p:nvPicPr>
          <p:cNvPr id="286726" name="Picture 6" descr="First%20Bought%20Car%20Fro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810000"/>
            <a:ext cx="4286250" cy="2857500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14400" y="2590800"/>
            <a:ext cx="5100638" cy="4078288"/>
            <a:chOff x="576" y="1632"/>
            <a:chExt cx="3213" cy="2569"/>
          </a:xfrm>
        </p:grpSpPr>
        <p:sp>
          <p:nvSpPr>
            <p:cNvPr id="286728" name="Oval 8"/>
            <p:cNvSpPr>
              <a:spLocks noChangeArrowheads="1"/>
            </p:cNvSpPr>
            <p:nvPr/>
          </p:nvSpPr>
          <p:spPr bwMode="auto">
            <a:xfrm>
              <a:off x="3272" y="1711"/>
              <a:ext cx="517" cy="560"/>
            </a:xfrm>
            <a:prstGeom prst="ellipse">
              <a:avLst/>
            </a:prstGeom>
            <a:noFill/>
            <a:ln w="25416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29" name="Oval 9"/>
            <p:cNvSpPr>
              <a:spLocks noChangeArrowheads="1"/>
            </p:cNvSpPr>
            <p:nvPr/>
          </p:nvSpPr>
          <p:spPr bwMode="auto">
            <a:xfrm>
              <a:off x="3109" y="3641"/>
              <a:ext cx="517" cy="560"/>
            </a:xfrm>
            <a:prstGeom prst="ellipse">
              <a:avLst/>
            </a:prstGeom>
            <a:noFill/>
            <a:ln w="25416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30" name="Oval 10"/>
            <p:cNvSpPr>
              <a:spLocks noChangeArrowheads="1"/>
            </p:cNvSpPr>
            <p:nvPr/>
          </p:nvSpPr>
          <p:spPr bwMode="auto">
            <a:xfrm>
              <a:off x="720" y="1632"/>
              <a:ext cx="517" cy="560"/>
            </a:xfrm>
            <a:prstGeom prst="ellipse">
              <a:avLst/>
            </a:prstGeom>
            <a:noFill/>
            <a:ln w="25416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31" name="Oval 11"/>
            <p:cNvSpPr>
              <a:spLocks noChangeArrowheads="1"/>
            </p:cNvSpPr>
            <p:nvPr/>
          </p:nvSpPr>
          <p:spPr bwMode="auto">
            <a:xfrm>
              <a:off x="576" y="3504"/>
              <a:ext cx="517" cy="560"/>
            </a:xfrm>
            <a:prstGeom prst="ellipse">
              <a:avLst/>
            </a:prstGeom>
            <a:noFill/>
            <a:ln w="25416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819400" y="917575"/>
            <a:ext cx="4854575" cy="3857625"/>
            <a:chOff x="1776" y="578"/>
            <a:chExt cx="3058" cy="2430"/>
          </a:xfrm>
        </p:grpSpPr>
        <p:sp>
          <p:nvSpPr>
            <p:cNvPr id="286733" name="Oval 13"/>
            <p:cNvSpPr>
              <a:spLocks noChangeArrowheads="1"/>
            </p:cNvSpPr>
            <p:nvPr/>
          </p:nvSpPr>
          <p:spPr bwMode="auto">
            <a:xfrm>
              <a:off x="4317" y="578"/>
              <a:ext cx="517" cy="560"/>
            </a:xfrm>
            <a:prstGeom prst="ellipse">
              <a:avLst/>
            </a:prstGeom>
            <a:noFill/>
            <a:ln w="25416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34" name="Oval 14"/>
            <p:cNvSpPr>
              <a:spLocks noChangeArrowheads="1"/>
            </p:cNvSpPr>
            <p:nvPr/>
          </p:nvSpPr>
          <p:spPr bwMode="auto">
            <a:xfrm>
              <a:off x="4242" y="2422"/>
              <a:ext cx="517" cy="560"/>
            </a:xfrm>
            <a:prstGeom prst="ellipse">
              <a:avLst/>
            </a:prstGeom>
            <a:noFill/>
            <a:ln w="25416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35" name="Oval 15"/>
            <p:cNvSpPr>
              <a:spLocks noChangeArrowheads="1"/>
            </p:cNvSpPr>
            <p:nvPr/>
          </p:nvSpPr>
          <p:spPr bwMode="auto">
            <a:xfrm>
              <a:off x="1776" y="624"/>
              <a:ext cx="517" cy="560"/>
            </a:xfrm>
            <a:prstGeom prst="ellipse">
              <a:avLst/>
            </a:prstGeom>
            <a:noFill/>
            <a:ln w="25416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36" name="Oval 16"/>
            <p:cNvSpPr>
              <a:spLocks noChangeArrowheads="1"/>
            </p:cNvSpPr>
            <p:nvPr/>
          </p:nvSpPr>
          <p:spPr bwMode="auto">
            <a:xfrm>
              <a:off x="1872" y="2448"/>
              <a:ext cx="517" cy="560"/>
            </a:xfrm>
            <a:prstGeom prst="ellipse">
              <a:avLst/>
            </a:prstGeom>
            <a:noFill/>
            <a:ln w="25416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352800" y="1885950"/>
            <a:ext cx="5045075" cy="3881438"/>
            <a:chOff x="2112" y="1188"/>
            <a:chExt cx="3178" cy="2445"/>
          </a:xfrm>
        </p:grpSpPr>
        <p:sp>
          <p:nvSpPr>
            <p:cNvPr id="286738" name="Oval 18"/>
            <p:cNvSpPr>
              <a:spLocks noChangeArrowheads="1"/>
            </p:cNvSpPr>
            <p:nvPr/>
          </p:nvSpPr>
          <p:spPr bwMode="auto">
            <a:xfrm>
              <a:off x="4589" y="1188"/>
              <a:ext cx="518" cy="561"/>
            </a:xfrm>
            <a:prstGeom prst="ellipse">
              <a:avLst/>
            </a:prstGeom>
            <a:noFill/>
            <a:ln w="25416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39" name="Oval 19"/>
            <p:cNvSpPr>
              <a:spLocks noChangeArrowheads="1"/>
            </p:cNvSpPr>
            <p:nvPr/>
          </p:nvSpPr>
          <p:spPr bwMode="auto">
            <a:xfrm>
              <a:off x="4773" y="2988"/>
              <a:ext cx="517" cy="560"/>
            </a:xfrm>
            <a:prstGeom prst="ellipse">
              <a:avLst/>
            </a:prstGeom>
            <a:noFill/>
            <a:ln w="25416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40" name="Oval 20"/>
            <p:cNvSpPr>
              <a:spLocks noChangeArrowheads="1"/>
            </p:cNvSpPr>
            <p:nvPr/>
          </p:nvSpPr>
          <p:spPr bwMode="auto">
            <a:xfrm>
              <a:off x="2112" y="1248"/>
              <a:ext cx="518" cy="561"/>
            </a:xfrm>
            <a:prstGeom prst="ellipse">
              <a:avLst/>
            </a:prstGeom>
            <a:noFill/>
            <a:ln w="25416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41" name="Oval 21"/>
            <p:cNvSpPr>
              <a:spLocks noChangeArrowheads="1"/>
            </p:cNvSpPr>
            <p:nvPr/>
          </p:nvSpPr>
          <p:spPr bwMode="auto">
            <a:xfrm>
              <a:off x="2304" y="3072"/>
              <a:ext cx="518" cy="561"/>
            </a:xfrm>
            <a:prstGeom prst="ellipse">
              <a:avLst/>
            </a:prstGeom>
            <a:noFill/>
            <a:ln w="25416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1400" y="2514600"/>
            <a:ext cx="4292600" cy="3159125"/>
          </a:xfrm>
          <a:prstGeom prst="rect">
            <a:avLst/>
          </a:prstGeom>
          <a:noFill/>
        </p:spPr>
      </p:pic>
      <p:sp>
        <p:nvSpPr>
          <p:cNvPr id="288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Representation</a:t>
            </a:r>
          </a:p>
        </p:txBody>
      </p:sp>
      <p:sp>
        <p:nvSpPr>
          <p:cNvPr id="288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Object as set of parts</a:t>
            </a:r>
          </a:p>
          <a:p>
            <a:pPr lvl="1"/>
            <a:r>
              <a:rPr lang="en-GB" sz="2400" dirty="0"/>
              <a:t>Generative representation</a:t>
            </a:r>
          </a:p>
          <a:p>
            <a:pPr lvl="1"/>
            <a:endParaRPr lang="en-US" sz="2400" dirty="0"/>
          </a:p>
          <a:p>
            <a:r>
              <a:rPr lang="en-US" sz="2400" dirty="0"/>
              <a:t>Model:</a:t>
            </a:r>
          </a:p>
          <a:p>
            <a:pPr lvl="1"/>
            <a:r>
              <a:rPr lang="en-US" sz="2400" dirty="0"/>
              <a:t>Relative locations between parts</a:t>
            </a:r>
          </a:p>
          <a:p>
            <a:pPr lvl="1"/>
            <a:r>
              <a:rPr lang="en-US" sz="2400" dirty="0"/>
              <a:t>Appearance of part</a:t>
            </a:r>
          </a:p>
          <a:p>
            <a:pPr lvl="1">
              <a:buFontTx/>
              <a:buNone/>
            </a:pPr>
            <a:endParaRPr lang="en-US" sz="2400" dirty="0"/>
          </a:p>
          <a:p>
            <a:r>
              <a:rPr lang="en-US" sz="2400" dirty="0"/>
              <a:t>Issues:</a:t>
            </a:r>
          </a:p>
          <a:p>
            <a:pPr lvl="1"/>
            <a:r>
              <a:rPr lang="en-US" sz="2400" dirty="0"/>
              <a:t>How to model location</a:t>
            </a:r>
          </a:p>
          <a:p>
            <a:pPr lvl="1"/>
            <a:r>
              <a:rPr lang="en-US" sz="2400" dirty="0"/>
              <a:t>How to represent appearance</a:t>
            </a:r>
          </a:p>
          <a:p>
            <a:pPr lvl="1"/>
            <a:r>
              <a:rPr lang="en-US" sz="2400" dirty="0" smtClean="0"/>
              <a:t>How </a:t>
            </a:r>
            <a:r>
              <a:rPr lang="en-US" sz="2400" dirty="0"/>
              <a:t>to handle occlusion/clutter</a:t>
            </a:r>
          </a:p>
        </p:txBody>
      </p:sp>
      <p:sp>
        <p:nvSpPr>
          <p:cNvPr id="288773" name="Text Box 5"/>
          <p:cNvSpPr txBox="1">
            <a:spLocks noChangeArrowheads="1"/>
          </p:cNvSpPr>
          <p:nvPr/>
        </p:nvSpPr>
        <p:spPr bwMode="auto">
          <a:xfrm>
            <a:off x="5994400" y="6553200"/>
            <a:ext cx="314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Figure from [Fischler </a:t>
            </a:r>
            <a:r>
              <a:rPr lang="en-GB" sz="1400"/>
              <a:t>&amp; Elschlager </a:t>
            </a:r>
            <a:r>
              <a:rPr lang="en-US" sz="1400"/>
              <a:t>73]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 Box 2"/>
          <p:cNvSpPr txBox="1">
            <a:spLocks noChangeArrowheads="1"/>
          </p:cNvSpPr>
          <p:nvPr/>
        </p:nvSpPr>
        <p:spPr bwMode="auto">
          <a:xfrm>
            <a:off x="1049338" y="-82550"/>
            <a:ext cx="704373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608" tIns="41804" rIns="83608" bIns="41804" anchor="ctr">
            <a:spAutoFit/>
          </a:bodyPr>
          <a:lstStyle/>
          <a:p>
            <a:pPr algn="ctr" defTabSz="830263" eaLnBrk="0" hangingPunct="0"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</a:pPr>
            <a:r>
              <a:rPr lang="en-GB" sz="4000"/>
              <a:t>History of Parts and Structure approaches</a:t>
            </a:r>
          </a:p>
        </p:txBody>
      </p:sp>
      <p:sp>
        <p:nvSpPr>
          <p:cNvPr id="292867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58674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608" tIns="41804" rIns="83608" bIns="41804">
            <a:spAutoFit/>
          </a:bodyPr>
          <a:lstStyle/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endParaRPr lang="en-GB" sz="2200" dirty="0"/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 err="1"/>
              <a:t>Fischler</a:t>
            </a:r>
            <a:r>
              <a:rPr lang="en-GB" sz="2200" dirty="0"/>
              <a:t> &amp; </a:t>
            </a:r>
            <a:r>
              <a:rPr lang="en-GB" sz="2200" dirty="0" err="1"/>
              <a:t>Elschlager</a:t>
            </a:r>
            <a:r>
              <a:rPr lang="en-GB" sz="2200" dirty="0"/>
              <a:t> 1973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endParaRPr lang="en-GB" sz="2200" dirty="0"/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endParaRPr lang="en-GB" sz="2200" dirty="0"/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 err="1"/>
              <a:t>Yuille</a:t>
            </a:r>
            <a:r>
              <a:rPr lang="en-GB" sz="2200" dirty="0"/>
              <a:t> ‘91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 err="1"/>
              <a:t>Brunelli</a:t>
            </a:r>
            <a:r>
              <a:rPr lang="en-GB" sz="2200" dirty="0"/>
              <a:t> &amp; </a:t>
            </a:r>
            <a:r>
              <a:rPr lang="en-GB" sz="2200" dirty="0" err="1"/>
              <a:t>Poggio</a:t>
            </a:r>
            <a:r>
              <a:rPr lang="en-GB" sz="2200" dirty="0"/>
              <a:t> ‘93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/>
              <a:t>Lades, </a:t>
            </a:r>
            <a:r>
              <a:rPr lang="en-GB" sz="2200" dirty="0" err="1"/>
              <a:t>v.d</a:t>
            </a:r>
            <a:r>
              <a:rPr lang="en-GB" sz="2200" dirty="0"/>
              <a:t>. </a:t>
            </a:r>
            <a:r>
              <a:rPr lang="en-GB" sz="2200" dirty="0" err="1"/>
              <a:t>Malsburg</a:t>
            </a:r>
            <a:r>
              <a:rPr lang="en-GB" sz="2200" dirty="0"/>
              <a:t> et al. ‘93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 err="1"/>
              <a:t>Cootes</a:t>
            </a:r>
            <a:r>
              <a:rPr lang="en-GB" sz="2200" dirty="0"/>
              <a:t>, </a:t>
            </a:r>
            <a:r>
              <a:rPr lang="en-GB" sz="2200" dirty="0" err="1"/>
              <a:t>Lanitis</a:t>
            </a:r>
            <a:r>
              <a:rPr lang="en-GB" sz="2200" dirty="0"/>
              <a:t>, Taylor et al. ‘95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 err="1"/>
              <a:t>Amit</a:t>
            </a:r>
            <a:r>
              <a:rPr lang="en-GB" sz="2200" dirty="0"/>
              <a:t> &amp; </a:t>
            </a:r>
            <a:r>
              <a:rPr lang="en-GB" sz="2200" dirty="0" err="1"/>
              <a:t>Geman</a:t>
            </a:r>
            <a:r>
              <a:rPr lang="en-GB" sz="2200" dirty="0"/>
              <a:t> ‘95, ‘99 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 err="1"/>
              <a:t>Perona</a:t>
            </a:r>
            <a:r>
              <a:rPr lang="en-GB" sz="2200" dirty="0"/>
              <a:t> et al. ‘95, ‘96, ’98, ’00, ’03, ‘04, ‘05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 err="1"/>
              <a:t>Felzenszwalb</a:t>
            </a:r>
            <a:r>
              <a:rPr lang="en-GB" sz="2200" dirty="0"/>
              <a:t> &amp; </a:t>
            </a:r>
            <a:r>
              <a:rPr lang="en-GB" sz="2200" dirty="0" err="1"/>
              <a:t>Huttenlocher</a:t>
            </a:r>
            <a:r>
              <a:rPr lang="en-GB" sz="2200" dirty="0"/>
              <a:t> ’00, ’04 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/>
              <a:t>Crandall &amp; </a:t>
            </a:r>
            <a:r>
              <a:rPr lang="en-GB" sz="2200" dirty="0" err="1"/>
              <a:t>Huttenlocher</a:t>
            </a:r>
            <a:r>
              <a:rPr lang="en-GB" sz="2200" dirty="0"/>
              <a:t> ’05, ’06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 err="1"/>
              <a:t>Leibe</a:t>
            </a:r>
            <a:r>
              <a:rPr lang="en-GB" sz="2200" dirty="0"/>
              <a:t> &amp; </a:t>
            </a:r>
            <a:r>
              <a:rPr lang="en-GB" sz="2200" dirty="0" err="1"/>
              <a:t>Schiele</a:t>
            </a:r>
            <a:r>
              <a:rPr lang="en-GB" sz="2200" dirty="0"/>
              <a:t> ’03, ’04</a:t>
            </a:r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endParaRPr lang="en-GB" sz="2200" dirty="0"/>
          </a:p>
          <a:p>
            <a:pPr marL="342900" indent="-342900" defTabSz="830263" eaLnBrk="0" hangingPunct="0">
              <a:lnSpc>
                <a:spcPct val="90000"/>
              </a:lnSpc>
              <a:spcBef>
                <a:spcPts val="350"/>
              </a:spcBef>
              <a:buClr>
                <a:schemeClr val="tx1"/>
              </a:buClr>
              <a:buSzPct val="60000"/>
              <a:buFontTx/>
              <a:buChar char="•"/>
              <a:tabLst>
                <a:tab pos="301625" algn="l"/>
                <a:tab pos="715963" algn="l"/>
                <a:tab pos="1130300" algn="l"/>
                <a:tab pos="1544638" algn="l"/>
                <a:tab pos="1960563" algn="l"/>
                <a:tab pos="2374900" algn="l"/>
                <a:tab pos="2789238" algn="l"/>
                <a:tab pos="3205163" algn="l"/>
                <a:tab pos="3619500" algn="l"/>
                <a:tab pos="4033838" algn="l"/>
                <a:tab pos="4448175" algn="l"/>
                <a:tab pos="4864100" algn="l"/>
                <a:tab pos="5278438" algn="l"/>
                <a:tab pos="5692775" algn="l"/>
                <a:tab pos="6107113" algn="l"/>
                <a:tab pos="6523038" algn="l"/>
                <a:tab pos="6937375" algn="l"/>
                <a:tab pos="7351713" algn="l"/>
                <a:tab pos="7767638" algn="l"/>
                <a:tab pos="8181975" algn="l"/>
                <a:tab pos="8596313" algn="l"/>
              </a:tabLst>
            </a:pPr>
            <a:r>
              <a:rPr lang="en-GB" sz="2200" dirty="0"/>
              <a:t>Many papers since 2000</a:t>
            </a:r>
          </a:p>
        </p:txBody>
      </p:sp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600200"/>
            <a:ext cx="3378200" cy="2486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 Box 2"/>
          <p:cNvSpPr txBox="1">
            <a:spLocks noChangeArrowheads="1"/>
          </p:cNvSpPr>
          <p:nvPr/>
        </p:nvSpPr>
        <p:spPr bwMode="auto">
          <a:xfrm>
            <a:off x="1049338" y="31750"/>
            <a:ext cx="704373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608" tIns="41804" rIns="83608" bIns="41804" anchor="ctr">
            <a:spAutoFit/>
          </a:bodyPr>
          <a:lstStyle/>
          <a:p>
            <a:pPr algn="ctr" defTabSz="830263" eaLnBrk="0" hangingPunct="0"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</a:pPr>
            <a:r>
              <a:rPr lang="en-GB" sz="4000"/>
              <a:t>Sparse representation</a:t>
            </a:r>
          </a:p>
        </p:txBody>
      </p:sp>
      <p:pic>
        <p:nvPicPr>
          <p:cNvPr id="290819" name="Picture 3" descr="truck-fr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057400"/>
            <a:ext cx="2724150" cy="335280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72200" y="2747963"/>
            <a:ext cx="2836863" cy="2738437"/>
            <a:chOff x="912" y="1456"/>
            <a:chExt cx="1787" cy="1725"/>
          </a:xfrm>
        </p:grpSpPr>
        <p:pic>
          <p:nvPicPr>
            <p:cNvPr id="290821" name="Picture 5" descr="truck-front"/>
            <p:cNvPicPr>
              <a:picLocks noChangeAspect="1" noChangeArrowheads="1"/>
            </p:cNvPicPr>
            <p:nvPr/>
          </p:nvPicPr>
          <p:blipFill>
            <a:blip r:embed="rId3"/>
            <a:srcRect l="64336" t="25000" r="10489" b="54547"/>
            <a:stretch>
              <a:fillRect/>
            </a:stretch>
          </p:blipFill>
          <p:spPr bwMode="auto">
            <a:xfrm>
              <a:off x="1968" y="1533"/>
              <a:ext cx="432" cy="432"/>
            </a:xfrm>
            <a:prstGeom prst="rect">
              <a:avLst/>
            </a:prstGeom>
            <a:noFill/>
          </p:spPr>
        </p:pic>
        <p:pic>
          <p:nvPicPr>
            <p:cNvPr id="290822" name="Picture 6" descr="truck-front"/>
            <p:cNvPicPr>
              <a:picLocks noChangeAspect="1" noChangeArrowheads="1"/>
            </p:cNvPicPr>
            <p:nvPr/>
          </p:nvPicPr>
          <p:blipFill>
            <a:blip r:embed="rId3"/>
            <a:srcRect l="78322" t="56819" r="-699" b="22728"/>
            <a:stretch>
              <a:fillRect/>
            </a:stretch>
          </p:blipFill>
          <p:spPr bwMode="auto">
            <a:xfrm>
              <a:off x="2256" y="2251"/>
              <a:ext cx="384" cy="432"/>
            </a:xfrm>
            <a:prstGeom prst="rect">
              <a:avLst/>
            </a:prstGeom>
            <a:noFill/>
          </p:spPr>
        </p:pic>
        <p:pic>
          <p:nvPicPr>
            <p:cNvPr id="290823" name="Picture 7" descr="truck-front"/>
            <p:cNvPicPr>
              <a:picLocks noChangeAspect="1" noChangeArrowheads="1"/>
            </p:cNvPicPr>
            <p:nvPr/>
          </p:nvPicPr>
          <p:blipFill>
            <a:blip r:embed="rId3"/>
            <a:srcRect l="2797" t="77272" r="72028"/>
            <a:stretch>
              <a:fillRect/>
            </a:stretch>
          </p:blipFill>
          <p:spPr bwMode="auto">
            <a:xfrm>
              <a:off x="960" y="2669"/>
              <a:ext cx="432" cy="480"/>
            </a:xfrm>
            <a:prstGeom prst="rect">
              <a:avLst/>
            </a:prstGeom>
            <a:noFill/>
          </p:spPr>
        </p:pic>
        <p:sp>
          <p:nvSpPr>
            <p:cNvPr id="290824" name="Oval 8"/>
            <p:cNvSpPr>
              <a:spLocks noChangeArrowheads="1"/>
            </p:cNvSpPr>
            <p:nvPr/>
          </p:nvSpPr>
          <p:spPr bwMode="auto">
            <a:xfrm>
              <a:off x="912" y="2621"/>
              <a:ext cx="517" cy="560"/>
            </a:xfrm>
            <a:prstGeom prst="ellipse">
              <a:avLst/>
            </a:prstGeom>
            <a:noFill/>
            <a:ln w="25416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25" name="Oval 9"/>
            <p:cNvSpPr>
              <a:spLocks noChangeArrowheads="1"/>
            </p:cNvSpPr>
            <p:nvPr/>
          </p:nvSpPr>
          <p:spPr bwMode="auto">
            <a:xfrm>
              <a:off x="1942" y="1456"/>
              <a:ext cx="517" cy="560"/>
            </a:xfrm>
            <a:prstGeom prst="ellipse">
              <a:avLst/>
            </a:prstGeom>
            <a:noFill/>
            <a:ln w="25416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26" name="Oval 10"/>
            <p:cNvSpPr>
              <a:spLocks noChangeArrowheads="1"/>
            </p:cNvSpPr>
            <p:nvPr/>
          </p:nvSpPr>
          <p:spPr bwMode="auto">
            <a:xfrm>
              <a:off x="2181" y="2160"/>
              <a:ext cx="518" cy="561"/>
            </a:xfrm>
            <a:prstGeom prst="ellipse">
              <a:avLst/>
            </a:prstGeom>
            <a:noFill/>
            <a:ln w="25416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082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825750"/>
            <a:ext cx="4572000" cy="304165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05000" y="2819400"/>
            <a:ext cx="3352800" cy="2813050"/>
            <a:chOff x="3272" y="578"/>
            <a:chExt cx="1835" cy="1693"/>
          </a:xfrm>
        </p:grpSpPr>
        <p:pic>
          <p:nvPicPr>
            <p:cNvPr id="290829" name="Picture 13"/>
            <p:cNvPicPr>
              <a:picLocks noChangeAspect="1" noChangeArrowheads="1"/>
            </p:cNvPicPr>
            <p:nvPr/>
          </p:nvPicPr>
          <p:blipFill>
            <a:blip r:embed="rId4"/>
            <a:srcRect l="59024" t="5725" r="23840" b="71378"/>
            <a:stretch>
              <a:fillRect/>
            </a:stretch>
          </p:blipFill>
          <p:spPr bwMode="auto">
            <a:xfrm>
              <a:off x="4368" y="672"/>
              <a:ext cx="432" cy="384"/>
            </a:xfrm>
            <a:prstGeom prst="rect">
              <a:avLst/>
            </a:prstGeom>
            <a:noFill/>
          </p:spPr>
        </p:pic>
        <p:pic>
          <p:nvPicPr>
            <p:cNvPr id="290830" name="Picture 14"/>
            <p:cNvPicPr>
              <a:picLocks noChangeAspect="1" noChangeArrowheads="1"/>
            </p:cNvPicPr>
            <p:nvPr/>
          </p:nvPicPr>
          <p:blipFill>
            <a:blip r:embed="rId4"/>
            <a:srcRect l="66640" t="34346" r="16225" b="39893"/>
            <a:stretch>
              <a:fillRect/>
            </a:stretch>
          </p:blipFill>
          <p:spPr bwMode="auto">
            <a:xfrm>
              <a:off x="4656" y="1248"/>
              <a:ext cx="432" cy="432"/>
            </a:xfrm>
            <a:prstGeom prst="rect">
              <a:avLst/>
            </a:prstGeom>
            <a:noFill/>
          </p:spPr>
        </p:pic>
        <p:pic>
          <p:nvPicPr>
            <p:cNvPr id="290831" name="Picture 15"/>
            <p:cNvPicPr>
              <a:picLocks noChangeAspect="1" noChangeArrowheads="1"/>
            </p:cNvPicPr>
            <p:nvPr/>
          </p:nvPicPr>
          <p:blipFill>
            <a:blip r:embed="rId4"/>
            <a:srcRect l="13327" t="62970" r="69536" b="11270"/>
            <a:stretch>
              <a:fillRect/>
            </a:stretch>
          </p:blipFill>
          <p:spPr bwMode="auto">
            <a:xfrm>
              <a:off x="3312" y="1776"/>
              <a:ext cx="432" cy="432"/>
            </a:xfrm>
            <a:prstGeom prst="rect">
              <a:avLst/>
            </a:prstGeom>
            <a:noFill/>
          </p:spPr>
        </p:pic>
        <p:sp>
          <p:nvSpPr>
            <p:cNvPr id="290832" name="Oval 16"/>
            <p:cNvSpPr>
              <a:spLocks noChangeArrowheads="1"/>
            </p:cNvSpPr>
            <p:nvPr/>
          </p:nvSpPr>
          <p:spPr bwMode="auto">
            <a:xfrm>
              <a:off x="3272" y="1711"/>
              <a:ext cx="517" cy="560"/>
            </a:xfrm>
            <a:prstGeom prst="ellipse">
              <a:avLst/>
            </a:prstGeom>
            <a:noFill/>
            <a:ln w="25416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33" name="Oval 17"/>
            <p:cNvSpPr>
              <a:spLocks noChangeArrowheads="1"/>
            </p:cNvSpPr>
            <p:nvPr/>
          </p:nvSpPr>
          <p:spPr bwMode="auto">
            <a:xfrm>
              <a:off x="4317" y="578"/>
              <a:ext cx="517" cy="560"/>
            </a:xfrm>
            <a:prstGeom prst="ellipse">
              <a:avLst/>
            </a:prstGeom>
            <a:noFill/>
            <a:ln w="25416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34" name="Oval 18"/>
            <p:cNvSpPr>
              <a:spLocks noChangeArrowheads="1"/>
            </p:cNvSpPr>
            <p:nvPr/>
          </p:nvSpPr>
          <p:spPr bwMode="auto">
            <a:xfrm>
              <a:off x="4589" y="1188"/>
              <a:ext cx="518" cy="561"/>
            </a:xfrm>
            <a:prstGeom prst="ellipse">
              <a:avLst/>
            </a:prstGeom>
            <a:noFill/>
            <a:ln w="25416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0835" name="Rectangle 19"/>
          <p:cNvSpPr>
            <a:spLocks noChangeArrowheads="1"/>
          </p:cNvSpPr>
          <p:nvPr/>
        </p:nvSpPr>
        <p:spPr bwMode="auto">
          <a:xfrm>
            <a:off x="-228600" y="838200"/>
            <a:ext cx="8610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>
              <a:spcBef>
                <a:spcPct val="20000"/>
              </a:spcBef>
            </a:pPr>
            <a:r>
              <a:rPr lang="en-US" sz="2400"/>
              <a:t>+ Computationally tractable (10</a:t>
            </a:r>
            <a:r>
              <a:rPr lang="en-US" sz="2400" baseline="30000"/>
              <a:t>5</a:t>
            </a:r>
            <a:r>
              <a:rPr lang="en-US" sz="2400"/>
              <a:t> pixels </a:t>
            </a:r>
            <a:r>
              <a:rPr lang="en-US" sz="2400">
                <a:sym typeface="Wingdings" pitchFamily="2" charset="2"/>
              </a:rPr>
              <a:t> 10</a:t>
            </a:r>
            <a:r>
              <a:rPr lang="en-US" sz="2400" baseline="30000">
                <a:sym typeface="Wingdings" pitchFamily="2" charset="2"/>
              </a:rPr>
              <a:t>1 </a:t>
            </a:r>
            <a:r>
              <a:rPr lang="en-US" sz="2400">
                <a:sym typeface="Wingdings" pitchFamily="2" charset="2"/>
              </a:rPr>
              <a:t>-- 10</a:t>
            </a:r>
            <a:r>
              <a:rPr lang="en-US" sz="2400" baseline="30000">
                <a:sym typeface="Wingdings" pitchFamily="2" charset="2"/>
              </a:rPr>
              <a:t>2</a:t>
            </a:r>
            <a:r>
              <a:rPr lang="en-US" sz="2400">
                <a:sym typeface="Wingdings" pitchFamily="2" charset="2"/>
              </a:rPr>
              <a:t> parts)</a:t>
            </a:r>
            <a:endParaRPr lang="en-US" sz="2400"/>
          </a:p>
          <a:p>
            <a:pPr marL="990600" lvl="1" indent="-533400">
              <a:spcBef>
                <a:spcPct val="20000"/>
              </a:spcBef>
            </a:pPr>
            <a:r>
              <a:rPr lang="en-US" sz="2400"/>
              <a:t>+ Generative representation of class</a:t>
            </a:r>
          </a:p>
          <a:p>
            <a:pPr marL="990600" lvl="1" indent="-533400">
              <a:spcBef>
                <a:spcPct val="20000"/>
              </a:spcBef>
            </a:pPr>
            <a:r>
              <a:rPr lang="en-US" sz="2400"/>
              <a:t>+ Avoid modeling global variability </a:t>
            </a:r>
          </a:p>
          <a:p>
            <a:pPr marL="990600" lvl="1" indent="-533400">
              <a:spcBef>
                <a:spcPct val="20000"/>
              </a:spcBef>
            </a:pPr>
            <a:r>
              <a:rPr lang="en-US" sz="2400"/>
              <a:t>+ Success in specific object recognition</a:t>
            </a:r>
          </a:p>
        </p:txBody>
      </p:sp>
      <p:sp>
        <p:nvSpPr>
          <p:cNvPr id="290836" name="Rectangle 20"/>
          <p:cNvSpPr>
            <a:spLocks noChangeArrowheads="1"/>
          </p:cNvSpPr>
          <p:nvPr/>
        </p:nvSpPr>
        <p:spPr bwMode="auto">
          <a:xfrm>
            <a:off x="-152400" y="5943600"/>
            <a:ext cx="891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>
              <a:spcBef>
                <a:spcPct val="20000"/>
              </a:spcBef>
            </a:pPr>
            <a:r>
              <a:rPr lang="en-US" sz="2400"/>
              <a:t>- Throw away most image information</a:t>
            </a:r>
          </a:p>
          <a:p>
            <a:pPr marL="990600" lvl="1" indent="-533400">
              <a:spcBef>
                <a:spcPct val="20000"/>
              </a:spcBef>
            </a:pPr>
            <a:r>
              <a:rPr lang="en-US" sz="2400"/>
              <a:t>- Parts need to be distinctive to separate from other classes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4495800" y="3048000"/>
            <a:ext cx="44196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correspondence problem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8382000" cy="129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Model with P parts</a:t>
            </a:r>
          </a:p>
          <a:p>
            <a:pPr>
              <a:lnSpc>
                <a:spcPct val="90000"/>
              </a:lnSpc>
            </a:pPr>
            <a:r>
              <a:rPr lang="en-US" sz="2400"/>
              <a:t>Image with N possible assignments for each part</a:t>
            </a:r>
          </a:p>
          <a:p>
            <a:pPr>
              <a:lnSpc>
                <a:spcPct val="90000"/>
              </a:lnSpc>
            </a:pPr>
            <a:r>
              <a:rPr lang="en-US" sz="2400"/>
              <a:t>Consider mapping to be 1-1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  <p:graphicFrame>
        <p:nvGraphicFramePr>
          <p:cNvPr id="294917" name="Object 5"/>
          <p:cNvGraphicFramePr>
            <a:graphicFrameLocks noChangeAspect="1"/>
          </p:cNvGraphicFramePr>
          <p:nvPr/>
        </p:nvGraphicFramePr>
        <p:xfrm>
          <a:off x="381000" y="3505200"/>
          <a:ext cx="657225" cy="419100"/>
        </p:xfrm>
        <a:graphic>
          <a:graphicData uri="http://schemas.openxmlformats.org/presentationml/2006/ole">
            <p:oleObj spid="_x0000_s2050" name="Photo Editor Photo" r:id="rId4" imgW="657317" imgH="419048" progId="MSPhotoEd.3">
              <p:embed/>
            </p:oleObj>
          </a:graphicData>
        </a:graphic>
      </p:graphicFrame>
      <p:graphicFrame>
        <p:nvGraphicFramePr>
          <p:cNvPr id="294918" name="Object 6"/>
          <p:cNvGraphicFramePr>
            <a:graphicFrameLocks noChangeAspect="1"/>
          </p:cNvGraphicFramePr>
          <p:nvPr/>
        </p:nvGraphicFramePr>
        <p:xfrm>
          <a:off x="1981200" y="3429000"/>
          <a:ext cx="685800" cy="495300"/>
        </p:xfrm>
        <a:graphic>
          <a:graphicData uri="http://schemas.openxmlformats.org/presentationml/2006/ole">
            <p:oleObj spid="_x0000_s2051" name="Photo Editor Photo" r:id="rId5" imgW="685714" imgH="495369" progId="MSPhotoEd.3">
              <p:embed/>
            </p:oleObj>
          </a:graphicData>
        </a:graphic>
      </p:graphicFrame>
      <p:graphicFrame>
        <p:nvGraphicFramePr>
          <p:cNvPr id="294919" name="Object 7"/>
          <p:cNvGraphicFramePr>
            <a:graphicFrameLocks noChangeAspect="1"/>
          </p:cNvGraphicFramePr>
          <p:nvPr/>
        </p:nvGraphicFramePr>
        <p:xfrm>
          <a:off x="1219200" y="4038600"/>
          <a:ext cx="581025" cy="742950"/>
        </p:xfrm>
        <a:graphic>
          <a:graphicData uri="http://schemas.openxmlformats.org/presentationml/2006/ole">
            <p:oleObj spid="_x0000_s2052" name="Photo Editor Photo" r:id="rId6" imgW="581106" imgH="743054" progId="MSPhotoEd.3">
              <p:embed/>
            </p:oleObj>
          </a:graphicData>
        </a:graphic>
      </p:graphicFrame>
      <p:graphicFrame>
        <p:nvGraphicFramePr>
          <p:cNvPr id="294920" name="Object 8"/>
          <p:cNvGraphicFramePr>
            <a:graphicFrameLocks noChangeAspect="1"/>
          </p:cNvGraphicFramePr>
          <p:nvPr/>
        </p:nvGraphicFramePr>
        <p:xfrm>
          <a:off x="990600" y="5095875"/>
          <a:ext cx="981075" cy="657225"/>
        </p:xfrm>
        <a:graphic>
          <a:graphicData uri="http://schemas.openxmlformats.org/presentationml/2006/ole">
            <p:oleObj spid="_x0000_s2053" name="Photo Editor Photo" r:id="rId7" imgW="980952" imgH="657317" progId="MSPhotoEd.3">
              <p:embed/>
            </p:oleObj>
          </a:graphicData>
        </a:graphic>
      </p:graphicFrame>
      <p:cxnSp>
        <p:nvCxnSpPr>
          <p:cNvPr id="294921" name="AutoShape 9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2667000" y="3676650"/>
            <a:ext cx="2286000" cy="952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4922" name="AutoShape 10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1971675" y="5424488"/>
            <a:ext cx="2981325" cy="55721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4923" name="AutoShape 11"/>
          <p:cNvCxnSpPr>
            <a:cxnSpLocks noChangeShapeType="1"/>
            <a:stCxn id="0" idx="3"/>
            <a:endCxn id="0" idx="0"/>
          </p:cNvCxnSpPr>
          <p:nvPr/>
        </p:nvCxnSpPr>
        <p:spPr bwMode="auto">
          <a:xfrm>
            <a:off x="1800225" y="4410075"/>
            <a:ext cx="3228975" cy="31432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4924" name="AutoShape 12"/>
          <p:cNvCxnSpPr>
            <a:cxnSpLocks noChangeShapeType="1"/>
            <a:stCxn id="0" idx="0"/>
            <a:endCxn id="0" idx="0"/>
          </p:cNvCxnSpPr>
          <p:nvPr/>
        </p:nvCxnSpPr>
        <p:spPr bwMode="auto">
          <a:xfrm rot="16200000">
            <a:off x="3092451" y="844550"/>
            <a:ext cx="277812" cy="5043487"/>
          </a:xfrm>
          <a:prstGeom prst="curvedConnector3">
            <a:avLst>
              <a:gd name="adj1" fmla="val 18228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4925" name="AutoShape 13"/>
          <p:cNvCxnSpPr>
            <a:cxnSpLocks noChangeShapeType="1"/>
            <a:stCxn id="0" idx="0"/>
            <a:endCxn id="0" idx="0"/>
          </p:cNvCxnSpPr>
          <p:nvPr/>
        </p:nvCxnSpPr>
        <p:spPr bwMode="auto">
          <a:xfrm rot="16200000">
            <a:off x="4095751" y="-338138"/>
            <a:ext cx="457200" cy="7229475"/>
          </a:xfrm>
          <a:prstGeom prst="curvedConnector3">
            <a:avLst>
              <a:gd name="adj1" fmla="val 150000"/>
            </a:avLst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294926" name="Picture 14" descr="okapi"/>
          <p:cNvPicPr>
            <a:picLocks noChangeAspect="1" noChangeArrowheads="1"/>
          </p:cNvPicPr>
          <p:nvPr>
            <p:ph sz="quarter" idx="2"/>
          </p:nvPr>
        </p:nvPicPr>
        <p:blipFill>
          <a:blip r:embed="rId8"/>
          <a:srcRect l="49759" t="61858" r="35872" b="31821"/>
          <a:stretch>
            <a:fillRect/>
          </a:stretch>
        </p:blipFill>
        <p:spPr>
          <a:xfrm>
            <a:off x="4724400" y="4724400"/>
            <a:ext cx="609600" cy="457200"/>
          </a:xfrm>
          <a:noFill/>
          <a:ln/>
        </p:spPr>
      </p:pic>
      <p:graphicFrame>
        <p:nvGraphicFramePr>
          <p:cNvPr id="294927" name="Object 15"/>
          <p:cNvGraphicFramePr>
            <a:graphicFrameLocks noChangeAspect="1"/>
          </p:cNvGraphicFramePr>
          <p:nvPr/>
        </p:nvGraphicFramePr>
        <p:xfrm>
          <a:off x="5573713" y="3808413"/>
          <a:ext cx="385762" cy="246062"/>
        </p:xfrm>
        <a:graphic>
          <a:graphicData uri="http://schemas.openxmlformats.org/presentationml/2006/ole">
            <p:oleObj spid="_x0000_s2054" name="Photo Editor Photo" r:id="rId9" imgW="657317" imgH="419048" progId="MSPhotoEd.3">
              <p:embed/>
            </p:oleObj>
          </a:graphicData>
        </a:graphic>
      </p:graphicFrame>
      <p:graphicFrame>
        <p:nvGraphicFramePr>
          <p:cNvPr id="294928" name="Object 16"/>
          <p:cNvGraphicFramePr>
            <a:graphicFrameLocks noChangeAspect="1"/>
          </p:cNvGraphicFramePr>
          <p:nvPr/>
        </p:nvGraphicFramePr>
        <p:xfrm>
          <a:off x="6557963" y="3763963"/>
          <a:ext cx="403225" cy="290512"/>
        </p:xfrm>
        <a:graphic>
          <a:graphicData uri="http://schemas.openxmlformats.org/presentationml/2006/ole">
            <p:oleObj spid="_x0000_s2055" name="Photo Editor Photo" r:id="rId10" imgW="685714" imgH="495369" progId="MSPhotoEd.3">
              <p:embed/>
            </p:oleObj>
          </a:graphicData>
        </a:graphic>
      </p:graphicFrame>
      <p:graphicFrame>
        <p:nvGraphicFramePr>
          <p:cNvPr id="294929" name="Object 17"/>
          <p:cNvGraphicFramePr>
            <a:graphicFrameLocks noChangeAspect="1"/>
          </p:cNvGraphicFramePr>
          <p:nvPr/>
        </p:nvGraphicFramePr>
        <p:xfrm>
          <a:off x="6110288" y="4122738"/>
          <a:ext cx="341312" cy="434975"/>
        </p:xfrm>
        <a:graphic>
          <a:graphicData uri="http://schemas.openxmlformats.org/presentationml/2006/ole">
            <p:oleObj spid="_x0000_s2056" name="Photo Editor Photo" r:id="rId11" imgW="581106" imgH="743054" progId="MSPhotoEd.3">
              <p:embed/>
            </p:oleObj>
          </a:graphicData>
        </a:graphic>
      </p:graphicFrame>
      <p:graphicFrame>
        <p:nvGraphicFramePr>
          <p:cNvPr id="294930" name="Object 18"/>
          <p:cNvGraphicFramePr>
            <a:graphicFrameLocks noChangeAspect="1"/>
          </p:cNvGraphicFramePr>
          <p:nvPr/>
        </p:nvGraphicFramePr>
        <p:xfrm>
          <a:off x="5976938" y="4741863"/>
          <a:ext cx="576262" cy="385762"/>
        </p:xfrm>
        <a:graphic>
          <a:graphicData uri="http://schemas.openxmlformats.org/presentationml/2006/ole">
            <p:oleObj spid="_x0000_s2057" name="Photo Editor Photo" r:id="rId12" imgW="980952" imgH="657317" progId="MSPhotoEd.3">
              <p:embed/>
            </p:oleObj>
          </a:graphicData>
        </a:graphic>
      </p:graphicFrame>
      <p:graphicFrame>
        <p:nvGraphicFramePr>
          <p:cNvPr id="294931" name="Object 19"/>
          <p:cNvGraphicFramePr>
            <a:graphicFrameLocks noChangeAspect="1"/>
          </p:cNvGraphicFramePr>
          <p:nvPr/>
        </p:nvGraphicFramePr>
        <p:xfrm>
          <a:off x="6248400" y="3276600"/>
          <a:ext cx="454025" cy="306388"/>
        </p:xfrm>
        <a:graphic>
          <a:graphicData uri="http://schemas.openxmlformats.org/presentationml/2006/ole">
            <p:oleObj spid="_x0000_s2058" name="Photo Editor Photo" r:id="rId13" imgW="771429" imgH="523810" progId="MSPhotoEd.3">
              <p:embed/>
            </p:oleObj>
          </a:graphicData>
        </a:graphic>
      </p:graphicFrame>
      <p:graphicFrame>
        <p:nvGraphicFramePr>
          <p:cNvPr id="294932" name="Object 20"/>
          <p:cNvGraphicFramePr>
            <a:graphicFrameLocks noChangeAspect="1"/>
          </p:cNvGraphicFramePr>
          <p:nvPr/>
        </p:nvGraphicFramePr>
        <p:xfrm>
          <a:off x="7086600" y="3886200"/>
          <a:ext cx="306388" cy="889000"/>
        </p:xfrm>
        <a:graphic>
          <a:graphicData uri="http://schemas.openxmlformats.org/presentationml/2006/ole">
            <p:oleObj spid="_x0000_s2059" name="Photo Editor Photo" r:id="rId14" imgW="523810" imgH="1514686" progId="MSPhotoEd.3">
              <p:embed/>
            </p:oleObj>
          </a:graphicData>
        </a:graphic>
      </p:graphicFrame>
      <p:graphicFrame>
        <p:nvGraphicFramePr>
          <p:cNvPr id="294933" name="Object 21"/>
          <p:cNvGraphicFramePr>
            <a:graphicFrameLocks noChangeAspect="1"/>
          </p:cNvGraphicFramePr>
          <p:nvPr/>
        </p:nvGraphicFramePr>
        <p:xfrm>
          <a:off x="5573713" y="3227388"/>
          <a:ext cx="358775" cy="307975"/>
        </p:xfrm>
        <a:graphic>
          <a:graphicData uri="http://schemas.openxmlformats.org/presentationml/2006/ole">
            <p:oleObj spid="_x0000_s2060" name="Photo Editor Photo" r:id="rId15" imgW="609524" imgH="523810" progId="MSPhotoEd.3">
              <p:embed/>
            </p:oleObj>
          </a:graphicData>
        </a:graphic>
      </p:graphicFrame>
      <p:graphicFrame>
        <p:nvGraphicFramePr>
          <p:cNvPr id="294934" name="Object 22"/>
          <p:cNvGraphicFramePr>
            <a:graphicFrameLocks noChangeAspect="1"/>
          </p:cNvGraphicFramePr>
          <p:nvPr/>
        </p:nvGraphicFramePr>
        <p:xfrm>
          <a:off x="5440363" y="4384675"/>
          <a:ext cx="346075" cy="458788"/>
        </p:xfrm>
        <a:graphic>
          <a:graphicData uri="http://schemas.openxmlformats.org/presentationml/2006/ole">
            <p:oleObj spid="_x0000_s2061" name="Photo Editor Photo" r:id="rId16" imgW="590476" imgH="781159" progId="MSPhotoEd.3">
              <p:embed/>
            </p:oleObj>
          </a:graphicData>
        </a:graphic>
      </p:graphicFrame>
      <p:pic>
        <p:nvPicPr>
          <p:cNvPr id="294935" name="Picture 23" descr="okapi"/>
          <p:cNvPicPr>
            <a:picLocks noChangeAspect="1" noChangeArrowheads="1"/>
          </p:cNvPicPr>
          <p:nvPr/>
        </p:nvPicPr>
        <p:blipFill>
          <a:blip r:embed="rId8"/>
          <a:srcRect l="65144" t="20833" r="15625" b="45834"/>
          <a:stretch>
            <a:fillRect/>
          </a:stretch>
        </p:blipFill>
        <p:spPr bwMode="auto">
          <a:xfrm>
            <a:off x="5867400" y="5410200"/>
            <a:ext cx="762000" cy="990600"/>
          </a:xfrm>
          <a:prstGeom prst="rect">
            <a:avLst/>
          </a:prstGeom>
          <a:noFill/>
        </p:spPr>
      </p:pic>
      <p:pic>
        <p:nvPicPr>
          <p:cNvPr id="294936" name="Picture 24" descr="0026"/>
          <p:cNvPicPr>
            <a:picLocks noChangeAspect="1" noChangeArrowheads="1"/>
          </p:cNvPicPr>
          <p:nvPr/>
        </p:nvPicPr>
        <p:blipFill>
          <a:blip r:embed="rId17"/>
          <a:srcRect l="17647" t="50482" r="55882" b="11656"/>
          <a:stretch>
            <a:fillRect/>
          </a:stretch>
        </p:blipFill>
        <p:spPr bwMode="auto">
          <a:xfrm>
            <a:off x="4953000" y="5638800"/>
            <a:ext cx="685800" cy="685800"/>
          </a:xfrm>
          <a:prstGeom prst="rect">
            <a:avLst/>
          </a:prstGeom>
          <a:noFill/>
        </p:spPr>
      </p:pic>
      <p:pic>
        <p:nvPicPr>
          <p:cNvPr id="294937" name="Picture 25" descr="okapi"/>
          <p:cNvPicPr>
            <a:picLocks noChangeAspect="1" noChangeArrowheads="1"/>
          </p:cNvPicPr>
          <p:nvPr/>
        </p:nvPicPr>
        <p:blipFill>
          <a:blip r:embed="rId18"/>
          <a:srcRect l="61858" t="15625" r="2245" b="49759"/>
          <a:stretch>
            <a:fillRect/>
          </a:stretch>
        </p:blipFill>
        <p:spPr bwMode="auto">
          <a:xfrm>
            <a:off x="7467600" y="4572000"/>
            <a:ext cx="1066800" cy="762000"/>
          </a:xfrm>
          <a:prstGeom prst="rect">
            <a:avLst/>
          </a:prstGeom>
          <a:noFill/>
        </p:spPr>
      </p:pic>
      <p:pic>
        <p:nvPicPr>
          <p:cNvPr id="294938" name="Picture 26" descr="0026"/>
          <p:cNvPicPr>
            <a:picLocks noChangeAspect="1" noChangeArrowheads="1"/>
          </p:cNvPicPr>
          <p:nvPr/>
        </p:nvPicPr>
        <p:blipFill>
          <a:blip r:embed="rId17"/>
          <a:srcRect l="82353" t="50482" r="2940" b="3242"/>
          <a:stretch>
            <a:fillRect/>
          </a:stretch>
        </p:blipFill>
        <p:spPr bwMode="auto">
          <a:xfrm>
            <a:off x="6858000" y="5029200"/>
            <a:ext cx="381000" cy="838200"/>
          </a:xfrm>
          <a:prstGeom prst="rect">
            <a:avLst/>
          </a:prstGeom>
          <a:noFill/>
        </p:spPr>
      </p:pic>
      <p:pic>
        <p:nvPicPr>
          <p:cNvPr id="294939" name="Picture 27" descr="zebra"/>
          <p:cNvPicPr>
            <a:picLocks noChangeAspect="1" noChangeArrowheads="1"/>
          </p:cNvPicPr>
          <p:nvPr/>
        </p:nvPicPr>
        <p:blipFill>
          <a:blip r:embed="rId19"/>
          <a:srcRect l="24913" t="84848" r="33565" b="3030"/>
          <a:stretch>
            <a:fillRect/>
          </a:stretch>
        </p:blipFill>
        <p:spPr bwMode="auto">
          <a:xfrm>
            <a:off x="7696200" y="4038600"/>
            <a:ext cx="762000" cy="304800"/>
          </a:xfrm>
          <a:prstGeom prst="rect">
            <a:avLst/>
          </a:prstGeom>
          <a:noFill/>
        </p:spPr>
      </p:pic>
      <p:pic>
        <p:nvPicPr>
          <p:cNvPr id="294940" name="Picture 28" descr="zebra"/>
          <p:cNvPicPr>
            <a:picLocks noChangeAspect="1" noChangeArrowheads="1"/>
          </p:cNvPicPr>
          <p:nvPr/>
        </p:nvPicPr>
        <p:blipFill>
          <a:blip r:embed="rId20"/>
          <a:srcRect l="17676" t="41522" r="69698" b="12802"/>
          <a:stretch>
            <a:fillRect/>
          </a:stretch>
        </p:blipFill>
        <p:spPr bwMode="auto">
          <a:xfrm>
            <a:off x="4953000" y="3352800"/>
            <a:ext cx="381000" cy="838200"/>
          </a:xfrm>
          <a:prstGeom prst="rect">
            <a:avLst/>
          </a:prstGeom>
          <a:noFill/>
        </p:spPr>
      </p:pic>
      <p:pic>
        <p:nvPicPr>
          <p:cNvPr id="294941" name="Picture 29" descr="0026"/>
          <p:cNvPicPr>
            <a:picLocks noChangeAspect="1" noChangeArrowheads="1"/>
          </p:cNvPicPr>
          <p:nvPr>
            <p:ph sz="quarter" idx="3"/>
          </p:nvPr>
        </p:nvPicPr>
        <p:blipFill>
          <a:blip r:embed="rId17"/>
          <a:srcRect l="42639" t="52762" r="41058" b="20857"/>
          <a:stretch>
            <a:fillRect/>
          </a:stretch>
        </p:blipFill>
        <p:spPr>
          <a:xfrm>
            <a:off x="7543800" y="5715000"/>
            <a:ext cx="914400" cy="703263"/>
          </a:xfrm>
          <a:noFill/>
          <a:ln/>
        </p:spPr>
      </p:pic>
      <p:pic>
        <p:nvPicPr>
          <p:cNvPr id="294942" name="Picture 30"/>
          <p:cNvPicPr>
            <a:picLocks noChangeAspect="1" noChangeArrowheads="1"/>
          </p:cNvPicPr>
          <p:nvPr/>
        </p:nvPicPr>
        <p:blipFill>
          <a:blip r:embed="rId21"/>
          <a:srcRect l="59024" t="5725" r="23840" b="71378"/>
          <a:stretch>
            <a:fillRect/>
          </a:stretch>
        </p:blipFill>
        <p:spPr bwMode="auto">
          <a:xfrm>
            <a:off x="7543800" y="3048000"/>
            <a:ext cx="790575" cy="638175"/>
          </a:xfrm>
          <a:prstGeom prst="rect">
            <a:avLst/>
          </a:prstGeom>
          <a:noFill/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709613" y="3429000"/>
            <a:ext cx="6251575" cy="1995488"/>
            <a:chOff x="447" y="2160"/>
            <a:chExt cx="3938" cy="1257"/>
          </a:xfrm>
        </p:grpSpPr>
        <p:cxnSp>
          <p:nvCxnSpPr>
            <p:cNvPr id="294944" name="AutoShape 32"/>
            <p:cNvCxnSpPr>
              <a:cxnSpLocks noChangeShapeType="1"/>
              <a:stCxn id="0" idx="3"/>
              <a:endCxn id="0" idx="2"/>
            </p:cNvCxnSpPr>
            <p:nvPr/>
          </p:nvCxnSpPr>
          <p:spPr bwMode="auto">
            <a:xfrm flipV="1">
              <a:off x="1242" y="3230"/>
              <a:ext cx="2705" cy="18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4945" name="AutoShape 33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1134" y="2734"/>
              <a:ext cx="2715" cy="44"/>
            </a:xfrm>
            <a:prstGeom prst="curvedConnector3">
              <a:avLst>
                <a:gd name="adj1" fmla="val 4998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4946" name="AutoShape 34"/>
            <p:cNvCxnSpPr>
              <a:cxnSpLocks noChangeShapeType="1"/>
              <a:stCxn id="0" idx="0"/>
              <a:endCxn id="0" idx="0"/>
            </p:cNvCxnSpPr>
            <p:nvPr/>
          </p:nvCxnSpPr>
          <p:spPr bwMode="auto">
            <a:xfrm rot="5400000" flipV="1">
              <a:off x="1944" y="711"/>
              <a:ext cx="191" cy="3186"/>
            </a:xfrm>
            <a:prstGeom prst="curvedConnector3">
              <a:avLst>
                <a:gd name="adj1" fmla="val -7539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4947" name="AutoShape 35"/>
            <p:cNvCxnSpPr>
              <a:cxnSpLocks noChangeShapeType="1"/>
              <a:stCxn id="0" idx="0"/>
              <a:endCxn id="0" idx="3"/>
            </p:cNvCxnSpPr>
            <p:nvPr/>
          </p:nvCxnSpPr>
          <p:spPr bwMode="auto">
            <a:xfrm rot="5400000" flipV="1">
              <a:off x="2773" y="851"/>
              <a:ext cx="303" cy="2921"/>
            </a:xfrm>
            <a:prstGeom prst="curvedConnector4">
              <a:avLst>
                <a:gd name="adj1" fmla="val -47523"/>
                <a:gd name="adj2" fmla="val 10493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94948" name="Rectangle 36"/>
          <p:cNvSpPr>
            <a:spLocks noChangeArrowheads="1"/>
          </p:cNvSpPr>
          <p:nvPr/>
        </p:nvSpPr>
        <p:spPr bwMode="auto">
          <a:xfrm>
            <a:off x="381000" y="60960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N</a:t>
            </a:r>
            <a:r>
              <a:rPr lang="en-US" sz="2800" baseline="30000" dirty="0"/>
              <a:t>P</a:t>
            </a:r>
            <a:r>
              <a:rPr lang="en-US" sz="2800" dirty="0"/>
              <a:t> combinations!!!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pPr algn="r"/>
            <a:r>
              <a:rPr lang="en-US" sz="2400"/>
              <a:t>from Sparse Flexible Models of Local Features</a:t>
            </a:r>
            <a:r>
              <a:rPr lang="en-US" sz="2400" b="1"/>
              <a:t/>
            </a:r>
            <a:br>
              <a:rPr lang="en-US" sz="2400" b="1"/>
            </a:br>
            <a:r>
              <a:rPr lang="en-US" sz="2400"/>
              <a:t>Gustavo Carneiro and David Lowe, ECCV 2006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8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822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832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4400" dirty="0"/>
              <a:t>Different connectivity structures</a:t>
            </a:r>
            <a:endParaRPr lang="en-US" sz="4400" dirty="0"/>
          </a:p>
        </p:txBody>
      </p:sp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52400" y="2362200"/>
            <a:ext cx="957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O(N</a:t>
            </a:r>
            <a:r>
              <a:rPr lang="en-US" sz="2400" baseline="30000"/>
              <a:t>6</a:t>
            </a:r>
            <a:r>
              <a:rPr lang="en-US" sz="2400"/>
              <a:t>)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2667000" y="2362200"/>
            <a:ext cx="957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O(N</a:t>
            </a:r>
            <a:r>
              <a:rPr lang="en-US" sz="2400" baseline="30000"/>
              <a:t>2</a:t>
            </a:r>
            <a:r>
              <a:rPr lang="en-US" sz="2400"/>
              <a:t>)</a:t>
            </a:r>
          </a:p>
        </p:txBody>
      </p:sp>
      <p:sp>
        <p:nvSpPr>
          <p:cNvPr id="568328" name="Text Box 8"/>
          <p:cNvSpPr txBox="1">
            <a:spLocks noChangeArrowheads="1"/>
          </p:cNvSpPr>
          <p:nvPr/>
        </p:nvSpPr>
        <p:spPr bwMode="auto">
          <a:xfrm>
            <a:off x="5138738" y="2362200"/>
            <a:ext cx="957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O(N</a:t>
            </a:r>
            <a:r>
              <a:rPr lang="en-US" sz="2400" baseline="30000"/>
              <a:t>3</a:t>
            </a:r>
            <a:r>
              <a:rPr lang="en-US" sz="2400"/>
              <a:t>)</a:t>
            </a:r>
          </a:p>
        </p:txBody>
      </p:sp>
      <p:sp>
        <p:nvSpPr>
          <p:cNvPr id="568330" name="Text Box 10"/>
          <p:cNvSpPr txBox="1">
            <a:spLocks noChangeArrowheads="1"/>
          </p:cNvSpPr>
          <p:nvPr/>
        </p:nvSpPr>
        <p:spPr bwMode="auto">
          <a:xfrm>
            <a:off x="8186738" y="1905000"/>
            <a:ext cx="957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O(N</a:t>
            </a:r>
            <a:r>
              <a:rPr lang="en-US" sz="2400" baseline="30000"/>
              <a:t>2</a:t>
            </a:r>
            <a:r>
              <a:rPr lang="en-US" sz="2400"/>
              <a:t>)</a:t>
            </a:r>
          </a:p>
        </p:txBody>
      </p:sp>
      <p:sp>
        <p:nvSpPr>
          <p:cNvPr id="568331" name="Text Box 11"/>
          <p:cNvSpPr txBox="1">
            <a:spLocks noChangeArrowheads="1"/>
          </p:cNvSpPr>
          <p:nvPr/>
        </p:nvSpPr>
        <p:spPr bwMode="auto">
          <a:xfrm>
            <a:off x="838200" y="1524000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Fergus et al. ’03</a:t>
            </a:r>
          </a:p>
          <a:p>
            <a:r>
              <a:rPr lang="en-US" sz="1400"/>
              <a:t>Fei-Fei et al. ‘03</a:t>
            </a:r>
          </a:p>
        </p:txBody>
      </p:sp>
      <p:sp>
        <p:nvSpPr>
          <p:cNvPr id="568332" name="Text Box 12"/>
          <p:cNvSpPr txBox="1">
            <a:spLocks noChangeArrowheads="1"/>
          </p:cNvSpPr>
          <p:nvPr/>
        </p:nvSpPr>
        <p:spPr bwMode="auto">
          <a:xfrm>
            <a:off x="3352800" y="1524000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Crandall et al. ‘05</a:t>
            </a:r>
          </a:p>
          <a:p>
            <a:r>
              <a:rPr lang="en-US" sz="1400"/>
              <a:t>Fergus et al. ’05</a:t>
            </a:r>
          </a:p>
        </p:txBody>
      </p:sp>
      <p:sp>
        <p:nvSpPr>
          <p:cNvPr id="568333" name="Text Box 13"/>
          <p:cNvSpPr txBox="1">
            <a:spLocks noChangeArrowheads="1"/>
          </p:cNvSpPr>
          <p:nvPr/>
        </p:nvSpPr>
        <p:spPr bwMode="auto">
          <a:xfrm>
            <a:off x="5638800" y="16002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Crandall et al. ‘05</a:t>
            </a:r>
          </a:p>
        </p:txBody>
      </p:sp>
      <p:sp>
        <p:nvSpPr>
          <p:cNvPr id="568335" name="Rectangle 15"/>
          <p:cNvSpPr>
            <a:spLocks noChangeArrowheads="1"/>
          </p:cNvSpPr>
          <p:nvPr/>
        </p:nvSpPr>
        <p:spPr bwMode="auto">
          <a:xfrm>
            <a:off x="7543800" y="1463675"/>
            <a:ext cx="2005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/>
              <a:t>Felzenszwalb &amp; Huttenlocher ‘00</a:t>
            </a:r>
            <a:endParaRPr lang="en-US" sz="1400"/>
          </a:p>
        </p:txBody>
      </p:sp>
      <p:sp>
        <p:nvSpPr>
          <p:cNvPr id="568336" name="Text Box 16"/>
          <p:cNvSpPr txBox="1">
            <a:spLocks noChangeArrowheads="1"/>
          </p:cNvSpPr>
          <p:nvPr/>
        </p:nvSpPr>
        <p:spPr bwMode="auto">
          <a:xfrm>
            <a:off x="3581400" y="5257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Bouchard &amp; Triggs ‘05</a:t>
            </a:r>
          </a:p>
        </p:txBody>
      </p:sp>
      <p:sp>
        <p:nvSpPr>
          <p:cNvPr id="568337" name="Text Box 17"/>
          <p:cNvSpPr txBox="1">
            <a:spLocks noChangeArrowheads="1"/>
          </p:cNvSpPr>
          <p:nvPr/>
        </p:nvSpPr>
        <p:spPr bwMode="auto">
          <a:xfrm>
            <a:off x="6324600" y="5257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Carneiro &amp; Lowe ‘06</a:t>
            </a:r>
          </a:p>
        </p:txBody>
      </p:sp>
      <p:sp>
        <p:nvSpPr>
          <p:cNvPr id="568338" name="Text Box 18"/>
          <p:cNvSpPr txBox="1">
            <a:spLocks noChangeArrowheads="1"/>
          </p:cNvSpPr>
          <p:nvPr/>
        </p:nvSpPr>
        <p:spPr bwMode="auto">
          <a:xfrm>
            <a:off x="838200" y="5181600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Csurka ’04</a:t>
            </a:r>
          </a:p>
          <a:p>
            <a:r>
              <a:rPr lang="en-US" sz="1400"/>
              <a:t>Vasconcelos ‘00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533400"/>
            <a:ext cx="2297113" cy="3200400"/>
            <a:chOff x="288" y="336"/>
            <a:chExt cx="1447" cy="2016"/>
          </a:xfrm>
        </p:grpSpPr>
        <p:pic>
          <p:nvPicPr>
            <p:cNvPr id="448516" name="Picture 4" descr="lunch-bagtran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336"/>
              <a:ext cx="1447" cy="2016"/>
            </a:xfrm>
            <a:prstGeom prst="rect">
              <a:avLst/>
            </a:prstGeom>
            <a:noFill/>
          </p:spPr>
        </p:pic>
        <p:pic>
          <p:nvPicPr>
            <p:cNvPr id="448517" name="Picture 5" descr="ermine"/>
            <p:cNvPicPr>
              <a:picLocks noChangeAspect="1" noChangeArrowheads="1"/>
            </p:cNvPicPr>
            <p:nvPr/>
          </p:nvPicPr>
          <p:blipFill>
            <a:blip r:embed="rId3"/>
            <a:srcRect l="49399" t="22293" r="38898" b="71706"/>
            <a:stretch>
              <a:fillRect/>
            </a:stretch>
          </p:blipFill>
          <p:spPr bwMode="auto">
            <a:xfrm>
              <a:off x="1056" y="1800"/>
              <a:ext cx="240" cy="168"/>
            </a:xfrm>
            <a:prstGeom prst="rect">
              <a:avLst/>
            </a:prstGeom>
            <a:noFill/>
          </p:spPr>
        </p:pic>
        <p:pic>
          <p:nvPicPr>
            <p:cNvPr id="448518" name="Picture 6" descr="ermine"/>
            <p:cNvPicPr>
              <a:picLocks noChangeAspect="1" noChangeArrowheads="1"/>
            </p:cNvPicPr>
            <p:nvPr/>
          </p:nvPicPr>
          <p:blipFill>
            <a:blip r:embed="rId3"/>
            <a:srcRect l="57591" t="4288" r="29535" b="88853"/>
            <a:stretch>
              <a:fillRect/>
            </a:stretch>
          </p:blipFill>
          <p:spPr bwMode="auto">
            <a:xfrm>
              <a:off x="672" y="820"/>
              <a:ext cx="265" cy="193"/>
            </a:xfrm>
            <a:prstGeom prst="rect">
              <a:avLst/>
            </a:prstGeom>
            <a:noFill/>
          </p:spPr>
        </p:pic>
        <p:pic>
          <p:nvPicPr>
            <p:cNvPr id="448519" name="Picture 7" descr="ermine"/>
            <p:cNvPicPr>
              <a:picLocks noChangeAspect="1" noChangeArrowheads="1"/>
            </p:cNvPicPr>
            <p:nvPr/>
          </p:nvPicPr>
          <p:blipFill>
            <a:blip r:embed="rId3"/>
            <a:srcRect l="43547" t="38583" r="43579" b="54558"/>
            <a:stretch>
              <a:fillRect/>
            </a:stretch>
          </p:blipFill>
          <p:spPr bwMode="auto">
            <a:xfrm>
              <a:off x="720" y="1584"/>
              <a:ext cx="265" cy="193"/>
            </a:xfrm>
            <a:prstGeom prst="rect">
              <a:avLst/>
            </a:prstGeom>
            <a:noFill/>
          </p:spPr>
        </p:pic>
        <p:pic>
          <p:nvPicPr>
            <p:cNvPr id="448520" name="Picture 8" descr="ermine"/>
            <p:cNvPicPr>
              <a:picLocks noChangeAspect="1" noChangeArrowheads="1"/>
            </p:cNvPicPr>
            <p:nvPr/>
          </p:nvPicPr>
          <p:blipFill>
            <a:blip r:embed="rId3"/>
            <a:srcRect l="38866" t="15433" r="51772" b="79422"/>
            <a:stretch>
              <a:fillRect/>
            </a:stretch>
          </p:blipFill>
          <p:spPr bwMode="auto">
            <a:xfrm>
              <a:off x="1344" y="2016"/>
              <a:ext cx="192" cy="144"/>
            </a:xfrm>
            <a:prstGeom prst="rect">
              <a:avLst/>
            </a:prstGeom>
            <a:noFill/>
          </p:spPr>
        </p:pic>
        <p:pic>
          <p:nvPicPr>
            <p:cNvPr id="448521" name="Picture 9" descr="ermine"/>
            <p:cNvPicPr>
              <a:picLocks noChangeAspect="1" noChangeArrowheads="1"/>
            </p:cNvPicPr>
            <p:nvPr/>
          </p:nvPicPr>
          <p:blipFill>
            <a:blip r:embed="rId3"/>
            <a:srcRect l="58762" t="14577" r="31876" b="79422"/>
            <a:stretch>
              <a:fillRect/>
            </a:stretch>
          </p:blipFill>
          <p:spPr bwMode="auto">
            <a:xfrm>
              <a:off x="1008" y="864"/>
              <a:ext cx="192" cy="168"/>
            </a:xfrm>
            <a:prstGeom prst="rect">
              <a:avLst/>
            </a:prstGeom>
            <a:noFill/>
          </p:spPr>
        </p:pic>
        <p:pic>
          <p:nvPicPr>
            <p:cNvPr id="448522" name="Picture 10" descr="ermine"/>
            <p:cNvPicPr>
              <a:picLocks noChangeAspect="1" noChangeArrowheads="1"/>
            </p:cNvPicPr>
            <p:nvPr/>
          </p:nvPicPr>
          <p:blipFill>
            <a:blip r:embed="rId3"/>
            <a:srcRect l="56421" t="32582" r="31876" b="62274"/>
            <a:stretch>
              <a:fillRect/>
            </a:stretch>
          </p:blipFill>
          <p:spPr bwMode="auto">
            <a:xfrm>
              <a:off x="768" y="2016"/>
              <a:ext cx="240" cy="144"/>
            </a:xfrm>
            <a:prstGeom prst="rect">
              <a:avLst/>
            </a:prstGeom>
            <a:noFill/>
          </p:spPr>
        </p:pic>
        <p:pic>
          <p:nvPicPr>
            <p:cNvPr id="448523" name="Picture 11" descr="ermine"/>
            <p:cNvPicPr>
              <a:picLocks noChangeAspect="1" noChangeArrowheads="1"/>
            </p:cNvPicPr>
            <p:nvPr/>
          </p:nvPicPr>
          <p:blipFill>
            <a:blip r:embed="rId3"/>
            <a:srcRect l="58762" t="27437" r="31876" b="67418"/>
            <a:stretch>
              <a:fillRect/>
            </a:stretch>
          </p:blipFill>
          <p:spPr bwMode="auto">
            <a:xfrm>
              <a:off x="1248" y="1104"/>
              <a:ext cx="192" cy="144"/>
            </a:xfrm>
            <a:prstGeom prst="rect">
              <a:avLst/>
            </a:prstGeom>
            <a:noFill/>
          </p:spPr>
        </p:pic>
        <p:pic>
          <p:nvPicPr>
            <p:cNvPr id="448524" name="Picture 12" descr="ermine"/>
            <p:cNvPicPr>
              <a:picLocks noChangeAspect="1" noChangeArrowheads="1"/>
            </p:cNvPicPr>
            <p:nvPr/>
          </p:nvPicPr>
          <p:blipFill>
            <a:blip r:embed="rId3"/>
            <a:srcRect l="59932" t="23151" r="31876" b="71706"/>
            <a:stretch>
              <a:fillRect/>
            </a:stretch>
          </p:blipFill>
          <p:spPr bwMode="auto">
            <a:xfrm>
              <a:off x="1104" y="1392"/>
              <a:ext cx="168" cy="144"/>
            </a:xfrm>
            <a:prstGeom prst="rect">
              <a:avLst/>
            </a:prstGeom>
            <a:noFill/>
          </p:spPr>
        </p:pic>
        <p:pic>
          <p:nvPicPr>
            <p:cNvPr id="448525" name="Picture 13" descr="ermine"/>
            <p:cNvPicPr>
              <a:picLocks noChangeAspect="1" noChangeArrowheads="1"/>
            </p:cNvPicPr>
            <p:nvPr/>
          </p:nvPicPr>
          <p:blipFill>
            <a:blip r:embed="rId3"/>
            <a:srcRect l="47058" t="24008" r="45920" b="63130"/>
            <a:stretch>
              <a:fillRect/>
            </a:stretch>
          </p:blipFill>
          <p:spPr bwMode="auto">
            <a:xfrm>
              <a:off x="864" y="1104"/>
              <a:ext cx="144" cy="361"/>
            </a:xfrm>
            <a:prstGeom prst="rect">
              <a:avLst/>
            </a:prstGeom>
            <a:noFill/>
          </p:spPr>
        </p:pic>
        <p:pic>
          <p:nvPicPr>
            <p:cNvPr id="448526" name="Picture 14" descr="ermine"/>
            <p:cNvPicPr>
              <a:picLocks noChangeAspect="1" noChangeArrowheads="1"/>
            </p:cNvPicPr>
            <p:nvPr/>
          </p:nvPicPr>
          <p:blipFill>
            <a:blip r:embed="rId3"/>
            <a:srcRect l="50569" t="17148" r="37727" b="76851"/>
            <a:stretch>
              <a:fillRect/>
            </a:stretch>
          </p:blipFill>
          <p:spPr bwMode="auto">
            <a:xfrm>
              <a:off x="1296" y="1584"/>
              <a:ext cx="240" cy="168"/>
            </a:xfrm>
            <a:prstGeom prst="rect">
              <a:avLst/>
            </a:prstGeom>
            <a:noFill/>
          </p:spPr>
        </p:pic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3200400" y="1600200"/>
            <a:ext cx="55626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alibri" pitchFamily="34" charset="0"/>
                <a:ea typeface="+mj-ea"/>
                <a:cs typeface="+mj-cs"/>
              </a:rPr>
              <a:t>Bag of Words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alibri" pitchFamily="34" charset="0"/>
                <a:ea typeface="+mj-ea"/>
                <a:cs typeface="+mj-cs"/>
              </a:rPr>
              <a:t>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GB" dirty="0" smtClean="0"/>
              <a:t>Efficient methods</a:t>
            </a:r>
            <a:endParaRPr lang="en-US" dirty="0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229600" cy="4525963"/>
          </a:xfrm>
        </p:spPr>
        <p:txBody>
          <a:bodyPr/>
          <a:lstStyle/>
          <a:p>
            <a:pPr lvl="1">
              <a:buNone/>
            </a:pPr>
            <a:endParaRPr lang="en-US" sz="2000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 l="14999" t="47333" r="17500" b="33167"/>
          <a:stretch>
            <a:fillRect/>
          </a:stretch>
        </p:blipFill>
        <p:spPr bwMode="auto">
          <a:xfrm>
            <a:off x="0" y="487680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3"/>
          <a:srcRect l="48500" t="8000" r="22000" b="60666"/>
          <a:stretch>
            <a:fillRect/>
          </a:stretch>
        </p:blipFill>
        <p:spPr bwMode="auto">
          <a:xfrm>
            <a:off x="5891719" y="2438400"/>
            <a:ext cx="325228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extBox 46"/>
          <p:cNvSpPr txBox="1"/>
          <p:nvPr/>
        </p:nvSpPr>
        <p:spPr>
          <a:xfrm>
            <a:off x="228600" y="990600"/>
            <a:ext cx="662752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Distance transforms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Felzenszwalb</a:t>
            </a:r>
            <a:r>
              <a:rPr lang="en-US" sz="2800" dirty="0" smtClean="0"/>
              <a:t> and </a:t>
            </a:r>
            <a:r>
              <a:rPr lang="en-US" sz="2800" dirty="0" err="1" smtClean="0"/>
              <a:t>Huttenlocher</a:t>
            </a:r>
            <a:r>
              <a:rPr lang="en-US" sz="2800" dirty="0" smtClean="0"/>
              <a:t> ‘00 and ‘05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 marL="0" lvl="1">
              <a:buFont typeface="Arial" pitchFamily="34" charset="0"/>
              <a:buChar char="•"/>
            </a:pPr>
            <a:r>
              <a:rPr lang="en-GB" sz="2800" dirty="0" smtClean="0"/>
              <a:t> O(N2P</a:t>
            </a:r>
            <a:r>
              <a:rPr lang="en-GB" sz="2800" dirty="0"/>
              <a:t>) </a:t>
            </a:r>
            <a:r>
              <a:rPr lang="en-GB" sz="2800" dirty="0">
                <a:sym typeface="Wingdings" pitchFamily="2" charset="2"/>
              </a:rPr>
              <a:t> O(NP) for tree structured </a:t>
            </a:r>
            <a:r>
              <a:rPr lang="en-GB" sz="2800" dirty="0" smtClean="0">
                <a:sym typeface="Wingdings" pitchFamily="2" charset="2"/>
              </a:rPr>
              <a:t/>
            </a:r>
            <a:br>
              <a:rPr lang="en-GB" sz="2800" dirty="0" smtClean="0">
                <a:sym typeface="Wingdings" pitchFamily="2" charset="2"/>
              </a:rPr>
            </a:br>
            <a:r>
              <a:rPr lang="en-GB" sz="2800" dirty="0" smtClean="0">
                <a:sym typeface="Wingdings" pitchFamily="2" charset="2"/>
              </a:rPr>
              <a:t>  models</a:t>
            </a:r>
            <a:endParaRPr lang="en-GB" sz="28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Removes need for region detectors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GB"/>
              <a:t>How much does shape help?</a:t>
            </a:r>
            <a:endParaRPr lang="en-US"/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229600" cy="4525963"/>
          </a:xfrm>
        </p:spPr>
        <p:txBody>
          <a:bodyPr/>
          <a:lstStyle/>
          <a:p>
            <a:r>
              <a:rPr lang="en-GB" sz="2000"/>
              <a:t>Crandall, Felzenszwalb, Huttenlocher CVPR’05</a:t>
            </a:r>
          </a:p>
          <a:p>
            <a:r>
              <a:rPr lang="en-GB" sz="2000"/>
              <a:t>Shape variance increases with increasing model complexity</a:t>
            </a:r>
          </a:p>
          <a:p>
            <a:r>
              <a:rPr lang="en-GB" sz="2000"/>
              <a:t>Do get some benefit from shape</a:t>
            </a:r>
            <a:endParaRPr lang="en-US" sz="2000"/>
          </a:p>
        </p:txBody>
      </p:sp>
      <p:pic>
        <p:nvPicPr>
          <p:cNvPr id="587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09800"/>
            <a:ext cx="47244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77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362200"/>
            <a:ext cx="406717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77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10000"/>
            <a:ext cx="43624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778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15450" y="3200400"/>
            <a:ext cx="41719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Appearance representation</a:t>
            </a:r>
          </a:p>
        </p:txBody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295400"/>
            <a:ext cx="32766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Decision trees</a:t>
            </a:r>
          </a:p>
        </p:txBody>
      </p:sp>
      <p:pic>
        <p:nvPicPr>
          <p:cNvPr id="6051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1438" y="3505200"/>
            <a:ext cx="3459162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5189" name="Picture 5" descr="29045-sml-lt"/>
          <p:cNvPicPr>
            <a:picLocks noChangeAspect="1" noChangeArrowheads="1"/>
          </p:cNvPicPr>
          <p:nvPr/>
        </p:nvPicPr>
        <p:blipFill>
          <a:blip r:embed="rId3"/>
          <a:srcRect l="49550" t="21977" r="35799" b="56044"/>
          <a:stretch>
            <a:fillRect/>
          </a:stretch>
        </p:blipFill>
        <p:spPr bwMode="auto">
          <a:xfrm>
            <a:off x="6934200" y="2133600"/>
            <a:ext cx="444500" cy="444500"/>
          </a:xfrm>
          <a:prstGeom prst="rect">
            <a:avLst/>
          </a:prstGeom>
          <a:noFill/>
        </p:spPr>
      </p:pic>
      <p:pic>
        <p:nvPicPr>
          <p:cNvPr id="605190" name="Picture 6" descr="29045-sml-lt"/>
          <p:cNvPicPr>
            <a:picLocks noChangeAspect="1" noChangeArrowheads="1"/>
          </p:cNvPicPr>
          <p:nvPr/>
        </p:nvPicPr>
        <p:blipFill>
          <a:blip r:embed="rId3"/>
          <a:srcRect l="13586" t="37962" r="71762" b="40059"/>
          <a:stretch>
            <a:fillRect/>
          </a:stretch>
        </p:blipFill>
        <p:spPr bwMode="auto">
          <a:xfrm>
            <a:off x="6629400" y="2286000"/>
            <a:ext cx="444500" cy="444500"/>
          </a:xfrm>
          <a:prstGeom prst="rect">
            <a:avLst/>
          </a:prstGeom>
          <a:noFill/>
        </p:spPr>
      </p:pic>
      <p:pic>
        <p:nvPicPr>
          <p:cNvPr id="605191" name="Picture 7" descr="29045-sml-lt"/>
          <p:cNvPicPr>
            <a:picLocks noChangeAspect="1" noChangeArrowheads="1"/>
          </p:cNvPicPr>
          <p:nvPr/>
        </p:nvPicPr>
        <p:blipFill>
          <a:blip r:embed="rId3"/>
          <a:srcRect l="32234" t="43956" r="53114" b="34065"/>
          <a:stretch>
            <a:fillRect/>
          </a:stretch>
        </p:blipFill>
        <p:spPr bwMode="auto">
          <a:xfrm>
            <a:off x="6400800" y="2438400"/>
            <a:ext cx="444500" cy="444500"/>
          </a:xfrm>
          <a:prstGeom prst="rect">
            <a:avLst/>
          </a:prstGeom>
          <a:noFill/>
        </p:spPr>
      </p:pic>
      <p:sp>
        <p:nvSpPr>
          <p:cNvPr id="605192" name="AutoShape 8"/>
          <p:cNvSpPr>
            <a:spLocks/>
          </p:cNvSpPr>
          <p:nvPr/>
        </p:nvSpPr>
        <p:spPr bwMode="auto">
          <a:xfrm rot="-5400000">
            <a:off x="6765132" y="2567781"/>
            <a:ext cx="146050" cy="954087"/>
          </a:xfrm>
          <a:prstGeom prst="leftBrace">
            <a:avLst>
              <a:gd name="adj1" fmla="val 5443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5193" name="Line 9"/>
          <p:cNvSpPr>
            <a:spLocks noChangeShapeType="1"/>
          </p:cNvSpPr>
          <p:nvPr/>
        </p:nvSpPr>
        <p:spPr bwMode="auto">
          <a:xfrm>
            <a:off x="6858000" y="3295650"/>
            <a:ext cx="1588" cy="242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0519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28800"/>
            <a:ext cx="35052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5196" name="Text Box 12"/>
          <p:cNvSpPr txBox="1">
            <a:spLocks noChangeArrowheads="1"/>
          </p:cNvSpPr>
          <p:nvPr/>
        </p:nvSpPr>
        <p:spPr bwMode="auto">
          <a:xfrm>
            <a:off x="7391400" y="6340475"/>
            <a:ext cx="1752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400"/>
              <a:t>Figure from Winn &amp; Shotton, CVPR ‘06</a:t>
            </a:r>
          </a:p>
        </p:txBody>
      </p:sp>
      <p:sp>
        <p:nvSpPr>
          <p:cNvPr id="605197" name="Rectangle 13"/>
          <p:cNvSpPr>
            <a:spLocks noChangeArrowheads="1"/>
          </p:cNvSpPr>
          <p:nvPr/>
        </p:nvSpPr>
        <p:spPr bwMode="auto">
          <a:xfrm>
            <a:off x="304800" y="121920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SIFT</a:t>
            </a:r>
          </a:p>
        </p:txBody>
      </p:sp>
      <p:sp>
        <p:nvSpPr>
          <p:cNvPr id="605198" name="Rectangle 14"/>
          <p:cNvSpPr>
            <a:spLocks noChangeArrowheads="1"/>
          </p:cNvSpPr>
          <p:nvPr/>
        </p:nvSpPr>
        <p:spPr bwMode="auto">
          <a:xfrm>
            <a:off x="304800" y="373380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PCA </a:t>
            </a:r>
          </a:p>
        </p:txBody>
      </p:sp>
      <p:pic>
        <p:nvPicPr>
          <p:cNvPr id="605199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405313"/>
            <a:ext cx="48768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5200" name="Rectangle 16"/>
          <p:cNvSpPr>
            <a:spLocks noChangeArrowheads="1"/>
          </p:cNvSpPr>
          <p:nvPr/>
        </p:nvSpPr>
        <p:spPr bwMode="auto">
          <a:xfrm>
            <a:off x="5975350" y="1752600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[Lepetit and Fua CVPR 2005]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Appearance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Generative models of appearance</a:t>
            </a:r>
          </a:p>
          <a:p>
            <a:pPr lvl="1"/>
            <a:r>
              <a:rPr lang="en-US" dirty="0" smtClean="0"/>
              <a:t>Can learn with little supervision</a:t>
            </a:r>
          </a:p>
          <a:p>
            <a:pPr lvl="1"/>
            <a:r>
              <a:rPr lang="en-US" dirty="0" smtClean="0"/>
              <a:t>E.g. Fergus et al’ 03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Discriminative training of part appearance model</a:t>
            </a:r>
          </a:p>
          <a:p>
            <a:pPr lvl="1"/>
            <a:r>
              <a:rPr lang="en-US" dirty="0" smtClean="0"/>
              <a:t>SVM part detectors</a:t>
            </a:r>
          </a:p>
          <a:p>
            <a:pPr lvl="1"/>
            <a:r>
              <a:rPr lang="en-US" dirty="0" err="1" smtClean="0"/>
              <a:t>Felzenszwalb</a:t>
            </a:r>
            <a:r>
              <a:rPr lang="en-US" dirty="0" smtClean="0"/>
              <a:t>, </a:t>
            </a:r>
            <a:r>
              <a:rPr lang="en-US" dirty="0" err="1" smtClean="0"/>
              <a:t>Mcallester</a:t>
            </a:r>
            <a:r>
              <a:rPr lang="en-US" dirty="0"/>
              <a:t>, </a:t>
            </a:r>
            <a:r>
              <a:rPr lang="en-US" dirty="0" err="1" smtClean="0"/>
              <a:t>Ramanan</a:t>
            </a:r>
            <a:r>
              <a:rPr lang="en-US" dirty="0" smtClean="0"/>
              <a:t>, CVPR 2008</a:t>
            </a:r>
          </a:p>
          <a:p>
            <a:pPr lvl="1"/>
            <a:r>
              <a:rPr lang="en-US" dirty="0" smtClean="0"/>
              <a:t>Much better performance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Felzenszwalb</a:t>
            </a:r>
            <a:r>
              <a:rPr lang="en-US" sz="3200" dirty="0" smtClean="0"/>
              <a:t>, </a:t>
            </a:r>
            <a:r>
              <a:rPr lang="en-US" sz="3200" dirty="0" err="1" smtClean="0"/>
              <a:t>Mcallester</a:t>
            </a:r>
            <a:r>
              <a:rPr lang="en-US" sz="3200" dirty="0" smtClean="0"/>
              <a:t>, </a:t>
            </a:r>
            <a:r>
              <a:rPr lang="en-US" sz="3200" dirty="0" err="1" smtClean="0"/>
              <a:t>Ramanan</a:t>
            </a:r>
            <a:r>
              <a:rPr lang="en-US" sz="3200" dirty="0" smtClean="0"/>
              <a:t>, CVPR 2008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2-scale model</a:t>
            </a:r>
          </a:p>
          <a:p>
            <a:pPr lvl="1"/>
            <a:r>
              <a:rPr lang="en-US" dirty="0" smtClean="0"/>
              <a:t>Whole object</a:t>
            </a:r>
          </a:p>
          <a:p>
            <a:pPr lvl="1"/>
            <a:r>
              <a:rPr lang="en-US" dirty="0" smtClean="0"/>
              <a:t>Parts</a:t>
            </a:r>
          </a:p>
          <a:p>
            <a:pPr lvl="1"/>
            <a:endParaRPr lang="en-US" dirty="0"/>
          </a:p>
          <a:p>
            <a:r>
              <a:rPr lang="en-US" dirty="0" smtClean="0"/>
              <a:t>HOG representation +</a:t>
            </a:r>
            <a:br>
              <a:rPr lang="en-US" dirty="0" smtClean="0"/>
            </a:br>
            <a:r>
              <a:rPr lang="en-US" dirty="0" smtClean="0"/>
              <a:t>SVM training to obtain</a:t>
            </a:r>
            <a:br>
              <a:rPr lang="en-US" dirty="0" smtClean="0"/>
            </a:br>
            <a:r>
              <a:rPr lang="en-US" dirty="0" smtClean="0"/>
              <a:t>robust part detectors</a:t>
            </a:r>
          </a:p>
          <a:p>
            <a:endParaRPr lang="en-US" dirty="0"/>
          </a:p>
          <a:p>
            <a:r>
              <a:rPr lang="en-US" dirty="0" smtClean="0"/>
              <a:t>Distance</a:t>
            </a:r>
            <a:br>
              <a:rPr lang="en-US" dirty="0" smtClean="0"/>
            </a:br>
            <a:r>
              <a:rPr lang="en-US" dirty="0" smtClean="0"/>
              <a:t>transforms allow</a:t>
            </a:r>
            <a:br>
              <a:rPr lang="en-US" dirty="0" smtClean="0"/>
            </a:br>
            <a:r>
              <a:rPr lang="en-US" dirty="0" smtClean="0"/>
              <a:t>examination of every </a:t>
            </a:r>
            <a:br>
              <a:rPr lang="en-US" dirty="0" smtClean="0"/>
            </a:br>
            <a:r>
              <a:rPr lang="en-US" dirty="0" smtClean="0"/>
              <a:t>location in the image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b="17959"/>
          <a:stretch>
            <a:fillRect/>
          </a:stretch>
        </p:blipFill>
        <p:spPr bwMode="auto">
          <a:xfrm>
            <a:off x="4419600" y="1219200"/>
            <a:ext cx="42481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392967"/>
            <a:ext cx="2590800" cy="246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Hierarchical </a:t>
            </a:r>
            <a:r>
              <a:rPr lang="en-US" dirty="0" smtClean="0"/>
              <a:t>Representations </a:t>
            </a:r>
            <a:endParaRPr lang="en-US" dirty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10600" cy="4525963"/>
          </a:xfrm>
        </p:spPr>
        <p:txBody>
          <a:bodyPr/>
          <a:lstStyle/>
          <a:p>
            <a:r>
              <a:rPr lang="en-US" sz="2800"/>
              <a:t>Pixels </a:t>
            </a:r>
            <a:r>
              <a:rPr lang="en-US" sz="2800">
                <a:sym typeface="Wingdings" pitchFamily="2" charset="2"/>
              </a:rPr>
              <a:t> Pixel groupings  Parts  Object</a:t>
            </a:r>
          </a:p>
        </p:txBody>
      </p:sp>
      <p:pic>
        <p:nvPicPr>
          <p:cNvPr id="302085" name="Picture 5"/>
          <p:cNvPicPr>
            <a:picLocks noChangeAspect="1" noChangeArrowheads="1"/>
          </p:cNvPicPr>
          <p:nvPr/>
        </p:nvPicPr>
        <p:blipFill>
          <a:blip r:embed="rId2"/>
          <a:srcRect l="22501" t="26001" r="10500" b="30000"/>
          <a:stretch>
            <a:fillRect/>
          </a:stretch>
        </p:blipFill>
        <p:spPr bwMode="auto">
          <a:xfrm>
            <a:off x="3429000" y="2590800"/>
            <a:ext cx="5410200" cy="266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6270625" y="6553200"/>
            <a:ext cx="17752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Images from [</a:t>
            </a:r>
            <a:r>
              <a:rPr lang="en-US" sz="1400" dirty="0" smtClean="0"/>
              <a:t>Amit98]</a:t>
            </a:r>
            <a:endParaRPr lang="en-US" sz="1400" dirty="0"/>
          </a:p>
        </p:txBody>
      </p:sp>
      <p:pic>
        <p:nvPicPr>
          <p:cNvPr id="302087" name="Picture 7"/>
          <p:cNvPicPr>
            <a:picLocks noChangeAspect="1" noChangeArrowheads="1"/>
          </p:cNvPicPr>
          <p:nvPr/>
        </p:nvPicPr>
        <p:blipFill>
          <a:blip r:embed="rId3"/>
          <a:srcRect l="29500" t="20000" r="31500" b="38667"/>
          <a:stretch>
            <a:fillRect/>
          </a:stretch>
        </p:blipFill>
        <p:spPr bwMode="auto">
          <a:xfrm>
            <a:off x="3810000" y="2209800"/>
            <a:ext cx="53340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8" name="Rectangle 8"/>
          <p:cNvSpPr>
            <a:spLocks noChangeArrowheads="1"/>
          </p:cNvSpPr>
          <p:nvPr/>
        </p:nvSpPr>
        <p:spPr bwMode="auto">
          <a:xfrm>
            <a:off x="228600" y="1905000"/>
            <a:ext cx="365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Multi-scale approach increases number of low-level features</a:t>
            </a:r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/>
              <a:t>Amit</a:t>
            </a:r>
            <a:r>
              <a:rPr lang="en-US" sz="2400" dirty="0"/>
              <a:t> and </a:t>
            </a:r>
            <a:r>
              <a:rPr lang="en-US" sz="2400" dirty="0" err="1"/>
              <a:t>Geman</a:t>
            </a:r>
            <a:r>
              <a:rPr lang="en-US" sz="2400" dirty="0"/>
              <a:t> </a:t>
            </a:r>
            <a:r>
              <a:rPr lang="en-US" sz="2400" dirty="0" smtClean="0"/>
              <a:t>’98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/>
              <a:t>Ullman</a:t>
            </a:r>
            <a:r>
              <a:rPr lang="en-US" sz="2400" dirty="0" smtClean="0"/>
              <a:t> et al. </a:t>
            </a: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Bouchard &amp; </a:t>
            </a:r>
            <a:r>
              <a:rPr lang="en-US" sz="2400" dirty="0" err="1"/>
              <a:t>Triggs</a:t>
            </a:r>
            <a:r>
              <a:rPr lang="en-US" sz="2400" dirty="0"/>
              <a:t> </a:t>
            </a:r>
            <a:r>
              <a:rPr lang="en-US" sz="2400" dirty="0" smtClean="0"/>
              <a:t>’05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Zhu and Mumford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Jin &amp; </a:t>
            </a:r>
            <a:r>
              <a:rPr lang="en-US" sz="2400" dirty="0" err="1" smtClean="0"/>
              <a:t>Geman</a:t>
            </a:r>
            <a:r>
              <a:rPr lang="en-US" sz="2400" dirty="0"/>
              <a:t> </a:t>
            </a:r>
            <a:r>
              <a:rPr lang="en-US" sz="2400" dirty="0" smtClean="0"/>
              <a:t>‘06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Zhu &amp; </a:t>
            </a:r>
            <a:r>
              <a:rPr lang="en-US" sz="2400" dirty="0" err="1" smtClean="0"/>
              <a:t>Yuille</a:t>
            </a:r>
            <a:r>
              <a:rPr lang="en-US" sz="2400" dirty="0" smtClean="0"/>
              <a:t> ’07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/>
              <a:t>Fidler</a:t>
            </a:r>
            <a:r>
              <a:rPr lang="en-US" sz="2400" dirty="0"/>
              <a:t> &amp; </a:t>
            </a:r>
            <a:r>
              <a:rPr lang="en-US" sz="2400" dirty="0" err="1"/>
              <a:t>Leonardis</a:t>
            </a:r>
            <a:r>
              <a:rPr lang="en-US" sz="2400" dirty="0"/>
              <a:t> ‘07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5427" name="Picture 3"/>
          <p:cNvPicPr>
            <a:picLocks noChangeAspect="1" noChangeArrowheads="1"/>
          </p:cNvPicPr>
          <p:nvPr/>
        </p:nvPicPr>
        <p:blipFill>
          <a:blip r:embed="rId2"/>
          <a:srcRect b="14854"/>
          <a:stretch>
            <a:fillRect/>
          </a:stretch>
        </p:blipFill>
        <p:spPr bwMode="auto">
          <a:xfrm>
            <a:off x="457200" y="1154113"/>
            <a:ext cx="7772400" cy="570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4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Stochastic Grammar of Images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000" dirty="0"/>
              <a:t>S.C. Zhu et al. and D. Mumford</a:t>
            </a:r>
            <a:r>
              <a:rPr lang="en-US" sz="4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tiger5_t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48200"/>
            <a:ext cx="4267200" cy="1371600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ChangeArrowheads="1"/>
          </p:cNvSpPr>
          <p:nvPr/>
        </p:nvSpPr>
        <p:spPr bwMode="auto">
          <a:xfrm>
            <a:off x="-4953000" y="1060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285750" y="3810000"/>
            <a:ext cx="5241925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453" name="Line 5"/>
          <p:cNvSpPr>
            <a:spLocks noChangeShapeType="1"/>
          </p:cNvSpPr>
          <p:nvPr/>
        </p:nvSpPr>
        <p:spPr bwMode="auto">
          <a:xfrm rot="290364" flipV="1">
            <a:off x="4037013" y="3962400"/>
            <a:ext cx="306387" cy="285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3756025"/>
            <a:ext cx="3363913" cy="265113"/>
            <a:chOff x="2160" y="7920"/>
            <a:chExt cx="7920" cy="54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160" y="7920"/>
              <a:ext cx="1605" cy="540"/>
              <a:chOff x="2160" y="7920"/>
              <a:chExt cx="1605" cy="540"/>
            </a:xfrm>
          </p:grpSpPr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>
                <a:off x="21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57" name="Oval 9"/>
              <p:cNvSpPr>
                <a:spLocks noChangeArrowheads="1"/>
              </p:cNvSpPr>
              <p:nvPr/>
            </p:nvSpPr>
            <p:spPr bwMode="auto">
              <a:xfrm>
                <a:off x="3225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458" name="Oval 10"/>
            <p:cNvSpPr>
              <a:spLocks noChangeArrowheads="1"/>
            </p:cNvSpPr>
            <p:nvPr/>
          </p:nvSpPr>
          <p:spPr bwMode="auto">
            <a:xfrm>
              <a:off x="4260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59" name="Oval 11"/>
            <p:cNvSpPr>
              <a:spLocks noChangeArrowheads="1"/>
            </p:cNvSpPr>
            <p:nvPr/>
          </p:nvSpPr>
          <p:spPr bwMode="auto">
            <a:xfrm>
              <a:off x="7380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60" name="Oval 12"/>
            <p:cNvSpPr>
              <a:spLocks noChangeArrowheads="1"/>
            </p:cNvSpPr>
            <p:nvPr/>
          </p:nvSpPr>
          <p:spPr bwMode="auto">
            <a:xfrm>
              <a:off x="5220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61" name="Oval 13"/>
            <p:cNvSpPr>
              <a:spLocks noChangeArrowheads="1"/>
            </p:cNvSpPr>
            <p:nvPr/>
          </p:nvSpPr>
          <p:spPr bwMode="auto">
            <a:xfrm>
              <a:off x="6300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8475" y="7920"/>
              <a:ext cx="1605" cy="540"/>
              <a:chOff x="2160" y="7920"/>
              <a:chExt cx="1605" cy="540"/>
            </a:xfrm>
          </p:grpSpPr>
          <p:sp>
            <p:nvSpPr>
              <p:cNvPr id="616463" name="Oval 15"/>
              <p:cNvSpPr>
                <a:spLocks noChangeArrowheads="1"/>
              </p:cNvSpPr>
              <p:nvPr/>
            </p:nvSpPr>
            <p:spPr bwMode="auto">
              <a:xfrm>
                <a:off x="21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64" name="Oval 16"/>
              <p:cNvSpPr>
                <a:spLocks noChangeArrowheads="1"/>
              </p:cNvSpPr>
              <p:nvPr/>
            </p:nvSpPr>
            <p:spPr bwMode="auto">
              <a:xfrm>
                <a:off x="3225" y="7920"/>
                <a:ext cx="540" cy="5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58800" y="3873500"/>
            <a:ext cx="3363913" cy="265113"/>
            <a:chOff x="2160" y="7920"/>
            <a:chExt cx="7920" cy="540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2160" y="7920"/>
              <a:ext cx="1605" cy="540"/>
              <a:chOff x="2160" y="7920"/>
              <a:chExt cx="1605" cy="540"/>
            </a:xfrm>
          </p:grpSpPr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>
                <a:off x="21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68" name="Oval 20"/>
              <p:cNvSpPr>
                <a:spLocks noChangeArrowheads="1"/>
              </p:cNvSpPr>
              <p:nvPr/>
            </p:nvSpPr>
            <p:spPr bwMode="auto">
              <a:xfrm>
                <a:off x="3225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469" name="Oval 21"/>
            <p:cNvSpPr>
              <a:spLocks noChangeArrowheads="1"/>
            </p:cNvSpPr>
            <p:nvPr/>
          </p:nvSpPr>
          <p:spPr bwMode="auto">
            <a:xfrm>
              <a:off x="4260" y="7920"/>
              <a:ext cx="540" cy="5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70" name="Oval 22"/>
            <p:cNvSpPr>
              <a:spLocks noChangeArrowheads="1"/>
            </p:cNvSpPr>
            <p:nvPr/>
          </p:nvSpPr>
          <p:spPr bwMode="auto">
            <a:xfrm>
              <a:off x="7380" y="7920"/>
              <a:ext cx="540" cy="540"/>
            </a:xfrm>
            <a:prstGeom prst="ellipse">
              <a:avLst/>
            </a:prstGeom>
            <a:solidFill>
              <a:srgbClr val="99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71" name="Oval 23"/>
            <p:cNvSpPr>
              <a:spLocks noChangeArrowheads="1"/>
            </p:cNvSpPr>
            <p:nvPr/>
          </p:nvSpPr>
          <p:spPr bwMode="auto">
            <a:xfrm>
              <a:off x="5220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72" name="Oval 24"/>
            <p:cNvSpPr>
              <a:spLocks noChangeArrowheads="1"/>
            </p:cNvSpPr>
            <p:nvPr/>
          </p:nvSpPr>
          <p:spPr bwMode="auto">
            <a:xfrm>
              <a:off x="6300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8475" y="7920"/>
              <a:ext cx="1605" cy="540"/>
              <a:chOff x="2160" y="7920"/>
              <a:chExt cx="1605" cy="540"/>
            </a:xfrm>
          </p:grpSpPr>
          <p:sp>
            <p:nvSpPr>
              <p:cNvPr id="616474" name="Oval 26"/>
              <p:cNvSpPr>
                <a:spLocks noChangeArrowheads="1"/>
              </p:cNvSpPr>
              <p:nvPr/>
            </p:nvSpPr>
            <p:spPr bwMode="auto">
              <a:xfrm>
                <a:off x="2160" y="7920"/>
                <a:ext cx="540" cy="5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75" name="Oval 27"/>
              <p:cNvSpPr>
                <a:spLocks noChangeArrowheads="1"/>
              </p:cNvSpPr>
              <p:nvPr/>
            </p:nvSpPr>
            <p:spPr bwMode="auto">
              <a:xfrm>
                <a:off x="3225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660400" y="3990975"/>
            <a:ext cx="3363913" cy="265113"/>
            <a:chOff x="2160" y="7920"/>
            <a:chExt cx="7920" cy="540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2160" y="7920"/>
              <a:ext cx="1605" cy="540"/>
              <a:chOff x="2160" y="7920"/>
              <a:chExt cx="1605" cy="540"/>
            </a:xfrm>
          </p:grpSpPr>
          <p:sp>
            <p:nvSpPr>
              <p:cNvPr id="616478" name="Oval 30"/>
              <p:cNvSpPr>
                <a:spLocks noChangeArrowheads="1"/>
              </p:cNvSpPr>
              <p:nvPr/>
            </p:nvSpPr>
            <p:spPr bwMode="auto">
              <a:xfrm>
                <a:off x="21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79" name="Oval 31"/>
              <p:cNvSpPr>
                <a:spLocks noChangeArrowheads="1"/>
              </p:cNvSpPr>
              <p:nvPr/>
            </p:nvSpPr>
            <p:spPr bwMode="auto">
              <a:xfrm>
                <a:off x="3225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480" name="Oval 32"/>
            <p:cNvSpPr>
              <a:spLocks noChangeArrowheads="1"/>
            </p:cNvSpPr>
            <p:nvPr/>
          </p:nvSpPr>
          <p:spPr bwMode="auto">
            <a:xfrm>
              <a:off x="4260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81" name="Oval 33"/>
            <p:cNvSpPr>
              <a:spLocks noChangeArrowheads="1"/>
            </p:cNvSpPr>
            <p:nvPr/>
          </p:nvSpPr>
          <p:spPr bwMode="auto">
            <a:xfrm>
              <a:off x="7380" y="7920"/>
              <a:ext cx="540" cy="5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82" name="Oval 34"/>
            <p:cNvSpPr>
              <a:spLocks noChangeArrowheads="1"/>
            </p:cNvSpPr>
            <p:nvPr/>
          </p:nvSpPr>
          <p:spPr bwMode="auto">
            <a:xfrm>
              <a:off x="5220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83" name="Oval 35"/>
            <p:cNvSpPr>
              <a:spLocks noChangeArrowheads="1"/>
            </p:cNvSpPr>
            <p:nvPr/>
          </p:nvSpPr>
          <p:spPr bwMode="auto">
            <a:xfrm>
              <a:off x="6300" y="7920"/>
              <a:ext cx="540" cy="5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8475" y="7920"/>
              <a:ext cx="1605" cy="540"/>
              <a:chOff x="2160" y="7920"/>
              <a:chExt cx="1605" cy="540"/>
            </a:xfrm>
          </p:grpSpPr>
          <p:sp>
            <p:nvSpPr>
              <p:cNvPr id="616485" name="Oval 37"/>
              <p:cNvSpPr>
                <a:spLocks noChangeArrowheads="1"/>
              </p:cNvSpPr>
              <p:nvPr/>
            </p:nvSpPr>
            <p:spPr bwMode="auto">
              <a:xfrm>
                <a:off x="2160" y="7920"/>
                <a:ext cx="540" cy="540"/>
              </a:xfrm>
              <a:prstGeom prst="ellipse">
                <a:avLst/>
              </a:prstGeom>
              <a:solidFill>
                <a:srgbClr val="9933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86" name="Oval 38"/>
              <p:cNvSpPr>
                <a:spLocks noChangeArrowheads="1"/>
              </p:cNvSpPr>
              <p:nvPr/>
            </p:nvSpPr>
            <p:spPr bwMode="auto">
              <a:xfrm>
                <a:off x="3225" y="7920"/>
                <a:ext cx="540" cy="5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763588" y="4108450"/>
            <a:ext cx="681037" cy="265113"/>
            <a:chOff x="2160" y="7920"/>
            <a:chExt cx="1605" cy="540"/>
          </a:xfrm>
        </p:grpSpPr>
        <p:sp>
          <p:nvSpPr>
            <p:cNvPr id="616488" name="Oval 40"/>
            <p:cNvSpPr>
              <a:spLocks noChangeArrowheads="1"/>
            </p:cNvSpPr>
            <p:nvPr/>
          </p:nvSpPr>
          <p:spPr bwMode="auto">
            <a:xfrm>
              <a:off x="2160" y="7920"/>
              <a:ext cx="540" cy="5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89" name="Oval 41"/>
            <p:cNvSpPr>
              <a:spLocks noChangeArrowheads="1"/>
            </p:cNvSpPr>
            <p:nvPr/>
          </p:nvSpPr>
          <p:spPr bwMode="auto">
            <a:xfrm>
              <a:off x="3225" y="7920"/>
              <a:ext cx="540" cy="5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490" name="Oval 42"/>
          <p:cNvSpPr>
            <a:spLocks noChangeArrowheads="1"/>
          </p:cNvSpPr>
          <p:nvPr/>
        </p:nvSpPr>
        <p:spPr bwMode="auto">
          <a:xfrm>
            <a:off x="1655763" y="4108450"/>
            <a:ext cx="228600" cy="2651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491" name="Oval 43"/>
          <p:cNvSpPr>
            <a:spLocks noChangeArrowheads="1"/>
          </p:cNvSpPr>
          <p:nvPr/>
        </p:nvSpPr>
        <p:spPr bwMode="auto">
          <a:xfrm>
            <a:off x="2063750" y="4108450"/>
            <a:ext cx="228600" cy="265113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3446463" y="4108450"/>
            <a:ext cx="681037" cy="265113"/>
            <a:chOff x="2160" y="7920"/>
            <a:chExt cx="1605" cy="540"/>
          </a:xfrm>
        </p:grpSpPr>
        <p:sp>
          <p:nvSpPr>
            <p:cNvPr id="616493" name="Oval 45"/>
            <p:cNvSpPr>
              <a:spLocks noChangeArrowheads="1"/>
            </p:cNvSpPr>
            <p:nvPr/>
          </p:nvSpPr>
          <p:spPr bwMode="auto">
            <a:xfrm>
              <a:off x="2160" y="7920"/>
              <a:ext cx="540" cy="5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94" name="Oval 46"/>
            <p:cNvSpPr>
              <a:spLocks noChangeArrowheads="1"/>
            </p:cNvSpPr>
            <p:nvPr/>
          </p:nvSpPr>
          <p:spPr bwMode="auto">
            <a:xfrm>
              <a:off x="3225" y="7920"/>
              <a:ext cx="540" cy="5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495" name="Line 47"/>
          <p:cNvSpPr>
            <a:spLocks noChangeShapeType="1"/>
          </p:cNvSpPr>
          <p:nvPr/>
        </p:nvSpPr>
        <p:spPr bwMode="auto">
          <a:xfrm rot="13521615" flipH="1">
            <a:off x="1517651" y="3638550"/>
            <a:ext cx="311150" cy="158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457200" y="1905000"/>
            <a:ext cx="3886200" cy="881063"/>
            <a:chOff x="2160" y="7380"/>
            <a:chExt cx="9150" cy="1800"/>
          </a:xfrm>
        </p:grpSpPr>
        <p:sp>
          <p:nvSpPr>
            <p:cNvPr id="616497" name="Line 49"/>
            <p:cNvSpPr>
              <a:spLocks noChangeShapeType="1"/>
            </p:cNvSpPr>
            <p:nvPr/>
          </p:nvSpPr>
          <p:spPr bwMode="auto">
            <a:xfrm rot="290364" flipV="1">
              <a:off x="10590" y="8340"/>
              <a:ext cx="720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2160" y="7920"/>
              <a:ext cx="7920" cy="540"/>
              <a:chOff x="2160" y="7920"/>
              <a:chExt cx="7920" cy="540"/>
            </a:xfrm>
          </p:grpSpPr>
          <p:grpSp>
            <p:nvGrpSpPr>
              <p:cNvPr id="15" name="Group 51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500" name="Oval 52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01" name="Oval 53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502" name="Oval 54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03" name="Oval 55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04" name="Oval 56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05" name="Oval 57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" name="Group 58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507" name="Oval 59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08" name="Oval 60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>
              <a:off x="2400" y="8160"/>
              <a:ext cx="7920" cy="540"/>
              <a:chOff x="2160" y="7920"/>
              <a:chExt cx="7920" cy="540"/>
            </a:xfrm>
          </p:grpSpPr>
          <p:grpSp>
            <p:nvGrpSpPr>
              <p:cNvPr id="18" name="Group 62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511" name="Oval 63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12" name="Oval 64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513" name="Oval 65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14" name="Oval 66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15" name="Oval 67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16" name="Oval 68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" name="Group 69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518" name="Oval 70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19" name="Oval 71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72"/>
            <p:cNvGrpSpPr>
              <a:grpSpLocks/>
            </p:cNvGrpSpPr>
            <p:nvPr/>
          </p:nvGrpSpPr>
          <p:grpSpPr bwMode="auto">
            <a:xfrm>
              <a:off x="2640" y="8400"/>
              <a:ext cx="7920" cy="540"/>
              <a:chOff x="2160" y="7920"/>
              <a:chExt cx="7920" cy="540"/>
            </a:xfrm>
          </p:grpSpPr>
          <p:grpSp>
            <p:nvGrpSpPr>
              <p:cNvPr id="21" name="Group 73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522" name="Oval 74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23" name="Oval 75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524" name="Oval 76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25" name="Oval 77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26" name="Oval 78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27" name="Oval 79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" name="Group 80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529" name="Oval 81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30" name="Oval 82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oup 83"/>
            <p:cNvGrpSpPr>
              <a:grpSpLocks/>
            </p:cNvGrpSpPr>
            <p:nvPr/>
          </p:nvGrpSpPr>
          <p:grpSpPr bwMode="auto">
            <a:xfrm>
              <a:off x="2880" y="8640"/>
              <a:ext cx="7920" cy="540"/>
              <a:chOff x="2160" y="7920"/>
              <a:chExt cx="7920" cy="540"/>
            </a:xfrm>
          </p:grpSpPr>
          <p:grpSp>
            <p:nvGrpSpPr>
              <p:cNvPr id="24" name="Group 84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533" name="Oval 85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34" name="Oval 86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535" name="Oval 87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36" name="Oval 88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37" name="Oval 89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38" name="Oval 90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" name="Group 91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540" name="Oval 92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41" name="Oval 93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16542" name="Line 94"/>
            <p:cNvSpPr>
              <a:spLocks noChangeShapeType="1"/>
            </p:cNvSpPr>
            <p:nvPr/>
          </p:nvSpPr>
          <p:spPr bwMode="auto">
            <a:xfrm rot="13521615" flipH="1">
              <a:off x="4705" y="7679"/>
              <a:ext cx="634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543" name="Line 95"/>
          <p:cNvSpPr>
            <a:spLocks noChangeShapeType="1"/>
          </p:cNvSpPr>
          <p:nvPr/>
        </p:nvSpPr>
        <p:spPr bwMode="auto">
          <a:xfrm flipV="1">
            <a:off x="2362200" y="4251325"/>
            <a:ext cx="1068388" cy="1006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6544" name="Line 96"/>
          <p:cNvSpPr>
            <a:spLocks noChangeShapeType="1"/>
          </p:cNvSpPr>
          <p:nvPr/>
        </p:nvSpPr>
        <p:spPr bwMode="auto">
          <a:xfrm flipH="1">
            <a:off x="2209800" y="4151313"/>
            <a:ext cx="657225" cy="11064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6545" name="Line 97"/>
          <p:cNvSpPr>
            <a:spLocks noChangeShapeType="1"/>
          </p:cNvSpPr>
          <p:nvPr/>
        </p:nvSpPr>
        <p:spPr bwMode="auto">
          <a:xfrm flipH="1">
            <a:off x="2286000" y="4343400"/>
            <a:ext cx="354013" cy="714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6546" name="Line 98"/>
          <p:cNvSpPr>
            <a:spLocks noChangeShapeType="1"/>
          </p:cNvSpPr>
          <p:nvPr/>
        </p:nvSpPr>
        <p:spPr bwMode="auto">
          <a:xfrm>
            <a:off x="1836738" y="3516313"/>
            <a:ext cx="1524000" cy="569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6547" name="Line 99"/>
          <p:cNvSpPr>
            <a:spLocks noChangeShapeType="1"/>
          </p:cNvSpPr>
          <p:nvPr/>
        </p:nvSpPr>
        <p:spPr bwMode="auto">
          <a:xfrm>
            <a:off x="1836738" y="3516313"/>
            <a:ext cx="1184275" cy="631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6548" name="Line 100"/>
          <p:cNvSpPr>
            <a:spLocks noChangeShapeType="1"/>
          </p:cNvSpPr>
          <p:nvPr/>
        </p:nvSpPr>
        <p:spPr bwMode="auto">
          <a:xfrm>
            <a:off x="1836738" y="3516313"/>
            <a:ext cx="958850" cy="44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6549" name="Line 101"/>
          <p:cNvSpPr>
            <a:spLocks noChangeShapeType="1"/>
          </p:cNvSpPr>
          <p:nvPr/>
        </p:nvSpPr>
        <p:spPr bwMode="auto">
          <a:xfrm>
            <a:off x="1836738" y="3516313"/>
            <a:ext cx="733425" cy="695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6" name="Group 102"/>
          <p:cNvGrpSpPr>
            <a:grpSpLocks/>
          </p:cNvGrpSpPr>
          <p:nvPr/>
        </p:nvGrpSpPr>
        <p:grpSpPr bwMode="auto">
          <a:xfrm>
            <a:off x="457200" y="1066800"/>
            <a:ext cx="3886200" cy="881063"/>
            <a:chOff x="2160" y="7380"/>
            <a:chExt cx="9150" cy="1800"/>
          </a:xfrm>
        </p:grpSpPr>
        <p:sp>
          <p:nvSpPr>
            <p:cNvPr id="616551" name="Line 103"/>
            <p:cNvSpPr>
              <a:spLocks noChangeShapeType="1"/>
            </p:cNvSpPr>
            <p:nvPr/>
          </p:nvSpPr>
          <p:spPr bwMode="auto">
            <a:xfrm rot="290364" flipV="1">
              <a:off x="10590" y="8340"/>
              <a:ext cx="720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104"/>
            <p:cNvGrpSpPr>
              <a:grpSpLocks/>
            </p:cNvGrpSpPr>
            <p:nvPr/>
          </p:nvGrpSpPr>
          <p:grpSpPr bwMode="auto">
            <a:xfrm>
              <a:off x="2160" y="7920"/>
              <a:ext cx="7920" cy="540"/>
              <a:chOff x="2160" y="7920"/>
              <a:chExt cx="7920" cy="540"/>
            </a:xfrm>
          </p:grpSpPr>
          <p:grpSp>
            <p:nvGrpSpPr>
              <p:cNvPr id="28" name="Group 105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554" name="Oval 106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55" name="Oval 107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556" name="Oval 108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57" name="Oval 109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58" name="Oval 110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59" name="Oval 111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9" name="Group 112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561" name="Oval 113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62" name="Oval 114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" name="Group 115"/>
            <p:cNvGrpSpPr>
              <a:grpSpLocks/>
            </p:cNvGrpSpPr>
            <p:nvPr/>
          </p:nvGrpSpPr>
          <p:grpSpPr bwMode="auto">
            <a:xfrm>
              <a:off x="2400" y="8160"/>
              <a:ext cx="7920" cy="540"/>
              <a:chOff x="2160" y="7920"/>
              <a:chExt cx="7920" cy="540"/>
            </a:xfrm>
          </p:grpSpPr>
          <p:grpSp>
            <p:nvGrpSpPr>
              <p:cNvPr id="31" name="Group 116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565" name="Oval 117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66" name="Oval 118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567" name="Oval 119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68" name="Oval 120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69" name="Oval 121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70" name="Oval 122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768" name="Group 123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572" name="Oval 124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73" name="Oval 125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16771" name="Group 126"/>
            <p:cNvGrpSpPr>
              <a:grpSpLocks/>
            </p:cNvGrpSpPr>
            <p:nvPr/>
          </p:nvGrpSpPr>
          <p:grpSpPr bwMode="auto">
            <a:xfrm>
              <a:off x="2640" y="8400"/>
              <a:ext cx="7920" cy="540"/>
              <a:chOff x="2160" y="7920"/>
              <a:chExt cx="7920" cy="540"/>
            </a:xfrm>
          </p:grpSpPr>
          <p:grpSp>
            <p:nvGrpSpPr>
              <p:cNvPr id="616772" name="Group 127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576" name="Oval 128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77" name="Oval 129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578" name="Oval 130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79" name="Oval 131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80" name="Oval 132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81" name="Oval 133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779" name="Group 134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583" name="Oval 135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84" name="Oval 136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16782" name="Group 137"/>
            <p:cNvGrpSpPr>
              <a:grpSpLocks/>
            </p:cNvGrpSpPr>
            <p:nvPr/>
          </p:nvGrpSpPr>
          <p:grpSpPr bwMode="auto">
            <a:xfrm>
              <a:off x="2880" y="8640"/>
              <a:ext cx="7920" cy="540"/>
              <a:chOff x="2160" y="7920"/>
              <a:chExt cx="7920" cy="540"/>
            </a:xfrm>
          </p:grpSpPr>
          <p:grpSp>
            <p:nvGrpSpPr>
              <p:cNvPr id="616783" name="Group 138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587" name="Oval 139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88" name="Oval 140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589" name="Oval 141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90" name="Oval 142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91" name="Oval 143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92" name="Oval 144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790" name="Group 145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594" name="Oval 146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95" name="Oval 147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16596" name="Line 148"/>
            <p:cNvSpPr>
              <a:spLocks noChangeShapeType="1"/>
            </p:cNvSpPr>
            <p:nvPr/>
          </p:nvSpPr>
          <p:spPr bwMode="auto">
            <a:xfrm rot="13521615" flipH="1">
              <a:off x="4705" y="7679"/>
              <a:ext cx="634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597" name="Text Box 149"/>
          <p:cNvSpPr txBox="1">
            <a:spLocks noChangeArrowheads="1"/>
          </p:cNvSpPr>
          <p:nvPr/>
        </p:nvSpPr>
        <p:spPr bwMode="auto">
          <a:xfrm>
            <a:off x="1676400" y="614045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animal head instantiated by tiger head</a:t>
            </a:r>
          </a:p>
        </p:txBody>
      </p:sp>
      <p:sp>
        <p:nvSpPr>
          <p:cNvPr id="616598" name="Freeform 150"/>
          <p:cNvSpPr>
            <a:spLocks/>
          </p:cNvSpPr>
          <p:nvPr/>
        </p:nvSpPr>
        <p:spPr bwMode="auto">
          <a:xfrm>
            <a:off x="304800" y="3505200"/>
            <a:ext cx="1447800" cy="2819400"/>
          </a:xfrm>
          <a:custGeom>
            <a:avLst/>
            <a:gdLst/>
            <a:ahLst/>
            <a:cxnLst>
              <a:cxn ang="0">
                <a:pos x="912" y="0"/>
              </a:cxn>
              <a:cxn ang="0">
                <a:pos x="0" y="432"/>
              </a:cxn>
              <a:cxn ang="0">
                <a:pos x="912" y="1776"/>
              </a:cxn>
            </a:cxnLst>
            <a:rect l="0" t="0" r="r" b="b"/>
            <a:pathLst>
              <a:path w="912" h="1776">
                <a:moveTo>
                  <a:pt x="912" y="0"/>
                </a:moveTo>
                <a:cubicBezTo>
                  <a:pt x="456" y="68"/>
                  <a:pt x="0" y="136"/>
                  <a:pt x="0" y="432"/>
                </a:cubicBezTo>
                <a:cubicBezTo>
                  <a:pt x="0" y="728"/>
                  <a:pt x="760" y="1552"/>
                  <a:pt x="912" y="1776"/>
                </a:cubicBezTo>
              </a:path>
            </a:pathLst>
          </a:custGeom>
          <a:noFill/>
          <a:ln w="22225" cap="flat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16800" name="Group 151"/>
          <p:cNvGrpSpPr>
            <a:grpSpLocks/>
          </p:cNvGrpSpPr>
          <p:nvPr/>
        </p:nvGrpSpPr>
        <p:grpSpPr bwMode="auto">
          <a:xfrm>
            <a:off x="457200" y="2698750"/>
            <a:ext cx="3886200" cy="881063"/>
            <a:chOff x="2160" y="7380"/>
            <a:chExt cx="9150" cy="1800"/>
          </a:xfrm>
        </p:grpSpPr>
        <p:sp>
          <p:nvSpPr>
            <p:cNvPr id="616600" name="Line 152"/>
            <p:cNvSpPr>
              <a:spLocks noChangeShapeType="1"/>
            </p:cNvSpPr>
            <p:nvPr/>
          </p:nvSpPr>
          <p:spPr bwMode="auto">
            <a:xfrm rot="290364" flipV="1">
              <a:off x="10590" y="8340"/>
              <a:ext cx="720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6802" name="Group 153"/>
            <p:cNvGrpSpPr>
              <a:grpSpLocks/>
            </p:cNvGrpSpPr>
            <p:nvPr/>
          </p:nvGrpSpPr>
          <p:grpSpPr bwMode="auto">
            <a:xfrm>
              <a:off x="2160" y="7920"/>
              <a:ext cx="7920" cy="540"/>
              <a:chOff x="2160" y="7920"/>
              <a:chExt cx="7920" cy="540"/>
            </a:xfrm>
          </p:grpSpPr>
          <p:grpSp>
            <p:nvGrpSpPr>
              <p:cNvPr id="616803" name="Group 154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603" name="Oval 155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04" name="Oval 156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605" name="Oval 157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06" name="Oval 158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07" name="Oval 159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08" name="Oval 160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810" name="Group 161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610" name="Oval 162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11" name="Oval 163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16813" name="Group 164"/>
            <p:cNvGrpSpPr>
              <a:grpSpLocks/>
            </p:cNvGrpSpPr>
            <p:nvPr/>
          </p:nvGrpSpPr>
          <p:grpSpPr bwMode="auto">
            <a:xfrm>
              <a:off x="2400" y="8160"/>
              <a:ext cx="7920" cy="540"/>
              <a:chOff x="2160" y="7920"/>
              <a:chExt cx="7920" cy="540"/>
            </a:xfrm>
          </p:grpSpPr>
          <p:grpSp>
            <p:nvGrpSpPr>
              <p:cNvPr id="616814" name="Group 165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614" name="Oval 166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15" name="Oval 167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616" name="Oval 168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17" name="Oval 169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18" name="Oval 170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19" name="Oval 171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821" name="Group 172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621" name="Oval 173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22" name="Oval 174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16824" name="Group 175"/>
            <p:cNvGrpSpPr>
              <a:grpSpLocks/>
            </p:cNvGrpSpPr>
            <p:nvPr/>
          </p:nvGrpSpPr>
          <p:grpSpPr bwMode="auto">
            <a:xfrm>
              <a:off x="2640" y="8400"/>
              <a:ext cx="7920" cy="540"/>
              <a:chOff x="2160" y="7920"/>
              <a:chExt cx="7920" cy="540"/>
            </a:xfrm>
          </p:grpSpPr>
          <p:grpSp>
            <p:nvGrpSpPr>
              <p:cNvPr id="616825" name="Group 176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625" name="Oval 177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26" name="Oval 178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627" name="Oval 179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28" name="Oval 180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29" name="Oval 181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30" name="Oval 182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832" name="Group 183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632" name="Oval 184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33" name="Oval 185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16835" name="Group 186"/>
            <p:cNvGrpSpPr>
              <a:grpSpLocks/>
            </p:cNvGrpSpPr>
            <p:nvPr/>
          </p:nvGrpSpPr>
          <p:grpSpPr bwMode="auto">
            <a:xfrm>
              <a:off x="2880" y="8640"/>
              <a:ext cx="7920" cy="540"/>
              <a:chOff x="2160" y="7920"/>
              <a:chExt cx="7920" cy="540"/>
            </a:xfrm>
          </p:grpSpPr>
          <p:grpSp>
            <p:nvGrpSpPr>
              <p:cNvPr id="616836" name="Group 187"/>
              <p:cNvGrpSpPr>
                <a:grpSpLocks/>
              </p:cNvGrpSpPr>
              <p:nvPr/>
            </p:nvGrpSpPr>
            <p:grpSpPr bwMode="auto">
              <a:xfrm>
                <a:off x="2160" y="7920"/>
                <a:ext cx="1605" cy="540"/>
                <a:chOff x="2160" y="7920"/>
                <a:chExt cx="1605" cy="540"/>
              </a:xfrm>
            </p:grpSpPr>
            <p:sp>
              <p:nvSpPr>
                <p:cNvPr id="616636" name="Oval 188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37" name="Oval 189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638" name="Oval 190"/>
              <p:cNvSpPr>
                <a:spLocks noChangeArrowheads="1"/>
              </p:cNvSpPr>
              <p:nvPr/>
            </p:nvSpPr>
            <p:spPr bwMode="auto">
              <a:xfrm>
                <a:off x="4260" y="7920"/>
                <a:ext cx="540" cy="540"/>
              </a:xfrm>
              <a:prstGeom prst="ellipse">
                <a:avLst/>
              </a:prstGeom>
              <a:solidFill>
                <a:srgbClr val="9933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39" name="Oval 191"/>
              <p:cNvSpPr>
                <a:spLocks noChangeArrowheads="1"/>
              </p:cNvSpPr>
              <p:nvPr/>
            </p:nvSpPr>
            <p:spPr bwMode="auto">
              <a:xfrm>
                <a:off x="738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40" name="Oval 192"/>
              <p:cNvSpPr>
                <a:spLocks noChangeArrowheads="1"/>
              </p:cNvSpPr>
              <p:nvPr/>
            </p:nvSpPr>
            <p:spPr bwMode="auto">
              <a:xfrm>
                <a:off x="522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41" name="Oval 193"/>
              <p:cNvSpPr>
                <a:spLocks noChangeArrowheads="1"/>
              </p:cNvSpPr>
              <p:nvPr/>
            </p:nvSpPr>
            <p:spPr bwMode="auto">
              <a:xfrm>
                <a:off x="6300" y="7920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843" name="Group 194"/>
              <p:cNvGrpSpPr>
                <a:grpSpLocks/>
              </p:cNvGrpSpPr>
              <p:nvPr/>
            </p:nvGrpSpPr>
            <p:grpSpPr bwMode="auto">
              <a:xfrm>
                <a:off x="8475" y="7920"/>
                <a:ext cx="1605" cy="540"/>
                <a:chOff x="2160" y="7920"/>
                <a:chExt cx="1605" cy="540"/>
              </a:xfrm>
            </p:grpSpPr>
            <p:sp>
              <p:nvSpPr>
                <p:cNvPr id="616643" name="Oval 195"/>
                <p:cNvSpPr>
                  <a:spLocks noChangeArrowheads="1"/>
                </p:cNvSpPr>
                <p:nvPr/>
              </p:nvSpPr>
              <p:spPr bwMode="auto">
                <a:xfrm>
                  <a:off x="2160" y="7920"/>
                  <a:ext cx="540" cy="54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44" name="Oval 196"/>
                <p:cNvSpPr>
                  <a:spLocks noChangeArrowheads="1"/>
                </p:cNvSpPr>
                <p:nvPr/>
              </p:nvSpPr>
              <p:spPr bwMode="auto">
                <a:xfrm>
                  <a:off x="3225" y="7920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16645" name="Line 197"/>
            <p:cNvSpPr>
              <a:spLocks noChangeShapeType="1"/>
            </p:cNvSpPr>
            <p:nvPr/>
          </p:nvSpPr>
          <p:spPr bwMode="auto">
            <a:xfrm rot="13521615" flipH="1">
              <a:off x="4705" y="7679"/>
              <a:ext cx="634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6856" name="Group 198"/>
          <p:cNvGrpSpPr>
            <a:grpSpLocks/>
          </p:cNvGrpSpPr>
          <p:nvPr/>
        </p:nvGrpSpPr>
        <p:grpSpPr bwMode="auto">
          <a:xfrm>
            <a:off x="3962400" y="1111250"/>
            <a:ext cx="4572000" cy="5670550"/>
            <a:chOff x="2688" y="700"/>
            <a:chExt cx="2880" cy="3572"/>
          </a:xfrm>
        </p:grpSpPr>
        <p:pic>
          <p:nvPicPr>
            <p:cNvPr id="616647" name="Picture 199" descr="Bear1_te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88" y="2880"/>
              <a:ext cx="2880" cy="912"/>
            </a:xfrm>
            <a:prstGeom prst="rect">
              <a:avLst/>
            </a:prstGeom>
            <a:noFill/>
          </p:spPr>
        </p:pic>
        <p:sp>
          <p:nvSpPr>
            <p:cNvPr id="616648" name="Freeform 200"/>
            <p:cNvSpPr>
              <a:spLocks/>
            </p:cNvSpPr>
            <p:nvPr/>
          </p:nvSpPr>
          <p:spPr bwMode="auto">
            <a:xfrm>
              <a:off x="2880" y="2160"/>
              <a:ext cx="912" cy="1776"/>
            </a:xfrm>
            <a:custGeom>
              <a:avLst/>
              <a:gdLst/>
              <a:ahLst/>
              <a:cxnLst>
                <a:cxn ang="0">
                  <a:pos x="912" y="0"/>
                </a:cxn>
                <a:cxn ang="0">
                  <a:pos x="0" y="432"/>
                </a:cxn>
                <a:cxn ang="0">
                  <a:pos x="912" y="1776"/>
                </a:cxn>
              </a:cxnLst>
              <a:rect l="0" t="0" r="r" b="b"/>
              <a:pathLst>
                <a:path w="912" h="1776">
                  <a:moveTo>
                    <a:pt x="912" y="0"/>
                  </a:moveTo>
                  <a:cubicBezTo>
                    <a:pt x="456" y="68"/>
                    <a:pt x="0" y="136"/>
                    <a:pt x="0" y="432"/>
                  </a:cubicBezTo>
                  <a:cubicBezTo>
                    <a:pt x="0" y="728"/>
                    <a:pt x="760" y="1552"/>
                    <a:pt x="912" y="1776"/>
                  </a:cubicBezTo>
                </a:path>
              </a:pathLst>
            </a:custGeom>
            <a:noFill/>
            <a:ln w="222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6857" name="Group 201"/>
            <p:cNvGrpSpPr>
              <a:grpSpLocks/>
            </p:cNvGrpSpPr>
            <p:nvPr/>
          </p:nvGrpSpPr>
          <p:grpSpPr bwMode="auto">
            <a:xfrm>
              <a:off x="2976" y="700"/>
              <a:ext cx="2592" cy="3572"/>
              <a:chOff x="2976" y="672"/>
              <a:chExt cx="2592" cy="3572"/>
            </a:xfrm>
          </p:grpSpPr>
          <p:sp>
            <p:nvSpPr>
              <p:cNvPr id="616650" name="Text Box 202"/>
              <p:cNvSpPr txBox="1">
                <a:spLocks noChangeArrowheads="1"/>
              </p:cNvSpPr>
              <p:nvPr/>
            </p:nvSpPr>
            <p:spPr bwMode="auto">
              <a:xfrm>
                <a:off x="2976" y="2205"/>
                <a:ext cx="2503" cy="15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51" name="Line 203"/>
              <p:cNvSpPr>
                <a:spLocks noChangeShapeType="1"/>
              </p:cNvSpPr>
              <p:nvPr/>
            </p:nvSpPr>
            <p:spPr bwMode="auto">
              <a:xfrm flipH="1" flipV="1">
                <a:off x="4032" y="2592"/>
                <a:ext cx="96" cy="6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52" name="Line 204"/>
              <p:cNvSpPr>
                <a:spLocks noChangeShapeType="1"/>
              </p:cNvSpPr>
              <p:nvPr/>
            </p:nvSpPr>
            <p:spPr bwMode="auto">
              <a:xfrm flipV="1">
                <a:off x="4176" y="2400"/>
                <a:ext cx="48" cy="8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858" name="Group 205"/>
              <p:cNvGrpSpPr>
                <a:grpSpLocks/>
              </p:cNvGrpSpPr>
              <p:nvPr/>
            </p:nvGrpSpPr>
            <p:grpSpPr bwMode="auto">
              <a:xfrm>
                <a:off x="3015" y="2153"/>
                <a:ext cx="2505" cy="556"/>
                <a:chOff x="2160" y="7380"/>
                <a:chExt cx="9150" cy="1800"/>
              </a:xfrm>
            </p:grpSpPr>
            <p:sp>
              <p:nvSpPr>
                <p:cNvPr id="616654" name="Line 206"/>
                <p:cNvSpPr>
                  <a:spLocks noChangeShapeType="1"/>
                </p:cNvSpPr>
                <p:nvPr/>
              </p:nvSpPr>
              <p:spPr bwMode="auto">
                <a:xfrm rot="290364" flipV="1">
                  <a:off x="10590" y="8340"/>
                  <a:ext cx="720" cy="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6859" name="Group 207"/>
                <p:cNvGrpSpPr>
                  <a:grpSpLocks/>
                </p:cNvGrpSpPr>
                <p:nvPr/>
              </p:nvGrpSpPr>
              <p:grpSpPr bwMode="auto">
                <a:xfrm>
                  <a:off x="2160" y="792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860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657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658" name="Oval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659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60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61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62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99330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861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664" name="Oval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665" name="Oval 2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862" name="Group 218"/>
                <p:cNvGrpSpPr>
                  <a:grpSpLocks/>
                </p:cNvGrpSpPr>
                <p:nvPr/>
              </p:nvGrpSpPr>
              <p:grpSpPr bwMode="auto">
                <a:xfrm>
                  <a:off x="2400" y="816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863" name="Group 219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668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669" name="Oval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670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71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72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73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448" name="Group 226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675" name="Oval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676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449" name="Group 229"/>
                <p:cNvGrpSpPr>
                  <a:grpSpLocks/>
                </p:cNvGrpSpPr>
                <p:nvPr/>
              </p:nvGrpSpPr>
              <p:grpSpPr bwMode="auto">
                <a:xfrm>
                  <a:off x="2640" y="840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454" name="Group 230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679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680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681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82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83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99330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84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455" name="Group 237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686" name="Oval 2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687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462" name="Group 240"/>
                <p:cNvGrpSpPr>
                  <a:grpSpLocks/>
                </p:cNvGrpSpPr>
                <p:nvPr/>
              </p:nvGrpSpPr>
              <p:grpSpPr bwMode="auto">
                <a:xfrm>
                  <a:off x="2880" y="864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465" name="Group 241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690" name="Oval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993300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691" name="Oval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692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93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94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95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99330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466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697" name="Oval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698" name="Oval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6699" name="Line 251"/>
                <p:cNvSpPr>
                  <a:spLocks noChangeShapeType="1"/>
                </p:cNvSpPr>
                <p:nvPr/>
              </p:nvSpPr>
              <p:spPr bwMode="auto">
                <a:xfrm rot="13521615" flipH="1">
                  <a:off x="4705" y="7679"/>
                  <a:ext cx="634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6473" name="Group 252"/>
              <p:cNvGrpSpPr>
                <a:grpSpLocks/>
              </p:cNvGrpSpPr>
              <p:nvPr/>
            </p:nvGrpSpPr>
            <p:grpSpPr bwMode="auto">
              <a:xfrm>
                <a:off x="3015" y="1653"/>
                <a:ext cx="2505" cy="556"/>
                <a:chOff x="2160" y="7380"/>
                <a:chExt cx="9150" cy="1800"/>
              </a:xfrm>
            </p:grpSpPr>
            <p:sp>
              <p:nvSpPr>
                <p:cNvPr id="616701" name="Line 253"/>
                <p:cNvSpPr>
                  <a:spLocks noChangeShapeType="1"/>
                </p:cNvSpPr>
                <p:nvPr/>
              </p:nvSpPr>
              <p:spPr bwMode="auto">
                <a:xfrm rot="290364" flipV="1">
                  <a:off x="10590" y="8340"/>
                  <a:ext cx="720" cy="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6476" name="Group 254"/>
                <p:cNvGrpSpPr>
                  <a:grpSpLocks/>
                </p:cNvGrpSpPr>
                <p:nvPr/>
              </p:nvGrpSpPr>
              <p:grpSpPr bwMode="auto">
                <a:xfrm>
                  <a:off x="2160" y="792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477" name="Group 255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04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05" name="Oval 2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706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07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08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09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484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11" name="Oval 2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12" name="Oval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487" name="Group 265"/>
                <p:cNvGrpSpPr>
                  <a:grpSpLocks/>
                </p:cNvGrpSpPr>
                <p:nvPr/>
              </p:nvGrpSpPr>
              <p:grpSpPr bwMode="auto">
                <a:xfrm>
                  <a:off x="2400" y="816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49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15" name="Oval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16" name="Oval 2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717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18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19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20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496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22" name="Oval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23" name="Oval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498" name="Group 276"/>
                <p:cNvGrpSpPr>
                  <a:grpSpLocks/>
                </p:cNvGrpSpPr>
                <p:nvPr/>
              </p:nvGrpSpPr>
              <p:grpSpPr bwMode="auto">
                <a:xfrm>
                  <a:off x="2640" y="840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499" name="Group 277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26" name="Oval 2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27" name="Oval 2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728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29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30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31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506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33" name="Oval 2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34" name="Oval 2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509" name="Group 287"/>
                <p:cNvGrpSpPr>
                  <a:grpSpLocks/>
                </p:cNvGrpSpPr>
                <p:nvPr/>
              </p:nvGrpSpPr>
              <p:grpSpPr bwMode="auto">
                <a:xfrm>
                  <a:off x="2880" y="864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510" name="Group 288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37" name="Oval 2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38" name="Oval 2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739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99330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40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41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42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517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44" name="Oval 2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45" name="Oval 2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6746" name="Line 298"/>
                <p:cNvSpPr>
                  <a:spLocks noChangeShapeType="1"/>
                </p:cNvSpPr>
                <p:nvPr/>
              </p:nvSpPr>
              <p:spPr bwMode="auto">
                <a:xfrm rot="13521615" flipH="1">
                  <a:off x="4705" y="7679"/>
                  <a:ext cx="634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6520" name="Group 299"/>
              <p:cNvGrpSpPr>
                <a:grpSpLocks/>
              </p:cNvGrpSpPr>
              <p:nvPr/>
            </p:nvGrpSpPr>
            <p:grpSpPr bwMode="auto">
              <a:xfrm>
                <a:off x="3015" y="1152"/>
                <a:ext cx="2505" cy="556"/>
                <a:chOff x="2160" y="7380"/>
                <a:chExt cx="9150" cy="1800"/>
              </a:xfrm>
            </p:grpSpPr>
            <p:sp>
              <p:nvSpPr>
                <p:cNvPr id="616748" name="Line 300"/>
                <p:cNvSpPr>
                  <a:spLocks noChangeShapeType="1"/>
                </p:cNvSpPr>
                <p:nvPr/>
              </p:nvSpPr>
              <p:spPr bwMode="auto">
                <a:xfrm rot="290364" flipV="1">
                  <a:off x="10590" y="8340"/>
                  <a:ext cx="720" cy="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6521" name="Group 301"/>
                <p:cNvGrpSpPr>
                  <a:grpSpLocks/>
                </p:cNvGrpSpPr>
                <p:nvPr/>
              </p:nvGrpSpPr>
              <p:grpSpPr bwMode="auto">
                <a:xfrm>
                  <a:off x="2160" y="792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528" name="Group 302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51" name="Oval 3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52" name="Oval 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753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54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55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56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531" name="Group 309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58" name="Oval 3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59" name="Oval 3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532" name="Group 312"/>
                <p:cNvGrpSpPr>
                  <a:grpSpLocks/>
                </p:cNvGrpSpPr>
                <p:nvPr/>
              </p:nvGrpSpPr>
              <p:grpSpPr bwMode="auto">
                <a:xfrm>
                  <a:off x="2400" y="816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539" name="Group 313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62" name="Oval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63" name="Oval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764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65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66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67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550" name="Group 320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69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70" name="Oval 3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552" name="Group 323"/>
                <p:cNvGrpSpPr>
                  <a:grpSpLocks/>
                </p:cNvGrpSpPr>
                <p:nvPr/>
              </p:nvGrpSpPr>
              <p:grpSpPr bwMode="auto">
                <a:xfrm>
                  <a:off x="2640" y="840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553" name="Group 324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73" name="Oval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74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775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76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77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78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560" name="Group 331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80" name="Oval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81" name="Oval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563" name="Group 334"/>
                <p:cNvGrpSpPr>
                  <a:grpSpLocks/>
                </p:cNvGrpSpPr>
                <p:nvPr/>
              </p:nvGrpSpPr>
              <p:grpSpPr bwMode="auto">
                <a:xfrm>
                  <a:off x="2880" y="864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564" name="Group 335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84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85" name="Oval 3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786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87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88" name="Oval 340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89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571" name="Group 342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791" name="Oval 3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792" name="Oval 3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6793" name="Line 345"/>
                <p:cNvSpPr>
                  <a:spLocks noChangeShapeType="1"/>
                </p:cNvSpPr>
                <p:nvPr/>
              </p:nvSpPr>
              <p:spPr bwMode="auto">
                <a:xfrm rot="13521615" flipH="1">
                  <a:off x="4705" y="7679"/>
                  <a:ext cx="634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794" name="Line 346"/>
              <p:cNvSpPr>
                <a:spLocks noChangeShapeType="1"/>
              </p:cNvSpPr>
              <p:nvPr/>
            </p:nvSpPr>
            <p:spPr bwMode="auto">
              <a:xfrm flipV="1">
                <a:off x="4224" y="2688"/>
                <a:ext cx="153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95" name="Line 347"/>
              <p:cNvSpPr>
                <a:spLocks noChangeShapeType="1"/>
              </p:cNvSpPr>
              <p:nvPr/>
            </p:nvSpPr>
            <p:spPr bwMode="auto">
              <a:xfrm>
                <a:off x="3337" y="2681"/>
                <a:ext cx="791" cy="6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96" name="Line 348"/>
              <p:cNvSpPr>
                <a:spLocks noChangeShapeType="1"/>
              </p:cNvSpPr>
              <p:nvPr/>
            </p:nvSpPr>
            <p:spPr bwMode="auto">
              <a:xfrm flipH="1">
                <a:off x="3322" y="2192"/>
                <a:ext cx="473" cy="35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97" name="Line 349"/>
              <p:cNvSpPr>
                <a:spLocks noChangeShapeType="1"/>
              </p:cNvSpPr>
              <p:nvPr/>
            </p:nvSpPr>
            <p:spPr bwMode="auto">
              <a:xfrm>
                <a:off x="3904" y="2169"/>
                <a:ext cx="291" cy="15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98" name="Line 350"/>
              <p:cNvSpPr>
                <a:spLocks noChangeShapeType="1"/>
              </p:cNvSpPr>
              <p:nvPr/>
            </p:nvSpPr>
            <p:spPr bwMode="auto">
              <a:xfrm>
                <a:off x="3904" y="2169"/>
                <a:ext cx="473" cy="3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99" name="Line 351"/>
              <p:cNvSpPr>
                <a:spLocks noChangeShapeType="1"/>
              </p:cNvSpPr>
              <p:nvPr/>
            </p:nvSpPr>
            <p:spPr bwMode="auto">
              <a:xfrm>
                <a:off x="3904" y="2169"/>
                <a:ext cx="109" cy="3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574" name="Group 352"/>
              <p:cNvGrpSpPr>
                <a:grpSpLocks/>
              </p:cNvGrpSpPr>
              <p:nvPr/>
            </p:nvGrpSpPr>
            <p:grpSpPr bwMode="auto">
              <a:xfrm>
                <a:off x="3024" y="672"/>
                <a:ext cx="2448" cy="555"/>
                <a:chOff x="2160" y="7380"/>
                <a:chExt cx="9150" cy="1800"/>
              </a:xfrm>
            </p:grpSpPr>
            <p:sp>
              <p:nvSpPr>
                <p:cNvPr id="616801" name="Line 353"/>
                <p:cNvSpPr>
                  <a:spLocks noChangeShapeType="1"/>
                </p:cNvSpPr>
                <p:nvPr/>
              </p:nvSpPr>
              <p:spPr bwMode="auto">
                <a:xfrm rot="290364" flipV="1">
                  <a:off x="10590" y="8340"/>
                  <a:ext cx="720" cy="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6575" name="Group 354"/>
                <p:cNvGrpSpPr>
                  <a:grpSpLocks/>
                </p:cNvGrpSpPr>
                <p:nvPr/>
              </p:nvGrpSpPr>
              <p:grpSpPr bwMode="auto">
                <a:xfrm>
                  <a:off x="2160" y="792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582" name="Group 355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804" name="Oval 3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05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806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07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08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09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585" name="Group 362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811" name="Oval 3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12" name="Oval 3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586" name="Group 365"/>
                <p:cNvGrpSpPr>
                  <a:grpSpLocks/>
                </p:cNvGrpSpPr>
                <p:nvPr/>
              </p:nvGrpSpPr>
              <p:grpSpPr bwMode="auto">
                <a:xfrm>
                  <a:off x="2400" y="816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593" name="Group 366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815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16" name="Oval 3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817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18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19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20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599" name="Group 373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822" name="Oval 3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23" name="Oval 3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601" name="Group 376"/>
                <p:cNvGrpSpPr>
                  <a:grpSpLocks/>
                </p:cNvGrpSpPr>
                <p:nvPr/>
              </p:nvGrpSpPr>
              <p:grpSpPr bwMode="auto">
                <a:xfrm>
                  <a:off x="2640" y="840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602" name="Group 377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826" name="Oval 3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27" name="Oval 3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828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29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30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31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609" name="Group 384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833" name="Oval 3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34" name="Oval 3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16612" name="Group 387"/>
                <p:cNvGrpSpPr>
                  <a:grpSpLocks/>
                </p:cNvGrpSpPr>
                <p:nvPr/>
              </p:nvGrpSpPr>
              <p:grpSpPr bwMode="auto">
                <a:xfrm>
                  <a:off x="2880" y="8640"/>
                  <a:ext cx="7920" cy="540"/>
                  <a:chOff x="2160" y="7920"/>
                  <a:chExt cx="7920" cy="540"/>
                </a:xfrm>
              </p:grpSpPr>
              <p:grpSp>
                <p:nvGrpSpPr>
                  <p:cNvPr id="616613" name="Group 388"/>
                  <p:cNvGrpSpPr>
                    <a:grpSpLocks/>
                  </p:cNvGrpSpPr>
                  <p:nvPr/>
                </p:nvGrpSpPr>
                <p:grpSpPr bwMode="auto">
                  <a:xfrm>
                    <a:off x="2160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837" name="Oval 3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38" name="Oval 3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839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426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40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738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41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42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7920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16620" name="Group 395"/>
                  <p:cNvGrpSpPr>
                    <a:grpSpLocks/>
                  </p:cNvGrpSpPr>
                  <p:nvPr/>
                </p:nvGrpSpPr>
                <p:grpSpPr bwMode="auto">
                  <a:xfrm>
                    <a:off x="8475" y="7920"/>
                    <a:ext cx="1605" cy="540"/>
                    <a:chOff x="2160" y="7920"/>
                    <a:chExt cx="1605" cy="540"/>
                  </a:xfrm>
                </p:grpSpPr>
                <p:sp>
                  <p:nvSpPr>
                    <p:cNvPr id="616844" name="Oval 3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45" name="Oval 3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5" y="7920"/>
                      <a:ext cx="540" cy="5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6846" name="Line 398"/>
                <p:cNvSpPr>
                  <a:spLocks noChangeShapeType="1"/>
                </p:cNvSpPr>
                <p:nvPr/>
              </p:nvSpPr>
              <p:spPr bwMode="auto">
                <a:xfrm rot="13521615" flipH="1">
                  <a:off x="4705" y="7679"/>
                  <a:ext cx="634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847" name="Text Box 399"/>
              <p:cNvSpPr txBox="1">
                <a:spLocks noChangeArrowheads="1"/>
              </p:cNvSpPr>
              <p:nvPr/>
            </p:nvSpPr>
            <p:spPr bwMode="auto">
              <a:xfrm>
                <a:off x="3744" y="3840"/>
                <a:ext cx="182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i="1"/>
                  <a:t>animal head instantiated by bear head</a:t>
                </a:r>
              </a:p>
            </p:txBody>
          </p:sp>
        </p:grpSp>
      </p:grpSp>
      <p:sp>
        <p:nvSpPr>
          <p:cNvPr id="616848" name="Line 400"/>
          <p:cNvSpPr>
            <a:spLocks noChangeShapeType="1"/>
          </p:cNvSpPr>
          <p:nvPr/>
        </p:nvSpPr>
        <p:spPr bwMode="auto">
          <a:xfrm flipH="1">
            <a:off x="2286000" y="4267200"/>
            <a:ext cx="762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6849" name="Oval 401"/>
          <p:cNvSpPr>
            <a:spLocks noChangeArrowheads="1"/>
          </p:cNvSpPr>
          <p:nvPr/>
        </p:nvSpPr>
        <p:spPr bwMode="auto">
          <a:xfrm>
            <a:off x="2981325" y="4108450"/>
            <a:ext cx="228600" cy="265113"/>
          </a:xfrm>
          <a:prstGeom prst="ellipse">
            <a:avLst/>
          </a:prstGeom>
          <a:solidFill>
            <a:srgbClr val="99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850" name="Oval 402"/>
          <p:cNvSpPr>
            <a:spLocks noChangeArrowheads="1"/>
          </p:cNvSpPr>
          <p:nvPr/>
        </p:nvSpPr>
        <p:spPr bwMode="auto">
          <a:xfrm>
            <a:off x="2522538" y="4108450"/>
            <a:ext cx="228600" cy="265113"/>
          </a:xfrm>
          <a:prstGeom prst="ellipse">
            <a:avLst/>
          </a:prstGeom>
          <a:solidFill>
            <a:srgbClr val="99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851" name="Text Box 403"/>
          <p:cNvSpPr txBox="1">
            <a:spLocks noChangeArrowheads="1"/>
          </p:cNvSpPr>
          <p:nvPr/>
        </p:nvSpPr>
        <p:spPr bwMode="auto">
          <a:xfrm>
            <a:off x="6934200" y="4130675"/>
            <a:ext cx="21336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e.g. discontinuities, gradient </a:t>
            </a:r>
          </a:p>
        </p:txBody>
      </p:sp>
      <p:sp>
        <p:nvSpPr>
          <p:cNvPr id="616852" name="Text Box 404"/>
          <p:cNvSpPr txBox="1">
            <a:spLocks noChangeArrowheads="1"/>
          </p:cNvSpPr>
          <p:nvPr/>
        </p:nvSpPr>
        <p:spPr bwMode="auto">
          <a:xfrm>
            <a:off x="6934200" y="3063875"/>
            <a:ext cx="160020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e.g. linelets, curvelets, T-junctions</a:t>
            </a:r>
          </a:p>
        </p:txBody>
      </p:sp>
      <p:sp>
        <p:nvSpPr>
          <p:cNvPr id="616853" name="Text Box 405"/>
          <p:cNvSpPr txBox="1">
            <a:spLocks noChangeArrowheads="1"/>
          </p:cNvSpPr>
          <p:nvPr/>
        </p:nvSpPr>
        <p:spPr bwMode="auto">
          <a:xfrm>
            <a:off x="6934200" y="2225675"/>
            <a:ext cx="21336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e.g. contours, intermediate objects</a:t>
            </a:r>
          </a:p>
        </p:txBody>
      </p:sp>
      <p:sp>
        <p:nvSpPr>
          <p:cNvPr id="616854" name="Text Box 406"/>
          <p:cNvSpPr txBox="1">
            <a:spLocks noChangeArrowheads="1"/>
          </p:cNvSpPr>
          <p:nvPr/>
        </p:nvSpPr>
        <p:spPr bwMode="auto">
          <a:xfrm>
            <a:off x="6934200" y="1311275"/>
            <a:ext cx="18288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e.g. animals, trees, rocks</a:t>
            </a:r>
          </a:p>
        </p:txBody>
      </p:sp>
      <p:sp>
        <p:nvSpPr>
          <p:cNvPr id="616855" name="Rectangle 407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Context and Hierarchy in a Probabilistic Image Model</a:t>
            </a: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Jin &amp; </a:t>
            </a:r>
            <a:r>
              <a:rPr lang="en-US" sz="2000" b="1" dirty="0" err="1">
                <a:solidFill>
                  <a:schemeClr val="tx2"/>
                </a:solidFill>
              </a:rPr>
              <a:t>Geman</a:t>
            </a:r>
            <a:r>
              <a:rPr lang="en-US" sz="2000" b="1" dirty="0">
                <a:solidFill>
                  <a:schemeClr val="tx2"/>
                </a:solidFill>
              </a:rPr>
              <a:t> (2006)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851" grpId="0" animBg="1"/>
      <p:bldP spid="616852" grpId="0" animBg="1"/>
      <p:bldP spid="616853" grpId="0" animBg="1"/>
      <p:bldP spid="61685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r="60970"/>
          <a:stretch>
            <a:fillRect/>
          </a:stretch>
        </p:blipFill>
        <p:spPr bwMode="auto">
          <a:xfrm>
            <a:off x="380999" y="1600200"/>
            <a:ext cx="312420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667000"/>
            <a:ext cx="49434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554162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6100" dirty="0" smtClean="0"/>
              <a:t>A </a:t>
            </a:r>
            <a:r>
              <a:rPr lang="en-US" sz="6100" dirty="0"/>
              <a:t>Hierarchical Compositional System for Rapid Object </a:t>
            </a:r>
            <a:r>
              <a:rPr lang="en-US" sz="6100" dirty="0" smtClean="0"/>
              <a:t>Detection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Long Zhu, Alan L. </a:t>
            </a:r>
            <a:r>
              <a:rPr lang="en-US" sz="4000" dirty="0" err="1" smtClean="0"/>
              <a:t>Yuille</a:t>
            </a:r>
            <a:r>
              <a:rPr lang="en-US" sz="4000" dirty="0" smtClean="0"/>
              <a:t>, 2007.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5943600"/>
            <a:ext cx="496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Able to learn #parts at each level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459" name="Picture 11"/>
          <p:cNvPicPr>
            <a:picLocks noChangeAspect="1" noChangeArrowheads="1"/>
          </p:cNvPicPr>
          <p:nvPr/>
        </p:nvPicPr>
        <p:blipFill>
          <a:blip r:embed="rId3"/>
          <a:srcRect l="7382"/>
          <a:stretch>
            <a:fillRect/>
          </a:stretch>
        </p:blipFill>
        <p:spPr bwMode="auto">
          <a:xfrm>
            <a:off x="163513" y="1082675"/>
            <a:ext cx="4760912" cy="416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284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Learning a Compositional Hierarchy of Object Structure</a:t>
            </a:r>
          </a:p>
        </p:txBody>
      </p:sp>
      <p:pic>
        <p:nvPicPr>
          <p:cNvPr id="1128454" name="Picture 6"/>
          <p:cNvPicPr>
            <a:picLocks noChangeAspect="1" noChangeArrowheads="1"/>
          </p:cNvPicPr>
          <p:nvPr/>
        </p:nvPicPr>
        <p:blipFill>
          <a:blip r:embed="rId4"/>
          <a:srcRect l="2478"/>
          <a:stretch>
            <a:fillRect/>
          </a:stretch>
        </p:blipFill>
        <p:spPr bwMode="auto">
          <a:xfrm>
            <a:off x="3951288" y="3068638"/>
            <a:ext cx="4983162" cy="290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284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1988" y="685800"/>
            <a:ext cx="2279650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8457" name="Rectangle 9"/>
          <p:cNvSpPr>
            <a:spLocks noChangeArrowheads="1"/>
          </p:cNvSpPr>
          <p:nvPr/>
        </p:nvSpPr>
        <p:spPr bwMode="auto">
          <a:xfrm>
            <a:off x="228600" y="685800"/>
            <a:ext cx="662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Fidler</a:t>
            </a:r>
            <a:r>
              <a:rPr lang="en-US" sz="1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&amp; </a:t>
            </a:r>
            <a:r>
              <a:rPr lang="en-US" sz="1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Leonardis</a:t>
            </a:r>
            <a:r>
              <a:rPr lang="en-US" sz="1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CVPR’07; </a:t>
            </a:r>
            <a:r>
              <a:rPr lang="en-US" sz="1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Fidler</a:t>
            </a:r>
            <a:r>
              <a:rPr lang="en-US" sz="1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Boben</a:t>
            </a:r>
            <a:r>
              <a:rPr lang="en-US" sz="1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&amp; </a:t>
            </a:r>
            <a:r>
              <a:rPr lang="en-US" sz="1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Leonardis</a:t>
            </a:r>
            <a:r>
              <a:rPr lang="en-US" sz="1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CVPR 2008</a:t>
            </a:r>
            <a:endParaRPr lang="sl-SI" sz="14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8460" name="Text Box 12"/>
          <p:cNvSpPr txBox="1">
            <a:spLocks noChangeArrowheads="1"/>
          </p:cNvSpPr>
          <p:nvPr/>
        </p:nvSpPr>
        <p:spPr bwMode="auto">
          <a:xfrm>
            <a:off x="1076325" y="5318125"/>
            <a:ext cx="196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 architecture</a:t>
            </a:r>
          </a:p>
        </p:txBody>
      </p:sp>
      <p:sp>
        <p:nvSpPr>
          <p:cNvPr id="1128461" name="Text Box 13"/>
          <p:cNvSpPr txBox="1">
            <a:spLocks noChangeArrowheads="1"/>
          </p:cNvSpPr>
          <p:nvPr/>
        </p:nvSpPr>
        <p:spPr bwMode="auto">
          <a:xfrm>
            <a:off x="6170613" y="2365375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Parts model</a:t>
            </a:r>
          </a:p>
        </p:txBody>
      </p:sp>
      <p:sp>
        <p:nvSpPr>
          <p:cNvPr id="1128462" name="Text Box 14"/>
          <p:cNvSpPr txBox="1">
            <a:spLocks noChangeArrowheads="1"/>
          </p:cNvSpPr>
          <p:nvPr/>
        </p:nvSpPr>
        <p:spPr bwMode="auto">
          <a:xfrm>
            <a:off x="5518150" y="5948363"/>
            <a:ext cx="169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Learned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8200" y="533400"/>
            <a:ext cx="3101975" cy="5519738"/>
            <a:chOff x="528" y="336"/>
            <a:chExt cx="1954" cy="3477"/>
          </a:xfrm>
        </p:grpSpPr>
        <p:pic>
          <p:nvPicPr>
            <p:cNvPr id="509955" name="Picture 3" descr="DaVinci_face_onl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</p:spPr>
        </p:pic>
        <p:sp>
          <p:nvSpPr>
            <p:cNvPr id="509956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498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Object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429000" y="533400"/>
            <a:ext cx="5334000" cy="6096000"/>
            <a:chOff x="2160" y="336"/>
            <a:chExt cx="3360" cy="3840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3072" y="1008"/>
              <a:ext cx="2274" cy="3168"/>
              <a:chOff x="3072" y="1008"/>
              <a:chExt cx="2274" cy="3168"/>
            </a:xfrm>
          </p:grpSpPr>
          <p:pic>
            <p:nvPicPr>
              <p:cNvPr id="509959" name="Picture 7" descr="lunch-bagtrans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072" y="1008"/>
                <a:ext cx="2274" cy="3168"/>
              </a:xfrm>
              <a:prstGeom prst="rect">
                <a:avLst/>
              </a:prstGeom>
              <a:noFill/>
            </p:spPr>
          </p:pic>
          <p:pic>
            <p:nvPicPr>
              <p:cNvPr id="509960" name="Picture 8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49399" t="22293" r="38898" b="71706"/>
              <a:stretch>
                <a:fillRect/>
              </a:stretch>
            </p:blipFill>
            <p:spPr bwMode="auto">
              <a:xfrm>
                <a:off x="4560" y="3072"/>
                <a:ext cx="480" cy="336"/>
              </a:xfrm>
              <a:prstGeom prst="rect">
                <a:avLst/>
              </a:prstGeom>
              <a:noFill/>
            </p:spPr>
          </p:pic>
          <p:pic>
            <p:nvPicPr>
              <p:cNvPr id="509961" name="Picture 9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57591" t="4288" r="29535" b="88853"/>
              <a:stretch>
                <a:fillRect/>
              </a:stretch>
            </p:blipFill>
            <p:spPr bwMode="auto">
              <a:xfrm>
                <a:off x="4224" y="1632"/>
                <a:ext cx="432" cy="314"/>
              </a:xfrm>
              <a:prstGeom prst="rect">
                <a:avLst/>
              </a:prstGeom>
              <a:noFill/>
            </p:spPr>
          </p:pic>
          <p:pic>
            <p:nvPicPr>
              <p:cNvPr id="509962" name="Picture 10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43547" t="38583" r="43579" b="54558"/>
              <a:stretch>
                <a:fillRect/>
              </a:stretch>
            </p:blipFill>
            <p:spPr bwMode="auto">
              <a:xfrm>
                <a:off x="3360" y="3120"/>
                <a:ext cx="432" cy="314"/>
              </a:xfrm>
              <a:prstGeom prst="rect">
                <a:avLst/>
              </a:prstGeom>
              <a:noFill/>
            </p:spPr>
          </p:pic>
          <p:pic>
            <p:nvPicPr>
              <p:cNvPr id="509963" name="Picture 11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38866" t="15433" r="51772" b="79422"/>
              <a:stretch>
                <a:fillRect/>
              </a:stretch>
            </p:blipFill>
            <p:spPr bwMode="auto">
              <a:xfrm>
                <a:off x="4416" y="2496"/>
                <a:ext cx="384" cy="288"/>
              </a:xfrm>
              <a:prstGeom prst="rect">
                <a:avLst/>
              </a:prstGeom>
              <a:noFill/>
            </p:spPr>
          </p:pic>
          <p:pic>
            <p:nvPicPr>
              <p:cNvPr id="509964" name="Picture 12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58762" t="14577" r="31876" b="79422"/>
              <a:stretch>
                <a:fillRect/>
              </a:stretch>
            </p:blipFill>
            <p:spPr bwMode="auto">
              <a:xfrm>
                <a:off x="3840" y="2544"/>
                <a:ext cx="384" cy="336"/>
              </a:xfrm>
              <a:prstGeom prst="rect">
                <a:avLst/>
              </a:prstGeom>
              <a:noFill/>
            </p:spPr>
          </p:pic>
          <p:pic>
            <p:nvPicPr>
              <p:cNvPr id="509965" name="Picture 13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56421" t="32582" r="31876" b="62274"/>
              <a:stretch>
                <a:fillRect/>
              </a:stretch>
            </p:blipFill>
            <p:spPr bwMode="auto">
              <a:xfrm>
                <a:off x="4368" y="3600"/>
                <a:ext cx="480" cy="288"/>
              </a:xfrm>
              <a:prstGeom prst="rect">
                <a:avLst/>
              </a:prstGeom>
              <a:noFill/>
            </p:spPr>
          </p:pic>
          <p:pic>
            <p:nvPicPr>
              <p:cNvPr id="509966" name="Picture 14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58762" t="27437" r="31876" b="67418"/>
              <a:stretch>
                <a:fillRect/>
              </a:stretch>
            </p:blipFill>
            <p:spPr bwMode="auto">
              <a:xfrm>
                <a:off x="4512" y="2064"/>
                <a:ext cx="384" cy="288"/>
              </a:xfrm>
              <a:prstGeom prst="rect">
                <a:avLst/>
              </a:prstGeom>
              <a:noFill/>
            </p:spPr>
          </p:pic>
          <p:pic>
            <p:nvPicPr>
              <p:cNvPr id="509967" name="Picture 15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59932" t="23151" r="31876" b="71706"/>
              <a:stretch>
                <a:fillRect/>
              </a:stretch>
            </p:blipFill>
            <p:spPr bwMode="auto">
              <a:xfrm>
                <a:off x="4032" y="3024"/>
                <a:ext cx="336" cy="288"/>
              </a:xfrm>
              <a:prstGeom prst="rect">
                <a:avLst/>
              </a:prstGeom>
              <a:noFill/>
            </p:spPr>
          </p:pic>
          <p:pic>
            <p:nvPicPr>
              <p:cNvPr id="509968" name="Picture 16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47058" t="24008" r="45920" b="63130"/>
              <a:stretch>
                <a:fillRect/>
              </a:stretch>
            </p:blipFill>
            <p:spPr bwMode="auto">
              <a:xfrm>
                <a:off x="3792" y="1680"/>
                <a:ext cx="288" cy="720"/>
              </a:xfrm>
              <a:prstGeom prst="rect">
                <a:avLst/>
              </a:prstGeom>
              <a:noFill/>
            </p:spPr>
          </p:pic>
          <p:pic>
            <p:nvPicPr>
              <p:cNvPr id="509969" name="Picture 17" descr="ermine"/>
              <p:cNvPicPr>
                <a:picLocks noChangeAspect="1" noChangeArrowheads="1"/>
              </p:cNvPicPr>
              <p:nvPr/>
            </p:nvPicPr>
            <p:blipFill>
              <a:blip r:embed="rId4"/>
              <a:srcRect l="50569" t="17148" r="37727" b="76851"/>
              <a:stretch>
                <a:fillRect/>
              </a:stretch>
            </p:blipFill>
            <p:spPr bwMode="auto">
              <a:xfrm>
                <a:off x="3648" y="3552"/>
                <a:ext cx="480" cy="336"/>
              </a:xfrm>
              <a:prstGeom prst="rect">
                <a:avLst/>
              </a:prstGeom>
              <a:noFill/>
            </p:spPr>
          </p:pic>
        </p:grpSp>
        <p:sp>
          <p:nvSpPr>
            <p:cNvPr id="509970" name="Text Box 18"/>
            <p:cNvSpPr txBox="1">
              <a:spLocks noChangeArrowheads="1"/>
            </p:cNvSpPr>
            <p:nvPr/>
          </p:nvSpPr>
          <p:spPr bwMode="auto">
            <a:xfrm>
              <a:off x="2880" y="336"/>
              <a:ext cx="2640" cy="498"/>
            </a:xfrm>
            <a:prstGeom prst="rect">
              <a:avLst/>
            </a:prstGeom>
            <a:solidFill>
              <a:srgbClr val="DFCCAB"/>
            </a:solidFill>
            <a:ln w="28575">
              <a:solidFill>
                <a:srgbClr val="9A79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Bag of ‘words’</a:t>
              </a:r>
            </a:p>
          </p:txBody>
        </p:sp>
        <p:sp>
          <p:nvSpPr>
            <p:cNvPr id="509971" name="Line 19"/>
            <p:cNvSpPr>
              <a:spLocks noChangeShapeType="1"/>
            </p:cNvSpPr>
            <p:nvPr/>
          </p:nvSpPr>
          <p:spPr bwMode="auto">
            <a:xfrm>
              <a:off x="2160" y="576"/>
              <a:ext cx="720" cy="0"/>
            </a:xfrm>
            <a:prstGeom prst="line">
              <a:avLst/>
            </a:prstGeom>
            <a:noFill/>
            <a:ln w="38100">
              <a:solidFill>
                <a:srgbClr val="333300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/>
              <a:t>Parts and Structure models</a:t>
            </a:r>
            <a:br>
              <a:rPr lang="en-GB" sz="4000"/>
            </a:br>
            <a:r>
              <a:rPr lang="en-GB" sz="4000"/>
              <a:t>Summary</a:t>
            </a:r>
            <a:endParaRPr lang="en-US" sz="4000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916113"/>
            <a:ext cx="8504238" cy="45259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GB" sz="4200" dirty="0" smtClean="0"/>
              <a:t>Explicit notion of correspondence between image and model</a:t>
            </a:r>
          </a:p>
          <a:p>
            <a:pPr>
              <a:lnSpc>
                <a:spcPct val="90000"/>
              </a:lnSpc>
            </a:pPr>
            <a:endParaRPr lang="en-GB" sz="4200" dirty="0"/>
          </a:p>
          <a:p>
            <a:pPr>
              <a:lnSpc>
                <a:spcPct val="90000"/>
              </a:lnSpc>
            </a:pPr>
            <a:r>
              <a:rPr lang="en-GB" sz="4200" dirty="0" smtClean="0"/>
              <a:t>Efficient </a:t>
            </a:r>
            <a:r>
              <a:rPr lang="en-GB" sz="4200" dirty="0"/>
              <a:t>methods for large # parts and # positions in image</a:t>
            </a:r>
          </a:p>
          <a:p>
            <a:pPr>
              <a:lnSpc>
                <a:spcPct val="90000"/>
              </a:lnSpc>
            </a:pPr>
            <a:endParaRPr lang="en-GB" sz="4200" dirty="0" smtClean="0"/>
          </a:p>
          <a:p>
            <a:pPr>
              <a:lnSpc>
                <a:spcPct val="90000"/>
              </a:lnSpc>
            </a:pPr>
            <a:r>
              <a:rPr lang="en-GB" sz="4200" dirty="0" smtClean="0"/>
              <a:t>With powerful part detectors, can get state-of-the-art performance</a:t>
            </a:r>
          </a:p>
          <a:p>
            <a:pPr>
              <a:lnSpc>
                <a:spcPct val="90000"/>
              </a:lnSpc>
            </a:pPr>
            <a:endParaRPr lang="en-GB" sz="4200" dirty="0"/>
          </a:p>
          <a:p>
            <a:pPr>
              <a:lnSpc>
                <a:spcPct val="90000"/>
              </a:lnSpc>
            </a:pPr>
            <a:r>
              <a:rPr lang="en-GB" sz="4200" dirty="0" smtClean="0"/>
              <a:t>Hierarchical models allow for more parts </a:t>
            </a:r>
            <a:endParaRPr lang="en-GB" sz="4200" dirty="0"/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6" name="Picture 4" descr="zeb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2514600" cy="1835150"/>
          </a:xfrm>
          <a:prstGeom prst="rect">
            <a:avLst/>
          </a:prstGeom>
          <a:noFill/>
        </p:spPr>
      </p:pic>
      <p:pic>
        <p:nvPicPr>
          <p:cNvPr id="433157" name="Picture 5" descr="oka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81400"/>
            <a:ext cx="2438400" cy="1828800"/>
          </a:xfrm>
          <a:prstGeom prst="rect">
            <a:avLst/>
          </a:prstGeom>
          <a:noFill/>
        </p:spPr>
      </p:pic>
      <p:sp>
        <p:nvSpPr>
          <p:cNvPr id="433158" name="Oval 6"/>
          <p:cNvSpPr>
            <a:spLocks noChangeArrowheads="1"/>
          </p:cNvSpPr>
          <p:nvPr/>
        </p:nvSpPr>
        <p:spPr bwMode="auto">
          <a:xfrm>
            <a:off x="2209800" y="2971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59" name="Oval 7"/>
          <p:cNvSpPr>
            <a:spLocks noChangeArrowheads="1"/>
          </p:cNvSpPr>
          <p:nvPr/>
        </p:nvSpPr>
        <p:spPr bwMode="auto">
          <a:xfrm>
            <a:off x="3276600" y="2819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62" name="AutoShape 10"/>
          <p:cNvSpPr>
            <a:spLocks noChangeArrowheads="1"/>
          </p:cNvSpPr>
          <p:nvPr/>
        </p:nvSpPr>
        <p:spPr bwMode="auto">
          <a:xfrm>
            <a:off x="381000" y="3733800"/>
            <a:ext cx="1855787" cy="13255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63" name="AutoShape 11"/>
          <p:cNvSpPr>
            <a:spLocks noChangeArrowheads="1"/>
          </p:cNvSpPr>
          <p:nvPr/>
        </p:nvSpPr>
        <p:spPr bwMode="auto">
          <a:xfrm>
            <a:off x="304800" y="762000"/>
            <a:ext cx="1917700" cy="139541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64" name="Freeform 12"/>
          <p:cNvSpPr>
            <a:spLocks/>
          </p:cNvSpPr>
          <p:nvPr/>
        </p:nvSpPr>
        <p:spPr bwMode="auto">
          <a:xfrm>
            <a:off x="1143000" y="2819400"/>
            <a:ext cx="2819400" cy="31750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480" y="8"/>
              </a:cxn>
              <a:cxn ang="0">
                <a:pos x="912" y="104"/>
              </a:cxn>
              <a:cxn ang="0">
                <a:pos x="1296" y="200"/>
              </a:cxn>
              <a:cxn ang="0">
                <a:pos x="1776" y="104"/>
              </a:cxn>
            </a:cxnLst>
            <a:rect l="0" t="0" r="r" b="b"/>
            <a:pathLst>
              <a:path w="1776" h="200">
                <a:moveTo>
                  <a:pt x="0" y="56"/>
                </a:moveTo>
                <a:cubicBezTo>
                  <a:pt x="164" y="28"/>
                  <a:pt x="328" y="0"/>
                  <a:pt x="480" y="8"/>
                </a:cubicBezTo>
                <a:cubicBezTo>
                  <a:pt x="632" y="16"/>
                  <a:pt x="776" y="72"/>
                  <a:pt x="912" y="104"/>
                </a:cubicBezTo>
                <a:cubicBezTo>
                  <a:pt x="1048" y="136"/>
                  <a:pt x="1152" y="200"/>
                  <a:pt x="1296" y="200"/>
                </a:cubicBezTo>
                <a:cubicBezTo>
                  <a:pt x="1440" y="200"/>
                  <a:pt x="1608" y="152"/>
                  <a:pt x="1776" y="104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433165" name="AutoShape 13"/>
          <p:cNvCxnSpPr>
            <a:cxnSpLocks noChangeShapeType="1"/>
          </p:cNvCxnSpPr>
          <p:nvPr/>
        </p:nvCxnSpPr>
        <p:spPr bwMode="auto">
          <a:xfrm>
            <a:off x="2286000" y="1981200"/>
            <a:ext cx="1065072" cy="871678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lg"/>
          </a:ln>
          <a:effectLst/>
        </p:spPr>
      </p:cxnSp>
      <p:cxnSp>
        <p:nvCxnSpPr>
          <p:cNvPr id="433166" name="AutoShape 14"/>
          <p:cNvCxnSpPr>
            <a:cxnSpLocks noChangeShapeType="1"/>
            <a:stCxn id="433162" idx="0"/>
            <a:endCxn id="433158" idx="2"/>
          </p:cNvCxnSpPr>
          <p:nvPr/>
        </p:nvCxnSpPr>
        <p:spPr bwMode="auto">
          <a:xfrm rot="5400000" flipH="1" flipV="1">
            <a:off x="1435497" y="2959497"/>
            <a:ext cx="647700" cy="900906"/>
          </a:xfrm>
          <a:prstGeom prst="curvedConnector2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lg"/>
          </a:ln>
          <a:effectLst/>
        </p:spPr>
      </p:cxn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3962400" y="1219200"/>
            <a:ext cx="5181600" cy="3733800"/>
          </a:xfrm>
        </p:spPr>
        <p:txBody>
          <a:bodyPr>
            <a:normAutofit/>
          </a:bodyPr>
          <a:lstStyle/>
          <a:p>
            <a:r>
              <a:rPr lang="en-US" sz="5800" b="1" dirty="0" smtClean="0">
                <a:solidFill>
                  <a:schemeClr val="bg1"/>
                </a:solidFill>
              </a:rPr>
              <a:t>Classifier-based </a:t>
            </a:r>
            <a:br>
              <a:rPr lang="en-US" sz="5800" b="1" dirty="0" smtClean="0">
                <a:solidFill>
                  <a:schemeClr val="bg1"/>
                </a:solidFill>
              </a:rPr>
            </a:br>
            <a:r>
              <a:rPr lang="en-US" sz="5800" b="1" dirty="0" smtClean="0">
                <a:solidFill>
                  <a:schemeClr val="bg1"/>
                </a:solidFill>
              </a:rPr>
              <a:t>methods</a:t>
            </a:r>
            <a:endParaRPr lang="en-US" sz="5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Classifier based methods</a:t>
            </a:r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8100" y="3021013"/>
          <a:ext cx="2260600" cy="1865312"/>
        </p:xfrm>
        <a:graphic>
          <a:graphicData uri="http://schemas.openxmlformats.org/presentationml/2006/ole">
            <p:oleObj spid="_x0000_s15362" name="Image" r:id="rId4" imgW="5866667" imgH="5511111" progId="Photoshop.Image.7">
              <p:embed/>
            </p:oleObj>
          </a:graphicData>
        </a:graphic>
      </p:graphicFrame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95263" y="10287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cs typeface="Arial" charset="0"/>
              </a:rPr>
              <a:t>Object detection and recognition is formulated as a classification problem.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06713" y="2897188"/>
            <a:ext cx="2406650" cy="2643187"/>
            <a:chOff x="1831" y="1825"/>
            <a:chExt cx="1516" cy="1665"/>
          </a:xfrm>
        </p:grpSpPr>
        <p:graphicFrame>
          <p:nvGraphicFramePr>
            <p:cNvPr id="23558" name="Object 6"/>
            <p:cNvGraphicFramePr>
              <a:graphicFrameLocks noChangeAspect="1"/>
            </p:cNvGraphicFramePr>
            <p:nvPr/>
          </p:nvGraphicFramePr>
          <p:xfrm>
            <a:off x="2265" y="2125"/>
            <a:ext cx="205" cy="226"/>
          </p:xfrm>
          <a:graphic>
            <a:graphicData uri="http://schemas.openxmlformats.org/presentationml/2006/ole">
              <p:oleObj spid="_x0000_s15386" name="Image" r:id="rId5" imgW="672779" imgH="622003" progId="Photoshop.Image.7">
                <p:embed/>
              </p:oleObj>
            </a:graphicData>
          </a:graphic>
        </p:graphicFrame>
        <p:graphicFrame>
          <p:nvGraphicFramePr>
            <p:cNvPr id="23559" name="Object 7"/>
            <p:cNvGraphicFramePr>
              <a:graphicFrameLocks noChangeAspect="1"/>
            </p:cNvGraphicFramePr>
            <p:nvPr/>
          </p:nvGraphicFramePr>
          <p:xfrm>
            <a:off x="2265" y="2337"/>
            <a:ext cx="252" cy="295"/>
          </p:xfrm>
          <a:graphic>
            <a:graphicData uri="http://schemas.openxmlformats.org/presentationml/2006/ole">
              <p:oleObj spid="_x0000_s15387" name="Image" r:id="rId6" imgW="825106" imgH="812412" progId="Photoshop.Image.7">
                <p:embed/>
              </p:oleObj>
            </a:graphicData>
          </a:graphic>
        </p:graphicFrame>
        <p:graphicFrame>
          <p:nvGraphicFramePr>
            <p:cNvPr id="23560" name="Object 8"/>
            <p:cNvGraphicFramePr>
              <a:graphicFrameLocks noChangeAspect="1"/>
            </p:cNvGraphicFramePr>
            <p:nvPr/>
          </p:nvGraphicFramePr>
          <p:xfrm>
            <a:off x="2570" y="2219"/>
            <a:ext cx="221" cy="278"/>
          </p:xfrm>
          <a:graphic>
            <a:graphicData uri="http://schemas.openxmlformats.org/presentationml/2006/ole">
              <p:oleObj spid="_x0000_s15388" name="Image" r:id="rId7" imgW="723554" imgH="761636" progId="Photoshop.Image.7">
                <p:embed/>
              </p:oleObj>
            </a:graphicData>
          </a:graphic>
        </p:graphicFrame>
        <p:graphicFrame>
          <p:nvGraphicFramePr>
            <p:cNvPr id="23561" name="Object 9"/>
            <p:cNvGraphicFramePr>
              <a:graphicFrameLocks noChangeAspect="1"/>
            </p:cNvGraphicFramePr>
            <p:nvPr/>
          </p:nvGraphicFramePr>
          <p:xfrm>
            <a:off x="2316" y="2091"/>
            <a:ext cx="248" cy="257"/>
          </p:xfrm>
          <a:graphic>
            <a:graphicData uri="http://schemas.openxmlformats.org/presentationml/2006/ole">
              <p:oleObj spid="_x0000_s15389" name="Image" r:id="rId8" imgW="812412" imgH="800000" progId="Photoshop.Image.7">
                <p:embed/>
              </p:oleObj>
            </a:graphicData>
          </a:graphic>
        </p:graphicFrame>
        <p:graphicFrame>
          <p:nvGraphicFramePr>
            <p:cNvPr id="23562" name="Object 10"/>
            <p:cNvGraphicFramePr>
              <a:graphicFrameLocks noChangeAspect="1"/>
            </p:cNvGraphicFramePr>
            <p:nvPr/>
          </p:nvGraphicFramePr>
          <p:xfrm>
            <a:off x="2189" y="2917"/>
            <a:ext cx="279" cy="282"/>
          </p:xfrm>
          <a:graphic>
            <a:graphicData uri="http://schemas.openxmlformats.org/presentationml/2006/ole">
              <p:oleObj spid="_x0000_s15390" name="Image" r:id="rId9" imgW="1294781" imgH="1244006" progId="Photoshop.Image.7">
                <p:embed/>
              </p:oleObj>
            </a:graphicData>
          </a:graphic>
        </p:graphicFrame>
        <p:graphicFrame>
          <p:nvGraphicFramePr>
            <p:cNvPr id="23563" name="Object 11"/>
            <p:cNvGraphicFramePr>
              <a:graphicFrameLocks noChangeAspect="1"/>
            </p:cNvGraphicFramePr>
            <p:nvPr/>
          </p:nvGraphicFramePr>
          <p:xfrm>
            <a:off x="2441" y="2586"/>
            <a:ext cx="190" cy="208"/>
          </p:xfrm>
          <a:graphic>
            <a:graphicData uri="http://schemas.openxmlformats.org/presentationml/2006/ole">
              <p:oleObj spid="_x0000_s15391" name="Image" r:id="rId10" imgW="622003" imgH="647391" progId="Photoshop.Image.7">
                <p:embed/>
              </p:oleObj>
            </a:graphicData>
          </a:graphic>
        </p:graphicFrame>
        <p:graphicFrame>
          <p:nvGraphicFramePr>
            <p:cNvPr id="23564" name="Object 12"/>
            <p:cNvGraphicFramePr>
              <a:graphicFrameLocks noChangeAspect="1"/>
            </p:cNvGraphicFramePr>
            <p:nvPr/>
          </p:nvGraphicFramePr>
          <p:xfrm>
            <a:off x="2418" y="2731"/>
            <a:ext cx="205" cy="215"/>
          </p:xfrm>
          <a:graphic>
            <a:graphicData uri="http://schemas.openxmlformats.org/presentationml/2006/ole">
              <p:oleObj spid="_x0000_s15392" name="Image" r:id="rId11" imgW="672779" imgH="672779" progId="Photoshop.Image.7">
                <p:embed/>
              </p:oleObj>
            </a:graphicData>
          </a:graphic>
        </p:graphicFrame>
        <p:graphicFrame>
          <p:nvGraphicFramePr>
            <p:cNvPr id="23565" name="Object 13"/>
            <p:cNvGraphicFramePr>
              <a:graphicFrameLocks noChangeAspect="1"/>
            </p:cNvGraphicFramePr>
            <p:nvPr/>
          </p:nvGraphicFramePr>
          <p:xfrm>
            <a:off x="2621" y="2944"/>
            <a:ext cx="229" cy="244"/>
          </p:xfrm>
          <a:graphic>
            <a:graphicData uri="http://schemas.openxmlformats.org/presentationml/2006/ole">
              <p:oleObj spid="_x0000_s15393" name="Image" r:id="rId12" imgW="749206" imgH="761636" progId="Photoshop.Image.7">
                <p:embed/>
              </p:oleObj>
            </a:graphicData>
          </a:graphic>
        </p:graphicFrame>
        <p:graphicFrame>
          <p:nvGraphicFramePr>
            <p:cNvPr id="23566" name="Object 14"/>
            <p:cNvGraphicFramePr>
              <a:graphicFrameLocks noChangeAspect="1"/>
            </p:cNvGraphicFramePr>
            <p:nvPr/>
          </p:nvGraphicFramePr>
          <p:xfrm>
            <a:off x="2595" y="2121"/>
            <a:ext cx="248" cy="285"/>
          </p:xfrm>
          <a:graphic>
            <a:graphicData uri="http://schemas.openxmlformats.org/presentationml/2006/ole">
              <p:oleObj spid="_x0000_s15394" name="Image" r:id="rId13" imgW="812412" imgH="888889" progId="Photoshop.Image.7">
                <p:embed/>
              </p:oleObj>
            </a:graphicData>
          </a:graphic>
        </p:graphicFrame>
        <p:graphicFrame>
          <p:nvGraphicFramePr>
            <p:cNvPr id="23567" name="Object 15"/>
            <p:cNvGraphicFramePr>
              <a:graphicFrameLocks noChangeAspect="1"/>
            </p:cNvGraphicFramePr>
            <p:nvPr/>
          </p:nvGraphicFramePr>
          <p:xfrm>
            <a:off x="2976" y="2837"/>
            <a:ext cx="232" cy="252"/>
          </p:xfrm>
          <a:graphic>
            <a:graphicData uri="http://schemas.openxmlformats.org/presentationml/2006/ole">
              <p:oleObj spid="_x0000_s15395" name="Image" r:id="rId14" imgW="761636" imgH="787024" progId="Photoshop.Image.7">
                <p:embed/>
              </p:oleObj>
            </a:graphicData>
          </a:graphic>
        </p:graphicFrame>
        <p:graphicFrame>
          <p:nvGraphicFramePr>
            <p:cNvPr id="23568" name="Object 16"/>
            <p:cNvGraphicFramePr>
              <a:graphicFrameLocks noChangeAspect="1"/>
            </p:cNvGraphicFramePr>
            <p:nvPr/>
          </p:nvGraphicFramePr>
          <p:xfrm>
            <a:off x="2621" y="2548"/>
            <a:ext cx="271" cy="293"/>
          </p:xfrm>
          <a:graphic>
            <a:graphicData uri="http://schemas.openxmlformats.org/presentationml/2006/ole">
              <p:oleObj spid="_x0000_s15396" name="Image" r:id="rId15" imgW="888889" imgH="913963" progId="Photoshop.Image.7">
                <p:embed/>
              </p:oleObj>
            </a:graphicData>
          </a:graphic>
        </p:graphicFrame>
        <p:graphicFrame>
          <p:nvGraphicFramePr>
            <p:cNvPr id="23569" name="Object 17"/>
            <p:cNvGraphicFramePr>
              <a:graphicFrameLocks noChangeAspect="1"/>
            </p:cNvGraphicFramePr>
            <p:nvPr/>
          </p:nvGraphicFramePr>
          <p:xfrm>
            <a:off x="2037" y="2065"/>
            <a:ext cx="271" cy="260"/>
          </p:xfrm>
          <a:graphic>
            <a:graphicData uri="http://schemas.openxmlformats.org/presentationml/2006/ole">
              <p:oleObj spid="_x0000_s15397" name="Image" r:id="rId16" imgW="888889" imgH="812412" progId="Photoshop.Image.7">
                <p:embed/>
              </p:oleObj>
            </a:graphicData>
          </a:graphic>
        </p:graphicFrame>
        <p:graphicFrame>
          <p:nvGraphicFramePr>
            <p:cNvPr id="23570" name="Object 18"/>
            <p:cNvGraphicFramePr>
              <a:graphicFrameLocks noChangeAspect="1"/>
            </p:cNvGraphicFramePr>
            <p:nvPr/>
          </p:nvGraphicFramePr>
          <p:xfrm>
            <a:off x="1910" y="1905"/>
            <a:ext cx="252" cy="256"/>
          </p:xfrm>
          <a:graphic>
            <a:graphicData uri="http://schemas.openxmlformats.org/presentationml/2006/ole">
              <p:oleObj spid="_x0000_s15398" name="Image" r:id="rId17" imgW="825106" imgH="800000" progId="Photoshop.Image.7">
                <p:embed/>
              </p:oleObj>
            </a:graphicData>
          </a:graphic>
        </p:graphicFrame>
        <p:graphicFrame>
          <p:nvGraphicFramePr>
            <p:cNvPr id="23571" name="Object 19"/>
            <p:cNvGraphicFramePr>
              <a:graphicFrameLocks noChangeAspect="1"/>
            </p:cNvGraphicFramePr>
            <p:nvPr/>
          </p:nvGraphicFramePr>
          <p:xfrm>
            <a:off x="1961" y="2304"/>
            <a:ext cx="256" cy="257"/>
          </p:xfrm>
          <a:graphic>
            <a:graphicData uri="http://schemas.openxmlformats.org/presentationml/2006/ole">
              <p:oleObj spid="_x0000_s15399" name="Image" r:id="rId18" imgW="838095" imgH="800000" progId="Photoshop.Image.7">
                <p:embed/>
              </p:oleObj>
            </a:graphicData>
          </a:graphic>
        </p:graphicFrame>
        <p:graphicFrame>
          <p:nvGraphicFramePr>
            <p:cNvPr id="23572" name="Object 20"/>
            <p:cNvGraphicFramePr>
              <a:graphicFrameLocks noChangeAspect="1"/>
            </p:cNvGraphicFramePr>
            <p:nvPr/>
          </p:nvGraphicFramePr>
          <p:xfrm>
            <a:off x="2874" y="2308"/>
            <a:ext cx="318" cy="313"/>
          </p:xfrm>
          <a:graphic>
            <a:graphicData uri="http://schemas.openxmlformats.org/presentationml/2006/ole">
              <p:oleObj spid="_x0000_s15400" name="Image" r:id="rId19" imgW="1041270" imgH="977778" progId="Photoshop.Image.7">
                <p:embed/>
              </p:oleObj>
            </a:graphicData>
          </a:graphic>
        </p:graphicFrame>
        <p:graphicFrame>
          <p:nvGraphicFramePr>
            <p:cNvPr id="23573" name="Object 21"/>
            <p:cNvGraphicFramePr>
              <a:graphicFrameLocks noChangeAspect="1"/>
            </p:cNvGraphicFramePr>
            <p:nvPr/>
          </p:nvGraphicFramePr>
          <p:xfrm>
            <a:off x="2747" y="2041"/>
            <a:ext cx="229" cy="236"/>
          </p:xfrm>
          <a:graphic>
            <a:graphicData uri="http://schemas.openxmlformats.org/presentationml/2006/ole">
              <p:oleObj spid="_x0000_s15401" name="Image" r:id="rId20" imgW="749206" imgH="736248" progId="Photoshop.Image.7">
                <p:embed/>
              </p:oleObj>
            </a:graphicData>
          </a:graphic>
        </p:graphicFrame>
        <p:graphicFrame>
          <p:nvGraphicFramePr>
            <p:cNvPr id="23574" name="Object 22"/>
            <p:cNvGraphicFramePr>
              <a:graphicFrameLocks noChangeAspect="1"/>
            </p:cNvGraphicFramePr>
            <p:nvPr/>
          </p:nvGraphicFramePr>
          <p:xfrm>
            <a:off x="2874" y="2041"/>
            <a:ext cx="229" cy="236"/>
          </p:xfrm>
          <a:graphic>
            <a:graphicData uri="http://schemas.openxmlformats.org/presentationml/2006/ole">
              <p:oleObj spid="_x0000_s15402" name="Image" r:id="rId21" imgW="749206" imgH="736248" progId="Photoshop.Image.7">
                <p:embed/>
              </p:oleObj>
            </a:graphicData>
          </a:graphic>
        </p:graphicFrame>
        <p:graphicFrame>
          <p:nvGraphicFramePr>
            <p:cNvPr id="23575" name="Object 23"/>
            <p:cNvGraphicFramePr>
              <a:graphicFrameLocks noChangeAspect="1"/>
            </p:cNvGraphicFramePr>
            <p:nvPr/>
          </p:nvGraphicFramePr>
          <p:xfrm>
            <a:off x="2062" y="2516"/>
            <a:ext cx="229" cy="236"/>
          </p:xfrm>
          <a:graphic>
            <a:graphicData uri="http://schemas.openxmlformats.org/presentationml/2006/ole">
              <p:oleObj spid="_x0000_s15403" name="Image" r:id="rId22" imgW="749206" imgH="736248" progId="Photoshop.Image.7">
                <p:embed/>
              </p:oleObj>
            </a:graphicData>
          </a:graphic>
        </p:graphicFrame>
        <p:graphicFrame>
          <p:nvGraphicFramePr>
            <p:cNvPr id="23576" name="Object 24"/>
            <p:cNvGraphicFramePr>
              <a:graphicFrameLocks noChangeAspect="1"/>
            </p:cNvGraphicFramePr>
            <p:nvPr/>
          </p:nvGraphicFramePr>
          <p:xfrm>
            <a:off x="1935" y="2761"/>
            <a:ext cx="229" cy="236"/>
          </p:xfrm>
          <a:graphic>
            <a:graphicData uri="http://schemas.openxmlformats.org/presentationml/2006/ole">
              <p:oleObj spid="_x0000_s15404" name="Image" r:id="rId23" imgW="749206" imgH="736248" progId="Photoshop.Image.7">
                <p:embed/>
              </p:oleObj>
            </a:graphicData>
          </a:graphic>
        </p:graphicFrame>
        <p:graphicFrame>
          <p:nvGraphicFramePr>
            <p:cNvPr id="23577" name="Object 25"/>
            <p:cNvGraphicFramePr>
              <a:graphicFrameLocks noChangeAspect="1"/>
            </p:cNvGraphicFramePr>
            <p:nvPr/>
          </p:nvGraphicFramePr>
          <p:xfrm>
            <a:off x="2240" y="1825"/>
            <a:ext cx="228" cy="236"/>
          </p:xfrm>
          <a:graphic>
            <a:graphicData uri="http://schemas.openxmlformats.org/presentationml/2006/ole">
              <p:oleObj spid="_x0000_s15405" name="Image" r:id="rId24" imgW="749206" imgH="736248" progId="Photoshop.Image.7">
                <p:embed/>
              </p:oleObj>
            </a:graphicData>
          </a:graphic>
        </p:graphicFrame>
        <p:graphicFrame>
          <p:nvGraphicFramePr>
            <p:cNvPr id="23578" name="Object 26"/>
            <p:cNvGraphicFramePr>
              <a:graphicFrameLocks noChangeAspect="1"/>
            </p:cNvGraphicFramePr>
            <p:nvPr/>
          </p:nvGraphicFramePr>
          <p:xfrm>
            <a:off x="2544" y="1855"/>
            <a:ext cx="229" cy="236"/>
          </p:xfrm>
          <a:graphic>
            <a:graphicData uri="http://schemas.openxmlformats.org/presentationml/2006/ole">
              <p:oleObj spid="_x0000_s15406" name="Image" r:id="rId25" imgW="749206" imgH="736248" progId="Photoshop.Image.7">
                <p:embed/>
              </p:oleObj>
            </a:graphicData>
          </a:graphic>
        </p:graphicFrame>
        <p:sp>
          <p:nvSpPr>
            <p:cNvPr id="23579" name="Text Box 27"/>
            <p:cNvSpPr txBox="1">
              <a:spLocks noChangeArrowheads="1"/>
            </p:cNvSpPr>
            <p:nvPr/>
          </p:nvSpPr>
          <p:spPr bwMode="auto">
            <a:xfrm>
              <a:off x="1831" y="3278"/>
              <a:ext cx="15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b="0">
                  <a:solidFill>
                    <a:schemeClr val="bg1"/>
                  </a:solidFill>
                  <a:cs typeface="Arial" charset="0"/>
                </a:rPr>
                <a:t>Bag of image patches</a:t>
              </a:r>
            </a:p>
          </p:txBody>
        </p:sp>
      </p:grpSp>
      <p:sp>
        <p:nvSpPr>
          <p:cNvPr id="23580" name="Line 28"/>
          <p:cNvSpPr>
            <a:spLocks noChangeShapeType="1"/>
          </p:cNvSpPr>
          <p:nvPr/>
        </p:nvSpPr>
        <p:spPr bwMode="auto">
          <a:xfrm>
            <a:off x="2333625" y="395605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>
            <a:off x="5270500" y="394335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195263" y="18034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b="0">
                <a:solidFill>
                  <a:schemeClr val="bg1"/>
                </a:solidFill>
                <a:cs typeface="Arial" charset="0"/>
              </a:rPr>
              <a:t>… and a decision is taken at each window about if it contains a target object or not.</a:t>
            </a: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5900738" y="2292350"/>
            <a:ext cx="3025775" cy="3544888"/>
            <a:chOff x="3717" y="1444"/>
            <a:chExt cx="1906" cy="2233"/>
          </a:xfrm>
        </p:grpSpPr>
        <p:sp>
          <p:nvSpPr>
            <p:cNvPr id="23582" name="Freeform 30"/>
            <p:cNvSpPr>
              <a:spLocks/>
            </p:cNvSpPr>
            <p:nvPr/>
          </p:nvSpPr>
          <p:spPr bwMode="auto">
            <a:xfrm rot="17531929">
              <a:off x="4065" y="2416"/>
              <a:ext cx="1605" cy="181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480" y="8"/>
                </a:cxn>
                <a:cxn ang="0">
                  <a:pos x="912" y="104"/>
                </a:cxn>
                <a:cxn ang="0">
                  <a:pos x="1296" y="200"/>
                </a:cxn>
                <a:cxn ang="0">
                  <a:pos x="1776" y="104"/>
                </a:cxn>
              </a:cxnLst>
              <a:rect l="0" t="0" r="r" b="b"/>
              <a:pathLst>
                <a:path w="1776" h="200">
                  <a:moveTo>
                    <a:pt x="0" y="56"/>
                  </a:moveTo>
                  <a:cubicBezTo>
                    <a:pt x="164" y="28"/>
                    <a:pt x="328" y="0"/>
                    <a:pt x="480" y="8"/>
                  </a:cubicBezTo>
                  <a:cubicBezTo>
                    <a:pt x="632" y="16"/>
                    <a:pt x="776" y="72"/>
                    <a:pt x="912" y="104"/>
                  </a:cubicBezTo>
                  <a:cubicBezTo>
                    <a:pt x="1048" y="136"/>
                    <a:pt x="1152" y="200"/>
                    <a:pt x="1296" y="200"/>
                  </a:cubicBezTo>
                  <a:cubicBezTo>
                    <a:pt x="1440" y="200"/>
                    <a:pt x="1608" y="152"/>
                    <a:pt x="1776" y="104"/>
                  </a:cubicBez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Text Box 31"/>
            <p:cNvSpPr txBox="1">
              <a:spLocks noChangeArrowheads="1"/>
            </p:cNvSpPr>
            <p:nvPr/>
          </p:nvSpPr>
          <p:spPr bwMode="auto">
            <a:xfrm>
              <a:off x="4925" y="1444"/>
              <a:ext cx="59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0">
                  <a:solidFill>
                    <a:schemeClr val="bg1"/>
                  </a:solidFill>
                  <a:cs typeface="Arial" charset="0"/>
                </a:rPr>
                <a:t>Decision boundary</a:t>
              </a:r>
            </a:p>
          </p:txBody>
        </p:sp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3717" y="1597"/>
              <a:ext cx="1906" cy="2080"/>
              <a:chOff x="3717" y="1597"/>
              <a:chExt cx="1906" cy="2080"/>
            </a:xfrm>
          </p:grpSpPr>
          <p:graphicFrame>
            <p:nvGraphicFramePr>
              <p:cNvPr id="23586" name="Object 34"/>
              <p:cNvGraphicFramePr>
                <a:graphicFrameLocks noChangeAspect="1"/>
              </p:cNvGraphicFramePr>
              <p:nvPr/>
            </p:nvGraphicFramePr>
            <p:xfrm>
              <a:off x="5155" y="2017"/>
              <a:ext cx="286" cy="278"/>
            </p:xfrm>
            <a:graphic>
              <a:graphicData uri="http://schemas.openxmlformats.org/presentationml/2006/ole">
                <p:oleObj spid="_x0000_s15363" name="Image" r:id="rId26" imgW="901587" imgH="875882" progId="Photoshop.Image.7">
                  <p:embed/>
                </p:oleObj>
              </a:graphicData>
            </a:graphic>
          </p:graphicFrame>
          <p:graphicFrame>
            <p:nvGraphicFramePr>
              <p:cNvPr id="23587" name="Object 35"/>
              <p:cNvGraphicFramePr>
                <a:graphicFrameLocks noChangeAspect="1"/>
              </p:cNvGraphicFramePr>
              <p:nvPr/>
            </p:nvGraphicFramePr>
            <p:xfrm>
              <a:off x="4487" y="1800"/>
              <a:ext cx="183" cy="169"/>
            </p:xfrm>
            <a:graphic>
              <a:graphicData uri="http://schemas.openxmlformats.org/presentationml/2006/ole">
                <p:oleObj spid="_x0000_s15364" name="Image" r:id="rId27" imgW="672779" imgH="622003" progId="Photoshop.Image.7">
                  <p:embed/>
                </p:oleObj>
              </a:graphicData>
            </a:graphic>
          </p:graphicFrame>
          <p:graphicFrame>
            <p:nvGraphicFramePr>
              <p:cNvPr id="23588" name="Object 36"/>
              <p:cNvGraphicFramePr>
                <a:graphicFrameLocks noChangeAspect="1"/>
              </p:cNvGraphicFramePr>
              <p:nvPr/>
            </p:nvGraphicFramePr>
            <p:xfrm>
              <a:off x="4463" y="2067"/>
              <a:ext cx="224" cy="221"/>
            </p:xfrm>
            <a:graphic>
              <a:graphicData uri="http://schemas.openxmlformats.org/presentationml/2006/ole">
                <p:oleObj spid="_x0000_s15365" name="Image" r:id="rId28" imgW="825106" imgH="812412" progId="Photoshop.Image.7">
                  <p:embed/>
                </p:oleObj>
              </a:graphicData>
            </a:graphic>
          </p:graphicFrame>
          <p:graphicFrame>
            <p:nvGraphicFramePr>
              <p:cNvPr id="23589" name="Object 37"/>
              <p:cNvGraphicFramePr>
                <a:graphicFrameLocks noChangeAspect="1"/>
              </p:cNvGraphicFramePr>
              <p:nvPr/>
            </p:nvGraphicFramePr>
            <p:xfrm>
              <a:off x="4295" y="2429"/>
              <a:ext cx="196" cy="207"/>
            </p:xfrm>
            <a:graphic>
              <a:graphicData uri="http://schemas.openxmlformats.org/presentationml/2006/ole">
                <p:oleObj spid="_x0000_s15366" name="Image" r:id="rId29" imgW="723554" imgH="761636" progId="Photoshop.Image.7">
                  <p:embed/>
                </p:oleObj>
              </a:graphicData>
            </a:graphic>
          </p:graphicFrame>
          <p:graphicFrame>
            <p:nvGraphicFramePr>
              <p:cNvPr id="23590" name="Object 38"/>
              <p:cNvGraphicFramePr>
                <a:graphicFrameLocks noChangeAspect="1"/>
              </p:cNvGraphicFramePr>
              <p:nvPr/>
            </p:nvGraphicFramePr>
            <p:xfrm>
              <a:off x="4849" y="1800"/>
              <a:ext cx="220" cy="217"/>
            </p:xfrm>
            <a:graphic>
              <a:graphicData uri="http://schemas.openxmlformats.org/presentationml/2006/ole">
                <p:oleObj spid="_x0000_s15367" name="Image" r:id="rId30" imgW="812412" imgH="800000" progId="Photoshop.Image.7">
                  <p:embed/>
                </p:oleObj>
              </a:graphicData>
            </a:graphic>
          </p:graphicFrame>
          <p:graphicFrame>
            <p:nvGraphicFramePr>
              <p:cNvPr id="23591" name="Object 39"/>
              <p:cNvGraphicFramePr>
                <a:graphicFrameLocks noChangeAspect="1"/>
              </p:cNvGraphicFramePr>
              <p:nvPr/>
            </p:nvGraphicFramePr>
            <p:xfrm>
              <a:off x="4792" y="2840"/>
              <a:ext cx="289" cy="278"/>
            </p:xfrm>
            <a:graphic>
              <a:graphicData uri="http://schemas.openxmlformats.org/presentationml/2006/ole">
                <p:oleObj spid="_x0000_s15368" name="Image" r:id="rId31" imgW="1294781" imgH="1244006" progId="Photoshop.Image.7">
                  <p:embed/>
                </p:oleObj>
              </a:graphicData>
            </a:graphic>
          </p:graphicFrame>
          <p:graphicFrame>
            <p:nvGraphicFramePr>
              <p:cNvPr id="23592" name="Object 40"/>
              <p:cNvGraphicFramePr>
                <a:graphicFrameLocks noChangeAspect="1"/>
              </p:cNvGraphicFramePr>
              <p:nvPr/>
            </p:nvGraphicFramePr>
            <p:xfrm>
              <a:off x="4560" y="2355"/>
              <a:ext cx="231" cy="241"/>
            </p:xfrm>
            <a:graphic>
              <a:graphicData uri="http://schemas.openxmlformats.org/presentationml/2006/ole">
                <p:oleObj spid="_x0000_s15369" name="Image" r:id="rId32" imgW="622003" imgH="647391" progId="Photoshop.Image.7">
                  <p:embed/>
                </p:oleObj>
              </a:graphicData>
            </a:graphic>
          </p:graphicFrame>
          <p:graphicFrame>
            <p:nvGraphicFramePr>
              <p:cNvPr id="23593" name="Object 41"/>
              <p:cNvGraphicFramePr>
                <a:graphicFrameLocks noChangeAspect="1"/>
              </p:cNvGraphicFramePr>
              <p:nvPr/>
            </p:nvGraphicFramePr>
            <p:xfrm>
              <a:off x="4343" y="2170"/>
              <a:ext cx="183" cy="183"/>
            </p:xfrm>
            <a:graphic>
              <a:graphicData uri="http://schemas.openxmlformats.org/presentationml/2006/ole">
                <p:oleObj spid="_x0000_s15370" name="Image" r:id="rId33" imgW="672779" imgH="672779" progId="Photoshop.Image.7">
                  <p:embed/>
                </p:oleObj>
              </a:graphicData>
            </a:graphic>
          </p:graphicFrame>
          <p:graphicFrame>
            <p:nvGraphicFramePr>
              <p:cNvPr id="23594" name="Object 42"/>
              <p:cNvGraphicFramePr>
                <a:graphicFrameLocks noChangeAspect="1"/>
              </p:cNvGraphicFramePr>
              <p:nvPr/>
            </p:nvGraphicFramePr>
            <p:xfrm>
              <a:off x="4343" y="2222"/>
              <a:ext cx="203" cy="207"/>
            </p:xfrm>
            <a:graphic>
              <a:graphicData uri="http://schemas.openxmlformats.org/presentationml/2006/ole">
                <p:oleObj spid="_x0000_s15371" name="Image" r:id="rId34" imgW="749206" imgH="761636" progId="Photoshop.Image.7">
                  <p:embed/>
                </p:oleObj>
              </a:graphicData>
            </a:graphic>
          </p:graphicFrame>
          <p:graphicFrame>
            <p:nvGraphicFramePr>
              <p:cNvPr id="23595" name="Object 43"/>
              <p:cNvGraphicFramePr>
                <a:graphicFrameLocks noChangeAspect="1"/>
              </p:cNvGraphicFramePr>
              <p:nvPr/>
            </p:nvGraphicFramePr>
            <p:xfrm>
              <a:off x="4126" y="1897"/>
              <a:ext cx="220" cy="241"/>
            </p:xfrm>
            <a:graphic>
              <a:graphicData uri="http://schemas.openxmlformats.org/presentationml/2006/ole">
                <p:oleObj spid="_x0000_s15372" name="Image" r:id="rId35" imgW="812412" imgH="888889" progId="Photoshop.Image.7">
                  <p:embed/>
                </p:oleObj>
              </a:graphicData>
            </a:graphic>
          </p:graphicFrame>
          <p:graphicFrame>
            <p:nvGraphicFramePr>
              <p:cNvPr id="23596" name="Object 44"/>
              <p:cNvGraphicFramePr>
                <a:graphicFrameLocks noChangeAspect="1"/>
              </p:cNvGraphicFramePr>
              <p:nvPr/>
            </p:nvGraphicFramePr>
            <p:xfrm>
              <a:off x="4391" y="2596"/>
              <a:ext cx="206" cy="214"/>
            </p:xfrm>
            <a:graphic>
              <a:graphicData uri="http://schemas.openxmlformats.org/presentationml/2006/ole">
                <p:oleObj spid="_x0000_s15373" name="Image" r:id="rId36" imgW="761636" imgH="787024" progId="Photoshop.Image.7">
                  <p:embed/>
                </p:oleObj>
              </a:graphicData>
            </a:graphic>
          </p:graphicFrame>
          <p:graphicFrame>
            <p:nvGraphicFramePr>
              <p:cNvPr id="23597" name="Object 45"/>
              <p:cNvGraphicFramePr>
                <a:graphicFrameLocks noChangeAspect="1"/>
              </p:cNvGraphicFramePr>
              <p:nvPr/>
            </p:nvGraphicFramePr>
            <p:xfrm>
              <a:off x="4343" y="1921"/>
              <a:ext cx="241" cy="221"/>
            </p:xfrm>
            <a:graphic>
              <a:graphicData uri="http://schemas.openxmlformats.org/presentationml/2006/ole">
                <p:oleObj spid="_x0000_s15374" name="Image" r:id="rId37" imgW="888889" imgH="812412" progId="Photoshop.Image.7">
                  <p:embed/>
                </p:oleObj>
              </a:graphicData>
            </a:graphic>
          </p:graphicFrame>
          <p:graphicFrame>
            <p:nvGraphicFramePr>
              <p:cNvPr id="23598" name="Object 46"/>
              <p:cNvGraphicFramePr>
                <a:graphicFrameLocks noChangeAspect="1"/>
              </p:cNvGraphicFramePr>
              <p:nvPr/>
            </p:nvGraphicFramePr>
            <p:xfrm>
              <a:off x="4295" y="2693"/>
              <a:ext cx="224" cy="217"/>
            </p:xfrm>
            <a:graphic>
              <a:graphicData uri="http://schemas.openxmlformats.org/presentationml/2006/ole">
                <p:oleObj spid="_x0000_s15375" name="Image" r:id="rId38" imgW="825106" imgH="800000" progId="Photoshop.Image.7">
                  <p:embed/>
                </p:oleObj>
              </a:graphicData>
            </a:graphic>
          </p:graphicFrame>
          <p:graphicFrame>
            <p:nvGraphicFramePr>
              <p:cNvPr id="23599" name="Object 47"/>
              <p:cNvGraphicFramePr>
                <a:graphicFrameLocks noChangeAspect="1"/>
              </p:cNvGraphicFramePr>
              <p:nvPr/>
            </p:nvGraphicFramePr>
            <p:xfrm>
              <a:off x="4030" y="2574"/>
              <a:ext cx="227" cy="217"/>
            </p:xfrm>
            <a:graphic>
              <a:graphicData uri="http://schemas.openxmlformats.org/presentationml/2006/ole">
                <p:oleObj spid="_x0000_s15376" name="Image" r:id="rId39" imgW="838095" imgH="800000" progId="Photoshop.Image.7">
                  <p:embed/>
                </p:oleObj>
              </a:graphicData>
            </a:graphic>
          </p:graphicFrame>
          <p:graphicFrame>
            <p:nvGraphicFramePr>
              <p:cNvPr id="23600" name="Object 48"/>
              <p:cNvGraphicFramePr>
                <a:graphicFrameLocks noChangeAspect="1"/>
              </p:cNvGraphicFramePr>
              <p:nvPr/>
            </p:nvGraphicFramePr>
            <p:xfrm>
              <a:off x="3971" y="2140"/>
              <a:ext cx="282" cy="265"/>
            </p:xfrm>
            <a:graphic>
              <a:graphicData uri="http://schemas.openxmlformats.org/presentationml/2006/ole">
                <p:oleObj spid="_x0000_s15377" name="Image" r:id="rId40" imgW="1041270" imgH="977778" progId="Photoshop.Image.7">
                  <p:embed/>
                </p:oleObj>
              </a:graphicData>
            </a:graphic>
          </p:graphicFrame>
          <p:graphicFrame>
            <p:nvGraphicFramePr>
              <p:cNvPr id="23601" name="Object 49"/>
              <p:cNvGraphicFramePr>
                <a:graphicFrameLocks noChangeAspect="1"/>
              </p:cNvGraphicFramePr>
              <p:nvPr/>
            </p:nvGraphicFramePr>
            <p:xfrm>
              <a:off x="4054" y="2477"/>
              <a:ext cx="203" cy="200"/>
            </p:xfrm>
            <a:graphic>
              <a:graphicData uri="http://schemas.openxmlformats.org/presentationml/2006/ole">
                <p:oleObj spid="_x0000_s15378" name="Image" r:id="rId41" imgW="749206" imgH="736248" progId="Photoshop.Image.7">
                  <p:embed/>
                </p:oleObj>
              </a:graphicData>
            </a:graphic>
          </p:graphicFrame>
          <p:graphicFrame>
            <p:nvGraphicFramePr>
              <p:cNvPr id="23602" name="Object 50"/>
              <p:cNvGraphicFramePr>
                <a:graphicFrameLocks noChangeAspect="1"/>
              </p:cNvGraphicFramePr>
              <p:nvPr/>
            </p:nvGraphicFramePr>
            <p:xfrm>
              <a:off x="4295" y="2861"/>
              <a:ext cx="203" cy="200"/>
            </p:xfrm>
            <a:graphic>
              <a:graphicData uri="http://schemas.openxmlformats.org/presentationml/2006/ole">
                <p:oleObj spid="_x0000_s15379" name="Image" r:id="rId42" imgW="749206" imgH="736248" progId="Photoshop.Image.7">
                  <p:embed/>
                </p:oleObj>
              </a:graphicData>
            </a:graphic>
          </p:graphicFrame>
          <p:graphicFrame>
            <p:nvGraphicFramePr>
              <p:cNvPr id="23603" name="Object 51"/>
              <p:cNvGraphicFramePr>
                <a:graphicFrameLocks noChangeAspect="1"/>
              </p:cNvGraphicFramePr>
              <p:nvPr/>
            </p:nvGraphicFramePr>
            <p:xfrm>
              <a:off x="3960" y="2353"/>
              <a:ext cx="203" cy="200"/>
            </p:xfrm>
            <a:graphic>
              <a:graphicData uri="http://schemas.openxmlformats.org/presentationml/2006/ole">
                <p:oleObj spid="_x0000_s15380" name="Image" r:id="rId43" imgW="749206" imgH="736248" progId="Photoshop.Image.7">
                  <p:embed/>
                </p:oleObj>
              </a:graphicData>
            </a:graphic>
          </p:graphicFrame>
          <p:graphicFrame>
            <p:nvGraphicFramePr>
              <p:cNvPr id="23604" name="Object 52"/>
              <p:cNvGraphicFramePr>
                <a:graphicFrameLocks noChangeAspect="1"/>
              </p:cNvGraphicFramePr>
              <p:nvPr/>
            </p:nvGraphicFramePr>
            <p:xfrm>
              <a:off x="3909" y="2934"/>
              <a:ext cx="203" cy="200"/>
            </p:xfrm>
            <a:graphic>
              <a:graphicData uri="http://schemas.openxmlformats.org/presentationml/2006/ole">
                <p:oleObj spid="_x0000_s15381" name="Image" r:id="rId44" imgW="749206" imgH="736248" progId="Photoshop.Image.7">
                  <p:embed/>
                </p:oleObj>
              </a:graphicData>
            </a:graphic>
          </p:graphicFrame>
          <p:graphicFrame>
            <p:nvGraphicFramePr>
              <p:cNvPr id="23605" name="Object 53"/>
              <p:cNvGraphicFramePr>
                <a:graphicFrameLocks noChangeAspect="1"/>
              </p:cNvGraphicFramePr>
              <p:nvPr/>
            </p:nvGraphicFramePr>
            <p:xfrm>
              <a:off x="4102" y="2765"/>
              <a:ext cx="203" cy="200"/>
            </p:xfrm>
            <a:graphic>
              <a:graphicData uri="http://schemas.openxmlformats.org/presentationml/2006/ole">
                <p:oleObj spid="_x0000_s15382" name="Image" r:id="rId45" imgW="749206" imgH="736248" progId="Photoshop.Image.7">
                  <p:embed/>
                </p:oleObj>
              </a:graphicData>
            </a:graphic>
          </p:graphicFrame>
          <p:graphicFrame>
            <p:nvGraphicFramePr>
              <p:cNvPr id="23606" name="Object 54"/>
              <p:cNvGraphicFramePr>
                <a:graphicFrameLocks noChangeAspect="1"/>
              </p:cNvGraphicFramePr>
              <p:nvPr/>
            </p:nvGraphicFramePr>
            <p:xfrm>
              <a:off x="3852" y="2646"/>
              <a:ext cx="203" cy="200"/>
            </p:xfrm>
            <a:graphic>
              <a:graphicData uri="http://schemas.openxmlformats.org/presentationml/2006/ole">
                <p:oleObj spid="_x0000_s15383" name="Image" r:id="rId46" imgW="749206" imgH="736248" progId="Photoshop.Image.7">
                  <p:embed/>
                </p:oleObj>
              </a:graphicData>
            </a:graphic>
          </p:graphicFrame>
          <p:graphicFrame>
            <p:nvGraphicFramePr>
              <p:cNvPr id="23607" name="Object 55"/>
              <p:cNvGraphicFramePr>
                <a:graphicFrameLocks noChangeAspect="1"/>
              </p:cNvGraphicFramePr>
              <p:nvPr/>
            </p:nvGraphicFramePr>
            <p:xfrm>
              <a:off x="4753" y="2090"/>
              <a:ext cx="241" cy="214"/>
            </p:xfrm>
            <a:graphic>
              <a:graphicData uri="http://schemas.openxmlformats.org/presentationml/2006/ole">
                <p:oleObj spid="_x0000_s15384" name="Image" r:id="rId47" imgW="1142454" imgH="1015515" progId="Photoshop.Image.7">
                  <p:embed/>
                </p:oleObj>
              </a:graphicData>
            </a:graphic>
          </p:graphicFrame>
          <p:sp>
            <p:nvSpPr>
              <p:cNvPr id="23608" name="Text Box 56"/>
              <p:cNvSpPr txBox="1">
                <a:spLocks noChangeArrowheads="1"/>
              </p:cNvSpPr>
              <p:nvPr/>
            </p:nvSpPr>
            <p:spPr bwMode="auto">
              <a:xfrm>
                <a:off x="4651" y="3238"/>
                <a:ext cx="97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 b="0">
                    <a:solidFill>
                      <a:srgbClr val="66FF66"/>
                    </a:solidFill>
                    <a:cs typeface="Arial" charset="0"/>
                  </a:rPr>
                  <a:t>Computer screen</a:t>
                </a:r>
              </a:p>
            </p:txBody>
          </p:sp>
          <p:sp>
            <p:nvSpPr>
              <p:cNvPr id="23609" name="Text Box 57"/>
              <p:cNvSpPr txBox="1">
                <a:spLocks noChangeArrowheads="1"/>
              </p:cNvSpPr>
              <p:nvPr/>
            </p:nvSpPr>
            <p:spPr bwMode="auto">
              <a:xfrm>
                <a:off x="3717" y="1597"/>
                <a:ext cx="71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 b="0">
                    <a:solidFill>
                      <a:srgbClr val="FF0000"/>
                    </a:solidFill>
                    <a:cs typeface="Arial" charset="0"/>
                  </a:rPr>
                  <a:t>Background</a:t>
                </a:r>
              </a:p>
            </p:txBody>
          </p:sp>
          <p:graphicFrame>
            <p:nvGraphicFramePr>
              <p:cNvPr id="23610" name="Object 58"/>
              <p:cNvGraphicFramePr>
                <a:graphicFrameLocks noChangeAspect="1"/>
              </p:cNvGraphicFramePr>
              <p:nvPr/>
            </p:nvGraphicFramePr>
            <p:xfrm>
              <a:off x="5209" y="2522"/>
              <a:ext cx="285" cy="277"/>
            </p:xfrm>
            <a:graphic>
              <a:graphicData uri="http://schemas.openxmlformats.org/presentationml/2006/ole">
                <p:oleObj spid="_x0000_s15385" name="Image" r:id="rId48" imgW="901587" imgH="875882" progId="Photoshop.Image.7">
                  <p:embed/>
                </p:oleObj>
              </a:graphicData>
            </a:graphic>
          </p:graphicFrame>
          <p:sp>
            <p:nvSpPr>
              <p:cNvPr id="23611" name="Text Box 59"/>
              <p:cNvSpPr txBox="1">
                <a:spLocks noChangeArrowheads="1"/>
              </p:cNvSpPr>
              <p:nvPr/>
            </p:nvSpPr>
            <p:spPr bwMode="auto">
              <a:xfrm>
                <a:off x="3749" y="3446"/>
                <a:ext cx="17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b="0">
                    <a:solidFill>
                      <a:schemeClr val="bg1"/>
                    </a:solidFill>
                    <a:cs typeface="Arial" charset="0"/>
                  </a:rPr>
                  <a:t>In some feature space</a:t>
                </a:r>
              </a:p>
            </p:txBody>
          </p:sp>
        </p:grpSp>
      </p:grpSp>
      <p:sp>
        <p:nvSpPr>
          <p:cNvPr id="23612" name="Text Box 60"/>
          <p:cNvSpPr txBox="1">
            <a:spLocks noChangeArrowheads="1"/>
          </p:cNvSpPr>
          <p:nvPr/>
        </p:nvSpPr>
        <p:spPr bwMode="auto">
          <a:xfrm>
            <a:off x="0" y="2705100"/>
            <a:ext cx="2354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0">
                <a:solidFill>
                  <a:schemeClr val="bg1"/>
                </a:solidFill>
                <a:cs typeface="Arial" charset="0"/>
              </a:rPr>
              <a:t>Where are the screens?</a:t>
            </a:r>
          </a:p>
        </p:txBody>
      </p:sp>
      <p:sp>
        <p:nvSpPr>
          <p:cNvPr id="23613" name="Rectangle 61"/>
          <p:cNvSpPr>
            <a:spLocks noChangeArrowheads="1"/>
          </p:cNvSpPr>
          <p:nvPr/>
        </p:nvSpPr>
        <p:spPr bwMode="auto">
          <a:xfrm>
            <a:off x="195263" y="1417638"/>
            <a:ext cx="605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cs typeface="Arial" charset="0"/>
              </a:rPr>
              <a:t>The image is partitioned into a set of overlapping windows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0663" y="3495675"/>
            <a:ext cx="3133725" cy="1373188"/>
            <a:chOff x="139" y="2202"/>
            <a:chExt cx="1974" cy="865"/>
          </a:xfrm>
        </p:grpSpPr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969" y="2278"/>
            <a:ext cx="1144" cy="789"/>
          </p:xfrm>
          <a:graphic>
            <a:graphicData uri="http://schemas.openxmlformats.org/presentationml/2006/ole">
              <p:oleObj spid="_x0000_s16386" name="Image" r:id="rId9" imgW="3034921" imgH="2438095" progId="Photoshop.Image.7">
                <p:embed/>
              </p:oleObj>
            </a:graphicData>
          </a:graphic>
        </p:graphicFrame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139" y="2202"/>
              <a:ext cx="8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 i="1">
                  <a:solidFill>
                    <a:srgbClr val="FF0000"/>
                  </a:solidFill>
                  <a:cs typeface="Arial" charset="0"/>
                </a:rPr>
                <a:t>(The lousy </a:t>
              </a:r>
            </a:p>
            <a:p>
              <a:pPr eaLnBrk="1" hangingPunct="1"/>
              <a:r>
                <a:rPr lang="en-US" b="0" i="1">
                  <a:solidFill>
                    <a:srgbClr val="FF0000"/>
                  </a:solidFill>
                  <a:cs typeface="Arial" charset="0"/>
                </a:rPr>
                <a:t>painter)</a:t>
              </a: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Discriminative vs. generative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646488" y="1308100"/>
            <a:ext cx="4133850" cy="13620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370263" y="1612900"/>
            <a:ext cx="4410075" cy="1085850"/>
            <a:chOff x="1506" y="1296"/>
            <a:chExt cx="2778" cy="684"/>
          </a:xfrm>
        </p:grpSpPr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flipV="1">
              <a:off x="1680" y="1296"/>
              <a:ext cx="1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flipV="1">
              <a:off x="1680" y="1296"/>
              <a:ext cx="1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flipV="1">
              <a:off x="1680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662" y="1884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V="1">
              <a:off x="2004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Rectangle 15"/>
            <p:cNvSpPr>
              <a:spLocks noChangeArrowheads="1"/>
            </p:cNvSpPr>
            <p:nvPr/>
          </p:nvSpPr>
          <p:spPr bwMode="auto">
            <a:xfrm>
              <a:off x="1962" y="188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10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2328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Rectangle 17"/>
            <p:cNvSpPr>
              <a:spLocks noChangeArrowheads="1"/>
            </p:cNvSpPr>
            <p:nvPr/>
          </p:nvSpPr>
          <p:spPr bwMode="auto">
            <a:xfrm>
              <a:off x="2286" y="188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20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V="1">
              <a:off x="2652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Rectangle 19"/>
            <p:cNvSpPr>
              <a:spLocks noChangeArrowheads="1"/>
            </p:cNvSpPr>
            <p:nvPr/>
          </p:nvSpPr>
          <p:spPr bwMode="auto">
            <a:xfrm>
              <a:off x="2610" y="188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30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20" name="Line 20"/>
            <p:cNvSpPr>
              <a:spLocks noChangeShapeType="1"/>
            </p:cNvSpPr>
            <p:nvPr/>
          </p:nvSpPr>
          <p:spPr bwMode="auto">
            <a:xfrm flipV="1">
              <a:off x="2982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Rectangle 21"/>
            <p:cNvSpPr>
              <a:spLocks noChangeArrowheads="1"/>
            </p:cNvSpPr>
            <p:nvPr/>
          </p:nvSpPr>
          <p:spPr bwMode="auto">
            <a:xfrm>
              <a:off x="2940" y="188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40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22" name="Line 22"/>
            <p:cNvSpPr>
              <a:spLocks noChangeShapeType="1"/>
            </p:cNvSpPr>
            <p:nvPr/>
          </p:nvSpPr>
          <p:spPr bwMode="auto">
            <a:xfrm flipV="1">
              <a:off x="3306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3"/>
            <p:cNvSpPr>
              <a:spLocks noChangeArrowheads="1"/>
            </p:cNvSpPr>
            <p:nvPr/>
          </p:nvSpPr>
          <p:spPr bwMode="auto">
            <a:xfrm>
              <a:off x="3264" y="188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50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24" name="Line 24"/>
            <p:cNvSpPr>
              <a:spLocks noChangeShapeType="1"/>
            </p:cNvSpPr>
            <p:nvPr/>
          </p:nvSpPr>
          <p:spPr bwMode="auto">
            <a:xfrm flipV="1">
              <a:off x="3630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Rectangle 25"/>
            <p:cNvSpPr>
              <a:spLocks noChangeArrowheads="1"/>
            </p:cNvSpPr>
            <p:nvPr/>
          </p:nvSpPr>
          <p:spPr bwMode="auto">
            <a:xfrm>
              <a:off x="3588" y="188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60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26" name="Line 26"/>
            <p:cNvSpPr>
              <a:spLocks noChangeShapeType="1"/>
            </p:cNvSpPr>
            <p:nvPr/>
          </p:nvSpPr>
          <p:spPr bwMode="auto">
            <a:xfrm flipV="1">
              <a:off x="3954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Rectangle 27"/>
            <p:cNvSpPr>
              <a:spLocks noChangeArrowheads="1"/>
            </p:cNvSpPr>
            <p:nvPr/>
          </p:nvSpPr>
          <p:spPr bwMode="auto">
            <a:xfrm>
              <a:off x="3912" y="188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70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28" name="Line 28"/>
            <p:cNvSpPr>
              <a:spLocks noChangeShapeType="1"/>
            </p:cNvSpPr>
            <p:nvPr/>
          </p:nvSpPr>
          <p:spPr bwMode="auto">
            <a:xfrm>
              <a:off x="1680" y="186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9"/>
            <p:cNvSpPr>
              <a:spLocks noChangeShapeType="1"/>
            </p:cNvSpPr>
            <p:nvPr/>
          </p:nvSpPr>
          <p:spPr bwMode="auto">
            <a:xfrm>
              <a:off x="1680" y="184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Rectangle 30"/>
            <p:cNvSpPr>
              <a:spLocks noChangeArrowheads="1"/>
            </p:cNvSpPr>
            <p:nvPr/>
          </p:nvSpPr>
          <p:spPr bwMode="auto">
            <a:xfrm>
              <a:off x="1614" y="1800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0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>
              <a:off x="1680" y="163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Rectangle 32"/>
            <p:cNvSpPr>
              <a:spLocks noChangeArrowheads="1"/>
            </p:cNvSpPr>
            <p:nvPr/>
          </p:nvSpPr>
          <p:spPr bwMode="auto">
            <a:xfrm>
              <a:off x="1506" y="1584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0.05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>
              <a:off x="1680" y="141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Rectangle 34"/>
            <p:cNvSpPr>
              <a:spLocks noChangeArrowheads="1"/>
            </p:cNvSpPr>
            <p:nvPr/>
          </p:nvSpPr>
          <p:spPr bwMode="auto">
            <a:xfrm>
              <a:off x="1548" y="1368"/>
              <a:ext cx="11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Helvetica" pitchFamily="34" charset="0"/>
                  <a:cs typeface="Arial" charset="0"/>
                </a:rPr>
                <a:t>0.1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5635" name="Line 35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6"/>
            <p:cNvSpPr>
              <a:spLocks noChangeShapeType="1"/>
            </p:cNvSpPr>
            <p:nvPr/>
          </p:nvSpPr>
          <p:spPr bwMode="auto">
            <a:xfrm flipV="1">
              <a:off x="1680" y="1296"/>
              <a:ext cx="0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710" y="1542"/>
              <a:ext cx="2406" cy="306"/>
            </a:xfrm>
            <a:custGeom>
              <a:avLst/>
              <a:gdLst/>
              <a:ahLst/>
              <a:cxnLst>
                <a:cxn ang="0">
                  <a:pos x="30" y="138"/>
                </a:cxn>
                <a:cxn ang="0">
                  <a:pos x="96" y="114"/>
                </a:cxn>
                <a:cxn ang="0">
                  <a:pos x="162" y="78"/>
                </a:cxn>
                <a:cxn ang="0">
                  <a:pos x="228" y="36"/>
                </a:cxn>
                <a:cxn ang="0">
                  <a:pos x="294" y="6"/>
                </a:cxn>
                <a:cxn ang="0">
                  <a:pos x="360" y="0"/>
                </a:cxn>
                <a:cxn ang="0">
                  <a:pos x="420" y="18"/>
                </a:cxn>
                <a:cxn ang="0">
                  <a:pos x="486" y="48"/>
                </a:cxn>
                <a:cxn ang="0">
                  <a:pos x="552" y="72"/>
                </a:cxn>
                <a:cxn ang="0">
                  <a:pos x="618" y="84"/>
                </a:cxn>
                <a:cxn ang="0">
                  <a:pos x="684" y="90"/>
                </a:cxn>
                <a:cxn ang="0">
                  <a:pos x="750" y="90"/>
                </a:cxn>
                <a:cxn ang="0">
                  <a:pos x="816" y="78"/>
                </a:cxn>
                <a:cxn ang="0">
                  <a:pos x="876" y="60"/>
                </a:cxn>
                <a:cxn ang="0">
                  <a:pos x="942" y="54"/>
                </a:cxn>
                <a:cxn ang="0">
                  <a:pos x="1008" y="60"/>
                </a:cxn>
                <a:cxn ang="0">
                  <a:pos x="1074" y="78"/>
                </a:cxn>
                <a:cxn ang="0">
                  <a:pos x="1140" y="102"/>
                </a:cxn>
                <a:cxn ang="0">
                  <a:pos x="1206" y="120"/>
                </a:cxn>
                <a:cxn ang="0">
                  <a:pos x="1272" y="126"/>
                </a:cxn>
                <a:cxn ang="0">
                  <a:pos x="1332" y="126"/>
                </a:cxn>
                <a:cxn ang="0">
                  <a:pos x="1398" y="114"/>
                </a:cxn>
                <a:cxn ang="0">
                  <a:pos x="1464" y="114"/>
                </a:cxn>
                <a:cxn ang="0">
                  <a:pos x="1530" y="114"/>
                </a:cxn>
                <a:cxn ang="0">
                  <a:pos x="1596" y="132"/>
                </a:cxn>
                <a:cxn ang="0">
                  <a:pos x="1662" y="144"/>
                </a:cxn>
                <a:cxn ang="0">
                  <a:pos x="1722" y="156"/>
                </a:cxn>
                <a:cxn ang="0">
                  <a:pos x="1788" y="162"/>
                </a:cxn>
                <a:cxn ang="0">
                  <a:pos x="1854" y="168"/>
                </a:cxn>
                <a:cxn ang="0">
                  <a:pos x="1920" y="168"/>
                </a:cxn>
                <a:cxn ang="0">
                  <a:pos x="1986" y="168"/>
                </a:cxn>
                <a:cxn ang="0">
                  <a:pos x="2052" y="168"/>
                </a:cxn>
                <a:cxn ang="0">
                  <a:pos x="2118" y="168"/>
                </a:cxn>
                <a:cxn ang="0">
                  <a:pos x="2178" y="168"/>
                </a:cxn>
                <a:cxn ang="0">
                  <a:pos x="2244" y="168"/>
                </a:cxn>
                <a:cxn ang="0">
                  <a:pos x="2310" y="168"/>
                </a:cxn>
                <a:cxn ang="0">
                  <a:pos x="2376" y="168"/>
                </a:cxn>
              </a:cxnLst>
              <a:rect l="0" t="0" r="r" b="b"/>
              <a:pathLst>
                <a:path w="2406" h="168">
                  <a:moveTo>
                    <a:pt x="0" y="156"/>
                  </a:moveTo>
                  <a:lnTo>
                    <a:pt x="30" y="138"/>
                  </a:lnTo>
                  <a:lnTo>
                    <a:pt x="66" y="126"/>
                  </a:lnTo>
                  <a:lnTo>
                    <a:pt x="96" y="114"/>
                  </a:lnTo>
                  <a:lnTo>
                    <a:pt x="132" y="96"/>
                  </a:lnTo>
                  <a:lnTo>
                    <a:pt x="162" y="78"/>
                  </a:lnTo>
                  <a:lnTo>
                    <a:pt x="192" y="54"/>
                  </a:lnTo>
                  <a:lnTo>
                    <a:pt x="228" y="36"/>
                  </a:lnTo>
                  <a:lnTo>
                    <a:pt x="258" y="18"/>
                  </a:lnTo>
                  <a:lnTo>
                    <a:pt x="294" y="6"/>
                  </a:lnTo>
                  <a:lnTo>
                    <a:pt x="324" y="0"/>
                  </a:lnTo>
                  <a:lnTo>
                    <a:pt x="360" y="0"/>
                  </a:lnTo>
                  <a:lnTo>
                    <a:pt x="390" y="6"/>
                  </a:lnTo>
                  <a:lnTo>
                    <a:pt x="420" y="18"/>
                  </a:lnTo>
                  <a:lnTo>
                    <a:pt x="456" y="30"/>
                  </a:lnTo>
                  <a:lnTo>
                    <a:pt x="486" y="48"/>
                  </a:lnTo>
                  <a:lnTo>
                    <a:pt x="522" y="60"/>
                  </a:lnTo>
                  <a:lnTo>
                    <a:pt x="552" y="72"/>
                  </a:lnTo>
                  <a:lnTo>
                    <a:pt x="588" y="78"/>
                  </a:lnTo>
                  <a:lnTo>
                    <a:pt x="618" y="84"/>
                  </a:lnTo>
                  <a:lnTo>
                    <a:pt x="648" y="90"/>
                  </a:lnTo>
                  <a:lnTo>
                    <a:pt x="684" y="90"/>
                  </a:lnTo>
                  <a:lnTo>
                    <a:pt x="714" y="90"/>
                  </a:lnTo>
                  <a:lnTo>
                    <a:pt x="750" y="90"/>
                  </a:lnTo>
                  <a:lnTo>
                    <a:pt x="780" y="84"/>
                  </a:lnTo>
                  <a:lnTo>
                    <a:pt x="816" y="78"/>
                  </a:lnTo>
                  <a:lnTo>
                    <a:pt x="846" y="72"/>
                  </a:lnTo>
                  <a:lnTo>
                    <a:pt x="876" y="60"/>
                  </a:lnTo>
                  <a:lnTo>
                    <a:pt x="912" y="54"/>
                  </a:lnTo>
                  <a:lnTo>
                    <a:pt x="942" y="54"/>
                  </a:lnTo>
                  <a:lnTo>
                    <a:pt x="978" y="54"/>
                  </a:lnTo>
                  <a:lnTo>
                    <a:pt x="1008" y="60"/>
                  </a:lnTo>
                  <a:lnTo>
                    <a:pt x="1044" y="66"/>
                  </a:lnTo>
                  <a:lnTo>
                    <a:pt x="1074" y="78"/>
                  </a:lnTo>
                  <a:lnTo>
                    <a:pt x="1104" y="90"/>
                  </a:lnTo>
                  <a:lnTo>
                    <a:pt x="1140" y="102"/>
                  </a:lnTo>
                  <a:lnTo>
                    <a:pt x="1170" y="114"/>
                  </a:lnTo>
                  <a:lnTo>
                    <a:pt x="1206" y="120"/>
                  </a:lnTo>
                  <a:lnTo>
                    <a:pt x="1236" y="126"/>
                  </a:lnTo>
                  <a:lnTo>
                    <a:pt x="1272" y="126"/>
                  </a:lnTo>
                  <a:lnTo>
                    <a:pt x="1302" y="126"/>
                  </a:lnTo>
                  <a:lnTo>
                    <a:pt x="1332" y="126"/>
                  </a:lnTo>
                  <a:lnTo>
                    <a:pt x="1368" y="120"/>
                  </a:lnTo>
                  <a:lnTo>
                    <a:pt x="1398" y="114"/>
                  </a:lnTo>
                  <a:lnTo>
                    <a:pt x="1434" y="114"/>
                  </a:lnTo>
                  <a:lnTo>
                    <a:pt x="1464" y="114"/>
                  </a:lnTo>
                  <a:lnTo>
                    <a:pt x="1494" y="114"/>
                  </a:lnTo>
                  <a:lnTo>
                    <a:pt x="1530" y="114"/>
                  </a:lnTo>
                  <a:lnTo>
                    <a:pt x="1560" y="120"/>
                  </a:lnTo>
                  <a:lnTo>
                    <a:pt x="1596" y="132"/>
                  </a:lnTo>
                  <a:lnTo>
                    <a:pt x="1626" y="138"/>
                  </a:lnTo>
                  <a:lnTo>
                    <a:pt x="1662" y="144"/>
                  </a:lnTo>
                  <a:lnTo>
                    <a:pt x="1692" y="150"/>
                  </a:lnTo>
                  <a:lnTo>
                    <a:pt x="1722" y="156"/>
                  </a:lnTo>
                  <a:lnTo>
                    <a:pt x="1758" y="162"/>
                  </a:lnTo>
                  <a:lnTo>
                    <a:pt x="1788" y="162"/>
                  </a:lnTo>
                  <a:lnTo>
                    <a:pt x="1824" y="162"/>
                  </a:lnTo>
                  <a:lnTo>
                    <a:pt x="1854" y="168"/>
                  </a:lnTo>
                  <a:lnTo>
                    <a:pt x="1890" y="168"/>
                  </a:lnTo>
                  <a:lnTo>
                    <a:pt x="1920" y="168"/>
                  </a:lnTo>
                  <a:lnTo>
                    <a:pt x="1950" y="168"/>
                  </a:lnTo>
                  <a:lnTo>
                    <a:pt x="1986" y="168"/>
                  </a:lnTo>
                  <a:lnTo>
                    <a:pt x="2016" y="168"/>
                  </a:lnTo>
                  <a:lnTo>
                    <a:pt x="2052" y="168"/>
                  </a:lnTo>
                  <a:lnTo>
                    <a:pt x="2082" y="168"/>
                  </a:lnTo>
                  <a:lnTo>
                    <a:pt x="2118" y="168"/>
                  </a:lnTo>
                  <a:lnTo>
                    <a:pt x="2148" y="168"/>
                  </a:lnTo>
                  <a:lnTo>
                    <a:pt x="2178" y="168"/>
                  </a:lnTo>
                  <a:lnTo>
                    <a:pt x="2214" y="168"/>
                  </a:lnTo>
                  <a:lnTo>
                    <a:pt x="2244" y="168"/>
                  </a:lnTo>
                  <a:lnTo>
                    <a:pt x="2280" y="168"/>
                  </a:lnTo>
                  <a:lnTo>
                    <a:pt x="2310" y="168"/>
                  </a:lnTo>
                  <a:lnTo>
                    <a:pt x="2346" y="168"/>
                  </a:lnTo>
                  <a:lnTo>
                    <a:pt x="2376" y="168"/>
                  </a:lnTo>
                  <a:lnTo>
                    <a:pt x="2406" y="168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auto">
            <a:xfrm>
              <a:off x="1710" y="1500"/>
              <a:ext cx="2389" cy="348"/>
            </a:xfrm>
            <a:custGeom>
              <a:avLst/>
              <a:gdLst/>
              <a:ahLst/>
              <a:cxnLst>
                <a:cxn ang="0">
                  <a:pos x="30" y="348"/>
                </a:cxn>
                <a:cxn ang="0">
                  <a:pos x="95" y="348"/>
                </a:cxn>
                <a:cxn ang="0">
                  <a:pos x="160" y="348"/>
                </a:cxn>
                <a:cxn ang="0">
                  <a:pos x="225" y="348"/>
                </a:cxn>
                <a:cxn ang="0">
                  <a:pos x="290" y="348"/>
                </a:cxn>
                <a:cxn ang="0">
                  <a:pos x="355" y="348"/>
                </a:cxn>
                <a:cxn ang="0">
                  <a:pos x="414" y="348"/>
                </a:cxn>
                <a:cxn ang="0">
                  <a:pos x="479" y="348"/>
                </a:cxn>
                <a:cxn ang="0">
                  <a:pos x="544" y="348"/>
                </a:cxn>
                <a:cxn ang="0">
                  <a:pos x="609" y="348"/>
                </a:cxn>
                <a:cxn ang="0">
                  <a:pos x="674" y="348"/>
                </a:cxn>
                <a:cxn ang="0">
                  <a:pos x="739" y="348"/>
                </a:cxn>
                <a:cxn ang="0">
                  <a:pos x="804" y="348"/>
                </a:cxn>
                <a:cxn ang="0">
                  <a:pos x="863" y="348"/>
                </a:cxn>
                <a:cxn ang="0">
                  <a:pos x="928" y="348"/>
                </a:cxn>
                <a:cxn ang="0">
                  <a:pos x="993" y="348"/>
                </a:cxn>
                <a:cxn ang="0">
                  <a:pos x="1058" y="348"/>
                </a:cxn>
                <a:cxn ang="0">
                  <a:pos x="1123" y="348"/>
                </a:cxn>
                <a:cxn ang="0">
                  <a:pos x="1188" y="348"/>
                </a:cxn>
                <a:cxn ang="0">
                  <a:pos x="1253" y="348"/>
                </a:cxn>
                <a:cxn ang="0">
                  <a:pos x="1312" y="348"/>
                </a:cxn>
                <a:cxn ang="0">
                  <a:pos x="1377" y="342"/>
                </a:cxn>
                <a:cxn ang="0">
                  <a:pos x="1442" y="336"/>
                </a:cxn>
                <a:cxn ang="0">
                  <a:pos x="1507" y="318"/>
                </a:cxn>
                <a:cxn ang="0">
                  <a:pos x="1572" y="282"/>
                </a:cxn>
                <a:cxn ang="0">
                  <a:pos x="1637" y="222"/>
                </a:cxn>
                <a:cxn ang="0">
                  <a:pos x="1696" y="144"/>
                </a:cxn>
                <a:cxn ang="0">
                  <a:pos x="1761" y="72"/>
                </a:cxn>
                <a:cxn ang="0">
                  <a:pos x="1826" y="18"/>
                </a:cxn>
                <a:cxn ang="0">
                  <a:pos x="1891" y="0"/>
                </a:cxn>
                <a:cxn ang="0">
                  <a:pos x="1956" y="36"/>
                </a:cxn>
                <a:cxn ang="0">
                  <a:pos x="2021" y="108"/>
                </a:cxn>
                <a:cxn ang="0">
                  <a:pos x="2086" y="192"/>
                </a:cxn>
                <a:cxn ang="0">
                  <a:pos x="2145" y="258"/>
                </a:cxn>
                <a:cxn ang="0">
                  <a:pos x="2224" y="249"/>
                </a:cxn>
                <a:cxn ang="0">
                  <a:pos x="2281" y="233"/>
                </a:cxn>
                <a:cxn ang="0">
                  <a:pos x="2348" y="285"/>
                </a:cxn>
              </a:cxnLst>
              <a:rect l="0" t="0" r="r" b="b"/>
              <a:pathLst>
                <a:path w="2389" h="348">
                  <a:moveTo>
                    <a:pt x="0" y="348"/>
                  </a:moveTo>
                  <a:lnTo>
                    <a:pt x="30" y="348"/>
                  </a:lnTo>
                  <a:lnTo>
                    <a:pt x="65" y="348"/>
                  </a:lnTo>
                  <a:lnTo>
                    <a:pt x="95" y="348"/>
                  </a:lnTo>
                  <a:lnTo>
                    <a:pt x="130" y="348"/>
                  </a:lnTo>
                  <a:lnTo>
                    <a:pt x="160" y="348"/>
                  </a:lnTo>
                  <a:lnTo>
                    <a:pt x="189" y="348"/>
                  </a:lnTo>
                  <a:lnTo>
                    <a:pt x="225" y="348"/>
                  </a:lnTo>
                  <a:lnTo>
                    <a:pt x="254" y="348"/>
                  </a:lnTo>
                  <a:lnTo>
                    <a:pt x="290" y="348"/>
                  </a:lnTo>
                  <a:lnTo>
                    <a:pt x="319" y="348"/>
                  </a:lnTo>
                  <a:lnTo>
                    <a:pt x="355" y="348"/>
                  </a:lnTo>
                  <a:lnTo>
                    <a:pt x="384" y="348"/>
                  </a:lnTo>
                  <a:lnTo>
                    <a:pt x="414" y="348"/>
                  </a:lnTo>
                  <a:lnTo>
                    <a:pt x="449" y="348"/>
                  </a:lnTo>
                  <a:lnTo>
                    <a:pt x="479" y="348"/>
                  </a:lnTo>
                  <a:lnTo>
                    <a:pt x="514" y="348"/>
                  </a:lnTo>
                  <a:lnTo>
                    <a:pt x="544" y="348"/>
                  </a:lnTo>
                  <a:lnTo>
                    <a:pt x="579" y="348"/>
                  </a:lnTo>
                  <a:lnTo>
                    <a:pt x="609" y="348"/>
                  </a:lnTo>
                  <a:lnTo>
                    <a:pt x="638" y="348"/>
                  </a:lnTo>
                  <a:lnTo>
                    <a:pt x="674" y="348"/>
                  </a:lnTo>
                  <a:lnTo>
                    <a:pt x="703" y="348"/>
                  </a:lnTo>
                  <a:lnTo>
                    <a:pt x="739" y="348"/>
                  </a:lnTo>
                  <a:lnTo>
                    <a:pt x="768" y="348"/>
                  </a:lnTo>
                  <a:lnTo>
                    <a:pt x="804" y="348"/>
                  </a:lnTo>
                  <a:lnTo>
                    <a:pt x="833" y="348"/>
                  </a:lnTo>
                  <a:lnTo>
                    <a:pt x="863" y="348"/>
                  </a:lnTo>
                  <a:lnTo>
                    <a:pt x="898" y="348"/>
                  </a:lnTo>
                  <a:lnTo>
                    <a:pt x="928" y="348"/>
                  </a:lnTo>
                  <a:lnTo>
                    <a:pt x="963" y="348"/>
                  </a:lnTo>
                  <a:lnTo>
                    <a:pt x="993" y="348"/>
                  </a:lnTo>
                  <a:lnTo>
                    <a:pt x="1028" y="348"/>
                  </a:lnTo>
                  <a:lnTo>
                    <a:pt x="1058" y="348"/>
                  </a:lnTo>
                  <a:lnTo>
                    <a:pt x="1087" y="348"/>
                  </a:lnTo>
                  <a:lnTo>
                    <a:pt x="1123" y="348"/>
                  </a:lnTo>
                  <a:lnTo>
                    <a:pt x="1152" y="348"/>
                  </a:lnTo>
                  <a:lnTo>
                    <a:pt x="1188" y="348"/>
                  </a:lnTo>
                  <a:lnTo>
                    <a:pt x="1218" y="348"/>
                  </a:lnTo>
                  <a:lnTo>
                    <a:pt x="1253" y="348"/>
                  </a:lnTo>
                  <a:lnTo>
                    <a:pt x="1283" y="348"/>
                  </a:lnTo>
                  <a:lnTo>
                    <a:pt x="1312" y="348"/>
                  </a:lnTo>
                  <a:lnTo>
                    <a:pt x="1348" y="348"/>
                  </a:lnTo>
                  <a:lnTo>
                    <a:pt x="1377" y="342"/>
                  </a:lnTo>
                  <a:lnTo>
                    <a:pt x="1413" y="342"/>
                  </a:lnTo>
                  <a:lnTo>
                    <a:pt x="1442" y="336"/>
                  </a:lnTo>
                  <a:lnTo>
                    <a:pt x="1472" y="330"/>
                  </a:lnTo>
                  <a:lnTo>
                    <a:pt x="1507" y="318"/>
                  </a:lnTo>
                  <a:lnTo>
                    <a:pt x="1537" y="300"/>
                  </a:lnTo>
                  <a:lnTo>
                    <a:pt x="1572" y="282"/>
                  </a:lnTo>
                  <a:lnTo>
                    <a:pt x="1602" y="252"/>
                  </a:lnTo>
                  <a:lnTo>
                    <a:pt x="1637" y="222"/>
                  </a:lnTo>
                  <a:lnTo>
                    <a:pt x="1667" y="186"/>
                  </a:lnTo>
                  <a:lnTo>
                    <a:pt x="1696" y="144"/>
                  </a:lnTo>
                  <a:lnTo>
                    <a:pt x="1732" y="108"/>
                  </a:lnTo>
                  <a:lnTo>
                    <a:pt x="1761" y="72"/>
                  </a:lnTo>
                  <a:lnTo>
                    <a:pt x="1797" y="42"/>
                  </a:lnTo>
                  <a:lnTo>
                    <a:pt x="1826" y="18"/>
                  </a:lnTo>
                  <a:lnTo>
                    <a:pt x="1862" y="0"/>
                  </a:lnTo>
                  <a:lnTo>
                    <a:pt x="1891" y="0"/>
                  </a:lnTo>
                  <a:lnTo>
                    <a:pt x="1921" y="12"/>
                  </a:lnTo>
                  <a:lnTo>
                    <a:pt x="1956" y="36"/>
                  </a:lnTo>
                  <a:lnTo>
                    <a:pt x="1986" y="72"/>
                  </a:lnTo>
                  <a:lnTo>
                    <a:pt x="2021" y="108"/>
                  </a:lnTo>
                  <a:lnTo>
                    <a:pt x="2051" y="150"/>
                  </a:lnTo>
                  <a:lnTo>
                    <a:pt x="2086" y="192"/>
                  </a:lnTo>
                  <a:lnTo>
                    <a:pt x="2116" y="228"/>
                  </a:lnTo>
                  <a:lnTo>
                    <a:pt x="2145" y="258"/>
                  </a:lnTo>
                  <a:lnTo>
                    <a:pt x="2181" y="282"/>
                  </a:lnTo>
                  <a:lnTo>
                    <a:pt x="2224" y="249"/>
                  </a:lnTo>
                  <a:lnTo>
                    <a:pt x="2260" y="228"/>
                  </a:lnTo>
                  <a:lnTo>
                    <a:pt x="2281" y="233"/>
                  </a:lnTo>
                  <a:lnTo>
                    <a:pt x="2322" y="254"/>
                  </a:lnTo>
                  <a:lnTo>
                    <a:pt x="2348" y="285"/>
                  </a:lnTo>
                  <a:lnTo>
                    <a:pt x="2389" y="321"/>
                  </a:lnTo>
                </a:path>
              </a:pathLst>
            </a:custGeom>
            <a:noFill/>
            <a:ln w="57150" cmpd="sng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39" name="Text Box 39"/>
          <p:cNvSpPr txBox="1">
            <a:spLocks noChangeArrowheads="1"/>
          </p:cNvSpPr>
          <p:nvPr/>
        </p:nvSpPr>
        <p:spPr bwMode="auto">
          <a:xfrm>
            <a:off x="5856288" y="2603500"/>
            <a:ext cx="819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0">
                <a:solidFill>
                  <a:schemeClr val="bg1"/>
                </a:solidFill>
                <a:cs typeface="Arial" charset="0"/>
              </a:rPr>
              <a:t>x = data</a:t>
            </a:r>
          </a:p>
        </p:txBody>
      </p:sp>
      <p:sp>
        <p:nvSpPr>
          <p:cNvPr id="25640" name="Text Box 40"/>
          <p:cNvSpPr txBox="1">
            <a:spLocks noChangeArrowheads="1"/>
          </p:cNvSpPr>
          <p:nvPr/>
        </p:nvSpPr>
        <p:spPr bwMode="auto">
          <a:xfrm>
            <a:off x="201613" y="1374775"/>
            <a:ext cx="2193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b="0">
                <a:solidFill>
                  <a:schemeClr val="bg1"/>
                </a:solidFill>
                <a:cs typeface="Arial" charset="0"/>
              </a:rPr>
              <a:t> Generative model 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201613" y="3175000"/>
            <a:ext cx="8535987" cy="1533525"/>
            <a:chOff x="127" y="2000"/>
            <a:chExt cx="5377" cy="966"/>
          </a:xfrm>
        </p:grpSpPr>
        <p:sp>
          <p:nvSpPr>
            <p:cNvPr id="25642" name="Rectangle 42"/>
            <p:cNvSpPr>
              <a:spLocks noChangeArrowheads="1"/>
            </p:cNvSpPr>
            <p:nvPr/>
          </p:nvSpPr>
          <p:spPr bwMode="auto">
            <a:xfrm>
              <a:off x="2297" y="2054"/>
              <a:ext cx="2604" cy="85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165" y="2150"/>
              <a:ext cx="2736" cy="684"/>
              <a:chOff x="1548" y="2160"/>
              <a:chExt cx="2736" cy="684"/>
            </a:xfrm>
          </p:grpSpPr>
          <p:sp>
            <p:nvSpPr>
              <p:cNvPr id="25644" name="Line 44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5" name="Line 45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6" name="Line 46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7" name="Line 47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8" name="Line 48"/>
              <p:cNvSpPr>
                <a:spLocks noChangeShapeType="1"/>
              </p:cNvSpPr>
              <p:nvPr/>
            </p:nvSpPr>
            <p:spPr bwMode="auto">
              <a:xfrm flipV="1">
                <a:off x="1680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9" name="Rectangle 49"/>
              <p:cNvSpPr>
                <a:spLocks noChangeArrowheads="1"/>
              </p:cNvSpPr>
              <p:nvPr/>
            </p:nvSpPr>
            <p:spPr bwMode="auto">
              <a:xfrm>
                <a:off x="1662" y="2748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50" name="Line 50"/>
              <p:cNvSpPr>
                <a:spLocks noChangeShapeType="1"/>
              </p:cNvSpPr>
              <p:nvPr/>
            </p:nvSpPr>
            <p:spPr bwMode="auto">
              <a:xfrm flipV="1">
                <a:off x="2004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1" name="Rectangle 51"/>
              <p:cNvSpPr>
                <a:spLocks noChangeArrowheads="1"/>
              </p:cNvSpPr>
              <p:nvPr/>
            </p:nvSpPr>
            <p:spPr bwMode="auto">
              <a:xfrm>
                <a:off x="1962" y="274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52" name="Line 52"/>
              <p:cNvSpPr>
                <a:spLocks noChangeShapeType="1"/>
              </p:cNvSpPr>
              <p:nvPr/>
            </p:nvSpPr>
            <p:spPr bwMode="auto">
              <a:xfrm flipV="1">
                <a:off x="2328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3" name="Rectangle 53"/>
              <p:cNvSpPr>
                <a:spLocks noChangeArrowheads="1"/>
              </p:cNvSpPr>
              <p:nvPr/>
            </p:nvSpPr>
            <p:spPr bwMode="auto">
              <a:xfrm>
                <a:off x="2286" y="274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54" name="Line 54"/>
              <p:cNvSpPr>
                <a:spLocks noChangeShapeType="1"/>
              </p:cNvSpPr>
              <p:nvPr/>
            </p:nvSpPr>
            <p:spPr bwMode="auto">
              <a:xfrm flipV="1">
                <a:off x="2652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5" name="Rectangle 55"/>
              <p:cNvSpPr>
                <a:spLocks noChangeArrowheads="1"/>
              </p:cNvSpPr>
              <p:nvPr/>
            </p:nvSpPr>
            <p:spPr bwMode="auto">
              <a:xfrm>
                <a:off x="2610" y="274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56" name="Line 56"/>
              <p:cNvSpPr>
                <a:spLocks noChangeShapeType="1"/>
              </p:cNvSpPr>
              <p:nvPr/>
            </p:nvSpPr>
            <p:spPr bwMode="auto">
              <a:xfrm flipV="1">
                <a:off x="2982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7" name="Rectangle 57"/>
              <p:cNvSpPr>
                <a:spLocks noChangeArrowheads="1"/>
              </p:cNvSpPr>
              <p:nvPr/>
            </p:nvSpPr>
            <p:spPr bwMode="auto">
              <a:xfrm>
                <a:off x="2940" y="274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58" name="Line 58"/>
              <p:cNvSpPr>
                <a:spLocks noChangeShapeType="1"/>
              </p:cNvSpPr>
              <p:nvPr/>
            </p:nvSpPr>
            <p:spPr bwMode="auto">
              <a:xfrm flipV="1">
                <a:off x="3306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9" name="Rectangle 59"/>
              <p:cNvSpPr>
                <a:spLocks noChangeArrowheads="1"/>
              </p:cNvSpPr>
              <p:nvPr/>
            </p:nvSpPr>
            <p:spPr bwMode="auto">
              <a:xfrm>
                <a:off x="3264" y="274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50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60" name="Line 60"/>
              <p:cNvSpPr>
                <a:spLocks noChangeShapeType="1"/>
              </p:cNvSpPr>
              <p:nvPr/>
            </p:nvSpPr>
            <p:spPr bwMode="auto">
              <a:xfrm flipV="1">
                <a:off x="3630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1" name="Rectangle 61"/>
              <p:cNvSpPr>
                <a:spLocks noChangeArrowheads="1"/>
              </p:cNvSpPr>
              <p:nvPr/>
            </p:nvSpPr>
            <p:spPr bwMode="auto">
              <a:xfrm>
                <a:off x="3588" y="274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60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62" name="Line 62"/>
              <p:cNvSpPr>
                <a:spLocks noChangeShapeType="1"/>
              </p:cNvSpPr>
              <p:nvPr/>
            </p:nvSpPr>
            <p:spPr bwMode="auto">
              <a:xfrm flipV="1">
                <a:off x="3954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3" name="Rectangle 63"/>
              <p:cNvSpPr>
                <a:spLocks noChangeArrowheads="1"/>
              </p:cNvSpPr>
              <p:nvPr/>
            </p:nvSpPr>
            <p:spPr bwMode="auto">
              <a:xfrm>
                <a:off x="3912" y="274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70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64" name="Line 64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5" name="Line 65"/>
              <p:cNvSpPr>
                <a:spLocks noChangeShapeType="1"/>
              </p:cNvSpPr>
              <p:nvPr/>
            </p:nvSpPr>
            <p:spPr bwMode="auto">
              <a:xfrm>
                <a:off x="1680" y="273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6" name="Rectangle 66"/>
              <p:cNvSpPr>
                <a:spLocks noChangeArrowheads="1"/>
              </p:cNvSpPr>
              <p:nvPr/>
            </p:nvSpPr>
            <p:spPr bwMode="auto">
              <a:xfrm>
                <a:off x="1614" y="2688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67" name="Line 67"/>
              <p:cNvSpPr>
                <a:spLocks noChangeShapeType="1"/>
              </p:cNvSpPr>
              <p:nvPr/>
            </p:nvSpPr>
            <p:spPr bwMode="auto">
              <a:xfrm>
                <a:off x="1680" y="252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Rectangle 68"/>
              <p:cNvSpPr>
                <a:spLocks noChangeArrowheads="1"/>
              </p:cNvSpPr>
              <p:nvPr/>
            </p:nvSpPr>
            <p:spPr bwMode="auto">
              <a:xfrm>
                <a:off x="1548" y="2472"/>
                <a:ext cx="110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0.5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69" name="Line 69"/>
              <p:cNvSpPr>
                <a:spLocks noChangeShapeType="1"/>
              </p:cNvSpPr>
              <p:nvPr/>
            </p:nvSpPr>
            <p:spPr bwMode="auto">
              <a:xfrm>
                <a:off x="1680" y="230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0" name="Rectangle 70"/>
              <p:cNvSpPr>
                <a:spLocks noChangeArrowheads="1"/>
              </p:cNvSpPr>
              <p:nvPr/>
            </p:nvSpPr>
            <p:spPr bwMode="auto">
              <a:xfrm>
                <a:off x="1614" y="2256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1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71" name="Line 71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2" name="Line 72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3" name="Freeform 73"/>
              <p:cNvSpPr>
                <a:spLocks/>
              </p:cNvSpPr>
              <p:nvPr/>
            </p:nvSpPr>
            <p:spPr bwMode="auto">
              <a:xfrm>
                <a:off x="1710" y="2304"/>
                <a:ext cx="2406" cy="432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96" y="0"/>
                  </a:cxn>
                  <a:cxn ang="0">
                    <a:pos x="162" y="0"/>
                  </a:cxn>
                  <a:cxn ang="0">
                    <a:pos x="228" y="0"/>
                  </a:cxn>
                  <a:cxn ang="0">
                    <a:pos x="294" y="0"/>
                  </a:cxn>
                  <a:cxn ang="0">
                    <a:pos x="360" y="0"/>
                  </a:cxn>
                  <a:cxn ang="0">
                    <a:pos x="420" y="0"/>
                  </a:cxn>
                  <a:cxn ang="0">
                    <a:pos x="486" y="0"/>
                  </a:cxn>
                  <a:cxn ang="0">
                    <a:pos x="552" y="0"/>
                  </a:cxn>
                  <a:cxn ang="0">
                    <a:pos x="618" y="0"/>
                  </a:cxn>
                  <a:cxn ang="0">
                    <a:pos x="684" y="0"/>
                  </a:cxn>
                  <a:cxn ang="0">
                    <a:pos x="750" y="0"/>
                  </a:cxn>
                  <a:cxn ang="0">
                    <a:pos x="816" y="0"/>
                  </a:cxn>
                  <a:cxn ang="0">
                    <a:pos x="876" y="0"/>
                  </a:cxn>
                  <a:cxn ang="0">
                    <a:pos x="942" y="0"/>
                  </a:cxn>
                  <a:cxn ang="0">
                    <a:pos x="1008" y="0"/>
                  </a:cxn>
                  <a:cxn ang="0">
                    <a:pos x="1074" y="0"/>
                  </a:cxn>
                  <a:cxn ang="0">
                    <a:pos x="1140" y="0"/>
                  </a:cxn>
                  <a:cxn ang="0">
                    <a:pos x="1206" y="6"/>
                  </a:cxn>
                  <a:cxn ang="0">
                    <a:pos x="1272" y="6"/>
                  </a:cxn>
                  <a:cxn ang="0">
                    <a:pos x="1332" y="6"/>
                  </a:cxn>
                  <a:cxn ang="0">
                    <a:pos x="1398" y="24"/>
                  </a:cxn>
                  <a:cxn ang="0">
                    <a:pos x="1464" y="72"/>
                  </a:cxn>
                  <a:cxn ang="0">
                    <a:pos x="1530" y="156"/>
                  </a:cxn>
                  <a:cxn ang="0">
                    <a:pos x="1596" y="276"/>
                  </a:cxn>
                  <a:cxn ang="0">
                    <a:pos x="1662" y="366"/>
                  </a:cxn>
                  <a:cxn ang="0">
                    <a:pos x="1722" y="408"/>
                  </a:cxn>
                  <a:cxn ang="0">
                    <a:pos x="1788" y="426"/>
                  </a:cxn>
                  <a:cxn ang="0">
                    <a:pos x="1854" y="432"/>
                  </a:cxn>
                  <a:cxn ang="0">
                    <a:pos x="1920" y="432"/>
                  </a:cxn>
                  <a:cxn ang="0">
                    <a:pos x="1986" y="432"/>
                  </a:cxn>
                  <a:cxn ang="0">
                    <a:pos x="2052" y="432"/>
                  </a:cxn>
                  <a:cxn ang="0">
                    <a:pos x="2118" y="432"/>
                  </a:cxn>
                  <a:cxn ang="0">
                    <a:pos x="2178" y="432"/>
                  </a:cxn>
                  <a:cxn ang="0">
                    <a:pos x="2244" y="432"/>
                  </a:cxn>
                  <a:cxn ang="0">
                    <a:pos x="2310" y="432"/>
                  </a:cxn>
                  <a:cxn ang="0">
                    <a:pos x="2376" y="432"/>
                  </a:cxn>
                </a:cxnLst>
                <a:rect l="0" t="0" r="r" b="b"/>
                <a:pathLst>
                  <a:path w="2406" h="432">
                    <a:moveTo>
                      <a:pt x="0" y="0"/>
                    </a:moveTo>
                    <a:lnTo>
                      <a:pt x="30" y="0"/>
                    </a:lnTo>
                    <a:lnTo>
                      <a:pt x="66" y="0"/>
                    </a:lnTo>
                    <a:lnTo>
                      <a:pt x="96" y="0"/>
                    </a:lnTo>
                    <a:lnTo>
                      <a:pt x="132" y="0"/>
                    </a:lnTo>
                    <a:lnTo>
                      <a:pt x="162" y="0"/>
                    </a:lnTo>
                    <a:lnTo>
                      <a:pt x="192" y="0"/>
                    </a:lnTo>
                    <a:lnTo>
                      <a:pt x="228" y="0"/>
                    </a:lnTo>
                    <a:lnTo>
                      <a:pt x="258" y="0"/>
                    </a:lnTo>
                    <a:lnTo>
                      <a:pt x="294" y="0"/>
                    </a:lnTo>
                    <a:lnTo>
                      <a:pt x="324" y="0"/>
                    </a:lnTo>
                    <a:lnTo>
                      <a:pt x="360" y="0"/>
                    </a:lnTo>
                    <a:lnTo>
                      <a:pt x="390" y="0"/>
                    </a:lnTo>
                    <a:lnTo>
                      <a:pt x="420" y="0"/>
                    </a:lnTo>
                    <a:lnTo>
                      <a:pt x="456" y="0"/>
                    </a:lnTo>
                    <a:lnTo>
                      <a:pt x="486" y="0"/>
                    </a:lnTo>
                    <a:lnTo>
                      <a:pt x="522" y="0"/>
                    </a:lnTo>
                    <a:lnTo>
                      <a:pt x="552" y="0"/>
                    </a:lnTo>
                    <a:lnTo>
                      <a:pt x="588" y="0"/>
                    </a:lnTo>
                    <a:lnTo>
                      <a:pt x="618" y="0"/>
                    </a:lnTo>
                    <a:lnTo>
                      <a:pt x="648" y="0"/>
                    </a:lnTo>
                    <a:lnTo>
                      <a:pt x="684" y="0"/>
                    </a:lnTo>
                    <a:lnTo>
                      <a:pt x="714" y="0"/>
                    </a:lnTo>
                    <a:lnTo>
                      <a:pt x="750" y="0"/>
                    </a:lnTo>
                    <a:lnTo>
                      <a:pt x="780" y="0"/>
                    </a:lnTo>
                    <a:lnTo>
                      <a:pt x="816" y="0"/>
                    </a:lnTo>
                    <a:lnTo>
                      <a:pt x="846" y="0"/>
                    </a:lnTo>
                    <a:lnTo>
                      <a:pt x="876" y="0"/>
                    </a:lnTo>
                    <a:lnTo>
                      <a:pt x="912" y="0"/>
                    </a:lnTo>
                    <a:lnTo>
                      <a:pt x="942" y="0"/>
                    </a:lnTo>
                    <a:lnTo>
                      <a:pt x="978" y="0"/>
                    </a:lnTo>
                    <a:lnTo>
                      <a:pt x="1008" y="0"/>
                    </a:lnTo>
                    <a:lnTo>
                      <a:pt x="1044" y="0"/>
                    </a:lnTo>
                    <a:lnTo>
                      <a:pt x="1074" y="0"/>
                    </a:lnTo>
                    <a:lnTo>
                      <a:pt x="1104" y="0"/>
                    </a:lnTo>
                    <a:lnTo>
                      <a:pt x="1140" y="0"/>
                    </a:lnTo>
                    <a:lnTo>
                      <a:pt x="1170" y="0"/>
                    </a:lnTo>
                    <a:lnTo>
                      <a:pt x="1206" y="6"/>
                    </a:lnTo>
                    <a:lnTo>
                      <a:pt x="1236" y="6"/>
                    </a:lnTo>
                    <a:lnTo>
                      <a:pt x="1272" y="6"/>
                    </a:lnTo>
                    <a:lnTo>
                      <a:pt x="1302" y="0"/>
                    </a:lnTo>
                    <a:lnTo>
                      <a:pt x="1332" y="6"/>
                    </a:lnTo>
                    <a:lnTo>
                      <a:pt x="1368" y="12"/>
                    </a:lnTo>
                    <a:lnTo>
                      <a:pt x="1398" y="24"/>
                    </a:lnTo>
                    <a:lnTo>
                      <a:pt x="1434" y="42"/>
                    </a:lnTo>
                    <a:lnTo>
                      <a:pt x="1464" y="72"/>
                    </a:lnTo>
                    <a:lnTo>
                      <a:pt x="1494" y="108"/>
                    </a:lnTo>
                    <a:lnTo>
                      <a:pt x="1530" y="156"/>
                    </a:lnTo>
                    <a:lnTo>
                      <a:pt x="1560" y="216"/>
                    </a:lnTo>
                    <a:lnTo>
                      <a:pt x="1596" y="276"/>
                    </a:lnTo>
                    <a:lnTo>
                      <a:pt x="1626" y="324"/>
                    </a:lnTo>
                    <a:lnTo>
                      <a:pt x="1662" y="366"/>
                    </a:lnTo>
                    <a:lnTo>
                      <a:pt x="1692" y="390"/>
                    </a:lnTo>
                    <a:lnTo>
                      <a:pt x="1722" y="408"/>
                    </a:lnTo>
                    <a:lnTo>
                      <a:pt x="1758" y="420"/>
                    </a:lnTo>
                    <a:lnTo>
                      <a:pt x="1788" y="426"/>
                    </a:lnTo>
                    <a:lnTo>
                      <a:pt x="1824" y="426"/>
                    </a:lnTo>
                    <a:lnTo>
                      <a:pt x="1854" y="432"/>
                    </a:lnTo>
                    <a:lnTo>
                      <a:pt x="1890" y="432"/>
                    </a:lnTo>
                    <a:lnTo>
                      <a:pt x="1920" y="432"/>
                    </a:lnTo>
                    <a:lnTo>
                      <a:pt x="1950" y="432"/>
                    </a:lnTo>
                    <a:lnTo>
                      <a:pt x="1986" y="432"/>
                    </a:lnTo>
                    <a:lnTo>
                      <a:pt x="2016" y="432"/>
                    </a:lnTo>
                    <a:lnTo>
                      <a:pt x="2052" y="432"/>
                    </a:lnTo>
                    <a:lnTo>
                      <a:pt x="2082" y="432"/>
                    </a:lnTo>
                    <a:lnTo>
                      <a:pt x="2118" y="432"/>
                    </a:lnTo>
                    <a:lnTo>
                      <a:pt x="2148" y="432"/>
                    </a:lnTo>
                    <a:lnTo>
                      <a:pt x="2178" y="432"/>
                    </a:lnTo>
                    <a:lnTo>
                      <a:pt x="2214" y="432"/>
                    </a:lnTo>
                    <a:lnTo>
                      <a:pt x="2244" y="432"/>
                    </a:lnTo>
                    <a:lnTo>
                      <a:pt x="2280" y="432"/>
                    </a:lnTo>
                    <a:lnTo>
                      <a:pt x="2310" y="432"/>
                    </a:lnTo>
                    <a:lnTo>
                      <a:pt x="2346" y="432"/>
                    </a:lnTo>
                    <a:lnTo>
                      <a:pt x="2376" y="432"/>
                    </a:lnTo>
                    <a:lnTo>
                      <a:pt x="2406" y="432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1710" y="2304"/>
                <a:ext cx="2406" cy="432"/>
              </a:xfrm>
              <a:custGeom>
                <a:avLst/>
                <a:gdLst/>
                <a:ahLst/>
                <a:cxnLst>
                  <a:cxn ang="0">
                    <a:pos x="30" y="432"/>
                  </a:cxn>
                  <a:cxn ang="0">
                    <a:pos x="96" y="432"/>
                  </a:cxn>
                  <a:cxn ang="0">
                    <a:pos x="162" y="432"/>
                  </a:cxn>
                  <a:cxn ang="0">
                    <a:pos x="228" y="432"/>
                  </a:cxn>
                  <a:cxn ang="0">
                    <a:pos x="294" y="432"/>
                  </a:cxn>
                  <a:cxn ang="0">
                    <a:pos x="360" y="432"/>
                  </a:cxn>
                  <a:cxn ang="0">
                    <a:pos x="420" y="432"/>
                  </a:cxn>
                  <a:cxn ang="0">
                    <a:pos x="486" y="432"/>
                  </a:cxn>
                  <a:cxn ang="0">
                    <a:pos x="552" y="432"/>
                  </a:cxn>
                  <a:cxn ang="0">
                    <a:pos x="618" y="432"/>
                  </a:cxn>
                  <a:cxn ang="0">
                    <a:pos x="684" y="432"/>
                  </a:cxn>
                  <a:cxn ang="0">
                    <a:pos x="750" y="432"/>
                  </a:cxn>
                  <a:cxn ang="0">
                    <a:pos x="816" y="432"/>
                  </a:cxn>
                  <a:cxn ang="0">
                    <a:pos x="876" y="432"/>
                  </a:cxn>
                  <a:cxn ang="0">
                    <a:pos x="942" y="432"/>
                  </a:cxn>
                  <a:cxn ang="0">
                    <a:pos x="1008" y="432"/>
                  </a:cxn>
                  <a:cxn ang="0">
                    <a:pos x="1074" y="432"/>
                  </a:cxn>
                  <a:cxn ang="0">
                    <a:pos x="1140" y="432"/>
                  </a:cxn>
                  <a:cxn ang="0">
                    <a:pos x="1206" y="426"/>
                  </a:cxn>
                  <a:cxn ang="0">
                    <a:pos x="1272" y="426"/>
                  </a:cxn>
                  <a:cxn ang="0">
                    <a:pos x="1332" y="426"/>
                  </a:cxn>
                  <a:cxn ang="0">
                    <a:pos x="1398" y="408"/>
                  </a:cxn>
                  <a:cxn ang="0">
                    <a:pos x="1464" y="360"/>
                  </a:cxn>
                  <a:cxn ang="0">
                    <a:pos x="1530" y="276"/>
                  </a:cxn>
                  <a:cxn ang="0">
                    <a:pos x="1596" y="156"/>
                  </a:cxn>
                  <a:cxn ang="0">
                    <a:pos x="1662" y="66"/>
                  </a:cxn>
                  <a:cxn ang="0">
                    <a:pos x="1722" y="24"/>
                  </a:cxn>
                  <a:cxn ang="0">
                    <a:pos x="1788" y="6"/>
                  </a:cxn>
                  <a:cxn ang="0">
                    <a:pos x="1854" y="0"/>
                  </a:cxn>
                  <a:cxn ang="0">
                    <a:pos x="1920" y="0"/>
                  </a:cxn>
                  <a:cxn ang="0">
                    <a:pos x="1986" y="0"/>
                  </a:cxn>
                  <a:cxn ang="0">
                    <a:pos x="2052" y="0"/>
                  </a:cxn>
                  <a:cxn ang="0">
                    <a:pos x="2118" y="0"/>
                  </a:cxn>
                  <a:cxn ang="0">
                    <a:pos x="2178" y="0"/>
                  </a:cxn>
                  <a:cxn ang="0">
                    <a:pos x="2244" y="0"/>
                  </a:cxn>
                  <a:cxn ang="0">
                    <a:pos x="2310" y="0"/>
                  </a:cxn>
                  <a:cxn ang="0">
                    <a:pos x="2376" y="0"/>
                  </a:cxn>
                </a:cxnLst>
                <a:rect l="0" t="0" r="r" b="b"/>
                <a:pathLst>
                  <a:path w="2406" h="432">
                    <a:moveTo>
                      <a:pt x="0" y="432"/>
                    </a:moveTo>
                    <a:lnTo>
                      <a:pt x="30" y="432"/>
                    </a:lnTo>
                    <a:lnTo>
                      <a:pt x="66" y="432"/>
                    </a:lnTo>
                    <a:lnTo>
                      <a:pt x="96" y="432"/>
                    </a:lnTo>
                    <a:lnTo>
                      <a:pt x="132" y="432"/>
                    </a:lnTo>
                    <a:lnTo>
                      <a:pt x="162" y="432"/>
                    </a:lnTo>
                    <a:lnTo>
                      <a:pt x="192" y="432"/>
                    </a:lnTo>
                    <a:lnTo>
                      <a:pt x="228" y="432"/>
                    </a:lnTo>
                    <a:lnTo>
                      <a:pt x="258" y="432"/>
                    </a:lnTo>
                    <a:lnTo>
                      <a:pt x="294" y="432"/>
                    </a:lnTo>
                    <a:lnTo>
                      <a:pt x="324" y="432"/>
                    </a:lnTo>
                    <a:lnTo>
                      <a:pt x="360" y="432"/>
                    </a:lnTo>
                    <a:lnTo>
                      <a:pt x="390" y="432"/>
                    </a:lnTo>
                    <a:lnTo>
                      <a:pt x="420" y="432"/>
                    </a:lnTo>
                    <a:lnTo>
                      <a:pt x="456" y="432"/>
                    </a:lnTo>
                    <a:lnTo>
                      <a:pt x="486" y="432"/>
                    </a:lnTo>
                    <a:lnTo>
                      <a:pt x="522" y="432"/>
                    </a:lnTo>
                    <a:lnTo>
                      <a:pt x="552" y="432"/>
                    </a:lnTo>
                    <a:lnTo>
                      <a:pt x="588" y="432"/>
                    </a:lnTo>
                    <a:lnTo>
                      <a:pt x="618" y="432"/>
                    </a:lnTo>
                    <a:lnTo>
                      <a:pt x="648" y="432"/>
                    </a:lnTo>
                    <a:lnTo>
                      <a:pt x="684" y="432"/>
                    </a:lnTo>
                    <a:lnTo>
                      <a:pt x="714" y="432"/>
                    </a:lnTo>
                    <a:lnTo>
                      <a:pt x="750" y="432"/>
                    </a:lnTo>
                    <a:lnTo>
                      <a:pt x="780" y="432"/>
                    </a:lnTo>
                    <a:lnTo>
                      <a:pt x="816" y="432"/>
                    </a:lnTo>
                    <a:lnTo>
                      <a:pt x="846" y="432"/>
                    </a:lnTo>
                    <a:lnTo>
                      <a:pt x="876" y="432"/>
                    </a:lnTo>
                    <a:lnTo>
                      <a:pt x="912" y="432"/>
                    </a:lnTo>
                    <a:lnTo>
                      <a:pt x="942" y="432"/>
                    </a:lnTo>
                    <a:lnTo>
                      <a:pt x="978" y="432"/>
                    </a:lnTo>
                    <a:lnTo>
                      <a:pt x="1008" y="432"/>
                    </a:lnTo>
                    <a:lnTo>
                      <a:pt x="1044" y="432"/>
                    </a:lnTo>
                    <a:lnTo>
                      <a:pt x="1074" y="432"/>
                    </a:lnTo>
                    <a:lnTo>
                      <a:pt x="1104" y="432"/>
                    </a:lnTo>
                    <a:lnTo>
                      <a:pt x="1140" y="432"/>
                    </a:lnTo>
                    <a:lnTo>
                      <a:pt x="1170" y="432"/>
                    </a:lnTo>
                    <a:lnTo>
                      <a:pt x="1206" y="426"/>
                    </a:lnTo>
                    <a:lnTo>
                      <a:pt x="1236" y="426"/>
                    </a:lnTo>
                    <a:lnTo>
                      <a:pt x="1272" y="426"/>
                    </a:lnTo>
                    <a:lnTo>
                      <a:pt x="1302" y="432"/>
                    </a:lnTo>
                    <a:lnTo>
                      <a:pt x="1332" y="426"/>
                    </a:lnTo>
                    <a:lnTo>
                      <a:pt x="1368" y="420"/>
                    </a:lnTo>
                    <a:lnTo>
                      <a:pt x="1398" y="408"/>
                    </a:lnTo>
                    <a:lnTo>
                      <a:pt x="1434" y="390"/>
                    </a:lnTo>
                    <a:lnTo>
                      <a:pt x="1464" y="360"/>
                    </a:lnTo>
                    <a:lnTo>
                      <a:pt x="1494" y="324"/>
                    </a:lnTo>
                    <a:lnTo>
                      <a:pt x="1530" y="276"/>
                    </a:lnTo>
                    <a:lnTo>
                      <a:pt x="1560" y="216"/>
                    </a:lnTo>
                    <a:lnTo>
                      <a:pt x="1596" y="156"/>
                    </a:lnTo>
                    <a:lnTo>
                      <a:pt x="1626" y="108"/>
                    </a:lnTo>
                    <a:lnTo>
                      <a:pt x="1662" y="66"/>
                    </a:lnTo>
                    <a:lnTo>
                      <a:pt x="1692" y="42"/>
                    </a:lnTo>
                    <a:lnTo>
                      <a:pt x="1722" y="24"/>
                    </a:lnTo>
                    <a:lnTo>
                      <a:pt x="1758" y="12"/>
                    </a:lnTo>
                    <a:lnTo>
                      <a:pt x="1788" y="6"/>
                    </a:lnTo>
                    <a:lnTo>
                      <a:pt x="1824" y="6"/>
                    </a:lnTo>
                    <a:lnTo>
                      <a:pt x="1854" y="0"/>
                    </a:lnTo>
                    <a:lnTo>
                      <a:pt x="1890" y="0"/>
                    </a:lnTo>
                    <a:lnTo>
                      <a:pt x="1920" y="0"/>
                    </a:lnTo>
                    <a:lnTo>
                      <a:pt x="1950" y="0"/>
                    </a:lnTo>
                    <a:lnTo>
                      <a:pt x="1986" y="0"/>
                    </a:lnTo>
                    <a:lnTo>
                      <a:pt x="2016" y="0"/>
                    </a:lnTo>
                    <a:lnTo>
                      <a:pt x="2052" y="0"/>
                    </a:lnTo>
                    <a:lnTo>
                      <a:pt x="2082" y="0"/>
                    </a:lnTo>
                    <a:lnTo>
                      <a:pt x="2118" y="0"/>
                    </a:lnTo>
                    <a:lnTo>
                      <a:pt x="2148" y="0"/>
                    </a:lnTo>
                    <a:lnTo>
                      <a:pt x="2178" y="0"/>
                    </a:lnTo>
                    <a:lnTo>
                      <a:pt x="2214" y="0"/>
                    </a:lnTo>
                    <a:lnTo>
                      <a:pt x="2244" y="0"/>
                    </a:lnTo>
                    <a:lnTo>
                      <a:pt x="2280" y="0"/>
                    </a:lnTo>
                    <a:lnTo>
                      <a:pt x="2310" y="0"/>
                    </a:lnTo>
                    <a:lnTo>
                      <a:pt x="2346" y="0"/>
                    </a:lnTo>
                    <a:lnTo>
                      <a:pt x="2376" y="0"/>
                    </a:lnTo>
                    <a:lnTo>
                      <a:pt x="2406" y="0"/>
                    </a:lnTo>
                  </a:path>
                </a:pathLst>
              </a:custGeom>
              <a:noFill/>
              <a:ln w="57150" cmpd="sng">
                <a:solidFill>
                  <a:srgbClr val="007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75" name="Text Box 75"/>
            <p:cNvSpPr txBox="1">
              <a:spLocks noChangeArrowheads="1"/>
            </p:cNvSpPr>
            <p:nvPr/>
          </p:nvSpPr>
          <p:spPr bwMode="auto">
            <a:xfrm>
              <a:off x="3689" y="2774"/>
              <a:ext cx="5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>
                  <a:solidFill>
                    <a:schemeClr val="bg1"/>
                  </a:solidFill>
                  <a:cs typeface="Arial" charset="0"/>
                </a:rPr>
                <a:t>x = data</a:t>
              </a:r>
            </a:p>
          </p:txBody>
        </p:sp>
        <p:sp>
          <p:nvSpPr>
            <p:cNvPr id="25676" name="Text Box 76"/>
            <p:cNvSpPr txBox="1">
              <a:spLocks noChangeArrowheads="1"/>
            </p:cNvSpPr>
            <p:nvPr/>
          </p:nvSpPr>
          <p:spPr bwMode="auto">
            <a:xfrm>
              <a:off x="127" y="2000"/>
              <a:ext cx="15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•"/>
              </a:pPr>
              <a:r>
                <a:rPr lang="en-US" b="0">
                  <a:solidFill>
                    <a:schemeClr val="bg1"/>
                  </a:solidFill>
                  <a:cs typeface="Arial" charset="0"/>
                </a:rPr>
                <a:t> Discriminative model </a:t>
              </a:r>
            </a:p>
          </p:txBody>
        </p:sp>
        <p:pic>
          <p:nvPicPr>
            <p:cNvPr id="25677" name="Picture 77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09" y="2082"/>
              <a:ext cx="1087" cy="17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pic>
          <p:nvPicPr>
            <p:cNvPr id="25678" name="Picture 7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27" y="2323"/>
              <a:ext cx="1377" cy="172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6" name="Group 79"/>
          <p:cNvGrpSpPr>
            <a:grpSpLocks/>
          </p:cNvGrpSpPr>
          <p:nvPr/>
        </p:nvGrpSpPr>
        <p:grpSpPr bwMode="auto">
          <a:xfrm>
            <a:off x="201613" y="5035550"/>
            <a:ext cx="7643812" cy="1809750"/>
            <a:chOff x="127" y="3022"/>
            <a:chExt cx="4815" cy="1140"/>
          </a:xfrm>
        </p:grpSpPr>
        <p:grpSp>
          <p:nvGrpSpPr>
            <p:cNvPr id="7" name="Group 80"/>
            <p:cNvGrpSpPr>
              <a:grpSpLocks/>
            </p:cNvGrpSpPr>
            <p:nvPr/>
          </p:nvGrpSpPr>
          <p:grpSpPr bwMode="auto">
            <a:xfrm>
              <a:off x="2183" y="3188"/>
              <a:ext cx="2759" cy="787"/>
              <a:chOff x="2183" y="3188"/>
              <a:chExt cx="2759" cy="787"/>
            </a:xfrm>
          </p:grpSpPr>
          <p:sp>
            <p:nvSpPr>
              <p:cNvPr id="25681" name="Line 81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2" name="Line 82"/>
              <p:cNvSpPr>
                <a:spLocks noChangeShapeType="1"/>
              </p:cNvSpPr>
              <p:nvPr/>
            </p:nvSpPr>
            <p:spPr bwMode="auto">
              <a:xfrm flipV="1">
                <a:off x="4896" y="3224"/>
                <a:ext cx="1" cy="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3" name="Line 83"/>
              <p:cNvSpPr>
                <a:spLocks noChangeShapeType="1"/>
              </p:cNvSpPr>
              <p:nvPr/>
            </p:nvSpPr>
            <p:spPr bwMode="auto">
              <a:xfrm flipV="1">
                <a:off x="2292" y="3204"/>
                <a:ext cx="1" cy="6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4" name="Line 84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5" name="Line 85"/>
              <p:cNvSpPr>
                <a:spLocks noChangeShapeType="1"/>
              </p:cNvSpPr>
              <p:nvPr/>
            </p:nvSpPr>
            <p:spPr bwMode="auto">
              <a:xfrm flipV="1">
                <a:off x="2292" y="3209"/>
                <a:ext cx="1" cy="6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6" name="Line 86"/>
              <p:cNvSpPr>
                <a:spLocks noChangeShapeType="1"/>
              </p:cNvSpPr>
              <p:nvPr/>
            </p:nvSpPr>
            <p:spPr bwMode="auto">
              <a:xfrm flipV="1">
                <a:off x="2292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7" name="Rectangle 87"/>
              <p:cNvSpPr>
                <a:spLocks noChangeArrowheads="1"/>
              </p:cNvSpPr>
              <p:nvPr/>
            </p:nvSpPr>
            <p:spPr bwMode="auto">
              <a:xfrm>
                <a:off x="2274" y="387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88" name="Line 88"/>
              <p:cNvSpPr>
                <a:spLocks noChangeShapeType="1"/>
              </p:cNvSpPr>
              <p:nvPr/>
            </p:nvSpPr>
            <p:spPr bwMode="auto">
              <a:xfrm flipV="1">
                <a:off x="261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9" name="Rectangle 89"/>
              <p:cNvSpPr>
                <a:spLocks noChangeArrowheads="1"/>
              </p:cNvSpPr>
              <p:nvPr/>
            </p:nvSpPr>
            <p:spPr bwMode="auto">
              <a:xfrm>
                <a:off x="2574" y="387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90" name="Line 90"/>
              <p:cNvSpPr>
                <a:spLocks noChangeShapeType="1"/>
              </p:cNvSpPr>
              <p:nvPr/>
            </p:nvSpPr>
            <p:spPr bwMode="auto">
              <a:xfrm flipV="1">
                <a:off x="2940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1" name="Rectangle 91"/>
              <p:cNvSpPr>
                <a:spLocks noChangeArrowheads="1"/>
              </p:cNvSpPr>
              <p:nvPr/>
            </p:nvSpPr>
            <p:spPr bwMode="auto">
              <a:xfrm>
                <a:off x="2898" y="387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92" name="Line 92"/>
              <p:cNvSpPr>
                <a:spLocks noChangeShapeType="1"/>
              </p:cNvSpPr>
              <p:nvPr/>
            </p:nvSpPr>
            <p:spPr bwMode="auto">
              <a:xfrm flipV="1">
                <a:off x="3264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3" name="Rectangle 93"/>
              <p:cNvSpPr>
                <a:spLocks noChangeArrowheads="1"/>
              </p:cNvSpPr>
              <p:nvPr/>
            </p:nvSpPr>
            <p:spPr bwMode="auto">
              <a:xfrm>
                <a:off x="3222" y="387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94" name="Line 94"/>
              <p:cNvSpPr>
                <a:spLocks noChangeShapeType="1"/>
              </p:cNvSpPr>
              <p:nvPr/>
            </p:nvSpPr>
            <p:spPr bwMode="auto">
              <a:xfrm flipV="1">
                <a:off x="3594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5" name="Rectangle 95"/>
              <p:cNvSpPr>
                <a:spLocks noChangeArrowheads="1"/>
              </p:cNvSpPr>
              <p:nvPr/>
            </p:nvSpPr>
            <p:spPr bwMode="auto">
              <a:xfrm>
                <a:off x="3552" y="387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96" name="Line 96"/>
              <p:cNvSpPr>
                <a:spLocks noChangeShapeType="1"/>
              </p:cNvSpPr>
              <p:nvPr/>
            </p:nvSpPr>
            <p:spPr bwMode="auto">
              <a:xfrm flipV="1">
                <a:off x="3918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7" name="Rectangle 97"/>
              <p:cNvSpPr>
                <a:spLocks noChangeArrowheads="1"/>
              </p:cNvSpPr>
              <p:nvPr/>
            </p:nvSpPr>
            <p:spPr bwMode="auto">
              <a:xfrm>
                <a:off x="3876" y="387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50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98" name="Line 98"/>
              <p:cNvSpPr>
                <a:spLocks noChangeShapeType="1"/>
              </p:cNvSpPr>
              <p:nvPr/>
            </p:nvSpPr>
            <p:spPr bwMode="auto">
              <a:xfrm flipV="1">
                <a:off x="4242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9" name="Rectangle 99"/>
              <p:cNvSpPr>
                <a:spLocks noChangeArrowheads="1"/>
              </p:cNvSpPr>
              <p:nvPr/>
            </p:nvSpPr>
            <p:spPr bwMode="auto">
              <a:xfrm>
                <a:off x="4200" y="387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60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700" name="Line 100"/>
              <p:cNvSpPr>
                <a:spLocks noChangeShapeType="1"/>
              </p:cNvSpPr>
              <p:nvPr/>
            </p:nvSpPr>
            <p:spPr bwMode="auto">
              <a:xfrm flipV="1">
                <a:off x="456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1" name="Rectangle 101"/>
              <p:cNvSpPr>
                <a:spLocks noChangeArrowheads="1"/>
              </p:cNvSpPr>
              <p:nvPr/>
            </p:nvSpPr>
            <p:spPr bwMode="auto">
              <a:xfrm>
                <a:off x="4524" y="387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70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702" name="Line 102"/>
              <p:cNvSpPr>
                <a:spLocks noChangeShapeType="1"/>
              </p:cNvSpPr>
              <p:nvPr/>
            </p:nvSpPr>
            <p:spPr bwMode="auto">
              <a:xfrm flipV="1">
                <a:off x="489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3" name="Rectangle 103"/>
              <p:cNvSpPr>
                <a:spLocks noChangeArrowheads="1"/>
              </p:cNvSpPr>
              <p:nvPr/>
            </p:nvSpPr>
            <p:spPr bwMode="auto">
              <a:xfrm>
                <a:off x="4854" y="387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80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704" name="Line 104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5" name="Line 105"/>
              <p:cNvSpPr>
                <a:spLocks noChangeShapeType="1"/>
              </p:cNvSpPr>
              <p:nvPr/>
            </p:nvSpPr>
            <p:spPr bwMode="auto">
              <a:xfrm flipH="1">
                <a:off x="4866" y="3861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6" name="Line 106"/>
              <p:cNvSpPr>
                <a:spLocks noChangeShapeType="1"/>
              </p:cNvSpPr>
              <p:nvPr/>
            </p:nvSpPr>
            <p:spPr bwMode="auto">
              <a:xfrm>
                <a:off x="2292" y="375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7" name="Line 107"/>
              <p:cNvSpPr>
                <a:spLocks noChangeShapeType="1"/>
              </p:cNvSpPr>
              <p:nvPr/>
            </p:nvSpPr>
            <p:spPr bwMode="auto">
              <a:xfrm flipH="1">
                <a:off x="4866" y="3755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8" name="Rectangle 108"/>
              <p:cNvSpPr>
                <a:spLocks noChangeArrowheads="1"/>
              </p:cNvSpPr>
              <p:nvPr/>
            </p:nvSpPr>
            <p:spPr bwMode="auto">
              <a:xfrm>
                <a:off x="2183" y="3707"/>
                <a:ext cx="71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-1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709" name="Line 109"/>
              <p:cNvSpPr>
                <a:spLocks noChangeShapeType="1"/>
              </p:cNvSpPr>
              <p:nvPr/>
            </p:nvSpPr>
            <p:spPr bwMode="auto">
              <a:xfrm>
                <a:off x="2292" y="332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0" name="Line 110"/>
              <p:cNvSpPr>
                <a:spLocks noChangeShapeType="1"/>
              </p:cNvSpPr>
              <p:nvPr/>
            </p:nvSpPr>
            <p:spPr bwMode="auto">
              <a:xfrm flipH="1">
                <a:off x="4866" y="332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1" name="Rectangle 111"/>
              <p:cNvSpPr>
                <a:spLocks noChangeArrowheads="1"/>
              </p:cNvSpPr>
              <p:nvPr/>
            </p:nvSpPr>
            <p:spPr bwMode="auto">
              <a:xfrm>
                <a:off x="2226" y="3275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Helvetica" pitchFamily="34" charset="0"/>
                    <a:cs typeface="Arial" charset="0"/>
                  </a:rPr>
                  <a:t>1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712" name="Line 112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3" name="Line 113"/>
              <p:cNvSpPr>
                <a:spLocks noChangeShapeType="1"/>
              </p:cNvSpPr>
              <p:nvPr/>
            </p:nvSpPr>
            <p:spPr bwMode="auto">
              <a:xfrm flipV="1">
                <a:off x="4896" y="3194"/>
                <a:ext cx="1" cy="66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4" name="Line 114"/>
              <p:cNvSpPr>
                <a:spLocks noChangeShapeType="1"/>
              </p:cNvSpPr>
              <p:nvPr/>
            </p:nvSpPr>
            <p:spPr bwMode="auto">
              <a:xfrm flipV="1">
                <a:off x="2292" y="3188"/>
                <a:ext cx="1" cy="67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5" name="Line 115"/>
              <p:cNvSpPr>
                <a:spLocks noChangeShapeType="1"/>
              </p:cNvSpPr>
              <p:nvPr/>
            </p:nvSpPr>
            <p:spPr bwMode="auto">
              <a:xfrm>
                <a:off x="3886" y="3311"/>
                <a:ext cx="0" cy="432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6" name="Line 116"/>
              <p:cNvSpPr>
                <a:spLocks noChangeShapeType="1"/>
              </p:cNvSpPr>
              <p:nvPr/>
            </p:nvSpPr>
            <p:spPr bwMode="auto">
              <a:xfrm>
                <a:off x="2302" y="3743"/>
                <a:ext cx="1584" cy="0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7" name="Line 117"/>
              <p:cNvSpPr>
                <a:spLocks noChangeShapeType="1"/>
              </p:cNvSpPr>
              <p:nvPr/>
            </p:nvSpPr>
            <p:spPr bwMode="auto">
              <a:xfrm>
                <a:off x="3886" y="3311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718" name="Text Box 118"/>
            <p:cNvSpPr txBox="1">
              <a:spLocks noChangeArrowheads="1"/>
            </p:cNvSpPr>
            <p:nvPr/>
          </p:nvSpPr>
          <p:spPr bwMode="auto">
            <a:xfrm>
              <a:off x="3677" y="3970"/>
              <a:ext cx="5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>
                  <a:solidFill>
                    <a:schemeClr val="bg1"/>
                  </a:solidFill>
                  <a:cs typeface="Arial" charset="0"/>
                </a:rPr>
                <a:t>x = data</a:t>
              </a:r>
            </a:p>
          </p:txBody>
        </p:sp>
        <p:sp>
          <p:nvSpPr>
            <p:cNvPr id="25719" name="Text Box 119"/>
            <p:cNvSpPr txBox="1">
              <a:spLocks noChangeArrowheads="1"/>
            </p:cNvSpPr>
            <p:nvPr/>
          </p:nvSpPr>
          <p:spPr bwMode="auto">
            <a:xfrm>
              <a:off x="127" y="3022"/>
              <a:ext cx="159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•"/>
              </a:pPr>
              <a:r>
                <a:rPr lang="en-US" b="0">
                  <a:solidFill>
                    <a:schemeClr val="bg1"/>
                  </a:solidFill>
                  <a:cs typeface="Arial" charset="0"/>
                </a:rPr>
                <a:t> Classification function</a:t>
              </a:r>
            </a:p>
          </p:txBody>
        </p:sp>
        <p:pic>
          <p:nvPicPr>
            <p:cNvPr id="25720" name="Picture 120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17" y="3121"/>
              <a:ext cx="1556" cy="164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25721" name="Picture 1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37000" y="1700213"/>
            <a:ext cx="1774825" cy="2476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25722" name="Picture 1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53150" y="1347788"/>
            <a:ext cx="2235200" cy="24765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</p:spPr>
      </p:pic>
      <p:grpSp>
        <p:nvGrpSpPr>
          <p:cNvPr id="8" name="Group 123"/>
          <p:cNvGrpSpPr>
            <a:grpSpLocks/>
          </p:cNvGrpSpPr>
          <p:nvPr/>
        </p:nvGrpSpPr>
        <p:grpSpPr bwMode="auto">
          <a:xfrm>
            <a:off x="1760538" y="3849688"/>
            <a:ext cx="879475" cy="512762"/>
            <a:chOff x="1239" y="2508"/>
            <a:chExt cx="460" cy="252"/>
          </a:xfrm>
        </p:grpSpPr>
        <p:sp>
          <p:nvSpPr>
            <p:cNvPr id="25724" name="Freeform 124"/>
            <p:cNvSpPr>
              <a:spLocks/>
            </p:cNvSpPr>
            <p:nvPr/>
          </p:nvSpPr>
          <p:spPr bwMode="auto">
            <a:xfrm>
              <a:off x="1350" y="2607"/>
              <a:ext cx="92" cy="1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34"/>
                </a:cxn>
                <a:cxn ang="0">
                  <a:pos x="87" y="40"/>
                </a:cxn>
                <a:cxn ang="0">
                  <a:pos x="87" y="145"/>
                </a:cxn>
              </a:cxnLst>
              <a:rect l="0" t="0" r="r" b="b"/>
              <a:pathLst>
                <a:path w="92" h="145">
                  <a:moveTo>
                    <a:pt x="0" y="0"/>
                  </a:moveTo>
                  <a:cubicBezTo>
                    <a:pt x="29" y="14"/>
                    <a:pt x="44" y="17"/>
                    <a:pt x="70" y="34"/>
                  </a:cubicBezTo>
                  <a:cubicBezTo>
                    <a:pt x="75" y="37"/>
                    <a:pt x="86" y="34"/>
                    <a:pt x="87" y="40"/>
                  </a:cubicBezTo>
                  <a:cubicBezTo>
                    <a:pt x="92" y="75"/>
                    <a:pt x="87" y="110"/>
                    <a:pt x="87" y="14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Freeform 125"/>
            <p:cNvSpPr>
              <a:spLocks/>
            </p:cNvSpPr>
            <p:nvPr/>
          </p:nvSpPr>
          <p:spPr bwMode="auto">
            <a:xfrm>
              <a:off x="1455" y="2572"/>
              <a:ext cx="83" cy="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40"/>
                </a:cxn>
                <a:cxn ang="0">
                  <a:pos x="40" y="75"/>
                </a:cxn>
                <a:cxn ang="0">
                  <a:pos x="75" y="99"/>
                </a:cxn>
                <a:cxn ang="0">
                  <a:pos x="75" y="157"/>
                </a:cxn>
              </a:cxnLst>
              <a:rect l="0" t="0" r="r" b="b"/>
              <a:pathLst>
                <a:path w="83" h="157">
                  <a:moveTo>
                    <a:pt x="0" y="0"/>
                  </a:moveTo>
                  <a:cubicBezTo>
                    <a:pt x="35" y="8"/>
                    <a:pt x="22" y="12"/>
                    <a:pt x="40" y="40"/>
                  </a:cubicBezTo>
                  <a:cubicBezTo>
                    <a:pt x="36" y="52"/>
                    <a:pt x="28" y="63"/>
                    <a:pt x="40" y="75"/>
                  </a:cubicBezTo>
                  <a:cubicBezTo>
                    <a:pt x="50" y="85"/>
                    <a:pt x="75" y="99"/>
                    <a:pt x="75" y="99"/>
                  </a:cubicBezTo>
                  <a:cubicBezTo>
                    <a:pt x="83" y="121"/>
                    <a:pt x="75" y="135"/>
                    <a:pt x="75" y="157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Freeform 126"/>
            <p:cNvSpPr>
              <a:spLocks/>
            </p:cNvSpPr>
            <p:nvPr/>
          </p:nvSpPr>
          <p:spPr bwMode="auto">
            <a:xfrm>
              <a:off x="1553" y="2519"/>
              <a:ext cx="88" cy="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35"/>
                </a:cxn>
                <a:cxn ang="0">
                  <a:pos x="70" y="204"/>
                </a:cxn>
              </a:cxnLst>
              <a:rect l="0" t="0" r="r" b="b"/>
              <a:pathLst>
                <a:path w="88" h="204">
                  <a:moveTo>
                    <a:pt x="0" y="0"/>
                  </a:moveTo>
                  <a:cubicBezTo>
                    <a:pt x="41" y="28"/>
                    <a:pt x="23" y="17"/>
                    <a:pt x="53" y="35"/>
                  </a:cubicBezTo>
                  <a:cubicBezTo>
                    <a:pt x="88" y="92"/>
                    <a:pt x="70" y="114"/>
                    <a:pt x="70" y="20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Freeform 127"/>
            <p:cNvSpPr>
              <a:spLocks/>
            </p:cNvSpPr>
            <p:nvPr/>
          </p:nvSpPr>
          <p:spPr bwMode="auto">
            <a:xfrm>
              <a:off x="1670" y="2508"/>
              <a:ext cx="29" cy="1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87"/>
                </a:cxn>
                <a:cxn ang="0">
                  <a:pos x="29" y="168"/>
                </a:cxn>
              </a:cxnLst>
              <a:rect l="0" t="0" r="r" b="b"/>
              <a:pathLst>
                <a:path w="29" h="168">
                  <a:moveTo>
                    <a:pt x="0" y="0"/>
                  </a:moveTo>
                  <a:cubicBezTo>
                    <a:pt x="23" y="36"/>
                    <a:pt x="23" y="39"/>
                    <a:pt x="17" y="87"/>
                  </a:cubicBezTo>
                  <a:cubicBezTo>
                    <a:pt x="20" y="113"/>
                    <a:pt x="29" y="141"/>
                    <a:pt x="29" y="16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Freeform 128"/>
            <p:cNvSpPr>
              <a:spLocks/>
            </p:cNvSpPr>
            <p:nvPr/>
          </p:nvSpPr>
          <p:spPr bwMode="auto">
            <a:xfrm>
              <a:off x="1239" y="2647"/>
              <a:ext cx="163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" y="24"/>
                </a:cxn>
                <a:cxn ang="0">
                  <a:pos x="117" y="47"/>
                </a:cxn>
                <a:cxn ang="0">
                  <a:pos x="140" y="76"/>
                </a:cxn>
                <a:cxn ang="0">
                  <a:pos x="157" y="111"/>
                </a:cxn>
              </a:cxnLst>
              <a:rect l="0" t="0" r="r" b="b"/>
              <a:pathLst>
                <a:path w="163" h="113">
                  <a:moveTo>
                    <a:pt x="0" y="0"/>
                  </a:moveTo>
                  <a:cubicBezTo>
                    <a:pt x="30" y="4"/>
                    <a:pt x="56" y="10"/>
                    <a:pt x="82" y="24"/>
                  </a:cubicBezTo>
                  <a:cubicBezTo>
                    <a:pt x="94" y="31"/>
                    <a:pt x="117" y="47"/>
                    <a:pt x="117" y="47"/>
                  </a:cubicBezTo>
                  <a:cubicBezTo>
                    <a:pt x="133" y="102"/>
                    <a:pt x="106" y="22"/>
                    <a:pt x="140" y="76"/>
                  </a:cubicBezTo>
                  <a:cubicBezTo>
                    <a:pt x="163" y="113"/>
                    <a:pt x="138" y="111"/>
                    <a:pt x="157" y="111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29"/>
          <p:cNvGrpSpPr>
            <a:grpSpLocks/>
          </p:cNvGrpSpPr>
          <p:nvPr/>
        </p:nvGrpSpPr>
        <p:grpSpPr bwMode="auto">
          <a:xfrm>
            <a:off x="315913" y="1665288"/>
            <a:ext cx="2881312" cy="1222375"/>
            <a:chOff x="199" y="1223"/>
            <a:chExt cx="1815" cy="770"/>
          </a:xfrm>
        </p:grpSpPr>
        <p:pic>
          <p:nvPicPr>
            <p:cNvPr id="25730" name="Picture 130"/>
            <p:cNvPicPr>
              <a:picLocks noChangeAspect="1" noChangeArrowheads="1"/>
            </p:cNvPicPr>
            <p:nvPr/>
          </p:nvPicPr>
          <p:blipFill>
            <a:blip r:embed="rId15"/>
            <a:srcRect t="4044" r="2737" b="26923"/>
            <a:stretch>
              <a:fillRect/>
            </a:stretch>
          </p:blipFill>
          <p:spPr bwMode="auto">
            <a:xfrm>
              <a:off x="1115" y="1223"/>
              <a:ext cx="899" cy="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731" name="Rectangle 131"/>
            <p:cNvSpPr>
              <a:spLocks noChangeArrowheads="1"/>
            </p:cNvSpPr>
            <p:nvPr/>
          </p:nvSpPr>
          <p:spPr bwMode="auto">
            <a:xfrm>
              <a:off x="199" y="1330"/>
              <a:ext cx="8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>
                  <a:solidFill>
                    <a:srgbClr val="FF0000"/>
                  </a:solidFill>
                  <a:cs typeface="Arial" charset="0"/>
                </a:rPr>
                <a:t>(</a:t>
              </a:r>
              <a:r>
                <a:rPr lang="en-US" b="0" i="1">
                  <a:solidFill>
                    <a:srgbClr val="FF0000"/>
                  </a:solidFill>
                  <a:cs typeface="Arial" charset="0"/>
                </a:rPr>
                <a:t>The artist</a:t>
              </a:r>
              <a:r>
                <a:rPr lang="en-US" b="0">
                  <a:solidFill>
                    <a:srgbClr val="FF0000"/>
                  </a:solidFill>
                  <a:cs typeface="Arial" charset="0"/>
                </a:rPr>
                <a:t>)</a:t>
              </a:r>
            </a:p>
          </p:txBody>
        </p:sp>
      </p:grpSp>
      <p:pic>
        <p:nvPicPr>
          <p:cNvPr id="25732" name="Picture 132"/>
          <p:cNvPicPr>
            <a:picLocks noChangeAspect="1" noChangeArrowheads="1"/>
          </p:cNvPicPr>
          <p:nvPr/>
        </p:nvPicPr>
        <p:blipFill>
          <a:blip r:embed="rId16"/>
          <a:srcRect r="6439" b="39615"/>
          <a:stretch>
            <a:fillRect/>
          </a:stretch>
        </p:blipFill>
        <p:spPr bwMode="auto">
          <a:xfrm>
            <a:off x="7486650" y="3978275"/>
            <a:ext cx="165735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733" name="Picture 133"/>
          <p:cNvPicPr>
            <a:picLocks noChangeAspect="1" noChangeArrowheads="1"/>
          </p:cNvPicPr>
          <p:nvPr/>
        </p:nvPicPr>
        <p:blipFill>
          <a:blip r:embed="rId17"/>
          <a:srcRect l="7964" t="4080" r="6279" b="7562"/>
          <a:stretch>
            <a:fillRect/>
          </a:stretch>
        </p:blipFill>
        <p:spPr bwMode="auto">
          <a:xfrm>
            <a:off x="7759700" y="1622425"/>
            <a:ext cx="97313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252538"/>
            <a:ext cx="8229600" cy="4873625"/>
          </a:xfrm>
        </p:spPr>
        <p:txBody>
          <a:bodyPr/>
          <a:lstStyle/>
          <a:p>
            <a:r>
              <a:rPr lang="en-US"/>
              <a:t>Formulation: binary classification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FontTx/>
              <a:buNone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Formulation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2997200" y="1839913"/>
          <a:ext cx="627063" cy="633412"/>
        </p:xfrm>
        <a:graphic>
          <a:graphicData uri="http://schemas.openxmlformats.org/presentationml/2006/ole">
            <p:oleObj spid="_x0000_s17410" name="Image" r:id="rId6" imgW="1294781" imgH="1244006" progId="Photoshop.Image.7">
              <p:embed/>
            </p:oleObj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2249488" y="1870075"/>
          <a:ext cx="565150" cy="574675"/>
        </p:xfrm>
        <a:graphic>
          <a:graphicData uri="http://schemas.openxmlformats.org/presentationml/2006/ole">
            <p:oleObj spid="_x0000_s17411" name="Image" r:id="rId7" imgW="825106" imgH="800000" progId="Photoshop.Image.7">
              <p:embed/>
            </p:oleObj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4886325" y="1878013"/>
          <a:ext cx="574675" cy="576262"/>
        </p:xfrm>
        <a:graphic>
          <a:graphicData uri="http://schemas.openxmlformats.org/presentationml/2006/ole">
            <p:oleObj spid="_x0000_s17412" name="Image" r:id="rId8" imgW="838095" imgH="800000" progId="Photoshop.Image.7">
              <p:embed/>
            </p:oleObj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3900488" y="1884363"/>
          <a:ext cx="514350" cy="530225"/>
        </p:xfrm>
        <a:graphic>
          <a:graphicData uri="http://schemas.openxmlformats.org/presentationml/2006/ole">
            <p:oleObj spid="_x0000_s17413" name="Image" r:id="rId9" imgW="749206" imgH="736248" progId="Photoshop.Image.7">
              <p:embed/>
            </p:oleObj>
          </a:graphicData>
        </a:graphic>
      </p:graphicFrame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989263" y="3022600"/>
            <a:ext cx="531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+1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271713" y="3022600"/>
            <a:ext cx="45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-1</a:t>
            </a:r>
          </a:p>
        </p:txBody>
      </p:sp>
      <p:graphicFrame>
        <p:nvGraphicFramePr>
          <p:cNvPr id="29706" name="Object 10"/>
          <p:cNvGraphicFramePr>
            <a:graphicFrameLocks noChangeAspect="1"/>
          </p:cNvGraphicFramePr>
          <p:nvPr/>
        </p:nvGraphicFramePr>
        <p:xfrm>
          <a:off x="6003925" y="1819275"/>
          <a:ext cx="673100" cy="660400"/>
        </p:xfrm>
        <a:graphic>
          <a:graphicData uri="http://schemas.openxmlformats.org/presentationml/2006/ole">
            <p:oleObj spid="_x0000_s17414" name="Image" r:id="rId10" imgW="264958" imgH="260274" progId="Photoshop.Image.7">
              <p:embed/>
            </p:oleObj>
          </a:graphicData>
        </a:graphic>
      </p:graphicFrame>
      <p:graphicFrame>
        <p:nvGraphicFramePr>
          <p:cNvPr id="29707" name="Object 11"/>
          <p:cNvGraphicFramePr>
            <a:graphicFrameLocks noChangeAspect="1"/>
          </p:cNvGraphicFramePr>
          <p:nvPr>
            <p:ph sz="quarter" idx="4294967295"/>
          </p:nvPr>
        </p:nvGraphicFramePr>
        <p:xfrm>
          <a:off x="8131175" y="1820863"/>
          <a:ext cx="623888" cy="644525"/>
        </p:xfrm>
        <a:graphic>
          <a:graphicData uri="http://schemas.openxmlformats.org/presentationml/2006/ole">
            <p:oleObj spid="_x0000_s17415" name="Image" r:id="rId11" imgW="187203" imgH="194039" progId="Photoshop.Image.7">
              <p:embed/>
            </p:oleObj>
          </a:graphicData>
        </a:graphic>
      </p:graphicFrame>
      <p:graphicFrame>
        <p:nvGraphicFramePr>
          <p:cNvPr id="29708" name="Object 12"/>
          <p:cNvGraphicFramePr>
            <a:graphicFrameLocks noChangeAspect="1"/>
          </p:cNvGraphicFramePr>
          <p:nvPr/>
        </p:nvGraphicFramePr>
        <p:xfrm>
          <a:off x="6894513" y="1817688"/>
          <a:ext cx="684212" cy="665162"/>
        </p:xfrm>
        <a:graphic>
          <a:graphicData uri="http://schemas.openxmlformats.org/presentationml/2006/ole">
            <p:oleObj spid="_x0000_s17416" name="Image" r:id="rId12" imgW="175677" imgH="171363" progId="Photoshop.Image.7">
              <p:embed/>
            </p:oleObj>
          </a:graphicData>
        </a:graphic>
      </p:graphicFrame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2251075" y="2447925"/>
            <a:ext cx="496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0">
                <a:solidFill>
                  <a:schemeClr val="bg1"/>
                </a:solidFill>
                <a:cs typeface="Arial" charset="0"/>
              </a:rPr>
              <a:t>x</a:t>
            </a:r>
            <a:r>
              <a:rPr lang="en-US" sz="2800" b="0" baseline="-25000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3030538" y="2447925"/>
            <a:ext cx="496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0">
                <a:solidFill>
                  <a:schemeClr val="bg1"/>
                </a:solidFill>
                <a:cs typeface="Arial" charset="0"/>
              </a:rPr>
              <a:t>x</a:t>
            </a:r>
            <a:r>
              <a:rPr lang="en-US" sz="2800" b="0" baseline="-25000">
                <a:solidFill>
                  <a:schemeClr val="bg1"/>
                </a:solidFill>
                <a:cs typeface="Arial" charset="0"/>
              </a:rPr>
              <a:t>2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3848100" y="2447925"/>
            <a:ext cx="496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0">
                <a:solidFill>
                  <a:schemeClr val="bg1"/>
                </a:solidFill>
                <a:cs typeface="Arial" charset="0"/>
              </a:rPr>
              <a:t>x</a:t>
            </a:r>
            <a:r>
              <a:rPr lang="en-US" sz="2800" b="0" baseline="-25000">
                <a:solidFill>
                  <a:schemeClr val="bg1"/>
                </a:solidFill>
                <a:cs typeface="Arial" charset="0"/>
              </a:rPr>
              <a:t>3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4879975" y="2447925"/>
            <a:ext cx="536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0">
                <a:solidFill>
                  <a:schemeClr val="bg1"/>
                </a:solidFill>
                <a:cs typeface="Arial" charset="0"/>
              </a:rPr>
              <a:t>x</a:t>
            </a:r>
            <a:r>
              <a:rPr lang="en-US" sz="2800" b="0" baseline="-25000">
                <a:solidFill>
                  <a:schemeClr val="bg1"/>
                </a:solidFill>
                <a:cs typeface="Arial" charset="0"/>
              </a:rPr>
              <a:t>N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4403725" y="1903413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…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4406900" y="244792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…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6034088" y="2447925"/>
            <a:ext cx="81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0">
                <a:solidFill>
                  <a:schemeClr val="bg1"/>
                </a:solidFill>
                <a:cs typeface="Arial" charset="0"/>
              </a:rPr>
              <a:t>x</a:t>
            </a:r>
            <a:r>
              <a:rPr lang="en-US" sz="2800" b="0" baseline="-25000">
                <a:solidFill>
                  <a:schemeClr val="bg1"/>
                </a:solidFill>
                <a:cs typeface="Arial" charset="0"/>
              </a:rPr>
              <a:t>N+1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6813550" y="2447925"/>
            <a:ext cx="81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0">
                <a:solidFill>
                  <a:schemeClr val="bg1"/>
                </a:solidFill>
                <a:cs typeface="Arial" charset="0"/>
              </a:rPr>
              <a:t>x</a:t>
            </a:r>
            <a:r>
              <a:rPr lang="en-US" sz="2800" b="0" baseline="-25000">
                <a:solidFill>
                  <a:schemeClr val="bg1"/>
                </a:solidFill>
                <a:cs typeface="Arial" charset="0"/>
              </a:rPr>
              <a:t>N+2</a:t>
            </a:r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7980363" y="2447925"/>
            <a:ext cx="879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0">
                <a:solidFill>
                  <a:schemeClr val="bg1"/>
                </a:solidFill>
                <a:cs typeface="Arial" charset="0"/>
              </a:rPr>
              <a:t>x</a:t>
            </a:r>
            <a:r>
              <a:rPr lang="en-US" sz="2800" b="0" baseline="-25000">
                <a:solidFill>
                  <a:schemeClr val="bg1"/>
                </a:solidFill>
                <a:cs typeface="Arial" charset="0"/>
              </a:rPr>
              <a:t>N+M</a:t>
            </a: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3825875" y="30226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-1</a:t>
            </a: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4883150" y="30226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-1</a:t>
            </a: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6137275" y="3055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?</a:t>
            </a: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7064375" y="3055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?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8299450" y="3055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?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7546975" y="247173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cs typeface="Arial" charset="0"/>
              </a:rPr>
              <a:t>…</a:t>
            </a:r>
          </a:p>
        </p:txBody>
      </p:sp>
      <p:sp>
        <p:nvSpPr>
          <p:cNvPr id="29724" name="AutoShape 28"/>
          <p:cNvSpPr>
            <a:spLocks/>
          </p:cNvSpPr>
          <p:nvPr/>
        </p:nvSpPr>
        <p:spPr bwMode="auto">
          <a:xfrm rot="5400000">
            <a:off x="3692525" y="2068513"/>
            <a:ext cx="219075" cy="3359150"/>
          </a:xfrm>
          <a:prstGeom prst="rightBrace">
            <a:avLst>
              <a:gd name="adj1" fmla="val 127778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1558925" y="3860800"/>
            <a:ext cx="447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cs typeface="Arial" charset="0"/>
              </a:rPr>
              <a:t>Training data: each image patch is labeled</a:t>
            </a:r>
          </a:p>
          <a:p>
            <a:pPr eaLnBrk="1" hangingPunct="1"/>
            <a:r>
              <a:rPr lang="en-US" b="0">
                <a:solidFill>
                  <a:schemeClr val="bg1"/>
                </a:solidFill>
                <a:cs typeface="Arial" charset="0"/>
              </a:rPr>
              <a:t>as containing the object or background</a:t>
            </a:r>
          </a:p>
        </p:txBody>
      </p:sp>
      <p:sp>
        <p:nvSpPr>
          <p:cNvPr id="29726" name="AutoShape 30"/>
          <p:cNvSpPr>
            <a:spLocks/>
          </p:cNvSpPr>
          <p:nvPr/>
        </p:nvSpPr>
        <p:spPr bwMode="auto">
          <a:xfrm rot="5400000">
            <a:off x="7358062" y="2325688"/>
            <a:ext cx="219075" cy="2813050"/>
          </a:xfrm>
          <a:prstGeom prst="rightBrace">
            <a:avLst>
              <a:gd name="adj1" fmla="val 107005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6931025" y="3906838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cs typeface="Arial" charset="0"/>
              </a:rPr>
              <a:t>Test data</a:t>
            </a:r>
          </a:p>
        </p:txBody>
      </p:sp>
      <p:sp>
        <p:nvSpPr>
          <p:cNvPr id="29728" name="Text Box 32"/>
          <p:cNvSpPr txBox="1">
            <a:spLocks noChangeArrowheads="1"/>
          </p:cNvSpPr>
          <p:nvPr/>
        </p:nvSpPr>
        <p:spPr bwMode="auto">
          <a:xfrm>
            <a:off x="584200" y="258603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cs typeface="Arial" charset="0"/>
              </a:rPr>
              <a:t>Features  x =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584200" y="3090863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cs typeface="Arial" charset="0"/>
              </a:rPr>
              <a:t>Labels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1600200" y="3076575"/>
            <a:ext cx="495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cs typeface="Arial" charset="0"/>
              </a:rPr>
              <a:t>y =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61975" y="4552950"/>
            <a:ext cx="8170863" cy="1155700"/>
            <a:chOff x="354" y="3067"/>
            <a:chExt cx="5147" cy="728"/>
          </a:xfrm>
        </p:grpSpPr>
        <p:pic>
          <p:nvPicPr>
            <p:cNvPr id="29732" name="Picture 3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76" y="3552"/>
              <a:ext cx="103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33" name="Text Box 37"/>
            <p:cNvSpPr txBox="1">
              <a:spLocks noChangeArrowheads="1"/>
            </p:cNvSpPr>
            <p:nvPr/>
          </p:nvSpPr>
          <p:spPr bwMode="auto">
            <a:xfrm>
              <a:off x="2033" y="3563"/>
              <a:ext cx="3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>
                  <a:solidFill>
                    <a:schemeClr val="bg1"/>
                  </a:solidFill>
                  <a:cs typeface="Arial" charset="0"/>
                </a:rPr>
                <a:t>Where                 belongs to some family of functions</a:t>
              </a:r>
            </a:p>
          </p:txBody>
        </p:sp>
        <p:pic>
          <p:nvPicPr>
            <p:cNvPr id="29734" name="Picture 3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590" y="3560"/>
              <a:ext cx="52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35" name="Rectangle 39"/>
            <p:cNvSpPr>
              <a:spLocks noChangeArrowheads="1"/>
            </p:cNvSpPr>
            <p:nvPr/>
          </p:nvSpPr>
          <p:spPr bwMode="auto">
            <a:xfrm>
              <a:off x="354" y="3067"/>
              <a:ext cx="275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FontTx/>
                <a:buChar char="•"/>
              </a:pPr>
              <a:r>
                <a:rPr lang="en-US" sz="3200" b="0">
                  <a:solidFill>
                    <a:schemeClr val="bg1"/>
                  </a:solidFill>
                  <a:cs typeface="Arial" charset="0"/>
                </a:rPr>
                <a:t> Classification function</a:t>
              </a:r>
            </a:p>
          </p:txBody>
        </p:sp>
      </p:grpSp>
      <p:sp>
        <p:nvSpPr>
          <p:cNvPr id="29736" name="Rectangle 40"/>
          <p:cNvSpPr>
            <a:spLocks noChangeArrowheads="1"/>
          </p:cNvSpPr>
          <p:nvPr/>
        </p:nvSpPr>
        <p:spPr bwMode="auto">
          <a:xfrm>
            <a:off x="544513" y="5821363"/>
            <a:ext cx="789305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b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200" b="0">
                <a:solidFill>
                  <a:schemeClr val="bg1"/>
                </a:solidFill>
                <a:cs typeface="Arial" charset="0"/>
              </a:rPr>
              <a:t>Minimize misclassification error</a:t>
            </a:r>
            <a:endParaRPr lang="en-US" sz="4400" b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b="0">
                <a:solidFill>
                  <a:schemeClr val="bg1"/>
                </a:solidFill>
                <a:cs typeface="Arial" charset="0"/>
              </a:rPr>
              <a:t>(Not that simple: we need some guarantees that there will be generalization)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57200" y="76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4400" b="0">
                <a:solidFill>
                  <a:schemeClr val="bg1"/>
                </a:solidFill>
              </a:rPr>
              <a:t>Face detection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674813" y="914400"/>
            <a:ext cx="5918200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39700" y="5064125"/>
            <a:ext cx="827087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400" b="0">
                <a:solidFill>
                  <a:schemeClr val="bg1"/>
                </a:solidFill>
                <a:latin typeface="Times New Roman" pitchFamily="18" charset="0"/>
              </a:rPr>
              <a:t> The representation and matching of pictorial structures</a:t>
            </a:r>
            <a:r>
              <a:rPr lang="en-US" sz="1400" b="0">
                <a:latin typeface="Times New Roman" pitchFamily="18" charset="0"/>
              </a:rPr>
              <a:t> </a:t>
            </a:r>
            <a:r>
              <a:rPr lang="en-US" sz="1400" b="0">
                <a:solidFill>
                  <a:schemeClr val="bg1"/>
                </a:solidFill>
                <a:latin typeface="Times New Roman" pitchFamily="18" charset="0"/>
              </a:rPr>
              <a:t>Fischler, Elschlager (1973)</a:t>
            </a:r>
            <a:r>
              <a:rPr lang="en-US" sz="1400" b="0">
                <a:latin typeface="Times New Roman" pitchFamily="18" charset="0"/>
              </a:rPr>
              <a:t>. </a:t>
            </a:r>
            <a:r>
              <a:rPr lang="en-US"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sz="1400" b="0">
                <a:solidFill>
                  <a:schemeClr val="bg1"/>
                </a:solidFill>
                <a:latin typeface="Times New Roman" pitchFamily="18" charset="0"/>
              </a:rPr>
              <a:t> Face recognition using eigenfaces M. Turk and A. Pentland (1991). </a:t>
            </a:r>
            <a:endParaRPr lang="en-US" sz="1400" b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Human Face Detection in Visual Scenes - Rowley, Baluja, Kanade (1995) </a:t>
            </a:r>
          </a:p>
          <a:p>
            <a:pPr>
              <a:buFontTx/>
              <a:buChar char="•"/>
            </a:pPr>
            <a:r>
              <a:rPr lang="en-US"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Graded Learning for Object Detection - Fleuret, Geman (1999) </a:t>
            </a:r>
          </a:p>
          <a:p>
            <a:pPr>
              <a:buFontTx/>
              <a:buChar char="•"/>
            </a:pPr>
            <a:r>
              <a:rPr lang="en-US"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Robust Real-time Object Detection - Viola, Jones (2001)</a:t>
            </a:r>
          </a:p>
          <a:p>
            <a:pPr>
              <a:buFontTx/>
              <a:buChar char="•"/>
            </a:pPr>
            <a:r>
              <a:rPr lang="en-US" sz="1400" b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Feature Reduction and Hierarchy of Classifiers for Fast Object Detection in Video Images - Heisele, Serre, Mukherjee, Poggio (2001)</a:t>
            </a:r>
          </a:p>
          <a:p>
            <a:pPr>
              <a:buFontTx/>
              <a:buChar char="•"/>
            </a:pPr>
            <a:r>
              <a:rPr lang="en-US" sz="1400" b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Features: </a:t>
            </a:r>
            <a:r>
              <a:rPr lang="en-US" sz="4000" dirty="0" err="1" smtClean="0"/>
              <a:t>Haar</a:t>
            </a:r>
            <a:r>
              <a:rPr lang="en-US" sz="4000" dirty="0" smtClean="0"/>
              <a:t> filters</a:t>
            </a:r>
            <a:endParaRPr lang="en-US" sz="4000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err="1"/>
              <a:t>Haar</a:t>
            </a:r>
            <a:r>
              <a:rPr lang="en-US" dirty="0"/>
              <a:t> filters and integral image</a:t>
            </a:r>
          </a:p>
          <a:p>
            <a:pPr>
              <a:buFontTx/>
              <a:buNone/>
            </a:pPr>
            <a:r>
              <a:rPr lang="en-US" sz="1800" dirty="0"/>
              <a:t>Viola and Jones, ICCV 2001</a:t>
            </a:r>
          </a:p>
          <a:p>
            <a:pPr>
              <a:buFontTx/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None/>
            </a:pPr>
            <a:r>
              <a:rPr lang="en-US" dirty="0" err="1" smtClean="0"/>
              <a:t>Haar</a:t>
            </a:r>
            <a:r>
              <a:rPr lang="en-US" dirty="0" smtClean="0"/>
              <a:t> wavelets</a:t>
            </a:r>
            <a:endParaRPr lang="en-US" dirty="0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981200"/>
            <a:ext cx="36544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905000"/>
            <a:ext cx="2795587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6629400" y="2705100"/>
            <a:ext cx="1028700" cy="571500"/>
          </a:xfrm>
          <a:prstGeom prst="rect">
            <a:avLst/>
          </a:prstGeom>
          <a:solidFill>
            <a:srgbClr val="E605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4495800"/>
            <a:ext cx="29718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88950" y="5348287"/>
            <a:ext cx="332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chemeClr val="bg1"/>
                </a:solidFill>
              </a:rPr>
              <a:t>Papageorgiou</a:t>
            </a:r>
            <a:r>
              <a:rPr lang="en-US" b="0" dirty="0">
                <a:solidFill>
                  <a:schemeClr val="bg1"/>
                </a:solidFill>
              </a:rPr>
              <a:t> &amp; </a:t>
            </a:r>
            <a:r>
              <a:rPr lang="en-US" b="0" dirty="0" err="1">
                <a:solidFill>
                  <a:schemeClr val="bg1"/>
                </a:solidFill>
              </a:rPr>
              <a:t>Poggio</a:t>
            </a:r>
            <a:r>
              <a:rPr lang="en-US" b="0" dirty="0">
                <a:solidFill>
                  <a:schemeClr val="bg1"/>
                </a:solidFill>
              </a:rPr>
              <a:t> (2000)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Features: Edges </a:t>
            </a:r>
            <a:r>
              <a:rPr lang="en-US" sz="3200" dirty="0"/>
              <a:t>and chamfer distance</a:t>
            </a:r>
          </a:p>
        </p:txBody>
      </p:sp>
      <p:sp>
        <p:nvSpPr>
          <p:cNvPr id="513030" name="Text Box 6"/>
          <p:cNvSpPr txBox="1">
            <a:spLocks noChangeArrowheads="1"/>
          </p:cNvSpPr>
          <p:nvPr/>
        </p:nvSpPr>
        <p:spPr bwMode="auto">
          <a:xfrm>
            <a:off x="0" y="58674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chemeClr val="bg1"/>
                </a:solidFill>
              </a:rPr>
              <a:t>Gavrila, Philomin, ICCV 1999</a:t>
            </a:r>
          </a:p>
        </p:txBody>
      </p:sp>
      <p:pic>
        <p:nvPicPr>
          <p:cNvPr id="513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733800"/>
            <a:ext cx="2971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838200"/>
            <a:ext cx="31877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33" name="Picture 9"/>
          <p:cNvPicPr>
            <a:picLocks noChangeAspect="1" noChangeArrowheads="1"/>
          </p:cNvPicPr>
          <p:nvPr/>
        </p:nvPicPr>
        <p:blipFill>
          <a:blip r:embed="rId5"/>
          <a:srcRect l="11169" t="2499" r="3406" b="12500"/>
          <a:stretch>
            <a:fillRect/>
          </a:stretch>
        </p:blipFill>
        <p:spPr bwMode="auto">
          <a:xfrm>
            <a:off x="1600200" y="1752600"/>
            <a:ext cx="28114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34" name="Picture 10"/>
          <p:cNvPicPr>
            <a:picLocks noChangeAspect="1" noChangeArrowheads="1"/>
          </p:cNvPicPr>
          <p:nvPr/>
        </p:nvPicPr>
        <p:blipFill>
          <a:blip r:embed="rId6"/>
          <a:srcRect r="4741"/>
          <a:stretch>
            <a:fillRect/>
          </a:stretch>
        </p:blipFill>
        <p:spPr bwMode="auto">
          <a:xfrm>
            <a:off x="152400" y="9144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35" name="Picture 11"/>
          <p:cNvPicPr>
            <a:picLocks noChangeAspect="1" noChangeArrowheads="1"/>
          </p:cNvPicPr>
          <p:nvPr/>
        </p:nvPicPr>
        <p:blipFill>
          <a:blip r:embed="rId7"/>
          <a:srcRect r="7196"/>
          <a:stretch>
            <a:fillRect/>
          </a:stretch>
        </p:blipFill>
        <p:spPr bwMode="auto">
          <a:xfrm>
            <a:off x="152400" y="2438400"/>
            <a:ext cx="13716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36" name="Picture 12"/>
          <p:cNvPicPr>
            <a:picLocks noChangeAspect="1" noChangeArrowheads="1"/>
          </p:cNvPicPr>
          <p:nvPr/>
        </p:nvPicPr>
        <p:blipFill>
          <a:blip r:embed="rId8"/>
          <a:srcRect r="5116"/>
          <a:stretch>
            <a:fillRect/>
          </a:stretch>
        </p:blipFill>
        <p:spPr bwMode="auto">
          <a:xfrm>
            <a:off x="152400" y="4038600"/>
            <a:ext cx="13525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37" name="Picture 13"/>
          <p:cNvPicPr>
            <a:picLocks noChangeAspect="1" noChangeArrowheads="1"/>
          </p:cNvPicPr>
          <p:nvPr/>
        </p:nvPicPr>
        <p:blipFill>
          <a:blip r:embed="rId9"/>
          <a:srcRect l="16745" t="10503" r="21860" b="10722"/>
          <a:stretch>
            <a:fillRect/>
          </a:stretch>
        </p:blipFill>
        <p:spPr bwMode="auto">
          <a:xfrm>
            <a:off x="4495800" y="2590800"/>
            <a:ext cx="83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Features: Edge </a:t>
            </a:r>
            <a:r>
              <a:rPr lang="en-US" sz="4000" dirty="0"/>
              <a:t>fragments</a:t>
            </a:r>
          </a:p>
        </p:txBody>
      </p:sp>
      <p:pic>
        <p:nvPicPr>
          <p:cNvPr id="4464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4724400"/>
            <a:ext cx="44196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64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914400"/>
            <a:ext cx="49530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6472" name="Text Box 8"/>
          <p:cNvSpPr txBox="1">
            <a:spLocks noChangeArrowheads="1"/>
          </p:cNvSpPr>
          <p:nvPr/>
        </p:nvSpPr>
        <p:spPr bwMode="auto">
          <a:xfrm>
            <a:off x="152400" y="3657600"/>
            <a:ext cx="3276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chemeClr val="bg1"/>
                </a:solidFill>
              </a:rPr>
              <a:t>Weak detector = k edge fragments and threshold. Chamfer distance uses 8 orientation planes</a:t>
            </a:r>
          </a:p>
        </p:txBody>
      </p:sp>
      <p:sp>
        <p:nvSpPr>
          <p:cNvPr id="446473" name="Text Box 9"/>
          <p:cNvSpPr txBox="1">
            <a:spLocks noChangeArrowheads="1"/>
          </p:cNvSpPr>
          <p:nvPr/>
        </p:nvSpPr>
        <p:spPr bwMode="auto">
          <a:xfrm>
            <a:off x="3870325" y="6208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4647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3733800"/>
            <a:ext cx="538003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6475" name="Text Box 11"/>
          <p:cNvSpPr txBox="1">
            <a:spLocks noChangeArrowheads="1"/>
          </p:cNvSpPr>
          <p:nvPr/>
        </p:nvSpPr>
        <p:spPr bwMode="auto">
          <a:xfrm>
            <a:off x="152400" y="914400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chemeClr val="bg1"/>
                </a:solidFill>
              </a:rPr>
              <a:t>Opelt, Pinz, Zisserman, ECCV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Features: Histograms </a:t>
            </a:r>
            <a:r>
              <a:rPr lang="en-US" sz="3200" dirty="0"/>
              <a:t>of oriented gradients</a:t>
            </a:r>
          </a:p>
        </p:txBody>
      </p:sp>
      <p:pic>
        <p:nvPicPr>
          <p:cNvPr id="4976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722813"/>
            <a:ext cx="601980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76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722813"/>
            <a:ext cx="297180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7671" name="Rectangle 7"/>
          <p:cNvSpPr>
            <a:spLocks noChangeArrowheads="1"/>
          </p:cNvSpPr>
          <p:nvPr/>
        </p:nvSpPr>
        <p:spPr bwMode="auto">
          <a:xfrm>
            <a:off x="152400" y="4267200"/>
            <a:ext cx="227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b="0">
                <a:solidFill>
                  <a:schemeClr val="bg1"/>
                </a:solidFill>
              </a:rPr>
              <a:t> Dalal &amp; Trigs, 2006</a:t>
            </a:r>
          </a:p>
        </p:txBody>
      </p:sp>
      <p:sp>
        <p:nvSpPr>
          <p:cNvPr id="497672" name="Rectangle 8"/>
          <p:cNvSpPr>
            <a:spLocks noChangeArrowheads="1"/>
          </p:cNvSpPr>
          <p:nvPr/>
        </p:nvSpPr>
        <p:spPr bwMode="auto">
          <a:xfrm>
            <a:off x="4572000" y="990600"/>
            <a:ext cx="390525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b="0">
                <a:solidFill>
                  <a:schemeClr val="bg1"/>
                </a:solidFill>
              </a:rPr>
              <a:t> Shape context</a:t>
            </a:r>
          </a:p>
          <a:p>
            <a:pPr eaLnBrk="1" hangingPunct="1">
              <a:spcBef>
                <a:spcPct val="20000"/>
              </a:spcBef>
            </a:pPr>
            <a:r>
              <a:rPr lang="en-US" b="0">
                <a:solidFill>
                  <a:schemeClr val="bg1"/>
                </a:solidFill>
              </a:rPr>
              <a:t>Belongie, Malik, Puzicha, NIPS 2000</a:t>
            </a:r>
          </a:p>
        </p:txBody>
      </p:sp>
      <p:sp>
        <p:nvSpPr>
          <p:cNvPr id="497673" name="Rectangle 9"/>
          <p:cNvSpPr>
            <a:spLocks noChangeArrowheads="1"/>
          </p:cNvSpPr>
          <p:nvPr/>
        </p:nvSpPr>
        <p:spPr bwMode="auto">
          <a:xfrm>
            <a:off x="228600" y="1295400"/>
            <a:ext cx="3032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b="0">
                <a:solidFill>
                  <a:schemeClr val="bg1"/>
                </a:solidFill>
              </a:rPr>
              <a:t> SIFT, D. Lowe, ICCV 1999</a:t>
            </a:r>
          </a:p>
        </p:txBody>
      </p:sp>
      <p:pic>
        <p:nvPicPr>
          <p:cNvPr id="49767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676400"/>
            <a:ext cx="41148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767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905000"/>
            <a:ext cx="4038600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sz="4000" dirty="0" smtClean="0"/>
              <a:t>Bag of Words</a:t>
            </a:r>
            <a:endParaRPr lang="en-US" sz="40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5964238"/>
            <a:ext cx="5029200" cy="817562"/>
            <a:chOff x="96" y="96"/>
            <a:chExt cx="5616" cy="912"/>
          </a:xfrm>
        </p:grpSpPr>
        <p:sp>
          <p:nvSpPr>
            <p:cNvPr id="562181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62182" name="Picture 6" descr="ermine"/>
            <p:cNvPicPr>
              <a:picLocks noChangeAspect="1" noChangeArrowheads="1"/>
            </p:cNvPicPr>
            <p:nvPr/>
          </p:nvPicPr>
          <p:blipFill>
            <a:blip r:embed="rId2"/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</p:spPr>
        </p:pic>
        <p:pic>
          <p:nvPicPr>
            <p:cNvPr id="562183" name="Picture 7" descr="ermine"/>
            <p:cNvPicPr>
              <a:picLocks noChangeAspect="1" noChangeArrowheads="1"/>
            </p:cNvPicPr>
            <p:nvPr/>
          </p:nvPicPr>
          <p:blipFill>
            <a:blip r:embed="rId2"/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</p:spPr>
        </p:pic>
        <p:pic>
          <p:nvPicPr>
            <p:cNvPr id="562184" name="Picture 8" descr="ermine"/>
            <p:cNvPicPr>
              <a:picLocks noChangeAspect="1" noChangeArrowheads="1"/>
            </p:cNvPicPr>
            <p:nvPr/>
          </p:nvPicPr>
          <p:blipFill>
            <a:blip r:embed="rId2"/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</p:spPr>
        </p:pic>
        <p:pic>
          <p:nvPicPr>
            <p:cNvPr id="562185" name="Picture 9" descr="ermine"/>
            <p:cNvPicPr>
              <a:picLocks noChangeAspect="1" noChangeArrowheads="1"/>
            </p:cNvPicPr>
            <p:nvPr/>
          </p:nvPicPr>
          <p:blipFill>
            <a:blip r:embed="rId2"/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</p:spPr>
        </p:pic>
        <p:pic>
          <p:nvPicPr>
            <p:cNvPr id="562186" name="Picture 10" descr="ermine"/>
            <p:cNvPicPr>
              <a:picLocks noChangeAspect="1" noChangeArrowheads="1"/>
            </p:cNvPicPr>
            <p:nvPr/>
          </p:nvPicPr>
          <p:blipFill>
            <a:blip r:embed="rId2"/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</p:spPr>
        </p:pic>
        <p:pic>
          <p:nvPicPr>
            <p:cNvPr id="562187" name="Picture 11" descr="ermine"/>
            <p:cNvPicPr>
              <a:picLocks noChangeAspect="1" noChangeArrowheads="1"/>
            </p:cNvPicPr>
            <p:nvPr/>
          </p:nvPicPr>
          <p:blipFill>
            <a:blip r:embed="rId2"/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</p:spPr>
        </p:pic>
        <p:pic>
          <p:nvPicPr>
            <p:cNvPr id="562188" name="Picture 12" descr="bicycl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</p:spPr>
        </p:pic>
        <p:pic>
          <p:nvPicPr>
            <p:cNvPr id="562189" name="Picture 13" descr="bicycl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</p:spPr>
        </p:pic>
        <p:pic>
          <p:nvPicPr>
            <p:cNvPr id="562190" name="Picture 14" descr="bicycl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</p:spPr>
        </p:pic>
        <p:pic>
          <p:nvPicPr>
            <p:cNvPr id="562191" name="Picture 15" descr="bicycl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</p:spPr>
        </p:pic>
        <p:pic>
          <p:nvPicPr>
            <p:cNvPr id="562192" name="Picture 16" descr="bicycl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</p:spPr>
        </p:pic>
        <p:pic>
          <p:nvPicPr>
            <p:cNvPr id="562193" name="Picture 17" descr="violin"/>
            <p:cNvPicPr>
              <a:picLocks noChangeAspect="1" noChangeArrowheads="1"/>
            </p:cNvPicPr>
            <p:nvPr/>
          </p:nvPicPr>
          <p:blipFill>
            <a:blip r:embed="rId4"/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</p:spPr>
        </p:pic>
        <p:pic>
          <p:nvPicPr>
            <p:cNvPr id="562194" name="Picture 18" descr="violin"/>
            <p:cNvPicPr>
              <a:picLocks noChangeAspect="1" noChangeArrowheads="1"/>
            </p:cNvPicPr>
            <p:nvPr/>
          </p:nvPicPr>
          <p:blipFill>
            <a:blip r:embed="rId4"/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</p:spPr>
        </p:pic>
        <p:pic>
          <p:nvPicPr>
            <p:cNvPr id="562195" name="Picture 19" descr="violin"/>
            <p:cNvPicPr>
              <a:picLocks noChangeAspect="1" noChangeArrowheads="1"/>
            </p:cNvPicPr>
            <p:nvPr/>
          </p:nvPicPr>
          <p:blipFill>
            <a:blip r:embed="rId4"/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</p:spPr>
        </p:pic>
        <p:pic>
          <p:nvPicPr>
            <p:cNvPr id="562196" name="Picture 20" descr="violin"/>
            <p:cNvPicPr>
              <a:picLocks noChangeAspect="1" noChangeArrowheads="1"/>
            </p:cNvPicPr>
            <p:nvPr/>
          </p:nvPicPr>
          <p:blipFill>
            <a:blip r:embed="rId4"/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</p:spPr>
        </p:pic>
        <p:pic>
          <p:nvPicPr>
            <p:cNvPr id="562197" name="Picture 21" descr="violin"/>
            <p:cNvPicPr>
              <a:picLocks noChangeAspect="1" noChangeArrowheads="1"/>
            </p:cNvPicPr>
            <p:nvPr/>
          </p:nvPicPr>
          <p:blipFill>
            <a:blip r:embed="rId4"/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</p:spPr>
        </p:pic>
        <p:pic>
          <p:nvPicPr>
            <p:cNvPr id="562198" name="Picture 22" descr="violin"/>
            <p:cNvPicPr>
              <a:picLocks noChangeAspect="1" noChangeArrowheads="1"/>
            </p:cNvPicPr>
            <p:nvPr/>
          </p:nvPicPr>
          <p:blipFill>
            <a:blip r:embed="rId4"/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</p:spPr>
        </p:pic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28600" y="3581400"/>
            <a:ext cx="8763000" cy="2209800"/>
            <a:chOff x="144" y="1776"/>
            <a:chExt cx="5520" cy="1392"/>
          </a:xfrm>
        </p:grpSpPr>
        <p:sp>
          <p:nvSpPr>
            <p:cNvPr id="562200" name="Rectangle 24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1" name="Rectangle 25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2" name="Rectangle 26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3" name="Rectangle 27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4" name="Rectangle 28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5" name="Rectangle 29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6" name="Rectangle 30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7" name="Rectangle 31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8" name="Rectangle 32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9" name="Rectangle 33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10" name="Rectangle 34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11" name="Rectangle 35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12" name="Line 36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2213" name="Line 37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562214" name="Picture 38" descr="ermine"/>
            <p:cNvPicPr>
              <a:picLocks noChangeAspect="1" noChangeArrowheads="1"/>
            </p:cNvPicPr>
            <p:nvPr/>
          </p:nvPicPr>
          <p:blipFill>
            <a:blip r:embed="rId2"/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</p:spPr>
        </p:pic>
        <p:pic>
          <p:nvPicPr>
            <p:cNvPr id="562215" name="Picture 39" descr="bicycle"/>
            <p:cNvPicPr>
              <a:picLocks noChangeAspect="1" noChangeArrowheads="1"/>
            </p:cNvPicPr>
            <p:nvPr/>
          </p:nvPicPr>
          <p:blipFill>
            <a:blip r:embed="rId3"/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</p:spPr>
        </p:pic>
        <p:pic>
          <p:nvPicPr>
            <p:cNvPr id="562216" name="Picture 40" descr="ermine"/>
            <p:cNvPicPr>
              <a:picLocks noChangeAspect="1" noChangeArrowheads="1"/>
            </p:cNvPicPr>
            <p:nvPr/>
          </p:nvPicPr>
          <p:blipFill>
            <a:blip r:embed="rId2"/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</p:spPr>
        </p:pic>
        <p:sp>
          <p:nvSpPr>
            <p:cNvPr id="562217" name="Line 41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2218" name="Line 42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2219" name="Line 43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2220" name="Line 44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562221" name="Picture 45" descr="violin"/>
            <p:cNvPicPr>
              <a:picLocks noChangeAspect="1" noChangeArrowheads="1"/>
            </p:cNvPicPr>
            <p:nvPr/>
          </p:nvPicPr>
          <p:blipFill>
            <a:blip r:embed="rId4"/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</p:spPr>
        </p:pic>
        <p:pic>
          <p:nvPicPr>
            <p:cNvPr id="562222" name="Picture 46" descr="ermine"/>
            <p:cNvPicPr>
              <a:picLocks noChangeAspect="1" noChangeArrowheads="1"/>
            </p:cNvPicPr>
            <p:nvPr/>
          </p:nvPicPr>
          <p:blipFill>
            <a:blip r:embed="rId2"/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</p:spPr>
        </p:pic>
        <p:pic>
          <p:nvPicPr>
            <p:cNvPr id="562223" name="Picture 47" descr="bicycle"/>
            <p:cNvPicPr>
              <a:picLocks noChangeAspect="1" noChangeArrowheads="1"/>
            </p:cNvPicPr>
            <p:nvPr/>
          </p:nvPicPr>
          <p:blipFill>
            <a:blip r:embed="rId3"/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</p:spPr>
        </p:pic>
        <p:pic>
          <p:nvPicPr>
            <p:cNvPr id="562224" name="Picture 48" descr="ermine"/>
            <p:cNvPicPr>
              <a:picLocks noChangeAspect="1" noChangeArrowheads="1"/>
            </p:cNvPicPr>
            <p:nvPr/>
          </p:nvPicPr>
          <p:blipFill>
            <a:blip r:embed="rId2"/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</p:spPr>
        </p:pic>
        <p:pic>
          <p:nvPicPr>
            <p:cNvPr id="562225" name="Picture 49" descr="violin"/>
            <p:cNvPicPr>
              <a:picLocks noChangeAspect="1" noChangeArrowheads="1"/>
            </p:cNvPicPr>
            <p:nvPr/>
          </p:nvPicPr>
          <p:blipFill>
            <a:blip r:embed="rId4"/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</p:spPr>
        </p:pic>
        <p:pic>
          <p:nvPicPr>
            <p:cNvPr id="562226" name="Picture 50" descr="ermine"/>
            <p:cNvPicPr>
              <a:picLocks noChangeAspect="1" noChangeArrowheads="1"/>
            </p:cNvPicPr>
            <p:nvPr/>
          </p:nvPicPr>
          <p:blipFill>
            <a:blip r:embed="rId2"/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</p:spPr>
        </p:pic>
        <p:pic>
          <p:nvPicPr>
            <p:cNvPr id="562227" name="Picture 51" descr="bicycle"/>
            <p:cNvPicPr>
              <a:picLocks noChangeAspect="1" noChangeArrowheads="1"/>
            </p:cNvPicPr>
            <p:nvPr/>
          </p:nvPicPr>
          <p:blipFill>
            <a:blip r:embed="rId3"/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</p:spPr>
        </p:pic>
        <p:pic>
          <p:nvPicPr>
            <p:cNvPr id="562228" name="Picture 52" descr="ermine"/>
            <p:cNvPicPr>
              <a:picLocks noChangeAspect="1" noChangeArrowheads="1"/>
            </p:cNvPicPr>
            <p:nvPr/>
          </p:nvPicPr>
          <p:blipFill>
            <a:blip r:embed="rId2"/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</p:spPr>
        </p:pic>
        <p:pic>
          <p:nvPicPr>
            <p:cNvPr id="562229" name="Picture 53" descr="violin"/>
            <p:cNvPicPr>
              <a:picLocks noChangeAspect="1" noChangeArrowheads="1"/>
            </p:cNvPicPr>
            <p:nvPr/>
          </p:nvPicPr>
          <p:blipFill>
            <a:blip r:embed="rId4"/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</p:spPr>
        </p:pic>
      </p:grpSp>
      <p:pic>
        <p:nvPicPr>
          <p:cNvPr id="562230" name="Picture 54" descr="DaVinci_face_on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29063"/>
            <a:ext cx="581025" cy="719137"/>
          </a:xfrm>
          <a:prstGeom prst="rect">
            <a:avLst/>
          </a:prstGeom>
          <a:noFill/>
        </p:spPr>
      </p:pic>
      <p:pic>
        <p:nvPicPr>
          <p:cNvPr id="562231" name="Picture 55" descr="bicyc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3990975"/>
            <a:ext cx="990600" cy="590550"/>
          </a:xfrm>
          <a:prstGeom prst="rect">
            <a:avLst/>
          </a:prstGeom>
          <a:noFill/>
        </p:spPr>
      </p:pic>
      <p:pic>
        <p:nvPicPr>
          <p:cNvPr id="562232" name="Picture 56" descr="viol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301100">
            <a:off x="6781800" y="3624263"/>
            <a:ext cx="384175" cy="917575"/>
          </a:xfrm>
          <a:prstGeom prst="rect">
            <a:avLst/>
          </a:prstGeom>
          <a:noFill/>
        </p:spPr>
      </p:pic>
      <p:sp>
        <p:nvSpPr>
          <p:cNvPr id="562234" name="Rectangle 58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25963"/>
          </a:xfrm>
          <a:noFill/>
          <a:ln/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Independent </a:t>
            </a:r>
            <a:r>
              <a:rPr lang="en-US" dirty="0"/>
              <a:t>features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Histogram </a:t>
            </a:r>
            <a:r>
              <a:rPr lang="en-US" dirty="0"/>
              <a:t>representation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52400" y="4419600"/>
            <a:ext cx="3422412" cy="346249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ts val="2688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</a:pPr>
            <a:r>
              <a:rPr lang="en-GB" sz="2200" dirty="0">
                <a:solidFill>
                  <a:srgbClr val="FFFF00"/>
                </a:solidFill>
              </a:rPr>
              <a:t>Berg, Berg and </a:t>
            </a:r>
            <a:r>
              <a:rPr lang="en-GB" sz="2200" dirty="0" err="1" smtClean="0">
                <a:solidFill>
                  <a:srgbClr val="FFFF00"/>
                </a:solidFill>
              </a:rPr>
              <a:t>Malik</a:t>
            </a:r>
            <a:r>
              <a:rPr lang="en-GB" sz="2200" dirty="0" smtClean="0">
                <a:solidFill>
                  <a:srgbClr val="FFFF00"/>
                </a:solidFill>
              </a:rPr>
              <a:t>, 2005</a:t>
            </a:r>
            <a:endParaRPr lang="en-GB" sz="2200" dirty="0">
              <a:solidFill>
                <a:srgbClr val="FFFF00"/>
              </a:solidFill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Classifier: Nearest Neighbor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2000" y="1905000"/>
            <a:ext cx="7602209" cy="2350532"/>
            <a:chOff x="838200" y="1600200"/>
            <a:chExt cx="7602209" cy="2350532"/>
          </a:xfrm>
        </p:grpSpPr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2800" y="1600200"/>
              <a:ext cx="1201965" cy="1087230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</p:spPr>
        </p:pic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1600200"/>
              <a:ext cx="2343114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l="22574" t="23128" r="14514"/>
            <a:stretch>
              <a:fillRect/>
            </a:stretch>
          </p:blipFill>
          <p:spPr bwMode="auto">
            <a:xfrm>
              <a:off x="6400800" y="1600200"/>
              <a:ext cx="2039609" cy="2249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6800" y="1600200"/>
              <a:ext cx="1207429" cy="1087233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5200" y="2438400"/>
              <a:ext cx="1207426" cy="1081768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</p:spPr>
        </p:pic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67200" y="1752600"/>
              <a:ext cx="1207430" cy="1081768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</p:spPr>
        </p:pic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76800" y="2438400"/>
              <a:ext cx="1201964" cy="1081768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810000" y="3581400"/>
              <a:ext cx="2684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b="0" dirty="0">
                  <a:solidFill>
                    <a:schemeClr val="bg1"/>
                  </a:solidFill>
                  <a:cs typeface="Arial" charset="0"/>
                </a:rPr>
                <a:t>10</a:t>
              </a:r>
              <a:r>
                <a:rPr lang="en-US" b="0" baseline="30000" dirty="0">
                  <a:solidFill>
                    <a:schemeClr val="bg1"/>
                  </a:solidFill>
                  <a:cs typeface="Arial" charset="0"/>
                </a:rPr>
                <a:t>6</a:t>
              </a:r>
              <a:r>
                <a:rPr lang="en-US" b="0" dirty="0">
                  <a:solidFill>
                    <a:schemeClr val="bg1"/>
                  </a:solidFill>
                  <a:cs typeface="Arial" charset="0"/>
                </a:rPr>
                <a:t> examples</a:t>
              </a:r>
            </a:p>
          </p:txBody>
        </p:sp>
      </p:grp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9"/>
          <a:srcRect l="1596" t="4796" r="1596" b="4796"/>
          <a:stretch>
            <a:fillRect/>
          </a:stretch>
        </p:blipFill>
        <p:spPr bwMode="auto">
          <a:xfrm>
            <a:off x="1371600" y="4800600"/>
            <a:ext cx="6248400" cy="1928813"/>
          </a:xfrm>
          <a:prstGeom prst="rect">
            <a:avLst/>
          </a:prstGeom>
          <a:noFill/>
        </p:spPr>
      </p:pic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179387" y="1524000"/>
            <a:ext cx="4420826" cy="323871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ts val="2688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</a:pPr>
            <a:r>
              <a:rPr lang="en-US" sz="2200" dirty="0" err="1">
                <a:solidFill>
                  <a:srgbClr val="FFFF00"/>
                </a:solidFill>
              </a:rPr>
              <a:t>Shakhnarovich</a:t>
            </a:r>
            <a:r>
              <a:rPr lang="en-US" sz="2200" dirty="0">
                <a:solidFill>
                  <a:srgbClr val="FFFF00"/>
                </a:solidFill>
              </a:rPr>
              <a:t>, Viola, Darrell, 2003</a:t>
            </a:r>
            <a:endParaRPr lang="en-GB" sz="2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Classifier: Neural Networks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838200"/>
            <a:ext cx="412320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621198"/>
            <a:ext cx="7467600" cy="223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762000"/>
            <a:ext cx="4988610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0" dirty="0" smtClean="0">
              <a:solidFill>
                <a:schemeClr val="bg1"/>
              </a:solidFill>
              <a:cs typeface="Arial" charset="0"/>
            </a:endParaRPr>
          </a:p>
          <a:p>
            <a:r>
              <a:rPr lang="en-US" sz="2000" b="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rgbClr val="FFFF00"/>
                </a:solidFill>
              </a:rPr>
              <a:t>Fukushima’s </a:t>
            </a:r>
            <a:r>
              <a:rPr lang="en-US" sz="2200" dirty="0" err="1">
                <a:solidFill>
                  <a:srgbClr val="FFFF00"/>
                </a:solidFill>
              </a:rPr>
              <a:t>Neocognitron</a:t>
            </a:r>
            <a:r>
              <a:rPr lang="en-US" sz="2200" dirty="0">
                <a:solidFill>
                  <a:srgbClr val="FFFF00"/>
                </a:solidFill>
              </a:rPr>
              <a:t>, 1980</a:t>
            </a:r>
          </a:p>
          <a:p>
            <a:endParaRPr lang="en-US" sz="2200" dirty="0">
              <a:solidFill>
                <a:srgbClr val="FFFF00"/>
              </a:solidFill>
            </a:endParaRPr>
          </a:p>
          <a:p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 Rowley, </a:t>
            </a:r>
            <a:r>
              <a:rPr lang="en-US" sz="2200" dirty="0" err="1">
                <a:solidFill>
                  <a:srgbClr val="FFFF00"/>
                </a:solidFill>
              </a:rPr>
              <a:t>Baluja</a:t>
            </a:r>
            <a:r>
              <a:rPr lang="en-US" sz="2200" dirty="0">
                <a:solidFill>
                  <a:srgbClr val="FFFF00"/>
                </a:solidFill>
              </a:rPr>
              <a:t>, </a:t>
            </a:r>
            <a:r>
              <a:rPr lang="en-US" sz="2200" dirty="0" err="1">
                <a:solidFill>
                  <a:srgbClr val="FFFF00"/>
                </a:solidFill>
              </a:rPr>
              <a:t>Kanade</a:t>
            </a:r>
            <a:r>
              <a:rPr lang="en-US" sz="2200" dirty="0">
                <a:solidFill>
                  <a:srgbClr val="FFFF00"/>
                </a:solidFill>
              </a:rPr>
              <a:t> 1998</a:t>
            </a:r>
          </a:p>
          <a:p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LeCun</a:t>
            </a:r>
            <a:r>
              <a:rPr lang="en-US" sz="2200" dirty="0">
                <a:solidFill>
                  <a:srgbClr val="FFFF00"/>
                </a:solidFill>
              </a:rPr>
              <a:t>, </a:t>
            </a:r>
            <a:r>
              <a:rPr lang="en-US" sz="2200" dirty="0" err="1">
                <a:solidFill>
                  <a:srgbClr val="FFFF00"/>
                </a:solidFill>
              </a:rPr>
              <a:t>Bottou</a:t>
            </a:r>
            <a:r>
              <a:rPr lang="en-US" sz="2200" dirty="0">
                <a:solidFill>
                  <a:srgbClr val="FFFF00"/>
                </a:solidFill>
              </a:rPr>
              <a:t>, </a:t>
            </a:r>
            <a:r>
              <a:rPr lang="en-US" sz="2200" dirty="0" err="1">
                <a:solidFill>
                  <a:srgbClr val="FFFF00"/>
                </a:solidFill>
              </a:rPr>
              <a:t>Bengio</a:t>
            </a:r>
            <a:r>
              <a:rPr lang="en-US" sz="2200" dirty="0">
                <a:solidFill>
                  <a:srgbClr val="FFFF00"/>
                </a:solidFill>
              </a:rPr>
              <a:t>, </a:t>
            </a:r>
            <a:r>
              <a:rPr lang="en-US" sz="2200" dirty="0" err="1">
                <a:solidFill>
                  <a:srgbClr val="FFFF00"/>
                </a:solidFill>
              </a:rPr>
              <a:t>Haffner</a:t>
            </a:r>
            <a:r>
              <a:rPr lang="en-US" sz="2200" dirty="0">
                <a:solidFill>
                  <a:srgbClr val="FFFF00"/>
                </a:solidFill>
              </a:rPr>
              <a:t> 1998</a:t>
            </a:r>
          </a:p>
          <a:p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Serre</a:t>
            </a:r>
            <a:r>
              <a:rPr lang="en-US" sz="2200" dirty="0">
                <a:solidFill>
                  <a:srgbClr val="FFFF00"/>
                </a:solidFill>
              </a:rPr>
              <a:t> et al. 2005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43400"/>
            <a:ext cx="3934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err="1" smtClean="0">
                <a:solidFill>
                  <a:schemeClr val="bg1"/>
                </a:solidFill>
                <a:cs typeface="Arial" charset="0"/>
              </a:rPr>
              <a:t>LeNet</a:t>
            </a:r>
            <a:r>
              <a:rPr lang="en-US" sz="1400" b="0" dirty="0" smtClean="0">
                <a:solidFill>
                  <a:schemeClr val="bg1"/>
                </a:solidFill>
                <a:cs typeface="Arial" charset="0"/>
              </a:rPr>
              <a:t>  </a:t>
            </a:r>
            <a:r>
              <a:rPr lang="en-US" sz="1400" b="0" dirty="0" err="1" smtClean="0">
                <a:solidFill>
                  <a:schemeClr val="bg1"/>
                </a:solidFill>
                <a:cs typeface="Arial" charset="0"/>
              </a:rPr>
              <a:t>convolutional</a:t>
            </a:r>
            <a:r>
              <a:rPr lang="en-US" sz="1400" b="0" dirty="0" smtClean="0">
                <a:solidFill>
                  <a:schemeClr val="bg1"/>
                </a:solidFill>
                <a:cs typeface="Arial" charset="0"/>
              </a:rPr>
              <a:t> architecture (</a:t>
            </a:r>
            <a:r>
              <a:rPr lang="en-US" sz="1400" b="0" dirty="0" err="1" smtClean="0">
                <a:solidFill>
                  <a:schemeClr val="bg1"/>
                </a:solidFill>
                <a:cs typeface="Arial" charset="0"/>
              </a:rPr>
              <a:t>LeCun</a:t>
            </a:r>
            <a:r>
              <a:rPr lang="en-US" sz="1400" b="0" dirty="0" smtClean="0">
                <a:solidFill>
                  <a:schemeClr val="bg1"/>
                </a:solidFill>
                <a:cs typeface="Arial" charset="0"/>
              </a:rPr>
              <a:t> 1998)</a:t>
            </a:r>
            <a:endParaRPr lang="en-US" sz="1400" b="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00600" y="3962400"/>
            <a:ext cx="2706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 dirty="0" err="1">
                <a:solidFill>
                  <a:schemeClr val="bg1"/>
                </a:solidFill>
              </a:rPr>
              <a:t>Riesenhuber</a:t>
            </a:r>
            <a:r>
              <a:rPr lang="en-US" sz="1200" b="0" dirty="0">
                <a:solidFill>
                  <a:schemeClr val="bg1"/>
                </a:solidFill>
              </a:rPr>
              <a:t>, M. and </a:t>
            </a:r>
            <a:r>
              <a:rPr lang="en-US" sz="1200" b="0" dirty="0" err="1">
                <a:solidFill>
                  <a:schemeClr val="bg1"/>
                </a:solidFill>
              </a:rPr>
              <a:t>Poggio</a:t>
            </a:r>
            <a:r>
              <a:rPr lang="en-US" sz="1200" b="0" dirty="0">
                <a:solidFill>
                  <a:schemeClr val="bg1"/>
                </a:solidFill>
              </a:rPr>
              <a:t>, T. </a:t>
            </a:r>
            <a:r>
              <a:rPr lang="en-US" sz="1200" b="0" dirty="0" smtClean="0">
                <a:solidFill>
                  <a:schemeClr val="bg1"/>
                </a:solidFill>
              </a:rPr>
              <a:t>1999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Classifier: Support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Vector Machine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838200"/>
            <a:ext cx="5867400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Guyon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Vapnik</a:t>
            </a:r>
            <a:endParaRPr lang="en-US" sz="32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 dirty="0" err="1">
                <a:solidFill>
                  <a:srgbClr val="FFFF00"/>
                </a:solidFill>
              </a:rPr>
              <a:t>Heisele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Serre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Poggio</a:t>
            </a:r>
            <a:r>
              <a:rPr lang="en-US" sz="3200" dirty="0">
                <a:solidFill>
                  <a:srgbClr val="FFFF00"/>
                </a:solidFill>
              </a:rPr>
              <a:t>, 2001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……..</a:t>
            </a:r>
            <a:endParaRPr lang="en-US" sz="32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 dirty="0" err="1">
                <a:solidFill>
                  <a:srgbClr val="FFFF00"/>
                </a:solidFill>
              </a:rPr>
              <a:t>Dalal</a:t>
            </a:r>
            <a:r>
              <a:rPr lang="en-US" sz="3200" dirty="0">
                <a:solidFill>
                  <a:srgbClr val="FFFF00"/>
                </a:solidFill>
              </a:rPr>
              <a:t> &amp; </a:t>
            </a:r>
            <a:r>
              <a:rPr lang="en-US" sz="3200" dirty="0" err="1">
                <a:solidFill>
                  <a:srgbClr val="FFFF00"/>
                </a:solidFill>
              </a:rPr>
              <a:t>Triggs</a:t>
            </a:r>
            <a:r>
              <a:rPr lang="en-US" sz="3200" dirty="0">
                <a:solidFill>
                  <a:srgbClr val="FFFF00"/>
                </a:solidFill>
              </a:rPr>
              <a:t> , CVPR 2005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6185" y="3191470"/>
            <a:ext cx="5486400" cy="271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647118" y="593467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1585" y="5934670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descriptor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6985" y="5934670"/>
            <a:ext cx="314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HOG descriptor weighted by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+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SVM            -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SVM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weights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481387"/>
            <a:ext cx="2895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HOG – Histogram of Oriented gradients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Learn weighting of descriptor with linear SVM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685800"/>
            <a:ext cx="1554163" cy="1563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04800" y="838201"/>
            <a:ext cx="8839200" cy="489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Viola &amp; Jones 2001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   </a:t>
            </a:r>
            <a:r>
              <a:rPr lang="en-US" sz="2000" dirty="0" err="1" smtClean="0">
                <a:solidFill>
                  <a:srgbClr val="FFFF00"/>
                </a:solidFill>
              </a:rPr>
              <a:t>Haar</a:t>
            </a:r>
            <a:r>
              <a:rPr lang="en-US" sz="2000" dirty="0" smtClean="0">
                <a:solidFill>
                  <a:srgbClr val="FFFF00"/>
                </a:solidFill>
              </a:rPr>
              <a:t> features via Integral Image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   Cascade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Real-time performance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…….</a:t>
            </a:r>
            <a:endParaRPr lang="en-US" sz="32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320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 dirty="0" err="1" smtClean="0">
                <a:solidFill>
                  <a:srgbClr val="FFFF00"/>
                </a:solidFill>
              </a:rPr>
              <a:t>Torralba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et al., 2004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FFFF00"/>
                </a:solidFill>
              </a:rPr>
              <a:t>    Part-based Boosting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Each weak classifier is a part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Part location modeled by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    offset mask</a:t>
            </a:r>
            <a:endParaRPr lang="en-U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Classifier: Boosting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39000" y="3276600"/>
            <a:ext cx="1657350" cy="33718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6" descr="101_0118"/>
          <p:cNvPicPr>
            <a:picLocks noChangeAspect="1" noChangeArrowheads="1"/>
          </p:cNvPicPr>
          <p:nvPr/>
        </p:nvPicPr>
        <p:blipFill>
          <a:blip r:embed="rId2"/>
          <a:srcRect l="13229" r="30687" b="33058"/>
          <a:stretch>
            <a:fillRect/>
          </a:stretch>
        </p:blipFill>
        <p:spPr bwMode="auto">
          <a:xfrm>
            <a:off x="5715000" y="3352800"/>
            <a:ext cx="1203325" cy="1071563"/>
          </a:xfrm>
          <a:prstGeom prst="rect">
            <a:avLst/>
          </a:prstGeom>
          <a:noFill/>
        </p:spPr>
      </p:pic>
      <p:pic>
        <p:nvPicPr>
          <p:cNvPr id="5" name="Picture 17" descr="101_0118"/>
          <p:cNvPicPr>
            <a:picLocks noChangeAspect="1" noChangeArrowheads="1"/>
          </p:cNvPicPr>
          <p:nvPr/>
        </p:nvPicPr>
        <p:blipFill>
          <a:blip r:embed="rId2"/>
          <a:srcRect l="50520" r="30687" b="73521"/>
          <a:stretch>
            <a:fillRect/>
          </a:stretch>
        </p:blipFill>
        <p:spPr bwMode="auto">
          <a:xfrm>
            <a:off x="7486650" y="3638550"/>
            <a:ext cx="403225" cy="423863"/>
          </a:xfrm>
          <a:prstGeom prst="rect">
            <a:avLst/>
          </a:prstGeom>
          <a:noFill/>
        </p:spPr>
      </p:pic>
      <p:pic>
        <p:nvPicPr>
          <p:cNvPr id="6" name="Picture 18" descr="101_0118"/>
          <p:cNvPicPr>
            <a:picLocks noChangeAspect="1" noChangeArrowheads="1"/>
          </p:cNvPicPr>
          <p:nvPr/>
        </p:nvPicPr>
        <p:blipFill>
          <a:blip r:embed="rId2"/>
          <a:srcRect l="27879" r="50664" b="71736"/>
          <a:stretch>
            <a:fillRect/>
          </a:stretch>
        </p:blipFill>
        <p:spPr bwMode="auto">
          <a:xfrm>
            <a:off x="7467600" y="4419600"/>
            <a:ext cx="460375" cy="452438"/>
          </a:xfrm>
          <a:prstGeom prst="rect">
            <a:avLst/>
          </a:prstGeom>
          <a:noFill/>
        </p:spPr>
      </p:pic>
      <p:pic>
        <p:nvPicPr>
          <p:cNvPr id="7" name="Picture 19" descr="101_0118"/>
          <p:cNvPicPr>
            <a:picLocks noChangeAspect="1" noChangeArrowheads="1"/>
          </p:cNvPicPr>
          <p:nvPr/>
        </p:nvPicPr>
        <p:blipFill>
          <a:blip r:embed="rId2"/>
          <a:srcRect l="52295" t="39273" r="30687" b="33058"/>
          <a:stretch>
            <a:fillRect/>
          </a:stretch>
        </p:blipFill>
        <p:spPr bwMode="auto">
          <a:xfrm>
            <a:off x="7524750" y="5962650"/>
            <a:ext cx="412750" cy="442913"/>
          </a:xfrm>
          <a:prstGeom prst="rect">
            <a:avLst/>
          </a:prstGeom>
          <a:noFill/>
        </p:spPr>
      </p:pic>
      <p:pic>
        <p:nvPicPr>
          <p:cNvPr id="8" name="Picture 20" descr="101_0118"/>
          <p:cNvPicPr>
            <a:picLocks noChangeAspect="1" noChangeArrowheads="1"/>
          </p:cNvPicPr>
          <p:nvPr/>
        </p:nvPicPr>
        <p:blipFill>
          <a:blip r:embed="rId2"/>
          <a:srcRect l="16780" t="24991" r="67534" b="53290"/>
          <a:stretch>
            <a:fillRect/>
          </a:stretch>
        </p:blipFill>
        <p:spPr bwMode="auto">
          <a:xfrm>
            <a:off x="7524750" y="5210175"/>
            <a:ext cx="336550" cy="347663"/>
          </a:xfrm>
          <a:prstGeom prst="rect">
            <a:avLst/>
          </a:prstGeom>
          <a:noFill/>
        </p:spPr>
      </p:pic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6261100" y="3822700"/>
            <a:ext cx="130175" cy="139700"/>
          </a:xfrm>
          <a:prstGeom prst="ellipse">
            <a:avLst/>
          </a:prstGeom>
          <a:solidFill>
            <a:srgbClr val="E605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3"/>
          <a:srcRect l="21747" t="16470" r="26866" b="-4706"/>
          <a:stretch>
            <a:fillRect/>
          </a:stretch>
        </p:blipFill>
        <p:spPr bwMode="auto">
          <a:xfrm>
            <a:off x="8159750" y="3573463"/>
            <a:ext cx="555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4"/>
          <a:srcRect l="23193" t="16718" r="26219" b="-1857"/>
          <a:stretch>
            <a:fillRect/>
          </a:stretch>
        </p:blipFill>
        <p:spPr bwMode="auto">
          <a:xfrm>
            <a:off x="8158163" y="4360863"/>
            <a:ext cx="5635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5"/>
          <a:srcRect l="5118" r="49893" b="18823"/>
          <a:stretch>
            <a:fillRect/>
          </a:stretch>
        </p:blipFill>
        <p:spPr bwMode="auto">
          <a:xfrm>
            <a:off x="8167688" y="5910263"/>
            <a:ext cx="5349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5"/>
          <a:srcRect l="33577" t="7933" r="21434" b="15651"/>
          <a:stretch>
            <a:fillRect/>
          </a:stretch>
        </p:blipFill>
        <p:spPr bwMode="auto">
          <a:xfrm>
            <a:off x="8158163" y="5081588"/>
            <a:ext cx="5588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7"/>
          <p:cNvSpPr>
            <a:spLocks noChangeShapeType="1"/>
          </p:cNvSpPr>
          <p:nvPr/>
        </p:nvSpPr>
        <p:spPr bwMode="auto">
          <a:xfrm>
            <a:off x="6981825" y="3902075"/>
            <a:ext cx="2000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4191000" y="4648200"/>
            <a:ext cx="2224087" cy="1879600"/>
            <a:chOff x="900" y="2282"/>
            <a:chExt cx="900" cy="831"/>
          </a:xfrm>
        </p:grpSpPr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6"/>
            <a:srcRect l="39537" t="23981" r="39999" b="53883"/>
            <a:stretch>
              <a:fillRect/>
            </a:stretch>
          </p:blipFill>
          <p:spPr bwMode="auto">
            <a:xfrm>
              <a:off x="900" y="2827"/>
              <a:ext cx="221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8"/>
            <p:cNvPicPr>
              <a:picLocks noChangeAspect="1" noChangeArrowheads="1"/>
            </p:cNvPicPr>
            <p:nvPr/>
          </p:nvPicPr>
          <p:blipFill>
            <a:blip r:embed="rId7"/>
            <a:srcRect l="52768" t="36432" r="41269" b="56500"/>
            <a:stretch>
              <a:fillRect/>
            </a:stretch>
          </p:blipFill>
          <p:spPr bwMode="auto">
            <a:xfrm>
              <a:off x="908" y="2289"/>
              <a:ext cx="227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9"/>
            <p:cNvPicPr>
              <a:picLocks noChangeAspect="1" noChangeArrowheads="1"/>
            </p:cNvPicPr>
            <p:nvPr/>
          </p:nvPicPr>
          <p:blipFill>
            <a:blip r:embed="rId7"/>
            <a:srcRect l="63589" t="46271" r="27217" b="43530"/>
            <a:stretch>
              <a:fillRect/>
            </a:stretch>
          </p:blipFill>
          <p:spPr bwMode="auto">
            <a:xfrm>
              <a:off x="1450" y="2745"/>
              <a:ext cx="35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0"/>
            <p:cNvPicPr>
              <a:picLocks noChangeAspect="1" noChangeArrowheads="1"/>
            </p:cNvPicPr>
            <p:nvPr/>
          </p:nvPicPr>
          <p:blipFill>
            <a:blip r:embed="rId7"/>
            <a:srcRect l="66557" t="36432" r="27217" b="56639"/>
            <a:stretch>
              <a:fillRect/>
            </a:stretch>
          </p:blipFill>
          <p:spPr bwMode="auto">
            <a:xfrm>
              <a:off x="1550" y="2282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Oval 21"/>
            <p:cNvSpPr>
              <a:spLocks noChangeArrowheads="1"/>
            </p:cNvSpPr>
            <p:nvPr/>
          </p:nvSpPr>
          <p:spPr bwMode="auto">
            <a:xfrm>
              <a:off x="1255" y="2607"/>
              <a:ext cx="82" cy="88"/>
            </a:xfrm>
            <a:prstGeom prst="ellipse">
              <a:avLst/>
            </a:prstGeom>
            <a:solidFill>
              <a:srgbClr val="E605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V="1">
              <a:off x="1162" y="2680"/>
              <a:ext cx="103" cy="13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1167" y="2463"/>
              <a:ext cx="93" cy="13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H="1">
              <a:off x="1337" y="2571"/>
              <a:ext cx="134" cy="5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flipH="1" flipV="1">
              <a:off x="1332" y="2695"/>
              <a:ext cx="87" cy="12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57800" y="838200"/>
            <a:ext cx="36544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Straight Connector 27"/>
          <p:cNvCxnSpPr/>
          <p:nvPr/>
        </p:nvCxnSpPr>
        <p:spPr bwMode="auto">
          <a:xfrm rot="10800000">
            <a:off x="1752600" y="3200400"/>
            <a:ext cx="6019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152400"/>
            <a:ext cx="8686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 of classifier-based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methods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905000"/>
            <a:ext cx="7696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Many techniques for training discriminative models are used </a:t>
            </a:r>
          </a:p>
          <a:p>
            <a:pPr>
              <a:buFontTx/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Many not mentioned here</a:t>
            </a:r>
          </a:p>
          <a:p>
            <a:pPr indent="234950"/>
            <a:r>
              <a:rPr lang="en-GB" sz="2400" dirty="0" smtClean="0">
                <a:solidFill>
                  <a:schemeClr val="bg1"/>
                </a:solidFill>
              </a:rPr>
              <a:t>Conditional random fields </a:t>
            </a:r>
          </a:p>
          <a:p>
            <a:pPr indent="234950"/>
            <a:r>
              <a:rPr lang="en-GB" sz="2400" dirty="0" smtClean="0">
                <a:solidFill>
                  <a:schemeClr val="bg1"/>
                </a:solidFill>
              </a:rPr>
              <a:t>Kernels for object recognition</a:t>
            </a:r>
          </a:p>
          <a:p>
            <a:pPr indent="234950"/>
            <a:r>
              <a:rPr lang="en-GB" sz="2400" dirty="0" smtClean="0">
                <a:solidFill>
                  <a:schemeClr val="bg1"/>
                </a:solidFill>
              </a:rPr>
              <a:t>Learning object similarities</a:t>
            </a:r>
          </a:p>
          <a:p>
            <a:pPr indent="234950"/>
            <a:r>
              <a:rPr lang="en-GB" sz="2400" dirty="0" smtClean="0">
                <a:solidFill>
                  <a:schemeClr val="bg1"/>
                </a:solidFill>
              </a:rPr>
              <a:t>.....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47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Dalal</a:t>
            </a:r>
            <a:r>
              <a:rPr lang="en-US" dirty="0" smtClean="0"/>
              <a:t> &amp; </a:t>
            </a:r>
            <a:r>
              <a:rPr lang="en-US" dirty="0" err="1" smtClean="0"/>
              <a:t>Triggs</a:t>
            </a:r>
            <a:r>
              <a:rPr lang="en-US" dirty="0" smtClean="0"/>
              <a:t> HOG detector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438400"/>
            <a:ext cx="6781800" cy="335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0" y="58674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5867400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descriptor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5867400"/>
            <a:ext cx="314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HOG descriptor weighted by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+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SVM            -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SVM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weights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298" y="990600"/>
            <a:ext cx="8520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HOG – Histogram of Oriented gradients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Careful selection of spatial bin size/# orientation bins/normalization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Learn weighting of descriptor with learn SVM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400" b="1">
                <a:effectLst>
                  <a:outerShdw blurRad="38100" dist="38100" dir="2700000" algn="tl">
                    <a:srgbClr val="FFFFFF"/>
                  </a:outerShdw>
                </a:effectLst>
              </a:rPr>
              <a:t>1.Feature </a:t>
            </a:r>
            <a:r>
              <a:rPr lang="en-US" sz="34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detection</a:t>
            </a:r>
            <a:r>
              <a:rPr lang="en-US" sz="3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4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  <a:r>
              <a:rPr lang="en-US" sz="3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representation</a:t>
            </a:r>
          </a:p>
        </p:txBody>
      </p:sp>
      <p:pic>
        <p:nvPicPr>
          <p:cNvPr id="519171" name="Picture 3" descr="133125_el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</p:spPr>
      </p:pic>
      <p:sp>
        <p:nvSpPr>
          <p:cNvPr id="519172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9173" name="Picture 5" descr="133125_n2"/>
          <p:cNvPicPr>
            <a:picLocks noChangeAspect="1" noChangeArrowheads="1"/>
          </p:cNvPicPr>
          <p:nvPr/>
        </p:nvPicPr>
        <p:blipFill>
          <a:blip r:embed="rId3"/>
          <a:srcRect t="49542" r="49472"/>
          <a:stretch>
            <a:fillRect/>
          </a:stretch>
        </p:blipFill>
        <p:spPr bwMode="auto">
          <a:xfrm>
            <a:off x="2803525" y="1371600"/>
            <a:ext cx="1403350" cy="1154113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519175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176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9177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9178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9179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9180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19181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9182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519183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>
                <a:solidFill>
                  <a:srgbClr val="0000CC"/>
                </a:solidFill>
              </a:rPr>
              <a:t>Detect patches</a:t>
            </a:r>
            <a:endParaRPr lang="en-GB" sz="2000" dirty="0">
              <a:solidFill>
                <a:srgbClr val="0000CC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400" dirty="0">
                <a:solidFill>
                  <a:srgbClr val="0000CC"/>
                </a:solidFill>
              </a:rPr>
              <a:t>[</a:t>
            </a:r>
            <a:r>
              <a:rPr lang="en-GB" sz="1400" dirty="0" err="1">
                <a:solidFill>
                  <a:srgbClr val="0000CC"/>
                </a:solidFill>
              </a:rPr>
              <a:t>Mikojaczyk</a:t>
            </a:r>
            <a:r>
              <a:rPr lang="en-GB" sz="1400" dirty="0">
                <a:solidFill>
                  <a:srgbClr val="0000CC"/>
                </a:solidFill>
              </a:rPr>
              <a:t> and </a:t>
            </a:r>
            <a:r>
              <a:rPr lang="en-GB" sz="1400" dirty="0" err="1">
                <a:solidFill>
                  <a:srgbClr val="0000CC"/>
                </a:solidFill>
              </a:rPr>
              <a:t>Schmid</a:t>
            </a:r>
            <a:r>
              <a:rPr lang="en-GB" sz="1400" dirty="0">
                <a:solidFill>
                  <a:srgbClr val="0000CC"/>
                </a:solidFill>
              </a:rPr>
              <a:t> ’02]</a:t>
            </a:r>
          </a:p>
          <a:p>
            <a:pPr eaLnBrk="0" hangingPunct="0">
              <a:spcBef>
                <a:spcPct val="50000"/>
              </a:spcBef>
            </a:pPr>
            <a:r>
              <a:rPr lang="en-GB" sz="1400" dirty="0">
                <a:solidFill>
                  <a:srgbClr val="0000CC"/>
                </a:solidFill>
              </a:rPr>
              <a:t>[Mata, Chum, Urban &amp; </a:t>
            </a:r>
            <a:r>
              <a:rPr lang="en-GB" sz="1400" dirty="0" err="1">
                <a:solidFill>
                  <a:srgbClr val="0000CC"/>
                </a:solidFill>
              </a:rPr>
              <a:t>Pajdla</a:t>
            </a:r>
            <a:r>
              <a:rPr lang="en-GB" sz="1400" dirty="0">
                <a:solidFill>
                  <a:srgbClr val="0000CC"/>
                </a:solidFill>
              </a:rPr>
              <a:t>, ’02] </a:t>
            </a:r>
          </a:p>
          <a:p>
            <a:pPr eaLnBrk="0" hangingPunct="0">
              <a:spcBef>
                <a:spcPct val="50000"/>
              </a:spcBef>
            </a:pPr>
            <a:r>
              <a:rPr lang="en-GB" sz="1400" dirty="0">
                <a:solidFill>
                  <a:srgbClr val="0000CC"/>
                </a:solidFill>
              </a:rPr>
              <a:t>[</a:t>
            </a:r>
            <a:r>
              <a:rPr lang="en-GB" sz="1400" dirty="0" err="1">
                <a:solidFill>
                  <a:srgbClr val="0000CC"/>
                </a:solidFill>
              </a:rPr>
              <a:t>Sivic</a:t>
            </a:r>
            <a:r>
              <a:rPr lang="en-GB" sz="1400" dirty="0">
                <a:solidFill>
                  <a:srgbClr val="0000CC"/>
                </a:solidFill>
              </a:rPr>
              <a:t> &amp; </a:t>
            </a:r>
            <a:r>
              <a:rPr lang="en-GB" sz="1400" dirty="0" err="1">
                <a:solidFill>
                  <a:srgbClr val="0000CC"/>
                </a:solidFill>
              </a:rPr>
              <a:t>Zisserman</a:t>
            </a:r>
            <a:r>
              <a:rPr lang="en-GB" sz="1400" dirty="0">
                <a:solidFill>
                  <a:srgbClr val="0000CC"/>
                </a:solidFill>
              </a:rPr>
              <a:t>, ’03]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519184" name="Text Box 16"/>
          <p:cNvSpPr txBox="1">
            <a:spLocks noChangeArrowheads="1"/>
          </p:cNvSpPr>
          <p:nvPr/>
        </p:nvSpPr>
        <p:spPr bwMode="auto">
          <a:xfrm>
            <a:off x="304800" y="2438400"/>
            <a:ext cx="2057400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b="1" dirty="0">
                <a:solidFill>
                  <a:srgbClr val="0000CC"/>
                </a:solidFill>
              </a:rPr>
              <a:t>Compute </a:t>
            </a:r>
            <a:r>
              <a:rPr lang="cs-CZ" b="1" dirty="0" smtClean="0">
                <a:solidFill>
                  <a:srgbClr val="0000CC"/>
                </a:solidFill>
              </a:rPr>
              <a:t>descriptor</a:t>
            </a:r>
            <a:endParaRPr lang="en-GB" b="1" dirty="0">
              <a:solidFill>
                <a:srgbClr val="0000CC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400" dirty="0">
                <a:solidFill>
                  <a:srgbClr val="0000CC"/>
                </a:solidFill>
              </a:rPr>
              <a:t>  </a:t>
            </a:r>
            <a:r>
              <a:rPr lang="en-GB" sz="1400" dirty="0" smtClean="0">
                <a:solidFill>
                  <a:srgbClr val="0000CC"/>
                </a:solidFill>
              </a:rPr>
              <a:t> e.g. </a:t>
            </a:r>
            <a:r>
              <a:rPr lang="en-GB" sz="1400" b="1" dirty="0" smtClean="0">
                <a:solidFill>
                  <a:srgbClr val="0000CC"/>
                </a:solidFill>
              </a:rPr>
              <a:t>SIFT </a:t>
            </a:r>
            <a:r>
              <a:rPr lang="en-GB" sz="1400" dirty="0" smtClean="0">
                <a:solidFill>
                  <a:srgbClr val="0000CC"/>
                </a:solidFill>
              </a:rPr>
              <a:t>[Lowe’99</a:t>
            </a:r>
            <a:r>
              <a:rPr lang="en-GB" sz="1400" dirty="0">
                <a:solidFill>
                  <a:srgbClr val="0000CC"/>
                </a:solidFill>
              </a:rPr>
              <a:t>]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519185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Slide credit: Josef Sivic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5181600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Local interest operator</a:t>
            </a:r>
          </a:p>
          <a:p>
            <a:pPr algn="ctr"/>
            <a:r>
              <a:rPr lang="en-US" dirty="0" smtClean="0"/>
              <a:t>or</a:t>
            </a:r>
          </a:p>
          <a:p>
            <a:pPr algn="ctr"/>
            <a:r>
              <a:rPr lang="en-US" dirty="0" smtClean="0"/>
              <a:t>Regular grid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520196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197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0198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0199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0200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0201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520204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205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06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07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08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09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52021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21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1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1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1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1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520218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219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20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21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22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0223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2022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520225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20226" name="Picture 34" descr="133125_el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</p:spPr>
      </p:pic>
      <p:sp>
        <p:nvSpPr>
          <p:cNvPr id="520227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0228" name="Rectangle 36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1.Feature </a:t>
            </a:r>
            <a:r>
              <a:rPr lang="en-US" sz="34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detection</a:t>
            </a:r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4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  <a:r>
              <a:rPr lang="en-US" sz="3400" b="1">
                <a:effectLst>
                  <a:outerShdw blurRad="38100" dist="38100" dir="2700000" algn="tl">
                    <a:srgbClr val="FFFFFF"/>
                  </a:outerShdw>
                </a:effectLst>
              </a:rPr>
              <a:t>representation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521219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20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21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22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23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24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21225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6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7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8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9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0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1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2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3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4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5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6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7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8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9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40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41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521243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44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45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46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47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48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521250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51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52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53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54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55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52125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5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5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6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6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126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21263" name="Rectangle 4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noFill/>
          <a:ln/>
        </p:spPr>
        <p:txBody>
          <a:bodyPr/>
          <a:lstStyle/>
          <a:p>
            <a:r>
              <a:rPr lang="en-US" sz="3400" b="1">
                <a:effectLst>
                  <a:outerShdw blurRad="38100" dist="38100" dir="2700000" algn="tl">
                    <a:srgbClr val="FFFFFF"/>
                  </a:outerShdw>
                </a:effectLst>
              </a:rPr>
              <a:t>2. Codewords dictionary formation</a:t>
            </a:r>
          </a:p>
        </p:txBody>
      </p:sp>
      <p:sp>
        <p:nvSpPr>
          <p:cNvPr id="521264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72" y="384"/>
              </a:cxn>
              <a:cxn ang="0">
                <a:pos x="504" y="816"/>
              </a:cxn>
            </a:cxnLst>
            <a:rect l="0" t="0" r="r" b="b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5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/>
            <a:ahLst/>
            <a:cxnLst>
              <a:cxn ang="0">
                <a:pos x="432" y="0"/>
              </a:cxn>
              <a:cxn ang="0">
                <a:pos x="816" y="1248"/>
              </a:cxn>
              <a:cxn ang="0">
                <a:pos x="336" y="1824"/>
              </a:cxn>
              <a:cxn ang="0">
                <a:pos x="0" y="1632"/>
              </a:cxn>
            </a:cxnLst>
            <a:rect l="0" t="0" r="r" b="b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6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768"/>
              </a:cxn>
              <a:cxn ang="0">
                <a:pos x="288" y="1968"/>
              </a:cxn>
            </a:cxnLst>
            <a:rect l="0" t="0" r="r" b="b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7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0" y="528"/>
              </a:cxn>
              <a:cxn ang="0">
                <a:pos x="624" y="1008"/>
              </a:cxn>
              <a:cxn ang="0">
                <a:pos x="816" y="1296"/>
              </a:cxn>
            </a:cxnLst>
            <a:rect l="0" t="0" r="r" b="b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521270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271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72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73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74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75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521277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278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79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80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81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82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521284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285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86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87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88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1289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21290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295400" y="6324600"/>
            <a:ext cx="267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128-D SIFT space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522243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44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45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46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47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48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2224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5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6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6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6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6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6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6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522267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68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69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70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71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72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522274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75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76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77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78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79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522281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82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83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84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85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286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2228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8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8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1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2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3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4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5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6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7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8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99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300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301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302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303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304" name="Rectangle 6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noFill/>
          <a:ln/>
        </p:spPr>
        <p:txBody>
          <a:bodyPr/>
          <a:lstStyle/>
          <a:p>
            <a:r>
              <a:rPr lang="en-US" sz="3400" b="1">
                <a:effectLst>
                  <a:outerShdw blurRad="38100" dist="38100" dir="2700000" algn="tl">
                    <a:srgbClr val="FFFFFF"/>
                  </a:outerShdw>
                </a:effectLst>
              </a:rPr>
              <a:t>2. Codewords dictionary formation</a:t>
            </a:r>
          </a:p>
        </p:txBody>
      </p:sp>
      <p:sp>
        <p:nvSpPr>
          <p:cNvPr id="522305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306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307" name="Text Box 67"/>
          <p:cNvSpPr txBox="1">
            <a:spLocks noChangeArrowheads="1"/>
          </p:cNvSpPr>
          <p:nvPr/>
        </p:nvSpPr>
        <p:spPr bwMode="auto">
          <a:xfrm>
            <a:off x="5791200" y="5337175"/>
            <a:ext cx="2833688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Vector quantization</a:t>
            </a:r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522310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11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12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13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14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15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52231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1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1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2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2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2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522324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25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26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27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28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29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2233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522331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332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Slide credit: Josef Sivic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95400" y="6324600"/>
            <a:ext cx="267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128-D SIFT space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5867400" y="251460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+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6858000" y="167640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+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7620000" y="327660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+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7391400" y="1066800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Codewords</a:t>
            </a:r>
            <a:endParaRPr lang="en-US" sz="2400" dirty="0"/>
          </a:p>
        </p:txBody>
      </p:sp>
      <p:cxnSp>
        <p:nvCxnSpPr>
          <p:cNvPr id="99" name="Straight Arrow Connector 98"/>
          <p:cNvCxnSpPr/>
          <p:nvPr/>
        </p:nvCxnSpPr>
        <p:spPr>
          <a:xfrm rot="5400000">
            <a:off x="7315200" y="2286000"/>
            <a:ext cx="1676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95" idx="3"/>
          </p:cNvCxnSpPr>
          <p:nvPr/>
        </p:nvCxnSpPr>
        <p:spPr>
          <a:xfrm rot="10800000" flipV="1">
            <a:off x="7372886" y="1600199"/>
            <a:ext cx="932915" cy="4609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endCxn id="94" idx="3"/>
          </p:cNvCxnSpPr>
          <p:nvPr/>
        </p:nvCxnSpPr>
        <p:spPr>
          <a:xfrm rot="10800000" flipV="1">
            <a:off x="6382286" y="1600199"/>
            <a:ext cx="1923517" cy="1299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Data, Zebr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43"/>
  <p:tag name="PICTUREFILESIZE" val="92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Data, No~Zebr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109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abel = F_{Zebra}(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113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Zebra | 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39"/>
  <p:tag name="PICTUREFILESIZE" val="90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No~Zebra | 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76"/>
  <p:tag name="PICTUREFILESIZE" val="111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 y = F(x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45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45"/>
  <p:tag name="PICTUREFILESIZE" val="29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1805</Words>
  <Application>Microsoft Office PowerPoint</Application>
  <PresentationFormat>On-screen Show (4:3)</PresentationFormat>
  <Paragraphs>469</Paragraphs>
  <Slides>56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Office Theme</vt:lpstr>
      <vt:lpstr>Default Design</vt:lpstr>
      <vt:lpstr>1_Default Design</vt:lpstr>
      <vt:lpstr>2_Default Design</vt:lpstr>
      <vt:lpstr>Microsoft Photo Editor 3.0 Photo</vt:lpstr>
      <vt:lpstr>Adobe Photoshop Image</vt:lpstr>
      <vt:lpstr>Classical Methods  for Object Recognition </vt:lpstr>
      <vt:lpstr>Classical Methods</vt:lpstr>
      <vt:lpstr>Slide 3</vt:lpstr>
      <vt:lpstr>Slide 4</vt:lpstr>
      <vt:lpstr>Bag of Words</vt:lpstr>
      <vt:lpstr>1.Feature detection and representation</vt:lpstr>
      <vt:lpstr>Slide 7</vt:lpstr>
      <vt:lpstr>2. Codewords dictionary formation</vt:lpstr>
      <vt:lpstr>2. Codewords dictionary formation</vt:lpstr>
      <vt:lpstr>Slide 10</vt:lpstr>
      <vt:lpstr>Slide 11</vt:lpstr>
      <vt:lpstr>Uses of BoW representation</vt:lpstr>
      <vt:lpstr>BoW as input to classifier</vt:lpstr>
      <vt:lpstr>Clustering BoW vectors </vt:lpstr>
      <vt:lpstr>Clustering BoW vectors</vt:lpstr>
      <vt:lpstr>Related work</vt:lpstr>
      <vt:lpstr>What about spatial info?</vt:lpstr>
      <vt:lpstr>Adding spatial info. to BoW</vt:lpstr>
      <vt:lpstr>Adding spatial info. to BoW</vt:lpstr>
      <vt:lpstr>Adding spatial info. to BoW</vt:lpstr>
      <vt:lpstr>Adding spatial info. to BoW</vt:lpstr>
      <vt:lpstr>Part-based  Models</vt:lpstr>
      <vt:lpstr>Problem with bag-of-words</vt:lpstr>
      <vt:lpstr>Slide 24</vt:lpstr>
      <vt:lpstr>Representation</vt:lpstr>
      <vt:lpstr>Slide 26</vt:lpstr>
      <vt:lpstr>Slide 27</vt:lpstr>
      <vt:lpstr>The correspondence problem</vt:lpstr>
      <vt:lpstr>from Sparse Flexible Models of Local Features Gustavo Carneiro and David Lowe, ECCV 2006</vt:lpstr>
      <vt:lpstr>Efficient methods</vt:lpstr>
      <vt:lpstr>How much does shape help?</vt:lpstr>
      <vt:lpstr>Appearance representation</vt:lpstr>
      <vt:lpstr>Learn Appearance</vt:lpstr>
      <vt:lpstr>Felzenszwalb, Mcallester, Ramanan, CVPR 2008</vt:lpstr>
      <vt:lpstr>Hierarchical Representations </vt:lpstr>
      <vt:lpstr>Stochastic Grammar of Images S.C. Zhu et al. and D. Mumford </vt:lpstr>
      <vt:lpstr>Slide 37</vt:lpstr>
      <vt:lpstr>Slide 38</vt:lpstr>
      <vt:lpstr>Learning a Compositional Hierarchy of Object Structure</vt:lpstr>
      <vt:lpstr>Parts and Structure models Summary</vt:lpstr>
      <vt:lpstr>Classifier-based  methods</vt:lpstr>
      <vt:lpstr>Classifier based methods</vt:lpstr>
      <vt:lpstr>Discriminative vs. generative</vt:lpstr>
      <vt:lpstr>Formulation</vt:lpstr>
      <vt:lpstr>Slide 45</vt:lpstr>
      <vt:lpstr>Features: Haar filters</vt:lpstr>
      <vt:lpstr>Features: Edges and chamfer distance</vt:lpstr>
      <vt:lpstr>Features: Edge fragments</vt:lpstr>
      <vt:lpstr>Features: Histograms of oriented gradients</vt:lpstr>
      <vt:lpstr>Slide 50</vt:lpstr>
      <vt:lpstr>Slide 51</vt:lpstr>
      <vt:lpstr>Slide 52</vt:lpstr>
      <vt:lpstr>Slide 53</vt:lpstr>
      <vt:lpstr>Slide 54</vt:lpstr>
      <vt:lpstr>Slide 55</vt:lpstr>
      <vt:lpstr>Dalal &amp; Triggs HOG detector</vt:lpstr>
    </vt:vector>
  </TitlesOfParts>
  <Company>Sony Electronics,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 Customer</dc:creator>
  <cp:lastModifiedBy>Sony Customer</cp:lastModifiedBy>
  <cp:revision>10</cp:revision>
  <dcterms:created xsi:type="dcterms:W3CDTF">2009-09-26T21:36:18Z</dcterms:created>
  <dcterms:modified xsi:type="dcterms:W3CDTF">2009-09-28T00:01:14Z</dcterms:modified>
</cp:coreProperties>
</file>