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14.xml" ContentType="application/vnd.openxmlformats-officedocument.presentationml.notesSlide+xml"/>
  <Override PartName="/ppt/slides/slide22.xml" ContentType="application/vnd.openxmlformats-officedocument.presentationml.slide+xml"/>
  <Override PartName="/ppt/theme/theme2.xml" ContentType="application/vnd.openxmlformats-officedocument.theme+xml"/>
  <Override PartName="/ppt/notesSlides/notesSlide11.xml" ContentType="application/vnd.openxmlformats-officedocument.presentationml.notesSlide+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notesSlides/notesSlide9.xml" ContentType="application/vnd.openxmlformats-officedocument.presentationml.notesSlide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notesSlides/notesSlide16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3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Masters/slideMaster1.xml" ContentType="application/vnd.openxmlformats-officedocument.presentationml.slideMaster+xml"/>
  <Override PartName="/ppt/notesSlides/notesSlide7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ustom.xml" ContentType="application/vnd.openxmlformats-officedocument.custom-properties+xml"/>
  <Override PartName="/ppt/notesSlides/notesSlide4.xml" ContentType="application/vnd.openxmlformats-officedocument.presentationml.notesSlide+xml"/>
  <Override PartName="/ppt/notesSlides/notesSlide19.xml" ContentType="application/vnd.openxmlformats-officedocument.presentationml.notes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Slides/notesSlide17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5.xml" ContentType="application/vnd.openxmlformats-officedocument.presentationml.notesSlide+xml"/>
  <Override PartName="/ppt/slideLayouts/slideLayout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Override PartName="/ppt/notesSlides/notesSlide18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ppt/slides/slide8.xml" ContentType="application/vnd.openxmlformats-officedocument.presentationml.slide+xml"/>
  <Override PartName="/ppt/slides/slide15.xml" ContentType="application/vnd.openxmlformats-officedocument.presentationml.slide+xml"/>
  <Default Extension="bin" ContentType="application/vnd.openxmlformats-officedocument.presentationml.printerSettings"/>
  <Override PartName="/ppt/notesSlides/notesSlide10.xml" ContentType="application/vnd.openxmlformats-officedocument.presentationml.notesSlide+xml"/>
  <Default Extension="rels" ContentType="application/vnd.openxmlformats-package.relationships+xml"/>
  <Override PartName="/ppt/slides/slide9.xml" ContentType="application/vnd.openxmlformats-officedocument.presentationml.slide+xml"/>
  <Override PartName="/ppt/slides/slide24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notesSlides/notesSlide20.xml" ContentType="application/vnd.openxmlformats-officedocument.presentationml.notesSlide+xml"/>
  <Override PartName="/ppt/slideLayouts/slideLayout12.xml" ContentType="application/vnd.openxmlformats-officedocument.presentationml.slideLayout+xml"/>
  <Override PartName="/ppt/slides/slide19.xml" ContentType="application/vnd.openxmlformats-officedocument.presentationml.slide+xml"/>
  <Override PartName="/ppt/slides/slide1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26"/>
  </p:notesMasterIdLst>
  <p:sldIdLst>
    <p:sldId id="467" r:id="rId2"/>
    <p:sldId id="341" r:id="rId3"/>
    <p:sldId id="343" r:id="rId4"/>
    <p:sldId id="344" r:id="rId5"/>
    <p:sldId id="345" r:id="rId6"/>
    <p:sldId id="346" r:id="rId7"/>
    <p:sldId id="347" r:id="rId8"/>
    <p:sldId id="389" r:id="rId9"/>
    <p:sldId id="258" r:id="rId10"/>
    <p:sldId id="259" r:id="rId11"/>
    <p:sldId id="260" r:id="rId12"/>
    <p:sldId id="443" r:id="rId13"/>
    <p:sldId id="453" r:id="rId14"/>
    <p:sldId id="465" r:id="rId15"/>
    <p:sldId id="444" r:id="rId16"/>
    <p:sldId id="445" r:id="rId17"/>
    <p:sldId id="446" r:id="rId18"/>
    <p:sldId id="447" r:id="rId19"/>
    <p:sldId id="448" r:id="rId20"/>
    <p:sldId id="449" r:id="rId21"/>
    <p:sldId id="450" r:id="rId22"/>
    <p:sldId id="451" r:id="rId23"/>
    <p:sldId id="452" r:id="rId24"/>
    <p:sldId id="466" r:id="rId2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FAB0A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SorterView">
  <p:normalViewPr showOutlineIcons="0">
    <p:restoredLeft sz="9011" autoAdjust="0"/>
    <p:restoredTop sz="94660"/>
  </p:normalViewPr>
  <p:slideViewPr>
    <p:cSldViewPr>
      <p:cViewPr varScale="1">
        <p:scale>
          <a:sx n="116" d="100"/>
          <a:sy n="116" d="100"/>
        </p:scale>
        <p:origin x="-128" y="-6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1" Type="http://schemas.openxmlformats.org/officeDocument/2006/relationships/tableStyles" Target="tableStyles.xml"/><Relationship Id="rId7" Type="http://schemas.openxmlformats.org/officeDocument/2006/relationships/slide" Target="slides/slide6.xml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7" Type="http://schemas.openxmlformats.org/officeDocument/2006/relationships/printerSettings" Target="printerSettings/printerSettings1.bin"/><Relationship Id="rId14" Type="http://schemas.openxmlformats.org/officeDocument/2006/relationships/slide" Target="slides/slide13.xml"/><Relationship Id="rId23" Type="http://schemas.openxmlformats.org/officeDocument/2006/relationships/slide" Target="slides/slide22.xml"/><Relationship Id="rId4" Type="http://schemas.openxmlformats.org/officeDocument/2006/relationships/slide" Target="slides/slide3.xml"/><Relationship Id="rId28" Type="http://schemas.openxmlformats.org/officeDocument/2006/relationships/presProps" Target="presProps.xml"/><Relationship Id="rId26" Type="http://schemas.openxmlformats.org/officeDocument/2006/relationships/notesMaster" Target="notesMasters/notesMaster1.xml"/><Relationship Id="rId30" Type="http://schemas.openxmlformats.org/officeDocument/2006/relationships/theme" Target="theme/theme1.xml"/><Relationship Id="rId11" Type="http://schemas.openxmlformats.org/officeDocument/2006/relationships/slide" Target="slides/slide10.xml"/><Relationship Id="rId29" Type="http://schemas.openxmlformats.org/officeDocument/2006/relationships/viewProps" Target="viewProps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2" Type="http://schemas.openxmlformats.org/officeDocument/2006/relationships/slide" Target="slides/slide21.xml"/><Relationship Id="rId21" Type="http://schemas.openxmlformats.org/officeDocument/2006/relationships/slide" Target="slides/slide20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6BE0ED24-C555-D448-BF35-6F47F7D4D5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87F6682-845C-2C4A-B632-A3BD9500E3A0}" type="slidenum">
              <a:rPr lang="en-US"/>
              <a:pPr/>
              <a:t>2</a:t>
            </a:fld>
            <a:endParaRPr lang="en-US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674ED19-A3D6-6D46-889A-2BBBDDD2A37A}" type="slidenum">
              <a:rPr lang="en-US"/>
              <a:pPr/>
              <a:t>11</a:t>
            </a:fld>
            <a:endParaRPr lang="en-US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E67FC0-651A-0745-8A81-41D050EBAE4B}" type="slidenum">
              <a:rPr lang="en-US"/>
              <a:pPr/>
              <a:t>12</a:t>
            </a:fld>
            <a:endParaRPr lang="en-US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D6AD9E-4590-D945-A1FF-5913FA528504}" type="slidenum">
              <a:rPr lang="en-US"/>
              <a:pPr/>
              <a:t>15</a:t>
            </a:fld>
            <a:endParaRPr lang="en-US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B8E04FF-5920-EA42-97AF-1F337B1C815C}" type="slidenum">
              <a:rPr lang="en-US"/>
              <a:pPr/>
              <a:t>16</a:t>
            </a:fld>
            <a:endParaRPr lang="en-US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5E66174-A472-5D42-AF5D-630D702CDDEE}" type="slidenum">
              <a:rPr lang="en-US"/>
              <a:pPr/>
              <a:t>17</a:t>
            </a:fld>
            <a:endParaRPr lang="en-US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57C731-8E79-024C-9BED-7BB3A2850D5E}" type="slidenum">
              <a:rPr lang="en-US"/>
              <a:pPr/>
              <a:t>18</a:t>
            </a:fld>
            <a:endParaRPr lang="en-US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6B965C4-C56F-3E4C-BCC7-8221B29BB6BC}" type="slidenum">
              <a:rPr lang="en-US"/>
              <a:pPr/>
              <a:t>19</a:t>
            </a:fld>
            <a:endParaRPr lang="en-US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9573547-7D5F-7346-B7D4-6952F415575F}" type="slidenum">
              <a:rPr lang="en-US"/>
              <a:pPr/>
              <a:t>20</a:t>
            </a:fld>
            <a:endParaRPr lang="en-US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FB8386F-CE3B-2D48-AA93-A25DFF77BDBE}" type="slidenum">
              <a:rPr lang="en-US"/>
              <a:pPr/>
              <a:t>21</a:t>
            </a:fld>
            <a:endParaRPr lang="en-US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AB91953-F8D7-A742-8D81-8D2C2AF9461D}" type="slidenum">
              <a:rPr lang="en-US"/>
              <a:pPr/>
              <a:t>22</a:t>
            </a:fld>
            <a:endParaRPr lang="en-US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4878C9B-5E74-3147-B77B-E8DE0976BDE9}" type="slidenum">
              <a:rPr lang="en-US"/>
              <a:pPr/>
              <a:t>3</a:t>
            </a:fld>
            <a:endParaRPr lang="en-US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88AD722-D990-BC43-9B88-125F48B3A1E5}" type="slidenum">
              <a:rPr lang="en-US"/>
              <a:pPr/>
              <a:t>23</a:t>
            </a:fld>
            <a:endParaRPr lang="en-US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C61C689-FD49-1942-8F73-7FF51A4B28AA}" type="slidenum">
              <a:rPr lang="en-US"/>
              <a:pPr/>
              <a:t>4</a:t>
            </a:fld>
            <a:endParaRPr lang="en-US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AEDD336-7E81-C44B-9421-FD2BF2A9F2E2}" type="slidenum">
              <a:rPr lang="en-US"/>
              <a:pPr/>
              <a:t>5</a:t>
            </a:fld>
            <a:endParaRPr lang="en-US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7F2EDEE-137A-C840-80D9-32DF872B20A0}" type="slidenum">
              <a:rPr lang="en-US"/>
              <a:pPr/>
              <a:t>6</a:t>
            </a:fld>
            <a:endParaRPr lang="en-US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E5BE2EE-F2E5-E344-9012-FC08B491A4AA}" type="slidenum">
              <a:rPr lang="en-US"/>
              <a:pPr/>
              <a:t>7</a:t>
            </a:fld>
            <a:endParaRPr lang="en-US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CE0030-0ACF-BB46-B08C-A64337E54FA3}" type="slidenum">
              <a:rPr lang="en-US"/>
              <a:pPr/>
              <a:t>8</a:t>
            </a:fld>
            <a:endParaRPr lang="en-US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8388B3F-5CBC-884A-A636-05CAAF3F7043}" type="slidenum">
              <a:rPr lang="en-US"/>
              <a:pPr/>
              <a:t>9</a:t>
            </a:fld>
            <a:endParaRPr lang="en-US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3C65BC7-C980-9542-A5D4-DA330021C58A}" type="slidenum">
              <a:rPr lang="en-US"/>
              <a:pPr/>
              <a:t>10</a:t>
            </a:fld>
            <a:endParaRPr lang="en-US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156622-04EC-2041-81B4-6434FB8803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71639F-2980-CD42-8896-A72C453F7E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126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126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41C5EF-6737-7748-9CE1-9F55BD33DD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19AC1A-F4AF-B94F-8FB7-F85868FECF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F9E417-1F3C-AF47-AF97-DA448F5A10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4CA304-34EF-2C4A-80F8-82A8375DDA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B68EE8-D12D-A741-9E94-D838D27EEF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60203B-310B-4948-8367-FB4C7B2A3E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EB7ED8-FF2B-6244-8218-BAAF278DCE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3B158E-9859-414B-9640-7C95F4F7B2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0856BA-03E1-7643-8727-10B9DF2EAD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DC9F12-3F00-CD44-BE15-1469F5E5B4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DA2A5D33-247E-6142-85F5-1DB31F1A9D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5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png"/><Relationship Id="rId5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png"/><Relationship Id="rId5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144000" cy="914400"/>
          </a:xfrm>
          <a:prstGeom prst="rect">
            <a:avLst/>
          </a:prstGeom>
        </p:spPr>
      </p:pic>
      <p:sp>
        <p:nvSpPr>
          <p:cNvPr id="400386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2819400"/>
            <a:ext cx="7010400" cy="1828800"/>
          </a:xfrm>
        </p:spPr>
        <p:txBody>
          <a:bodyPr/>
          <a:lstStyle/>
          <a:p>
            <a:r>
              <a:rPr lang="en-US" sz="2800" dirty="0"/>
              <a:t>Li </a:t>
            </a:r>
            <a:r>
              <a:rPr lang="en-US" sz="2800" dirty="0" err="1"/>
              <a:t>Fei-Fei</a:t>
            </a:r>
            <a:r>
              <a:rPr lang="en-US" sz="2800" dirty="0"/>
              <a:t>,</a:t>
            </a:r>
            <a:r>
              <a:rPr lang="en-US" sz="2800" dirty="0" smtClean="0"/>
              <a:t> Stanford</a:t>
            </a:r>
          </a:p>
          <a:p>
            <a:r>
              <a:rPr lang="en-US" sz="2800" dirty="0"/>
              <a:t>Rob Fergus,</a:t>
            </a:r>
            <a:r>
              <a:rPr lang="en-US" sz="2800" dirty="0" smtClean="0"/>
              <a:t> NYU</a:t>
            </a:r>
          </a:p>
          <a:p>
            <a:r>
              <a:rPr lang="en-US" sz="2800" dirty="0"/>
              <a:t>Antonio Torralba, MIT</a:t>
            </a:r>
          </a:p>
          <a:p>
            <a:endParaRPr lang="en-US" sz="2400" dirty="0"/>
          </a:p>
        </p:txBody>
      </p:sp>
      <p:sp>
        <p:nvSpPr>
          <p:cNvPr id="400387" name="Rectangle 3"/>
          <p:cNvSpPr>
            <a:spLocks noChangeArrowheads="1"/>
          </p:cNvSpPr>
          <p:nvPr/>
        </p:nvSpPr>
        <p:spPr bwMode="auto">
          <a:xfrm>
            <a:off x="533400" y="1066800"/>
            <a:ext cx="81534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4400" b="1" dirty="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Recognizing and Learning </a:t>
            </a:r>
            <a:br>
              <a:rPr lang="en-US" sz="4400" b="1" dirty="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</a:br>
            <a:r>
              <a:rPr lang="en-US" sz="4400" b="1" dirty="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Object Categories: Year </a:t>
            </a:r>
            <a:r>
              <a:rPr lang="en-US" sz="44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2009</a:t>
            </a:r>
            <a:endParaRPr lang="en-US" sz="4400" b="1" dirty="0">
              <a:solidFill>
                <a:schemeClr val="tx2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400389" name="Rectangle 5"/>
          <p:cNvSpPr>
            <a:spLocks noGrp="1" noChangeArrowheads="1"/>
          </p:cNvSpPr>
          <p:nvPr>
            <p:ph type="ctrTitle"/>
          </p:nvPr>
        </p:nvSpPr>
        <p:spPr>
          <a:xfrm>
            <a:off x="381000" y="76200"/>
            <a:ext cx="8305800" cy="304800"/>
          </a:xfrm>
        </p:spPr>
        <p:txBody>
          <a:bodyPr/>
          <a:lstStyle/>
          <a:p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ICCV 2009 Kyoto, 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Short Course,</a:t>
            </a:r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 September 24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pic>
        <p:nvPicPr>
          <p:cNvPr id="400390" name="Picture 6" descr="MIT: Massachusetts Institute of Technolog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0" y="4800600"/>
            <a:ext cx="1752600" cy="955675"/>
          </a:xfrm>
          <a:prstGeom prst="rect">
            <a:avLst/>
          </a:prstGeom>
          <a:noFill/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8200" y="4724400"/>
            <a:ext cx="1295400" cy="113569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2900" y="4876800"/>
            <a:ext cx="3238500" cy="762000"/>
          </a:xfrm>
          <a:prstGeom prst="rect">
            <a:avLst/>
          </a:prstGeom>
        </p:spPr>
      </p:pic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228600" y="5943600"/>
            <a:ext cx="868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Testimonials: “since I attended this</a:t>
            </a:r>
            <a:r>
              <a:rPr lang="en-US" dirty="0" smtClean="0"/>
              <a:t> course, </a:t>
            </a:r>
            <a:r>
              <a:rPr lang="en-US" dirty="0"/>
              <a:t>I can recognize all the objects that I see”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38113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/>
              <a:t>Object recognition</a:t>
            </a:r>
            <a:br>
              <a:rPr lang="en-US" sz="4000"/>
            </a:br>
            <a:r>
              <a:rPr lang="en-US" sz="4000"/>
              <a:t>Is it really so hard?</a:t>
            </a:r>
          </a:p>
        </p:txBody>
      </p:sp>
      <p:pic>
        <p:nvPicPr>
          <p:cNvPr id="57347" name="Picture 3"/>
          <p:cNvPicPr>
            <a:picLocks noChangeAspect="1" noChangeArrowheads="1"/>
          </p:cNvPicPr>
          <p:nvPr/>
        </p:nvPicPr>
        <p:blipFill>
          <a:blip r:embed="rId3"/>
          <a:srcRect l="33398" t="12192" r="39519" b="44617"/>
          <a:stretch>
            <a:fillRect/>
          </a:stretch>
        </p:blipFill>
        <p:spPr bwMode="auto">
          <a:xfrm>
            <a:off x="644525" y="165100"/>
            <a:ext cx="744538" cy="119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36525" y="1751013"/>
            <a:ext cx="4179888" cy="3451225"/>
            <a:chOff x="86" y="1103"/>
            <a:chExt cx="2633" cy="2174"/>
          </a:xfrm>
        </p:grpSpPr>
        <p:pic>
          <p:nvPicPr>
            <p:cNvPr id="57365" name="Picture 6" descr="indoor_0255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86" y="1328"/>
              <a:ext cx="2633" cy="19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7366" name="Rectangle 7"/>
            <p:cNvSpPr>
              <a:spLocks noChangeArrowheads="1"/>
            </p:cNvSpPr>
            <p:nvPr/>
          </p:nvSpPr>
          <p:spPr bwMode="auto">
            <a:xfrm>
              <a:off x="476" y="1103"/>
              <a:ext cx="187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>
                  <a:ea typeface="Arial" charset="0"/>
                  <a:cs typeface="Arial" charset="0"/>
                </a:rPr>
                <a:t>Find the chair in this image </a:t>
              </a:r>
            </a:p>
          </p:txBody>
        </p:sp>
      </p:grpSp>
      <p:pic>
        <p:nvPicPr>
          <p:cNvPr id="11272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97413" y="2116138"/>
            <a:ext cx="4224337" cy="309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3" name="Text Box 9"/>
          <p:cNvSpPr txBox="1">
            <a:spLocks noChangeArrowheads="1"/>
          </p:cNvSpPr>
          <p:nvPr/>
        </p:nvSpPr>
        <p:spPr bwMode="auto">
          <a:xfrm>
            <a:off x="3897313" y="5145088"/>
            <a:ext cx="50990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1" hangingPunct="1"/>
            <a:r>
              <a:rPr lang="en-US">
                <a:ea typeface="Arial" charset="0"/>
                <a:cs typeface="Arial" charset="0"/>
              </a:rPr>
              <a:t>Pretty much garbage</a:t>
            </a:r>
          </a:p>
          <a:p>
            <a:pPr algn="ctr" eaLnBrk="1" hangingPunct="1"/>
            <a:r>
              <a:rPr lang="en-US">
                <a:ea typeface="Arial" charset="0"/>
                <a:cs typeface="Arial" charset="0"/>
              </a:rPr>
              <a:t>Simple template matching is not going to make it</a:t>
            </a:r>
          </a:p>
        </p:txBody>
      </p: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5695950" y="3009900"/>
            <a:ext cx="2657475" cy="1895475"/>
            <a:chOff x="3588" y="1896"/>
            <a:chExt cx="1674" cy="1194"/>
          </a:xfrm>
        </p:grpSpPr>
        <p:sp>
          <p:nvSpPr>
            <p:cNvPr id="57359" name="Rectangle 11"/>
            <p:cNvSpPr>
              <a:spLocks noChangeArrowheads="1"/>
            </p:cNvSpPr>
            <p:nvPr/>
          </p:nvSpPr>
          <p:spPr bwMode="auto">
            <a:xfrm>
              <a:off x="3960" y="2034"/>
              <a:ext cx="306" cy="441"/>
            </a:xfrm>
            <a:prstGeom prst="rect">
              <a:avLst/>
            </a:prstGeom>
            <a:noFill/>
            <a:ln w="28575">
              <a:solidFill>
                <a:srgbClr val="F1010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360" name="Rectangle 12"/>
            <p:cNvSpPr>
              <a:spLocks noChangeArrowheads="1"/>
            </p:cNvSpPr>
            <p:nvPr/>
          </p:nvSpPr>
          <p:spPr bwMode="auto">
            <a:xfrm>
              <a:off x="4470" y="1896"/>
              <a:ext cx="306" cy="441"/>
            </a:xfrm>
            <a:prstGeom prst="rect">
              <a:avLst/>
            </a:prstGeom>
            <a:noFill/>
            <a:ln w="28575">
              <a:solidFill>
                <a:srgbClr val="F1010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361" name="Rectangle 13"/>
            <p:cNvSpPr>
              <a:spLocks noChangeArrowheads="1"/>
            </p:cNvSpPr>
            <p:nvPr/>
          </p:nvSpPr>
          <p:spPr bwMode="auto">
            <a:xfrm>
              <a:off x="4956" y="2076"/>
              <a:ext cx="306" cy="441"/>
            </a:xfrm>
            <a:prstGeom prst="rect">
              <a:avLst/>
            </a:prstGeom>
            <a:noFill/>
            <a:ln w="28575">
              <a:solidFill>
                <a:srgbClr val="F1010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362" name="Rectangle 14"/>
            <p:cNvSpPr>
              <a:spLocks noChangeArrowheads="1"/>
            </p:cNvSpPr>
            <p:nvPr/>
          </p:nvSpPr>
          <p:spPr bwMode="auto">
            <a:xfrm>
              <a:off x="3588" y="2481"/>
              <a:ext cx="306" cy="441"/>
            </a:xfrm>
            <a:prstGeom prst="rect">
              <a:avLst/>
            </a:prstGeom>
            <a:noFill/>
            <a:ln w="28575">
              <a:solidFill>
                <a:srgbClr val="F1010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363" name="Rectangle 15"/>
            <p:cNvSpPr>
              <a:spLocks noChangeArrowheads="1"/>
            </p:cNvSpPr>
            <p:nvPr/>
          </p:nvSpPr>
          <p:spPr bwMode="auto">
            <a:xfrm>
              <a:off x="3972" y="2649"/>
              <a:ext cx="306" cy="441"/>
            </a:xfrm>
            <a:prstGeom prst="rect">
              <a:avLst/>
            </a:prstGeom>
            <a:noFill/>
            <a:ln w="28575">
              <a:solidFill>
                <a:srgbClr val="F1010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364" name="Rectangle 16"/>
            <p:cNvSpPr>
              <a:spLocks noChangeArrowheads="1"/>
            </p:cNvSpPr>
            <p:nvPr/>
          </p:nvSpPr>
          <p:spPr bwMode="auto">
            <a:xfrm>
              <a:off x="4152" y="2631"/>
              <a:ext cx="306" cy="441"/>
            </a:xfrm>
            <a:prstGeom prst="rect">
              <a:avLst/>
            </a:prstGeom>
            <a:noFill/>
            <a:ln w="28575">
              <a:solidFill>
                <a:srgbClr val="F1010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1144588" y="2981325"/>
            <a:ext cx="2635250" cy="1895475"/>
            <a:chOff x="3588" y="1896"/>
            <a:chExt cx="1674" cy="1194"/>
          </a:xfrm>
        </p:grpSpPr>
        <p:sp>
          <p:nvSpPr>
            <p:cNvPr id="57353" name="Rectangle 18"/>
            <p:cNvSpPr>
              <a:spLocks noChangeArrowheads="1"/>
            </p:cNvSpPr>
            <p:nvPr/>
          </p:nvSpPr>
          <p:spPr bwMode="auto">
            <a:xfrm>
              <a:off x="3960" y="2034"/>
              <a:ext cx="306" cy="441"/>
            </a:xfrm>
            <a:prstGeom prst="rect">
              <a:avLst/>
            </a:prstGeom>
            <a:noFill/>
            <a:ln w="28575">
              <a:solidFill>
                <a:srgbClr val="F1010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354" name="Rectangle 19"/>
            <p:cNvSpPr>
              <a:spLocks noChangeArrowheads="1"/>
            </p:cNvSpPr>
            <p:nvPr/>
          </p:nvSpPr>
          <p:spPr bwMode="auto">
            <a:xfrm>
              <a:off x="4470" y="1896"/>
              <a:ext cx="306" cy="441"/>
            </a:xfrm>
            <a:prstGeom prst="rect">
              <a:avLst/>
            </a:prstGeom>
            <a:noFill/>
            <a:ln w="28575">
              <a:solidFill>
                <a:srgbClr val="F1010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355" name="Rectangle 20"/>
            <p:cNvSpPr>
              <a:spLocks noChangeArrowheads="1"/>
            </p:cNvSpPr>
            <p:nvPr/>
          </p:nvSpPr>
          <p:spPr bwMode="auto">
            <a:xfrm>
              <a:off x="4956" y="2076"/>
              <a:ext cx="306" cy="441"/>
            </a:xfrm>
            <a:prstGeom prst="rect">
              <a:avLst/>
            </a:prstGeom>
            <a:noFill/>
            <a:ln w="28575">
              <a:solidFill>
                <a:srgbClr val="F1010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356" name="Rectangle 21"/>
            <p:cNvSpPr>
              <a:spLocks noChangeArrowheads="1"/>
            </p:cNvSpPr>
            <p:nvPr/>
          </p:nvSpPr>
          <p:spPr bwMode="auto">
            <a:xfrm>
              <a:off x="3588" y="2481"/>
              <a:ext cx="306" cy="441"/>
            </a:xfrm>
            <a:prstGeom prst="rect">
              <a:avLst/>
            </a:prstGeom>
            <a:noFill/>
            <a:ln w="28575">
              <a:solidFill>
                <a:srgbClr val="F1010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357" name="Rectangle 22"/>
            <p:cNvSpPr>
              <a:spLocks noChangeArrowheads="1"/>
            </p:cNvSpPr>
            <p:nvPr/>
          </p:nvSpPr>
          <p:spPr bwMode="auto">
            <a:xfrm>
              <a:off x="3972" y="2649"/>
              <a:ext cx="306" cy="441"/>
            </a:xfrm>
            <a:prstGeom prst="rect">
              <a:avLst/>
            </a:prstGeom>
            <a:noFill/>
            <a:ln w="28575">
              <a:solidFill>
                <a:srgbClr val="F1010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358" name="Rectangle 23"/>
            <p:cNvSpPr>
              <a:spLocks noChangeArrowheads="1"/>
            </p:cNvSpPr>
            <p:nvPr/>
          </p:nvSpPr>
          <p:spPr bwMode="auto">
            <a:xfrm>
              <a:off x="4152" y="2631"/>
              <a:ext cx="306" cy="441"/>
            </a:xfrm>
            <a:prstGeom prst="rect">
              <a:avLst/>
            </a:prstGeom>
            <a:noFill/>
            <a:ln w="28575">
              <a:solidFill>
                <a:srgbClr val="F1010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/>
              <a:t>Object recognition</a:t>
            </a:r>
            <a:br>
              <a:rPr lang="en-US" sz="4000"/>
            </a:br>
            <a:r>
              <a:rPr lang="en-US" sz="4000"/>
              <a:t>Is it really so hard?</a:t>
            </a:r>
          </a:p>
        </p:txBody>
      </p:sp>
      <p:pic>
        <p:nvPicPr>
          <p:cNvPr id="59395" name="Picture 3"/>
          <p:cNvPicPr>
            <a:picLocks noChangeAspect="1" noChangeArrowheads="1"/>
          </p:cNvPicPr>
          <p:nvPr/>
        </p:nvPicPr>
        <p:blipFill>
          <a:blip r:embed="rId3"/>
          <a:srcRect l="33398" t="12192" r="39519" b="44617"/>
          <a:stretch>
            <a:fillRect/>
          </a:stretch>
        </p:blipFill>
        <p:spPr bwMode="auto">
          <a:xfrm>
            <a:off x="644525" y="165100"/>
            <a:ext cx="744538" cy="119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9396" name="Group 4"/>
          <p:cNvGrpSpPr>
            <a:grpSpLocks/>
          </p:cNvGrpSpPr>
          <p:nvPr/>
        </p:nvGrpSpPr>
        <p:grpSpPr bwMode="auto">
          <a:xfrm>
            <a:off x="136525" y="1751013"/>
            <a:ext cx="4179888" cy="3451225"/>
            <a:chOff x="86" y="1103"/>
            <a:chExt cx="2633" cy="2174"/>
          </a:xfrm>
        </p:grpSpPr>
        <p:pic>
          <p:nvPicPr>
            <p:cNvPr id="59399" name="Picture 5" descr="indoor_0255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86" y="1328"/>
              <a:ext cx="2633" cy="19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9400" name="Rectangle 6"/>
            <p:cNvSpPr>
              <a:spLocks noChangeArrowheads="1"/>
            </p:cNvSpPr>
            <p:nvPr/>
          </p:nvSpPr>
          <p:spPr bwMode="auto">
            <a:xfrm>
              <a:off x="476" y="1103"/>
              <a:ext cx="187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>
                  <a:ea typeface="Arial" charset="0"/>
                  <a:cs typeface="Arial" charset="0"/>
                </a:rPr>
                <a:t>Find the chair in this image </a:t>
              </a:r>
            </a:p>
          </p:txBody>
        </p:sp>
      </p:grpSp>
      <p:pic>
        <p:nvPicPr>
          <p:cNvPr id="59397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97413" y="2116138"/>
            <a:ext cx="4224337" cy="309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398" name="Text Box 8"/>
          <p:cNvSpPr txBox="1">
            <a:spLocks noChangeArrowheads="1"/>
          </p:cNvSpPr>
          <p:nvPr/>
        </p:nvSpPr>
        <p:spPr bwMode="auto">
          <a:xfrm>
            <a:off x="314325" y="5465763"/>
            <a:ext cx="882967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>
                <a:ea typeface="Arial" charset="0"/>
                <a:cs typeface="Arial" charset="0"/>
              </a:rPr>
              <a:t>A “popular method is that of template matching, by point to point correlation of a model pattern with the image pattern. These techniques are inadequate for three-dimensional scene analysis for many reasons, such as occlusion, changes in viewing angle, and articulation of parts.” Nivatia &amp; Binford, 1977.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5"/>
          <p:cNvPicPr>
            <a:picLocks noChangeAspect="1" noChangeArrowheads="1"/>
          </p:cNvPicPr>
          <p:nvPr/>
        </p:nvPicPr>
        <p:blipFill>
          <a:blip r:embed="rId3"/>
          <a:srcRect r="55646"/>
          <a:stretch>
            <a:fillRect/>
          </a:stretch>
        </p:blipFill>
        <p:spPr bwMode="auto">
          <a:xfrm>
            <a:off x="1828800" y="1219200"/>
            <a:ext cx="5019675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Text Box 6"/>
          <p:cNvSpPr txBox="1">
            <a:spLocks noChangeArrowheads="1"/>
          </p:cNvSpPr>
          <p:nvPr/>
        </p:nvSpPr>
        <p:spPr bwMode="auto">
          <a:xfrm>
            <a:off x="152400" y="6324600"/>
            <a:ext cx="8763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Brady, M. J., &amp; Kersten, D. (2003). Bootstrapped learning of novel objects. J Vis, 3(6), 413-422 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2133600" y="76200"/>
            <a:ext cx="4891083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l"/>
            <a:r>
              <a:rPr lang="en-US" sz="3200" dirty="0" smtClean="0"/>
              <a:t>And it can get a lot harder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your visual system is amazing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is your visual </a:t>
            </a:r>
            <a:r>
              <a:rPr lang="en-US" smtClean="0"/>
              <a:t>system amazing</a:t>
            </a:r>
            <a:r>
              <a:rPr lang="en-US" dirty="0" smtClean="0"/>
              <a:t>?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Discover the camouflaged object</a:t>
            </a:r>
          </a:p>
        </p:txBody>
      </p:sp>
      <p:sp>
        <p:nvSpPr>
          <p:cNvPr id="22531" name="Text Box 6"/>
          <p:cNvSpPr txBox="1">
            <a:spLocks noChangeArrowheads="1"/>
          </p:cNvSpPr>
          <p:nvPr/>
        </p:nvSpPr>
        <p:spPr bwMode="auto">
          <a:xfrm>
            <a:off x="152400" y="6324600"/>
            <a:ext cx="8763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Brady, M. J., &amp; Kersten, D. (2003). Bootstrapped learning of novel objects. J Vis, 3(6), 413-422 </a:t>
            </a:r>
          </a:p>
        </p:txBody>
      </p:sp>
      <p:pic>
        <p:nvPicPr>
          <p:cNvPr id="22532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33600" y="990600"/>
            <a:ext cx="48768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Discover the camouflaged object</a:t>
            </a:r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33600" y="990600"/>
            <a:ext cx="48768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152400" y="6324600"/>
            <a:ext cx="8763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Brady, M. J., &amp; Kersten, D. (2003). Bootstrapped learning of novel objects. J Vis, 3(6), 413-422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2662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33600" y="990600"/>
            <a:ext cx="48768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2867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33600" y="990600"/>
            <a:ext cx="48768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3072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33600" y="990600"/>
            <a:ext cx="48768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202" name="Picture 2"/>
          <p:cNvPicPr>
            <a:picLocks noChangeAspect="1" noChangeArrowheads="1"/>
          </p:cNvPicPr>
          <p:nvPr/>
        </p:nvPicPr>
        <p:blipFill>
          <a:blip r:embed="rId3"/>
          <a:srcRect t="7547" b="4402"/>
          <a:stretch>
            <a:fillRect/>
          </a:stretch>
        </p:blipFill>
        <p:spPr bwMode="auto">
          <a:xfrm>
            <a:off x="2438400" y="3276600"/>
            <a:ext cx="40386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/>
              <a:t>Why do we care about recognition?</a:t>
            </a:r>
          </a:p>
        </p:txBody>
      </p:sp>
      <p:sp>
        <p:nvSpPr>
          <p:cNvPr id="17920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28600" y="762000"/>
            <a:ext cx="8763000" cy="52117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/>
              <a:t>Perception of function: We can perceive the 3D shape, texture, material properties, without knowing about objects. </a:t>
            </a:r>
            <a:r>
              <a:rPr lang="en-US">
                <a:solidFill>
                  <a:srgbClr val="FF0000"/>
                </a:solidFill>
              </a:rPr>
              <a:t>But, the concept of category encapsulates also information about what can we do with those objects. </a:t>
            </a:r>
          </a:p>
          <a:p>
            <a:pPr eaLnBrk="1" hangingPunct="1">
              <a:buFontTx/>
              <a:buNone/>
            </a:pPr>
            <a:endParaRPr lang="en-US">
              <a:solidFill>
                <a:srgbClr val="FF0000"/>
              </a:solidFill>
            </a:endParaRPr>
          </a:p>
        </p:txBody>
      </p:sp>
      <p:sp>
        <p:nvSpPr>
          <p:cNvPr id="179205" name="Text Box 5"/>
          <p:cNvSpPr txBox="1">
            <a:spLocks noChangeArrowheads="1"/>
          </p:cNvSpPr>
          <p:nvPr/>
        </p:nvSpPr>
        <p:spPr bwMode="auto">
          <a:xfrm>
            <a:off x="228600" y="6019800"/>
            <a:ext cx="8763000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“We therefore include the perception of function as a proper –indeed, crucial- subject for vision science”, </a:t>
            </a:r>
            <a:r>
              <a:rPr lang="en-US" i="1"/>
              <a:t>from Vision Science, chapter 9, Palmer</a:t>
            </a:r>
            <a:r>
              <a:rPr lang="en-US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204" grpId="0" build="p"/>
      <p:bldP spid="17920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3277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33600" y="990600"/>
            <a:ext cx="48768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3481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33600" y="990600"/>
            <a:ext cx="48768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Any guesses?</a:t>
            </a:r>
          </a:p>
        </p:txBody>
      </p:sp>
      <p:pic>
        <p:nvPicPr>
          <p:cNvPr id="3686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33600" y="990600"/>
            <a:ext cx="48768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33600" y="990600"/>
            <a:ext cx="48768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6" name="Freeform 4"/>
          <p:cNvSpPr>
            <a:spLocks/>
          </p:cNvSpPr>
          <p:nvPr/>
        </p:nvSpPr>
        <p:spPr bwMode="auto">
          <a:xfrm>
            <a:off x="3810000" y="1676400"/>
            <a:ext cx="1106488" cy="2819400"/>
          </a:xfrm>
          <a:custGeom>
            <a:avLst/>
            <a:gdLst>
              <a:gd name="T0" fmla="*/ 685800 w 697"/>
              <a:gd name="T1" fmla="*/ 76200 h 1776"/>
              <a:gd name="T2" fmla="*/ 457200 w 697"/>
              <a:gd name="T3" fmla="*/ 457200 h 1776"/>
              <a:gd name="T4" fmla="*/ 457200 w 697"/>
              <a:gd name="T5" fmla="*/ 914400 h 1776"/>
              <a:gd name="T6" fmla="*/ 457200 w 697"/>
              <a:gd name="T7" fmla="*/ 1143000 h 1776"/>
              <a:gd name="T8" fmla="*/ 228600 w 697"/>
              <a:gd name="T9" fmla="*/ 1295400 h 1776"/>
              <a:gd name="T10" fmla="*/ 0 w 697"/>
              <a:gd name="T11" fmla="*/ 1600200 h 1776"/>
              <a:gd name="T12" fmla="*/ 0 w 697"/>
              <a:gd name="T13" fmla="*/ 1752600 h 1776"/>
              <a:gd name="T14" fmla="*/ 152400 w 697"/>
              <a:gd name="T15" fmla="*/ 1752600 h 1776"/>
              <a:gd name="T16" fmla="*/ 381000 w 697"/>
              <a:gd name="T17" fmla="*/ 1676400 h 1776"/>
              <a:gd name="T18" fmla="*/ 457200 w 697"/>
              <a:gd name="T19" fmla="*/ 1828800 h 1776"/>
              <a:gd name="T20" fmla="*/ 609600 w 697"/>
              <a:gd name="T21" fmla="*/ 2286000 h 1776"/>
              <a:gd name="T22" fmla="*/ 762000 w 697"/>
              <a:gd name="T23" fmla="*/ 2819400 h 1776"/>
              <a:gd name="T24" fmla="*/ 914400 w 697"/>
              <a:gd name="T25" fmla="*/ 2819400 h 1776"/>
              <a:gd name="T26" fmla="*/ 1066800 w 697"/>
              <a:gd name="T27" fmla="*/ 2667000 h 1776"/>
              <a:gd name="T28" fmla="*/ 990600 w 697"/>
              <a:gd name="T29" fmla="*/ 2438400 h 1776"/>
              <a:gd name="T30" fmla="*/ 609600 w 697"/>
              <a:gd name="T31" fmla="*/ 1600200 h 1776"/>
              <a:gd name="T32" fmla="*/ 609600 w 697"/>
              <a:gd name="T33" fmla="*/ 1447800 h 1776"/>
              <a:gd name="T34" fmla="*/ 838200 w 697"/>
              <a:gd name="T35" fmla="*/ 1447800 h 1776"/>
              <a:gd name="T36" fmla="*/ 1017588 w 697"/>
              <a:gd name="T37" fmla="*/ 1470025 h 1776"/>
              <a:gd name="T38" fmla="*/ 1106488 w 697"/>
              <a:gd name="T39" fmla="*/ 1411288 h 1776"/>
              <a:gd name="T40" fmla="*/ 1085850 w 697"/>
              <a:gd name="T41" fmla="*/ 1303338 h 1776"/>
              <a:gd name="T42" fmla="*/ 693738 w 697"/>
              <a:gd name="T43" fmla="*/ 1146175 h 1776"/>
              <a:gd name="T44" fmla="*/ 762000 w 697"/>
              <a:gd name="T45" fmla="*/ 838200 h 1776"/>
              <a:gd name="T46" fmla="*/ 914400 w 697"/>
              <a:gd name="T47" fmla="*/ 609600 h 1776"/>
              <a:gd name="T48" fmla="*/ 1066800 w 697"/>
              <a:gd name="T49" fmla="*/ 377825 h 1776"/>
              <a:gd name="T50" fmla="*/ 914400 w 697"/>
              <a:gd name="T51" fmla="*/ 304800 h 1776"/>
              <a:gd name="T52" fmla="*/ 838200 w 697"/>
              <a:gd name="T53" fmla="*/ 0 h 1776"/>
              <a:gd name="T54" fmla="*/ 685800 w 697"/>
              <a:gd name="T55" fmla="*/ 0 h 1776"/>
              <a:gd name="T56" fmla="*/ 685800 w 697"/>
              <a:gd name="T57" fmla="*/ 76200 h 177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697"/>
              <a:gd name="T88" fmla="*/ 0 h 1776"/>
              <a:gd name="T89" fmla="*/ 697 w 697"/>
              <a:gd name="T90" fmla="*/ 1776 h 177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697" h="1776">
                <a:moveTo>
                  <a:pt x="432" y="48"/>
                </a:moveTo>
                <a:lnTo>
                  <a:pt x="288" y="288"/>
                </a:lnTo>
                <a:lnTo>
                  <a:pt x="288" y="576"/>
                </a:lnTo>
                <a:lnTo>
                  <a:pt x="288" y="720"/>
                </a:lnTo>
                <a:lnTo>
                  <a:pt x="144" y="816"/>
                </a:lnTo>
                <a:lnTo>
                  <a:pt x="0" y="1008"/>
                </a:lnTo>
                <a:lnTo>
                  <a:pt x="0" y="1104"/>
                </a:lnTo>
                <a:lnTo>
                  <a:pt x="96" y="1104"/>
                </a:lnTo>
                <a:lnTo>
                  <a:pt x="240" y="1056"/>
                </a:lnTo>
                <a:lnTo>
                  <a:pt x="288" y="1152"/>
                </a:lnTo>
                <a:lnTo>
                  <a:pt x="384" y="1440"/>
                </a:lnTo>
                <a:lnTo>
                  <a:pt x="480" y="1776"/>
                </a:lnTo>
                <a:lnTo>
                  <a:pt x="576" y="1776"/>
                </a:lnTo>
                <a:lnTo>
                  <a:pt x="672" y="1680"/>
                </a:lnTo>
                <a:lnTo>
                  <a:pt x="624" y="1536"/>
                </a:lnTo>
                <a:lnTo>
                  <a:pt x="384" y="1008"/>
                </a:lnTo>
                <a:lnTo>
                  <a:pt x="384" y="912"/>
                </a:lnTo>
                <a:lnTo>
                  <a:pt x="528" y="912"/>
                </a:lnTo>
                <a:lnTo>
                  <a:pt x="641" y="926"/>
                </a:lnTo>
                <a:lnTo>
                  <a:pt x="697" y="889"/>
                </a:lnTo>
                <a:lnTo>
                  <a:pt x="684" y="821"/>
                </a:lnTo>
                <a:lnTo>
                  <a:pt x="437" y="722"/>
                </a:lnTo>
                <a:lnTo>
                  <a:pt x="480" y="528"/>
                </a:lnTo>
                <a:lnTo>
                  <a:pt x="576" y="384"/>
                </a:lnTo>
                <a:lnTo>
                  <a:pt x="672" y="238"/>
                </a:lnTo>
                <a:lnTo>
                  <a:pt x="576" y="192"/>
                </a:lnTo>
                <a:lnTo>
                  <a:pt x="528" y="0"/>
                </a:lnTo>
                <a:lnTo>
                  <a:pt x="432" y="0"/>
                </a:lnTo>
                <a:lnTo>
                  <a:pt x="432" y="48"/>
                </a:lnTo>
                <a:close/>
              </a:path>
            </a:pathLst>
          </a:custGeom>
          <a:noFill/>
          <a:ln w="57150">
            <a:solidFill>
              <a:srgbClr val="CC0066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04800" y="841712"/>
            <a:ext cx="8610600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1</a:t>
            </a:r>
            <a:r>
              <a:rPr lang="en-US" sz="2000" dirty="0" smtClean="0"/>
              <a:t>. Introduction (15’</a:t>
            </a:r>
            <a:r>
              <a:rPr lang="en-US" sz="2000" dirty="0" smtClean="0"/>
              <a:t>)</a:t>
            </a:r>
          </a:p>
          <a:p>
            <a:endParaRPr lang="en-US" sz="2000" dirty="0" smtClean="0"/>
          </a:p>
          <a:p>
            <a:r>
              <a:rPr lang="en-US" sz="2000" dirty="0" smtClean="0"/>
              <a:t>2</a:t>
            </a:r>
            <a:r>
              <a:rPr lang="en-US" sz="2000" dirty="0" smtClean="0"/>
              <a:t>. Single object categories (1h15</a:t>
            </a:r>
            <a:r>
              <a:rPr lang="en-US" sz="2000" dirty="0" smtClean="0"/>
              <a:t>’)</a:t>
            </a:r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            -</a:t>
            </a:r>
            <a:r>
              <a:rPr lang="en-US" sz="2000" dirty="0" smtClean="0"/>
              <a:t> Bag </a:t>
            </a:r>
            <a:r>
              <a:rPr lang="en-US" sz="2000" dirty="0" smtClean="0"/>
              <a:t>of words</a:t>
            </a:r>
            <a:r>
              <a:rPr lang="en-US" sz="2000" dirty="0" smtClean="0"/>
              <a:t> </a:t>
            </a:r>
            <a:r>
              <a:rPr lang="en-US" sz="2000" dirty="0" smtClean="0"/>
              <a:t>(rob</a:t>
            </a:r>
            <a:r>
              <a:rPr lang="en-US" sz="2000" dirty="0" smtClean="0"/>
              <a:t>)</a:t>
            </a:r>
          </a:p>
          <a:p>
            <a:r>
              <a:rPr lang="en-US" sz="2000" dirty="0" smtClean="0"/>
              <a:t>            -</a:t>
            </a:r>
            <a:r>
              <a:rPr lang="en-US" sz="2000" dirty="0" smtClean="0"/>
              <a:t> Part-based </a:t>
            </a:r>
            <a:r>
              <a:rPr lang="en-US" sz="2000" dirty="0" smtClean="0"/>
              <a:t>(rob</a:t>
            </a:r>
            <a:r>
              <a:rPr lang="en-US" sz="2000" dirty="0" smtClean="0"/>
              <a:t>)</a:t>
            </a:r>
          </a:p>
          <a:p>
            <a:r>
              <a:rPr lang="en-US" sz="2000" dirty="0" smtClean="0"/>
              <a:t>            -</a:t>
            </a:r>
            <a:r>
              <a:rPr lang="en-US" sz="2000" dirty="0" smtClean="0"/>
              <a:t> Discriminative </a:t>
            </a:r>
            <a:r>
              <a:rPr lang="en-US" sz="2000" dirty="0" smtClean="0"/>
              <a:t>(rob</a:t>
            </a:r>
            <a:r>
              <a:rPr lang="en-US" sz="2000" dirty="0" smtClean="0"/>
              <a:t>)</a:t>
            </a:r>
          </a:p>
          <a:p>
            <a:r>
              <a:rPr lang="en-US" sz="2000" dirty="0" smtClean="0"/>
              <a:t>            -</a:t>
            </a:r>
            <a:r>
              <a:rPr lang="en-US" sz="2000" dirty="0" smtClean="0"/>
              <a:t> Detecting </a:t>
            </a:r>
            <a:r>
              <a:rPr lang="en-US" sz="2000" dirty="0" smtClean="0"/>
              <a:t>single objects in contexts (antonio</a:t>
            </a:r>
            <a:r>
              <a:rPr lang="en-US" sz="2000" dirty="0" smtClean="0"/>
              <a:t>)</a:t>
            </a:r>
          </a:p>
          <a:p>
            <a:r>
              <a:rPr lang="en-US" sz="2000" dirty="0" smtClean="0"/>
              <a:t>            - 3D object classes (</a:t>
            </a:r>
            <a:r>
              <a:rPr lang="en-US" sz="2000" dirty="0" err="1" smtClean="0"/>
              <a:t>fei-fei</a:t>
            </a:r>
            <a:r>
              <a:rPr lang="en-US" sz="2000" dirty="0" smtClean="0"/>
              <a:t>)</a:t>
            </a:r>
          </a:p>
          <a:p>
            <a:endParaRPr lang="en-US" sz="2000" dirty="0" smtClean="0"/>
          </a:p>
          <a:p>
            <a:r>
              <a:rPr lang="en-US" sz="2000" b="1" dirty="0" smtClean="0"/>
              <a:t>15:30 – 16:00 Coffee break</a:t>
            </a:r>
          </a:p>
          <a:p>
            <a:endParaRPr lang="en-US" sz="2000" dirty="0" smtClean="0"/>
          </a:p>
          <a:p>
            <a:r>
              <a:rPr lang="en-US" sz="2000" dirty="0" smtClean="0"/>
              <a:t>3. Multiple object categories (1h30</a:t>
            </a:r>
            <a:r>
              <a:rPr lang="en-US" sz="2000" dirty="0" smtClean="0"/>
              <a:t>’)</a:t>
            </a:r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            -</a:t>
            </a:r>
            <a:r>
              <a:rPr lang="en-US" sz="2000" dirty="0" smtClean="0"/>
              <a:t> Recognizing </a:t>
            </a:r>
            <a:r>
              <a:rPr lang="en-US" sz="2000" dirty="0" smtClean="0"/>
              <a:t>a large number of objects (rob</a:t>
            </a:r>
            <a:r>
              <a:rPr lang="en-US" sz="2000" dirty="0" smtClean="0"/>
              <a:t>)</a:t>
            </a:r>
          </a:p>
          <a:p>
            <a:r>
              <a:rPr lang="en-US" sz="2000" dirty="0" smtClean="0"/>
              <a:t>            -</a:t>
            </a:r>
            <a:r>
              <a:rPr lang="en-US" sz="2000" dirty="0" smtClean="0"/>
              <a:t> Recognizing </a:t>
            </a:r>
            <a:r>
              <a:rPr lang="en-US" sz="2000" dirty="0" smtClean="0"/>
              <a:t>multiple objects in an image (antonio</a:t>
            </a:r>
            <a:r>
              <a:rPr lang="en-US" sz="2000" dirty="0" smtClean="0"/>
              <a:t>)</a:t>
            </a:r>
          </a:p>
          <a:p>
            <a:r>
              <a:rPr lang="en-US" sz="2000" dirty="0" smtClean="0"/>
              <a:t>            -</a:t>
            </a:r>
            <a:r>
              <a:rPr lang="en-US" sz="2000" dirty="0" smtClean="0"/>
              <a:t> </a:t>
            </a:r>
            <a:r>
              <a:rPr lang="en-US" sz="2000" dirty="0" smtClean="0"/>
              <a:t>O</a:t>
            </a:r>
            <a:r>
              <a:rPr lang="en-US" sz="2000" dirty="0" smtClean="0"/>
              <a:t>bjects </a:t>
            </a:r>
            <a:r>
              <a:rPr lang="en-US" sz="2000" dirty="0" smtClean="0"/>
              <a:t>and annotations (</a:t>
            </a:r>
            <a:r>
              <a:rPr lang="en-US" sz="2000" dirty="0" err="1" smtClean="0"/>
              <a:t>fei-fei</a:t>
            </a:r>
            <a:r>
              <a:rPr lang="en-US" sz="2000" dirty="0" smtClean="0"/>
              <a:t>)</a:t>
            </a:r>
          </a:p>
          <a:p>
            <a:endParaRPr lang="en-US" sz="2000" dirty="0" smtClean="0"/>
          </a:p>
          <a:p>
            <a:r>
              <a:rPr lang="en-US" sz="2000" dirty="0" smtClean="0"/>
              <a:t>4. Object-related datasets and challenges (30’)</a:t>
            </a:r>
            <a:r>
              <a:rPr lang="en-US" sz="2000" dirty="0" smtClean="0"/>
              <a:t> </a:t>
            </a:r>
            <a:endParaRPr lang="en-US" sz="2000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/>
              <a:t>The perception of function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762000"/>
            <a:ext cx="8229600" cy="4525963"/>
          </a:xfrm>
        </p:spPr>
        <p:txBody>
          <a:bodyPr/>
          <a:lstStyle/>
          <a:p>
            <a:pPr eaLnBrk="1" hangingPunct="1"/>
            <a:r>
              <a:rPr lang="en-US"/>
              <a:t>Direct perception (affordances): Gibson</a:t>
            </a:r>
          </a:p>
          <a:p>
            <a:pPr eaLnBrk="1" hangingPunct="1"/>
            <a:endParaRPr lang="en-US"/>
          </a:p>
          <a:p>
            <a:pPr eaLnBrk="1" hangingPunct="1"/>
            <a:endParaRPr lang="en-US"/>
          </a:p>
          <a:p>
            <a:pPr eaLnBrk="1" hangingPunct="1">
              <a:buFontTx/>
              <a:buNone/>
            </a:pPr>
            <a:endParaRPr lang="en-US"/>
          </a:p>
        </p:txBody>
      </p:sp>
      <p:sp>
        <p:nvSpPr>
          <p:cNvPr id="43012" name="Text Box 4"/>
          <p:cNvSpPr txBox="1">
            <a:spLocks noChangeArrowheads="1"/>
          </p:cNvSpPr>
          <p:nvPr/>
        </p:nvSpPr>
        <p:spPr bwMode="auto">
          <a:xfrm>
            <a:off x="2286000" y="1371600"/>
            <a:ext cx="1447800" cy="1200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Flat surface</a:t>
            </a:r>
            <a:br>
              <a:rPr lang="en-US"/>
            </a:br>
            <a:r>
              <a:rPr lang="en-US"/>
              <a:t>Horizontal</a:t>
            </a:r>
            <a:br>
              <a:rPr lang="en-US"/>
            </a:br>
            <a:r>
              <a:rPr lang="en-US"/>
              <a:t>Knee-high</a:t>
            </a:r>
            <a:br>
              <a:rPr lang="en-US"/>
            </a:br>
            <a:r>
              <a:rPr lang="en-US"/>
              <a:t>…</a:t>
            </a:r>
          </a:p>
        </p:txBody>
      </p:sp>
      <p:sp>
        <p:nvSpPr>
          <p:cNvPr id="43013" name="Text Box 5"/>
          <p:cNvSpPr txBox="1">
            <a:spLocks noChangeArrowheads="1"/>
          </p:cNvSpPr>
          <p:nvPr/>
        </p:nvSpPr>
        <p:spPr bwMode="auto">
          <a:xfrm>
            <a:off x="5410200" y="1711325"/>
            <a:ext cx="1066800" cy="650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Sittable</a:t>
            </a:r>
            <a:br>
              <a:rPr lang="en-US"/>
            </a:br>
            <a:r>
              <a:rPr lang="en-US"/>
              <a:t>upon</a:t>
            </a:r>
          </a:p>
        </p:txBody>
      </p:sp>
      <p:sp>
        <p:nvSpPr>
          <p:cNvPr id="43014" name="Line 6"/>
          <p:cNvSpPr>
            <a:spLocks noChangeShapeType="1"/>
          </p:cNvSpPr>
          <p:nvPr/>
        </p:nvSpPr>
        <p:spPr bwMode="auto">
          <a:xfrm>
            <a:off x="3733800" y="1981200"/>
            <a:ext cx="1676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83304" name="Picture 8" descr="splash-chai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3600" y="4895850"/>
            <a:ext cx="2819400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3305" name="Text Box 9"/>
          <p:cNvSpPr txBox="1">
            <a:spLocks noChangeArrowheads="1"/>
          </p:cNvSpPr>
          <p:nvPr/>
        </p:nvSpPr>
        <p:spPr bwMode="auto">
          <a:xfrm>
            <a:off x="6781800" y="4648200"/>
            <a:ext cx="730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Chair</a:t>
            </a:r>
          </a:p>
        </p:txBody>
      </p:sp>
      <p:sp>
        <p:nvSpPr>
          <p:cNvPr id="183306" name="Text Box 10"/>
          <p:cNvSpPr txBox="1">
            <a:spLocks noChangeArrowheads="1"/>
          </p:cNvSpPr>
          <p:nvPr/>
        </p:nvSpPr>
        <p:spPr bwMode="auto">
          <a:xfrm>
            <a:off x="7696200" y="4724400"/>
            <a:ext cx="730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Chair</a:t>
            </a:r>
          </a:p>
        </p:txBody>
      </p:sp>
      <p:sp>
        <p:nvSpPr>
          <p:cNvPr id="183307" name="Text Box 11"/>
          <p:cNvSpPr txBox="1">
            <a:spLocks noChangeArrowheads="1"/>
          </p:cNvSpPr>
          <p:nvPr/>
        </p:nvSpPr>
        <p:spPr bwMode="auto">
          <a:xfrm>
            <a:off x="7848600" y="5638800"/>
            <a:ext cx="857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Chair?</a:t>
            </a: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457200" y="3140075"/>
            <a:ext cx="7113588" cy="1793875"/>
            <a:chOff x="288" y="1978"/>
            <a:chExt cx="4481" cy="1130"/>
          </a:xfrm>
        </p:grpSpPr>
        <p:sp>
          <p:nvSpPr>
            <p:cNvPr id="43021" name="Text Box 13"/>
            <p:cNvSpPr txBox="1">
              <a:spLocks noChangeArrowheads="1"/>
            </p:cNvSpPr>
            <p:nvPr/>
          </p:nvSpPr>
          <p:spPr bwMode="auto">
            <a:xfrm>
              <a:off x="1392" y="2352"/>
              <a:ext cx="912" cy="75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Flat surface</a:t>
              </a:r>
              <a:br>
                <a:rPr lang="en-US"/>
              </a:br>
              <a:r>
                <a:rPr lang="en-US"/>
                <a:t>Horizontal</a:t>
              </a:r>
              <a:br>
                <a:rPr lang="en-US"/>
              </a:br>
              <a:r>
                <a:rPr lang="en-US"/>
                <a:t>Knee-high</a:t>
              </a:r>
              <a:br>
                <a:rPr lang="en-US"/>
              </a:br>
              <a:r>
                <a:rPr lang="en-US"/>
                <a:t>…</a:t>
              </a:r>
            </a:p>
          </p:txBody>
        </p:sp>
        <p:sp>
          <p:nvSpPr>
            <p:cNvPr id="43022" name="Line 14"/>
            <p:cNvSpPr>
              <a:spLocks noChangeShapeType="1"/>
            </p:cNvSpPr>
            <p:nvPr/>
          </p:nvSpPr>
          <p:spPr bwMode="auto">
            <a:xfrm>
              <a:off x="2304" y="2688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023" name="Text Box 15"/>
            <p:cNvSpPr txBox="1">
              <a:spLocks noChangeArrowheads="1"/>
            </p:cNvSpPr>
            <p:nvPr/>
          </p:nvSpPr>
          <p:spPr bwMode="auto">
            <a:xfrm>
              <a:off x="3360" y="2496"/>
              <a:ext cx="672" cy="41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Sittable</a:t>
              </a:r>
              <a:br>
                <a:rPr lang="en-US"/>
              </a:br>
              <a:r>
                <a:rPr lang="en-US"/>
                <a:t>upon</a:t>
              </a:r>
            </a:p>
          </p:txBody>
        </p:sp>
        <p:sp>
          <p:nvSpPr>
            <p:cNvPr id="43024" name="Text Box 16"/>
            <p:cNvSpPr txBox="1">
              <a:spLocks noChangeArrowheads="1"/>
            </p:cNvSpPr>
            <p:nvPr/>
          </p:nvSpPr>
          <p:spPr bwMode="auto">
            <a:xfrm>
              <a:off x="2592" y="2544"/>
              <a:ext cx="480" cy="23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Chair</a:t>
              </a:r>
            </a:p>
          </p:txBody>
        </p:sp>
        <p:sp>
          <p:nvSpPr>
            <p:cNvPr id="43025" name="Line 17"/>
            <p:cNvSpPr>
              <a:spLocks noChangeShapeType="1"/>
            </p:cNvSpPr>
            <p:nvPr/>
          </p:nvSpPr>
          <p:spPr bwMode="auto">
            <a:xfrm>
              <a:off x="3072" y="2688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026" name="Rectangle 18"/>
            <p:cNvSpPr>
              <a:spLocks noChangeArrowheads="1"/>
            </p:cNvSpPr>
            <p:nvPr/>
          </p:nvSpPr>
          <p:spPr bwMode="auto">
            <a:xfrm>
              <a:off x="288" y="1978"/>
              <a:ext cx="4481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1" hangingPunct="1">
                <a:spcBef>
                  <a:spcPct val="20000"/>
                </a:spcBef>
                <a:buFontTx/>
                <a:buChar char="•"/>
              </a:pPr>
              <a:r>
                <a:rPr lang="en-US" sz="3200"/>
                <a:t> Mediated perception (Categorization)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305" grpId="0"/>
      <p:bldP spid="183306" grpId="0"/>
      <p:bldP spid="18330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/>
              <a:t>Direct perception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884238"/>
            <a:ext cx="8229600" cy="452596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/>
              <a:t>Some aspects of an object function can be perceived directly</a:t>
            </a:r>
          </a:p>
          <a:p>
            <a:pPr eaLnBrk="1" hangingPunct="1"/>
            <a:r>
              <a:rPr lang="en-US"/>
              <a:t>Functional form: Some forms clearly indicate to a function (“sittable-upon”, container,  cutting device, …)</a:t>
            </a:r>
          </a:p>
          <a:p>
            <a:pPr eaLnBrk="1" hangingPunct="1">
              <a:buFontTx/>
              <a:buNone/>
            </a:pPr>
            <a:endParaRPr lang="en-US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990600" y="3657600"/>
            <a:ext cx="3892550" cy="2720975"/>
            <a:chOff x="624" y="2304"/>
            <a:chExt cx="2452" cy="1714"/>
          </a:xfrm>
        </p:grpSpPr>
        <p:pic>
          <p:nvPicPr>
            <p:cNvPr id="45064" name="Picture 5" descr="splash-chair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24" y="2448"/>
              <a:ext cx="2256" cy="15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5065" name="Text Box 6"/>
            <p:cNvSpPr txBox="1">
              <a:spLocks noChangeArrowheads="1"/>
            </p:cNvSpPr>
            <p:nvPr/>
          </p:nvSpPr>
          <p:spPr bwMode="auto">
            <a:xfrm>
              <a:off x="624" y="2304"/>
              <a:ext cx="9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Sittable-upon</a:t>
              </a:r>
            </a:p>
          </p:txBody>
        </p:sp>
        <p:sp>
          <p:nvSpPr>
            <p:cNvPr id="45066" name="Text Box 7"/>
            <p:cNvSpPr txBox="1">
              <a:spLocks noChangeArrowheads="1"/>
            </p:cNvSpPr>
            <p:nvPr/>
          </p:nvSpPr>
          <p:spPr bwMode="auto">
            <a:xfrm>
              <a:off x="1536" y="2352"/>
              <a:ext cx="9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Sittable-upon</a:t>
              </a:r>
            </a:p>
          </p:txBody>
        </p:sp>
        <p:sp>
          <p:nvSpPr>
            <p:cNvPr id="45067" name="Text Box 8"/>
            <p:cNvSpPr txBox="1">
              <a:spLocks noChangeArrowheads="1"/>
            </p:cNvSpPr>
            <p:nvPr/>
          </p:nvSpPr>
          <p:spPr bwMode="auto">
            <a:xfrm>
              <a:off x="2112" y="3024"/>
              <a:ext cx="9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Sittable-upon</a:t>
              </a:r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5334000" y="3733800"/>
            <a:ext cx="3352800" cy="2667000"/>
            <a:chOff x="3360" y="2352"/>
            <a:chExt cx="2112" cy="1680"/>
          </a:xfrm>
        </p:grpSpPr>
        <p:pic>
          <p:nvPicPr>
            <p:cNvPr id="45062" name="Picture 10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936" y="2496"/>
              <a:ext cx="1536" cy="15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5063" name="Text Box 11"/>
            <p:cNvSpPr txBox="1">
              <a:spLocks noChangeArrowheads="1"/>
            </p:cNvSpPr>
            <p:nvPr/>
          </p:nvSpPr>
          <p:spPr bwMode="auto">
            <a:xfrm>
              <a:off x="3360" y="2352"/>
              <a:ext cx="1524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It does not seem easy</a:t>
              </a:r>
              <a:br>
                <a:rPr lang="en-US"/>
              </a:br>
              <a:r>
                <a:rPr lang="en-US"/>
                <a:t>to  sit-upon this…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/>
              <a:t>Direct perception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884238"/>
            <a:ext cx="8229600" cy="452596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/>
              <a:t>Some aspects of an object function can be perceived directly</a:t>
            </a:r>
          </a:p>
          <a:p>
            <a:pPr eaLnBrk="1" hangingPunct="1"/>
            <a:r>
              <a:rPr lang="en-US" dirty="0"/>
              <a:t>Observer relativity: Function is observer dependent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724400" y="3276600"/>
            <a:ext cx="4038600" cy="2665413"/>
            <a:chOff x="1536" y="2064"/>
            <a:chExt cx="2544" cy="1679"/>
          </a:xfrm>
        </p:grpSpPr>
        <p:pic>
          <p:nvPicPr>
            <p:cNvPr id="47110" name="Picture 5"/>
            <p:cNvPicPr>
              <a:picLocks noChangeAspect="1" noChangeArrowheads="1"/>
            </p:cNvPicPr>
            <p:nvPr/>
          </p:nvPicPr>
          <p:blipFill>
            <a:blip r:embed="rId3"/>
            <a:srcRect l="4688" t="22917" r="17188" b="8333"/>
            <a:stretch>
              <a:fillRect/>
            </a:stretch>
          </p:blipFill>
          <p:spPr bwMode="auto">
            <a:xfrm>
              <a:off x="1536" y="2064"/>
              <a:ext cx="2544" cy="16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7111" name="Rectangle 6"/>
            <p:cNvSpPr>
              <a:spLocks noChangeArrowheads="1"/>
            </p:cNvSpPr>
            <p:nvPr/>
          </p:nvSpPr>
          <p:spPr bwMode="auto">
            <a:xfrm>
              <a:off x="2880" y="2064"/>
              <a:ext cx="1157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800"/>
                <a:t>From http://lastchancerescueflint.org</a:t>
              </a:r>
            </a:p>
          </p:txBody>
        </p:sp>
      </p:grpSp>
      <p:pic>
        <p:nvPicPr>
          <p:cNvPr id="187399" name="Picture 7"/>
          <p:cNvPicPr>
            <a:picLocks noChangeAspect="1" noChangeArrowheads="1"/>
          </p:cNvPicPr>
          <p:nvPr/>
        </p:nvPicPr>
        <p:blipFill>
          <a:blip r:embed="rId4"/>
          <a:srcRect t="7547" b="4402"/>
          <a:stretch>
            <a:fillRect/>
          </a:stretch>
        </p:blipFill>
        <p:spPr bwMode="auto">
          <a:xfrm>
            <a:off x="457200" y="3276600"/>
            <a:ext cx="40386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/>
              <a:t>Limitations of Direct Perception</a:t>
            </a:r>
          </a:p>
        </p:txBody>
      </p:sp>
      <p:sp>
        <p:nvSpPr>
          <p:cNvPr id="189443" name="Text Box 3"/>
          <p:cNvSpPr txBox="1">
            <a:spLocks noChangeArrowheads="1"/>
          </p:cNvSpPr>
          <p:nvPr/>
        </p:nvSpPr>
        <p:spPr bwMode="auto">
          <a:xfrm>
            <a:off x="533400" y="5942013"/>
            <a:ext cx="769620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The functions are the same at some level of description: we can put things inside in both and somebody will come later to empty them. However, we are not expected to put inside the same kinds of things…</a:t>
            </a:r>
          </a:p>
        </p:txBody>
      </p:sp>
      <p:sp>
        <p:nvSpPr>
          <p:cNvPr id="49156" name="Text Box 4"/>
          <p:cNvSpPr txBox="1">
            <a:spLocks noChangeArrowheads="1"/>
          </p:cNvSpPr>
          <p:nvPr/>
        </p:nvSpPr>
        <p:spPr bwMode="auto">
          <a:xfrm>
            <a:off x="304800" y="838200"/>
            <a:ext cx="853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Objects of similar structure might have very different functions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609600" y="1371600"/>
            <a:ext cx="8077200" cy="4252913"/>
            <a:chOff x="384" y="864"/>
            <a:chExt cx="5088" cy="2679"/>
          </a:xfrm>
        </p:grpSpPr>
        <p:sp>
          <p:nvSpPr>
            <p:cNvPr id="49159" name="Text Box 6"/>
            <p:cNvSpPr txBox="1">
              <a:spLocks noChangeArrowheads="1"/>
            </p:cNvSpPr>
            <p:nvPr/>
          </p:nvSpPr>
          <p:spPr bwMode="auto">
            <a:xfrm>
              <a:off x="384" y="3312"/>
              <a:ext cx="50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/>
                <a:t>Not all functions seem to be available from direct visual information only.</a:t>
              </a:r>
            </a:p>
          </p:txBody>
        </p:sp>
        <p:pic>
          <p:nvPicPr>
            <p:cNvPr id="49160" name="Picture 7"/>
            <p:cNvPicPr>
              <a:picLocks noChangeAspect="1" noChangeArrowheads="1"/>
            </p:cNvPicPr>
            <p:nvPr/>
          </p:nvPicPr>
          <p:blipFill>
            <a:blip r:embed="rId3">
              <a:lum bright="18000" contrast="24000"/>
              <a:grayscl/>
            </a:blip>
            <a:srcRect/>
            <a:stretch>
              <a:fillRect/>
            </a:stretch>
          </p:blipFill>
          <p:spPr bwMode="auto">
            <a:xfrm>
              <a:off x="624" y="864"/>
              <a:ext cx="2038" cy="2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89448" name="Picture 8" descr="mailbox"/>
          <p:cNvPicPr>
            <a:picLocks noChangeAspect="1" noChangeArrowheads="1"/>
          </p:cNvPicPr>
          <p:nvPr/>
        </p:nvPicPr>
        <p:blipFill>
          <a:blip r:embed="rId4"/>
          <a:srcRect l="22501" r="28749"/>
          <a:stretch>
            <a:fillRect/>
          </a:stretch>
        </p:blipFill>
        <p:spPr bwMode="auto">
          <a:xfrm>
            <a:off x="5791200" y="1371600"/>
            <a:ext cx="24765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44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/>
              <a:t>Limitations of Direct Perception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0" y="1295400"/>
            <a:ext cx="4886325" cy="5221288"/>
            <a:chOff x="0" y="816"/>
            <a:chExt cx="3078" cy="3289"/>
          </a:xfrm>
        </p:grpSpPr>
        <p:pic>
          <p:nvPicPr>
            <p:cNvPr id="51206" name="Picture 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400" y="2688"/>
              <a:ext cx="678" cy="14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1207" name="AutoShape 5"/>
            <p:cNvSpPr>
              <a:spLocks noChangeArrowheads="1"/>
            </p:cNvSpPr>
            <p:nvPr/>
          </p:nvSpPr>
          <p:spPr bwMode="auto">
            <a:xfrm flipH="1">
              <a:off x="0" y="816"/>
              <a:ext cx="2736" cy="1920"/>
            </a:xfrm>
            <a:prstGeom prst="cloudCallout">
              <a:avLst>
                <a:gd name="adj1" fmla="val -43093"/>
                <a:gd name="adj2" fmla="val 51509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 eaLnBrk="1" hangingPunct="1"/>
              <a:endParaRPr lang="en-US">
                <a:ea typeface="Arial" charset="0"/>
                <a:cs typeface="Arial" charset="0"/>
              </a:endParaRPr>
            </a:p>
          </p:txBody>
        </p:sp>
        <p:sp>
          <p:nvSpPr>
            <p:cNvPr id="51208" name="Text Box 6"/>
            <p:cNvSpPr txBox="1">
              <a:spLocks noChangeArrowheads="1"/>
            </p:cNvSpPr>
            <p:nvPr/>
          </p:nvSpPr>
          <p:spPr bwMode="auto">
            <a:xfrm>
              <a:off x="480" y="1008"/>
              <a:ext cx="2208" cy="1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Propulsion system</a:t>
              </a:r>
            </a:p>
            <a:p>
              <a:pPr>
                <a:spcBef>
                  <a:spcPct val="50000"/>
                </a:spcBef>
              </a:pPr>
              <a:r>
                <a:rPr lang="en-US"/>
                <a:t>Strong protective surface</a:t>
              </a:r>
            </a:p>
            <a:p>
              <a:pPr>
                <a:spcBef>
                  <a:spcPct val="50000"/>
                </a:spcBef>
              </a:pPr>
              <a:r>
                <a:rPr lang="en-US"/>
                <a:t>Something that looks like a door</a:t>
              </a:r>
            </a:p>
            <a:p>
              <a:pPr>
                <a:spcBef>
                  <a:spcPct val="50000"/>
                </a:spcBef>
              </a:pPr>
              <a:r>
                <a:rPr lang="en-US"/>
                <a:t>Sure, I can travel to space on this object</a:t>
              </a:r>
            </a:p>
            <a:p>
              <a:pPr>
                <a:spcBef>
                  <a:spcPct val="50000"/>
                </a:spcBef>
              </a:pPr>
              <a:endParaRPr lang="en-US"/>
            </a:p>
          </p:txBody>
        </p:sp>
      </p:grpSp>
      <p:pic>
        <p:nvPicPr>
          <p:cNvPr id="191495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19800" y="1905000"/>
            <a:ext cx="2366963" cy="461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5" name="Text Box 8"/>
          <p:cNvSpPr txBox="1">
            <a:spLocks noChangeArrowheads="1"/>
          </p:cNvSpPr>
          <p:nvPr/>
        </p:nvSpPr>
        <p:spPr bwMode="auto">
          <a:xfrm>
            <a:off x="533400" y="685800"/>
            <a:ext cx="8153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Visual appearance might be a very weak cue to function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/>
          <a:lstStyle/>
          <a:p>
            <a:pPr eaLnBrk="1" hangingPunct="1"/>
            <a:r>
              <a:rPr lang="en-US" sz="4000"/>
              <a:t>How do we achieve </a:t>
            </a:r>
            <a:r>
              <a:rPr lang="en-US" sz="4000">
                <a:solidFill>
                  <a:schemeClr val="tx1"/>
                </a:solidFill>
              </a:rPr>
              <a:t>Mediated perception</a:t>
            </a:r>
            <a:r>
              <a:rPr lang="en-US" sz="4000"/>
              <a:t>?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 eaLnBrk="1" hangingPunct="1">
              <a:spcBef>
                <a:spcPct val="20000"/>
              </a:spcBef>
            </a:pPr>
            <a:r>
              <a:rPr lang="en-US" sz="3200"/>
              <a:t>Well… this requires object recognition (for more details, see entire course)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/>
              <a:t>Object recognition</a:t>
            </a:r>
            <a:br>
              <a:rPr lang="en-US" sz="4000"/>
            </a:br>
            <a:r>
              <a:rPr lang="en-US" sz="4000"/>
              <a:t>Is it really so hard?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96850" y="2408238"/>
            <a:ext cx="1593850" cy="2597150"/>
            <a:chOff x="262" y="1190"/>
            <a:chExt cx="1004" cy="1636"/>
          </a:xfrm>
        </p:grpSpPr>
        <p:pic>
          <p:nvPicPr>
            <p:cNvPr id="55307" name="Picture 4"/>
            <p:cNvPicPr>
              <a:picLocks noChangeAspect="1" noChangeArrowheads="1"/>
            </p:cNvPicPr>
            <p:nvPr/>
          </p:nvPicPr>
          <p:blipFill>
            <a:blip r:embed="rId3"/>
            <a:srcRect l="33398" t="12192" r="39519" b="44617"/>
            <a:stretch>
              <a:fillRect/>
            </a:stretch>
          </p:blipFill>
          <p:spPr bwMode="auto">
            <a:xfrm>
              <a:off x="359" y="1499"/>
              <a:ext cx="829" cy="1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5308" name="Text Box 5"/>
            <p:cNvSpPr txBox="1">
              <a:spLocks noChangeArrowheads="1"/>
            </p:cNvSpPr>
            <p:nvPr/>
          </p:nvSpPr>
          <p:spPr bwMode="auto">
            <a:xfrm>
              <a:off x="262" y="1190"/>
              <a:ext cx="10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>
                  <a:ea typeface="Arial" charset="0"/>
                  <a:cs typeface="Arial" charset="0"/>
                </a:rPr>
                <a:t>This is a chair</a:t>
              </a:r>
            </a:p>
          </p:txBody>
        </p:sp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1981200" y="1666875"/>
            <a:ext cx="3462338" cy="3829050"/>
            <a:chOff x="1988" y="823"/>
            <a:chExt cx="2181" cy="2412"/>
          </a:xfrm>
        </p:grpSpPr>
        <p:pic>
          <p:nvPicPr>
            <p:cNvPr id="55305" name="Picture 7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988" y="1045"/>
              <a:ext cx="2181" cy="2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5306" name="Text Box 8"/>
            <p:cNvSpPr txBox="1">
              <a:spLocks noChangeArrowheads="1"/>
            </p:cNvSpPr>
            <p:nvPr/>
          </p:nvSpPr>
          <p:spPr bwMode="auto">
            <a:xfrm>
              <a:off x="2148" y="823"/>
              <a:ext cx="187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eaLnBrk="1" hangingPunct="1"/>
              <a:r>
                <a:rPr lang="en-US">
                  <a:ea typeface="Arial" charset="0"/>
                  <a:cs typeface="Arial" charset="0"/>
                </a:rPr>
                <a:t>Find the chair in this image </a:t>
              </a:r>
            </a:p>
          </p:txBody>
        </p:sp>
      </p:grpSp>
      <p:pic>
        <p:nvPicPr>
          <p:cNvPr id="9225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32450" y="2001838"/>
            <a:ext cx="3511550" cy="347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6" name="Rectangle 10"/>
          <p:cNvSpPr>
            <a:spLocks noChangeArrowheads="1"/>
          </p:cNvSpPr>
          <p:nvPr/>
        </p:nvSpPr>
        <p:spPr bwMode="auto">
          <a:xfrm>
            <a:off x="6918325" y="2659063"/>
            <a:ext cx="769938" cy="1195387"/>
          </a:xfrm>
          <a:prstGeom prst="rect">
            <a:avLst/>
          </a:prstGeom>
          <a:noFill/>
          <a:ln w="57150">
            <a:solidFill>
              <a:srgbClr val="F1010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27" name="Rectangle 11"/>
          <p:cNvSpPr>
            <a:spLocks noChangeArrowheads="1"/>
          </p:cNvSpPr>
          <p:nvPr/>
        </p:nvSpPr>
        <p:spPr bwMode="auto">
          <a:xfrm>
            <a:off x="1978025" y="2011363"/>
            <a:ext cx="769938" cy="1195387"/>
          </a:xfrm>
          <a:prstGeom prst="rect">
            <a:avLst/>
          </a:prstGeom>
          <a:noFill/>
          <a:ln w="57150">
            <a:solidFill>
              <a:srgbClr val="F1010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28" name="Text Box 12"/>
          <p:cNvSpPr txBox="1">
            <a:spLocks noChangeArrowheads="1"/>
          </p:cNvSpPr>
          <p:nvPr/>
        </p:nvSpPr>
        <p:spPr bwMode="auto">
          <a:xfrm>
            <a:off x="5688013" y="1641475"/>
            <a:ext cx="3435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>
                <a:ea typeface="Arial" charset="0"/>
                <a:cs typeface="Arial" charset="0"/>
              </a:rPr>
              <a:t>Output of normalized correlation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07407E-6 L 0.3125 -4.07407E-6 L 0.3125 0.02871 L 0.0033 0.02871 L 0.0033 0.05903 L 0.3125 0.05903 L 0.3125 0.08797 L 0.00677 0.08797 L 0.00677 0.11505 L 0.31128 0.11505 L 0.31128 0.14399 L 0.00555 0.14399 L 0.00555 0.17732 L 0.31128 0.17732 L 0.31128 0.21204 L 0.00677 0.21204 L 0.00677 0.24838 L 0.3125 0.24838 L 0.31024 0.29098 L 0.00903 0.29098 L 0.00903 0.33334 L 0.3125 0.33473 L 0.3125 0.3757 L 0.01024 0.37431 " pathEditMode="relative" ptsTypes="AAAAAAAAAAAAAAAAAAAAAAAA">
                                      <p:cBhvr>
                                        <p:cTn id="18" dur="20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6" grpId="0" animBg="1"/>
      <p:bldP spid="9227" grpId="0" animBg="1"/>
      <p:bldP spid="9227" grpId="1" animBg="1"/>
      <p:bldP spid="9228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3013</TotalTime>
  <Words>778</Words>
  <Application>Microsoft PowerPoint</Application>
  <PresentationFormat>On-screen Show (4:3)</PresentationFormat>
  <Paragraphs>104</Paragraphs>
  <Slides>24</Slides>
  <Notes>20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Default Design</vt:lpstr>
      <vt:lpstr>ICCV 2009 Kyoto, Short Course, September 24</vt:lpstr>
      <vt:lpstr>Why do we care about recognition?</vt:lpstr>
      <vt:lpstr>The perception of function</vt:lpstr>
      <vt:lpstr>Direct perception</vt:lpstr>
      <vt:lpstr>Direct perception</vt:lpstr>
      <vt:lpstr>Limitations of Direct Perception</vt:lpstr>
      <vt:lpstr>Limitations of Direct Perception</vt:lpstr>
      <vt:lpstr>How do we achieve Mediated perception?</vt:lpstr>
      <vt:lpstr>Object recognition Is it really so hard?</vt:lpstr>
      <vt:lpstr>Object recognition Is it really so hard?</vt:lpstr>
      <vt:lpstr>Object recognition Is it really so hard?</vt:lpstr>
      <vt:lpstr>Slide 12</vt:lpstr>
      <vt:lpstr>your visual system is amazing</vt:lpstr>
      <vt:lpstr>is your visual system amazing?</vt:lpstr>
      <vt:lpstr>Discover the camouflaged object</vt:lpstr>
      <vt:lpstr>Discover the camouflaged object</vt:lpstr>
      <vt:lpstr>Slide 17</vt:lpstr>
      <vt:lpstr>Slide 18</vt:lpstr>
      <vt:lpstr>Slide 19</vt:lpstr>
      <vt:lpstr>Slide 20</vt:lpstr>
      <vt:lpstr>Slide 21</vt:lpstr>
      <vt:lpstr>Any guesses?</vt:lpstr>
      <vt:lpstr>Slide 23</vt:lpstr>
      <vt:lpstr>Outline</vt:lpstr>
    </vt:vector>
  </TitlesOfParts>
  <Company/>
  <LinksUpToDate>false</LinksUpToDate>
  <SharedDoc>false</SharedDoc>
  <HyperlinksChanged>false</HyperlinksChanged>
  <AppVersion>12.0256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antonio torralba</cp:lastModifiedBy>
  <cp:revision>118</cp:revision>
  <cp:lastPrinted>1601-01-01T00:00:00Z</cp:lastPrinted>
  <dcterms:created xsi:type="dcterms:W3CDTF">2009-09-27T22:25:20Z</dcterms:created>
  <dcterms:modified xsi:type="dcterms:W3CDTF">2009-09-28T04:06:10Z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