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3" r:id="rId4"/>
    <p:sldMasterId id="2147483710" r:id="rId5"/>
    <p:sldMasterId id="2147483723" r:id="rId6"/>
  </p:sldMasterIdLst>
  <p:notesMasterIdLst>
    <p:notesMasterId r:id="rId34"/>
  </p:notesMasterIdLst>
  <p:sldIdLst>
    <p:sldId id="256" r:id="rId7"/>
    <p:sldId id="274" r:id="rId8"/>
    <p:sldId id="275" r:id="rId9"/>
    <p:sldId id="276" r:id="rId10"/>
    <p:sldId id="281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82" r:id="rId21"/>
    <p:sldId id="266" r:id="rId22"/>
    <p:sldId id="267" r:id="rId23"/>
    <p:sldId id="277" r:id="rId24"/>
    <p:sldId id="268" r:id="rId25"/>
    <p:sldId id="269" r:id="rId26"/>
    <p:sldId id="270" r:id="rId27"/>
    <p:sldId id="283" r:id="rId28"/>
    <p:sldId id="278" r:id="rId29"/>
    <p:sldId id="279" r:id="rId30"/>
    <p:sldId id="280" r:id="rId31"/>
    <p:sldId id="272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57C97-FAAB-45A9-A746-E231C6B4E976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50B44-A874-4359-9F85-165D76AC5C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C0E64-34FF-4C60-A536-92DDB0C5EB7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And also the relationships between objects and the scene in general.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740A6-CF38-41DE-BB77-6B140A49E2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25F26-0C58-4D46-A55A-0504E3526F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0687A2-CDDC-4026-A6A8-E4F71AA280A8}" type="slidenum">
              <a:rPr lang="en-US" u="sng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191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D37D7B-22A0-4BCF-8053-C0985B9067AE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1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97D271-5F63-4FF7-B0C0-2B3E976075E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5B35B5-68A1-4C31-ABDA-5B5F7CC9740C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51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251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7534E9-8AF2-48D9-ACC2-C582A4076261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CFEA9-2463-462F-8311-6824C24ACE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54D70C-6A2F-4B79-9B74-D86FF5A9F261}" type="slidenum">
              <a:rPr lang="en-US" u="sng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1945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2852E1-DF81-44BE-BE6C-82F94A11732B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Goal – match image to others in order to name location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Make point of high dimensions here.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Smaller gap with ML because also serves as dim reduction, so need fewer bits.  Here num bits is the same for both.  PDK is higher d than PMK.  So we didn’t observe this gap discrepancy for ML PMK hash because num bits used was enough for both.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evaluate our learned hash functions when the base kernel is the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proximity distribution kernel (PDK), we performed experiments with a dataset of 5400 images of 18 different tourist attractions from the photo-sharing site Flickr. We took three cities in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Europe that have major tourist attractions: Rome, London, and Paris. The tourist sites for each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city were taken from the top attractions in www.TripAdvisor.com under the headings Religious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site, Architectural building, Historic site, Opera, Museum, and Theater. Overall, the list yielded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18 classes: eight from Rome, five from London, and five from Paris. The classes are: Arc de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Triomphe, Basilica San Pietro, Castel SantAngelo, Colosseum, Eiffel Tower, Globe Theatre,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Hotel des Invalides, House of Parliament, Louvre, Notre Dame Cathedral, Pantheon, Piazza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Campidoglio, Roman Forum, Santa Maria Maggiore, Spanish Steps, St. Pauls Cathedral, Tower</a:t>
            </a: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3BB88-384B-4281-A165-3AE497AE6A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Left side – 30% of data searched.  Right side – 2-3% searched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B07AE-BD75-41B5-B78B-E649AFE6AB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94346-083D-4197-B64F-D6DA2D1115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50B44-A874-4359-9F85-165D76AC5C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DF9525-7D0D-4652-A010-7DBBF3F2779F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E8EE5-9270-4B50-9745-219B4C7AC0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1A2E9-F1D1-4A00-AD9D-265CE0888450}" type="slidenum"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b="1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9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130F0-A144-416A-ACEB-E19FDE53CF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9E8CE-4026-4F54-9545-19AB2F6C18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EA391D-6057-497B-8CFE-748AFAB2858E}" type="slidenum">
              <a:rPr lang="en-US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b="1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4D2058-40C3-4D8A-AA06-AD101AB53DEA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325B-5B2C-4C35-8F1E-9DE538BDABE0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4D03-56EB-44AF-8F4F-C45E3480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A9FE-17A2-4C0A-B296-76FA674DC6AD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94A9-43B2-4682-ADD3-35ABE58E1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8B2F-10DC-4BE1-A9E1-758FDF16A4D0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ABF4-6713-4F4D-9E89-735D3B884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1866-F35C-4B99-B4DD-1A2AEC2AC7CB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0659-EEB9-4B80-864E-D9D5335F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E664-BC84-4A05-8A8C-5BFC525F3C0F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04E1D-4675-491C-A2F4-FA8AA40A6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4EF8-99CD-445D-AFC1-8EAB817183AC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C101-697D-4373-9BB0-7F8EAA1C6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88B6-6016-4EAF-9C82-851C7EDD1876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1402-9C44-45DC-B73E-601FA8792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01D1-3590-40A4-B35F-23A6505F4584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BFA1-34FA-4D31-AECE-A1B8A00F4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C7616-2374-4B33-82CE-6C8E1F371BCD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ECB6-B496-4DD4-8FCF-4AF45F59F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2431-505A-4AF3-B00C-142B92D8DB57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A1B6-6130-4871-A747-1382DA560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66BF-EE2A-4DAE-9728-9D733A9D0EA0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E48E-0EB7-4D82-963D-D91B7198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69FD-6311-43E9-AFCF-C37E67D52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01600"/>
            <a:ext cx="8458200" cy="637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910-99EA-46A2-9DFA-90C8C549D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79E7-38E4-4AD6-892E-49206B42C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A08AA-4F2F-4E95-80E2-DCFE2A18C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5F120-20E1-466E-8394-F3CE43A2E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F99C-6D57-4247-9A0B-3A169AFF2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D5F84-2DDD-48C5-ABB7-4DDF64AA9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76DF-6F53-4DB9-8911-F053E325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9FF4-7C29-4472-8BFF-9982E0BAC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F398-5F00-4FE4-AE23-864E5347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E7459-7595-47DB-BCD6-D3FAB406C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115C-0922-49AF-9783-1F4950596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31FD8-7F77-4C6B-AC40-11A77D9E2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AEBC-A1C6-4083-AD30-16CEC56BB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100C-51E2-43D5-B2E9-493507231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C5B-CFE6-4E08-B03D-C24B4FFDE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E7B6-733C-4DCD-AB0E-3DD5F0AC7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E4CF-5CEC-48AF-A404-A7321ABA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20C4A-BD3B-468B-8AF8-B6FF3AFE5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F98A9-A757-447B-9F99-886B24500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5A11-9AEE-4E1D-A826-7FC9070F0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2AD3-2C74-4358-8AF0-2844E4EF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BF26-4F23-4CBF-81E4-39E1A88C1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4B14-502D-45EF-9F25-B052EDC3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7540-962B-47A9-A746-DFBB0AD4C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8896-9590-4B5A-9D1D-42C1EAB65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9967-933D-4C78-9952-61851C54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F11A6-53E6-477F-9DAB-9E28D682D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82390-3198-4B04-B321-2A71ED41D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7B91F-D4DE-4034-8CC9-8C643F74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8D16-3CC1-4AC1-9ECE-0B363524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DBB1B-7DE3-46AB-B713-E0033B409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4A20-F49B-48A1-884A-724261DA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ECBC7-2A59-4994-9D1F-6EF84A81A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5BF7-DAD7-47EB-8454-D2B77BD2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13BC0-5FAE-4068-90BF-049C2CC3A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A461E-3F38-48F7-9FC0-57CCAD74B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0A6F-139F-4BBE-9FBA-5E9F36A70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011D2-32D3-4FFD-A204-9F5581C7F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5252-4570-4092-BE0D-4E29D233A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4257-6B37-4E10-AA1C-BA80439D7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55924-CC47-4A6B-8D4E-E3561A869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27E0B-CD1A-4AB1-8948-563E3072C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AB7E2-E43D-4AC6-81C8-F6DCFDFD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9FB77-9A4D-4FEE-986F-3524AF996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B809-26B5-4F72-BB24-72D5D392E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8B53-F2ED-4DD1-9D66-0E5015372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3FC81-C0A4-4901-BC6B-FBB138F77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89B-B27F-4023-910A-B8E853C27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09C1C-EABF-4EF4-95ED-BB6794A5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FB560-1955-4ED8-985A-A50A15A7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75D9-1F1C-4DE8-B9FF-3EB992A9C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E3D9B-46B6-456F-BD87-03E508D2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0CB5-81CB-4985-8C14-186903CFC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6BAD0-3292-45E1-BC76-14F3164F7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FCCC-34CB-488D-9ECB-890EEF508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CA277-B26B-44E8-97D8-40275FFF6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E984-3F44-470E-BB55-70CF6717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F7296-7785-4018-8D81-ADB8FBA9A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EA9F-7A5E-4680-9281-AF6805AB2FA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DA56-94CC-42A2-8B22-5FB4E6EF52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4389C1-4D48-4079-B9F1-C189662102B7}" type="datetimeFigureOut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9B8A7-D8A4-482E-9259-BAAAC06FB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AAF08-AF94-4EF1-9CF0-452C32CA8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E8FC84-D44C-4BD7-87DB-2993FBB07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2A9809-B5DC-4A0F-83BD-32A98B61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36F5F-19DC-467D-A8A2-2EA3906A0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33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14.jpeg"/><Relationship Id="rId1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13.jpeg"/><Relationship Id="rId9" Type="http://schemas.openxmlformats.org/officeDocument/2006/relationships/image" Target="../media/image31.jpe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19" Type="http://schemas.openxmlformats.org/officeDocument/2006/relationships/image" Target="../media/image85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5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18" Type="http://schemas.openxmlformats.org/officeDocument/2006/relationships/image" Target="../media/image104.jpeg"/><Relationship Id="rId3" Type="http://schemas.openxmlformats.org/officeDocument/2006/relationships/image" Target="../media/image89.png"/><Relationship Id="rId21" Type="http://schemas.openxmlformats.org/officeDocument/2006/relationships/image" Target="../media/image107.jpe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17" Type="http://schemas.openxmlformats.org/officeDocument/2006/relationships/image" Target="../media/image103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2.jpeg"/><Relationship Id="rId20" Type="http://schemas.openxmlformats.org/officeDocument/2006/relationships/image" Target="../media/image106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5" Type="http://schemas.openxmlformats.org/officeDocument/2006/relationships/image" Target="../media/image101.jpeg"/><Relationship Id="rId23" Type="http://schemas.openxmlformats.org/officeDocument/2006/relationships/image" Target="../media/image109.png"/><Relationship Id="rId10" Type="http://schemas.openxmlformats.org/officeDocument/2006/relationships/image" Target="../media/image96.jpeg"/><Relationship Id="rId19" Type="http://schemas.openxmlformats.org/officeDocument/2006/relationships/image" Target="../media/image105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Relationship Id="rId14" Type="http://schemas.openxmlformats.org/officeDocument/2006/relationships/image" Target="../media/image100.jpeg"/><Relationship Id="rId22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18" Type="http://schemas.openxmlformats.org/officeDocument/2006/relationships/image" Target="../media/image104.jpeg"/><Relationship Id="rId3" Type="http://schemas.openxmlformats.org/officeDocument/2006/relationships/image" Target="../media/image89.png"/><Relationship Id="rId21" Type="http://schemas.openxmlformats.org/officeDocument/2006/relationships/image" Target="../media/image107.jpe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17" Type="http://schemas.openxmlformats.org/officeDocument/2006/relationships/image" Target="../media/image103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2.jpeg"/><Relationship Id="rId20" Type="http://schemas.openxmlformats.org/officeDocument/2006/relationships/image" Target="../media/image106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5" Type="http://schemas.openxmlformats.org/officeDocument/2006/relationships/image" Target="../media/image101.jpeg"/><Relationship Id="rId23" Type="http://schemas.openxmlformats.org/officeDocument/2006/relationships/image" Target="../media/image109.png"/><Relationship Id="rId10" Type="http://schemas.openxmlformats.org/officeDocument/2006/relationships/image" Target="../media/image96.jpeg"/><Relationship Id="rId19" Type="http://schemas.openxmlformats.org/officeDocument/2006/relationships/image" Target="../media/image105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Relationship Id="rId14" Type="http://schemas.openxmlformats.org/officeDocument/2006/relationships/image" Target="../media/image100.jpeg"/><Relationship Id="rId22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jpeg"/><Relationship Id="rId11" Type="http://schemas.openxmlformats.org/officeDocument/2006/relationships/image" Target="../media/image16.png"/><Relationship Id="rId5" Type="http://schemas.openxmlformats.org/officeDocument/2006/relationships/image" Target="../media/image32.jpeg"/><Relationship Id="rId10" Type="http://schemas.openxmlformats.org/officeDocument/2006/relationships/image" Target="../media/image15.png"/><Relationship Id="rId4" Type="http://schemas.openxmlformats.org/officeDocument/2006/relationships/image" Target="../media/image31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990600"/>
            <a:ext cx="4572000" cy="37338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Large Scale </a:t>
            </a:r>
            <a:br>
              <a:rPr lang="en-US" sz="5400" b="1" dirty="0" smtClean="0"/>
            </a:br>
            <a:r>
              <a:rPr lang="en-US" sz="5400" b="1" dirty="0" smtClean="0"/>
              <a:t>Recognition and Retrieval</a:t>
            </a:r>
            <a:endParaRPr lang="en-US" sz="5400" b="1" dirty="0"/>
          </a:p>
        </p:txBody>
      </p:sp>
      <p:pic>
        <p:nvPicPr>
          <p:cNvPr id="4" name="Picture 2" descr="obje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3149600" cy="23622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701675" y="6985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Pyramid match: main idea</a:t>
            </a:r>
          </a:p>
        </p:txBody>
      </p:sp>
      <p:pic>
        <p:nvPicPr>
          <p:cNvPr id="98307" name="Picture 22" descr="rd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323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0"/>
          <p:cNvGrpSpPr>
            <a:grpSpLocks noChangeAspect="1"/>
          </p:cNvGrpSpPr>
          <p:nvPr/>
        </p:nvGrpSpPr>
        <p:grpSpPr bwMode="auto">
          <a:xfrm>
            <a:off x="300038" y="4743450"/>
            <a:ext cx="2487612" cy="1724025"/>
            <a:chOff x="-758898" y="1273488"/>
            <a:chExt cx="5915106" cy="4098989"/>
          </a:xfrm>
        </p:grpSpPr>
        <p:pic>
          <p:nvPicPr>
            <p:cNvPr id="98384" name="Picture 23" descr="panda1_patch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518" y="1274733"/>
              <a:ext cx="3561389" cy="40894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98385" name="Rectangle 192"/>
            <p:cNvSpPr>
              <a:spLocks noChangeArrowheads="1"/>
            </p:cNvSpPr>
            <p:nvPr/>
          </p:nvSpPr>
          <p:spPr bwMode="auto">
            <a:xfrm rot="2403778">
              <a:off x="2748329" y="1658115"/>
              <a:ext cx="332771" cy="35439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86" name="Rectangle 193"/>
            <p:cNvSpPr>
              <a:spLocks noChangeArrowheads="1"/>
            </p:cNvSpPr>
            <p:nvPr/>
          </p:nvSpPr>
          <p:spPr bwMode="auto">
            <a:xfrm rot="4479566">
              <a:off x="2925336" y="2041915"/>
              <a:ext cx="429398" cy="42877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87" name="Rectangle 194"/>
            <p:cNvSpPr>
              <a:spLocks noChangeArrowheads="1"/>
            </p:cNvSpPr>
            <p:nvPr/>
          </p:nvSpPr>
          <p:spPr bwMode="auto">
            <a:xfrm rot="6076419">
              <a:off x="3351119" y="2398793"/>
              <a:ext cx="283942" cy="27485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88" name="Rectangle 195"/>
            <p:cNvSpPr>
              <a:spLocks noChangeArrowheads="1"/>
            </p:cNvSpPr>
            <p:nvPr/>
          </p:nvSpPr>
          <p:spPr bwMode="auto">
            <a:xfrm rot="7967323">
              <a:off x="3408187" y="1920754"/>
              <a:ext cx="279465" cy="25400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89" name="Rectangle 196"/>
            <p:cNvSpPr>
              <a:spLocks noChangeArrowheads="1"/>
            </p:cNvSpPr>
            <p:nvPr/>
          </p:nvSpPr>
          <p:spPr bwMode="auto">
            <a:xfrm rot="6547857">
              <a:off x="3384419" y="1531827"/>
              <a:ext cx="204489" cy="18223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0" name="Rectangle 197"/>
            <p:cNvSpPr>
              <a:spLocks noChangeArrowheads="1"/>
            </p:cNvSpPr>
            <p:nvPr/>
          </p:nvSpPr>
          <p:spPr bwMode="auto">
            <a:xfrm rot="6076419">
              <a:off x="1709285" y="2872434"/>
              <a:ext cx="340502" cy="34635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1" name="Rectangle 198"/>
            <p:cNvSpPr>
              <a:spLocks noChangeArrowheads="1"/>
            </p:cNvSpPr>
            <p:nvPr/>
          </p:nvSpPr>
          <p:spPr bwMode="auto">
            <a:xfrm rot="3812729">
              <a:off x="1276500" y="1399218"/>
              <a:ext cx="383790" cy="37999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2" name="Rectangle 199"/>
            <p:cNvSpPr>
              <a:spLocks noChangeArrowheads="1"/>
            </p:cNvSpPr>
            <p:nvPr/>
          </p:nvSpPr>
          <p:spPr bwMode="auto">
            <a:xfrm rot="3812729">
              <a:off x="1340811" y="1529510"/>
              <a:ext cx="218653" cy="17668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3" name="Rectangle 200"/>
            <p:cNvSpPr>
              <a:spLocks noChangeArrowheads="1"/>
            </p:cNvSpPr>
            <p:nvPr/>
          </p:nvSpPr>
          <p:spPr bwMode="auto">
            <a:xfrm rot="3812729">
              <a:off x="977685" y="1393416"/>
              <a:ext cx="141620" cy="13345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4" name="Rectangle 201"/>
            <p:cNvSpPr>
              <a:spLocks noChangeArrowheads="1"/>
            </p:cNvSpPr>
            <p:nvPr/>
          </p:nvSpPr>
          <p:spPr bwMode="auto">
            <a:xfrm rot="7300187">
              <a:off x="1118560" y="1270438"/>
              <a:ext cx="179029" cy="18513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5" name="Rectangle 202"/>
            <p:cNvSpPr>
              <a:spLocks noChangeArrowheads="1"/>
            </p:cNvSpPr>
            <p:nvPr/>
          </p:nvSpPr>
          <p:spPr bwMode="auto">
            <a:xfrm rot="2090564">
              <a:off x="1395775" y="1933164"/>
              <a:ext cx="191409" cy="18929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6" name="Rectangle 203"/>
            <p:cNvSpPr>
              <a:spLocks noChangeArrowheads="1"/>
            </p:cNvSpPr>
            <p:nvPr/>
          </p:nvSpPr>
          <p:spPr bwMode="auto">
            <a:xfrm rot="-170145">
              <a:off x="819067" y="2634908"/>
              <a:ext cx="312805" cy="32736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7" name="Rectangle 204"/>
            <p:cNvSpPr>
              <a:spLocks noChangeArrowheads="1"/>
            </p:cNvSpPr>
            <p:nvPr/>
          </p:nvSpPr>
          <p:spPr bwMode="auto">
            <a:xfrm rot="368009">
              <a:off x="866549" y="2804242"/>
              <a:ext cx="371516" cy="37320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8" name="Rectangle 205"/>
            <p:cNvSpPr>
              <a:spLocks noChangeArrowheads="1"/>
            </p:cNvSpPr>
            <p:nvPr/>
          </p:nvSpPr>
          <p:spPr bwMode="auto">
            <a:xfrm rot="1313508">
              <a:off x="1752091" y="2953910"/>
              <a:ext cx="162867" cy="18225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99" name="Rectangle 206"/>
            <p:cNvSpPr>
              <a:spLocks noChangeArrowheads="1"/>
            </p:cNvSpPr>
            <p:nvPr/>
          </p:nvSpPr>
          <p:spPr bwMode="auto">
            <a:xfrm rot="850053">
              <a:off x="2378571" y="2761016"/>
              <a:ext cx="236372" cy="20806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0" name="Rectangle 207"/>
            <p:cNvSpPr>
              <a:spLocks noChangeArrowheads="1"/>
            </p:cNvSpPr>
            <p:nvPr/>
          </p:nvSpPr>
          <p:spPr bwMode="auto">
            <a:xfrm rot="850053">
              <a:off x="2256882" y="2938345"/>
              <a:ext cx="226575" cy="21053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1" name="Rectangle 208"/>
            <p:cNvSpPr>
              <a:spLocks noChangeArrowheads="1"/>
            </p:cNvSpPr>
            <p:nvPr/>
          </p:nvSpPr>
          <p:spPr bwMode="auto">
            <a:xfrm rot="-1803540">
              <a:off x="2298828" y="3110113"/>
              <a:ext cx="155329" cy="18785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2" name="Rectangle 209"/>
            <p:cNvSpPr>
              <a:spLocks noChangeArrowheads="1"/>
            </p:cNvSpPr>
            <p:nvPr/>
          </p:nvSpPr>
          <p:spPr bwMode="auto">
            <a:xfrm rot="-3404993">
              <a:off x="888081" y="3123869"/>
              <a:ext cx="151133" cy="17102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3" name="Rectangle 210"/>
            <p:cNvSpPr>
              <a:spLocks noChangeArrowheads="1"/>
            </p:cNvSpPr>
            <p:nvPr/>
          </p:nvSpPr>
          <p:spPr bwMode="auto">
            <a:xfrm rot="-1652809">
              <a:off x="3030606" y="3732460"/>
              <a:ext cx="222913" cy="17861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4" name="Rectangle 211"/>
            <p:cNvSpPr>
              <a:spLocks noChangeArrowheads="1"/>
            </p:cNvSpPr>
            <p:nvPr/>
          </p:nvSpPr>
          <p:spPr bwMode="auto">
            <a:xfrm rot="2176634">
              <a:off x="3405359" y="4553565"/>
              <a:ext cx="153120" cy="17958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5" name="Rectangle 212"/>
            <p:cNvSpPr>
              <a:spLocks noChangeArrowheads="1"/>
            </p:cNvSpPr>
            <p:nvPr/>
          </p:nvSpPr>
          <p:spPr bwMode="auto">
            <a:xfrm rot="3376059">
              <a:off x="3730962" y="4754725"/>
              <a:ext cx="146832" cy="16742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6" name="Rectangle 213"/>
            <p:cNvSpPr>
              <a:spLocks noChangeArrowheads="1"/>
            </p:cNvSpPr>
            <p:nvPr/>
          </p:nvSpPr>
          <p:spPr bwMode="auto">
            <a:xfrm rot="1689288">
              <a:off x="1971662" y="4766091"/>
              <a:ext cx="134758" cy="15500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7" name="Rectangle 214"/>
            <p:cNvSpPr>
              <a:spLocks noChangeArrowheads="1"/>
            </p:cNvSpPr>
            <p:nvPr/>
          </p:nvSpPr>
          <p:spPr bwMode="auto">
            <a:xfrm rot="5608739">
              <a:off x="2333934" y="4897542"/>
              <a:ext cx="407143" cy="38559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8" name="Rectangle 215"/>
            <p:cNvSpPr>
              <a:spLocks noChangeArrowheads="1"/>
            </p:cNvSpPr>
            <p:nvPr/>
          </p:nvSpPr>
          <p:spPr bwMode="auto">
            <a:xfrm rot="6793417">
              <a:off x="2086214" y="4934216"/>
              <a:ext cx="454733" cy="42178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09" name="Rectangle 216"/>
            <p:cNvSpPr>
              <a:spLocks noChangeArrowheads="1"/>
            </p:cNvSpPr>
            <p:nvPr/>
          </p:nvSpPr>
          <p:spPr bwMode="auto">
            <a:xfrm rot="8126368">
              <a:off x="785051" y="5051600"/>
              <a:ext cx="230270" cy="22807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0" name="Rectangle 217"/>
            <p:cNvSpPr>
              <a:spLocks noChangeArrowheads="1"/>
            </p:cNvSpPr>
            <p:nvPr/>
          </p:nvSpPr>
          <p:spPr bwMode="auto">
            <a:xfrm rot="8879187">
              <a:off x="1651945" y="3732547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1" name="Rectangle 218"/>
            <p:cNvSpPr>
              <a:spLocks noChangeArrowheads="1"/>
            </p:cNvSpPr>
            <p:nvPr/>
          </p:nvSpPr>
          <p:spPr bwMode="auto">
            <a:xfrm rot="5057823">
              <a:off x="2131361" y="3833433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2" name="Rectangle 219"/>
            <p:cNvSpPr>
              <a:spLocks noChangeArrowheads="1"/>
            </p:cNvSpPr>
            <p:nvPr/>
          </p:nvSpPr>
          <p:spPr bwMode="auto">
            <a:xfrm rot="5057823">
              <a:off x="1972836" y="3979484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3" name="Rectangle 220"/>
            <p:cNvSpPr>
              <a:spLocks noChangeArrowheads="1"/>
            </p:cNvSpPr>
            <p:nvPr/>
          </p:nvSpPr>
          <p:spPr bwMode="auto">
            <a:xfrm rot="2884398">
              <a:off x="2001284" y="3894557"/>
              <a:ext cx="429419" cy="43226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4" name="Rectangle 221"/>
            <p:cNvSpPr>
              <a:spLocks noChangeArrowheads="1"/>
            </p:cNvSpPr>
            <p:nvPr/>
          </p:nvSpPr>
          <p:spPr bwMode="auto">
            <a:xfrm rot="900791">
              <a:off x="230583" y="3672046"/>
              <a:ext cx="435006" cy="36726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5" name="Rectangle 222"/>
            <p:cNvSpPr>
              <a:spLocks noChangeArrowheads="1"/>
            </p:cNvSpPr>
            <p:nvPr/>
          </p:nvSpPr>
          <p:spPr bwMode="auto">
            <a:xfrm rot="508543">
              <a:off x="249100" y="3493634"/>
              <a:ext cx="401763" cy="27237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6" name="Rectangle 223"/>
            <p:cNvSpPr>
              <a:spLocks noChangeArrowheads="1"/>
            </p:cNvSpPr>
            <p:nvPr/>
          </p:nvSpPr>
          <p:spPr bwMode="auto">
            <a:xfrm rot="2425690">
              <a:off x="1685954" y="3893578"/>
              <a:ext cx="385646" cy="36702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7" name="Rectangle 224"/>
            <p:cNvSpPr>
              <a:spLocks noChangeArrowheads="1"/>
            </p:cNvSpPr>
            <p:nvPr/>
          </p:nvSpPr>
          <p:spPr bwMode="auto">
            <a:xfrm rot="1740742">
              <a:off x="3628479" y="3923526"/>
              <a:ext cx="246820" cy="22661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8" name="Rectangle 225"/>
            <p:cNvSpPr>
              <a:spLocks noChangeArrowheads="1"/>
            </p:cNvSpPr>
            <p:nvPr/>
          </p:nvSpPr>
          <p:spPr bwMode="auto">
            <a:xfrm rot="-1135016">
              <a:off x="3506054" y="3799961"/>
              <a:ext cx="196704" cy="21440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19" name="Rectangle 226"/>
            <p:cNvSpPr>
              <a:spLocks noChangeArrowheads="1"/>
            </p:cNvSpPr>
            <p:nvPr/>
          </p:nvSpPr>
          <p:spPr bwMode="auto">
            <a:xfrm rot="1124235">
              <a:off x="3257044" y="3568740"/>
              <a:ext cx="220240" cy="19519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0" name="Rectangle 227"/>
            <p:cNvSpPr>
              <a:spLocks noChangeArrowheads="1"/>
            </p:cNvSpPr>
            <p:nvPr/>
          </p:nvSpPr>
          <p:spPr bwMode="auto">
            <a:xfrm rot="4174381">
              <a:off x="623865" y="3992638"/>
              <a:ext cx="161159" cy="16773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1" name="Rectangle 228"/>
            <p:cNvSpPr>
              <a:spLocks noChangeArrowheads="1"/>
            </p:cNvSpPr>
            <p:nvPr/>
          </p:nvSpPr>
          <p:spPr bwMode="auto">
            <a:xfrm rot="2422202">
              <a:off x="1515836" y="3841261"/>
              <a:ext cx="152158" cy="22214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2" name="Rectangle 229"/>
            <p:cNvSpPr>
              <a:spLocks noChangeArrowheads="1"/>
            </p:cNvSpPr>
            <p:nvPr/>
          </p:nvSpPr>
          <p:spPr bwMode="auto">
            <a:xfrm rot="2422202">
              <a:off x="1413879" y="4004297"/>
              <a:ext cx="161421" cy="15801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3" name="Rectangle 230"/>
            <p:cNvSpPr>
              <a:spLocks noChangeArrowheads="1"/>
            </p:cNvSpPr>
            <p:nvPr/>
          </p:nvSpPr>
          <p:spPr bwMode="auto">
            <a:xfrm rot="2422202">
              <a:off x="1361960" y="4257991"/>
              <a:ext cx="114165" cy="9464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4" name="Rectangle 231"/>
            <p:cNvSpPr>
              <a:spLocks noChangeArrowheads="1"/>
            </p:cNvSpPr>
            <p:nvPr/>
          </p:nvSpPr>
          <p:spPr bwMode="auto">
            <a:xfrm rot="2422202">
              <a:off x="1266375" y="4367530"/>
              <a:ext cx="114165" cy="9464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5" name="Rectangle 232"/>
            <p:cNvSpPr>
              <a:spLocks noChangeArrowheads="1"/>
            </p:cNvSpPr>
            <p:nvPr/>
          </p:nvSpPr>
          <p:spPr bwMode="auto">
            <a:xfrm rot="1748824">
              <a:off x="415557" y="3898635"/>
              <a:ext cx="161766" cy="19720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6" name="Rectangle 233"/>
            <p:cNvSpPr>
              <a:spLocks noChangeArrowheads="1"/>
            </p:cNvSpPr>
            <p:nvPr/>
          </p:nvSpPr>
          <p:spPr bwMode="auto">
            <a:xfrm rot="1452515">
              <a:off x="1962839" y="3695226"/>
              <a:ext cx="194426" cy="13814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7" name="Rectangle 234"/>
            <p:cNvSpPr>
              <a:spLocks noChangeArrowheads="1"/>
            </p:cNvSpPr>
            <p:nvPr/>
          </p:nvSpPr>
          <p:spPr bwMode="auto">
            <a:xfrm rot="-735569">
              <a:off x="316533" y="3001994"/>
              <a:ext cx="219613" cy="17951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8" name="Rectangle 235"/>
            <p:cNvSpPr>
              <a:spLocks noChangeArrowheads="1"/>
            </p:cNvSpPr>
            <p:nvPr/>
          </p:nvSpPr>
          <p:spPr bwMode="auto">
            <a:xfrm rot="2090564">
              <a:off x="1426879" y="2002910"/>
              <a:ext cx="147433" cy="15656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29" name="Rectangle 236"/>
            <p:cNvSpPr>
              <a:spLocks noChangeArrowheads="1"/>
            </p:cNvSpPr>
            <p:nvPr/>
          </p:nvSpPr>
          <p:spPr bwMode="auto">
            <a:xfrm rot="2090564">
              <a:off x="2878773" y="3784809"/>
              <a:ext cx="135410" cy="12818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30" name="Rectangle 237"/>
            <p:cNvSpPr>
              <a:spLocks noChangeArrowheads="1"/>
            </p:cNvSpPr>
            <p:nvPr/>
          </p:nvSpPr>
          <p:spPr bwMode="auto">
            <a:xfrm rot="2090564">
              <a:off x="1772952" y="3788081"/>
              <a:ext cx="156271" cy="15815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31" name="Rectangle 238"/>
            <p:cNvSpPr>
              <a:spLocks noChangeArrowheads="1"/>
            </p:cNvSpPr>
            <p:nvPr/>
          </p:nvSpPr>
          <p:spPr bwMode="auto">
            <a:xfrm rot="889161" flipV="1">
              <a:off x="3829101" y="4059040"/>
              <a:ext cx="456210" cy="30249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32" name="Rectangle 239"/>
            <p:cNvSpPr>
              <a:spLocks noChangeArrowheads="1"/>
            </p:cNvSpPr>
            <p:nvPr/>
          </p:nvSpPr>
          <p:spPr bwMode="auto">
            <a:xfrm rot="-318622">
              <a:off x="3239418" y="3659663"/>
              <a:ext cx="194443" cy="14377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33" name="Rectangle 240"/>
            <p:cNvSpPr>
              <a:spLocks noChangeArrowheads="1"/>
            </p:cNvSpPr>
            <p:nvPr/>
          </p:nvSpPr>
          <p:spPr bwMode="auto">
            <a:xfrm>
              <a:off x="3987792" y="3611565"/>
              <a:ext cx="1168416" cy="138749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34" name="Rectangle 241"/>
            <p:cNvSpPr>
              <a:spLocks noChangeArrowheads="1"/>
            </p:cNvSpPr>
            <p:nvPr/>
          </p:nvSpPr>
          <p:spPr bwMode="auto">
            <a:xfrm>
              <a:off x="-758898" y="2881305"/>
              <a:ext cx="1168416" cy="138749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242"/>
          <p:cNvGrpSpPr>
            <a:grpSpLocks noChangeAspect="1"/>
          </p:cNvGrpSpPr>
          <p:nvPr/>
        </p:nvGrpSpPr>
        <p:grpSpPr bwMode="auto">
          <a:xfrm>
            <a:off x="2782888" y="4670425"/>
            <a:ext cx="1930400" cy="1898650"/>
            <a:chOff x="4498974" y="1055655"/>
            <a:chExt cx="4527612" cy="4454586"/>
          </a:xfrm>
        </p:grpSpPr>
        <p:pic>
          <p:nvPicPr>
            <p:cNvPr id="98355" name="Picture 24" descr="panda_patch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8974" y="1274733"/>
              <a:ext cx="4527612" cy="397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56" name="Rectangle 244"/>
            <p:cNvSpPr>
              <a:spLocks noChangeArrowheads="1"/>
            </p:cNvSpPr>
            <p:nvPr/>
          </p:nvSpPr>
          <p:spPr bwMode="auto">
            <a:xfrm rot="5141941">
              <a:off x="5564298" y="1498838"/>
              <a:ext cx="328619" cy="36512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57" name="Rectangle 245"/>
            <p:cNvSpPr>
              <a:spLocks noChangeArrowheads="1"/>
            </p:cNvSpPr>
            <p:nvPr/>
          </p:nvSpPr>
          <p:spPr bwMode="auto">
            <a:xfrm rot="5803388">
              <a:off x="6169716" y="1424606"/>
              <a:ext cx="528894" cy="5035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58" name="Rectangle 246"/>
            <p:cNvSpPr>
              <a:spLocks noChangeArrowheads="1"/>
            </p:cNvSpPr>
            <p:nvPr/>
          </p:nvSpPr>
          <p:spPr bwMode="auto">
            <a:xfrm rot="4500892">
              <a:off x="6116497" y="1782994"/>
              <a:ext cx="428642" cy="42994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59" name="Rectangle 247"/>
            <p:cNvSpPr>
              <a:spLocks noChangeArrowheads="1"/>
            </p:cNvSpPr>
            <p:nvPr/>
          </p:nvSpPr>
          <p:spPr bwMode="auto">
            <a:xfrm rot="3780541">
              <a:off x="6668110" y="1951353"/>
              <a:ext cx="605003" cy="59952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0" name="Rectangle 248"/>
            <p:cNvSpPr>
              <a:spLocks noChangeArrowheads="1"/>
            </p:cNvSpPr>
            <p:nvPr/>
          </p:nvSpPr>
          <p:spPr bwMode="auto">
            <a:xfrm rot="4166865">
              <a:off x="7665747" y="1945368"/>
              <a:ext cx="403198" cy="448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1" name="Rectangle 249"/>
            <p:cNvSpPr>
              <a:spLocks noChangeArrowheads="1"/>
            </p:cNvSpPr>
            <p:nvPr/>
          </p:nvSpPr>
          <p:spPr bwMode="auto">
            <a:xfrm rot="260839">
              <a:off x="7765020" y="2787234"/>
              <a:ext cx="425133" cy="448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2" name="Rectangle 250"/>
            <p:cNvSpPr>
              <a:spLocks noChangeArrowheads="1"/>
            </p:cNvSpPr>
            <p:nvPr/>
          </p:nvSpPr>
          <p:spPr bwMode="auto">
            <a:xfrm rot="260839">
              <a:off x="5904184" y="1218739"/>
              <a:ext cx="456006" cy="48473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3" name="Rectangle 251"/>
            <p:cNvSpPr>
              <a:spLocks noChangeArrowheads="1"/>
            </p:cNvSpPr>
            <p:nvPr/>
          </p:nvSpPr>
          <p:spPr bwMode="auto">
            <a:xfrm rot="734976">
              <a:off x="4653733" y="2427960"/>
              <a:ext cx="603308" cy="541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4" name="Rectangle 252"/>
            <p:cNvSpPr>
              <a:spLocks noChangeArrowheads="1"/>
            </p:cNvSpPr>
            <p:nvPr/>
          </p:nvSpPr>
          <p:spPr bwMode="auto">
            <a:xfrm rot="-293446">
              <a:off x="4540474" y="1960543"/>
              <a:ext cx="700675" cy="70962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5" name="Rectangle 253"/>
            <p:cNvSpPr>
              <a:spLocks noChangeArrowheads="1"/>
            </p:cNvSpPr>
            <p:nvPr/>
          </p:nvSpPr>
          <p:spPr bwMode="auto">
            <a:xfrm rot="-1020721">
              <a:off x="4571935" y="2173518"/>
              <a:ext cx="467500" cy="429722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6" name="Rectangle 254"/>
            <p:cNvSpPr>
              <a:spLocks noChangeArrowheads="1"/>
            </p:cNvSpPr>
            <p:nvPr/>
          </p:nvSpPr>
          <p:spPr bwMode="auto">
            <a:xfrm rot="-1020721">
              <a:off x="5020329" y="3118286"/>
              <a:ext cx="426697" cy="3658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7" name="Rectangle 255"/>
            <p:cNvSpPr>
              <a:spLocks noChangeArrowheads="1"/>
            </p:cNvSpPr>
            <p:nvPr/>
          </p:nvSpPr>
          <p:spPr bwMode="auto">
            <a:xfrm rot="-3547688">
              <a:off x="5092492" y="3094034"/>
              <a:ext cx="677210" cy="61997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8" name="Rectangle 256"/>
            <p:cNvSpPr>
              <a:spLocks noChangeArrowheads="1"/>
            </p:cNvSpPr>
            <p:nvPr/>
          </p:nvSpPr>
          <p:spPr bwMode="auto">
            <a:xfrm rot="-3547688">
              <a:off x="5244706" y="3115236"/>
              <a:ext cx="332102" cy="37112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69" name="Rectangle 257"/>
            <p:cNvSpPr>
              <a:spLocks noChangeArrowheads="1"/>
            </p:cNvSpPr>
            <p:nvPr/>
          </p:nvSpPr>
          <p:spPr bwMode="auto">
            <a:xfrm rot="-5857429">
              <a:off x="5896326" y="2683175"/>
              <a:ext cx="379210" cy="38504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0" name="Rectangle 258"/>
            <p:cNvSpPr>
              <a:spLocks noChangeArrowheads="1"/>
            </p:cNvSpPr>
            <p:nvPr/>
          </p:nvSpPr>
          <p:spPr bwMode="auto">
            <a:xfrm rot="-4247964">
              <a:off x="6222825" y="2656946"/>
              <a:ext cx="255286" cy="26615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1" name="Rectangle 259"/>
            <p:cNvSpPr>
              <a:spLocks noChangeArrowheads="1"/>
            </p:cNvSpPr>
            <p:nvPr/>
          </p:nvSpPr>
          <p:spPr bwMode="auto">
            <a:xfrm rot="-6536316">
              <a:off x="6746578" y="2633664"/>
              <a:ext cx="493721" cy="51559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2" name="Rectangle 260"/>
            <p:cNvSpPr>
              <a:spLocks noChangeArrowheads="1"/>
            </p:cNvSpPr>
            <p:nvPr/>
          </p:nvSpPr>
          <p:spPr bwMode="auto">
            <a:xfrm rot="-7636424">
              <a:off x="6354671" y="2916861"/>
              <a:ext cx="435538" cy="42222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3" name="Rectangle 261"/>
            <p:cNvSpPr>
              <a:spLocks noChangeArrowheads="1"/>
            </p:cNvSpPr>
            <p:nvPr/>
          </p:nvSpPr>
          <p:spPr bwMode="auto">
            <a:xfrm rot="-9682559">
              <a:off x="6770956" y="3150746"/>
              <a:ext cx="384028" cy="33524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4" name="Rectangle 262"/>
            <p:cNvSpPr>
              <a:spLocks noChangeArrowheads="1"/>
            </p:cNvSpPr>
            <p:nvPr/>
          </p:nvSpPr>
          <p:spPr bwMode="auto">
            <a:xfrm rot="9367836">
              <a:off x="6371895" y="4009441"/>
              <a:ext cx="655241" cy="62668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5" name="Rectangle 263"/>
            <p:cNvSpPr>
              <a:spLocks noChangeArrowheads="1"/>
            </p:cNvSpPr>
            <p:nvPr/>
          </p:nvSpPr>
          <p:spPr bwMode="auto">
            <a:xfrm rot="8712282">
              <a:off x="5860412" y="3564208"/>
              <a:ext cx="417241" cy="42332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6" name="Rectangle 264"/>
            <p:cNvSpPr>
              <a:spLocks noChangeArrowheads="1"/>
            </p:cNvSpPr>
            <p:nvPr/>
          </p:nvSpPr>
          <p:spPr bwMode="auto">
            <a:xfrm rot="9754339">
              <a:off x="6185929" y="3475213"/>
              <a:ext cx="419887" cy="37416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7" name="Rectangle 265"/>
            <p:cNvSpPr>
              <a:spLocks noChangeArrowheads="1"/>
            </p:cNvSpPr>
            <p:nvPr/>
          </p:nvSpPr>
          <p:spPr bwMode="auto">
            <a:xfrm rot="7814351">
              <a:off x="4603388" y="4136953"/>
              <a:ext cx="838413" cy="85640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8" name="Rectangle 266"/>
            <p:cNvSpPr>
              <a:spLocks noChangeArrowheads="1"/>
            </p:cNvSpPr>
            <p:nvPr/>
          </p:nvSpPr>
          <p:spPr bwMode="auto">
            <a:xfrm rot="5400000">
              <a:off x="5064925" y="4579160"/>
              <a:ext cx="547695" cy="7302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79" name="Rectangle 267"/>
            <p:cNvSpPr>
              <a:spLocks noChangeArrowheads="1"/>
            </p:cNvSpPr>
            <p:nvPr/>
          </p:nvSpPr>
          <p:spPr bwMode="auto">
            <a:xfrm rot="7590695">
              <a:off x="8047458" y="4761686"/>
              <a:ext cx="535775" cy="56941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80" name="Rectangle 268"/>
            <p:cNvSpPr>
              <a:spLocks noChangeArrowheads="1"/>
            </p:cNvSpPr>
            <p:nvPr/>
          </p:nvSpPr>
          <p:spPr bwMode="auto">
            <a:xfrm rot="6131475">
              <a:off x="8090073" y="4213976"/>
              <a:ext cx="497341" cy="51124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81" name="Rectangle 269"/>
            <p:cNvSpPr>
              <a:spLocks noChangeArrowheads="1"/>
            </p:cNvSpPr>
            <p:nvPr/>
          </p:nvSpPr>
          <p:spPr bwMode="auto">
            <a:xfrm rot="6400600">
              <a:off x="8135849" y="4489137"/>
              <a:ext cx="449813" cy="45762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82" name="Rectangle 270"/>
            <p:cNvSpPr>
              <a:spLocks noChangeArrowheads="1"/>
            </p:cNvSpPr>
            <p:nvPr/>
          </p:nvSpPr>
          <p:spPr bwMode="auto">
            <a:xfrm>
              <a:off x="7675605" y="5254650"/>
              <a:ext cx="1168416" cy="25559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83" name="Rectangle 271"/>
            <p:cNvSpPr>
              <a:spLocks noChangeArrowheads="1"/>
            </p:cNvSpPr>
            <p:nvPr/>
          </p:nvSpPr>
          <p:spPr bwMode="auto">
            <a:xfrm>
              <a:off x="5375286" y="1055655"/>
              <a:ext cx="1168416" cy="21907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" name="Group 341"/>
          <p:cNvGrpSpPr>
            <a:grpSpLocks/>
          </p:cNvGrpSpPr>
          <p:nvPr/>
        </p:nvGrpSpPr>
        <p:grpSpPr bwMode="auto">
          <a:xfrm>
            <a:off x="993775" y="1165225"/>
            <a:ext cx="3051175" cy="2760663"/>
            <a:chOff x="2855590" y="1201707"/>
            <a:chExt cx="3051026" cy="2760644"/>
          </a:xfrm>
        </p:grpSpPr>
        <p:pic>
          <p:nvPicPr>
            <p:cNvPr id="98350" name="Picture 133" descr="pandapatch2.jpg"/>
            <p:cNvPicPr>
              <a:picLocks noChangeAspect="1"/>
            </p:cNvPicPr>
            <p:nvPr/>
          </p:nvPicPr>
          <p:blipFill>
            <a:blip r:embed="rId6"/>
            <a:srcRect l="78825" t="58859" r="9622" b="28198"/>
            <a:stretch>
              <a:fillRect/>
            </a:stretch>
          </p:blipFill>
          <p:spPr bwMode="auto">
            <a:xfrm>
              <a:off x="5377485" y="3462046"/>
              <a:ext cx="529131" cy="500305"/>
            </a:xfrm>
            <a:prstGeom prst="rect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/>
            </a:ln>
          </p:spPr>
        </p:pic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855590" y="1201707"/>
              <a:ext cx="1497332" cy="1547516"/>
              <a:chOff x="-519707" y="690680"/>
              <a:chExt cx="2394424" cy="2474714"/>
            </a:xfrm>
          </p:grpSpPr>
          <p:pic>
            <p:nvPicPr>
              <p:cNvPr id="98353" name="Picture 126" descr="pandapatch4.jpg"/>
              <p:cNvPicPr>
                <a:picLocks noChangeAspect="1"/>
              </p:cNvPicPr>
              <p:nvPr/>
            </p:nvPicPr>
            <p:blipFill>
              <a:blip r:embed="rId7"/>
              <a:srcRect l="29974" t="23907" r="59059" b="62508"/>
              <a:stretch>
                <a:fillRect/>
              </a:stretch>
            </p:blipFill>
            <p:spPr bwMode="auto">
              <a:xfrm>
                <a:off x="1071431" y="2325596"/>
                <a:ext cx="803286" cy="839798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</p:pic>
          <p:pic>
            <p:nvPicPr>
              <p:cNvPr id="98354" name="Picture 124" descr="pandapatch4.jpg"/>
              <p:cNvPicPr>
                <a:picLocks noChangeAspect="1"/>
              </p:cNvPicPr>
              <p:nvPr/>
            </p:nvPicPr>
            <p:blipFill>
              <a:blip r:embed="rId7"/>
              <a:srcRect l="28976" t="6882" r="59059" b="79636"/>
              <a:stretch>
                <a:fillRect/>
              </a:stretch>
            </p:blipFill>
            <p:spPr bwMode="auto">
              <a:xfrm>
                <a:off x="-519707" y="690680"/>
                <a:ext cx="876312" cy="833451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</p:pic>
        </p:grpSp>
        <p:pic>
          <p:nvPicPr>
            <p:cNvPr id="98352" name="Picture 8" descr="C:\Documents and Settings\grauman\Desktop\slides\panda_ex\pandapatch5.jpg"/>
            <p:cNvPicPr>
              <a:picLocks noChangeAspect="1" noChangeArrowheads="1"/>
            </p:cNvPicPr>
            <p:nvPr/>
          </p:nvPicPr>
          <p:blipFill>
            <a:blip r:embed="rId8"/>
            <a:srcRect l="29713" t="6779" r="58823" b="79045"/>
            <a:stretch>
              <a:fillRect/>
            </a:stretch>
          </p:blipFill>
          <p:spPr bwMode="auto">
            <a:xfrm>
              <a:off x="3180591" y="3325054"/>
              <a:ext cx="525162" cy="547985"/>
            </a:xfrm>
            <a:prstGeom prst="rect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/>
            </a:ln>
          </p:spPr>
        </p:pic>
      </p:grpSp>
      <p:grpSp>
        <p:nvGrpSpPr>
          <p:cNvPr id="6" name="Group 373"/>
          <p:cNvGrpSpPr>
            <a:grpSpLocks/>
          </p:cNvGrpSpPr>
          <p:nvPr/>
        </p:nvGrpSpPr>
        <p:grpSpPr bwMode="auto">
          <a:xfrm>
            <a:off x="1249363" y="1530350"/>
            <a:ext cx="2992437" cy="2811463"/>
            <a:chOff x="3074668" y="1530324"/>
            <a:chExt cx="2992737" cy="2811497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5103490" y="1886592"/>
              <a:ext cx="963915" cy="956959"/>
              <a:chOff x="3476610" y="1639863"/>
              <a:chExt cx="1541421" cy="1530324"/>
            </a:xfrm>
          </p:grpSpPr>
          <p:pic>
            <p:nvPicPr>
              <p:cNvPr id="98348" name="Picture 135" descr="pandapatch1.jpg"/>
              <p:cNvPicPr>
                <a:picLocks noChangeAspect="1"/>
              </p:cNvPicPr>
              <p:nvPr/>
            </p:nvPicPr>
            <p:blipFill>
              <a:blip r:embed="rId9"/>
              <a:srcRect l="12613" t="6291" r="74513" b="79585"/>
              <a:stretch>
                <a:fillRect/>
              </a:stretch>
            </p:blipFill>
            <p:spPr bwMode="auto">
              <a:xfrm>
                <a:off x="3476610" y="2297097"/>
                <a:ext cx="942990" cy="87309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98349" name="Picture 136" descr="pandapatch1.jpg"/>
              <p:cNvPicPr>
                <a:picLocks noChangeAspect="1"/>
              </p:cNvPicPr>
              <p:nvPr/>
            </p:nvPicPr>
            <p:blipFill>
              <a:blip r:embed="rId9"/>
              <a:srcRect l="13416" t="58115" r="74513" b="27710"/>
              <a:stretch>
                <a:fillRect/>
              </a:stretch>
            </p:blipFill>
            <p:spPr bwMode="auto">
              <a:xfrm>
                <a:off x="4133844" y="1639863"/>
                <a:ext cx="884187" cy="8763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pic>
          <p:nvPicPr>
            <p:cNvPr id="98345" name="Picture 134" descr="pandapatch2.jpg"/>
            <p:cNvPicPr>
              <a:picLocks noChangeAspect="1"/>
            </p:cNvPicPr>
            <p:nvPr/>
          </p:nvPicPr>
          <p:blipFill>
            <a:blip r:embed="rId6"/>
            <a:srcRect l="61964" t="59451" r="26572" b="28198"/>
            <a:stretch>
              <a:fillRect/>
            </a:stretch>
          </p:blipFill>
          <p:spPr bwMode="auto">
            <a:xfrm>
              <a:off x="4498971" y="3864349"/>
              <a:ext cx="525161" cy="477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98346" name="Picture 127" descr="pandapatch4.jpg"/>
            <p:cNvPicPr>
              <a:picLocks noChangeAspect="1"/>
            </p:cNvPicPr>
            <p:nvPr/>
          </p:nvPicPr>
          <p:blipFill>
            <a:blip r:embed="rId7"/>
            <a:srcRect l="61964" t="6882" r="25574" b="79636"/>
            <a:stretch>
              <a:fillRect/>
            </a:stretch>
          </p:blipFill>
          <p:spPr bwMode="auto">
            <a:xfrm>
              <a:off x="3074668" y="1530324"/>
              <a:ext cx="570827" cy="5211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98347" name="Picture 8" descr="C:\Documents and Settings\grauman\Desktop\slides\panda_ex\pandapatch5.jpg"/>
            <p:cNvPicPr>
              <a:picLocks noChangeAspect="1" noChangeArrowheads="1"/>
            </p:cNvPicPr>
            <p:nvPr/>
          </p:nvPicPr>
          <p:blipFill>
            <a:blip r:embed="rId8"/>
            <a:srcRect l="45752" t="6779" r="42284" b="79045"/>
            <a:stretch>
              <a:fillRect/>
            </a:stretch>
          </p:blipFill>
          <p:spPr bwMode="auto">
            <a:xfrm>
              <a:off x="4167341" y="3302221"/>
              <a:ext cx="547995" cy="5479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8" name="Group 272"/>
          <p:cNvGrpSpPr/>
          <p:nvPr/>
        </p:nvGrpSpPr>
        <p:grpSpPr>
          <a:xfrm>
            <a:off x="1139730" y="1238220"/>
            <a:ext cx="3228474" cy="3228722"/>
            <a:chOff x="6236223" y="1165196"/>
            <a:chExt cx="3228474" cy="3228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50188" name="Straight Connector 27"/>
            <p:cNvCxnSpPr>
              <a:cxnSpLocks noChangeShapeType="1"/>
            </p:cNvCxnSpPr>
            <p:nvPr/>
          </p:nvCxnSpPr>
          <p:spPr bwMode="auto">
            <a:xfrm rot="5400000">
              <a:off x="6178450" y="2779556"/>
              <a:ext cx="3228722" cy="2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89" name="Straight Connector 29"/>
            <p:cNvCxnSpPr>
              <a:cxnSpLocks noChangeShapeType="1"/>
            </p:cNvCxnSpPr>
            <p:nvPr/>
          </p:nvCxnSpPr>
          <p:spPr bwMode="auto">
            <a:xfrm>
              <a:off x="6236223" y="2808383"/>
              <a:ext cx="3228474" cy="125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</p:grpSp>
      <p:cxnSp>
        <p:nvCxnSpPr>
          <p:cNvPr id="98313" name="Straight Connector 406"/>
          <p:cNvCxnSpPr>
            <a:cxnSpLocks noChangeShapeType="1"/>
          </p:cNvCxnSpPr>
          <p:nvPr/>
        </p:nvCxnSpPr>
        <p:spPr bwMode="auto">
          <a:xfrm rot="16200000" flipH="1">
            <a:off x="1176338" y="1420813"/>
            <a:ext cx="401637" cy="255587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98314" name="Straight Connector 408"/>
          <p:cNvCxnSpPr>
            <a:cxnSpLocks noChangeShapeType="1"/>
          </p:cNvCxnSpPr>
          <p:nvPr/>
        </p:nvCxnSpPr>
        <p:spPr bwMode="auto">
          <a:xfrm flipV="1">
            <a:off x="1358900" y="5473700"/>
            <a:ext cx="2154238" cy="36513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98315" name="Straight Connector 410"/>
          <p:cNvCxnSpPr>
            <a:cxnSpLocks noChangeShapeType="1"/>
          </p:cNvCxnSpPr>
          <p:nvPr/>
        </p:nvCxnSpPr>
        <p:spPr bwMode="auto">
          <a:xfrm>
            <a:off x="1577975" y="3575050"/>
            <a:ext cx="1022350" cy="1588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98316" name="Straight Connector 412"/>
          <p:cNvCxnSpPr>
            <a:cxnSpLocks noChangeShapeType="1"/>
          </p:cNvCxnSpPr>
          <p:nvPr/>
        </p:nvCxnSpPr>
        <p:spPr bwMode="auto">
          <a:xfrm rot="10800000" flipH="1" flipV="1">
            <a:off x="1165225" y="4911725"/>
            <a:ext cx="1843088" cy="296863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98317" name="Straight Connector 415"/>
          <p:cNvCxnSpPr>
            <a:cxnSpLocks noChangeShapeType="1"/>
          </p:cNvCxnSpPr>
          <p:nvPr/>
        </p:nvCxnSpPr>
        <p:spPr bwMode="auto">
          <a:xfrm flipV="1">
            <a:off x="2965450" y="3722688"/>
            <a:ext cx="876300" cy="400050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98318" name="Straight Connector 417"/>
          <p:cNvCxnSpPr>
            <a:cxnSpLocks noChangeShapeType="1"/>
          </p:cNvCxnSpPr>
          <p:nvPr/>
        </p:nvCxnSpPr>
        <p:spPr bwMode="auto">
          <a:xfrm rot="16200000" flipH="1">
            <a:off x="2457450" y="5586413"/>
            <a:ext cx="273050" cy="889000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5959475" y="1419225"/>
            <a:ext cx="1679575" cy="2265363"/>
            <a:chOff x="6543702" y="2003418"/>
            <a:chExt cx="1679598" cy="2265381"/>
          </a:xfrm>
        </p:grpSpPr>
        <p:sp>
          <p:nvSpPr>
            <p:cNvPr id="98335" name="Rectangle 150"/>
            <p:cNvSpPr>
              <a:spLocks noChangeArrowheads="1"/>
            </p:cNvSpPr>
            <p:nvPr/>
          </p:nvSpPr>
          <p:spPr bwMode="auto">
            <a:xfrm>
              <a:off x="6689439" y="3792555"/>
              <a:ext cx="182880" cy="457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36" name="Rectangle 151"/>
            <p:cNvSpPr>
              <a:spLocks noChangeArrowheads="1"/>
            </p:cNvSpPr>
            <p:nvPr/>
          </p:nvSpPr>
          <p:spPr bwMode="auto">
            <a:xfrm>
              <a:off x="7383186" y="2460618"/>
              <a:ext cx="182880" cy="457200"/>
            </a:xfrm>
            <a:prstGeom prst="rect">
              <a:avLst/>
            </a:prstGeom>
            <a:solidFill>
              <a:srgbClr val="3333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37" name="Rectangle 152"/>
            <p:cNvSpPr>
              <a:spLocks noChangeArrowheads="1"/>
            </p:cNvSpPr>
            <p:nvPr/>
          </p:nvSpPr>
          <p:spPr bwMode="auto">
            <a:xfrm>
              <a:off x="7748316" y="2460618"/>
              <a:ext cx="182880" cy="457200"/>
            </a:xfrm>
            <a:prstGeom prst="rect">
              <a:avLst/>
            </a:prstGeom>
            <a:solidFill>
              <a:srgbClr val="3333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38" name="Rectangle 153"/>
            <p:cNvSpPr>
              <a:spLocks noChangeArrowheads="1"/>
            </p:cNvSpPr>
            <p:nvPr/>
          </p:nvSpPr>
          <p:spPr bwMode="auto">
            <a:xfrm>
              <a:off x="6653241" y="2003418"/>
              <a:ext cx="182880" cy="914400"/>
            </a:xfrm>
            <a:prstGeom prst="rect">
              <a:avLst/>
            </a:prstGeom>
            <a:solidFill>
              <a:srgbClr val="3333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39" name="Rectangle 154"/>
            <p:cNvSpPr>
              <a:spLocks noChangeArrowheads="1"/>
            </p:cNvSpPr>
            <p:nvPr/>
          </p:nvSpPr>
          <p:spPr bwMode="auto">
            <a:xfrm>
              <a:off x="7383501" y="3794130"/>
              <a:ext cx="182880" cy="457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40" name="Rectangle 155"/>
            <p:cNvSpPr>
              <a:spLocks noChangeArrowheads="1"/>
            </p:cNvSpPr>
            <p:nvPr/>
          </p:nvSpPr>
          <p:spPr bwMode="auto">
            <a:xfrm>
              <a:off x="7748316" y="3794130"/>
              <a:ext cx="182880" cy="457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98341" name="Straight Connector 156"/>
            <p:cNvCxnSpPr>
              <a:cxnSpLocks noChangeShapeType="1"/>
            </p:cNvCxnSpPr>
            <p:nvPr/>
          </p:nvCxnSpPr>
          <p:spPr bwMode="auto">
            <a:xfrm>
              <a:off x="6543702" y="2917818"/>
              <a:ext cx="164308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42" name="Straight Connector 157"/>
            <p:cNvCxnSpPr>
              <a:cxnSpLocks noChangeShapeType="1"/>
            </p:cNvCxnSpPr>
            <p:nvPr/>
          </p:nvCxnSpPr>
          <p:spPr bwMode="auto">
            <a:xfrm>
              <a:off x="6580215" y="4267211"/>
              <a:ext cx="164308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343" name="Rectangle 158"/>
            <p:cNvSpPr>
              <a:spLocks noChangeArrowheads="1"/>
            </p:cNvSpPr>
            <p:nvPr/>
          </p:nvSpPr>
          <p:spPr bwMode="auto">
            <a:xfrm>
              <a:off x="7054884" y="3354399"/>
              <a:ext cx="182880" cy="914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60" name="Picture 2" descr="http://euclid.hamline.edu/~arundquist/latex/showequation.php?eqn_id=9454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32375" y="4159250"/>
            <a:ext cx="38481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60"/>
          <p:cNvGrpSpPr>
            <a:grpSpLocks/>
          </p:cNvGrpSpPr>
          <p:nvPr/>
        </p:nvGrpSpPr>
        <p:grpSpPr bwMode="auto">
          <a:xfrm>
            <a:off x="6069013" y="1858963"/>
            <a:ext cx="1277937" cy="1789112"/>
            <a:chOff x="6653241" y="2443149"/>
            <a:chExt cx="1277955" cy="1789137"/>
          </a:xfrm>
        </p:grpSpPr>
        <p:sp>
          <p:nvSpPr>
            <p:cNvPr id="98329" name="Rectangle 161"/>
            <p:cNvSpPr>
              <a:spLocks noChangeArrowheads="1"/>
            </p:cNvSpPr>
            <p:nvPr/>
          </p:nvSpPr>
          <p:spPr bwMode="auto">
            <a:xfrm>
              <a:off x="7383501" y="2443149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30" name="Rectangle 162"/>
            <p:cNvSpPr>
              <a:spLocks noChangeArrowheads="1"/>
            </p:cNvSpPr>
            <p:nvPr/>
          </p:nvSpPr>
          <p:spPr bwMode="auto">
            <a:xfrm>
              <a:off x="7748316" y="2443149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31" name="Rectangle 163"/>
            <p:cNvSpPr>
              <a:spLocks noChangeArrowheads="1"/>
            </p:cNvSpPr>
            <p:nvPr/>
          </p:nvSpPr>
          <p:spPr bwMode="auto">
            <a:xfrm>
              <a:off x="7383501" y="3775086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32" name="Rectangle 164"/>
            <p:cNvSpPr>
              <a:spLocks noChangeArrowheads="1"/>
            </p:cNvSpPr>
            <p:nvPr/>
          </p:nvSpPr>
          <p:spPr bwMode="auto">
            <a:xfrm>
              <a:off x="7748316" y="3775086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33" name="Rectangle 165"/>
            <p:cNvSpPr>
              <a:spLocks noChangeArrowheads="1"/>
            </p:cNvSpPr>
            <p:nvPr/>
          </p:nvSpPr>
          <p:spPr bwMode="auto">
            <a:xfrm>
              <a:off x="6653241" y="2460618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334" name="Rectangle 166"/>
            <p:cNvSpPr>
              <a:spLocks noChangeArrowheads="1"/>
            </p:cNvSpPr>
            <p:nvPr/>
          </p:nvSpPr>
          <p:spPr bwMode="auto">
            <a:xfrm>
              <a:off x="6689754" y="3775086"/>
              <a:ext cx="182880" cy="4572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68" name="Picture 2" descr="http://euclid.hamline.edu/~arundquist/latex/showequation.php?eqn_id=9454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75563" y="2179638"/>
            <a:ext cx="4016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4" descr="http://euclid.hamline.edu/~arundquist/latex/showequation.php?eqn_id=9454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27950" y="3575050"/>
            <a:ext cx="3857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6" descr="http://euclid.hamline.edu/~arundquist/latex/showequation.php?eqn_id=94550"/>
          <p:cNvPicPr>
            <a:picLocks noChangeAspect="1" noChangeArrowheads="1"/>
          </p:cNvPicPr>
          <p:nvPr/>
        </p:nvPicPr>
        <p:blipFill>
          <a:blip r:embed="rId13"/>
          <a:srcRect l="74242" t="-418"/>
          <a:stretch>
            <a:fillRect/>
          </a:stretch>
        </p:blipFill>
        <p:spPr bwMode="auto">
          <a:xfrm>
            <a:off x="6178550" y="4852988"/>
            <a:ext cx="4746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5046663" y="5181600"/>
            <a:ext cx="40973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Histogram intersection counts number of possible matches at a given partitioning.</a:t>
            </a:r>
          </a:p>
        </p:txBody>
      </p:sp>
      <p:pic>
        <p:nvPicPr>
          <p:cNvPr id="98326" name="Picture 26" descr="xse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4700" y="6496050"/>
            <a:ext cx="155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7" name="Picture 12" descr="yse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65450" y="6496050"/>
            <a:ext cx="1606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8" name="Text Box 26"/>
          <p:cNvSpPr txBox="1">
            <a:spLocks noChangeArrowheads="1"/>
          </p:cNvSpPr>
          <p:nvPr/>
        </p:nvSpPr>
        <p:spPr bwMode="auto">
          <a:xfrm>
            <a:off x="6229350" y="6477000"/>
            <a:ext cx="283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Slide credit: Kristen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4800600"/>
            <a:ext cx="8001000" cy="914400"/>
          </a:xfrm>
          <a:prstGeom prst="rect">
            <a:avLst/>
          </a:prstGeom>
          <a:solidFill>
            <a:srgbClr val="FFFF00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Computing the partial matching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3505200"/>
          </a:xfrm>
        </p:spPr>
        <p:txBody>
          <a:bodyPr/>
          <a:lstStyle/>
          <a:p>
            <a:pPr eaLnBrk="1" hangingPunct="1"/>
            <a:r>
              <a:rPr lang="en-US" sz="2800" smtClean="0"/>
              <a:t>Earth Mover’s Distance</a:t>
            </a:r>
          </a:p>
          <a:p>
            <a:pPr lvl="1" eaLnBrk="1" hangingPunct="1">
              <a:buFontTx/>
              <a:buNone/>
            </a:pPr>
            <a:r>
              <a:rPr lang="en-US" sz="2000" i="1" smtClean="0"/>
              <a:t>[Rubner, Tomasi, Guibas 1998]</a:t>
            </a:r>
          </a:p>
          <a:p>
            <a:pPr eaLnBrk="1" hangingPunct="1"/>
            <a:r>
              <a:rPr lang="en-US" sz="2800" smtClean="0"/>
              <a:t>Hungarian method</a:t>
            </a:r>
          </a:p>
          <a:p>
            <a:pPr lvl="1" eaLnBrk="1" hangingPunct="1">
              <a:buFontTx/>
              <a:buNone/>
            </a:pPr>
            <a:r>
              <a:rPr lang="en-US" sz="2000" i="1" smtClean="0"/>
              <a:t>[Kuhn, 1955]</a:t>
            </a:r>
            <a:r>
              <a:rPr lang="en-US" sz="2400" smtClean="0"/>
              <a:t> 		       </a:t>
            </a:r>
            <a:endParaRPr lang="en-US" sz="2000" i="1" smtClean="0"/>
          </a:p>
          <a:p>
            <a:pPr eaLnBrk="1" hangingPunct="1"/>
            <a:r>
              <a:rPr lang="en-US" sz="2800" smtClean="0"/>
              <a:t>Greedy matching		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    …</a:t>
            </a:r>
          </a:p>
          <a:p>
            <a:pPr eaLnBrk="1" hangingPunct="1"/>
            <a:r>
              <a:rPr lang="en-US" sz="2800" smtClean="0"/>
              <a:t>Pyramid match		      	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52400" y="5867400"/>
            <a:ext cx="8534400" cy="519113"/>
          </a:xfrm>
          <a:prstGeom prst="rect">
            <a:avLst/>
          </a:prstGeom>
          <a:noFill/>
          <a:ln w="57150">
            <a:noFill/>
            <a:miter lim="800000"/>
            <a:headEnd type="none" w="med" len="sm"/>
            <a:tailEnd type="none" w="med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for sets with              features of dimension</a:t>
            </a:r>
            <a:endParaRPr lang="en-US" sz="2800" i="1">
              <a:solidFill>
                <a:srgbClr val="000000"/>
              </a:solidFill>
            </a:endParaRPr>
          </a:p>
        </p:txBody>
      </p:sp>
      <p:pic>
        <p:nvPicPr>
          <p:cNvPr id="104454" name="Picture 6" descr="dmsqlo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795713"/>
            <a:ext cx="27209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 descr="dmcub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900363"/>
            <a:ext cx="157321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 descr="dm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7513" y="4930775"/>
            <a:ext cx="17668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9" descr="dmcubedlog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5813" y="1981200"/>
            <a:ext cx="26685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10" descr="o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5908675"/>
            <a:ext cx="1066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9" name="Picture 11" descr="d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/>
          <a:stretch>
            <a:fillRect/>
          </a:stretch>
        </p:blipFill>
        <p:spPr bwMode="auto">
          <a:xfrm>
            <a:off x="7848600" y="5895975"/>
            <a:ext cx="2746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162050" y="5326063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00"/>
                </a:solidFill>
              </a:rPr>
              <a:t>[Grauman and Darrell, ICCV 2005]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6"/>
          <p:cNvSpPr>
            <a:spLocks noChangeArrowheads="1"/>
          </p:cNvSpPr>
          <p:nvPr/>
        </p:nvSpPr>
        <p:spPr bwMode="auto">
          <a:xfrm>
            <a:off x="701675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Recognition on the ETH-80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42875" y="2384425"/>
            <a:ext cx="9001125" cy="3636963"/>
            <a:chOff x="71438" y="1376363"/>
            <a:chExt cx="9001125" cy="3636962"/>
          </a:xfrm>
        </p:grpSpPr>
        <p:pic>
          <p:nvPicPr>
            <p:cNvPr id="106521" name="Picture 30" descr="eth80_1"/>
            <p:cNvPicPr>
              <a:picLocks noChangeAspect="1" noChangeArrowheads="1"/>
            </p:cNvPicPr>
            <p:nvPr/>
          </p:nvPicPr>
          <p:blipFill>
            <a:blip r:embed="rId3"/>
            <a:srcRect l="7092" t="6329" b="7343"/>
            <a:stretch>
              <a:fillRect/>
            </a:stretch>
          </p:blipFill>
          <p:spPr bwMode="auto">
            <a:xfrm>
              <a:off x="395288" y="1700213"/>
              <a:ext cx="4140200" cy="306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22" name="Picture 31" descr="eth80_2"/>
            <p:cNvPicPr>
              <a:picLocks noChangeAspect="1" noChangeArrowheads="1"/>
            </p:cNvPicPr>
            <p:nvPr/>
          </p:nvPicPr>
          <p:blipFill>
            <a:blip r:embed="rId4"/>
            <a:srcRect l="7397" t="6329" b="5911"/>
            <a:stretch>
              <a:fillRect/>
            </a:stretch>
          </p:blipFill>
          <p:spPr bwMode="auto">
            <a:xfrm>
              <a:off x="5038725" y="1592263"/>
              <a:ext cx="4033838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23" name="Text Box 32"/>
            <p:cNvSpPr txBox="1">
              <a:spLocks noChangeArrowheads="1"/>
            </p:cNvSpPr>
            <p:nvPr/>
          </p:nvSpPr>
          <p:spPr bwMode="auto">
            <a:xfrm rot="-5400000">
              <a:off x="-1366044" y="2885282"/>
              <a:ext cx="32416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Recognition accuracy (%)</a:t>
              </a:r>
            </a:p>
          </p:txBody>
        </p:sp>
        <p:sp>
          <p:nvSpPr>
            <p:cNvPr id="106524" name="Rectangle 34"/>
            <p:cNvSpPr>
              <a:spLocks noChangeArrowheads="1"/>
            </p:cNvSpPr>
            <p:nvPr/>
          </p:nvSpPr>
          <p:spPr bwMode="auto">
            <a:xfrm>
              <a:off x="1547813" y="1376363"/>
              <a:ext cx="828675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25" name="Text Box 35"/>
            <p:cNvSpPr txBox="1">
              <a:spLocks noChangeArrowheads="1"/>
            </p:cNvSpPr>
            <p:nvPr/>
          </p:nvSpPr>
          <p:spPr bwMode="auto">
            <a:xfrm rot="-5400000">
              <a:off x="3272631" y="3102770"/>
              <a:ext cx="32416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00"/>
                  </a:solidFill>
                </a:rPr>
                <a:t>Testing </a:t>
              </a:r>
              <a:r>
                <a:rPr lang="en-US" b="1" dirty="0">
                  <a:solidFill>
                    <a:srgbClr val="000000"/>
                  </a:solidFill>
                </a:rPr>
                <a:t>time (s)</a:t>
              </a:r>
            </a:p>
          </p:txBody>
        </p:sp>
        <p:sp>
          <p:nvSpPr>
            <p:cNvPr id="106526" name="Text Box 38"/>
            <p:cNvSpPr txBox="1">
              <a:spLocks noChangeArrowheads="1"/>
            </p:cNvSpPr>
            <p:nvPr/>
          </p:nvSpPr>
          <p:spPr bwMode="auto">
            <a:xfrm>
              <a:off x="463550" y="4646613"/>
              <a:ext cx="45037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Mean number of features per set (m)</a:t>
              </a:r>
            </a:p>
          </p:txBody>
        </p:sp>
      </p:grpSp>
      <p:sp>
        <p:nvSpPr>
          <p:cNvPr id="338983" name="Text Box 39"/>
          <p:cNvSpPr txBox="1">
            <a:spLocks noChangeArrowheads="1"/>
          </p:cNvSpPr>
          <p:nvPr/>
        </p:nvSpPr>
        <p:spPr bwMode="auto">
          <a:xfrm>
            <a:off x="5076825" y="5656263"/>
            <a:ext cx="450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Mean number of features per set (m)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55625" y="1012825"/>
            <a:ext cx="3962400" cy="1512888"/>
            <a:chOff x="2527272" y="1012806"/>
            <a:chExt cx="3962400" cy="1512887"/>
          </a:xfrm>
        </p:grpSpPr>
        <p:sp>
          <p:nvSpPr>
            <p:cNvPr id="106505" name="Text Box 5"/>
            <p:cNvSpPr txBox="1">
              <a:spLocks noChangeArrowheads="1"/>
            </p:cNvSpPr>
            <p:nvPr/>
          </p:nvSpPr>
          <p:spPr bwMode="auto">
            <a:xfrm>
              <a:off x="2603472" y="1089006"/>
              <a:ext cx="304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6506" name="Picture 6" descr="quadcomp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18072" y="1435081"/>
              <a:ext cx="1219200" cy="40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07" name="Rectangle 8"/>
            <p:cNvSpPr>
              <a:spLocks noChangeArrowheads="1"/>
            </p:cNvSpPr>
            <p:nvPr/>
          </p:nvSpPr>
          <p:spPr bwMode="auto">
            <a:xfrm>
              <a:off x="5041872" y="1012806"/>
              <a:ext cx="1447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Complexity</a:t>
              </a:r>
            </a:p>
          </p:txBody>
        </p:sp>
        <p:sp>
          <p:nvSpPr>
            <p:cNvPr id="106508" name="Rectangle 9"/>
            <p:cNvSpPr>
              <a:spLocks noChangeArrowheads="1"/>
            </p:cNvSpPr>
            <p:nvPr/>
          </p:nvSpPr>
          <p:spPr bwMode="auto">
            <a:xfrm>
              <a:off x="2527272" y="1012806"/>
              <a:ext cx="2514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Kernel</a:t>
              </a:r>
            </a:p>
          </p:txBody>
        </p:sp>
        <p:sp>
          <p:nvSpPr>
            <p:cNvPr id="106509" name="Rectangle 10"/>
            <p:cNvSpPr>
              <a:spLocks noChangeArrowheads="1"/>
            </p:cNvSpPr>
            <p:nvPr/>
          </p:nvSpPr>
          <p:spPr bwMode="auto">
            <a:xfrm>
              <a:off x="2527272" y="2004993"/>
              <a:ext cx="25146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Pyramid match</a:t>
              </a:r>
            </a:p>
          </p:txBody>
        </p:sp>
        <p:sp>
          <p:nvSpPr>
            <p:cNvPr id="106510" name="Rectangle 11"/>
            <p:cNvSpPr>
              <a:spLocks noChangeArrowheads="1"/>
            </p:cNvSpPr>
            <p:nvPr/>
          </p:nvSpPr>
          <p:spPr bwMode="auto">
            <a:xfrm>
              <a:off x="2535209" y="1430318"/>
              <a:ext cx="2514600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Match [Wallraven et al.]</a:t>
              </a:r>
            </a:p>
          </p:txBody>
        </p:sp>
        <p:sp>
          <p:nvSpPr>
            <p:cNvPr id="106511" name="Line 13"/>
            <p:cNvSpPr>
              <a:spLocks noChangeShapeType="1"/>
            </p:cNvSpPr>
            <p:nvPr/>
          </p:nvSpPr>
          <p:spPr bwMode="auto">
            <a:xfrm>
              <a:off x="2527272" y="1012806"/>
              <a:ext cx="3962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2" name="Line 14"/>
            <p:cNvSpPr>
              <a:spLocks noChangeShapeType="1"/>
            </p:cNvSpPr>
            <p:nvPr/>
          </p:nvSpPr>
          <p:spPr bwMode="auto">
            <a:xfrm>
              <a:off x="2527272" y="1966893"/>
              <a:ext cx="396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3" name="Line 15"/>
            <p:cNvSpPr>
              <a:spLocks noChangeShapeType="1"/>
            </p:cNvSpPr>
            <p:nvPr/>
          </p:nvSpPr>
          <p:spPr bwMode="auto">
            <a:xfrm>
              <a:off x="2527272" y="2519343"/>
              <a:ext cx="3962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4" name="Line 16"/>
            <p:cNvSpPr>
              <a:spLocks noChangeShapeType="1"/>
            </p:cNvSpPr>
            <p:nvPr/>
          </p:nvSpPr>
          <p:spPr bwMode="auto">
            <a:xfrm>
              <a:off x="2527272" y="1012806"/>
              <a:ext cx="0" cy="15065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5" name="Line 17"/>
            <p:cNvSpPr>
              <a:spLocks noChangeShapeType="1"/>
            </p:cNvSpPr>
            <p:nvPr/>
          </p:nvSpPr>
          <p:spPr bwMode="auto">
            <a:xfrm>
              <a:off x="6489672" y="1012806"/>
              <a:ext cx="0" cy="15065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6" name="Line 18"/>
            <p:cNvSpPr>
              <a:spLocks noChangeShapeType="1"/>
            </p:cNvSpPr>
            <p:nvPr/>
          </p:nvSpPr>
          <p:spPr bwMode="auto">
            <a:xfrm>
              <a:off x="5041872" y="1012806"/>
              <a:ext cx="0" cy="1470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7" name="Line 19"/>
            <p:cNvSpPr>
              <a:spLocks noChangeShapeType="1"/>
            </p:cNvSpPr>
            <p:nvPr/>
          </p:nvSpPr>
          <p:spPr bwMode="auto">
            <a:xfrm>
              <a:off x="2527272" y="1393806"/>
              <a:ext cx="396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8" name="Line 20"/>
            <p:cNvSpPr>
              <a:spLocks noChangeShapeType="1"/>
            </p:cNvSpPr>
            <p:nvPr/>
          </p:nvSpPr>
          <p:spPr bwMode="auto">
            <a:xfrm>
              <a:off x="2527272" y="1393806"/>
              <a:ext cx="396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6519" name="Picture 41" descr="dml"/>
            <p:cNvPicPr>
              <a:picLocks noChangeAspect="1" noChangeArrowheads="1"/>
            </p:cNvPicPr>
            <p:nvPr/>
          </p:nvPicPr>
          <p:blipFill>
            <a:blip r:embed="rId6"/>
            <a:srcRect l="91734"/>
            <a:stretch>
              <a:fillRect/>
            </a:stretch>
          </p:blipFill>
          <p:spPr bwMode="auto">
            <a:xfrm>
              <a:off x="6092797" y="1985943"/>
              <a:ext cx="125412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20" name="Picture 42" descr="dml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8FCF8"/>
                </a:clrFrom>
                <a:clrTo>
                  <a:srgbClr val="F8FCF8">
                    <a:alpha val="0"/>
                  </a:srgbClr>
                </a:clrTo>
              </a:clrChange>
            </a:blip>
            <a:srcRect r="26595" b="-18260"/>
            <a:stretch>
              <a:fillRect/>
            </a:stretch>
          </p:blipFill>
          <p:spPr bwMode="auto">
            <a:xfrm>
              <a:off x="5121247" y="2020868"/>
              <a:ext cx="101123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6502" name="Picture 3" descr="legen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 r="57616" b="57895"/>
          <a:stretch>
            <a:fillRect/>
          </a:stretch>
        </p:blipFill>
        <p:spPr>
          <a:xfrm>
            <a:off x="2147483647" y="2147483647"/>
            <a:ext cx="967740000" cy="362902500"/>
          </a:xfrm>
        </p:spPr>
      </p:pic>
      <p:pic>
        <p:nvPicPr>
          <p:cNvPr id="106503" name="Picture 4" descr="lege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 t="42105" r="57616"/>
          <a:stretch>
            <a:fillRect/>
          </a:stretch>
        </p:blipFill>
        <p:spPr>
          <a:xfrm>
            <a:off x="2147483647" y="2147483647"/>
            <a:ext cx="967740000" cy="498990938"/>
          </a:xfrm>
        </p:spPr>
      </p:pic>
      <p:sp>
        <p:nvSpPr>
          <p:cNvPr id="106504" name="Text Box 26"/>
          <p:cNvSpPr txBox="1">
            <a:spLocks noChangeArrowheads="1"/>
          </p:cNvSpPr>
          <p:nvPr/>
        </p:nvSpPr>
        <p:spPr bwMode="auto">
          <a:xfrm>
            <a:off x="6229350" y="6477000"/>
            <a:ext cx="283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Slide credit: Kristen Grauman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-649288" y="1973263"/>
            <a:ext cx="4800601" cy="2727325"/>
            <a:chOff x="-649359" y="2333610"/>
            <a:chExt cx="4800600" cy="2727353"/>
          </a:xfrm>
        </p:grpSpPr>
        <p:pic>
          <p:nvPicPr>
            <p:cNvPr id="109596" name="Picture 2"/>
            <p:cNvPicPr>
              <a:picLocks noChangeAspect="1" noChangeArrowheads="1"/>
            </p:cNvPicPr>
            <p:nvPr/>
          </p:nvPicPr>
          <p:blipFill>
            <a:blip r:embed="rId3"/>
            <a:srcRect l="17969" t="38814" r="14844" b="6200"/>
            <a:stretch>
              <a:fillRect/>
            </a:stretch>
          </p:blipFill>
          <p:spPr bwMode="auto">
            <a:xfrm>
              <a:off x="7876" y="2333610"/>
              <a:ext cx="3386600" cy="2008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97" name="TextBox 4"/>
            <p:cNvSpPr txBox="1">
              <a:spLocks noChangeArrowheads="1"/>
            </p:cNvSpPr>
            <p:nvPr/>
          </p:nvSpPr>
          <p:spPr bwMode="auto">
            <a:xfrm>
              <a:off x="-649359" y="4414851"/>
              <a:ext cx="48006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Spatial Pyramid Match Kernel</a:t>
              </a:r>
            </a:p>
            <a:p>
              <a:pPr algn="ctr"/>
              <a:r>
                <a:rPr lang="en-US">
                  <a:latin typeface="Calibri" pitchFamily="34" charset="0"/>
                </a:rPr>
                <a:t>Lazebnik, Schmid, Ponce, 2006.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835775" y="2082800"/>
            <a:ext cx="2308225" cy="2859088"/>
            <a:chOff x="6835806" y="2479662"/>
            <a:chExt cx="2308194" cy="2858519"/>
          </a:xfrm>
        </p:grpSpPr>
        <p:sp>
          <p:nvSpPr>
            <p:cNvPr id="109591" name="TextBox 18"/>
            <p:cNvSpPr txBox="1">
              <a:spLocks noChangeArrowheads="1"/>
            </p:cNvSpPr>
            <p:nvPr/>
          </p:nvSpPr>
          <p:spPr bwMode="auto">
            <a:xfrm>
              <a:off x="6900950" y="4414851"/>
              <a:ext cx="216220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Dual-space Pyramid Matching Hu et al., 2007. </a:t>
              </a:r>
            </a:p>
          </p:txBody>
        </p:sp>
        <p:pic>
          <p:nvPicPr>
            <p:cNvPr id="109592" name="Picture 9"/>
            <p:cNvPicPr>
              <a:picLocks noChangeAspect="1" noChangeArrowheads="1"/>
            </p:cNvPicPr>
            <p:nvPr/>
          </p:nvPicPr>
          <p:blipFill>
            <a:blip r:embed="rId4"/>
            <a:srcRect l="63281" t="31671" r="3125" b="50000"/>
            <a:stretch>
              <a:fillRect/>
            </a:stretch>
          </p:blipFill>
          <p:spPr bwMode="auto">
            <a:xfrm>
              <a:off x="6835806" y="3429000"/>
              <a:ext cx="2308194" cy="949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93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37899" y="2484701"/>
              <a:ext cx="947245" cy="834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94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92768" y="2479662"/>
              <a:ext cx="756501" cy="834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95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88430" y="2481100"/>
              <a:ext cx="506073" cy="834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84525" y="1316038"/>
            <a:ext cx="3651250" cy="3625850"/>
            <a:chOff x="3184506" y="1712889"/>
            <a:chExt cx="3651300" cy="3625292"/>
          </a:xfrm>
        </p:grpSpPr>
        <p:sp>
          <p:nvSpPr>
            <p:cNvPr id="109578" name="TextBox 6"/>
            <p:cNvSpPr txBox="1">
              <a:spLocks noChangeArrowheads="1"/>
            </p:cNvSpPr>
            <p:nvPr/>
          </p:nvSpPr>
          <p:spPr bwMode="auto">
            <a:xfrm>
              <a:off x="3184506" y="4414851"/>
              <a:ext cx="36513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Representing Shape with a Pyramid Kernel  </a:t>
              </a:r>
            </a:p>
            <a:p>
              <a:pPr algn="ctr"/>
              <a:r>
                <a:rPr lang="en-US">
                  <a:latin typeface="Calibri" pitchFamily="34" charset="0"/>
                </a:rPr>
                <a:t>Bosch &amp; Zisserman, 2007.</a:t>
              </a: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513123" y="1712889"/>
              <a:ext cx="3020290" cy="2671797"/>
              <a:chOff x="3440097" y="1712889"/>
              <a:chExt cx="3020290" cy="2671797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3476610" y="2187558"/>
                <a:ext cx="2983777" cy="2197128"/>
                <a:chOff x="1285830" y="4992711"/>
                <a:chExt cx="2983777" cy="2197128"/>
              </a:xfrm>
            </p:grpSpPr>
            <p:pic>
              <p:nvPicPr>
                <p:cNvPr id="109582" name="Picture 4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35210" t="29387" r="51978" b="54269"/>
                <a:stretch>
                  <a:fillRect/>
                </a:stretch>
              </p:blipFill>
              <p:spPr bwMode="auto">
                <a:xfrm>
                  <a:off x="2271681" y="4992711"/>
                  <a:ext cx="876312" cy="809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583" name="Picture 4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18750" t="60474" r="67902" b="10107"/>
                <a:stretch>
                  <a:fillRect/>
                </a:stretch>
              </p:blipFill>
              <p:spPr bwMode="auto">
                <a:xfrm>
                  <a:off x="1285830" y="5729319"/>
                  <a:ext cx="912825" cy="1457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584" name="Picture 4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50786" t="28778" r="35156" b="54269"/>
                <a:stretch>
                  <a:fillRect/>
                </a:stretch>
              </p:blipFill>
              <p:spPr bwMode="auto">
                <a:xfrm>
                  <a:off x="3221019" y="4999059"/>
                  <a:ext cx="961358" cy="8397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585" name="Picture 4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50252" t="60474" r="35156" b="10107"/>
                <a:stretch>
                  <a:fillRect/>
                </a:stretch>
              </p:blipFill>
              <p:spPr bwMode="auto">
                <a:xfrm>
                  <a:off x="3184506" y="5732541"/>
                  <a:ext cx="997871" cy="1457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586" name="Picture 4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34235" t="60474" r="50816" b="10107"/>
                <a:stretch>
                  <a:fillRect/>
                </a:stretch>
              </p:blipFill>
              <p:spPr bwMode="auto">
                <a:xfrm>
                  <a:off x="2198655" y="5729319"/>
                  <a:ext cx="1022364" cy="1457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587" name="Picture 4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18750" t="29515" r="67554" b="55263"/>
                <a:stretch>
                  <a:fillRect/>
                </a:stretch>
              </p:blipFill>
              <p:spPr bwMode="auto">
                <a:xfrm>
                  <a:off x="1285830" y="4999059"/>
                  <a:ext cx="936642" cy="7540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958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478684" y="6532605"/>
                  <a:ext cx="829510" cy="267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L=0</a:t>
                  </a:r>
                </a:p>
              </p:txBody>
            </p:sp>
            <p:sp>
              <p:nvSpPr>
                <p:cNvPr id="109589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2454246" y="6520251"/>
                  <a:ext cx="829510" cy="267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L=1</a:t>
                  </a:r>
                </a:p>
              </p:txBody>
            </p:sp>
            <p:sp>
              <p:nvSpPr>
                <p:cNvPr id="109590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3440097" y="6520251"/>
                  <a:ext cx="829510" cy="267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L=2</a:t>
                  </a:r>
                </a:p>
              </p:txBody>
            </p:sp>
          </p:grpSp>
          <p:sp>
            <p:nvSpPr>
              <p:cNvPr id="109581" name="Rectangle 21"/>
              <p:cNvSpPr>
                <a:spLocks noChangeArrowheads="1"/>
              </p:cNvSpPr>
              <p:nvPr/>
            </p:nvSpPr>
            <p:spPr bwMode="auto">
              <a:xfrm>
                <a:off x="3440097" y="1712889"/>
                <a:ext cx="2921040" cy="54769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37893" name="Title 1"/>
          <p:cNvSpPr>
            <a:spLocks noGrp="1"/>
          </p:cNvSpPr>
          <p:nvPr>
            <p:ph type="title"/>
          </p:nvPr>
        </p:nvSpPr>
        <p:spPr>
          <a:xfrm>
            <a:off x="-28575" y="252413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Pyramid match kernel: </a:t>
            </a:r>
            <a:r>
              <a:rPr lang="en-US" sz="3600" smtClean="0"/>
              <a:t>examples of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3600" smtClean="0"/>
              <a:t>extensions and applications by other groups</a:t>
            </a:r>
          </a:p>
        </p:txBody>
      </p:sp>
      <p:sp>
        <p:nvSpPr>
          <p:cNvPr id="61446" name="TextBox 26"/>
          <p:cNvSpPr txBox="1">
            <a:spLocks noChangeArrowheads="1"/>
          </p:cNvSpPr>
          <p:nvPr/>
        </p:nvSpPr>
        <p:spPr bwMode="auto">
          <a:xfrm>
            <a:off x="482600" y="5029200"/>
            <a:ext cx="2409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Calibri" pitchFamily="34" charset="0"/>
              </a:rPr>
              <a:t>Scene recognition</a:t>
            </a:r>
          </a:p>
        </p:txBody>
      </p:sp>
      <p:sp>
        <p:nvSpPr>
          <p:cNvPr id="61447" name="TextBox 28"/>
          <p:cNvSpPr txBox="1">
            <a:spLocks noChangeArrowheads="1"/>
          </p:cNvSpPr>
          <p:nvPr/>
        </p:nvSpPr>
        <p:spPr bwMode="auto">
          <a:xfrm>
            <a:off x="3659188" y="5029200"/>
            <a:ext cx="2628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Calibri" pitchFamily="34" charset="0"/>
              </a:rPr>
              <a:t>Shape representation</a:t>
            </a:r>
          </a:p>
        </p:txBody>
      </p:sp>
      <p:sp>
        <p:nvSpPr>
          <p:cNvPr id="61448" name="TextBox 29"/>
          <p:cNvSpPr txBox="1">
            <a:spLocks noChangeArrowheads="1"/>
          </p:cNvSpPr>
          <p:nvPr/>
        </p:nvSpPr>
        <p:spPr bwMode="auto">
          <a:xfrm>
            <a:off x="6397625" y="5029200"/>
            <a:ext cx="31765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Calibri" pitchFamily="34" charset="0"/>
              </a:rPr>
              <a:t>Medical image classification</a:t>
            </a:r>
          </a:p>
        </p:txBody>
      </p:sp>
      <p:sp>
        <p:nvSpPr>
          <p:cNvPr id="109577" name="Text Box 26"/>
          <p:cNvSpPr txBox="1">
            <a:spLocks noChangeArrowheads="1"/>
          </p:cNvSpPr>
          <p:nvPr/>
        </p:nvSpPr>
        <p:spPr bwMode="auto">
          <a:xfrm>
            <a:off x="6229350" y="6477000"/>
            <a:ext cx="283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Slide credit: Kristen Grauman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  <p:bldP spid="614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63525" y="1676400"/>
            <a:ext cx="3286125" cy="3851275"/>
            <a:chOff x="263466" y="1676376"/>
            <a:chExt cx="3286170" cy="3851139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263466" y="1676376"/>
              <a:ext cx="3244812" cy="3851139"/>
              <a:chOff x="76200" y="1038381"/>
              <a:chExt cx="3244812" cy="3851139"/>
            </a:xfrm>
          </p:grpSpPr>
          <p:pic>
            <p:nvPicPr>
              <p:cNvPr id="110615" name="Picture 19"/>
              <p:cNvPicPr>
                <a:picLocks noChangeAspect="1" noChangeArrowheads="1"/>
              </p:cNvPicPr>
              <p:nvPr/>
            </p:nvPicPr>
            <p:blipFill>
              <a:blip r:embed="rId3"/>
              <a:srcRect l="8594" t="33827" r="75781" b="44609"/>
              <a:stretch>
                <a:fillRect/>
              </a:stretch>
            </p:blipFill>
            <p:spPr bwMode="auto">
              <a:xfrm>
                <a:off x="76200" y="2151661"/>
                <a:ext cx="914400" cy="914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8"/>
              <p:cNvGrpSpPr>
                <a:grpSpLocks/>
              </p:cNvGrpSpPr>
              <p:nvPr/>
            </p:nvGrpSpPr>
            <p:grpSpPr bwMode="auto">
              <a:xfrm>
                <a:off x="152400" y="1038381"/>
                <a:ext cx="3168612" cy="3851139"/>
                <a:chOff x="152400" y="1038381"/>
                <a:chExt cx="3168612" cy="3851139"/>
              </a:xfrm>
            </p:grpSpPr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rcRect l="31250" t="45283" r="19531" b="28841"/>
                <a:stretch>
                  <a:fillRect/>
                </a:stretch>
              </p:blipFill>
              <p:spPr bwMode="auto">
                <a:xfrm>
                  <a:off x="152400" y="1038381"/>
                  <a:ext cx="2922567" cy="1113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0618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44531" t="40295" r="39844" b="51077"/>
                <a:stretch>
                  <a:fillRect/>
                </a:stretch>
              </p:blipFill>
              <p:spPr bwMode="auto">
                <a:xfrm>
                  <a:off x="1981200" y="2151661"/>
                  <a:ext cx="1143000" cy="457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619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6823" t="33827" r="57031" b="44609"/>
                <a:stretch>
                  <a:fillRect/>
                </a:stretch>
              </p:blipFill>
              <p:spPr bwMode="auto">
                <a:xfrm>
                  <a:off x="1066800" y="2151661"/>
                  <a:ext cx="944879" cy="9143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620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62500" t="41374" r="21875" b="51077"/>
                <a:stretch>
                  <a:fillRect/>
                </a:stretch>
              </p:blipFill>
              <p:spPr bwMode="auto">
                <a:xfrm>
                  <a:off x="1981200" y="2665975"/>
                  <a:ext cx="1143000" cy="4000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621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61673" t="35983" r="14304" b="38783"/>
                <a:stretch>
                  <a:fillRect/>
                </a:stretch>
              </p:blipFill>
              <p:spPr bwMode="auto">
                <a:xfrm>
                  <a:off x="152400" y="3065997"/>
                  <a:ext cx="1676400" cy="12758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0622" name="Rectangle 16"/>
                <p:cNvSpPr>
                  <a:spLocks noChangeArrowheads="1"/>
                </p:cNvSpPr>
                <p:nvPr/>
              </p:nvSpPr>
              <p:spPr bwMode="auto">
                <a:xfrm>
                  <a:off x="1524000" y="3142192"/>
                  <a:ext cx="533400" cy="91433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pic>
              <p:nvPicPr>
                <p:cNvPr id="110623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34375" t="35983" r="43787" b="38062"/>
                <a:stretch>
                  <a:fillRect/>
                </a:stretch>
              </p:blipFill>
              <p:spPr bwMode="auto">
                <a:xfrm>
                  <a:off x="1797012" y="3065997"/>
                  <a:ext cx="1524000" cy="1312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0624" name="Rectangle 36"/>
                <p:cNvSpPr>
                  <a:spLocks noChangeArrowheads="1"/>
                </p:cNvSpPr>
                <p:nvPr/>
              </p:nvSpPr>
              <p:spPr bwMode="auto">
                <a:xfrm>
                  <a:off x="1030239" y="4086233"/>
                  <a:ext cx="1058877" cy="54769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0625" name="Rectangle 37"/>
                <p:cNvSpPr>
                  <a:spLocks noChangeArrowheads="1"/>
                </p:cNvSpPr>
                <p:nvPr/>
              </p:nvSpPr>
              <p:spPr bwMode="auto">
                <a:xfrm>
                  <a:off x="1760499" y="4341825"/>
                  <a:ext cx="1058877" cy="54769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0612" name="Rectangle 40"/>
            <p:cNvSpPr>
              <a:spLocks noChangeArrowheads="1"/>
            </p:cNvSpPr>
            <p:nvPr/>
          </p:nvSpPr>
          <p:spPr bwMode="auto">
            <a:xfrm>
              <a:off x="373005" y="4743468"/>
              <a:ext cx="3176631" cy="62072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0613" name="TextBox 41"/>
            <p:cNvSpPr txBox="1">
              <a:spLocks noChangeArrowheads="1"/>
            </p:cNvSpPr>
            <p:nvPr/>
          </p:nvSpPr>
          <p:spPr bwMode="auto">
            <a:xfrm>
              <a:off x="373005" y="4633929"/>
              <a:ext cx="949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wave</a:t>
              </a:r>
            </a:p>
          </p:txBody>
        </p:sp>
        <p:sp>
          <p:nvSpPr>
            <p:cNvPr id="110614" name="TextBox 42"/>
            <p:cNvSpPr txBox="1">
              <a:spLocks noChangeArrowheads="1"/>
            </p:cNvSpPr>
            <p:nvPr/>
          </p:nvSpPr>
          <p:spPr bwMode="auto">
            <a:xfrm>
              <a:off x="1870038" y="4633929"/>
              <a:ext cx="1460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sit down</a:t>
              </a:r>
            </a:p>
          </p:txBody>
        </p:sp>
      </p:grpSp>
      <p:sp>
        <p:nvSpPr>
          <p:cNvPr id="110595" name="TextBox 8"/>
          <p:cNvSpPr txBox="1">
            <a:spLocks noChangeArrowheads="1"/>
          </p:cNvSpPr>
          <p:nvPr/>
        </p:nvSpPr>
        <p:spPr bwMode="auto">
          <a:xfrm>
            <a:off x="80963" y="4987925"/>
            <a:ext cx="350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Single View Human Action Recognition using Key Pose Matching, Lv &amp; Nevatia, 2007.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440113" y="1712913"/>
            <a:ext cx="3505200" cy="4198937"/>
            <a:chOff x="3440097" y="1712889"/>
            <a:chExt cx="3505200" cy="4199008"/>
          </a:xfrm>
        </p:grpSpPr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3578530" y="1712889"/>
              <a:ext cx="3111224" cy="3140118"/>
              <a:chOff x="3549636" y="1566837"/>
              <a:chExt cx="3111224" cy="3140118"/>
            </a:xfrm>
          </p:grpSpPr>
          <p:pic>
            <p:nvPicPr>
              <p:cNvPr id="110607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 l="20868" t="54283" r="62022" b="28149"/>
              <a:stretch>
                <a:fillRect/>
              </a:stretch>
            </p:blipFill>
            <p:spPr bwMode="auto">
              <a:xfrm>
                <a:off x="4572000" y="3867156"/>
                <a:ext cx="1066496" cy="807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8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 l="14973" t="48518" r="41602" b="6020"/>
              <a:stretch>
                <a:fillRect/>
              </a:stretch>
            </p:blipFill>
            <p:spPr bwMode="auto">
              <a:xfrm>
                <a:off x="3549636" y="1566837"/>
                <a:ext cx="3067092" cy="232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9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 l="20868" t="82516" r="62022"/>
              <a:stretch>
                <a:fillRect/>
              </a:stretch>
            </p:blipFill>
            <p:spPr bwMode="auto">
              <a:xfrm>
                <a:off x="5594364" y="3903669"/>
                <a:ext cx="1066496" cy="80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10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 l="20868" t="27414" r="62022" b="55646"/>
              <a:stretch>
                <a:fillRect/>
              </a:stretch>
            </p:blipFill>
            <p:spPr bwMode="auto">
              <a:xfrm>
                <a:off x="3549636" y="3892188"/>
                <a:ext cx="1066496" cy="778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0606" name="TextBox 8"/>
            <p:cNvSpPr txBox="1">
              <a:spLocks noChangeArrowheads="1"/>
            </p:cNvSpPr>
            <p:nvPr/>
          </p:nvSpPr>
          <p:spPr bwMode="auto">
            <a:xfrm>
              <a:off x="3440097" y="4988554"/>
              <a:ext cx="3505200" cy="92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Spatio-temporal </a:t>
              </a:r>
            </a:p>
            <a:p>
              <a:pPr algn="ctr"/>
              <a:r>
                <a:rPr lang="en-US">
                  <a:latin typeface="Calibri" pitchFamily="34" charset="0"/>
                </a:rPr>
                <a:t>Pyramid Matching for Sports Videos, Choi et al., 2008.</a:t>
              </a:r>
            </a:p>
          </p:txBody>
        </p:sp>
      </p:grp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8"/>
          <a:srcRect l="49171" t="49258" r="17969" b="13342"/>
          <a:stretch>
            <a:fillRect/>
          </a:stretch>
        </p:blipFill>
        <p:spPr bwMode="auto">
          <a:xfrm>
            <a:off x="6997700" y="3209925"/>
            <a:ext cx="19923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8"/>
          <a:srcRect l="14844" t="49258" r="52032" b="13342"/>
          <a:stretch>
            <a:fillRect/>
          </a:stretch>
        </p:blipFill>
        <p:spPr bwMode="auto">
          <a:xfrm>
            <a:off x="6961188" y="1712913"/>
            <a:ext cx="20081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8"/>
          <p:cNvSpPr txBox="1">
            <a:spLocks noChangeArrowheads="1"/>
          </p:cNvSpPr>
          <p:nvPr/>
        </p:nvSpPr>
        <p:spPr bwMode="auto">
          <a:xfrm>
            <a:off x="6616700" y="4967288"/>
            <a:ext cx="2701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From Omnidirectional Images to Hierarchical Localization, Murillo et al. 2007.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 bwMode="auto">
          <a:xfrm>
            <a:off x="-28575" y="2524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Pyramid match kernel: </a:t>
            </a:r>
            <a:r>
              <a:rPr lang="en-US" sz="3600" dirty="0">
                <a:latin typeface="+mn-lt"/>
                <a:cs typeface="+mn-cs"/>
              </a:rPr>
              <a:t>examples of </a:t>
            </a:r>
            <a:r>
              <a:rPr lang="en-US" sz="4000" kern="0" dirty="0">
                <a:latin typeface="+mj-lt"/>
                <a:ea typeface="+mj-ea"/>
                <a:cs typeface="+mj-cs"/>
              </a:rPr>
              <a:t/>
            </a:r>
            <a:br>
              <a:rPr lang="en-US" sz="4000" kern="0" dirty="0">
                <a:latin typeface="+mj-lt"/>
                <a:ea typeface="+mj-ea"/>
                <a:cs typeface="+mj-cs"/>
              </a:rPr>
            </a:br>
            <a:r>
              <a:rPr lang="en-US" sz="3600" kern="0" dirty="0">
                <a:latin typeface="+mj-lt"/>
                <a:ea typeface="+mj-ea"/>
                <a:cs typeface="+mj-cs"/>
              </a:rPr>
              <a:t>extensions and applications by other groups</a:t>
            </a:r>
          </a:p>
        </p:txBody>
      </p:sp>
      <p:sp>
        <p:nvSpPr>
          <p:cNvPr id="110601" name="TextBox 59"/>
          <p:cNvSpPr txBox="1">
            <a:spLocks noChangeArrowheads="1"/>
          </p:cNvSpPr>
          <p:nvPr/>
        </p:nvSpPr>
        <p:spPr bwMode="auto">
          <a:xfrm>
            <a:off x="190500" y="6094413"/>
            <a:ext cx="32496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Calibri" pitchFamily="34" charset="0"/>
              </a:rPr>
              <a:t>Action recognition</a:t>
            </a:r>
          </a:p>
        </p:txBody>
      </p:sp>
      <p:sp>
        <p:nvSpPr>
          <p:cNvPr id="62474" name="TextBox 60"/>
          <p:cNvSpPr txBox="1">
            <a:spLocks noChangeArrowheads="1"/>
          </p:cNvSpPr>
          <p:nvPr/>
        </p:nvSpPr>
        <p:spPr bwMode="auto">
          <a:xfrm>
            <a:off x="3732213" y="6094413"/>
            <a:ext cx="26289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Calibri" pitchFamily="34" charset="0"/>
              </a:rPr>
              <a:t>Video indexing</a:t>
            </a:r>
          </a:p>
        </p:txBody>
      </p:sp>
      <p:sp>
        <p:nvSpPr>
          <p:cNvPr id="62475" name="TextBox 61"/>
          <p:cNvSpPr txBox="1">
            <a:spLocks noChangeArrowheads="1"/>
          </p:cNvSpPr>
          <p:nvPr/>
        </p:nvSpPr>
        <p:spPr bwMode="auto">
          <a:xfrm>
            <a:off x="6507163" y="6130925"/>
            <a:ext cx="28559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Calibri" pitchFamily="34" charset="0"/>
              </a:rPr>
              <a:t>Robot localization</a:t>
            </a:r>
          </a:p>
        </p:txBody>
      </p:sp>
      <p:sp>
        <p:nvSpPr>
          <p:cNvPr id="110604" name="Text Box 26"/>
          <p:cNvSpPr txBox="1">
            <a:spLocks noChangeArrowheads="1"/>
          </p:cNvSpPr>
          <p:nvPr/>
        </p:nvSpPr>
        <p:spPr bwMode="auto">
          <a:xfrm>
            <a:off x="7010400" y="6519863"/>
            <a:ext cx="2125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Slide : Kristen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474" grpId="0"/>
      <p:bldP spid="624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vision techniques for </a:t>
            </a:r>
            <a:br>
              <a:rPr lang="en-US" dirty="0" smtClean="0"/>
            </a:br>
            <a:r>
              <a:rPr lang="en-US" dirty="0" smtClean="0"/>
              <a:t>large scale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Efficient matching methods</a:t>
            </a:r>
          </a:p>
          <a:p>
            <a:pPr lvl="1"/>
            <a:r>
              <a:rPr lang="en-US" dirty="0" smtClean="0"/>
              <a:t>Pyramid Match Kernel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Learning to compare images</a:t>
            </a:r>
          </a:p>
          <a:p>
            <a:pPr lvl="1"/>
            <a:r>
              <a:rPr lang="en-US" dirty="0" smtClean="0"/>
              <a:t>Metrics for retrieval</a:t>
            </a:r>
          </a:p>
          <a:p>
            <a:endParaRPr lang="en-US" dirty="0" smtClean="0"/>
          </a:p>
          <a:p>
            <a:r>
              <a:rPr lang="en-US" dirty="0" smtClean="0"/>
              <a:t>Learning compact descriptors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0" descr="http://www.baconsrebellion.com/Issues06/06-12/photos/Bacon.7.jpg"/>
          <p:cNvPicPr>
            <a:picLocks noChangeAspect="1" noChangeArrowheads="1"/>
          </p:cNvPicPr>
          <p:nvPr/>
        </p:nvPicPr>
        <p:blipFill>
          <a:blip r:embed="rId4"/>
          <a:srcRect l="2838" r="16284" b="26218"/>
          <a:stretch>
            <a:fillRect/>
          </a:stretch>
        </p:blipFill>
        <p:spPr bwMode="auto">
          <a:xfrm>
            <a:off x="3805238" y="4341813"/>
            <a:ext cx="176053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985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Learning how to compare images</a:t>
            </a:r>
          </a:p>
        </p:txBody>
      </p:sp>
      <p:pic>
        <p:nvPicPr>
          <p:cNvPr id="112644" name="Picture 9" descr="fac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2175" y="3903663"/>
            <a:ext cx="1520825" cy="10048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12645" name="Picture 10" descr="koala-lea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0488" y="2154238"/>
            <a:ext cx="871537" cy="9969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12646" name="Picture 11" descr="personkoa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7300" y="1822450"/>
            <a:ext cx="12636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12" descr="Car_Side_Lar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550" y="3684588"/>
            <a:ext cx="14890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14" descr="Storm%20Cloud%20Car%20side%20vi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3813" y="5364163"/>
            <a:ext cx="15430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0" name="Picture 35" descr="yc-e-car-1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1524000"/>
            <a:ext cx="1549400" cy="11620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15" name="Picture 8" descr="fac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54275" y="2990850"/>
            <a:ext cx="1520825" cy="10064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Picture 8" descr="fac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66975" y="2990850"/>
            <a:ext cx="1520825" cy="1006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0" name="Picture 35" descr="yc-e-car-1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750" y="1536700"/>
            <a:ext cx="1549400" cy="1162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1" name="Picture 12" descr="Car_Side_Lar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063" y="3721100"/>
            <a:ext cx="1489075" cy="109696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2" name="Picture 14" descr="Storm%20Cloud%20Car%20side%20vi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00325" y="5400675"/>
            <a:ext cx="1543050" cy="87471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56012" name="Line 12"/>
          <p:cNvSpPr>
            <a:spLocks noChangeShapeType="1"/>
          </p:cNvSpPr>
          <p:nvPr/>
        </p:nvSpPr>
        <p:spPr bwMode="auto">
          <a:xfrm flipH="1" flipV="1">
            <a:off x="993775" y="4414838"/>
            <a:ext cx="2008188" cy="1277937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6013" name="Line 13"/>
          <p:cNvSpPr>
            <a:spLocks noChangeShapeType="1"/>
          </p:cNvSpPr>
          <p:nvPr/>
        </p:nvSpPr>
        <p:spPr bwMode="auto">
          <a:xfrm flipH="1" flipV="1">
            <a:off x="1139825" y="2370138"/>
            <a:ext cx="1606550" cy="131445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2138" y="2917825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dissimilar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66800" y="5072063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similar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638800" y="1566863"/>
            <a:ext cx="3505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  <a:tabLst>
                <a:tab pos="573088" algn="l"/>
              </a:tabLst>
            </a:pPr>
            <a:r>
              <a:rPr lang="en-US" sz="2600">
                <a:solidFill>
                  <a:srgbClr val="000000"/>
                </a:solidFill>
                <a:latin typeface="Calibri" pitchFamily="34" charset="0"/>
              </a:rPr>
              <a:t>Exploit (dis)similarity constraints to construct more useful distance function</a:t>
            </a:r>
          </a:p>
          <a:p>
            <a:pPr marL="285750" indent="-285750">
              <a:buFontTx/>
              <a:buChar char="•"/>
              <a:tabLst>
                <a:tab pos="573088" algn="l"/>
              </a:tabLst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Tx/>
              <a:buChar char="•"/>
              <a:tabLst>
                <a:tab pos="573088" algn="l"/>
              </a:tabLst>
            </a:pPr>
            <a:r>
              <a:rPr lang="en-US" sz="2600">
                <a:solidFill>
                  <a:srgbClr val="000000"/>
                </a:solidFill>
                <a:latin typeface="Calibri" pitchFamily="34" charset="0"/>
              </a:rPr>
              <a:t>Number of existing techniques for metric learning</a:t>
            </a:r>
            <a:endParaRPr lang="en-US" sz="2600" i="1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Tx/>
              <a:buChar char="•"/>
              <a:tabLst>
                <a:tab pos="573088" algn="l"/>
              </a:tabLst>
            </a:pPr>
            <a:endParaRPr lang="en-US" sz="2000" i="1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tabLst>
                <a:tab pos="573088" algn="l"/>
              </a:tabLst>
            </a:pPr>
            <a:endParaRPr lang="en-US" sz="260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tabLst>
                <a:tab pos="573088" algn="l"/>
              </a:tabLst>
            </a:pPr>
            <a:endParaRPr lang="en-US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6450" y="5245100"/>
            <a:ext cx="32575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  <a:cs typeface="+mn-cs"/>
              </a:rPr>
              <a:t>[Weinberger et al. 2004, Hertz et al. 2004, </a:t>
            </a:r>
            <a:r>
              <a:rPr lang="en-US" sz="2000" i="1" kern="0" dirty="0" err="1">
                <a:solidFill>
                  <a:srgbClr val="000000"/>
                </a:solidFill>
                <a:latin typeface="Arial"/>
                <a:cs typeface="+mn-cs"/>
              </a:rPr>
              <a:t>Frome</a:t>
            </a:r>
            <a:r>
              <a:rPr lang="en-US" sz="2000" i="1" kern="0" dirty="0">
                <a:solidFill>
                  <a:srgbClr val="000000"/>
                </a:solidFill>
                <a:latin typeface="Arial"/>
                <a:cs typeface="+mn-cs"/>
              </a:rPr>
              <a:t> et al. 2007, </a:t>
            </a:r>
            <a:r>
              <a:rPr lang="en-US" sz="2000" i="1" kern="0" dirty="0" err="1">
                <a:solidFill>
                  <a:srgbClr val="000000"/>
                </a:solidFill>
                <a:latin typeface="Arial"/>
                <a:cs typeface="+mn-cs"/>
              </a:rPr>
              <a:t>Varma</a:t>
            </a:r>
            <a:r>
              <a:rPr lang="en-US" sz="2000" i="1" kern="0" dirty="0">
                <a:solidFill>
                  <a:srgbClr val="000000"/>
                </a:solidFill>
                <a:latin typeface="Arial"/>
                <a:cs typeface="+mn-cs"/>
              </a:rPr>
              <a:t> &amp; Ray 2007, Kumar et al. 2007]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pPr eaLnBrk="1" hangingPunct="1"/>
            <a:r>
              <a:rPr lang="en-US" sz="3800" smtClean="0"/>
              <a:t>Example sources of similarity constraints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990600" y="1143000"/>
            <a:ext cx="2971800" cy="2520950"/>
            <a:chOff x="228600" y="4195870"/>
            <a:chExt cx="2971800" cy="2521199"/>
          </a:xfrm>
        </p:grpSpPr>
        <p:sp>
          <p:nvSpPr>
            <p:cNvPr id="113685" name="TextBox 5"/>
            <p:cNvSpPr txBox="1">
              <a:spLocks noChangeArrowheads="1"/>
            </p:cNvSpPr>
            <p:nvPr/>
          </p:nvSpPr>
          <p:spPr bwMode="auto">
            <a:xfrm>
              <a:off x="533400" y="6135986"/>
              <a:ext cx="2667000" cy="58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Partially labeled image databases</a:t>
              </a:r>
            </a:p>
          </p:txBody>
        </p:sp>
        <p:grpSp>
          <p:nvGrpSpPr>
            <p:cNvPr id="3" name="Group 68"/>
            <p:cNvGrpSpPr>
              <a:grpSpLocks noChangeAspect="1"/>
            </p:cNvGrpSpPr>
            <p:nvPr/>
          </p:nvGrpSpPr>
          <p:grpSpPr bwMode="auto">
            <a:xfrm>
              <a:off x="228600" y="4195870"/>
              <a:ext cx="2895600" cy="1976330"/>
              <a:chOff x="0" y="3699974"/>
              <a:chExt cx="3733800" cy="2548426"/>
            </a:xfrm>
          </p:grpSpPr>
          <p:grpSp>
            <p:nvGrpSpPr>
              <p:cNvPr id="4" name="Group 21"/>
              <p:cNvGrpSpPr>
                <a:grpSpLocks noChangeAspect="1"/>
              </p:cNvGrpSpPr>
              <p:nvPr/>
            </p:nvGrpSpPr>
            <p:grpSpPr bwMode="auto">
              <a:xfrm>
                <a:off x="0" y="3699974"/>
                <a:ext cx="3733800" cy="2548426"/>
                <a:chOff x="0" y="1676400"/>
                <a:chExt cx="4455103" cy="3040736"/>
              </a:xfrm>
            </p:grpSpPr>
            <p:pic>
              <p:nvPicPr>
                <p:cNvPr id="113695" name="Picture 3" descr="koala-australia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600" y="3581400"/>
                  <a:ext cx="773402" cy="955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696" name="Picture 4" descr="fac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905000" y="3886200"/>
                  <a:ext cx="1254702" cy="8309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697" name="Picture 5" descr="face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200400" y="3124200"/>
                  <a:ext cx="1254703" cy="8298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698" name="Picture 7" descr="koala-leaf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905000" y="2971800"/>
                  <a:ext cx="720292" cy="823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699" name="Picture 8" descr="carlondon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71600" y="1905000"/>
                  <a:ext cx="1380836" cy="1035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700" name="Picture 11" descr="koalashu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819400" y="1981200"/>
                  <a:ext cx="953493" cy="10991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701" name="Picture 12" descr="Car_Side_Large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28600" y="1676400"/>
                  <a:ext cx="1105333" cy="815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702" name="Picture 14" descr="Storm%20Cloud%20Car%20side%20view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2819400"/>
                  <a:ext cx="1274617" cy="721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13688" name="Straight Connector 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7189" y="4460331"/>
                <a:ext cx="274522" cy="120651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13689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990600" y="4126896"/>
                <a:ext cx="228600" cy="30278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13690" name="Straight Connector 2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92467" y="4992441"/>
                <a:ext cx="165947" cy="442262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13691" name="Straight Connector 34"/>
              <p:cNvCxnSpPr>
                <a:cxnSpLocks noChangeShapeType="1"/>
              </p:cNvCxnSpPr>
              <p:nvPr/>
            </p:nvCxnSpPr>
            <p:spPr bwMode="auto">
              <a:xfrm flipV="1">
                <a:off x="2648131" y="5608844"/>
                <a:ext cx="559889" cy="291355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13692" name="Straight Connector 37"/>
              <p:cNvCxnSpPr>
                <a:cxnSpLocks noChangeShapeType="1"/>
              </p:cNvCxnSpPr>
              <p:nvPr/>
            </p:nvCxnSpPr>
            <p:spPr bwMode="auto">
              <a:xfrm rot="16200000" flipH="1">
                <a:off x="2133602" y="5376372"/>
                <a:ext cx="304799" cy="15240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693" name="Straight Connector 40"/>
              <p:cNvCxnSpPr>
                <a:cxnSpLocks noChangeShapeType="1"/>
              </p:cNvCxnSpPr>
              <p:nvPr/>
            </p:nvCxnSpPr>
            <p:spPr bwMode="auto">
              <a:xfrm rot="10800000">
                <a:off x="381005" y="5223974"/>
                <a:ext cx="449213" cy="4731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694" name="Straight Connector 43"/>
              <p:cNvCxnSpPr>
                <a:cxnSpLocks noChangeShapeType="1"/>
              </p:cNvCxnSpPr>
              <p:nvPr/>
            </p:nvCxnSpPr>
            <p:spPr bwMode="auto">
              <a:xfrm rot="10800000">
                <a:off x="762002" y="4385774"/>
                <a:ext cx="838199" cy="6096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5791200" y="1066800"/>
            <a:ext cx="2819400" cy="2714625"/>
            <a:chOff x="381000" y="1143000"/>
            <a:chExt cx="2819400" cy="2715199"/>
          </a:xfrm>
        </p:grpSpPr>
        <p:grpSp>
          <p:nvGrpSpPr>
            <p:cNvPr id="6" name="Group 67"/>
            <p:cNvGrpSpPr>
              <a:grpSpLocks noChangeAspect="1"/>
            </p:cNvGrpSpPr>
            <p:nvPr/>
          </p:nvGrpSpPr>
          <p:grpSpPr bwMode="auto">
            <a:xfrm>
              <a:off x="381000" y="1143000"/>
              <a:ext cx="2586446" cy="2057400"/>
              <a:chOff x="152400" y="990600"/>
              <a:chExt cx="3352800" cy="2667000"/>
            </a:xfrm>
          </p:grpSpPr>
          <p:sp>
            <p:nvSpPr>
              <p:cNvPr id="113674" name="Rectangle 66"/>
              <p:cNvSpPr>
                <a:spLocks noChangeArrowheads="1"/>
              </p:cNvSpPr>
              <p:nvPr/>
            </p:nvSpPr>
            <p:spPr bwMode="auto">
              <a:xfrm>
                <a:off x="152400" y="2819400"/>
                <a:ext cx="2286000" cy="838200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75" name="Rectangle 65"/>
              <p:cNvSpPr>
                <a:spLocks noChangeArrowheads="1"/>
              </p:cNvSpPr>
              <p:nvPr/>
            </p:nvSpPr>
            <p:spPr bwMode="auto">
              <a:xfrm>
                <a:off x="152400" y="1905000"/>
                <a:ext cx="2057400" cy="8382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76" name="Rectangle 64"/>
              <p:cNvSpPr>
                <a:spLocks noChangeArrowheads="1"/>
              </p:cNvSpPr>
              <p:nvPr/>
            </p:nvSpPr>
            <p:spPr bwMode="auto">
              <a:xfrm>
                <a:off x="152400" y="990600"/>
                <a:ext cx="3352800" cy="838200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3677" name="Picture 3" descr="koala-australia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914400" y="1981200"/>
                <a:ext cx="554831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78" name="Picture 4" descr="face1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28600" y="2895600"/>
                <a:ext cx="103555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79" name="Picture 5" descr="face2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325270" y="2895600"/>
                <a:ext cx="103693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80" name="Picture 7" descr="koala-leaf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524000" y="1981200"/>
                <a:ext cx="6000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81" name="Picture 8" descr="carlondon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514600" y="1066800"/>
                <a:ext cx="9144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82" name="Picture 11" descr="koalashu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28600" y="1981200"/>
                <a:ext cx="594932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83" name="Picture 12" descr="Car_Side_Large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28600" y="1066799"/>
                <a:ext cx="929599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84" name="Picture 14" descr="Storm%20Cloud%20Car%20side%20view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226680" y="1066800"/>
                <a:ext cx="121172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3673" name="TextBox 69"/>
            <p:cNvSpPr txBox="1">
              <a:spLocks noChangeArrowheads="1"/>
            </p:cNvSpPr>
            <p:nvPr/>
          </p:nvSpPr>
          <p:spPr bwMode="auto">
            <a:xfrm>
              <a:off x="533400" y="3277051"/>
              <a:ext cx="2667000" cy="58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Fully labeled image databases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352800" y="3886200"/>
            <a:ext cx="2514600" cy="2125663"/>
            <a:chOff x="4032" y="2771"/>
            <a:chExt cx="1584" cy="1339"/>
          </a:xfrm>
        </p:grpSpPr>
        <p:sp>
          <p:nvSpPr>
            <p:cNvPr id="113670" name="TextBox 7"/>
            <p:cNvSpPr txBox="1">
              <a:spLocks noChangeArrowheads="1"/>
            </p:cNvSpPr>
            <p:nvPr/>
          </p:nvSpPr>
          <p:spPr bwMode="auto">
            <a:xfrm>
              <a:off x="4224" y="3744"/>
              <a:ext cx="13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Problem-specific knowledge</a:t>
              </a:r>
            </a:p>
          </p:txBody>
        </p:sp>
        <p:pic>
          <p:nvPicPr>
            <p:cNvPr id="113671" name="Picture 58" descr="011%20Leaf%20margins"/>
            <p:cNvPicPr>
              <a:picLocks noChangeAspect="1" noChangeArrowheads="1"/>
            </p:cNvPicPr>
            <p:nvPr/>
          </p:nvPicPr>
          <p:blipFill>
            <a:blip r:embed="rId19"/>
            <a:srcRect t="8696"/>
            <a:stretch>
              <a:fillRect/>
            </a:stretch>
          </p:blipFill>
          <p:spPr bwMode="auto">
            <a:xfrm>
              <a:off x="4032" y="2771"/>
              <a:ext cx="1584" cy="9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Locality Sensitive Hashing (LSH)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9448800" cy="4876800"/>
          </a:xfrm>
        </p:spPr>
        <p:txBody>
          <a:bodyPr/>
          <a:lstStyle/>
          <a:p>
            <a:pPr eaLnBrk="1" hangingPunct="1"/>
            <a:r>
              <a:rPr lang="pl-PL" smtClean="0"/>
              <a:t>Gionis, A.</a:t>
            </a:r>
            <a:r>
              <a:rPr lang="en-US" smtClean="0"/>
              <a:t> &amp; </a:t>
            </a:r>
            <a:r>
              <a:rPr lang="pl-PL" smtClean="0"/>
              <a:t>Indyk, P.</a:t>
            </a:r>
            <a:r>
              <a:rPr lang="en-US" smtClean="0"/>
              <a:t> &amp;</a:t>
            </a:r>
            <a:r>
              <a:rPr lang="pl-PL" smtClean="0"/>
              <a:t> Motwani, R. (1999)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19050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3352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0" y="487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05200" y="4191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4200" y="5181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242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3352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48000" y="3962400"/>
            <a:ext cx="304800" cy="304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778" name="Rectangle 45"/>
          <p:cNvSpPr>
            <a:spLocks noChangeArrowheads="1"/>
          </p:cNvSpPr>
          <p:nvPr/>
        </p:nvSpPr>
        <p:spPr bwMode="auto">
          <a:xfrm>
            <a:off x="381000" y="1905000"/>
            <a:ext cx="8610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Take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random</a:t>
            </a: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 projections of data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Quantize each projection with few bits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09600" y="3200400"/>
            <a:ext cx="3962400" cy="1828800"/>
            <a:chOff x="609600" y="3200400"/>
            <a:chExt cx="3962400" cy="1828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990600" y="3657600"/>
              <a:ext cx="3581400" cy="457200"/>
            </a:xfrm>
            <a:prstGeom prst="line">
              <a:avLst/>
            </a:prstGeom>
            <a:ln w="635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V="1">
              <a:off x="114300" y="4000500"/>
              <a:ext cx="1828800" cy="228600"/>
            </a:xfrm>
            <a:prstGeom prst="line">
              <a:avLst/>
            </a:prstGeom>
            <a:ln w="635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797" name="TextBox 25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0</a:t>
              </a:r>
            </a:p>
          </p:txBody>
        </p:sp>
        <p:sp>
          <p:nvSpPr>
            <p:cNvPr id="117798" name="TextBox 26"/>
            <p:cNvSpPr txBox="1">
              <a:spLocks noChangeArrowheads="1"/>
            </p:cNvSpPr>
            <p:nvPr/>
          </p:nvSpPr>
          <p:spPr bwMode="auto">
            <a:xfrm>
              <a:off x="685800" y="44196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295400" y="3429000"/>
            <a:ext cx="2819400" cy="3205163"/>
            <a:chOff x="1295400" y="3429000"/>
            <a:chExt cx="2819400" cy="3204865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1752717" y="3581283"/>
              <a:ext cx="2514366" cy="2209800"/>
            </a:xfrm>
            <a:prstGeom prst="line">
              <a:avLst/>
            </a:prstGeom>
            <a:ln w="635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295457" y="5333766"/>
              <a:ext cx="1219087" cy="1219200"/>
            </a:xfrm>
            <a:prstGeom prst="line">
              <a:avLst/>
            </a:prstGeom>
            <a:ln w="6350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793" name="TextBox 27"/>
            <p:cNvSpPr txBox="1">
              <a:spLocks noChangeArrowheads="1"/>
            </p:cNvSpPr>
            <p:nvPr/>
          </p:nvSpPr>
          <p:spPr bwMode="auto">
            <a:xfrm>
              <a:off x="1295400" y="56388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0</a:t>
              </a:r>
            </a:p>
          </p:txBody>
        </p:sp>
        <p:sp>
          <p:nvSpPr>
            <p:cNvPr id="117794" name="TextBox 28"/>
            <p:cNvSpPr txBox="1">
              <a:spLocks noChangeArrowheads="1"/>
            </p:cNvSpPr>
            <p:nvPr/>
          </p:nvSpPr>
          <p:spPr bwMode="auto">
            <a:xfrm>
              <a:off x="1853612" y="61722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1600200" y="3429000"/>
            <a:ext cx="2895600" cy="3429000"/>
            <a:chOff x="1600200" y="3429000"/>
            <a:chExt cx="2895600" cy="3429000"/>
          </a:xfrm>
        </p:grpSpPr>
        <p:cxnSp>
          <p:nvCxnSpPr>
            <p:cNvPr id="19" name="Straight Connector 18"/>
            <p:cNvCxnSpPr/>
            <p:nvPr/>
          </p:nvCxnSpPr>
          <p:spPr>
            <a:xfrm rot="16200000" flipH="1">
              <a:off x="1295400" y="3733800"/>
              <a:ext cx="2743200" cy="2133600"/>
            </a:xfrm>
            <a:prstGeom prst="line">
              <a:avLst/>
            </a:prstGeom>
            <a:ln w="635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048000" y="5638800"/>
              <a:ext cx="1447800" cy="1066800"/>
            </a:xfrm>
            <a:prstGeom prst="line">
              <a:avLst/>
            </a:prstGeom>
            <a:ln w="635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789" name="TextBox 30"/>
            <p:cNvSpPr txBox="1">
              <a:spLocks noChangeArrowheads="1"/>
            </p:cNvSpPr>
            <p:nvPr/>
          </p:nvSpPr>
          <p:spPr bwMode="auto">
            <a:xfrm>
              <a:off x="3429000" y="639633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0</a:t>
              </a:r>
            </a:p>
          </p:txBody>
        </p:sp>
        <p:sp>
          <p:nvSpPr>
            <p:cNvPr id="117790" name="TextBox 31"/>
            <p:cNvSpPr txBox="1">
              <a:spLocks noChangeArrowheads="1"/>
            </p:cNvSpPr>
            <p:nvPr/>
          </p:nvSpPr>
          <p:spPr bwMode="auto">
            <a:xfrm>
              <a:off x="4038600" y="59436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37" name="Line Callout 2 36"/>
          <p:cNvSpPr/>
          <p:nvPr/>
        </p:nvSpPr>
        <p:spPr>
          <a:xfrm>
            <a:off x="4648200" y="3352800"/>
            <a:ext cx="838200" cy="609600"/>
          </a:xfrm>
          <a:prstGeom prst="borderCallout2">
            <a:avLst>
              <a:gd name="adj1" fmla="val 18750"/>
              <a:gd name="adj2" fmla="val -8333"/>
              <a:gd name="adj3" fmla="val 20698"/>
              <a:gd name="adj4" fmla="val -115717"/>
              <a:gd name="adj5" fmla="val 104708"/>
              <a:gd name="adj6" fmla="val -1614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101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38400" y="40386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3" name="Straight Arrow Connector 42"/>
          <p:cNvCxnSpPr>
            <a:stCxn id="117786" idx="1"/>
          </p:cNvCxnSpPr>
          <p:nvPr/>
        </p:nvCxnSpPr>
        <p:spPr>
          <a:xfrm rot="10800000">
            <a:off x="3886200" y="4343400"/>
            <a:ext cx="1676400" cy="385763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86" name="TextBox 44"/>
          <p:cNvSpPr txBox="1">
            <a:spLocks noChangeArrowheads="1"/>
          </p:cNvSpPr>
          <p:nvPr/>
        </p:nvSpPr>
        <p:spPr bwMode="auto">
          <a:xfrm>
            <a:off x="5562600" y="4191000"/>
            <a:ext cx="2416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Descriptor in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high D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39850" y="3016250"/>
            <a:ext cx="6135688" cy="1863725"/>
            <a:chOff x="1339103" y="2386883"/>
            <a:chExt cx="6135785" cy="1864820"/>
          </a:xfrm>
        </p:grpSpPr>
        <p:sp>
          <p:nvSpPr>
            <p:cNvPr id="60" name="Isosceles Triangle 59"/>
            <p:cNvSpPr/>
            <p:nvPr/>
          </p:nvSpPr>
          <p:spPr bwMode="auto">
            <a:xfrm rot="14810437" flipV="1">
              <a:off x="5470599" y="2834603"/>
              <a:ext cx="798784" cy="112258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339103" y="2386883"/>
              <a:ext cx="6135785" cy="1864820"/>
              <a:chOff x="1339103" y="2386883"/>
              <a:chExt cx="6135785" cy="1864820"/>
            </a:xfrm>
          </p:grpSpPr>
          <p:sp>
            <p:nvSpPr>
              <p:cNvPr id="30" name="Isosceles Triangle 29"/>
              <p:cNvSpPr/>
              <p:nvPr/>
            </p:nvSpPr>
            <p:spPr bwMode="auto">
              <a:xfrm rot="20088641">
                <a:off x="1737518" y="3261103"/>
                <a:ext cx="990600" cy="9906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14810437">
                <a:off x="6531368" y="2413204"/>
                <a:ext cx="798784" cy="1088256"/>
              </a:xfrm>
              <a:prstGeom prst="triangl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 bwMode="auto">
              <a:xfrm rot="9326430">
                <a:off x="1339103" y="2386883"/>
                <a:ext cx="990600" cy="9906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pic>
        <p:nvPicPr>
          <p:cNvPr id="71683" name="Picture 17"/>
          <p:cNvPicPr>
            <a:picLocks noChangeAspect="1" noChangeArrowheads="1"/>
          </p:cNvPicPr>
          <p:nvPr/>
        </p:nvPicPr>
        <p:blipFill>
          <a:blip r:embed="rId3"/>
          <a:srcRect l="84615" t="47084" r="10382" b="43596"/>
          <a:stretch>
            <a:fillRect/>
          </a:stretch>
        </p:blipFill>
        <p:spPr bwMode="auto">
          <a:xfrm>
            <a:off x="7615238" y="3546475"/>
            <a:ext cx="3079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12"/>
          <p:cNvPicPr>
            <a:picLocks noChangeAspect="1" noChangeArrowheads="1"/>
          </p:cNvPicPr>
          <p:nvPr/>
        </p:nvPicPr>
        <p:blipFill>
          <a:blip r:embed="rId3"/>
          <a:srcRect l="84615" t="47084" r="10382" b="43596"/>
          <a:stretch>
            <a:fillRect/>
          </a:stretch>
        </p:blipFill>
        <p:spPr bwMode="auto">
          <a:xfrm>
            <a:off x="3205163" y="3806825"/>
            <a:ext cx="3079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600" dirty="0" smtClean="0"/>
              <a:t>Fast Image Search for Learned Metrics</a:t>
            </a:r>
            <a:br>
              <a:rPr lang="en-US" sz="3600" dirty="0" smtClean="0"/>
            </a:br>
            <a:r>
              <a:rPr lang="en-US" sz="2400" i="1" dirty="0" smtClean="0">
                <a:solidFill>
                  <a:srgbClr val="000000"/>
                </a:solidFill>
              </a:rPr>
              <a:t>Jain, </a:t>
            </a:r>
            <a:r>
              <a:rPr lang="en-US" sz="2400" i="1" dirty="0" err="1" smtClean="0">
                <a:solidFill>
                  <a:srgbClr val="000000"/>
                </a:solidFill>
              </a:rPr>
              <a:t>Kulis</a:t>
            </a:r>
            <a:r>
              <a:rPr lang="en-US" sz="2400" i="1" dirty="0" smtClean="0">
                <a:solidFill>
                  <a:srgbClr val="000000"/>
                </a:solidFill>
              </a:rPr>
              <a:t>, &amp; </a:t>
            </a:r>
            <a:r>
              <a:rPr lang="en-US" sz="2400" i="1" dirty="0" err="1" smtClean="0">
                <a:solidFill>
                  <a:srgbClr val="000000"/>
                </a:solidFill>
              </a:rPr>
              <a:t>Grauman</a:t>
            </a:r>
            <a:r>
              <a:rPr lang="en-US" sz="2400" i="1" dirty="0" smtClean="0">
                <a:solidFill>
                  <a:srgbClr val="000000"/>
                </a:solidFill>
              </a:rPr>
              <a:t>, CVPR 2008 </a:t>
            </a:r>
            <a:endParaRPr lang="en-US" sz="3200" dirty="0" smtClean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376488" y="2436813"/>
            <a:ext cx="457200" cy="646112"/>
            <a:chOff x="5964" y="2364"/>
            <a:chExt cx="545" cy="770"/>
          </a:xfrm>
        </p:grpSpPr>
        <p:pic>
          <p:nvPicPr>
            <p:cNvPr id="119843" name="Picture 10"/>
            <p:cNvPicPr>
              <a:picLocks noChangeAspect="1" noChangeArrowheads="1"/>
            </p:cNvPicPr>
            <p:nvPr/>
          </p:nvPicPr>
          <p:blipFill>
            <a:blip r:embed="rId3"/>
            <a:srcRect l="79427" t="44417" r="15248" b="45209"/>
            <a:stretch>
              <a:fillRect/>
            </a:stretch>
          </p:blipFill>
          <p:spPr bwMode="auto">
            <a:xfrm>
              <a:off x="5964" y="2636"/>
              <a:ext cx="409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44" name="Rectangle 11"/>
            <p:cNvSpPr>
              <a:spLocks noChangeAspect="1" noChangeArrowheads="1"/>
            </p:cNvSpPr>
            <p:nvPr/>
          </p:nvSpPr>
          <p:spPr bwMode="auto">
            <a:xfrm>
              <a:off x="6192" y="2364"/>
              <a:ext cx="317" cy="4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72392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1958182" y="2820194"/>
            <a:ext cx="1168400" cy="985837"/>
          </a:xfrm>
          <a:prstGeom prst="straightConnector1">
            <a:avLst/>
          </a:prstGeom>
          <a:noFill/>
          <a:ln w="3810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19816" name="Straight Arrow Connector 15"/>
          <p:cNvCxnSpPr>
            <a:cxnSpLocks noChangeShapeType="1"/>
          </p:cNvCxnSpPr>
          <p:nvPr/>
        </p:nvCxnSpPr>
        <p:spPr bwMode="auto">
          <a:xfrm>
            <a:off x="2049463" y="3897313"/>
            <a:ext cx="1719262" cy="306387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7072313" y="2232025"/>
            <a:ext cx="457200" cy="646113"/>
            <a:chOff x="5964" y="2364"/>
            <a:chExt cx="545" cy="770"/>
          </a:xfrm>
        </p:grpSpPr>
        <p:pic>
          <p:nvPicPr>
            <p:cNvPr id="119841" name="Picture 19"/>
            <p:cNvPicPr>
              <a:picLocks noChangeAspect="1" noChangeArrowheads="1"/>
            </p:cNvPicPr>
            <p:nvPr/>
          </p:nvPicPr>
          <p:blipFill>
            <a:blip r:embed="rId3"/>
            <a:srcRect l="79427" t="44417" r="15248" b="45209"/>
            <a:stretch>
              <a:fillRect/>
            </a:stretch>
          </p:blipFill>
          <p:spPr bwMode="auto">
            <a:xfrm>
              <a:off x="5964" y="2636"/>
              <a:ext cx="409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42" name="Rectangle 20"/>
            <p:cNvSpPr>
              <a:spLocks noChangeAspect="1" noChangeArrowheads="1"/>
            </p:cNvSpPr>
            <p:nvPr/>
          </p:nvSpPr>
          <p:spPr bwMode="auto">
            <a:xfrm>
              <a:off x="6192" y="2364"/>
              <a:ext cx="317" cy="4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72398" name="Straight Arrow Connector 14"/>
          <p:cNvCxnSpPr>
            <a:cxnSpLocks noChangeShapeType="1"/>
          </p:cNvCxnSpPr>
          <p:nvPr/>
        </p:nvCxnSpPr>
        <p:spPr bwMode="auto">
          <a:xfrm flipV="1">
            <a:off x="6403975" y="2633663"/>
            <a:ext cx="1235075" cy="1136650"/>
          </a:xfrm>
          <a:prstGeom prst="straightConnector1">
            <a:avLst/>
          </a:prstGeom>
          <a:noFill/>
          <a:ln w="3810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71692" name="Straight Arrow Connector 15"/>
          <p:cNvCxnSpPr>
            <a:cxnSpLocks noChangeShapeType="1"/>
          </p:cNvCxnSpPr>
          <p:nvPr/>
        </p:nvCxnSpPr>
        <p:spPr bwMode="auto">
          <a:xfrm>
            <a:off x="6403975" y="3770313"/>
            <a:ext cx="1860550" cy="71437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2" name="Straight Connector 22"/>
          <p:cNvCxnSpPr>
            <a:cxnSpLocks noChangeShapeType="1"/>
          </p:cNvCxnSpPr>
          <p:nvPr/>
        </p:nvCxnSpPr>
        <p:spPr bwMode="auto">
          <a:xfrm rot="10800000" flipV="1">
            <a:off x="5557838" y="3108325"/>
            <a:ext cx="1908175" cy="1258888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19821" name="Text Box 25"/>
          <p:cNvSpPr txBox="1">
            <a:spLocks noChangeArrowheads="1"/>
          </p:cNvSpPr>
          <p:nvPr/>
        </p:nvSpPr>
        <p:spPr bwMode="auto">
          <a:xfrm>
            <a:off x="263525" y="5846763"/>
            <a:ext cx="43449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</a:rPr>
              <a:t>Less likely to split pairs like those with similarity constraint</a:t>
            </a:r>
          </a:p>
        </p:txBody>
      </p:sp>
      <p:sp>
        <p:nvSpPr>
          <p:cNvPr id="71695" name="Text Box 27"/>
          <p:cNvSpPr txBox="1">
            <a:spLocks noChangeArrowheads="1"/>
          </p:cNvSpPr>
          <p:nvPr/>
        </p:nvSpPr>
        <p:spPr bwMode="auto">
          <a:xfrm>
            <a:off x="4718050" y="5859463"/>
            <a:ext cx="4387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</a:rPr>
              <a:t>More likely to split pairs like those with dissimilarity constraint </a:t>
            </a:r>
          </a:p>
        </p:txBody>
      </p:sp>
      <p:pic>
        <p:nvPicPr>
          <p:cNvPr id="71696" name="Picture 35" descr="yc-e-car-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888" y="2012950"/>
            <a:ext cx="1168400" cy="8763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697" name="Picture 8" descr="fac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9175" y="4057650"/>
            <a:ext cx="1292225" cy="8556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9825" name="Picture 12" descr="Car_Side_Lar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7950" y="4313238"/>
            <a:ext cx="1339850" cy="9874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9826" name="Picture 14" descr="Storm%20Cloud%20Car%20side%20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088" y="1976438"/>
            <a:ext cx="1543050" cy="87471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-98425" y="4765675"/>
            <a:ext cx="2771775" cy="935038"/>
            <a:chOff x="863600" y="5337175"/>
            <a:chExt cx="2771775" cy="935038"/>
          </a:xfrm>
        </p:grpSpPr>
        <p:pic>
          <p:nvPicPr>
            <p:cNvPr id="119836" name="Picture 24"/>
            <p:cNvPicPr>
              <a:picLocks noChangeAspect="1" noChangeArrowheads="1"/>
            </p:cNvPicPr>
            <p:nvPr/>
          </p:nvPicPr>
          <p:blipFill>
            <a:blip r:embed="rId3"/>
            <a:srcRect l="84615" t="47084" r="10382" b="43596"/>
            <a:stretch>
              <a:fillRect/>
            </a:stretch>
          </p:blipFill>
          <p:spPr bwMode="auto">
            <a:xfrm>
              <a:off x="2808288" y="5767388"/>
              <a:ext cx="433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>
              <a:grpSpLocks noChangeAspect="1"/>
            </p:cNvGrpSpPr>
            <p:nvPr/>
          </p:nvGrpSpPr>
          <p:grpSpPr bwMode="auto">
            <a:xfrm>
              <a:off x="1511300" y="5337175"/>
              <a:ext cx="609600" cy="862013"/>
              <a:chOff x="5964" y="2364"/>
              <a:chExt cx="545" cy="770"/>
            </a:xfrm>
          </p:grpSpPr>
          <p:pic>
            <p:nvPicPr>
              <p:cNvPr id="119839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 l="79427" t="44417" r="15248" b="45209"/>
              <a:stretch>
                <a:fillRect/>
              </a:stretch>
            </p:blipFill>
            <p:spPr bwMode="auto">
              <a:xfrm>
                <a:off x="5964" y="2636"/>
                <a:ext cx="409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40" name="Rectangle 9"/>
              <p:cNvSpPr>
                <a:spLocks noChangeAspect="1" noChangeArrowheads="1"/>
              </p:cNvSpPr>
              <p:nvPr/>
            </p:nvSpPr>
            <p:spPr bwMode="auto">
              <a:xfrm>
                <a:off x="6192" y="2364"/>
                <a:ext cx="317" cy="4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9838" name="Text Box 53"/>
            <p:cNvSpPr txBox="1">
              <a:spLocks noChangeAspect="1" noChangeArrowheads="1"/>
            </p:cNvSpPr>
            <p:nvPr/>
          </p:nvSpPr>
          <p:spPr bwMode="auto">
            <a:xfrm>
              <a:off x="863600" y="5554663"/>
              <a:ext cx="277177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400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sz="3400">
                  <a:solidFill>
                    <a:srgbClr val="000000"/>
                  </a:solidFill>
                  <a:latin typeface="Times New Roman" pitchFamily="18" charset="0"/>
                </a:rPr>
                <a:t>(   ) = </a:t>
              </a:r>
              <a:r>
                <a:rPr lang="en-US" sz="3400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sz="3400">
                  <a:solidFill>
                    <a:srgbClr val="000000"/>
                  </a:solidFill>
                  <a:latin typeface="Times New Roman" pitchFamily="18" charset="0"/>
                </a:rPr>
                <a:t>(   )</a:t>
              </a:r>
              <a:endParaRPr lang="en-US" sz="34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903788" y="4714875"/>
            <a:ext cx="2771775" cy="935038"/>
            <a:chOff x="5437188" y="5337175"/>
            <a:chExt cx="2771775" cy="935038"/>
          </a:xfrm>
        </p:grpSpPr>
        <p:pic>
          <p:nvPicPr>
            <p:cNvPr id="119831" name="Picture 24"/>
            <p:cNvPicPr>
              <a:picLocks noChangeAspect="1" noChangeArrowheads="1"/>
            </p:cNvPicPr>
            <p:nvPr/>
          </p:nvPicPr>
          <p:blipFill>
            <a:blip r:embed="rId3"/>
            <a:srcRect l="84615" t="47084" r="10382" b="43596"/>
            <a:stretch>
              <a:fillRect/>
            </a:stretch>
          </p:blipFill>
          <p:spPr bwMode="auto">
            <a:xfrm>
              <a:off x="7381875" y="5767388"/>
              <a:ext cx="43338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7"/>
            <p:cNvGrpSpPr>
              <a:grpSpLocks noChangeAspect="1"/>
            </p:cNvGrpSpPr>
            <p:nvPr/>
          </p:nvGrpSpPr>
          <p:grpSpPr bwMode="auto">
            <a:xfrm>
              <a:off x="6084888" y="5337175"/>
              <a:ext cx="609600" cy="862013"/>
              <a:chOff x="5964" y="2364"/>
              <a:chExt cx="545" cy="770"/>
            </a:xfrm>
          </p:grpSpPr>
          <p:pic>
            <p:nvPicPr>
              <p:cNvPr id="119834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 l="79427" t="44417" r="15248" b="45209"/>
              <a:stretch>
                <a:fillRect/>
              </a:stretch>
            </p:blipFill>
            <p:spPr bwMode="auto">
              <a:xfrm>
                <a:off x="5964" y="2636"/>
                <a:ext cx="409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6192" y="2364"/>
                <a:ext cx="317" cy="4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9833" name="Text Box 53"/>
            <p:cNvSpPr txBox="1">
              <a:spLocks noChangeAspect="1" noChangeArrowheads="1"/>
            </p:cNvSpPr>
            <p:nvPr/>
          </p:nvSpPr>
          <p:spPr bwMode="auto">
            <a:xfrm>
              <a:off x="5437188" y="5554663"/>
              <a:ext cx="277177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400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sz="3400">
                  <a:solidFill>
                    <a:srgbClr val="000000"/>
                  </a:solidFill>
                  <a:latin typeface="Times New Roman" pitchFamily="18" charset="0"/>
                </a:rPr>
                <a:t>(   ) </a:t>
              </a:r>
              <a:r>
                <a:rPr lang="en-US" sz="3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≠</a:t>
              </a:r>
              <a:r>
                <a:rPr lang="en-US" sz="3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3400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sz="3400">
                  <a:solidFill>
                    <a:srgbClr val="000000"/>
                  </a:solidFill>
                  <a:latin typeface="Times New Roman" pitchFamily="18" charset="0"/>
                </a:rPr>
                <a:t>(   )</a:t>
              </a:r>
              <a:endParaRPr lang="en-US" sz="34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0800000" flipV="1">
            <a:off x="1258888" y="3073400"/>
            <a:ext cx="1403350" cy="1668463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19830" name="Text Box 26"/>
          <p:cNvSpPr txBox="1">
            <a:spLocks noChangeArrowheads="1"/>
          </p:cNvSpPr>
          <p:nvPr/>
        </p:nvSpPr>
        <p:spPr bwMode="auto">
          <a:xfrm>
            <a:off x="6781800" y="6519863"/>
            <a:ext cx="236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Slide : Kristen Grauman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4800" y="1295400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 a </a:t>
            </a:r>
            <a:r>
              <a:rPr lang="en-US" sz="2400" dirty="0" err="1" smtClean="0"/>
              <a:t>Malhanobis</a:t>
            </a:r>
            <a:r>
              <a:rPr lang="en-US" sz="2400" dirty="0" smtClean="0"/>
              <a:t> metric for LSH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3063" y="3602038"/>
            <a:ext cx="5980112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101600"/>
            <a:ext cx="845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700">
                <a:solidFill>
                  <a:schemeClr val="bg1"/>
                </a:solidFill>
                <a:latin typeface="Albertus Extra Bold" pitchFamily="34" charset="0"/>
              </a:rPr>
              <a:t>What does the world look like?</a:t>
            </a:r>
          </a:p>
        </p:txBody>
      </p:sp>
      <p:sp>
        <p:nvSpPr>
          <p:cNvPr id="7172" name="Line 20"/>
          <p:cNvSpPr>
            <a:spLocks/>
          </p:cNvSpPr>
          <p:nvPr/>
        </p:nvSpPr>
        <p:spPr bwMode="auto">
          <a:xfrm>
            <a:off x="307975" y="1260475"/>
            <a:ext cx="8458200" cy="0"/>
          </a:xfrm>
          <a:prstGeom prst="line">
            <a:avLst/>
          </a:prstGeom>
          <a:noFill/>
          <a:ln w="25400" cap="rnd" algn="ctr">
            <a:solidFill>
              <a:srgbClr val="B8AE68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4800" y="14478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10000"/>
            </a:pPr>
            <a:r>
              <a:rPr lang="en-US" sz="3100">
                <a:solidFill>
                  <a:schemeClr val="bg1"/>
                </a:solidFill>
                <a:latin typeface="Book Antiqua" pitchFamily="18" charset="0"/>
              </a:rPr>
              <a:t>High level image statistics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4800" y="1295400"/>
            <a:ext cx="857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10000"/>
              <a:defRPr/>
            </a:pPr>
            <a:r>
              <a:rPr lang="en-US" sz="3100" dirty="0">
                <a:latin typeface="+mn-lt"/>
                <a:cs typeface="Arial" pitchFamily="34" charset="0"/>
              </a:rPr>
              <a:t>Object Recognition for large-scale </a:t>
            </a:r>
            <a:r>
              <a:rPr lang="en-US" sz="3100" dirty="0" smtClean="0">
                <a:latin typeface="+mn-lt"/>
                <a:cs typeface="Arial" pitchFamily="34" charset="0"/>
              </a:rPr>
              <a:t>search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10000"/>
              <a:defRPr/>
            </a:pPr>
            <a:r>
              <a:rPr lang="en-US" sz="3200" dirty="0"/>
              <a:t>Focus </a:t>
            </a:r>
            <a:r>
              <a:rPr lang="en-US" sz="3200" dirty="0" smtClean="0"/>
              <a:t>on </a:t>
            </a:r>
            <a:r>
              <a:rPr lang="en-US" sz="3200" dirty="0"/>
              <a:t>scaling rather than understanding image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10000"/>
              <a:defRPr/>
            </a:pPr>
            <a:r>
              <a:rPr lang="en-US" sz="3100" dirty="0" smtClean="0">
                <a:latin typeface="+mn-lt"/>
                <a:cs typeface="Arial" pitchFamily="34" charset="0"/>
              </a:rPr>
              <a:t> </a:t>
            </a:r>
            <a:endParaRPr lang="en-US" sz="3100" dirty="0"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0188" y="274638"/>
            <a:ext cx="869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400" dirty="0" smtClean="0">
                <a:latin typeface="+mn-lt"/>
                <a:cs typeface="+mn-cs"/>
              </a:rPr>
              <a:t>Scaling to billions of images</a:t>
            </a:r>
            <a:endParaRPr lang="en-US" sz="4400" dirty="0">
              <a:latin typeface="+mn-lt"/>
              <a:cs typeface="+mn-cs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19400"/>
            <a:ext cx="316547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" descr="google_search"/>
          <p:cNvPicPr>
            <a:picLocks noChangeAspect="1" noChangeArrowheads="1"/>
          </p:cNvPicPr>
          <p:nvPr/>
        </p:nvPicPr>
        <p:blipFill>
          <a:blip r:embed="rId5"/>
          <a:srcRect b="67484"/>
          <a:stretch>
            <a:fillRect/>
          </a:stretch>
        </p:blipFill>
        <p:spPr bwMode="auto">
          <a:xfrm>
            <a:off x="3727450" y="2520950"/>
            <a:ext cx="56483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665163" y="5873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Results: Flickr dataset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357188" y="1201738"/>
            <a:ext cx="6973888" cy="5463663"/>
            <a:chOff x="-357160" y="1603351"/>
            <a:chExt cx="6973888" cy="5464060"/>
          </a:xfrm>
        </p:grpSpPr>
        <p:pic>
          <p:nvPicPr>
            <p:cNvPr id="121899" name="Picture 2"/>
            <p:cNvPicPr>
              <a:picLocks noChangeAspect="1" noChangeArrowheads="1"/>
            </p:cNvPicPr>
            <p:nvPr/>
          </p:nvPicPr>
          <p:blipFill>
            <a:blip r:embed="rId3"/>
            <a:srcRect l="14680" t="26964" r="21680" b="7588"/>
            <a:stretch>
              <a:fillRect/>
            </a:stretch>
          </p:blipFill>
          <p:spPr bwMode="auto">
            <a:xfrm>
              <a:off x="190441" y="1712889"/>
              <a:ext cx="5862280" cy="434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900" name="TextBox 6"/>
            <p:cNvSpPr txBox="1">
              <a:spLocks noChangeArrowheads="1"/>
            </p:cNvSpPr>
            <p:nvPr/>
          </p:nvSpPr>
          <p:spPr bwMode="auto">
            <a:xfrm>
              <a:off x="-357160" y="5836216"/>
              <a:ext cx="6973888" cy="1231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slower search                 </a:t>
              </a:r>
              <a:r>
                <a:rPr lang="en-US" sz="2400" b="1" dirty="0">
                  <a:solidFill>
                    <a:srgbClr val="000000"/>
                  </a:solidFill>
                  <a:sym typeface="Wingdings" pitchFamily="2" charset="2"/>
                </a:rPr>
                <a:t>faster </a:t>
              </a:r>
              <a:r>
                <a:rPr lang="en-US" sz="2400" b="1" dirty="0" smtClean="0">
                  <a:solidFill>
                    <a:srgbClr val="000000"/>
                  </a:solidFill>
                  <a:sym typeface="Wingdings" pitchFamily="2" charset="2"/>
                </a:rPr>
                <a:t>search</a:t>
              </a:r>
            </a:p>
            <a:p>
              <a:pPr algn="ctr"/>
              <a:r>
                <a:rPr lang="en-US" sz="2400" b="1" dirty="0">
                  <a:solidFill>
                    <a:srgbClr val="000000"/>
                  </a:solidFill>
                  <a:sym typeface="Wingdings" pitchFamily="2" charset="2"/>
                </a:rPr>
                <a:t>30% of data                      2% of data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1901" name="Line 9"/>
            <p:cNvSpPr>
              <a:spLocks noChangeShapeType="1"/>
            </p:cNvSpPr>
            <p:nvPr/>
          </p:nvSpPr>
          <p:spPr bwMode="auto">
            <a:xfrm>
              <a:off x="2636906" y="6459650"/>
              <a:ext cx="1079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2" name="TextBox 7"/>
            <p:cNvSpPr txBox="1">
              <a:spLocks noChangeArrowheads="1"/>
            </p:cNvSpPr>
            <p:nvPr/>
          </p:nvSpPr>
          <p:spPr bwMode="auto">
            <a:xfrm rot="-5400000">
              <a:off x="-1822573" y="3397315"/>
              <a:ext cx="4049593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/>
                <a:t>Error rate</a:t>
              </a:r>
            </a:p>
          </p:txBody>
        </p:sp>
      </p:grpSp>
      <p:grpSp>
        <p:nvGrpSpPr>
          <p:cNvPr id="3" name="Group 48"/>
          <p:cNvGrpSpPr>
            <a:grpSpLocks noChangeAspect="1"/>
          </p:cNvGrpSpPr>
          <p:nvPr/>
        </p:nvGrpSpPr>
        <p:grpSpPr bwMode="auto">
          <a:xfrm>
            <a:off x="5886450" y="2187575"/>
            <a:ext cx="3403600" cy="693738"/>
            <a:chOff x="5813442" y="3538539"/>
            <a:chExt cx="4481197" cy="914400"/>
          </a:xfrm>
        </p:grpSpPr>
        <p:pic>
          <p:nvPicPr>
            <p:cNvPr id="121895" name="Picture 18" descr="C:\Documents and Settings\grauman\Desktop\data\flickr\pantheon-rome_00001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91397" y="3538539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96" name="Picture 19" descr="C:\Documents and Settings\grauman\Desktop\data\flickr\pantheon-rome_00044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83820" y="3538539"/>
              <a:ext cx="61081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97" name="Picture 20" descr="C:\Documents and Settings\grauman\Desktop\data\flickr\pantheon-rome_00017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69352" y="3538539"/>
              <a:ext cx="125582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98" name="Picture 21" descr="C:\Documents and Settings\grauman\Desktop\data\flickr\pantheon-rome_00014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3442" y="3538539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9"/>
          <p:cNvGrpSpPr>
            <a:grpSpLocks noChangeAspect="1"/>
          </p:cNvGrpSpPr>
          <p:nvPr/>
        </p:nvGrpSpPr>
        <p:grpSpPr bwMode="auto">
          <a:xfrm>
            <a:off x="5886450" y="3027363"/>
            <a:ext cx="3468688" cy="657225"/>
            <a:chOff x="5813442" y="4522815"/>
            <a:chExt cx="4833987" cy="915975"/>
          </a:xfrm>
        </p:grpSpPr>
        <p:pic>
          <p:nvPicPr>
            <p:cNvPr id="121890" name="Picture 22" descr="C:\Documents and Settings\grauman\Desktop\data\flickr\eiffel-tower_00041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428229" y="4524390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91" name="Picture 24" descr="C:\Documents and Settings\grauman\Desktop\data\flickr\eiffel-tower_000406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13442" y="4524390"/>
              <a:ext cx="140227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92" name="Picture 25" descr="C:\Documents and Settings\grauman\Desktop\data\flickr\eiffel-tower_000402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697969" y="4522815"/>
              <a:ext cx="685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93" name="Picture 26" descr="C:\Documents and Settings\grauman\Desktop\data\flickr\eiffel-tower_000400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967709" y="4524390"/>
              <a:ext cx="685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94" name="Picture 27" descr="C:\Documents and Settings\grauman\Desktop\data\flickr\eiffel-tower_000417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237449" y="4522815"/>
              <a:ext cx="685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5886450" y="3830638"/>
            <a:ext cx="3403600" cy="658812"/>
            <a:chOff x="5872197" y="5656293"/>
            <a:chExt cx="4724448" cy="914400"/>
          </a:xfrm>
        </p:grpSpPr>
        <p:pic>
          <p:nvPicPr>
            <p:cNvPr id="121886" name="Picture 28" descr="C:\Documents and Settings\grauman\Desktop\data\flickr\tower-bridge_000449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72197" y="5656293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87" name="Picture 29" descr="C:\Documents and Settings\grauman\Desktop\data\flickr\tower-bridge_000446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720211" y="5656293"/>
              <a:ext cx="60864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88" name="Picture 31" descr="C:\Documents and Settings\grauman\Desktop\data\flickr\tower-bridge_000438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377445" y="5656293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89" name="Picture 32" descr="C:\Documents and Settings\grauman\Desktop\data\flickr\tower-bridge_000457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821535" y="5656293"/>
              <a:ext cx="185853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7"/>
          <p:cNvGrpSpPr>
            <a:grpSpLocks noChangeAspect="1"/>
          </p:cNvGrpSpPr>
          <p:nvPr/>
        </p:nvGrpSpPr>
        <p:grpSpPr bwMode="auto">
          <a:xfrm>
            <a:off x="5899150" y="1493838"/>
            <a:ext cx="3455988" cy="584200"/>
            <a:chOff x="5338773" y="2587626"/>
            <a:chExt cx="5418195" cy="915975"/>
          </a:xfrm>
        </p:grpSpPr>
        <p:pic>
          <p:nvPicPr>
            <p:cNvPr id="121881" name="Picture 34" descr="C:\Documents and Settings\grauman\Desktop\data\flickr\arc-de-triomphe_000421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582447" y="2589201"/>
              <a:ext cx="69151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82" name="Picture 39" descr="C:\Documents and Settings\grauman\Desktop\data\flickr\arc-de-triomphe_000417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537768" y="2587626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83" name="Picture 40" descr="C:\Documents and Settings\grauman\Desktop\data\flickr\arc-de-triomphe_000411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310475" y="2589201"/>
              <a:ext cx="96252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84" name="Picture 41" descr="C:\Documents and Settings\grauman\Desktop\data\flickr\arc-de-triomphe_000408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296326" y="2589201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85" name="Picture 42" descr="C:\Documents and Settings\grauman\Desktop\data\flickr\arc-de-triomphe_000401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338773" y="2587626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1864" name="TextBox 52"/>
          <p:cNvSpPr txBox="1">
            <a:spLocks noChangeArrowheads="1"/>
          </p:cNvSpPr>
          <p:nvPr/>
        </p:nvSpPr>
        <p:spPr bwMode="auto">
          <a:xfrm>
            <a:off x="5849938" y="4633913"/>
            <a:ext cx="34401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spcBef>
                <a:spcPts val="600"/>
              </a:spcBef>
              <a:buFont typeface="Arial" charset="0"/>
              <a:buChar char="•"/>
            </a:pPr>
            <a:r>
              <a:rPr lang="en-US" sz="2000"/>
              <a:t>18 classes, 5400 images</a:t>
            </a:r>
          </a:p>
          <a:p>
            <a:pPr marL="230188" indent="-230188">
              <a:spcBef>
                <a:spcPts val="600"/>
              </a:spcBef>
              <a:buFont typeface="Arial" charset="0"/>
              <a:buChar char="•"/>
            </a:pPr>
            <a:r>
              <a:rPr lang="en-US" sz="2000"/>
              <a:t>Categorize scene based on nearest exemplars</a:t>
            </a:r>
          </a:p>
          <a:p>
            <a:pPr marL="230188" indent="-230188">
              <a:spcBef>
                <a:spcPts val="600"/>
              </a:spcBef>
              <a:buFont typeface="Arial" charset="0"/>
              <a:buChar char="•"/>
            </a:pPr>
            <a:r>
              <a:rPr lang="en-US" sz="2000"/>
              <a:t>Base metric: Ling &amp; Soatto’s Proximity Distribution Kernel (PDK)</a:t>
            </a:r>
          </a:p>
        </p:txBody>
      </p:sp>
      <p:sp>
        <p:nvSpPr>
          <p:cNvPr id="121865" name="Rectangle 31"/>
          <p:cNvSpPr>
            <a:spLocks noChangeArrowheads="1"/>
          </p:cNvSpPr>
          <p:nvPr/>
        </p:nvSpPr>
        <p:spPr bwMode="auto">
          <a:xfrm>
            <a:off x="847725" y="4560888"/>
            <a:ext cx="4819650" cy="584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 b="1">
              <a:latin typeface="Times New Roman" pitchFamily="18" charset="0"/>
            </a:endParaRPr>
          </a:p>
        </p:txBody>
      </p:sp>
      <p:sp>
        <p:nvSpPr>
          <p:cNvPr id="121866" name="Rectangle 32"/>
          <p:cNvSpPr>
            <a:spLocks noChangeArrowheads="1"/>
          </p:cNvSpPr>
          <p:nvPr/>
        </p:nvSpPr>
        <p:spPr bwMode="auto">
          <a:xfrm>
            <a:off x="5697538" y="4487863"/>
            <a:ext cx="152400" cy="584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 b="1">
              <a:latin typeface="Times New Roman" pitchFamily="18" charset="0"/>
            </a:endParaRPr>
          </a:p>
        </p:txBody>
      </p:sp>
      <p:sp>
        <p:nvSpPr>
          <p:cNvPr id="121867" name="Rectangle 33"/>
          <p:cNvSpPr>
            <a:spLocks noChangeArrowheads="1"/>
          </p:cNvSpPr>
          <p:nvPr/>
        </p:nvSpPr>
        <p:spPr bwMode="auto">
          <a:xfrm>
            <a:off x="665163" y="4633913"/>
            <a:ext cx="152400" cy="584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 b="1">
              <a:latin typeface="Times New Roman" pitchFamily="18" charset="0"/>
            </a:endParaRPr>
          </a:p>
        </p:txBody>
      </p:sp>
      <p:sp>
        <p:nvSpPr>
          <p:cNvPr id="121868" name="Rectangle 34"/>
          <p:cNvSpPr>
            <a:spLocks noChangeArrowheads="1"/>
          </p:cNvSpPr>
          <p:nvPr/>
        </p:nvSpPr>
        <p:spPr bwMode="auto">
          <a:xfrm>
            <a:off x="3549650" y="2698750"/>
            <a:ext cx="2008188" cy="2555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 b="1">
              <a:latin typeface="Times New Roman" pitchFamily="18" charset="0"/>
            </a:endParaRPr>
          </a:p>
        </p:txBody>
      </p:sp>
      <p:sp>
        <p:nvSpPr>
          <p:cNvPr id="121869" name="Rectangle 35"/>
          <p:cNvSpPr>
            <a:spLocks noChangeArrowheads="1"/>
          </p:cNvSpPr>
          <p:nvPr/>
        </p:nvSpPr>
        <p:spPr bwMode="auto">
          <a:xfrm>
            <a:off x="3513138" y="2260600"/>
            <a:ext cx="2081212" cy="2190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 b="1">
              <a:latin typeface="Times New Roman" pitchFamily="18" charset="0"/>
            </a:endParaRPr>
          </a:p>
        </p:txBody>
      </p:sp>
      <p:pic>
        <p:nvPicPr>
          <p:cNvPr id="121870" name="Picture 32" descr="http://euclid.hamline.edu/~arundquist/latex/showequation.php?eqn_id=9327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38475" y="5546725"/>
            <a:ext cx="209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TextBox 37"/>
          <p:cNvSpPr txBox="1">
            <a:spLocks noChangeArrowheads="1"/>
          </p:cNvSpPr>
          <p:nvPr/>
        </p:nvSpPr>
        <p:spPr bwMode="auto">
          <a:xfrm>
            <a:off x="5922963" y="1055688"/>
            <a:ext cx="1716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Query time: </a:t>
            </a:r>
          </a:p>
        </p:txBody>
      </p:sp>
      <p:pic>
        <p:nvPicPr>
          <p:cNvPr id="121872" name="Picture 35" descr="http://euclid.hamline.edu/~arundquist/latex/showequation.php?eqn_id=94817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83463" y="1019175"/>
            <a:ext cx="10953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701675" y="1238250"/>
            <a:ext cx="5148263" cy="2081213"/>
            <a:chOff x="701622" y="1238220"/>
            <a:chExt cx="5148333" cy="2081241"/>
          </a:xfrm>
        </p:grpSpPr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884187" y="1420785"/>
              <a:ext cx="4710177" cy="1716111"/>
              <a:chOff x="884187" y="1420785"/>
              <a:chExt cx="4710177" cy="1716111"/>
            </a:xfrm>
          </p:grpSpPr>
          <p:sp>
            <p:nvSpPr>
              <p:cNvPr id="121879" name="Rectangle 39"/>
              <p:cNvSpPr>
                <a:spLocks noChangeArrowheads="1"/>
              </p:cNvSpPr>
              <p:nvPr/>
            </p:nvSpPr>
            <p:spPr bwMode="auto">
              <a:xfrm>
                <a:off x="884187" y="1530324"/>
                <a:ext cx="2592423" cy="16065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 b="1">
                  <a:latin typeface="Times New Roman" pitchFamily="18" charset="0"/>
                </a:endParaRPr>
              </a:p>
            </p:txBody>
          </p:sp>
          <p:sp>
            <p:nvSpPr>
              <p:cNvPr id="121880" name="Rectangle 40"/>
              <p:cNvSpPr>
                <a:spLocks noChangeArrowheads="1"/>
              </p:cNvSpPr>
              <p:nvPr/>
            </p:nvSpPr>
            <p:spPr bwMode="auto">
              <a:xfrm>
                <a:off x="3440097" y="1420785"/>
                <a:ext cx="2154267" cy="803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 b="1">
                  <a:latin typeface="Times New Roman" pitchFamily="18" charset="0"/>
                </a:endParaRPr>
              </a:p>
            </p:txBody>
          </p:sp>
        </p:grpSp>
        <p:sp>
          <p:nvSpPr>
            <p:cNvPr id="121876" name="Rectangle 41"/>
            <p:cNvSpPr>
              <a:spLocks noChangeArrowheads="1"/>
            </p:cNvSpPr>
            <p:nvPr/>
          </p:nvSpPr>
          <p:spPr bwMode="auto">
            <a:xfrm>
              <a:off x="3513124" y="2443149"/>
              <a:ext cx="2117754" cy="29210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1877" name="Oval 42"/>
            <p:cNvSpPr>
              <a:spLocks noChangeArrowheads="1"/>
            </p:cNvSpPr>
            <p:nvPr/>
          </p:nvSpPr>
          <p:spPr bwMode="auto">
            <a:xfrm>
              <a:off x="5448312" y="1238220"/>
              <a:ext cx="401643" cy="401643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1878" name="Oval 43"/>
            <p:cNvSpPr>
              <a:spLocks noChangeArrowheads="1"/>
            </p:cNvSpPr>
            <p:nvPr/>
          </p:nvSpPr>
          <p:spPr bwMode="auto">
            <a:xfrm>
              <a:off x="701622" y="2881305"/>
              <a:ext cx="328617" cy="43815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latin typeface="Times New Roman" pitchFamily="18" charset="0"/>
              </a:endParaRPr>
            </a:p>
          </p:txBody>
        </p:sp>
      </p:grpSp>
      <p:sp>
        <p:nvSpPr>
          <p:cNvPr id="121874" name="Text Box 26"/>
          <p:cNvSpPr txBox="1">
            <a:spLocks noChangeArrowheads="1"/>
          </p:cNvSpPr>
          <p:nvPr/>
        </p:nvSpPr>
        <p:spPr bwMode="auto">
          <a:xfrm>
            <a:off x="6781800" y="6519863"/>
            <a:ext cx="236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Slide : Kristen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665163" y="5873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Results: Flickr dataset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357188" y="1201738"/>
            <a:ext cx="6973888" cy="5463663"/>
            <a:chOff x="-357160" y="1603351"/>
            <a:chExt cx="6973888" cy="5464060"/>
          </a:xfrm>
        </p:grpSpPr>
        <p:pic>
          <p:nvPicPr>
            <p:cNvPr id="122911" name="Picture 2"/>
            <p:cNvPicPr>
              <a:picLocks noChangeAspect="1" noChangeArrowheads="1"/>
            </p:cNvPicPr>
            <p:nvPr/>
          </p:nvPicPr>
          <p:blipFill>
            <a:blip r:embed="rId3"/>
            <a:srcRect l="14680" t="26964" r="21680" b="7588"/>
            <a:stretch>
              <a:fillRect/>
            </a:stretch>
          </p:blipFill>
          <p:spPr bwMode="auto">
            <a:xfrm>
              <a:off x="190441" y="1712889"/>
              <a:ext cx="5862280" cy="434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12" name="TextBox 6"/>
            <p:cNvSpPr txBox="1">
              <a:spLocks noChangeArrowheads="1"/>
            </p:cNvSpPr>
            <p:nvPr/>
          </p:nvSpPr>
          <p:spPr bwMode="auto">
            <a:xfrm>
              <a:off x="-357160" y="5836216"/>
              <a:ext cx="6973888" cy="1231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slower search                 </a:t>
              </a:r>
              <a:r>
                <a:rPr lang="en-US" sz="2400" b="1" dirty="0">
                  <a:solidFill>
                    <a:srgbClr val="000000"/>
                  </a:solidFill>
                  <a:sym typeface="Wingdings" pitchFamily="2" charset="2"/>
                </a:rPr>
                <a:t>faster </a:t>
              </a:r>
              <a:r>
                <a:rPr lang="en-US" sz="2400" b="1" dirty="0" smtClean="0">
                  <a:solidFill>
                    <a:srgbClr val="000000"/>
                  </a:solidFill>
                  <a:sym typeface="Wingdings" pitchFamily="2" charset="2"/>
                </a:rPr>
                <a:t>search</a:t>
              </a:r>
            </a:p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sym typeface="Wingdings" pitchFamily="2" charset="2"/>
                </a:rPr>
                <a:t>30% of data                      2% of data       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2913" name="Line 9"/>
            <p:cNvSpPr>
              <a:spLocks noChangeShapeType="1"/>
            </p:cNvSpPr>
            <p:nvPr/>
          </p:nvSpPr>
          <p:spPr bwMode="auto">
            <a:xfrm>
              <a:off x="2636906" y="6459650"/>
              <a:ext cx="1079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4" name="TextBox 7"/>
            <p:cNvSpPr txBox="1">
              <a:spLocks noChangeArrowheads="1"/>
            </p:cNvSpPr>
            <p:nvPr/>
          </p:nvSpPr>
          <p:spPr bwMode="auto">
            <a:xfrm rot="-5400000">
              <a:off x="-1822573" y="3397315"/>
              <a:ext cx="4049593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/>
                <a:t>Error rate</a:t>
              </a:r>
            </a:p>
          </p:txBody>
        </p:sp>
      </p:grpSp>
      <p:grpSp>
        <p:nvGrpSpPr>
          <p:cNvPr id="3" name="Group 48"/>
          <p:cNvGrpSpPr>
            <a:grpSpLocks noChangeAspect="1"/>
          </p:cNvGrpSpPr>
          <p:nvPr/>
        </p:nvGrpSpPr>
        <p:grpSpPr bwMode="auto">
          <a:xfrm>
            <a:off x="5886450" y="2187575"/>
            <a:ext cx="3403600" cy="693738"/>
            <a:chOff x="5813442" y="3538539"/>
            <a:chExt cx="4481197" cy="914400"/>
          </a:xfrm>
        </p:grpSpPr>
        <p:pic>
          <p:nvPicPr>
            <p:cNvPr id="122907" name="Picture 18" descr="C:\Documents and Settings\grauman\Desktop\data\flickr\pantheon-rome_00001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91397" y="3538539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8" name="Picture 19" descr="C:\Documents and Settings\grauman\Desktop\data\flickr\pantheon-rome_00044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83820" y="3538539"/>
              <a:ext cx="61081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9" name="Picture 20" descr="C:\Documents and Settings\grauman\Desktop\data\flickr\pantheon-rome_00017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69352" y="3538539"/>
              <a:ext cx="125582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10" name="Picture 21" descr="C:\Documents and Settings\grauman\Desktop\data\flickr\pantheon-rome_00014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3442" y="3538539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9"/>
          <p:cNvGrpSpPr>
            <a:grpSpLocks noChangeAspect="1"/>
          </p:cNvGrpSpPr>
          <p:nvPr/>
        </p:nvGrpSpPr>
        <p:grpSpPr bwMode="auto">
          <a:xfrm>
            <a:off x="5886450" y="3027363"/>
            <a:ext cx="3468688" cy="657225"/>
            <a:chOff x="5813442" y="4522815"/>
            <a:chExt cx="4833987" cy="915975"/>
          </a:xfrm>
        </p:grpSpPr>
        <p:pic>
          <p:nvPicPr>
            <p:cNvPr id="122902" name="Picture 22" descr="C:\Documents and Settings\grauman\Desktop\data\flickr\eiffel-tower_00041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428229" y="4524390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3" name="Picture 24" descr="C:\Documents and Settings\grauman\Desktop\data\flickr\eiffel-tower_000406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13442" y="4524390"/>
              <a:ext cx="140227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4" name="Picture 25" descr="C:\Documents and Settings\grauman\Desktop\data\flickr\eiffel-tower_000402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697969" y="4522815"/>
              <a:ext cx="685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5" name="Picture 26" descr="C:\Documents and Settings\grauman\Desktop\data\flickr\eiffel-tower_000400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967709" y="4524390"/>
              <a:ext cx="685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6" name="Picture 27" descr="C:\Documents and Settings\grauman\Desktop\data\flickr\eiffel-tower_000417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237449" y="4522815"/>
              <a:ext cx="685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5886450" y="3830638"/>
            <a:ext cx="3403600" cy="658812"/>
            <a:chOff x="5872197" y="5656293"/>
            <a:chExt cx="4724448" cy="914400"/>
          </a:xfrm>
        </p:grpSpPr>
        <p:pic>
          <p:nvPicPr>
            <p:cNvPr id="122898" name="Picture 28" descr="C:\Documents and Settings\grauman\Desktop\data\flickr\tower-bridge_000449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72197" y="5656293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9" name="Picture 29" descr="C:\Documents and Settings\grauman\Desktop\data\flickr\tower-bridge_000446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720211" y="5656293"/>
              <a:ext cx="60864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0" name="Picture 31" descr="C:\Documents and Settings\grauman\Desktop\data\flickr\tower-bridge_000438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377445" y="5656293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1" name="Picture 32" descr="C:\Documents and Settings\grauman\Desktop\data\flickr\tower-bridge_000457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821535" y="5656293"/>
              <a:ext cx="185853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7"/>
          <p:cNvGrpSpPr>
            <a:grpSpLocks noChangeAspect="1"/>
          </p:cNvGrpSpPr>
          <p:nvPr/>
        </p:nvGrpSpPr>
        <p:grpSpPr bwMode="auto">
          <a:xfrm>
            <a:off x="5899150" y="1493838"/>
            <a:ext cx="3455988" cy="584200"/>
            <a:chOff x="5338773" y="2587626"/>
            <a:chExt cx="5418195" cy="915975"/>
          </a:xfrm>
        </p:grpSpPr>
        <p:pic>
          <p:nvPicPr>
            <p:cNvPr id="122893" name="Picture 34" descr="C:\Documents and Settings\grauman\Desktop\data\flickr\arc-de-triomphe_000421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582447" y="2589201"/>
              <a:ext cx="69151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4" name="Picture 39" descr="C:\Documents and Settings\grauman\Desktop\data\flickr\arc-de-triomphe_000417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537768" y="2587626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5" name="Picture 40" descr="C:\Documents and Settings\grauman\Desktop\data\flickr\arc-de-triomphe_000411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310475" y="2589201"/>
              <a:ext cx="96252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6" name="Picture 41" descr="C:\Documents and Settings\grauman\Desktop\data\flickr\arc-de-triomphe_000408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296326" y="2589201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7" name="Picture 42" descr="C:\Documents and Settings\grauman\Desktop\data\flickr\arc-de-triomphe_000401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338773" y="2587626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888" name="TextBox 52"/>
          <p:cNvSpPr txBox="1">
            <a:spLocks noChangeArrowheads="1"/>
          </p:cNvSpPr>
          <p:nvPr/>
        </p:nvSpPr>
        <p:spPr bwMode="auto">
          <a:xfrm>
            <a:off x="5849938" y="4633913"/>
            <a:ext cx="34401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spcBef>
                <a:spcPts val="600"/>
              </a:spcBef>
              <a:buFont typeface="Arial" charset="0"/>
              <a:buChar char="•"/>
            </a:pPr>
            <a:r>
              <a:rPr lang="en-US" sz="2000"/>
              <a:t>18 classes, 5400 images</a:t>
            </a:r>
          </a:p>
          <a:p>
            <a:pPr marL="230188" indent="-230188">
              <a:spcBef>
                <a:spcPts val="600"/>
              </a:spcBef>
              <a:buFont typeface="Arial" charset="0"/>
              <a:buChar char="•"/>
            </a:pPr>
            <a:r>
              <a:rPr lang="en-US" sz="2000"/>
              <a:t>Categorize scene based on nearest exemplars</a:t>
            </a:r>
          </a:p>
          <a:p>
            <a:pPr marL="230188" indent="-230188">
              <a:spcBef>
                <a:spcPts val="600"/>
              </a:spcBef>
              <a:buFont typeface="Arial" charset="0"/>
              <a:buChar char="•"/>
            </a:pPr>
            <a:r>
              <a:rPr lang="en-US" sz="2000"/>
              <a:t>Base metric: Ling &amp; Soatto’s Proximity Distribution Kernel (PDK)</a:t>
            </a:r>
          </a:p>
        </p:txBody>
      </p:sp>
      <p:pic>
        <p:nvPicPr>
          <p:cNvPr id="122889" name="Picture 32" descr="http://euclid.hamline.edu/~arundquist/latex/showequation.php?eqn_id=9327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38475" y="5546725"/>
            <a:ext cx="209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Box 32"/>
          <p:cNvSpPr txBox="1">
            <a:spLocks noChangeArrowheads="1"/>
          </p:cNvSpPr>
          <p:nvPr/>
        </p:nvSpPr>
        <p:spPr bwMode="auto">
          <a:xfrm>
            <a:off x="5922963" y="1055688"/>
            <a:ext cx="1716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Query time: </a:t>
            </a:r>
          </a:p>
        </p:txBody>
      </p:sp>
      <p:pic>
        <p:nvPicPr>
          <p:cNvPr id="122891" name="Picture 35" descr="http://euclid.hamline.edu/~arundquist/latex/showequation.php?eqn_id=94817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83463" y="1019175"/>
            <a:ext cx="10953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2" name="Text Box 26"/>
          <p:cNvSpPr txBox="1">
            <a:spLocks noChangeArrowheads="1"/>
          </p:cNvSpPr>
          <p:nvPr/>
        </p:nvSpPr>
        <p:spPr bwMode="auto">
          <a:xfrm>
            <a:off x="6781800" y="6519863"/>
            <a:ext cx="236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Slide : Kristen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Some vision techniques for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large scale recognition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Efficient matching methods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Pyramid Match Kernel</a:t>
            </a:r>
            <a:endParaRPr lang="en-US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Learning to compare images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Metrics for retrieval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Learning compact descriptors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Semantic Hashing</a:t>
            </a:r>
          </a:p>
        </p:txBody>
      </p:sp>
      <p:sp>
        <p:nvSpPr>
          <p:cNvPr id="7" name="Freeform 6"/>
          <p:cNvSpPr/>
          <p:nvPr/>
        </p:nvSpPr>
        <p:spPr>
          <a:xfrm>
            <a:off x="5105400" y="2133600"/>
            <a:ext cx="3810000" cy="4724400"/>
          </a:xfrm>
          <a:custGeom>
            <a:avLst/>
            <a:gdLst>
              <a:gd name="connsiteX0" fmla="*/ 1079292 w 3462728"/>
              <a:gd name="connsiteY0" fmla="*/ 851940 h 3872458"/>
              <a:gd name="connsiteX1" fmla="*/ 2653259 w 3462728"/>
              <a:gd name="connsiteY1" fmla="*/ 132413 h 3872458"/>
              <a:gd name="connsiteX2" fmla="*/ 3402767 w 3462728"/>
              <a:gd name="connsiteY2" fmla="*/ 1646419 h 3872458"/>
              <a:gd name="connsiteX3" fmla="*/ 3013023 w 3462728"/>
              <a:gd name="connsiteY3" fmla="*/ 3565160 h 3872458"/>
              <a:gd name="connsiteX4" fmla="*/ 884420 w 3462728"/>
              <a:gd name="connsiteY4" fmla="*/ 3490209 h 3872458"/>
              <a:gd name="connsiteX5" fmla="*/ 14990 w 3462728"/>
              <a:gd name="connsiteY5" fmla="*/ 2350957 h 3872458"/>
              <a:gd name="connsiteX6" fmla="*/ 974361 w 3462728"/>
              <a:gd name="connsiteY6" fmla="*/ 1271665 h 3872458"/>
              <a:gd name="connsiteX7" fmla="*/ 1079292 w 3462728"/>
              <a:gd name="connsiteY7" fmla="*/ 851940 h 38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728" h="3872458">
                <a:moveTo>
                  <a:pt x="1079292" y="851940"/>
                </a:moveTo>
                <a:cubicBezTo>
                  <a:pt x="1359108" y="662065"/>
                  <a:pt x="2266013" y="0"/>
                  <a:pt x="2653259" y="132413"/>
                </a:cubicBezTo>
                <a:cubicBezTo>
                  <a:pt x="3040505" y="264826"/>
                  <a:pt x="3342806" y="1074295"/>
                  <a:pt x="3402767" y="1646419"/>
                </a:cubicBezTo>
                <a:cubicBezTo>
                  <a:pt x="3462728" y="2218543"/>
                  <a:pt x="3432747" y="3257862"/>
                  <a:pt x="3013023" y="3565160"/>
                </a:cubicBezTo>
                <a:cubicBezTo>
                  <a:pt x="2593299" y="3872458"/>
                  <a:pt x="1384092" y="3692576"/>
                  <a:pt x="884420" y="3490209"/>
                </a:cubicBezTo>
                <a:cubicBezTo>
                  <a:pt x="384748" y="3287842"/>
                  <a:pt x="0" y="2720714"/>
                  <a:pt x="14990" y="2350957"/>
                </a:cubicBezTo>
                <a:cubicBezTo>
                  <a:pt x="29980" y="1981200"/>
                  <a:pt x="791981" y="1521501"/>
                  <a:pt x="974361" y="1271665"/>
                </a:cubicBezTo>
                <a:cubicBezTo>
                  <a:pt x="1156741" y="1021829"/>
                  <a:pt x="799476" y="1041815"/>
                  <a:pt x="1079292" y="85194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6629400" y="2819400"/>
            <a:ext cx="198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Address Space</a:t>
            </a:r>
          </a:p>
        </p:txBody>
      </p:sp>
      <p:sp>
        <p:nvSpPr>
          <p:cNvPr id="13" name="Oval 12"/>
          <p:cNvSpPr/>
          <p:nvPr/>
        </p:nvSpPr>
        <p:spPr>
          <a:xfrm>
            <a:off x="6705600" y="5105400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72200" y="4572000"/>
            <a:ext cx="1447800" cy="13716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400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772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24800" y="4724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008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609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772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86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10200" y="525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628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818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12" name="TextBox 29"/>
          <p:cNvSpPr txBox="1">
            <a:spLocks noChangeArrowheads="1"/>
          </p:cNvSpPr>
          <p:nvPr/>
        </p:nvSpPr>
        <p:spPr bwMode="auto">
          <a:xfrm>
            <a:off x="3048000" y="5334000"/>
            <a:ext cx="2101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Semantically 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latin typeface="Calibri" pitchFamily="34" charset="0"/>
              </a:rPr>
              <a:t>similar 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latin typeface="Calibri" pitchFamily="34" charset="0"/>
              </a:rPr>
              <a:t>images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724400" y="5410200"/>
            <a:ext cx="1600200" cy="685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314" name="TextBox 33"/>
          <p:cNvSpPr txBox="1">
            <a:spLocks noChangeArrowheads="1"/>
          </p:cNvSpPr>
          <p:nvPr/>
        </p:nvSpPr>
        <p:spPr bwMode="auto">
          <a:xfrm>
            <a:off x="7010400" y="52578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Query address</a:t>
            </a:r>
          </a:p>
        </p:txBody>
      </p:sp>
      <p:sp>
        <p:nvSpPr>
          <p:cNvPr id="30" name="7-Point Star 29"/>
          <p:cNvSpPr/>
          <p:nvPr/>
        </p:nvSpPr>
        <p:spPr>
          <a:xfrm>
            <a:off x="1524000" y="2133600"/>
            <a:ext cx="3124200" cy="2895600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Semantic </a:t>
            </a:r>
            <a:br>
              <a:rPr lang="en-US" sz="3200" dirty="0"/>
            </a:br>
            <a:r>
              <a:rPr lang="en-US" sz="3200" dirty="0"/>
              <a:t>Hash</a:t>
            </a:r>
            <a:br>
              <a:rPr lang="en-US" sz="3200" dirty="0"/>
            </a:br>
            <a:r>
              <a:rPr lang="en-US" sz="3200" dirty="0"/>
              <a:t>Function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2400" y="1371600"/>
            <a:ext cx="16764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Query 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cxnSp>
        <p:nvCxnSpPr>
          <p:cNvPr id="43" name="Curved Connector 42"/>
          <p:cNvCxnSpPr>
            <a:stCxn id="31" idx="2"/>
          </p:cNvCxnSpPr>
          <p:nvPr/>
        </p:nvCxnSpPr>
        <p:spPr>
          <a:xfrm rot="16200000" flipH="1">
            <a:off x="990600" y="2438400"/>
            <a:ext cx="990600" cy="990600"/>
          </a:xfrm>
          <a:prstGeom prst="curvedConnector3">
            <a:avLst>
              <a:gd name="adj1" fmla="val 99151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30" idx="1"/>
            <a:endCxn id="13" idx="2"/>
          </p:cNvCxnSpPr>
          <p:nvPr/>
        </p:nvCxnSpPr>
        <p:spPr>
          <a:xfrm>
            <a:off x="4648200" y="3995738"/>
            <a:ext cx="2057400" cy="126206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29"/>
          <p:cNvSpPr txBox="1">
            <a:spLocks noChangeArrowheads="1"/>
          </p:cNvSpPr>
          <p:nvPr/>
        </p:nvSpPr>
        <p:spPr bwMode="auto">
          <a:xfrm>
            <a:off x="4521200" y="3048000"/>
            <a:ext cx="119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Binary </a:t>
            </a:r>
            <a:br>
              <a:rPr lang="en-US" sz="2800">
                <a:latin typeface="Calibri" pitchFamily="34" charset="0"/>
              </a:rPr>
            </a:br>
            <a:r>
              <a:rPr lang="en-US" sz="2800">
                <a:latin typeface="Calibri" pitchFamily="34" charset="0"/>
              </a:rPr>
              <a:t>code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648200" y="39624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33"/>
          <p:cNvSpPr txBox="1">
            <a:spLocks noChangeArrowheads="1"/>
          </p:cNvSpPr>
          <p:nvPr/>
        </p:nvSpPr>
        <p:spPr bwMode="auto">
          <a:xfrm>
            <a:off x="6400800" y="3733800"/>
            <a:ext cx="218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Images in database</a:t>
            </a:r>
          </a:p>
        </p:txBody>
      </p:sp>
      <p:sp>
        <p:nvSpPr>
          <p:cNvPr id="127005" name="Rectangle 78"/>
          <p:cNvSpPr>
            <a:spLocks noChangeArrowheads="1"/>
          </p:cNvSpPr>
          <p:nvPr/>
        </p:nvSpPr>
        <p:spPr bwMode="auto">
          <a:xfrm>
            <a:off x="1752600" y="792163"/>
            <a:ext cx="654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[</a:t>
            </a:r>
            <a:r>
              <a:rPr lang="en-US" sz="2400" dirty="0" err="1">
                <a:latin typeface="Calibri" pitchFamily="34" charset="0"/>
              </a:rPr>
              <a:t>Salakhutdinov</a:t>
            </a:r>
            <a:r>
              <a:rPr lang="en-US" sz="2400" dirty="0">
                <a:latin typeface="Calibri" pitchFamily="34" charset="0"/>
              </a:rPr>
              <a:t> &amp; Hinton, 2007] for text documents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52400" y="5410200"/>
            <a:ext cx="252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Quite different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to a (conventional)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randomizing hash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294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312" grpId="0"/>
      <p:bldP spid="12314" grpId="0"/>
      <p:bldP spid="30" grpId="0" animBg="1"/>
      <p:bldP spid="56" grpId="0"/>
      <p:bldP spid="78" grpId="0"/>
      <p:bldP spid="78" grpId="1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452438" y="76200"/>
            <a:ext cx="8229600" cy="1143000"/>
          </a:xfrm>
        </p:spPr>
        <p:txBody>
          <a:bodyPr/>
          <a:lstStyle/>
          <a:p>
            <a:r>
              <a:rPr lang="en-US" smtClean="0"/>
              <a:t>Exploring different choices of </a:t>
            </a:r>
            <a:br>
              <a:rPr lang="en-US" smtClean="0"/>
            </a:br>
            <a:r>
              <a:rPr lang="en-US" smtClean="0"/>
              <a:t>semantic hash function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9238" y="4799013"/>
            <a:ext cx="16764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Query 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6" name="Trapezoid 5"/>
          <p:cNvSpPr/>
          <p:nvPr/>
        </p:nvSpPr>
        <p:spPr>
          <a:xfrm>
            <a:off x="5967413" y="2732088"/>
            <a:ext cx="2801937" cy="2198687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3. RBM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2738438" y="5668963"/>
            <a:ext cx="2074862" cy="1009650"/>
          </a:xfrm>
          <a:prstGeom prst="parallelogra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Compute </a:t>
            </a:r>
            <a:br>
              <a:rPr lang="en-US" dirty="0"/>
            </a:br>
            <a:r>
              <a:rPr lang="en-US" dirty="0"/>
              <a:t>Gist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8275" y="2476500"/>
            <a:ext cx="1684338" cy="1698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Binary 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2650" y="5041900"/>
            <a:ext cx="2817813" cy="171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Gist descriptor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2662238" y="1223963"/>
            <a:ext cx="2892425" cy="3140075"/>
          </a:xfrm>
          <a:custGeom>
            <a:avLst/>
            <a:gdLst>
              <a:gd name="connsiteX0" fmla="*/ 1079292 w 3462728"/>
              <a:gd name="connsiteY0" fmla="*/ 851940 h 3872458"/>
              <a:gd name="connsiteX1" fmla="*/ 2653259 w 3462728"/>
              <a:gd name="connsiteY1" fmla="*/ 132413 h 3872458"/>
              <a:gd name="connsiteX2" fmla="*/ 3402767 w 3462728"/>
              <a:gd name="connsiteY2" fmla="*/ 1646419 h 3872458"/>
              <a:gd name="connsiteX3" fmla="*/ 3013023 w 3462728"/>
              <a:gd name="connsiteY3" fmla="*/ 3565160 h 3872458"/>
              <a:gd name="connsiteX4" fmla="*/ 884420 w 3462728"/>
              <a:gd name="connsiteY4" fmla="*/ 3490209 h 3872458"/>
              <a:gd name="connsiteX5" fmla="*/ 14990 w 3462728"/>
              <a:gd name="connsiteY5" fmla="*/ 2350957 h 3872458"/>
              <a:gd name="connsiteX6" fmla="*/ 974361 w 3462728"/>
              <a:gd name="connsiteY6" fmla="*/ 1271665 h 3872458"/>
              <a:gd name="connsiteX7" fmla="*/ 1079292 w 3462728"/>
              <a:gd name="connsiteY7" fmla="*/ 851940 h 38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728" h="3872458">
                <a:moveTo>
                  <a:pt x="1079292" y="851940"/>
                </a:moveTo>
                <a:cubicBezTo>
                  <a:pt x="1359108" y="662065"/>
                  <a:pt x="2266013" y="0"/>
                  <a:pt x="2653259" y="132413"/>
                </a:cubicBezTo>
                <a:cubicBezTo>
                  <a:pt x="3040505" y="264826"/>
                  <a:pt x="3342806" y="1074295"/>
                  <a:pt x="3402767" y="1646419"/>
                </a:cubicBezTo>
                <a:cubicBezTo>
                  <a:pt x="3462728" y="2218543"/>
                  <a:pt x="3432747" y="3257862"/>
                  <a:pt x="3013023" y="3565160"/>
                </a:cubicBezTo>
                <a:cubicBezTo>
                  <a:pt x="2593299" y="3872458"/>
                  <a:pt x="1384092" y="3692576"/>
                  <a:pt x="884420" y="3490209"/>
                </a:cubicBezTo>
                <a:cubicBezTo>
                  <a:pt x="384748" y="3287842"/>
                  <a:pt x="0" y="2720714"/>
                  <a:pt x="14990" y="2350957"/>
                </a:cubicBezTo>
                <a:cubicBezTo>
                  <a:pt x="29980" y="1981200"/>
                  <a:pt x="791981" y="1521501"/>
                  <a:pt x="974361" y="1271665"/>
                </a:cubicBezTo>
                <a:cubicBezTo>
                  <a:pt x="1156741" y="1021829"/>
                  <a:pt x="799476" y="1041815"/>
                  <a:pt x="1079292" y="85194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73619" y="2807369"/>
            <a:ext cx="208547" cy="2085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89300" y="2438400"/>
            <a:ext cx="966788" cy="96837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95625" y="17494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01963" y="223837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19625" y="24352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95625" y="30448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825" y="38068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72025" y="34258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29088" y="2133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00563" y="29051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57625" y="18256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29000" y="27384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89375" y="288766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9838" y="32099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74650" y="2187575"/>
            <a:ext cx="1111250" cy="763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7050" y="2339975"/>
            <a:ext cx="1111250" cy="763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79450" y="2492375"/>
            <a:ext cx="1111250" cy="763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Image 1</a:t>
            </a:r>
          </a:p>
        </p:txBody>
      </p:sp>
      <p:sp>
        <p:nvSpPr>
          <p:cNvPr id="31" name="Left Brace 30"/>
          <p:cNvSpPr/>
          <p:nvPr/>
        </p:nvSpPr>
        <p:spPr>
          <a:xfrm rot="16200000">
            <a:off x="965201" y="2574925"/>
            <a:ext cx="252412" cy="15827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51163" y="4278313"/>
            <a:ext cx="156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Semantic Hash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00025" y="3478213"/>
            <a:ext cx="1797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Retrieved images</a:t>
            </a:r>
          </a:p>
        </p:txBody>
      </p:sp>
      <p:cxnSp>
        <p:nvCxnSpPr>
          <p:cNvPr id="35" name="Curved Connector 34"/>
          <p:cNvCxnSpPr>
            <a:endCxn id="29" idx="3"/>
          </p:cNvCxnSpPr>
          <p:nvPr/>
        </p:nvCxnSpPr>
        <p:spPr>
          <a:xfrm rot="10800000">
            <a:off x="1790700" y="2874963"/>
            <a:ext cx="1733550" cy="8255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7" idx="2"/>
            <a:endCxn id="9" idx="2"/>
          </p:cNvCxnSpPr>
          <p:nvPr/>
        </p:nvCxnSpPr>
        <p:spPr>
          <a:xfrm flipV="1">
            <a:off x="4686300" y="5213350"/>
            <a:ext cx="2684463" cy="960438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" idx="2"/>
            <a:endCxn id="7" idx="5"/>
          </p:cNvCxnSpPr>
          <p:nvPr/>
        </p:nvCxnSpPr>
        <p:spPr>
          <a:xfrm rot="16200000" flipH="1">
            <a:off x="1821656" y="5131595"/>
            <a:ext cx="307975" cy="1776412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149474" y="4219073"/>
            <a:ext cx="2449094" cy="1069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25936" y="3590758"/>
            <a:ext cx="2109537" cy="721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48926" y="3053347"/>
            <a:ext cx="1850189" cy="641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3" name="Curved Connector 52"/>
          <p:cNvCxnSpPr>
            <a:stCxn id="8" idx="0"/>
          </p:cNvCxnSpPr>
          <p:nvPr/>
        </p:nvCxnSpPr>
        <p:spPr>
          <a:xfrm rot="16200000" flipH="1" flipV="1">
            <a:off x="5418931" y="854869"/>
            <a:ext cx="320675" cy="3563938"/>
          </a:xfrm>
          <a:prstGeom prst="curvedConnector4">
            <a:avLst>
              <a:gd name="adj1" fmla="val -81251"/>
              <a:gd name="adj2" fmla="val 100075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03875" y="3567113"/>
            <a:ext cx="692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&lt;1ms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729288" y="6189663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~1ms (in Matlab)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911350" y="2425700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&lt;10</a:t>
            </a:r>
            <a:r>
              <a:rPr lang="el-GR" b="1">
                <a:latin typeface="Cambria Math" pitchFamily="18" charset="0"/>
              </a:rPr>
              <a:t>μ</a:t>
            </a:r>
            <a:r>
              <a:rPr lang="en-US" b="1">
                <a:latin typeface="Calibri" pitchFamily="34" charset="0"/>
              </a:rPr>
              <a:t>s</a:t>
            </a:r>
          </a:p>
        </p:txBody>
      </p:sp>
      <p:sp>
        <p:nvSpPr>
          <p:cNvPr id="40" name="Trapezoid 39"/>
          <p:cNvSpPr/>
          <p:nvPr/>
        </p:nvSpPr>
        <p:spPr>
          <a:xfrm>
            <a:off x="5943600" y="2743200"/>
            <a:ext cx="2801938" cy="2198688"/>
          </a:xfrm>
          <a:prstGeom prst="trapezoi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2. </a:t>
            </a:r>
            <a:r>
              <a:rPr lang="en-US" sz="3600" dirty="0" err="1"/>
              <a:t>BoostSSC</a:t>
            </a:r>
            <a:endParaRPr lang="en-US" sz="4000" dirty="0"/>
          </a:p>
        </p:txBody>
      </p:sp>
      <p:sp>
        <p:nvSpPr>
          <p:cNvPr id="39" name="Trapezoid 38"/>
          <p:cNvSpPr/>
          <p:nvPr/>
        </p:nvSpPr>
        <p:spPr>
          <a:xfrm>
            <a:off x="5943600" y="2754312"/>
            <a:ext cx="2801938" cy="2198688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1.LSH</a:t>
            </a:r>
          </a:p>
        </p:txBody>
      </p:sp>
      <p:sp>
        <p:nvSpPr>
          <p:cNvPr id="129073" name="TextBox 40"/>
          <p:cNvSpPr txBox="1">
            <a:spLocks noChangeArrowheads="1"/>
          </p:cNvSpPr>
          <p:nvPr/>
        </p:nvSpPr>
        <p:spPr bwMode="auto">
          <a:xfrm>
            <a:off x="4598988" y="1295400"/>
            <a:ext cx="4545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Calibri" pitchFamily="34" charset="0"/>
              </a:rPr>
              <a:t>Torralba, Fergus, Weiss, CVPR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/>
      <p:bldP spid="33" grpId="0"/>
      <p:bldP spid="58" grpId="0"/>
      <p:bldP spid="59" grpId="0"/>
      <p:bldP spid="60" grpId="0"/>
      <p:bldP spid="40" grpId="0" animBg="1"/>
      <p:bldP spid="40" grpId="1" animBg="1"/>
      <p:bldP spid="39" grpId="0" animBg="1"/>
      <p:bldP spid="3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 mapping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954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39624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92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533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45720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8768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62200" y="52578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0" y="5791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1800" y="43434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0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1000" y="53340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0800" y="3810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3657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52800" y="39624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40386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0400" y="51054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91000" y="41910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86200" y="54102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50292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626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105400" y="4953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8200" y="5562600"/>
            <a:ext cx="685800" cy="6858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38800" y="548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482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1980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00800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38800" y="37338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5" idx="6"/>
          </p:cNvCxnSpPr>
          <p:nvPr/>
        </p:nvCxnSpPr>
        <p:spPr>
          <a:xfrm>
            <a:off x="3733800" y="5943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2"/>
          </p:cNvCxnSpPr>
          <p:nvPr/>
        </p:nvCxnSpPr>
        <p:spPr>
          <a:xfrm rot="10800000" flipV="1">
            <a:off x="5029200" y="5638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</p:cNvCxnSpPr>
          <p:nvPr/>
        </p:nvCxnSpPr>
        <p:spPr>
          <a:xfrm rot="5400000">
            <a:off x="4762500" y="5403850"/>
            <a:ext cx="577850" cy="19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3"/>
          </p:cNvCxnSpPr>
          <p:nvPr/>
        </p:nvCxnSpPr>
        <p:spPr>
          <a:xfrm rot="5400000">
            <a:off x="5334000" y="5137150"/>
            <a:ext cx="273050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3"/>
          </p:cNvCxnSpPr>
          <p:nvPr/>
        </p:nvCxnSpPr>
        <p:spPr>
          <a:xfrm rot="5400000">
            <a:off x="5981700" y="4870450"/>
            <a:ext cx="120650" cy="44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3" idx="2"/>
          </p:cNvCxnSpPr>
          <p:nvPr/>
        </p:nvCxnSpPr>
        <p:spPr>
          <a:xfrm rot="10800000" flipV="1">
            <a:off x="6248400" y="5562600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5"/>
          </p:cNvCxnSpPr>
          <p:nvPr/>
        </p:nvCxnSpPr>
        <p:spPr>
          <a:xfrm rot="16200000" flipH="1">
            <a:off x="4070350" y="4756150"/>
            <a:ext cx="44450" cy="44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5" idx="2"/>
          </p:cNvCxnSpPr>
          <p:nvPr/>
        </p:nvCxnSpPr>
        <p:spPr>
          <a:xfrm rot="10800000">
            <a:off x="3581400" y="54864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1"/>
          </p:cNvCxnSpPr>
          <p:nvPr/>
        </p:nvCxnSpPr>
        <p:spPr>
          <a:xfrm rot="16200000" flipV="1">
            <a:off x="3886200" y="5029200"/>
            <a:ext cx="34925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6" idx="1"/>
          </p:cNvCxnSpPr>
          <p:nvPr/>
        </p:nvCxnSpPr>
        <p:spPr>
          <a:xfrm rot="16200000" flipV="1">
            <a:off x="4152900" y="4762500"/>
            <a:ext cx="349250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2" idx="0"/>
          </p:cNvCxnSpPr>
          <p:nvPr/>
        </p:nvCxnSpPr>
        <p:spPr>
          <a:xfrm rot="5400000" flipH="1" flipV="1">
            <a:off x="4762501" y="44577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16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2209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Neighborhood Components Analysis [Goldberger et al., 2004] </a:t>
            </a:r>
          </a:p>
          <a:p>
            <a:pPr eaLnBrk="1" hangingPunct="1"/>
            <a:r>
              <a:rPr lang="en-US" sz="2400" dirty="0" smtClean="0"/>
              <a:t>Adjust model </a:t>
            </a:r>
            <a:r>
              <a:rPr lang="en-US" sz="2400" dirty="0" smtClean="0"/>
              <a:t>parameters to move:</a:t>
            </a:r>
          </a:p>
          <a:p>
            <a:pPr lvl="1" eaLnBrk="1" hangingPunct="1"/>
            <a:r>
              <a:rPr lang="en-US" sz="2400" dirty="0" smtClean="0"/>
              <a:t>Points of </a:t>
            </a:r>
            <a:r>
              <a:rPr lang="en-US" sz="2400" dirty="0" smtClean="0">
                <a:solidFill>
                  <a:srgbClr val="FF0000"/>
                </a:solidFill>
              </a:rPr>
              <a:t>SAME</a:t>
            </a:r>
            <a:r>
              <a:rPr lang="en-US" sz="2400" dirty="0" smtClean="0"/>
              <a:t> class closer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57200" y="2743200"/>
            <a:ext cx="609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Points of DIFFERENT class away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72200" y="3429000"/>
            <a:ext cx="270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Points in code space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LabelMe</a:t>
            </a:r>
            <a:r>
              <a:rPr lang="en-US" dirty="0" smtClean="0"/>
              <a:t> retrieval comparison</a:t>
            </a:r>
            <a:endParaRPr lang="en-US" dirty="0" smtClean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881562" y="5791201"/>
            <a:ext cx="39624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Size of retrieval set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 rot="16200000">
            <a:off x="2135981" y="3502820"/>
            <a:ext cx="4876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% of 50 true neighbors in retrieval set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33937" y="5486401"/>
            <a:ext cx="42957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0   2,000                  10,000                 20,0000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685" t="71375" r="60422" b="4237"/>
          <a:stretch>
            <a:fillRect/>
          </a:stretch>
        </p:blipFill>
        <p:spPr bwMode="auto">
          <a:xfrm>
            <a:off x="4681537" y="1600201"/>
            <a:ext cx="4343400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295400"/>
            <a:ext cx="4038600" cy="5029200"/>
          </a:xfrm>
        </p:spPr>
        <p:txBody>
          <a:bodyPr/>
          <a:lstStyle/>
          <a:p>
            <a:r>
              <a:rPr lang="en-US" dirty="0" smtClean="0"/>
              <a:t>32-bit learned codes do as well as 512-dim real-valued input descriptor</a:t>
            </a:r>
          </a:p>
          <a:p>
            <a:endParaRPr lang="en-US" dirty="0" smtClean="0"/>
          </a:p>
          <a:p>
            <a:r>
              <a:rPr lang="en-US" dirty="0" smtClean="0"/>
              <a:t>Learning methods outperform LSH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constructing </a:t>
            </a:r>
            <a:br>
              <a:rPr lang="en-US" smtClean="0"/>
            </a:br>
            <a:r>
              <a:rPr lang="en-US" smtClean="0"/>
              <a:t>a good metric from data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466725" y="1628775"/>
            <a:ext cx="8229600" cy="4525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Learn</a:t>
            </a:r>
            <a:r>
              <a:rPr lang="en-US" smtClean="0"/>
              <a:t> the metric from training data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2390775"/>
            <a:ext cx="1714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900" y="2390775"/>
            <a:ext cx="154463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2400300"/>
            <a:ext cx="2085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-Right Arrow 6"/>
          <p:cNvSpPr/>
          <p:nvPr/>
        </p:nvSpPr>
        <p:spPr>
          <a:xfrm>
            <a:off x="2247900" y="2895600"/>
            <a:ext cx="619125" cy="38100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4448175" y="2914650"/>
            <a:ext cx="2200275" cy="3810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533400" y="3276600"/>
            <a:ext cx="86106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Two approaches that do this: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i="1">
                <a:solidFill>
                  <a:srgbClr val="000000"/>
                </a:solidFill>
                <a:latin typeface="Calibri" pitchFamily="34" charset="0"/>
              </a:rPr>
              <a:t>Jain, Kulis, &amp; Grauman, CVPR 2008: Learn Malhanobis distance for LSH.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i="1">
                <a:solidFill>
                  <a:srgbClr val="000000"/>
                </a:solidFill>
                <a:latin typeface="Calibri" pitchFamily="34" charset="0"/>
              </a:rPr>
              <a:t>Torralba, Fergus, Weiss, CVPR 2008: Directly learn mapping from image to binary code.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Use Hamming distance (binary codes) for speed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Learning metric really helps over plain LSH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Learning only applied to metric, not representation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</a:t>
            </a:r>
            <a:r>
              <a:rPr lang="en-US" dirty="0" smtClean="0"/>
              <a:t>Image Retrieval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38125" y="1685925"/>
            <a:ext cx="8686800" cy="4525963"/>
          </a:xfrm>
        </p:spPr>
        <p:txBody>
          <a:bodyPr/>
          <a:lstStyle/>
          <a:p>
            <a:r>
              <a:rPr lang="en-US" dirty="0" smtClean="0"/>
              <a:t>Variety </a:t>
            </a:r>
            <a:r>
              <a:rPr lang="en-US" dirty="0" smtClean="0"/>
              <a:t>of simple/hand-designed cues:</a:t>
            </a:r>
          </a:p>
          <a:p>
            <a:pPr lvl="1"/>
            <a:r>
              <a:rPr lang="en-US" dirty="0" smtClean="0"/>
              <a:t>Color and/or Texture histograms, Shape, PCA, etc.</a:t>
            </a:r>
          </a:p>
          <a:p>
            <a:r>
              <a:rPr lang="en-US" dirty="0" smtClean="0"/>
              <a:t>Various distance metrics</a:t>
            </a:r>
          </a:p>
          <a:p>
            <a:pPr lvl="1"/>
            <a:r>
              <a:rPr lang="en-US" dirty="0" smtClean="0"/>
              <a:t>Earth Movers Distance (</a:t>
            </a:r>
            <a:r>
              <a:rPr lang="en-US" dirty="0" err="1" smtClean="0"/>
              <a:t>Rubner</a:t>
            </a:r>
            <a:r>
              <a:rPr lang="en-US" dirty="0" smtClean="0"/>
              <a:t> et al. ‘98)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QBIC from IBM (1999)</a:t>
            </a:r>
          </a:p>
          <a:p>
            <a:r>
              <a:rPr lang="en-US" dirty="0" err="1" smtClean="0"/>
              <a:t>Blobworld</a:t>
            </a:r>
            <a:r>
              <a:rPr lang="en-US" dirty="0" smtClean="0"/>
              <a:t>, Carson et al. 2002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89344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990600" y="5334000"/>
            <a:ext cx="6889750" cy="158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vision techniques for </a:t>
            </a:r>
            <a:br>
              <a:rPr lang="en-US" dirty="0" smtClean="0"/>
            </a:br>
            <a:r>
              <a:rPr lang="en-US" dirty="0" smtClean="0"/>
              <a:t>large scale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Efficient matching methods</a:t>
            </a:r>
          </a:p>
          <a:p>
            <a:pPr lvl="1"/>
            <a:r>
              <a:rPr lang="en-US" dirty="0" smtClean="0"/>
              <a:t>Pyramid Match Kernel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Learning to compare images</a:t>
            </a:r>
          </a:p>
          <a:p>
            <a:pPr lvl="1"/>
            <a:r>
              <a:rPr lang="en-US" dirty="0" smtClean="0"/>
              <a:t>Metrics for retrieval</a:t>
            </a:r>
          </a:p>
          <a:p>
            <a:endParaRPr lang="en-US" dirty="0" smtClean="0"/>
          </a:p>
          <a:p>
            <a:r>
              <a:rPr lang="en-US" dirty="0" smtClean="0"/>
              <a:t>Learning compact descriptors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vision techniques for </a:t>
            </a:r>
            <a:br>
              <a:rPr lang="en-US" dirty="0" smtClean="0"/>
            </a:br>
            <a:r>
              <a:rPr lang="en-US" dirty="0" smtClean="0"/>
              <a:t>large scale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Efficient matching methods</a:t>
            </a:r>
          </a:p>
          <a:p>
            <a:pPr lvl="1"/>
            <a:r>
              <a:rPr lang="en-US" dirty="0" smtClean="0"/>
              <a:t>Pyramid Match Kernel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Learning to compare images</a:t>
            </a:r>
          </a:p>
          <a:p>
            <a:pPr lvl="1"/>
            <a:r>
              <a:rPr lang="en-US" dirty="0" smtClean="0"/>
              <a:t>Metrics for retrieval</a:t>
            </a:r>
          </a:p>
          <a:p>
            <a:endParaRPr lang="en-US" dirty="0" smtClean="0"/>
          </a:p>
          <a:p>
            <a:r>
              <a:rPr lang="en-US" dirty="0" smtClean="0"/>
              <a:t>Learning compact descriptors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koala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1381125"/>
            <a:ext cx="1603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4" descr="koal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5150" y="1614488"/>
            <a:ext cx="21272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6" descr="koal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4963" y="1381125"/>
            <a:ext cx="1362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8" descr="koala11"/>
          <p:cNvPicPr>
            <a:picLocks noChangeAspect="1" noChangeArrowheads="1"/>
          </p:cNvPicPr>
          <p:nvPr/>
        </p:nvPicPr>
        <p:blipFill>
          <a:blip r:embed="rId6"/>
          <a:srcRect r="17667"/>
          <a:stretch>
            <a:fillRect/>
          </a:stretch>
        </p:blipFill>
        <p:spPr bwMode="auto">
          <a:xfrm>
            <a:off x="6038850" y="3865563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13" descr="albinokoa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1550" y="3941763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15" descr="koala_occlusions"/>
          <p:cNvPicPr>
            <a:picLocks noChangeAspect="1" noChangeArrowheads="1"/>
          </p:cNvPicPr>
          <p:nvPr/>
        </p:nvPicPr>
        <p:blipFill>
          <a:blip r:embed="rId8">
            <a:lum bright="6000"/>
          </a:blip>
          <a:srcRect b="19913"/>
          <a:stretch>
            <a:fillRect/>
          </a:stretch>
        </p:blipFill>
        <p:spPr bwMode="auto">
          <a:xfrm>
            <a:off x="1241425" y="3941763"/>
            <a:ext cx="14017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16" descr="koalas_lgbg"/>
          <p:cNvPicPr>
            <a:picLocks noChangeAspect="1" noChangeArrowheads="1"/>
          </p:cNvPicPr>
          <p:nvPr/>
        </p:nvPicPr>
        <p:blipFill>
          <a:blip r:embed="rId9"/>
          <a:srcRect r="40761"/>
          <a:stretch>
            <a:fillRect/>
          </a:stretch>
        </p:blipFill>
        <p:spPr bwMode="auto">
          <a:xfrm>
            <a:off x="6921500" y="1381125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Rectangle 17"/>
          <p:cNvSpPr>
            <a:spLocks noChangeArrowheads="1"/>
          </p:cNvSpPr>
          <p:nvPr/>
        </p:nvSpPr>
        <p:spPr bwMode="auto">
          <a:xfrm>
            <a:off x="4619625" y="3984625"/>
            <a:ext cx="457200" cy="4572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75" name="Rectangle 18"/>
          <p:cNvSpPr>
            <a:spLocks noChangeArrowheads="1"/>
          </p:cNvSpPr>
          <p:nvPr/>
        </p:nvSpPr>
        <p:spPr bwMode="auto">
          <a:xfrm>
            <a:off x="6048375" y="1597025"/>
            <a:ext cx="360363" cy="3603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76" name="Rectangle 19"/>
          <p:cNvSpPr>
            <a:spLocks noChangeArrowheads="1"/>
          </p:cNvSpPr>
          <p:nvPr/>
        </p:nvSpPr>
        <p:spPr bwMode="auto">
          <a:xfrm>
            <a:off x="1943100" y="4157663"/>
            <a:ext cx="320675" cy="32067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77" name="Rectangle 20"/>
          <p:cNvSpPr>
            <a:spLocks noChangeArrowheads="1"/>
          </p:cNvSpPr>
          <p:nvPr/>
        </p:nvSpPr>
        <p:spPr bwMode="auto">
          <a:xfrm>
            <a:off x="1727200" y="1385888"/>
            <a:ext cx="365125" cy="3651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78" name="Rectangle 21"/>
          <p:cNvSpPr>
            <a:spLocks noChangeArrowheads="1"/>
          </p:cNvSpPr>
          <p:nvPr/>
        </p:nvSpPr>
        <p:spPr bwMode="auto">
          <a:xfrm>
            <a:off x="8350250" y="1847850"/>
            <a:ext cx="182563" cy="1825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79" name="Rectangle 22"/>
          <p:cNvSpPr>
            <a:spLocks noChangeArrowheads="1"/>
          </p:cNvSpPr>
          <p:nvPr/>
        </p:nvSpPr>
        <p:spPr bwMode="auto">
          <a:xfrm>
            <a:off x="6911975" y="4262438"/>
            <a:ext cx="215900" cy="252412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80" name="Rectangle 23"/>
          <p:cNvSpPr>
            <a:spLocks noChangeArrowheads="1"/>
          </p:cNvSpPr>
          <p:nvPr/>
        </p:nvSpPr>
        <p:spPr bwMode="auto">
          <a:xfrm>
            <a:off x="3743325" y="1849438"/>
            <a:ext cx="215900" cy="252412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4176713" y="4416425"/>
            <a:ext cx="360362" cy="4572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5543550" y="1885950"/>
            <a:ext cx="215900" cy="395288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6559550" y="4514850"/>
            <a:ext cx="136525" cy="1365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935038" y="2030413"/>
            <a:ext cx="136525" cy="1365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1223963" y="1885950"/>
            <a:ext cx="215900" cy="395288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3563938" y="2030413"/>
            <a:ext cx="144462" cy="2508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87" name="Rectangle 30"/>
          <p:cNvSpPr>
            <a:spLocks noChangeArrowheads="1"/>
          </p:cNvSpPr>
          <p:nvPr/>
        </p:nvSpPr>
        <p:spPr bwMode="auto">
          <a:xfrm>
            <a:off x="5219700" y="2101850"/>
            <a:ext cx="215900" cy="179388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5111750" y="2354263"/>
            <a:ext cx="107950" cy="179387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Matching features in</a:t>
            </a:r>
            <a:b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category-level recognition 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7620000" y="2057400"/>
            <a:ext cx="182563" cy="1825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629400" y="5029200"/>
            <a:ext cx="182563" cy="1825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7010400" y="4876800"/>
            <a:ext cx="182563" cy="1825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8229600" y="2514600"/>
            <a:ext cx="182563" cy="1825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5181600" y="2590800"/>
            <a:ext cx="400050" cy="17145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096000" y="2819400"/>
            <a:ext cx="360363" cy="3603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5791200" y="2667000"/>
            <a:ext cx="215900" cy="179388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7162800" y="2743200"/>
            <a:ext cx="182563" cy="1825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3962400" y="2590800"/>
            <a:ext cx="144463" cy="2508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2895600" y="1447800"/>
            <a:ext cx="215900" cy="25241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657600" y="4038600"/>
            <a:ext cx="457200" cy="4572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1676400" y="4953000"/>
            <a:ext cx="320675" cy="32067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1752600" y="4495800"/>
            <a:ext cx="320675" cy="32067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40987" grpId="0" animBg="1"/>
      <p:bldP spid="75807" grpId="0" animBg="1"/>
      <p:bldP spid="34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Comparing sets of local features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>
          <a:xfrm>
            <a:off x="4645025" y="1347788"/>
            <a:ext cx="4352925" cy="51482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Previous strategies: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6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Match features individually, vote on small sets to verify </a:t>
            </a: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i="1" dirty="0" smtClean="0"/>
              <a:t>	[</a:t>
            </a:r>
            <a:r>
              <a:rPr lang="en-US" sz="1600" i="1" dirty="0" err="1" smtClean="0"/>
              <a:t>Schmid</a:t>
            </a:r>
            <a:r>
              <a:rPr lang="en-US" sz="1600" i="1" dirty="0" smtClean="0"/>
              <a:t>, Lowe, </a:t>
            </a:r>
            <a:r>
              <a:rPr lang="en-US" sz="1600" i="1" dirty="0" err="1" smtClean="0"/>
              <a:t>Tuytelaars</a:t>
            </a:r>
            <a:r>
              <a:rPr lang="en-US" sz="1600" i="1" dirty="0" smtClean="0"/>
              <a:t> et al.]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"/>
              </a:rPr>
              <a:t>Explicit 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search for one-to-one correspondences</a:t>
            </a: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cs typeface="Arial"/>
              </a:rPr>
              <a:t>	[</a:t>
            </a:r>
            <a:r>
              <a:rPr lang="en-US" sz="1600" i="1" dirty="0" err="1" smtClean="0">
                <a:solidFill>
                  <a:srgbClr val="000000"/>
                </a:solidFill>
                <a:cs typeface="Arial"/>
              </a:rPr>
              <a:t>Rubner</a:t>
            </a:r>
            <a:r>
              <a:rPr lang="en-US" sz="1600" i="1" dirty="0" smtClean="0">
                <a:solidFill>
                  <a:srgbClr val="000000"/>
                </a:solidFill>
                <a:cs typeface="Arial"/>
              </a:rPr>
              <a:t> et al., </a:t>
            </a:r>
            <a:r>
              <a:rPr lang="en-US" sz="1600" i="1" dirty="0" err="1" smtClean="0">
                <a:solidFill>
                  <a:srgbClr val="000000"/>
                </a:solidFill>
                <a:cs typeface="Arial"/>
              </a:rPr>
              <a:t>Belongie</a:t>
            </a:r>
            <a:r>
              <a:rPr lang="en-US" sz="1600" i="1" dirty="0" smtClean="0">
                <a:solidFill>
                  <a:srgbClr val="000000"/>
                </a:solidFill>
                <a:cs typeface="Arial"/>
              </a:rPr>
              <a:t> et al., Gold &amp; </a:t>
            </a:r>
            <a:r>
              <a:rPr lang="en-US" sz="1600" i="1" dirty="0" err="1" smtClean="0">
                <a:solidFill>
                  <a:srgbClr val="000000"/>
                </a:solidFill>
                <a:cs typeface="Arial"/>
              </a:rPr>
              <a:t>Rangarajan</a:t>
            </a:r>
            <a:r>
              <a:rPr lang="en-US" sz="1600" i="1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  <a:cs typeface="Arial"/>
              </a:rPr>
              <a:t>Wallraven</a:t>
            </a:r>
            <a:r>
              <a:rPr lang="en-US" sz="1600" i="1" dirty="0" smtClean="0">
                <a:solidFill>
                  <a:srgbClr val="000000"/>
                </a:solidFill>
                <a:cs typeface="Arial"/>
              </a:rPr>
              <a:t> &amp; Caputo, Berg et al., Zhang et al.,…]</a:t>
            </a: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600" i="1" dirty="0" smtClean="0">
              <a:solidFill>
                <a:srgbClr val="000000"/>
              </a:solidFill>
              <a:cs typeface="Arial"/>
            </a:endParaRP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600" i="1" dirty="0" smtClean="0">
              <a:solidFill>
                <a:srgbClr val="000000"/>
              </a:solidFill>
              <a:cs typeface="Arial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Bag-of-words: Compare </a:t>
            </a:r>
            <a:r>
              <a:rPr lang="en-US" sz="2400" dirty="0" smtClean="0"/>
              <a:t>frequencies of prototype features</a:t>
            </a:r>
          </a:p>
          <a:p>
            <a:pPr marL="854075" lvl="1" indent="-4540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i="1" dirty="0" smtClean="0"/>
              <a:t>	[</a:t>
            </a:r>
            <a:r>
              <a:rPr lang="en-US" sz="1600" i="1" dirty="0" err="1" smtClean="0"/>
              <a:t>Csurka</a:t>
            </a:r>
            <a:r>
              <a:rPr lang="en-US" sz="1600" i="1" dirty="0" smtClean="0"/>
              <a:t> et al., </a:t>
            </a:r>
            <a:r>
              <a:rPr lang="en-US" sz="1600" i="1" dirty="0" err="1" smtClean="0"/>
              <a:t>Sivic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Zisserman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Lazebnik</a:t>
            </a:r>
            <a:r>
              <a:rPr lang="en-US" sz="1600" i="1" dirty="0" smtClean="0"/>
              <a:t> &amp; Ponce]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i="1" dirty="0" smtClean="0">
              <a:solidFill>
                <a:srgbClr val="000000"/>
              </a:solidFill>
              <a:cs typeface="Arial"/>
            </a:endParaRPr>
          </a:p>
          <a:p>
            <a:pPr marL="857250" lvl="1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 smtClean="0">
              <a:solidFill>
                <a:srgbClr val="000000"/>
              </a:solidFill>
              <a:cs typeface="Arial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i="1" dirty="0" smtClean="0"/>
          </a:p>
        </p:txBody>
      </p:sp>
      <p:pic>
        <p:nvPicPr>
          <p:cNvPr id="95236" name="Picture 23" descr="panda1_pat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581150"/>
            <a:ext cx="13811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24" descr="panda_patch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5" y="1712913"/>
            <a:ext cx="1517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26" descr="xs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3775" y="3282950"/>
            <a:ext cx="155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12" descr="ys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2425" y="3282950"/>
            <a:ext cx="1606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Text Box 26"/>
          <p:cNvSpPr txBox="1">
            <a:spLocks noChangeArrowheads="1"/>
          </p:cNvSpPr>
          <p:nvPr/>
        </p:nvSpPr>
        <p:spPr bwMode="auto">
          <a:xfrm>
            <a:off x="6229350" y="6477000"/>
            <a:ext cx="283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Slide credit: Kristen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Pyramid match kernel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9363" y="3176588"/>
            <a:ext cx="3732212" cy="946150"/>
            <a:chOff x="1654" y="2026"/>
            <a:chExt cx="2351" cy="596"/>
          </a:xfrm>
        </p:grpSpPr>
        <p:pic>
          <p:nvPicPr>
            <p:cNvPr id="96342" name="Picture 4" descr="appr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6" y="2026"/>
              <a:ext cx="44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43" name="Picture 5" descr="intersec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4" y="2254"/>
              <a:ext cx="28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88063" y="3136900"/>
            <a:ext cx="3048000" cy="2212975"/>
            <a:chOff x="3553" y="1488"/>
            <a:chExt cx="2460" cy="1662"/>
          </a:xfrm>
        </p:grpSpPr>
        <p:pic>
          <p:nvPicPr>
            <p:cNvPr id="96340" name="Picture 7" descr="flow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1488"/>
              <a:ext cx="1536" cy="9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6341" name="Text Box 8"/>
            <p:cNvSpPr txBox="1">
              <a:spLocks noChangeArrowheads="1"/>
            </p:cNvSpPr>
            <p:nvPr/>
          </p:nvSpPr>
          <p:spPr bwMode="auto">
            <a:xfrm>
              <a:off x="3553" y="2480"/>
              <a:ext cx="246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Calibri" pitchFamily="34" charset="0"/>
                </a:rPr>
                <a:t>optimal partial matching</a:t>
              </a:r>
            </a:p>
          </p:txBody>
        </p:sp>
      </p:grpSp>
      <p:pic>
        <p:nvPicPr>
          <p:cNvPr id="96261" name="Picture 10" descr="pts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3260725" y="3276600"/>
            <a:ext cx="1981200" cy="998538"/>
          </a:xfrm>
          <a:noFill/>
          <a:ln w="28575">
            <a:solidFill>
              <a:schemeClr val="tx1"/>
            </a:solidFill>
          </a:ln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32125" y="3886200"/>
            <a:ext cx="2562225" cy="2905125"/>
            <a:chOff x="1824" y="2453"/>
            <a:chExt cx="1614" cy="1830"/>
          </a:xfrm>
        </p:grpSpPr>
        <p:pic>
          <p:nvPicPr>
            <p:cNvPr id="96334" name="Picture 12" descr="yse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4043"/>
              <a:ext cx="16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35" name="Picture 13" descr="panda_patche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98" y="2837"/>
              <a:ext cx="1249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36" name="Freeform 14"/>
            <p:cNvSpPr>
              <a:spLocks/>
            </p:cNvSpPr>
            <p:nvPr/>
          </p:nvSpPr>
          <p:spPr bwMode="auto">
            <a:xfrm>
              <a:off x="2910" y="2453"/>
              <a:ext cx="66" cy="624"/>
            </a:xfrm>
            <a:custGeom>
              <a:avLst/>
              <a:gdLst>
                <a:gd name="T0" fmla="*/ 0 w 168"/>
                <a:gd name="T1" fmla="*/ 966788 h 480"/>
                <a:gd name="T2" fmla="*/ 0 w 168"/>
                <a:gd name="T3" fmla="*/ 289881 h 480"/>
                <a:gd name="T4" fmla="*/ 0 w 168"/>
                <a:gd name="T5" fmla="*/ 0 h 480"/>
                <a:gd name="T6" fmla="*/ 0 60000 65536"/>
                <a:gd name="T7" fmla="*/ 0 60000 65536"/>
                <a:gd name="T8" fmla="*/ 0 60000 65536"/>
                <a:gd name="T9" fmla="*/ 0 w 168"/>
                <a:gd name="T10" fmla="*/ 0 h 480"/>
                <a:gd name="T11" fmla="*/ 168 w 16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80">
                  <a:moveTo>
                    <a:pt x="24" y="480"/>
                  </a:moveTo>
                  <a:cubicBezTo>
                    <a:pt x="12" y="352"/>
                    <a:pt x="0" y="224"/>
                    <a:pt x="24" y="144"/>
                  </a:cubicBezTo>
                  <a:cubicBezTo>
                    <a:pt x="48" y="64"/>
                    <a:pt x="136" y="24"/>
                    <a:pt x="16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337" name="Freeform 15"/>
            <p:cNvSpPr>
              <a:spLocks/>
            </p:cNvSpPr>
            <p:nvPr/>
          </p:nvSpPr>
          <p:spPr bwMode="auto">
            <a:xfrm flipH="1">
              <a:off x="2400" y="2597"/>
              <a:ext cx="270" cy="432"/>
            </a:xfrm>
            <a:custGeom>
              <a:avLst/>
              <a:gdLst>
                <a:gd name="T0" fmla="*/ 22940844 w 168"/>
                <a:gd name="T1" fmla="*/ 23 h 480"/>
                <a:gd name="T2" fmla="*/ 22940844 w 168"/>
                <a:gd name="T3" fmla="*/ 7 h 480"/>
                <a:gd name="T4" fmla="*/ 158704451 w 168"/>
                <a:gd name="T5" fmla="*/ 0 h 480"/>
                <a:gd name="T6" fmla="*/ 0 60000 65536"/>
                <a:gd name="T7" fmla="*/ 0 60000 65536"/>
                <a:gd name="T8" fmla="*/ 0 60000 65536"/>
                <a:gd name="T9" fmla="*/ 0 w 168"/>
                <a:gd name="T10" fmla="*/ 0 h 480"/>
                <a:gd name="T11" fmla="*/ 168 w 16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80">
                  <a:moveTo>
                    <a:pt x="24" y="480"/>
                  </a:moveTo>
                  <a:cubicBezTo>
                    <a:pt x="12" y="352"/>
                    <a:pt x="0" y="224"/>
                    <a:pt x="24" y="144"/>
                  </a:cubicBezTo>
                  <a:cubicBezTo>
                    <a:pt x="48" y="64"/>
                    <a:pt x="136" y="24"/>
                    <a:pt x="16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96338" name="Picture 16" descr="r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16" y="2453"/>
              <a:ext cx="2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39" name="Rectangle 17"/>
            <p:cNvSpPr>
              <a:spLocks noChangeArrowheads="1"/>
            </p:cNvSpPr>
            <p:nvPr/>
          </p:nvSpPr>
          <p:spPr bwMode="auto">
            <a:xfrm>
              <a:off x="2256" y="2453"/>
              <a:ext cx="96" cy="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12722" name="AutoShape 18"/>
          <p:cNvSpPr>
            <a:spLocks noChangeArrowheads="1"/>
          </p:cNvSpPr>
          <p:nvPr/>
        </p:nvSpPr>
        <p:spPr bwMode="auto">
          <a:xfrm>
            <a:off x="5638800" y="363855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6264" name="Picture 19" descr="pts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725" y="3276600"/>
            <a:ext cx="1601788" cy="1023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20"/>
          <p:cNvGrpSpPr>
            <a:grpSpLocks noChangeAspect="1"/>
          </p:cNvGrpSpPr>
          <p:nvPr/>
        </p:nvGrpSpPr>
        <p:grpSpPr bwMode="auto">
          <a:xfrm>
            <a:off x="669925" y="3694113"/>
            <a:ext cx="381000" cy="542925"/>
            <a:chOff x="288" y="2496"/>
            <a:chExt cx="240" cy="336"/>
          </a:xfrm>
        </p:grpSpPr>
        <p:pic>
          <p:nvPicPr>
            <p:cNvPr id="96332" name="Picture 21" descr="r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8" y="2637"/>
              <a:ext cx="2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33" name="Rectangle 22"/>
            <p:cNvSpPr>
              <a:spLocks noChangeAspect="1" noChangeArrowheads="1"/>
            </p:cNvSpPr>
            <p:nvPr/>
          </p:nvSpPr>
          <p:spPr bwMode="auto">
            <a:xfrm>
              <a:off x="384" y="2496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30188" y="3960813"/>
            <a:ext cx="2420937" cy="2820987"/>
            <a:chOff x="59" y="2495"/>
            <a:chExt cx="1525" cy="1777"/>
          </a:xfrm>
        </p:grpSpPr>
        <p:pic>
          <p:nvPicPr>
            <p:cNvPr id="96328" name="Picture 24" descr="panda1_patche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1" y="2771"/>
              <a:ext cx="1079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29" name="Freeform 25"/>
            <p:cNvSpPr>
              <a:spLocks noChangeAspect="1"/>
            </p:cNvSpPr>
            <p:nvPr/>
          </p:nvSpPr>
          <p:spPr bwMode="auto">
            <a:xfrm>
              <a:off x="589" y="2619"/>
              <a:ext cx="104" cy="380"/>
            </a:xfrm>
            <a:custGeom>
              <a:avLst/>
              <a:gdLst>
                <a:gd name="T0" fmla="*/ 1 w 168"/>
                <a:gd name="T1" fmla="*/ 2 h 480"/>
                <a:gd name="T2" fmla="*/ 1 w 168"/>
                <a:gd name="T3" fmla="*/ 2 h 480"/>
                <a:gd name="T4" fmla="*/ 1 w 168"/>
                <a:gd name="T5" fmla="*/ 0 h 480"/>
                <a:gd name="T6" fmla="*/ 0 60000 65536"/>
                <a:gd name="T7" fmla="*/ 0 60000 65536"/>
                <a:gd name="T8" fmla="*/ 0 60000 65536"/>
                <a:gd name="T9" fmla="*/ 0 w 168"/>
                <a:gd name="T10" fmla="*/ 0 h 480"/>
                <a:gd name="T11" fmla="*/ 168 w 16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80">
                  <a:moveTo>
                    <a:pt x="24" y="480"/>
                  </a:moveTo>
                  <a:cubicBezTo>
                    <a:pt x="12" y="352"/>
                    <a:pt x="0" y="224"/>
                    <a:pt x="24" y="144"/>
                  </a:cubicBezTo>
                  <a:cubicBezTo>
                    <a:pt x="48" y="64"/>
                    <a:pt x="136" y="24"/>
                    <a:pt x="16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96330" name="Picture 26" descr="xse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" y="4058"/>
              <a:ext cx="152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31" name="Freeform 27"/>
            <p:cNvSpPr>
              <a:spLocks/>
            </p:cNvSpPr>
            <p:nvPr/>
          </p:nvSpPr>
          <p:spPr bwMode="auto">
            <a:xfrm>
              <a:off x="984" y="2495"/>
              <a:ext cx="168" cy="456"/>
            </a:xfrm>
            <a:custGeom>
              <a:avLst/>
              <a:gdLst>
                <a:gd name="T0" fmla="*/ 24 w 168"/>
                <a:gd name="T1" fmla="*/ 456 h 456"/>
                <a:gd name="T2" fmla="*/ 24 w 168"/>
                <a:gd name="T3" fmla="*/ 72 h 456"/>
                <a:gd name="T4" fmla="*/ 168 w 168"/>
                <a:gd name="T5" fmla="*/ 24 h 456"/>
                <a:gd name="T6" fmla="*/ 0 60000 65536"/>
                <a:gd name="T7" fmla="*/ 0 60000 65536"/>
                <a:gd name="T8" fmla="*/ 0 60000 65536"/>
                <a:gd name="T9" fmla="*/ 0 w 168"/>
                <a:gd name="T10" fmla="*/ 0 h 456"/>
                <a:gd name="T11" fmla="*/ 168 w 168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56">
                  <a:moveTo>
                    <a:pt x="24" y="456"/>
                  </a:moveTo>
                  <a:cubicBezTo>
                    <a:pt x="12" y="300"/>
                    <a:pt x="0" y="144"/>
                    <a:pt x="24" y="72"/>
                  </a:cubicBezTo>
                  <a:cubicBezTo>
                    <a:pt x="48" y="0"/>
                    <a:pt x="144" y="32"/>
                    <a:pt x="168" y="2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93725" y="1066800"/>
            <a:ext cx="4648200" cy="1066800"/>
            <a:chOff x="288" y="672"/>
            <a:chExt cx="2928" cy="672"/>
          </a:xfrm>
        </p:grpSpPr>
        <p:pic>
          <p:nvPicPr>
            <p:cNvPr id="96303" name="Picture 29" descr="pts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8" y="672"/>
              <a:ext cx="1008" cy="6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6304" name="Line 30"/>
            <p:cNvSpPr>
              <a:spLocks noChangeShapeType="1"/>
            </p:cNvSpPr>
            <p:nvPr/>
          </p:nvSpPr>
          <p:spPr bwMode="auto">
            <a:xfrm>
              <a:off x="384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Line 31"/>
            <p:cNvSpPr>
              <a:spLocks noChangeShapeType="1"/>
            </p:cNvSpPr>
            <p:nvPr/>
          </p:nvSpPr>
          <p:spPr bwMode="auto">
            <a:xfrm>
              <a:off x="528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6" name="Line 32"/>
            <p:cNvSpPr>
              <a:spLocks noChangeShapeType="1"/>
            </p:cNvSpPr>
            <p:nvPr/>
          </p:nvSpPr>
          <p:spPr bwMode="auto">
            <a:xfrm>
              <a:off x="672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7" name="Line 33"/>
            <p:cNvSpPr>
              <a:spLocks noChangeShapeType="1"/>
            </p:cNvSpPr>
            <p:nvPr/>
          </p:nvSpPr>
          <p:spPr bwMode="auto">
            <a:xfrm>
              <a:off x="816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8" name="Line 34"/>
            <p:cNvSpPr>
              <a:spLocks noChangeShapeType="1"/>
            </p:cNvSpPr>
            <p:nvPr/>
          </p:nvSpPr>
          <p:spPr bwMode="auto">
            <a:xfrm>
              <a:off x="960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9" name="Line 35"/>
            <p:cNvSpPr>
              <a:spLocks noChangeShapeType="1"/>
            </p:cNvSpPr>
            <p:nvPr/>
          </p:nvSpPr>
          <p:spPr bwMode="auto">
            <a:xfrm>
              <a:off x="1104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0" name="Line 36"/>
            <p:cNvSpPr>
              <a:spLocks noChangeShapeType="1"/>
            </p:cNvSpPr>
            <p:nvPr/>
          </p:nvSpPr>
          <p:spPr bwMode="auto">
            <a:xfrm>
              <a:off x="1248" y="672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1" name="Line 37"/>
            <p:cNvSpPr>
              <a:spLocks noChangeShapeType="1"/>
            </p:cNvSpPr>
            <p:nvPr/>
          </p:nvSpPr>
          <p:spPr bwMode="auto">
            <a:xfrm>
              <a:off x="288" y="81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2" name="Line 38"/>
            <p:cNvSpPr>
              <a:spLocks noChangeShapeType="1"/>
            </p:cNvSpPr>
            <p:nvPr/>
          </p:nvSpPr>
          <p:spPr bwMode="auto">
            <a:xfrm>
              <a:off x="288" y="960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3" name="Line 39"/>
            <p:cNvSpPr>
              <a:spLocks noChangeShapeType="1"/>
            </p:cNvSpPr>
            <p:nvPr/>
          </p:nvSpPr>
          <p:spPr bwMode="auto">
            <a:xfrm>
              <a:off x="288" y="1104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4" name="Line 40"/>
            <p:cNvSpPr>
              <a:spLocks noChangeShapeType="1"/>
            </p:cNvSpPr>
            <p:nvPr/>
          </p:nvSpPr>
          <p:spPr bwMode="auto">
            <a:xfrm>
              <a:off x="288" y="1248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6315" name="Picture 41" descr="pts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8" y="702"/>
              <a:ext cx="1248" cy="6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6316" name="Line 42"/>
            <p:cNvSpPr>
              <a:spLocks noChangeShapeType="1"/>
            </p:cNvSpPr>
            <p:nvPr/>
          </p:nvSpPr>
          <p:spPr bwMode="auto">
            <a:xfrm>
              <a:off x="2064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7" name="Line 43"/>
            <p:cNvSpPr>
              <a:spLocks noChangeShapeType="1"/>
            </p:cNvSpPr>
            <p:nvPr/>
          </p:nvSpPr>
          <p:spPr bwMode="auto">
            <a:xfrm>
              <a:off x="2208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8" name="Line 44"/>
            <p:cNvSpPr>
              <a:spLocks noChangeShapeType="1"/>
            </p:cNvSpPr>
            <p:nvPr/>
          </p:nvSpPr>
          <p:spPr bwMode="auto">
            <a:xfrm>
              <a:off x="2352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9" name="Line 45"/>
            <p:cNvSpPr>
              <a:spLocks noChangeShapeType="1"/>
            </p:cNvSpPr>
            <p:nvPr/>
          </p:nvSpPr>
          <p:spPr bwMode="auto">
            <a:xfrm>
              <a:off x="2496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0" name="Line 46"/>
            <p:cNvSpPr>
              <a:spLocks noChangeShapeType="1"/>
            </p:cNvSpPr>
            <p:nvPr/>
          </p:nvSpPr>
          <p:spPr bwMode="auto">
            <a:xfrm>
              <a:off x="2640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1" name="Line 47"/>
            <p:cNvSpPr>
              <a:spLocks noChangeShapeType="1"/>
            </p:cNvSpPr>
            <p:nvPr/>
          </p:nvSpPr>
          <p:spPr bwMode="auto">
            <a:xfrm>
              <a:off x="2784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2" name="Line 48"/>
            <p:cNvSpPr>
              <a:spLocks noChangeShapeType="1"/>
            </p:cNvSpPr>
            <p:nvPr/>
          </p:nvSpPr>
          <p:spPr bwMode="auto">
            <a:xfrm>
              <a:off x="2928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3" name="Line 49"/>
            <p:cNvSpPr>
              <a:spLocks noChangeShapeType="1"/>
            </p:cNvSpPr>
            <p:nvPr/>
          </p:nvSpPr>
          <p:spPr bwMode="auto">
            <a:xfrm>
              <a:off x="3072" y="705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4" name="Line 50"/>
            <p:cNvSpPr>
              <a:spLocks noChangeShapeType="1"/>
            </p:cNvSpPr>
            <p:nvPr/>
          </p:nvSpPr>
          <p:spPr bwMode="auto">
            <a:xfrm>
              <a:off x="1968" y="816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5" name="Line 51"/>
            <p:cNvSpPr>
              <a:spLocks noChangeShapeType="1"/>
            </p:cNvSpPr>
            <p:nvPr/>
          </p:nvSpPr>
          <p:spPr bwMode="auto">
            <a:xfrm>
              <a:off x="1968" y="960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6" name="Line 52"/>
            <p:cNvSpPr>
              <a:spLocks noChangeShapeType="1"/>
            </p:cNvSpPr>
            <p:nvPr/>
          </p:nvSpPr>
          <p:spPr bwMode="auto">
            <a:xfrm>
              <a:off x="1968" y="1104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7" name="Line 53"/>
            <p:cNvSpPr>
              <a:spLocks noChangeShapeType="1"/>
            </p:cNvSpPr>
            <p:nvPr/>
          </p:nvSpPr>
          <p:spPr bwMode="auto">
            <a:xfrm>
              <a:off x="1968" y="1248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93725" y="2165350"/>
            <a:ext cx="4648200" cy="1035050"/>
            <a:chOff x="288" y="1364"/>
            <a:chExt cx="2928" cy="652"/>
          </a:xfrm>
        </p:grpSpPr>
        <p:pic>
          <p:nvPicPr>
            <p:cNvPr id="96289" name="Picture 55" descr="pts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8" y="1371"/>
              <a:ext cx="1008" cy="6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6290" name="Picture 56" descr="pts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68" y="1388"/>
              <a:ext cx="1239" cy="6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6291" name="Line 57"/>
            <p:cNvSpPr>
              <a:spLocks noChangeShapeType="1"/>
            </p:cNvSpPr>
            <p:nvPr/>
          </p:nvSpPr>
          <p:spPr bwMode="auto">
            <a:xfrm>
              <a:off x="2064" y="1364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2" name="Line 58"/>
            <p:cNvSpPr>
              <a:spLocks noChangeShapeType="1"/>
            </p:cNvSpPr>
            <p:nvPr/>
          </p:nvSpPr>
          <p:spPr bwMode="auto">
            <a:xfrm>
              <a:off x="2352" y="1364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Line 59"/>
            <p:cNvSpPr>
              <a:spLocks noChangeShapeType="1"/>
            </p:cNvSpPr>
            <p:nvPr/>
          </p:nvSpPr>
          <p:spPr bwMode="auto">
            <a:xfrm>
              <a:off x="2640" y="1364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Line 60"/>
            <p:cNvSpPr>
              <a:spLocks noChangeShapeType="1"/>
            </p:cNvSpPr>
            <p:nvPr/>
          </p:nvSpPr>
          <p:spPr bwMode="auto">
            <a:xfrm>
              <a:off x="2928" y="1364"/>
              <a:ext cx="0" cy="6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5" name="Line 61"/>
            <p:cNvSpPr>
              <a:spLocks noChangeShapeType="1"/>
            </p:cNvSpPr>
            <p:nvPr/>
          </p:nvSpPr>
          <p:spPr bwMode="auto">
            <a:xfrm>
              <a:off x="384" y="1364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Line 62"/>
            <p:cNvSpPr>
              <a:spLocks noChangeShapeType="1"/>
            </p:cNvSpPr>
            <p:nvPr/>
          </p:nvSpPr>
          <p:spPr bwMode="auto">
            <a:xfrm>
              <a:off x="672" y="1364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7" name="Line 63"/>
            <p:cNvSpPr>
              <a:spLocks noChangeShapeType="1"/>
            </p:cNvSpPr>
            <p:nvPr/>
          </p:nvSpPr>
          <p:spPr bwMode="auto">
            <a:xfrm>
              <a:off x="960" y="1364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8" name="Line 64"/>
            <p:cNvSpPr>
              <a:spLocks noChangeShapeType="1"/>
            </p:cNvSpPr>
            <p:nvPr/>
          </p:nvSpPr>
          <p:spPr bwMode="auto">
            <a:xfrm>
              <a:off x="1248" y="1364"/>
              <a:ext cx="0" cy="6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9" name="Line 65"/>
            <p:cNvSpPr>
              <a:spLocks noChangeShapeType="1"/>
            </p:cNvSpPr>
            <p:nvPr/>
          </p:nvSpPr>
          <p:spPr bwMode="auto">
            <a:xfrm>
              <a:off x="1968" y="1652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0" name="Line 66"/>
            <p:cNvSpPr>
              <a:spLocks noChangeShapeType="1"/>
            </p:cNvSpPr>
            <p:nvPr/>
          </p:nvSpPr>
          <p:spPr bwMode="auto">
            <a:xfrm>
              <a:off x="1968" y="1940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1" name="Line 67"/>
            <p:cNvSpPr>
              <a:spLocks noChangeShapeType="1"/>
            </p:cNvSpPr>
            <p:nvPr/>
          </p:nvSpPr>
          <p:spPr bwMode="auto">
            <a:xfrm>
              <a:off x="288" y="1652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2" name="Line 68"/>
            <p:cNvSpPr>
              <a:spLocks noChangeShapeType="1"/>
            </p:cNvSpPr>
            <p:nvPr/>
          </p:nvSpPr>
          <p:spPr bwMode="auto">
            <a:xfrm>
              <a:off x="288" y="1940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93725" y="3252788"/>
            <a:ext cx="4648200" cy="1057275"/>
            <a:chOff x="288" y="2049"/>
            <a:chExt cx="2928" cy="666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672" y="2049"/>
              <a:ext cx="2256" cy="666"/>
              <a:chOff x="672" y="2049"/>
              <a:chExt cx="2256" cy="666"/>
            </a:xfrm>
          </p:grpSpPr>
          <p:sp>
            <p:nvSpPr>
              <p:cNvPr id="96285" name="Line 71"/>
              <p:cNvSpPr>
                <a:spLocks noChangeShapeType="1"/>
              </p:cNvSpPr>
              <p:nvPr/>
            </p:nvSpPr>
            <p:spPr bwMode="auto">
              <a:xfrm>
                <a:off x="672" y="2064"/>
                <a:ext cx="0" cy="6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6" name="Line 72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6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7" name="Line 73"/>
              <p:cNvSpPr>
                <a:spLocks noChangeShapeType="1"/>
              </p:cNvSpPr>
              <p:nvPr/>
            </p:nvSpPr>
            <p:spPr bwMode="auto">
              <a:xfrm>
                <a:off x="2352" y="2049"/>
                <a:ext cx="0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8" name="Line 74"/>
              <p:cNvSpPr>
                <a:spLocks noChangeShapeType="1"/>
              </p:cNvSpPr>
              <p:nvPr/>
            </p:nvSpPr>
            <p:spPr bwMode="auto">
              <a:xfrm>
                <a:off x="2928" y="2049"/>
                <a:ext cx="0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283" name="Line 75"/>
            <p:cNvSpPr>
              <a:spLocks noChangeShapeType="1"/>
            </p:cNvSpPr>
            <p:nvPr/>
          </p:nvSpPr>
          <p:spPr bwMode="auto">
            <a:xfrm>
              <a:off x="288" y="2448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Line 76"/>
            <p:cNvSpPr>
              <a:spLocks noChangeShapeType="1"/>
            </p:cNvSpPr>
            <p:nvPr/>
          </p:nvSpPr>
          <p:spPr bwMode="auto">
            <a:xfrm>
              <a:off x="1968" y="2448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0" name="Text Box 77"/>
          <p:cNvSpPr txBox="1">
            <a:spLocks noChangeArrowheads="1"/>
          </p:cNvSpPr>
          <p:nvPr/>
        </p:nvSpPr>
        <p:spPr bwMode="auto">
          <a:xfrm>
            <a:off x="60198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158" name="Picture 78" descr="http://euclid.hamline.edu/~arundquist/latex/showequation.php?eqn_id=9416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420813"/>
            <a:ext cx="4778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80" descr="http://euclid.hamline.edu/~arundquist/latex/showequation.php?eqn_id=9416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47967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2" name="Picture 82" descr="http://euclid.hamline.edu/~arundquist/latex/showequation.php?eqn_id=9416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611563"/>
            <a:ext cx="50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5740400" y="1238250"/>
            <a:ext cx="4746625" cy="1108075"/>
            <a:chOff x="5740416" y="1238220"/>
            <a:chExt cx="4746625" cy="1107996"/>
          </a:xfrm>
        </p:grpSpPr>
        <p:sp>
          <p:nvSpPr>
            <p:cNvPr id="96280" name="Rectangle 79"/>
            <p:cNvSpPr>
              <a:spLocks noChangeArrowheads="1"/>
            </p:cNvSpPr>
            <p:nvPr/>
          </p:nvSpPr>
          <p:spPr bwMode="auto">
            <a:xfrm>
              <a:off x="5813442" y="1639863"/>
              <a:ext cx="3030537" cy="365125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6281" name="TextBox 80"/>
            <p:cNvSpPr txBox="1">
              <a:spLocks noChangeArrowheads="1"/>
            </p:cNvSpPr>
            <p:nvPr/>
          </p:nvSpPr>
          <p:spPr bwMode="auto">
            <a:xfrm>
              <a:off x="5740416" y="1238220"/>
              <a:ext cx="474662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latin typeface="Calibri" pitchFamily="34" charset="0"/>
                </a:rPr>
                <a:t>Optimal match:  O(m</a:t>
              </a:r>
              <a:r>
                <a:rPr lang="en-US" sz="2200" b="1" baseline="30000">
                  <a:latin typeface="Calibri" pitchFamily="34" charset="0"/>
                </a:rPr>
                <a:t>3</a:t>
              </a:r>
              <a:r>
                <a:rPr lang="en-US" sz="2200" b="1">
                  <a:latin typeface="Calibri" pitchFamily="34" charset="0"/>
                </a:rPr>
                <a:t>)</a:t>
              </a:r>
            </a:p>
            <a:p>
              <a:r>
                <a:rPr lang="en-US" sz="2200" b="1">
                  <a:latin typeface="Calibri" pitchFamily="34" charset="0"/>
                </a:rPr>
                <a:t>Pyramid match: O(mL)</a:t>
              </a:r>
            </a:p>
            <a:p>
              <a:endParaRPr lang="en-US" sz="2200" b="1">
                <a:latin typeface="Calibri" pitchFamily="34" charset="0"/>
              </a:endParaRPr>
            </a:p>
          </p:txBody>
        </p:sp>
      </p:grpSp>
      <p:pic>
        <p:nvPicPr>
          <p:cNvPr id="83" name="Picture 5" descr="inters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7300" y="2419350"/>
            <a:ext cx="43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5" descr="inters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7300" y="1384300"/>
            <a:ext cx="43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7" name="TextBox 84"/>
          <p:cNvSpPr txBox="1">
            <a:spLocks noChangeArrowheads="1"/>
          </p:cNvSpPr>
          <p:nvPr/>
        </p:nvSpPr>
        <p:spPr bwMode="auto">
          <a:xfrm>
            <a:off x="6096000" y="2209800"/>
            <a:ext cx="2249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 = # features</a:t>
            </a:r>
          </a:p>
          <a:p>
            <a:r>
              <a:rPr lang="en-US">
                <a:latin typeface="Calibri" pitchFamily="34" charset="0"/>
              </a:rPr>
              <a:t>L = # levels in pyramid</a:t>
            </a:r>
          </a:p>
        </p:txBody>
      </p:sp>
      <p:sp>
        <p:nvSpPr>
          <p:cNvPr id="96278" name="TextBox 57"/>
          <p:cNvSpPr txBox="1">
            <a:spLocks noChangeArrowheads="1"/>
          </p:cNvSpPr>
          <p:nvPr/>
        </p:nvSpPr>
        <p:spPr bwMode="auto">
          <a:xfrm>
            <a:off x="2667000" y="560388"/>
            <a:ext cx="41989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solidFill>
                  <a:srgbClr val="000000"/>
                </a:solidFill>
                <a:latin typeface="Calibri" pitchFamily="34" charset="0"/>
              </a:rPr>
              <a:t>[Grauman &amp; Darrell, ICCV 2005]</a:t>
            </a:r>
          </a:p>
        </p:txBody>
      </p:sp>
      <p:sp>
        <p:nvSpPr>
          <p:cNvPr id="96279" name="Text Box 26"/>
          <p:cNvSpPr txBox="1">
            <a:spLocks noChangeArrowheads="1"/>
          </p:cNvSpPr>
          <p:nvPr/>
        </p:nvSpPr>
        <p:spPr bwMode="auto">
          <a:xfrm>
            <a:off x="6229350" y="6477000"/>
            <a:ext cx="283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Slide credit: Kristen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701674" y="69850"/>
            <a:ext cx="7832725" cy="1149350"/>
          </a:xfrm>
        </p:spPr>
        <p:txBody>
          <a:bodyPr/>
          <a:lstStyle/>
          <a:p>
            <a:pPr eaLnBrk="1" hangingPunct="1"/>
            <a:r>
              <a:rPr lang="en-US" sz="4000" smtClean="0"/>
              <a:t>Pyramid match: main idea</a:t>
            </a:r>
          </a:p>
        </p:txBody>
      </p:sp>
      <p:pic>
        <p:nvPicPr>
          <p:cNvPr id="97283" name="Picture 22" descr="rd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323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4"/>
          <p:cNvGrpSpPr>
            <a:grpSpLocks/>
          </p:cNvGrpSpPr>
          <p:nvPr/>
        </p:nvGrpSpPr>
        <p:grpSpPr bwMode="auto">
          <a:xfrm>
            <a:off x="993775" y="1165225"/>
            <a:ext cx="3211513" cy="3140075"/>
            <a:chOff x="2855590" y="1201707"/>
            <a:chExt cx="3211812" cy="314011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4327163" y="1384272"/>
              <a:ext cx="1740239" cy="1575457"/>
              <a:chOff x="2235168" y="836577"/>
              <a:chExt cx="2782863" cy="2519397"/>
            </a:xfrm>
          </p:grpSpPr>
          <p:pic>
            <p:nvPicPr>
              <p:cNvPr id="97418" name="Picture 135" descr="pandapatch1.jpg"/>
              <p:cNvPicPr>
                <a:picLocks noChangeAspect="1"/>
              </p:cNvPicPr>
              <p:nvPr/>
            </p:nvPicPr>
            <p:blipFill>
              <a:blip r:embed="rId4"/>
              <a:srcRect l="12613" t="6291" r="74513" b="79585"/>
              <a:stretch>
                <a:fillRect/>
              </a:stretch>
            </p:blipFill>
            <p:spPr bwMode="auto">
              <a:xfrm>
                <a:off x="3476610" y="2297097"/>
                <a:ext cx="942990" cy="873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19" name="Picture 136" descr="pandapatch1.jpg"/>
              <p:cNvPicPr>
                <a:picLocks noChangeAspect="1"/>
              </p:cNvPicPr>
              <p:nvPr/>
            </p:nvPicPr>
            <p:blipFill>
              <a:blip r:embed="rId4"/>
              <a:srcRect l="13416" t="58115" r="74513" b="27710"/>
              <a:stretch>
                <a:fillRect/>
              </a:stretch>
            </p:blipFill>
            <p:spPr bwMode="auto">
              <a:xfrm>
                <a:off x="4133844" y="1639863"/>
                <a:ext cx="884187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20" name="Picture 137" descr="pandapatch1.jpg"/>
              <p:cNvPicPr>
                <a:picLocks noChangeAspect="1"/>
              </p:cNvPicPr>
              <p:nvPr/>
            </p:nvPicPr>
            <p:blipFill>
              <a:blip r:embed="rId4"/>
              <a:srcRect l="12613" t="41525" r="75011" b="44299"/>
              <a:stretch>
                <a:fillRect/>
              </a:stretch>
            </p:blipFill>
            <p:spPr bwMode="auto">
              <a:xfrm>
                <a:off x="2628904" y="993264"/>
                <a:ext cx="906476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21" name="Picture 138" descr="pandapatch1.jpg"/>
              <p:cNvPicPr>
                <a:picLocks noChangeAspect="1"/>
              </p:cNvPicPr>
              <p:nvPr/>
            </p:nvPicPr>
            <p:blipFill>
              <a:blip r:embed="rId4"/>
              <a:srcRect l="29475" t="6291" r="58063" b="79636"/>
              <a:stretch>
                <a:fillRect/>
              </a:stretch>
            </p:blipFill>
            <p:spPr bwMode="auto">
              <a:xfrm>
                <a:off x="3622662" y="836577"/>
                <a:ext cx="912825" cy="869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22" name="Picture 139" descr="pandapatch1.jpg"/>
              <p:cNvPicPr>
                <a:picLocks noChangeAspect="1"/>
              </p:cNvPicPr>
              <p:nvPr/>
            </p:nvPicPr>
            <p:blipFill>
              <a:blip r:embed="rId4"/>
              <a:srcRect l="29388" t="58655" r="58063" b="27760"/>
              <a:stretch>
                <a:fillRect/>
              </a:stretch>
            </p:blipFill>
            <p:spPr bwMode="auto">
              <a:xfrm>
                <a:off x="2381220" y="2516175"/>
                <a:ext cx="919173" cy="839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23" name="Picture 140" descr="pandapatch1.jpg"/>
              <p:cNvPicPr>
                <a:picLocks noChangeAspect="1"/>
              </p:cNvPicPr>
              <p:nvPr/>
            </p:nvPicPr>
            <p:blipFill>
              <a:blip r:embed="rId4"/>
              <a:srcRect l="29887" t="24396" r="58063" b="62608"/>
              <a:stretch>
                <a:fillRect/>
              </a:stretch>
            </p:blipFill>
            <p:spPr bwMode="auto">
              <a:xfrm>
                <a:off x="2819376" y="2004993"/>
                <a:ext cx="882660" cy="80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24" name="Picture 141" descr="pandapatch1.jpg"/>
              <p:cNvPicPr>
                <a:picLocks noChangeAspect="1"/>
              </p:cNvPicPr>
              <p:nvPr/>
            </p:nvPicPr>
            <p:blipFill>
              <a:blip r:embed="rId4"/>
              <a:srcRect l="61964" t="7472" r="26160" b="78941"/>
              <a:stretch>
                <a:fillRect/>
              </a:stretch>
            </p:blipFill>
            <p:spPr bwMode="auto">
              <a:xfrm>
                <a:off x="2235168" y="1566837"/>
                <a:ext cx="869964" cy="839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25" name="Picture 142" descr="pandapatch1.jpg"/>
              <p:cNvPicPr>
                <a:picLocks noChangeAspect="1"/>
              </p:cNvPicPr>
              <p:nvPr/>
            </p:nvPicPr>
            <p:blipFill>
              <a:blip r:embed="rId4"/>
              <a:srcRect l="61964" t="24602" r="26160" b="62019"/>
              <a:stretch>
                <a:fillRect/>
              </a:stretch>
            </p:blipFill>
            <p:spPr bwMode="auto">
              <a:xfrm>
                <a:off x="3257532" y="1384272"/>
                <a:ext cx="869964" cy="827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498975" y="2936896"/>
              <a:ext cx="1407643" cy="1404929"/>
              <a:chOff x="4226025" y="4013208"/>
              <a:chExt cx="2250999" cy="2246696"/>
            </a:xfrm>
          </p:grpSpPr>
          <p:pic>
            <p:nvPicPr>
              <p:cNvPr id="97411" name="Picture 128" descr="pandapatch2.jpg"/>
              <p:cNvPicPr>
                <a:picLocks noChangeAspect="1"/>
              </p:cNvPicPr>
              <p:nvPr/>
            </p:nvPicPr>
            <p:blipFill>
              <a:blip r:embed="rId5"/>
              <a:srcRect l="12115" t="58859" r="75423" b="28198"/>
              <a:stretch>
                <a:fillRect/>
              </a:stretch>
            </p:blipFill>
            <p:spPr bwMode="auto">
              <a:xfrm>
                <a:off x="5484825" y="4013208"/>
                <a:ext cx="912825" cy="800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12" name="Picture 129" descr="pandapatch2.jpg"/>
              <p:cNvPicPr>
                <a:picLocks noChangeAspect="1"/>
              </p:cNvPicPr>
              <p:nvPr/>
            </p:nvPicPr>
            <p:blipFill>
              <a:blip r:embed="rId5"/>
              <a:srcRect l="45427" t="6882" r="42111" b="79636"/>
              <a:stretch>
                <a:fillRect/>
              </a:stretch>
            </p:blipFill>
            <p:spPr bwMode="auto">
              <a:xfrm>
                <a:off x="4316409" y="4013208"/>
                <a:ext cx="912825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13" name="Picture 130" descr="pandapatch2.jpg"/>
              <p:cNvPicPr>
                <a:picLocks noChangeAspect="1"/>
              </p:cNvPicPr>
              <p:nvPr/>
            </p:nvPicPr>
            <p:blipFill>
              <a:blip r:embed="rId5"/>
              <a:srcRect l="45839" t="6882" r="42696" b="79636"/>
              <a:stretch>
                <a:fillRect/>
              </a:stretch>
            </p:blipFill>
            <p:spPr bwMode="auto">
              <a:xfrm>
                <a:off x="5182339" y="4159260"/>
                <a:ext cx="839799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14" name="Picture 131" descr="pandapatch2.jpg"/>
              <p:cNvPicPr>
                <a:picLocks noChangeAspect="1"/>
              </p:cNvPicPr>
              <p:nvPr/>
            </p:nvPicPr>
            <p:blipFill>
              <a:blip r:embed="rId5"/>
              <a:srcRect l="77829" t="58167" r="9622" b="27658"/>
              <a:stretch>
                <a:fillRect/>
              </a:stretch>
            </p:blipFill>
            <p:spPr bwMode="auto">
              <a:xfrm>
                <a:off x="5010156" y="5218137"/>
                <a:ext cx="919173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15" name="Picture 132" descr="pandapatch2.jpg"/>
              <p:cNvPicPr>
                <a:picLocks noChangeAspect="1"/>
              </p:cNvPicPr>
              <p:nvPr/>
            </p:nvPicPr>
            <p:blipFill>
              <a:blip r:embed="rId5"/>
              <a:srcRect l="77829" t="75783" r="9622" b="10426"/>
              <a:stretch>
                <a:fillRect/>
              </a:stretch>
            </p:blipFill>
            <p:spPr bwMode="auto">
              <a:xfrm>
                <a:off x="4608513" y="4743468"/>
                <a:ext cx="919173" cy="852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16" name="Picture 133" descr="pandapatch2.jpg"/>
              <p:cNvPicPr>
                <a:picLocks noChangeAspect="1"/>
              </p:cNvPicPr>
              <p:nvPr/>
            </p:nvPicPr>
            <p:blipFill>
              <a:blip r:embed="rId5"/>
              <a:srcRect l="78825" t="58859" r="9622" b="28198"/>
              <a:stretch>
                <a:fillRect/>
              </a:stretch>
            </p:blipFill>
            <p:spPr bwMode="auto">
              <a:xfrm>
                <a:off x="5630877" y="4853007"/>
                <a:ext cx="846147" cy="800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17" name="Picture 134" descr="pandapatch2.jpg"/>
              <p:cNvPicPr>
                <a:picLocks noChangeAspect="1"/>
              </p:cNvPicPr>
              <p:nvPr/>
            </p:nvPicPr>
            <p:blipFill>
              <a:blip r:embed="rId5"/>
              <a:srcRect l="61964" t="59451" r="26572" b="28198"/>
              <a:stretch>
                <a:fillRect/>
              </a:stretch>
            </p:blipFill>
            <p:spPr bwMode="auto">
              <a:xfrm>
                <a:off x="4226025" y="5496353"/>
                <a:ext cx="839799" cy="763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855590" y="1201707"/>
              <a:ext cx="1562905" cy="1547516"/>
              <a:chOff x="-519707" y="690680"/>
              <a:chExt cx="2499284" cy="2474714"/>
            </a:xfrm>
          </p:grpSpPr>
          <p:pic>
            <p:nvPicPr>
              <p:cNvPr id="97406" name="Picture 123" descr="pandapatch4.jpg"/>
              <p:cNvPicPr>
                <a:picLocks noChangeAspect="1"/>
              </p:cNvPicPr>
              <p:nvPr/>
            </p:nvPicPr>
            <p:blipFill>
              <a:blip r:embed="rId6"/>
              <a:srcRect l="46011" t="75398" r="42523" b="9834"/>
              <a:stretch>
                <a:fillRect/>
              </a:stretch>
            </p:blipFill>
            <p:spPr bwMode="auto">
              <a:xfrm>
                <a:off x="1139778" y="1216189"/>
                <a:ext cx="839799" cy="912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07" name="Picture 125" descr="pandapatch4.jpg"/>
              <p:cNvPicPr>
                <a:picLocks noChangeAspect="1"/>
              </p:cNvPicPr>
              <p:nvPr/>
            </p:nvPicPr>
            <p:blipFill>
              <a:blip r:embed="rId6"/>
              <a:srcRect l="13112" t="6882" r="75597" b="79636"/>
              <a:stretch>
                <a:fillRect/>
              </a:stretch>
            </p:blipFill>
            <p:spPr bwMode="auto">
              <a:xfrm>
                <a:off x="-285673" y="2208817"/>
                <a:ext cx="827102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08" name="Picture 126" descr="pandapatch4.jpg"/>
              <p:cNvPicPr>
                <a:picLocks noChangeAspect="1"/>
              </p:cNvPicPr>
              <p:nvPr/>
            </p:nvPicPr>
            <p:blipFill>
              <a:blip r:embed="rId6"/>
              <a:srcRect l="29974" t="23907" r="59059" b="62508"/>
              <a:stretch>
                <a:fillRect/>
              </a:stretch>
            </p:blipFill>
            <p:spPr bwMode="auto">
              <a:xfrm>
                <a:off x="1071431" y="2325596"/>
                <a:ext cx="803286" cy="839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09" name="Picture 127" descr="pandapatch4.jpg"/>
              <p:cNvPicPr>
                <a:picLocks noChangeAspect="1"/>
              </p:cNvPicPr>
              <p:nvPr/>
            </p:nvPicPr>
            <p:blipFill>
              <a:blip r:embed="rId6"/>
              <a:srcRect l="61964" t="6882" r="25574" b="79636"/>
              <a:stretch>
                <a:fillRect/>
              </a:stretch>
            </p:blipFill>
            <p:spPr bwMode="auto">
              <a:xfrm>
                <a:off x="-110507" y="1274579"/>
                <a:ext cx="912825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10" name="Picture 124" descr="pandapatch4.jpg"/>
              <p:cNvPicPr>
                <a:picLocks noChangeAspect="1"/>
              </p:cNvPicPr>
              <p:nvPr/>
            </p:nvPicPr>
            <p:blipFill>
              <a:blip r:embed="rId6"/>
              <a:srcRect l="28976" t="6882" r="59059" b="79636"/>
              <a:stretch>
                <a:fillRect/>
              </a:stretch>
            </p:blipFill>
            <p:spPr bwMode="auto">
              <a:xfrm>
                <a:off x="-519707" y="690680"/>
                <a:ext cx="876312" cy="83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3180584" y="2662904"/>
              <a:ext cx="1534741" cy="1643955"/>
              <a:chOff x="5886468" y="1493811"/>
              <a:chExt cx="2454246" cy="2628936"/>
            </a:xfrm>
          </p:grpSpPr>
          <p:pic>
            <p:nvPicPr>
              <p:cNvPr id="97399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61920" t="41473" r="26009" b="45531"/>
              <a:stretch>
                <a:fillRect/>
              </a:stretch>
            </p:blipFill>
            <p:spPr bwMode="auto">
              <a:xfrm>
                <a:off x="6170697" y="1493811"/>
                <a:ext cx="884187" cy="80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00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78371" t="58115" r="9666" b="27708"/>
              <a:stretch>
                <a:fillRect/>
              </a:stretch>
            </p:blipFill>
            <p:spPr bwMode="auto">
              <a:xfrm>
                <a:off x="6142059" y="3246435"/>
                <a:ext cx="876312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01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13350" t="6779" r="75185" b="79045"/>
              <a:stretch>
                <a:fillRect/>
              </a:stretch>
            </p:blipFill>
            <p:spPr bwMode="auto">
              <a:xfrm>
                <a:off x="6807168" y="2990844"/>
                <a:ext cx="839799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02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13068" t="41473" r="74968" b="45531"/>
              <a:stretch>
                <a:fillRect/>
              </a:stretch>
            </p:blipFill>
            <p:spPr bwMode="auto">
              <a:xfrm>
                <a:off x="6405525" y="2297097"/>
                <a:ext cx="876312" cy="80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03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45752" t="6779" r="42284" b="79045"/>
              <a:stretch>
                <a:fillRect/>
              </a:stretch>
            </p:blipFill>
            <p:spPr bwMode="auto">
              <a:xfrm>
                <a:off x="7464402" y="2516175"/>
                <a:ext cx="876312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04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29713" t="6779" r="58823" b="79045"/>
              <a:stretch>
                <a:fillRect/>
              </a:stretch>
            </p:blipFill>
            <p:spPr bwMode="auto">
              <a:xfrm>
                <a:off x="5886468" y="2552688"/>
                <a:ext cx="839799" cy="876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405" name="Picture 8" descr="C:\Documents and Settings\grauman\Desktop\slides\panda_ex\pandapatch5.jpg"/>
              <p:cNvPicPr>
                <a:picLocks noChangeAspect="1" noChangeArrowheads="1"/>
              </p:cNvPicPr>
              <p:nvPr/>
            </p:nvPicPr>
            <p:blipFill>
              <a:blip r:embed="rId7"/>
              <a:srcRect l="78783" t="41473" r="9666" b="45531"/>
              <a:stretch>
                <a:fillRect/>
              </a:stretch>
            </p:blipFill>
            <p:spPr bwMode="auto">
              <a:xfrm>
                <a:off x="7127910" y="1530324"/>
                <a:ext cx="846147" cy="80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6085" name="TextBox 51"/>
          <p:cNvSpPr txBox="1">
            <a:spLocks noChangeArrowheads="1"/>
          </p:cNvSpPr>
          <p:nvPr/>
        </p:nvSpPr>
        <p:spPr bwMode="auto">
          <a:xfrm>
            <a:off x="1760538" y="4352925"/>
            <a:ext cx="1350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descriptor space</a:t>
            </a:r>
          </a:p>
        </p:txBody>
      </p:sp>
      <p:grpSp>
        <p:nvGrpSpPr>
          <p:cNvPr id="7" name="Group 190"/>
          <p:cNvGrpSpPr>
            <a:grpSpLocks noChangeAspect="1"/>
          </p:cNvGrpSpPr>
          <p:nvPr/>
        </p:nvGrpSpPr>
        <p:grpSpPr bwMode="auto">
          <a:xfrm>
            <a:off x="300038" y="4743450"/>
            <a:ext cx="2487612" cy="1724025"/>
            <a:chOff x="-758898" y="1273488"/>
            <a:chExt cx="5915106" cy="4098989"/>
          </a:xfrm>
        </p:grpSpPr>
        <p:pic>
          <p:nvPicPr>
            <p:cNvPr id="97344" name="Picture 23" descr="panda1_patche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9518" y="1274733"/>
              <a:ext cx="3561389" cy="40894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97345" name="Rectangle 192"/>
            <p:cNvSpPr>
              <a:spLocks noChangeArrowheads="1"/>
            </p:cNvSpPr>
            <p:nvPr/>
          </p:nvSpPr>
          <p:spPr bwMode="auto">
            <a:xfrm rot="2403778">
              <a:off x="2748329" y="1658115"/>
              <a:ext cx="332771" cy="35439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46" name="Rectangle 193"/>
            <p:cNvSpPr>
              <a:spLocks noChangeArrowheads="1"/>
            </p:cNvSpPr>
            <p:nvPr/>
          </p:nvSpPr>
          <p:spPr bwMode="auto">
            <a:xfrm rot="4479566">
              <a:off x="2925336" y="2041915"/>
              <a:ext cx="429398" cy="42877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47" name="Rectangle 194"/>
            <p:cNvSpPr>
              <a:spLocks noChangeArrowheads="1"/>
            </p:cNvSpPr>
            <p:nvPr/>
          </p:nvSpPr>
          <p:spPr bwMode="auto">
            <a:xfrm rot="6076419">
              <a:off x="3351119" y="2398793"/>
              <a:ext cx="283942" cy="27485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48" name="Rectangle 195"/>
            <p:cNvSpPr>
              <a:spLocks noChangeArrowheads="1"/>
            </p:cNvSpPr>
            <p:nvPr/>
          </p:nvSpPr>
          <p:spPr bwMode="auto">
            <a:xfrm rot="7967323">
              <a:off x="3408187" y="1920754"/>
              <a:ext cx="279465" cy="25400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49" name="Rectangle 196"/>
            <p:cNvSpPr>
              <a:spLocks noChangeArrowheads="1"/>
            </p:cNvSpPr>
            <p:nvPr/>
          </p:nvSpPr>
          <p:spPr bwMode="auto">
            <a:xfrm rot="6547857">
              <a:off x="3384419" y="1531827"/>
              <a:ext cx="204489" cy="18223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0" name="Rectangle 197"/>
            <p:cNvSpPr>
              <a:spLocks noChangeArrowheads="1"/>
            </p:cNvSpPr>
            <p:nvPr/>
          </p:nvSpPr>
          <p:spPr bwMode="auto">
            <a:xfrm rot="6076419">
              <a:off x="1709285" y="2872434"/>
              <a:ext cx="340502" cy="34635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1" name="Rectangle 198"/>
            <p:cNvSpPr>
              <a:spLocks noChangeArrowheads="1"/>
            </p:cNvSpPr>
            <p:nvPr/>
          </p:nvSpPr>
          <p:spPr bwMode="auto">
            <a:xfrm rot="3812729">
              <a:off x="1276500" y="1399218"/>
              <a:ext cx="383790" cy="379998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2" name="Rectangle 199"/>
            <p:cNvSpPr>
              <a:spLocks noChangeArrowheads="1"/>
            </p:cNvSpPr>
            <p:nvPr/>
          </p:nvSpPr>
          <p:spPr bwMode="auto">
            <a:xfrm rot="3812729">
              <a:off x="1340811" y="1529510"/>
              <a:ext cx="218653" cy="17668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3" name="Rectangle 200"/>
            <p:cNvSpPr>
              <a:spLocks noChangeArrowheads="1"/>
            </p:cNvSpPr>
            <p:nvPr/>
          </p:nvSpPr>
          <p:spPr bwMode="auto">
            <a:xfrm rot="3812729">
              <a:off x="977685" y="1393416"/>
              <a:ext cx="141620" cy="13345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4" name="Rectangle 201"/>
            <p:cNvSpPr>
              <a:spLocks noChangeArrowheads="1"/>
            </p:cNvSpPr>
            <p:nvPr/>
          </p:nvSpPr>
          <p:spPr bwMode="auto">
            <a:xfrm rot="7300187">
              <a:off x="1118560" y="1270438"/>
              <a:ext cx="179029" cy="18513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5" name="Rectangle 202"/>
            <p:cNvSpPr>
              <a:spLocks noChangeArrowheads="1"/>
            </p:cNvSpPr>
            <p:nvPr/>
          </p:nvSpPr>
          <p:spPr bwMode="auto">
            <a:xfrm rot="2090564">
              <a:off x="1395775" y="1933164"/>
              <a:ext cx="191409" cy="18929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6" name="Rectangle 203"/>
            <p:cNvSpPr>
              <a:spLocks noChangeArrowheads="1"/>
            </p:cNvSpPr>
            <p:nvPr/>
          </p:nvSpPr>
          <p:spPr bwMode="auto">
            <a:xfrm rot="-170145">
              <a:off x="819067" y="2634908"/>
              <a:ext cx="312805" cy="32736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7" name="Rectangle 204"/>
            <p:cNvSpPr>
              <a:spLocks noChangeArrowheads="1"/>
            </p:cNvSpPr>
            <p:nvPr/>
          </p:nvSpPr>
          <p:spPr bwMode="auto">
            <a:xfrm rot="368009">
              <a:off x="866549" y="2804242"/>
              <a:ext cx="371516" cy="37320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8" name="Rectangle 205"/>
            <p:cNvSpPr>
              <a:spLocks noChangeArrowheads="1"/>
            </p:cNvSpPr>
            <p:nvPr/>
          </p:nvSpPr>
          <p:spPr bwMode="auto">
            <a:xfrm rot="1313508">
              <a:off x="1752091" y="2953910"/>
              <a:ext cx="162867" cy="18225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59" name="Rectangle 206"/>
            <p:cNvSpPr>
              <a:spLocks noChangeArrowheads="1"/>
            </p:cNvSpPr>
            <p:nvPr/>
          </p:nvSpPr>
          <p:spPr bwMode="auto">
            <a:xfrm rot="850053">
              <a:off x="2378571" y="2761016"/>
              <a:ext cx="236372" cy="20806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0" name="Rectangle 207"/>
            <p:cNvSpPr>
              <a:spLocks noChangeArrowheads="1"/>
            </p:cNvSpPr>
            <p:nvPr/>
          </p:nvSpPr>
          <p:spPr bwMode="auto">
            <a:xfrm rot="850053">
              <a:off x="2256882" y="2938345"/>
              <a:ext cx="226575" cy="21053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1" name="Rectangle 208"/>
            <p:cNvSpPr>
              <a:spLocks noChangeArrowheads="1"/>
            </p:cNvSpPr>
            <p:nvPr/>
          </p:nvSpPr>
          <p:spPr bwMode="auto">
            <a:xfrm rot="-1803540">
              <a:off x="2298828" y="3110113"/>
              <a:ext cx="155329" cy="18785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2" name="Rectangle 209"/>
            <p:cNvSpPr>
              <a:spLocks noChangeArrowheads="1"/>
            </p:cNvSpPr>
            <p:nvPr/>
          </p:nvSpPr>
          <p:spPr bwMode="auto">
            <a:xfrm rot="-3404993">
              <a:off x="888081" y="3123869"/>
              <a:ext cx="151133" cy="17102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3" name="Rectangle 210"/>
            <p:cNvSpPr>
              <a:spLocks noChangeArrowheads="1"/>
            </p:cNvSpPr>
            <p:nvPr/>
          </p:nvSpPr>
          <p:spPr bwMode="auto">
            <a:xfrm rot="-1652809">
              <a:off x="3030606" y="3732460"/>
              <a:ext cx="222913" cy="17861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4" name="Rectangle 211"/>
            <p:cNvSpPr>
              <a:spLocks noChangeArrowheads="1"/>
            </p:cNvSpPr>
            <p:nvPr/>
          </p:nvSpPr>
          <p:spPr bwMode="auto">
            <a:xfrm rot="2176634">
              <a:off x="3405359" y="4553565"/>
              <a:ext cx="153120" cy="17958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5" name="Rectangle 212"/>
            <p:cNvSpPr>
              <a:spLocks noChangeArrowheads="1"/>
            </p:cNvSpPr>
            <p:nvPr/>
          </p:nvSpPr>
          <p:spPr bwMode="auto">
            <a:xfrm rot="3376059">
              <a:off x="3730962" y="4754725"/>
              <a:ext cx="146832" cy="16742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6" name="Rectangle 213"/>
            <p:cNvSpPr>
              <a:spLocks noChangeArrowheads="1"/>
            </p:cNvSpPr>
            <p:nvPr/>
          </p:nvSpPr>
          <p:spPr bwMode="auto">
            <a:xfrm rot="1689288">
              <a:off x="1971662" y="4766091"/>
              <a:ext cx="134758" cy="15500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7" name="Rectangle 214"/>
            <p:cNvSpPr>
              <a:spLocks noChangeArrowheads="1"/>
            </p:cNvSpPr>
            <p:nvPr/>
          </p:nvSpPr>
          <p:spPr bwMode="auto">
            <a:xfrm rot="5608739">
              <a:off x="2333934" y="4897542"/>
              <a:ext cx="407143" cy="38559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8" name="Rectangle 215"/>
            <p:cNvSpPr>
              <a:spLocks noChangeArrowheads="1"/>
            </p:cNvSpPr>
            <p:nvPr/>
          </p:nvSpPr>
          <p:spPr bwMode="auto">
            <a:xfrm rot="6793417">
              <a:off x="2086214" y="4934216"/>
              <a:ext cx="454733" cy="42178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69" name="Rectangle 216"/>
            <p:cNvSpPr>
              <a:spLocks noChangeArrowheads="1"/>
            </p:cNvSpPr>
            <p:nvPr/>
          </p:nvSpPr>
          <p:spPr bwMode="auto">
            <a:xfrm rot="8126368">
              <a:off x="785051" y="5051600"/>
              <a:ext cx="230270" cy="228074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0" name="Rectangle 217"/>
            <p:cNvSpPr>
              <a:spLocks noChangeArrowheads="1"/>
            </p:cNvSpPr>
            <p:nvPr/>
          </p:nvSpPr>
          <p:spPr bwMode="auto">
            <a:xfrm rot="8879187">
              <a:off x="1651945" y="3732547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1" name="Rectangle 218"/>
            <p:cNvSpPr>
              <a:spLocks noChangeArrowheads="1"/>
            </p:cNvSpPr>
            <p:nvPr/>
          </p:nvSpPr>
          <p:spPr bwMode="auto">
            <a:xfrm rot="5057823">
              <a:off x="2131361" y="3833433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2" name="Rectangle 219"/>
            <p:cNvSpPr>
              <a:spLocks noChangeArrowheads="1"/>
            </p:cNvSpPr>
            <p:nvPr/>
          </p:nvSpPr>
          <p:spPr bwMode="auto">
            <a:xfrm rot="5057823">
              <a:off x="1972836" y="3979484"/>
              <a:ext cx="330618" cy="35908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3" name="Rectangle 220"/>
            <p:cNvSpPr>
              <a:spLocks noChangeArrowheads="1"/>
            </p:cNvSpPr>
            <p:nvPr/>
          </p:nvSpPr>
          <p:spPr bwMode="auto">
            <a:xfrm rot="2884398">
              <a:off x="2001284" y="3894557"/>
              <a:ext cx="429419" cy="432267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4" name="Rectangle 221"/>
            <p:cNvSpPr>
              <a:spLocks noChangeArrowheads="1"/>
            </p:cNvSpPr>
            <p:nvPr/>
          </p:nvSpPr>
          <p:spPr bwMode="auto">
            <a:xfrm rot="900791">
              <a:off x="230583" y="3672046"/>
              <a:ext cx="435006" cy="36726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5" name="Rectangle 222"/>
            <p:cNvSpPr>
              <a:spLocks noChangeArrowheads="1"/>
            </p:cNvSpPr>
            <p:nvPr/>
          </p:nvSpPr>
          <p:spPr bwMode="auto">
            <a:xfrm rot="508543">
              <a:off x="249100" y="3493634"/>
              <a:ext cx="401763" cy="272375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6" name="Rectangle 223"/>
            <p:cNvSpPr>
              <a:spLocks noChangeArrowheads="1"/>
            </p:cNvSpPr>
            <p:nvPr/>
          </p:nvSpPr>
          <p:spPr bwMode="auto">
            <a:xfrm rot="2425690">
              <a:off x="1685954" y="3893578"/>
              <a:ext cx="385646" cy="36702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7" name="Rectangle 224"/>
            <p:cNvSpPr>
              <a:spLocks noChangeArrowheads="1"/>
            </p:cNvSpPr>
            <p:nvPr/>
          </p:nvSpPr>
          <p:spPr bwMode="auto">
            <a:xfrm rot="1740742">
              <a:off x="3628479" y="3923526"/>
              <a:ext cx="246820" cy="22661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8" name="Rectangle 225"/>
            <p:cNvSpPr>
              <a:spLocks noChangeArrowheads="1"/>
            </p:cNvSpPr>
            <p:nvPr/>
          </p:nvSpPr>
          <p:spPr bwMode="auto">
            <a:xfrm rot="-1135016">
              <a:off x="3506054" y="3799961"/>
              <a:ext cx="196704" cy="21440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79" name="Rectangle 226"/>
            <p:cNvSpPr>
              <a:spLocks noChangeArrowheads="1"/>
            </p:cNvSpPr>
            <p:nvPr/>
          </p:nvSpPr>
          <p:spPr bwMode="auto">
            <a:xfrm rot="1124235">
              <a:off x="3257044" y="3568740"/>
              <a:ext cx="220240" cy="19519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0" name="Rectangle 227"/>
            <p:cNvSpPr>
              <a:spLocks noChangeArrowheads="1"/>
            </p:cNvSpPr>
            <p:nvPr/>
          </p:nvSpPr>
          <p:spPr bwMode="auto">
            <a:xfrm rot="4174381">
              <a:off x="623865" y="3992638"/>
              <a:ext cx="161159" cy="16773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1" name="Rectangle 228"/>
            <p:cNvSpPr>
              <a:spLocks noChangeArrowheads="1"/>
            </p:cNvSpPr>
            <p:nvPr/>
          </p:nvSpPr>
          <p:spPr bwMode="auto">
            <a:xfrm rot="2422202">
              <a:off x="1515836" y="3841261"/>
              <a:ext cx="152158" cy="22214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2" name="Rectangle 229"/>
            <p:cNvSpPr>
              <a:spLocks noChangeArrowheads="1"/>
            </p:cNvSpPr>
            <p:nvPr/>
          </p:nvSpPr>
          <p:spPr bwMode="auto">
            <a:xfrm rot="2422202">
              <a:off x="1413879" y="4004297"/>
              <a:ext cx="161421" cy="15801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3" name="Rectangle 230"/>
            <p:cNvSpPr>
              <a:spLocks noChangeArrowheads="1"/>
            </p:cNvSpPr>
            <p:nvPr/>
          </p:nvSpPr>
          <p:spPr bwMode="auto">
            <a:xfrm rot="2422202">
              <a:off x="1361960" y="4257991"/>
              <a:ext cx="114165" cy="9464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4" name="Rectangle 231"/>
            <p:cNvSpPr>
              <a:spLocks noChangeArrowheads="1"/>
            </p:cNvSpPr>
            <p:nvPr/>
          </p:nvSpPr>
          <p:spPr bwMode="auto">
            <a:xfrm rot="2422202">
              <a:off x="1266375" y="4367530"/>
              <a:ext cx="114165" cy="94641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5" name="Rectangle 232"/>
            <p:cNvSpPr>
              <a:spLocks noChangeArrowheads="1"/>
            </p:cNvSpPr>
            <p:nvPr/>
          </p:nvSpPr>
          <p:spPr bwMode="auto">
            <a:xfrm rot="1748824">
              <a:off x="415557" y="3898635"/>
              <a:ext cx="161766" cy="19720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6" name="Rectangle 233"/>
            <p:cNvSpPr>
              <a:spLocks noChangeArrowheads="1"/>
            </p:cNvSpPr>
            <p:nvPr/>
          </p:nvSpPr>
          <p:spPr bwMode="auto">
            <a:xfrm rot="1452515">
              <a:off x="1962839" y="3695226"/>
              <a:ext cx="194426" cy="13814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7" name="Rectangle 234"/>
            <p:cNvSpPr>
              <a:spLocks noChangeArrowheads="1"/>
            </p:cNvSpPr>
            <p:nvPr/>
          </p:nvSpPr>
          <p:spPr bwMode="auto">
            <a:xfrm rot="-735569">
              <a:off x="316533" y="3001994"/>
              <a:ext cx="219613" cy="17951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8" name="Rectangle 235"/>
            <p:cNvSpPr>
              <a:spLocks noChangeArrowheads="1"/>
            </p:cNvSpPr>
            <p:nvPr/>
          </p:nvSpPr>
          <p:spPr bwMode="auto">
            <a:xfrm rot="2090564">
              <a:off x="1426879" y="2002910"/>
              <a:ext cx="147433" cy="156566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89" name="Rectangle 236"/>
            <p:cNvSpPr>
              <a:spLocks noChangeArrowheads="1"/>
            </p:cNvSpPr>
            <p:nvPr/>
          </p:nvSpPr>
          <p:spPr bwMode="auto">
            <a:xfrm rot="2090564">
              <a:off x="2878773" y="3784809"/>
              <a:ext cx="135410" cy="128182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90" name="Rectangle 237"/>
            <p:cNvSpPr>
              <a:spLocks noChangeArrowheads="1"/>
            </p:cNvSpPr>
            <p:nvPr/>
          </p:nvSpPr>
          <p:spPr bwMode="auto">
            <a:xfrm rot="2090564">
              <a:off x="1772952" y="3788081"/>
              <a:ext cx="156271" cy="158150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91" name="Rectangle 238"/>
            <p:cNvSpPr>
              <a:spLocks noChangeArrowheads="1"/>
            </p:cNvSpPr>
            <p:nvPr/>
          </p:nvSpPr>
          <p:spPr bwMode="auto">
            <a:xfrm rot="889161" flipV="1">
              <a:off x="3829101" y="4059040"/>
              <a:ext cx="456210" cy="302499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92" name="Rectangle 239"/>
            <p:cNvSpPr>
              <a:spLocks noChangeArrowheads="1"/>
            </p:cNvSpPr>
            <p:nvPr/>
          </p:nvSpPr>
          <p:spPr bwMode="auto">
            <a:xfrm rot="-318622">
              <a:off x="3239418" y="3659663"/>
              <a:ext cx="194443" cy="143773"/>
            </a:xfrm>
            <a:prstGeom prst="rect">
              <a:avLst/>
            </a:prstGeom>
            <a:noFill/>
            <a:ln w="19050" algn="ctr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93" name="Rectangle 240"/>
            <p:cNvSpPr>
              <a:spLocks noChangeArrowheads="1"/>
            </p:cNvSpPr>
            <p:nvPr/>
          </p:nvSpPr>
          <p:spPr bwMode="auto">
            <a:xfrm>
              <a:off x="3987792" y="3611565"/>
              <a:ext cx="1168416" cy="138749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94" name="Rectangle 241"/>
            <p:cNvSpPr>
              <a:spLocks noChangeArrowheads="1"/>
            </p:cNvSpPr>
            <p:nvPr/>
          </p:nvSpPr>
          <p:spPr bwMode="auto">
            <a:xfrm>
              <a:off x="-758898" y="2881305"/>
              <a:ext cx="1168416" cy="138749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" name="Group 242"/>
          <p:cNvGrpSpPr>
            <a:grpSpLocks noChangeAspect="1"/>
          </p:cNvGrpSpPr>
          <p:nvPr/>
        </p:nvGrpSpPr>
        <p:grpSpPr bwMode="auto">
          <a:xfrm>
            <a:off x="2782888" y="4670425"/>
            <a:ext cx="1930400" cy="1898650"/>
            <a:chOff x="4498974" y="1055655"/>
            <a:chExt cx="4527612" cy="4454586"/>
          </a:xfrm>
        </p:grpSpPr>
        <p:pic>
          <p:nvPicPr>
            <p:cNvPr id="97315" name="Picture 24" descr="panda_patch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98974" y="1274733"/>
              <a:ext cx="4527612" cy="397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316" name="Rectangle 244"/>
            <p:cNvSpPr>
              <a:spLocks noChangeArrowheads="1"/>
            </p:cNvSpPr>
            <p:nvPr/>
          </p:nvSpPr>
          <p:spPr bwMode="auto">
            <a:xfrm rot="5141941">
              <a:off x="5564298" y="1498838"/>
              <a:ext cx="328619" cy="36512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17" name="Rectangle 245"/>
            <p:cNvSpPr>
              <a:spLocks noChangeArrowheads="1"/>
            </p:cNvSpPr>
            <p:nvPr/>
          </p:nvSpPr>
          <p:spPr bwMode="auto">
            <a:xfrm rot="5803388">
              <a:off x="6169716" y="1424606"/>
              <a:ext cx="528894" cy="5035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18" name="Rectangle 246"/>
            <p:cNvSpPr>
              <a:spLocks noChangeArrowheads="1"/>
            </p:cNvSpPr>
            <p:nvPr/>
          </p:nvSpPr>
          <p:spPr bwMode="auto">
            <a:xfrm rot="4500892">
              <a:off x="6116497" y="1782994"/>
              <a:ext cx="428642" cy="42994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19" name="Rectangle 247"/>
            <p:cNvSpPr>
              <a:spLocks noChangeArrowheads="1"/>
            </p:cNvSpPr>
            <p:nvPr/>
          </p:nvSpPr>
          <p:spPr bwMode="auto">
            <a:xfrm rot="3780541">
              <a:off x="6668110" y="1951353"/>
              <a:ext cx="605003" cy="59952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0" name="Rectangle 248"/>
            <p:cNvSpPr>
              <a:spLocks noChangeArrowheads="1"/>
            </p:cNvSpPr>
            <p:nvPr/>
          </p:nvSpPr>
          <p:spPr bwMode="auto">
            <a:xfrm rot="4166865">
              <a:off x="7665747" y="1945368"/>
              <a:ext cx="403198" cy="448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1" name="Rectangle 249"/>
            <p:cNvSpPr>
              <a:spLocks noChangeArrowheads="1"/>
            </p:cNvSpPr>
            <p:nvPr/>
          </p:nvSpPr>
          <p:spPr bwMode="auto">
            <a:xfrm rot="260839">
              <a:off x="7765020" y="2787234"/>
              <a:ext cx="425133" cy="448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2" name="Rectangle 250"/>
            <p:cNvSpPr>
              <a:spLocks noChangeArrowheads="1"/>
            </p:cNvSpPr>
            <p:nvPr/>
          </p:nvSpPr>
          <p:spPr bwMode="auto">
            <a:xfrm rot="260839">
              <a:off x="5904184" y="1218739"/>
              <a:ext cx="456006" cy="48473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3" name="Rectangle 251"/>
            <p:cNvSpPr>
              <a:spLocks noChangeArrowheads="1"/>
            </p:cNvSpPr>
            <p:nvPr/>
          </p:nvSpPr>
          <p:spPr bwMode="auto">
            <a:xfrm rot="734976">
              <a:off x="4653733" y="2427960"/>
              <a:ext cx="603308" cy="5415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4" name="Rectangle 252"/>
            <p:cNvSpPr>
              <a:spLocks noChangeArrowheads="1"/>
            </p:cNvSpPr>
            <p:nvPr/>
          </p:nvSpPr>
          <p:spPr bwMode="auto">
            <a:xfrm rot="-293446">
              <a:off x="4540474" y="1960543"/>
              <a:ext cx="700675" cy="70962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5" name="Rectangle 253"/>
            <p:cNvSpPr>
              <a:spLocks noChangeArrowheads="1"/>
            </p:cNvSpPr>
            <p:nvPr/>
          </p:nvSpPr>
          <p:spPr bwMode="auto">
            <a:xfrm rot="-1020721">
              <a:off x="4571935" y="2173518"/>
              <a:ext cx="467500" cy="429722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6" name="Rectangle 254"/>
            <p:cNvSpPr>
              <a:spLocks noChangeArrowheads="1"/>
            </p:cNvSpPr>
            <p:nvPr/>
          </p:nvSpPr>
          <p:spPr bwMode="auto">
            <a:xfrm rot="-1020721">
              <a:off x="5020329" y="3118286"/>
              <a:ext cx="426697" cy="3658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7" name="Rectangle 255"/>
            <p:cNvSpPr>
              <a:spLocks noChangeArrowheads="1"/>
            </p:cNvSpPr>
            <p:nvPr/>
          </p:nvSpPr>
          <p:spPr bwMode="auto">
            <a:xfrm rot="-3547688">
              <a:off x="5092492" y="3094034"/>
              <a:ext cx="677210" cy="61997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8" name="Rectangle 256"/>
            <p:cNvSpPr>
              <a:spLocks noChangeArrowheads="1"/>
            </p:cNvSpPr>
            <p:nvPr/>
          </p:nvSpPr>
          <p:spPr bwMode="auto">
            <a:xfrm rot="-3547688">
              <a:off x="5244706" y="3115236"/>
              <a:ext cx="332102" cy="37112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29" name="Rectangle 257"/>
            <p:cNvSpPr>
              <a:spLocks noChangeArrowheads="1"/>
            </p:cNvSpPr>
            <p:nvPr/>
          </p:nvSpPr>
          <p:spPr bwMode="auto">
            <a:xfrm rot="-5857429">
              <a:off x="5896326" y="2683175"/>
              <a:ext cx="379210" cy="38504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0" name="Rectangle 258"/>
            <p:cNvSpPr>
              <a:spLocks noChangeArrowheads="1"/>
            </p:cNvSpPr>
            <p:nvPr/>
          </p:nvSpPr>
          <p:spPr bwMode="auto">
            <a:xfrm rot="-4247964">
              <a:off x="6222825" y="2656946"/>
              <a:ext cx="255286" cy="26615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1" name="Rectangle 259"/>
            <p:cNvSpPr>
              <a:spLocks noChangeArrowheads="1"/>
            </p:cNvSpPr>
            <p:nvPr/>
          </p:nvSpPr>
          <p:spPr bwMode="auto">
            <a:xfrm rot="-6536316">
              <a:off x="6746578" y="2633664"/>
              <a:ext cx="493721" cy="51559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2" name="Rectangle 260"/>
            <p:cNvSpPr>
              <a:spLocks noChangeArrowheads="1"/>
            </p:cNvSpPr>
            <p:nvPr/>
          </p:nvSpPr>
          <p:spPr bwMode="auto">
            <a:xfrm rot="-7636424">
              <a:off x="6354671" y="2916861"/>
              <a:ext cx="435538" cy="42222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3" name="Rectangle 261"/>
            <p:cNvSpPr>
              <a:spLocks noChangeArrowheads="1"/>
            </p:cNvSpPr>
            <p:nvPr/>
          </p:nvSpPr>
          <p:spPr bwMode="auto">
            <a:xfrm rot="-9682559">
              <a:off x="6770956" y="3150746"/>
              <a:ext cx="384028" cy="33524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4" name="Rectangle 262"/>
            <p:cNvSpPr>
              <a:spLocks noChangeArrowheads="1"/>
            </p:cNvSpPr>
            <p:nvPr/>
          </p:nvSpPr>
          <p:spPr bwMode="auto">
            <a:xfrm rot="9367836">
              <a:off x="6371895" y="4009441"/>
              <a:ext cx="655241" cy="62668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5" name="Rectangle 263"/>
            <p:cNvSpPr>
              <a:spLocks noChangeArrowheads="1"/>
            </p:cNvSpPr>
            <p:nvPr/>
          </p:nvSpPr>
          <p:spPr bwMode="auto">
            <a:xfrm rot="8712282">
              <a:off x="5860412" y="3564208"/>
              <a:ext cx="417241" cy="42332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6" name="Rectangle 264"/>
            <p:cNvSpPr>
              <a:spLocks noChangeArrowheads="1"/>
            </p:cNvSpPr>
            <p:nvPr/>
          </p:nvSpPr>
          <p:spPr bwMode="auto">
            <a:xfrm rot="9754339">
              <a:off x="6185929" y="3475213"/>
              <a:ext cx="419887" cy="37416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7" name="Rectangle 265"/>
            <p:cNvSpPr>
              <a:spLocks noChangeArrowheads="1"/>
            </p:cNvSpPr>
            <p:nvPr/>
          </p:nvSpPr>
          <p:spPr bwMode="auto">
            <a:xfrm rot="7814351">
              <a:off x="4603388" y="4136953"/>
              <a:ext cx="838413" cy="85640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8" name="Rectangle 266"/>
            <p:cNvSpPr>
              <a:spLocks noChangeArrowheads="1"/>
            </p:cNvSpPr>
            <p:nvPr/>
          </p:nvSpPr>
          <p:spPr bwMode="auto">
            <a:xfrm rot="5400000">
              <a:off x="5064925" y="4579160"/>
              <a:ext cx="547695" cy="73026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39" name="Rectangle 267"/>
            <p:cNvSpPr>
              <a:spLocks noChangeArrowheads="1"/>
            </p:cNvSpPr>
            <p:nvPr/>
          </p:nvSpPr>
          <p:spPr bwMode="auto">
            <a:xfrm rot="7590695">
              <a:off x="8047458" y="4761686"/>
              <a:ext cx="535775" cy="56941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40" name="Rectangle 268"/>
            <p:cNvSpPr>
              <a:spLocks noChangeArrowheads="1"/>
            </p:cNvSpPr>
            <p:nvPr/>
          </p:nvSpPr>
          <p:spPr bwMode="auto">
            <a:xfrm rot="6131475">
              <a:off x="8090073" y="4213976"/>
              <a:ext cx="497341" cy="51124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41" name="Rectangle 269"/>
            <p:cNvSpPr>
              <a:spLocks noChangeArrowheads="1"/>
            </p:cNvSpPr>
            <p:nvPr/>
          </p:nvSpPr>
          <p:spPr bwMode="auto">
            <a:xfrm rot="6400600">
              <a:off x="8135849" y="4489137"/>
              <a:ext cx="449813" cy="45762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42" name="Rectangle 270"/>
            <p:cNvSpPr>
              <a:spLocks noChangeArrowheads="1"/>
            </p:cNvSpPr>
            <p:nvPr/>
          </p:nvSpPr>
          <p:spPr bwMode="auto">
            <a:xfrm>
              <a:off x="7675605" y="5254650"/>
              <a:ext cx="1168416" cy="25559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43" name="Rectangle 271"/>
            <p:cNvSpPr>
              <a:spLocks noChangeArrowheads="1"/>
            </p:cNvSpPr>
            <p:nvPr/>
          </p:nvSpPr>
          <p:spPr bwMode="auto">
            <a:xfrm>
              <a:off x="5375286" y="1055655"/>
              <a:ext cx="1168416" cy="21907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40" name="TextBox 339"/>
          <p:cNvSpPr txBox="1">
            <a:spLocks noChangeArrowheads="1"/>
          </p:cNvSpPr>
          <p:nvPr/>
        </p:nvSpPr>
        <p:spPr bwMode="auto">
          <a:xfrm>
            <a:off x="4900613" y="2111375"/>
            <a:ext cx="4198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Feature space partitions serve to “match” the local descriptors within successively wider regions.</a:t>
            </a:r>
          </a:p>
        </p:txBody>
      </p:sp>
      <p:grpSp>
        <p:nvGrpSpPr>
          <p:cNvPr id="9" name="Group 341"/>
          <p:cNvGrpSpPr>
            <a:grpSpLocks/>
          </p:cNvGrpSpPr>
          <p:nvPr/>
        </p:nvGrpSpPr>
        <p:grpSpPr bwMode="auto">
          <a:xfrm>
            <a:off x="993775" y="1165225"/>
            <a:ext cx="3051175" cy="2760663"/>
            <a:chOff x="2855590" y="1201707"/>
            <a:chExt cx="3051026" cy="2760644"/>
          </a:xfrm>
        </p:grpSpPr>
        <p:pic>
          <p:nvPicPr>
            <p:cNvPr id="97310" name="Picture 133" descr="pandapatch2.jpg"/>
            <p:cNvPicPr>
              <a:picLocks noChangeAspect="1"/>
            </p:cNvPicPr>
            <p:nvPr/>
          </p:nvPicPr>
          <p:blipFill>
            <a:blip r:embed="rId5"/>
            <a:srcRect l="78825" t="58859" r="9622" b="28198"/>
            <a:stretch>
              <a:fillRect/>
            </a:stretch>
          </p:blipFill>
          <p:spPr bwMode="auto">
            <a:xfrm>
              <a:off x="5377485" y="3462046"/>
              <a:ext cx="529131" cy="500305"/>
            </a:xfrm>
            <a:prstGeom prst="rect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/>
            </a:ln>
          </p:spPr>
        </p:pic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855590" y="1201707"/>
              <a:ext cx="1497332" cy="1547516"/>
              <a:chOff x="-519707" y="690680"/>
              <a:chExt cx="2394424" cy="2474714"/>
            </a:xfrm>
          </p:grpSpPr>
          <p:pic>
            <p:nvPicPr>
              <p:cNvPr id="97313" name="Picture 126" descr="pandapatch4.jpg"/>
              <p:cNvPicPr>
                <a:picLocks noChangeAspect="1"/>
              </p:cNvPicPr>
              <p:nvPr/>
            </p:nvPicPr>
            <p:blipFill>
              <a:blip r:embed="rId6"/>
              <a:srcRect l="29974" t="23907" r="59059" b="62508"/>
              <a:stretch>
                <a:fillRect/>
              </a:stretch>
            </p:blipFill>
            <p:spPr bwMode="auto">
              <a:xfrm>
                <a:off x="1071431" y="2325596"/>
                <a:ext cx="803286" cy="839798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</p:pic>
          <p:pic>
            <p:nvPicPr>
              <p:cNvPr id="97314" name="Picture 124" descr="pandapatch4.jpg"/>
              <p:cNvPicPr>
                <a:picLocks noChangeAspect="1"/>
              </p:cNvPicPr>
              <p:nvPr/>
            </p:nvPicPr>
            <p:blipFill>
              <a:blip r:embed="rId6"/>
              <a:srcRect l="28976" t="6882" r="59059" b="79636"/>
              <a:stretch>
                <a:fillRect/>
              </a:stretch>
            </p:blipFill>
            <p:spPr bwMode="auto">
              <a:xfrm>
                <a:off x="-519707" y="690680"/>
                <a:ext cx="876312" cy="833451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</p:pic>
        </p:grpSp>
        <p:pic>
          <p:nvPicPr>
            <p:cNvPr id="97312" name="Picture 8" descr="C:\Documents and Settings\grauman\Desktop\slides\panda_ex\pandapatch5.jpg"/>
            <p:cNvPicPr>
              <a:picLocks noChangeAspect="1" noChangeArrowheads="1"/>
            </p:cNvPicPr>
            <p:nvPr/>
          </p:nvPicPr>
          <p:blipFill>
            <a:blip r:embed="rId7"/>
            <a:srcRect l="29713" t="6779" r="58823" b="79045"/>
            <a:stretch>
              <a:fillRect/>
            </a:stretch>
          </p:blipFill>
          <p:spPr bwMode="auto">
            <a:xfrm>
              <a:off x="3180591" y="3325054"/>
              <a:ext cx="525162" cy="547985"/>
            </a:xfrm>
            <a:prstGeom prst="rect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/>
            </a:ln>
          </p:spPr>
        </p:pic>
      </p:grpSp>
      <p:grpSp>
        <p:nvGrpSpPr>
          <p:cNvPr id="11" name="Group 373"/>
          <p:cNvGrpSpPr>
            <a:grpSpLocks/>
          </p:cNvGrpSpPr>
          <p:nvPr/>
        </p:nvGrpSpPr>
        <p:grpSpPr bwMode="auto">
          <a:xfrm>
            <a:off x="1249363" y="1530350"/>
            <a:ext cx="2992437" cy="2811463"/>
            <a:chOff x="3074668" y="1530324"/>
            <a:chExt cx="2992737" cy="2811497"/>
          </a:xfrm>
        </p:grpSpPr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5103490" y="1886592"/>
              <a:ext cx="963915" cy="956959"/>
              <a:chOff x="3476610" y="1639863"/>
              <a:chExt cx="1541421" cy="1530324"/>
            </a:xfrm>
          </p:grpSpPr>
          <p:pic>
            <p:nvPicPr>
              <p:cNvPr id="97308" name="Picture 135" descr="pandapatch1.jpg"/>
              <p:cNvPicPr>
                <a:picLocks noChangeAspect="1"/>
              </p:cNvPicPr>
              <p:nvPr/>
            </p:nvPicPr>
            <p:blipFill>
              <a:blip r:embed="rId4"/>
              <a:srcRect l="12613" t="6291" r="74513" b="79585"/>
              <a:stretch>
                <a:fillRect/>
              </a:stretch>
            </p:blipFill>
            <p:spPr bwMode="auto">
              <a:xfrm>
                <a:off x="3476610" y="2297097"/>
                <a:ext cx="942990" cy="87309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97309" name="Picture 136" descr="pandapatch1.jpg"/>
              <p:cNvPicPr>
                <a:picLocks noChangeAspect="1"/>
              </p:cNvPicPr>
              <p:nvPr/>
            </p:nvPicPr>
            <p:blipFill>
              <a:blip r:embed="rId4"/>
              <a:srcRect l="13416" t="58115" r="74513" b="27710"/>
              <a:stretch>
                <a:fillRect/>
              </a:stretch>
            </p:blipFill>
            <p:spPr bwMode="auto">
              <a:xfrm>
                <a:off x="4133844" y="1639863"/>
                <a:ext cx="884187" cy="8763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pic>
          <p:nvPicPr>
            <p:cNvPr id="97305" name="Picture 134" descr="pandapatch2.jpg"/>
            <p:cNvPicPr>
              <a:picLocks noChangeAspect="1"/>
            </p:cNvPicPr>
            <p:nvPr/>
          </p:nvPicPr>
          <p:blipFill>
            <a:blip r:embed="rId5"/>
            <a:srcRect l="61964" t="59451" r="26572" b="28198"/>
            <a:stretch>
              <a:fillRect/>
            </a:stretch>
          </p:blipFill>
          <p:spPr bwMode="auto">
            <a:xfrm>
              <a:off x="4498971" y="3864349"/>
              <a:ext cx="525161" cy="477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97306" name="Picture 127" descr="pandapatch4.jpg"/>
            <p:cNvPicPr>
              <a:picLocks noChangeAspect="1"/>
            </p:cNvPicPr>
            <p:nvPr/>
          </p:nvPicPr>
          <p:blipFill>
            <a:blip r:embed="rId6"/>
            <a:srcRect l="61964" t="6882" r="25574" b="79636"/>
            <a:stretch>
              <a:fillRect/>
            </a:stretch>
          </p:blipFill>
          <p:spPr bwMode="auto">
            <a:xfrm>
              <a:off x="3074668" y="1530324"/>
              <a:ext cx="570827" cy="5211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97307" name="Picture 8" descr="C:\Documents and Settings\grauman\Desktop\slides\panda_ex\pandapatch5.jpg"/>
            <p:cNvPicPr>
              <a:picLocks noChangeAspect="1" noChangeArrowheads="1"/>
            </p:cNvPicPr>
            <p:nvPr/>
          </p:nvPicPr>
          <p:blipFill>
            <a:blip r:embed="rId7"/>
            <a:srcRect l="45752" t="6779" r="42284" b="79045"/>
            <a:stretch>
              <a:fillRect/>
            </a:stretch>
          </p:blipFill>
          <p:spPr bwMode="auto">
            <a:xfrm>
              <a:off x="4167341" y="3302221"/>
              <a:ext cx="547995" cy="5479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13" name="Group 273"/>
          <p:cNvGrpSpPr/>
          <p:nvPr/>
        </p:nvGrpSpPr>
        <p:grpSpPr>
          <a:xfrm>
            <a:off x="1066704" y="1238218"/>
            <a:ext cx="3257300" cy="3257550"/>
            <a:chOff x="6178572" y="1165194"/>
            <a:chExt cx="3257300" cy="32575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50190" name="Straight Connector 27"/>
            <p:cNvCxnSpPr>
              <a:cxnSpLocks noChangeShapeType="1"/>
            </p:cNvCxnSpPr>
            <p:nvPr/>
          </p:nvCxnSpPr>
          <p:spPr bwMode="auto">
            <a:xfrm rot="5400000">
              <a:off x="7083607" y="2779554"/>
              <a:ext cx="3228722" cy="2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91" name="Straight Connector 27"/>
            <p:cNvCxnSpPr>
              <a:cxnSpLocks noChangeShapeType="1"/>
            </p:cNvCxnSpPr>
            <p:nvPr/>
          </p:nvCxnSpPr>
          <p:spPr bwMode="auto">
            <a:xfrm rot="5400000">
              <a:off x="5294472" y="2808382"/>
              <a:ext cx="3228722" cy="2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92" name="Straight Connector 29"/>
            <p:cNvCxnSpPr>
              <a:cxnSpLocks noChangeShapeType="1"/>
            </p:cNvCxnSpPr>
            <p:nvPr/>
          </p:nvCxnSpPr>
          <p:spPr bwMode="auto">
            <a:xfrm>
              <a:off x="6207398" y="3683339"/>
              <a:ext cx="3228474" cy="125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93" name="Straight Connector 29"/>
            <p:cNvCxnSpPr>
              <a:cxnSpLocks noChangeShapeType="1"/>
            </p:cNvCxnSpPr>
            <p:nvPr/>
          </p:nvCxnSpPr>
          <p:spPr bwMode="auto">
            <a:xfrm>
              <a:off x="6178572" y="1968482"/>
              <a:ext cx="3228474" cy="125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</p:grpSp>
      <p:grpSp>
        <p:nvGrpSpPr>
          <p:cNvPr id="14" name="Group 272"/>
          <p:cNvGrpSpPr/>
          <p:nvPr/>
        </p:nvGrpSpPr>
        <p:grpSpPr>
          <a:xfrm>
            <a:off x="1139730" y="1238220"/>
            <a:ext cx="3228474" cy="3228722"/>
            <a:chOff x="6236223" y="1165196"/>
            <a:chExt cx="3228474" cy="3228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50188" name="Straight Connector 27"/>
            <p:cNvCxnSpPr>
              <a:cxnSpLocks noChangeShapeType="1"/>
            </p:cNvCxnSpPr>
            <p:nvPr/>
          </p:nvCxnSpPr>
          <p:spPr bwMode="auto">
            <a:xfrm rot="5400000">
              <a:off x="6178450" y="2779556"/>
              <a:ext cx="3228722" cy="2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50189" name="Straight Connector 29"/>
            <p:cNvCxnSpPr>
              <a:cxnSpLocks noChangeShapeType="1"/>
            </p:cNvCxnSpPr>
            <p:nvPr/>
          </p:nvCxnSpPr>
          <p:spPr bwMode="auto">
            <a:xfrm>
              <a:off x="6236223" y="2808383"/>
              <a:ext cx="3228474" cy="1254"/>
            </a:xfrm>
            <a:prstGeom prst="line">
              <a:avLst/>
            </a:prstGeom>
            <a:noFill/>
            <a:ln w="57150" algn="ctr">
              <a:solidFill>
                <a:srgbClr val="00B0F0"/>
              </a:solidFill>
              <a:prstDash val="sysDash"/>
              <a:round/>
              <a:headEnd/>
              <a:tailEnd/>
            </a:ln>
          </p:spPr>
        </p:cxnSp>
      </p:grpSp>
      <p:cxnSp>
        <p:nvCxnSpPr>
          <p:cNvPr id="407" name="Straight Connector 406"/>
          <p:cNvCxnSpPr>
            <a:cxnSpLocks noChangeShapeType="1"/>
          </p:cNvCxnSpPr>
          <p:nvPr/>
        </p:nvCxnSpPr>
        <p:spPr bwMode="auto">
          <a:xfrm rot="16200000" flipH="1">
            <a:off x="1176338" y="1420813"/>
            <a:ext cx="401637" cy="255587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09" name="Straight Connector 408"/>
          <p:cNvCxnSpPr>
            <a:cxnSpLocks noChangeShapeType="1"/>
          </p:cNvCxnSpPr>
          <p:nvPr/>
        </p:nvCxnSpPr>
        <p:spPr bwMode="auto">
          <a:xfrm flipV="1">
            <a:off x="1358900" y="5473700"/>
            <a:ext cx="2154238" cy="36513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11" name="Straight Connector 410"/>
          <p:cNvCxnSpPr>
            <a:cxnSpLocks noChangeShapeType="1"/>
          </p:cNvCxnSpPr>
          <p:nvPr/>
        </p:nvCxnSpPr>
        <p:spPr bwMode="auto">
          <a:xfrm>
            <a:off x="1577975" y="3575050"/>
            <a:ext cx="1022350" cy="1588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13" name="Straight Connector 412"/>
          <p:cNvCxnSpPr>
            <a:cxnSpLocks noChangeShapeType="1"/>
          </p:cNvCxnSpPr>
          <p:nvPr/>
        </p:nvCxnSpPr>
        <p:spPr bwMode="auto">
          <a:xfrm rot="10800000" flipH="1" flipV="1">
            <a:off x="1165225" y="4911725"/>
            <a:ext cx="1843088" cy="296863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16" name="Straight Connector 415"/>
          <p:cNvCxnSpPr>
            <a:cxnSpLocks noChangeShapeType="1"/>
          </p:cNvCxnSpPr>
          <p:nvPr/>
        </p:nvCxnSpPr>
        <p:spPr bwMode="auto">
          <a:xfrm flipV="1">
            <a:off x="2965450" y="3722688"/>
            <a:ext cx="876300" cy="400050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418" name="Straight Connector 417"/>
          <p:cNvCxnSpPr>
            <a:cxnSpLocks noChangeShapeType="1"/>
          </p:cNvCxnSpPr>
          <p:nvPr/>
        </p:nvCxnSpPr>
        <p:spPr bwMode="auto">
          <a:xfrm rot="16200000" flipH="1">
            <a:off x="2457450" y="5586413"/>
            <a:ext cx="273050" cy="889000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48" name="Straight Connector 147"/>
          <p:cNvCxnSpPr>
            <a:cxnSpLocks noChangeShapeType="1"/>
          </p:cNvCxnSpPr>
          <p:nvPr/>
        </p:nvCxnSpPr>
        <p:spPr bwMode="auto">
          <a:xfrm>
            <a:off x="2381250" y="2516188"/>
            <a:ext cx="1204913" cy="73025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149" name="Straight Connector 148"/>
          <p:cNvCxnSpPr>
            <a:cxnSpLocks noChangeShapeType="1"/>
          </p:cNvCxnSpPr>
          <p:nvPr/>
        </p:nvCxnSpPr>
        <p:spPr bwMode="auto">
          <a:xfrm flipV="1">
            <a:off x="1614488" y="5353050"/>
            <a:ext cx="2197100" cy="484188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</p:cxnSp>
      <p:pic>
        <p:nvPicPr>
          <p:cNvPr id="150" name="Picture 26" descr="xse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700" y="6496050"/>
            <a:ext cx="155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12" descr="yse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65450" y="6496050"/>
            <a:ext cx="1606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03" name="Text Box 26"/>
          <p:cNvSpPr txBox="1">
            <a:spLocks noChangeArrowheads="1"/>
          </p:cNvSpPr>
          <p:nvPr/>
        </p:nvSpPr>
        <p:spPr bwMode="auto">
          <a:xfrm>
            <a:off x="6229350" y="6477000"/>
            <a:ext cx="283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Slide credit: Kristen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3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7|46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1215</Words>
  <Application>Microsoft Office PowerPoint</Application>
  <PresentationFormat>On-screen Show (4:3)</PresentationFormat>
  <Paragraphs>262</Paragraphs>
  <Slides>27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Office Theme</vt:lpstr>
      <vt:lpstr>1_Office Theme</vt:lpstr>
      <vt:lpstr>15_Default Design</vt:lpstr>
      <vt:lpstr>27_Default Design</vt:lpstr>
      <vt:lpstr>8_Default Design</vt:lpstr>
      <vt:lpstr>29_Default Design</vt:lpstr>
      <vt:lpstr>Large Scale  Recognition and Retrieval</vt:lpstr>
      <vt:lpstr>Slide 2</vt:lpstr>
      <vt:lpstr>Content-Based Image Retrieval</vt:lpstr>
      <vt:lpstr>Some vision techniques for  large scale recognition</vt:lpstr>
      <vt:lpstr>Some vision techniques for  large scale recognition</vt:lpstr>
      <vt:lpstr>Slide 6</vt:lpstr>
      <vt:lpstr>Comparing sets of local features</vt:lpstr>
      <vt:lpstr>Pyramid match kernel</vt:lpstr>
      <vt:lpstr>Pyramid match: main idea</vt:lpstr>
      <vt:lpstr>Pyramid match: main idea</vt:lpstr>
      <vt:lpstr>Computing the partial matching</vt:lpstr>
      <vt:lpstr>Slide 12</vt:lpstr>
      <vt:lpstr>Pyramid match kernel: examples of extensions and applications by other groups</vt:lpstr>
      <vt:lpstr>Slide 14</vt:lpstr>
      <vt:lpstr>Some vision techniques for  large scale recognition</vt:lpstr>
      <vt:lpstr>Learning how to compare images</vt:lpstr>
      <vt:lpstr>Example sources of similarity constraints</vt:lpstr>
      <vt:lpstr>Locality Sensitive Hashing (LSH)</vt:lpstr>
      <vt:lpstr>  Fast Image Search for Learned Metrics Jain, Kulis, &amp; Grauman, CVPR 2008 </vt:lpstr>
      <vt:lpstr>Results: Flickr dataset</vt:lpstr>
      <vt:lpstr>Results: Flickr dataset</vt:lpstr>
      <vt:lpstr>Some vision techniques for  large scale recognition</vt:lpstr>
      <vt:lpstr>Semantic Hashing</vt:lpstr>
      <vt:lpstr>Exploring different choices of  semantic hash function</vt:lpstr>
      <vt:lpstr>Learn mapping</vt:lpstr>
      <vt:lpstr>LabelMe retrieval comparison</vt:lpstr>
      <vt:lpstr>Review: constructing  a good metric from data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Customer</dc:creator>
  <cp:lastModifiedBy>Sony Customer</cp:lastModifiedBy>
  <cp:revision>11</cp:revision>
  <dcterms:created xsi:type="dcterms:W3CDTF">2009-09-27T15:21:09Z</dcterms:created>
  <dcterms:modified xsi:type="dcterms:W3CDTF">2009-09-28T06:49:18Z</dcterms:modified>
</cp:coreProperties>
</file>