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9" r:id="rId2"/>
    <p:sldId id="258" r:id="rId3"/>
    <p:sldId id="309" r:id="rId4"/>
    <p:sldId id="299" r:id="rId5"/>
    <p:sldId id="315" r:id="rId6"/>
    <p:sldId id="271" r:id="rId7"/>
    <p:sldId id="288" r:id="rId8"/>
    <p:sldId id="275" r:id="rId9"/>
    <p:sldId id="325" r:id="rId10"/>
    <p:sldId id="311" r:id="rId11"/>
    <p:sldId id="308" r:id="rId12"/>
    <p:sldId id="310" r:id="rId13"/>
    <p:sldId id="263" r:id="rId14"/>
    <p:sldId id="285" r:id="rId15"/>
    <p:sldId id="326" r:id="rId16"/>
    <p:sldId id="323" r:id="rId17"/>
    <p:sldId id="324" r:id="rId18"/>
    <p:sldId id="320" r:id="rId19"/>
    <p:sldId id="266" r:id="rId20"/>
    <p:sldId id="291" r:id="rId21"/>
    <p:sldId id="287" r:id="rId22"/>
    <p:sldId id="267" r:id="rId23"/>
    <p:sldId id="301" r:id="rId24"/>
    <p:sldId id="302" r:id="rId25"/>
    <p:sldId id="303" r:id="rId26"/>
    <p:sldId id="304" r:id="rId27"/>
    <p:sldId id="261" r:id="rId28"/>
    <p:sldId id="269" r:id="rId29"/>
    <p:sldId id="270" r:id="rId30"/>
    <p:sldId id="316" r:id="rId31"/>
    <p:sldId id="317" r:id="rId32"/>
    <p:sldId id="318" r:id="rId33"/>
    <p:sldId id="286" r:id="rId34"/>
    <p:sldId id="322" r:id="rId35"/>
    <p:sldId id="32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3300"/>
    <a:srgbClr val="FF9933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9209" autoAdjust="0"/>
  </p:normalViewPr>
  <p:slideViewPr>
    <p:cSldViewPr>
      <p:cViewPr varScale="1">
        <p:scale>
          <a:sx n="64" d="100"/>
          <a:sy n="64" d="100"/>
        </p:scale>
        <p:origin x="-12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Latency of system </a:t>
            </a:r>
            <a:r>
              <a:rPr lang="en-US" dirty="0" smtClean="0"/>
              <a:t>components (</a:t>
            </a:r>
            <a:r>
              <a:rPr lang="el-GR" sz="1440" b="1" i="0" u="none" strike="noStrike" baseline="0" dirty="0" smtClean="0">
                <a:effectLst/>
              </a:rPr>
              <a:t>μ</a:t>
            </a:r>
            <a:r>
              <a:rPr lang="en-US" dirty="0" smtClean="0"/>
              <a:t>s)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Latency of system components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Sheet1!$A$2:$A$4</c:f>
              <c:strCache>
                <c:ptCount val="3"/>
                <c:pt idx="0">
                  <c:v>Disk</c:v>
                </c:pt>
                <c:pt idx="1">
                  <c:v>1Gb Ethernet</c:v>
                </c:pt>
                <c:pt idx="2">
                  <c:v>DRAM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2000</c:v>
                </c:pt>
                <c:pt idx="1">
                  <c:v>120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0560"/>
        <c:axId val="5976448"/>
      </c:barChart>
      <c:catAx>
        <c:axId val="5970560"/>
        <c:scaling>
          <c:orientation val="minMax"/>
        </c:scaling>
        <c:delete val="0"/>
        <c:axPos val="b"/>
        <c:majorTickMark val="out"/>
        <c:minorTickMark val="none"/>
        <c:tickLblPos val="nextTo"/>
        <c:crossAx val="5976448"/>
        <c:crosses val="autoZero"/>
        <c:auto val="1"/>
        <c:lblAlgn val="ctr"/>
        <c:lblOffset val="100"/>
        <c:noMultiLvlLbl val="0"/>
      </c:catAx>
      <c:valAx>
        <c:axId val="5976448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705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Latency of system components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Disk</c:v>
                </c:pt>
                <c:pt idx="1">
                  <c:v>1Gb Ethernet</c:v>
                </c:pt>
                <c:pt idx="2">
                  <c:v>Flash</c:v>
                </c:pt>
                <c:pt idx="3">
                  <c:v>10Gb Ethernet</c:v>
                </c:pt>
                <c:pt idx="4">
                  <c:v>Infiniband</c:v>
                </c:pt>
                <c:pt idx="5">
                  <c:v>DRAM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2000</c:v>
                </c:pt>
                <c:pt idx="1">
                  <c:v>120</c:v>
                </c:pt>
                <c:pt idx="2">
                  <c:v>100</c:v>
                </c:pt>
                <c:pt idx="3">
                  <c:v>50</c:v>
                </c:pt>
                <c:pt idx="4">
                  <c:v>4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98080"/>
        <c:axId val="44399616"/>
      </c:barChart>
      <c:catAx>
        <c:axId val="4439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44399616"/>
        <c:crosses val="autoZero"/>
        <c:auto val="1"/>
        <c:lblAlgn val="ctr"/>
        <c:lblOffset val="100"/>
        <c:noMultiLvlLbl val="0"/>
      </c:catAx>
      <c:valAx>
        <c:axId val="4439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980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Latency of system components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1Gb Ethernet</c:v>
                </c:pt>
                <c:pt idx="1">
                  <c:v>Flash</c:v>
                </c:pt>
                <c:pt idx="2">
                  <c:v>10Gb Ethernet</c:v>
                </c:pt>
                <c:pt idx="3">
                  <c:v>Infiniband</c:v>
                </c:pt>
                <c:pt idx="4">
                  <c:v>DRAM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50</c:v>
                </c:pt>
                <c:pt idx="3">
                  <c:v>4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15616"/>
        <c:axId val="77676928"/>
      </c:barChart>
      <c:catAx>
        <c:axId val="4441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77676928"/>
        <c:crosses val="autoZero"/>
        <c:auto val="1"/>
        <c:lblAlgn val="ctr"/>
        <c:lblOffset val="100"/>
        <c:noMultiLvlLbl val="0"/>
      </c:catAx>
      <c:valAx>
        <c:axId val="7767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156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Latency of system components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Disk</c:v>
                </c:pt>
                <c:pt idx="1">
                  <c:v>1Gb Ethernet</c:v>
                </c:pt>
                <c:pt idx="2">
                  <c:v>Flash</c:v>
                </c:pt>
                <c:pt idx="3">
                  <c:v>10Gb Ethernet</c:v>
                </c:pt>
                <c:pt idx="4">
                  <c:v>Infiniband</c:v>
                </c:pt>
                <c:pt idx="5">
                  <c:v>DRAM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2000</c:v>
                </c:pt>
                <c:pt idx="1">
                  <c:v>120</c:v>
                </c:pt>
                <c:pt idx="2">
                  <c:v>100</c:v>
                </c:pt>
                <c:pt idx="3">
                  <c:v>50</c:v>
                </c:pt>
                <c:pt idx="4">
                  <c:v>4</c:v>
                </c:pt>
                <c:pt idx="5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19808"/>
        <c:axId val="59506688"/>
      </c:barChart>
      <c:catAx>
        <c:axId val="77719808"/>
        <c:scaling>
          <c:orientation val="minMax"/>
        </c:scaling>
        <c:delete val="0"/>
        <c:axPos val="b"/>
        <c:majorTickMark val="out"/>
        <c:minorTickMark val="none"/>
        <c:tickLblPos val="nextTo"/>
        <c:crossAx val="59506688"/>
        <c:crosses val="autoZero"/>
        <c:auto val="1"/>
        <c:lblAlgn val="ctr"/>
        <c:lblOffset val="100"/>
        <c:noMultiLvlLbl val="0"/>
      </c:catAx>
      <c:valAx>
        <c:axId val="5950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7198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dirty="0"/>
              <a:t>Latency of system </a:t>
            </a:r>
            <a:r>
              <a:rPr lang="en-US" sz="1200" b="0" dirty="0" smtClean="0"/>
              <a:t>components (us)</a:t>
            </a:r>
            <a:endParaRPr lang="en-US" sz="1200" b="0" dirty="0"/>
          </a:p>
        </c:rich>
      </c:tx>
      <c:layout>
        <c:manualLayout>
          <c:xMode val="edge"/>
          <c:yMode val="edge"/>
          <c:x val="0.19915492957746478"/>
          <c:y val="3.20000000000000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Latency of system components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Flash</c:v>
                </c:pt>
                <c:pt idx="1">
                  <c:v>FusionIO</c:v>
                </c:pt>
                <c:pt idx="2">
                  <c:v>1Gb Ethernet</c:v>
                </c:pt>
                <c:pt idx="3">
                  <c:v>10Gb Ethernet</c:v>
                </c:pt>
                <c:pt idx="4">
                  <c:v>Infiniband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50</c:v>
                </c:pt>
                <c:pt idx="2">
                  <c:v>120</c:v>
                </c:pt>
                <c:pt idx="3">
                  <c:v>50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34528"/>
        <c:axId val="80136064"/>
      </c:barChart>
      <c:catAx>
        <c:axId val="8013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80136064"/>
        <c:crosses val="autoZero"/>
        <c:auto val="1"/>
        <c:lblAlgn val="ctr"/>
        <c:lblOffset val="100"/>
        <c:noMultiLvlLbl val="0"/>
      </c:catAx>
      <c:valAx>
        <c:axId val="8013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1345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 (MB/s)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In-datapath</c:v>
                </c:pt>
                <c:pt idx="1">
                  <c:v>Off-datapath</c:v>
                </c:pt>
                <c:pt idx="2">
                  <c:v>Software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128</c:v>
                </c:pt>
                <c:pt idx="1">
                  <c:v>53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60896"/>
        <c:axId val="80562432"/>
      </c:barChart>
      <c:catAx>
        <c:axId val="8056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80562432"/>
        <c:crosses val="autoZero"/>
        <c:auto val="1"/>
        <c:lblAlgn val="ctr"/>
        <c:lblOffset val="100"/>
        <c:noMultiLvlLbl val="0"/>
      </c:catAx>
      <c:valAx>
        <c:axId val="80562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Bandwidth</a:t>
                </a:r>
                <a:r>
                  <a:rPr lang="en-US" b="0" baseline="0" dirty="0" smtClean="0"/>
                  <a:t> (MB/s)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608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Latency of system </a:t>
            </a:r>
            <a:r>
              <a:rPr lang="en-US" dirty="0" smtClean="0"/>
              <a:t>components (</a:t>
            </a:r>
            <a:r>
              <a:rPr lang="el-GR" sz="1440" b="1" i="0" u="none" strike="noStrike" baseline="0" dirty="0" smtClean="0">
                <a:effectLst/>
              </a:rPr>
              <a:t>μ</a:t>
            </a:r>
            <a:r>
              <a:rPr lang="en-US" dirty="0" smtClean="0"/>
              <a:t>s)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Latency of system components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Sheet1!$A$2:$A$4</c:f>
              <c:strCache>
                <c:ptCount val="3"/>
                <c:pt idx="0">
                  <c:v>Flash</c:v>
                </c:pt>
                <c:pt idx="1">
                  <c:v>1Gb Ethernet</c:v>
                </c:pt>
                <c:pt idx="2">
                  <c:v>DRAM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120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87712"/>
        <c:axId val="59080704"/>
      </c:barChart>
      <c:catAx>
        <c:axId val="598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59080704"/>
        <c:crosses val="autoZero"/>
        <c:auto val="1"/>
        <c:lblAlgn val="ctr"/>
        <c:lblOffset val="100"/>
        <c:noMultiLvlLbl val="0"/>
      </c:catAx>
      <c:valAx>
        <c:axId val="59080704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877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Latency of system </a:t>
            </a:r>
            <a:r>
              <a:rPr lang="en-US" dirty="0" smtClean="0"/>
              <a:t>components (</a:t>
            </a:r>
            <a:r>
              <a:rPr lang="el-GR" dirty="0" smtClean="0">
                <a:latin typeface="Verdana"/>
                <a:ea typeface="Verdana"/>
                <a:cs typeface="Verdana"/>
              </a:rPr>
              <a:t>μ</a:t>
            </a:r>
            <a:r>
              <a:rPr lang="en-US" dirty="0" smtClean="0"/>
              <a:t>s)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Latency of system components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Sheet1!$A$2:$A$4</c:f>
              <c:strCache>
                <c:ptCount val="3"/>
                <c:pt idx="0">
                  <c:v>Flash</c:v>
                </c:pt>
                <c:pt idx="1">
                  <c:v>1Gb Ethernet</c:v>
                </c:pt>
                <c:pt idx="2">
                  <c:v>DRAM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120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8544"/>
        <c:axId val="6430080"/>
      </c:barChart>
      <c:catAx>
        <c:axId val="642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6430080"/>
        <c:crosses val="autoZero"/>
        <c:auto val="1"/>
        <c:lblAlgn val="ctr"/>
        <c:lblOffset val="100"/>
        <c:noMultiLvlLbl val="0"/>
      </c:catAx>
      <c:valAx>
        <c:axId val="643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285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63500"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1">
                  <c:v>432</c:v>
                </c:pt>
                <c:pt idx="2">
                  <c:v>432</c:v>
                </c:pt>
                <c:pt idx="3">
                  <c:v>432</c:v>
                </c:pt>
                <c:pt idx="4">
                  <c:v>432</c:v>
                </c:pt>
                <c:pt idx="5">
                  <c:v>432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75360"/>
        <c:axId val="37438976"/>
      </c:line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63500"/>
          </c:spP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0.04</c:v>
                </c:pt>
                <c:pt idx="1">
                  <c:v>1.68</c:v>
                </c:pt>
                <c:pt idx="2">
                  <c:v>2.3199999999999998</c:v>
                </c:pt>
                <c:pt idx="3">
                  <c:v>3.31</c:v>
                </c:pt>
                <c:pt idx="4">
                  <c:v>4.3600000000000003</c:v>
                </c:pt>
                <c:pt idx="5">
                  <c:v>5.48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63552"/>
        <c:axId val="37440896"/>
      </c:lineChart>
      <c:catAx>
        <c:axId val="3737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chemeClr val="tx1">
                        <a:lumMod val="50000"/>
                      </a:schemeClr>
                    </a:solidFill>
                  </a:defRPr>
                </a:pPr>
                <a:r>
                  <a:rPr lang="en-US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Network Hops</a:t>
                </a:r>
                <a:endParaRPr lang="en-US" b="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6863599944743748"/>
              <c:y val="0.909406466237174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438976"/>
        <c:crosses val="autoZero"/>
        <c:auto val="1"/>
        <c:lblAlgn val="ctr"/>
        <c:lblOffset val="100"/>
        <c:noMultiLvlLbl val="0"/>
      </c:catAx>
      <c:valAx>
        <c:axId val="37438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1">
                        <a:lumMod val="50000"/>
                      </a:schemeClr>
                    </a:solidFill>
                  </a:defRPr>
                </a:pPr>
                <a:r>
                  <a:rPr lang="en-US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Throughput (MB/s)</a:t>
                </a:r>
                <a:endParaRPr lang="en-US" b="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9298245614035089E-2"/>
              <c:y val="0.381438200906704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375360"/>
        <c:crosses val="autoZero"/>
        <c:crossBetween val="between"/>
      </c:valAx>
      <c:valAx>
        <c:axId val="374408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1">
                        <a:lumMod val="50000"/>
                      </a:schemeClr>
                    </a:solidFill>
                  </a:defRPr>
                </a:pPr>
                <a:r>
                  <a:rPr lang="en-US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Latency</a:t>
                </a:r>
                <a:r>
                  <a:rPr lang="en-US" b="0" baseline="0" dirty="0" smtClean="0">
                    <a:solidFill>
                      <a:schemeClr val="tx1">
                        <a:lumMod val="50000"/>
                      </a:schemeClr>
                    </a:solidFill>
                  </a:rPr>
                  <a:t> (us)</a:t>
                </a:r>
                <a:endParaRPr lang="en-US" b="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94583326426301972"/>
              <c:y val="0.516545573848723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463552"/>
        <c:crosses val="max"/>
        <c:crossBetween val="between"/>
      </c:valAx>
      <c:catAx>
        <c:axId val="37463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40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Prototype performance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160</c:v>
                </c:pt>
                <c:pt idx="2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20128"/>
        <c:axId val="37598336"/>
      </c:barChart>
      <c:catAx>
        <c:axId val="3752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Node</a:t>
                </a:r>
                <a:r>
                  <a:rPr lang="en-US" b="0" baseline="0" dirty="0" smtClean="0"/>
                  <a:t> Count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598336"/>
        <c:crosses val="autoZero"/>
        <c:auto val="1"/>
        <c:lblAlgn val="ctr"/>
        <c:lblOffset val="100"/>
        <c:noMultiLvlLbl val="0"/>
      </c:catAx>
      <c:valAx>
        <c:axId val="37598336"/>
        <c:scaling>
          <c:orientation val="minMax"/>
          <c:max val="3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Bandwidth</a:t>
                </a:r>
                <a:r>
                  <a:rPr lang="en-US" b="0" baseline="0" dirty="0" smtClean="0"/>
                  <a:t> (MB/s)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5201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801590395259998"/>
          <c:y val="4.5077760802287772E-2"/>
          <c:w val="0.46328038210339989"/>
          <c:h val="0.20492080731287901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Prototype performance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0.08</c:v>
                </c:pt>
                <c:pt idx="1">
                  <c:v>0.16</c:v>
                </c:pt>
                <c:pt idx="2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96640"/>
        <c:axId val="37698560"/>
      </c:barChart>
      <c:catAx>
        <c:axId val="3769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Node</a:t>
                </a:r>
                <a:r>
                  <a:rPr lang="en-US" b="0" baseline="0" dirty="0" smtClean="0"/>
                  <a:t> Count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98560"/>
        <c:crosses val="autoZero"/>
        <c:auto val="1"/>
        <c:lblAlgn val="ctr"/>
        <c:lblOffset val="100"/>
        <c:noMultiLvlLbl val="0"/>
      </c:catAx>
      <c:valAx>
        <c:axId val="37698560"/>
        <c:scaling>
          <c:orientation val="minMax"/>
          <c:max val="6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Bandwidth</a:t>
                </a:r>
                <a:r>
                  <a:rPr lang="en-US" b="0" baseline="0" dirty="0" smtClean="0"/>
                  <a:t> (GB/s)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966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801590395259998"/>
          <c:y val="4.5077760802287772E-2"/>
          <c:w val="0.46328038210339989"/>
          <c:h val="0.20492080731287901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Prototype performance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0.08</c:v>
                </c:pt>
                <c:pt idx="1">
                  <c:v>0.16</c:v>
                </c:pt>
                <c:pt idx="2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 System performance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1.6</c:v>
                </c:pt>
                <c:pt idx="1">
                  <c:v>3.2</c:v>
                </c:pt>
                <c:pt idx="2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97888"/>
        <c:axId val="37799808"/>
      </c:barChart>
      <c:catAx>
        <c:axId val="37797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Node</a:t>
                </a:r>
                <a:r>
                  <a:rPr lang="en-US" b="0" baseline="0" dirty="0" smtClean="0"/>
                  <a:t> Count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799808"/>
        <c:crosses val="autoZero"/>
        <c:auto val="1"/>
        <c:lblAlgn val="ctr"/>
        <c:lblOffset val="100"/>
        <c:noMultiLvlLbl val="0"/>
      </c:catAx>
      <c:valAx>
        <c:axId val="37799808"/>
        <c:scaling>
          <c:orientation val="minMax"/>
          <c:max val="6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Bandwidth</a:t>
                </a:r>
                <a:r>
                  <a:rPr lang="en-US" b="0" baseline="0" dirty="0" smtClean="0"/>
                  <a:t> (GB/s)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7978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801590395259998"/>
          <c:y val="4.5077760802287772E-2"/>
          <c:w val="0.30441893401938619"/>
          <c:h val="0.24533552708896464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Flash Chip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Controller+Network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41</c:v>
                </c:pt>
                <c:pt idx="1">
                  <c:v>43</c:v>
                </c:pt>
                <c:pt idx="2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Software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96960"/>
        <c:axId val="37898880"/>
      </c:barChart>
      <c:catAx>
        <c:axId val="37896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Network</a:t>
                </a:r>
                <a:r>
                  <a:rPr lang="en-US" b="0" baseline="0" dirty="0" smtClean="0"/>
                  <a:t> Hops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898880"/>
        <c:crosses val="autoZero"/>
        <c:auto val="1"/>
        <c:lblAlgn val="ctr"/>
        <c:lblOffset val="100"/>
        <c:noMultiLvlLbl val="0"/>
      </c:catAx>
      <c:valAx>
        <c:axId val="37898880"/>
        <c:scaling>
          <c:orientation val="minMax"/>
          <c:max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Latency (us)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8969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6134458192725909"/>
          <c:y val="4.7223097112860893E-2"/>
          <c:w val="0.32469491313585802"/>
          <c:h val="0.21274015748031497"/>
        </c:manualLayout>
      </c:layout>
      <c:overlay val="1"/>
      <c:spPr>
        <a:solidFill>
          <a:schemeClr val="bg1"/>
        </a:solidFill>
        <a:ln w="25400">
          <a:solidFill>
            <a:schemeClr val="bg2">
              <a:lumMod val="10000"/>
            </a:schemeClr>
          </a:solidFill>
          <a:prstDash val="sysDot"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 (MB/s)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In-datapath</c:v>
                </c:pt>
                <c:pt idx="1">
                  <c:v>Off-datapath</c:v>
                </c:pt>
                <c:pt idx="2">
                  <c:v>Software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128</c:v>
                </c:pt>
                <c:pt idx="1">
                  <c:v>53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41632"/>
        <c:axId val="37943168"/>
      </c:barChart>
      <c:catAx>
        <c:axId val="3794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37943168"/>
        <c:crosses val="autoZero"/>
        <c:auto val="1"/>
        <c:lblAlgn val="ctr"/>
        <c:lblOffset val="100"/>
        <c:noMultiLvlLbl val="0"/>
      </c:catAx>
      <c:valAx>
        <c:axId val="37943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Bandwidth</a:t>
                </a:r>
                <a:r>
                  <a:rPr lang="en-US" b="0" baseline="0" dirty="0" smtClean="0"/>
                  <a:t> (MB/s)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94163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0.16923</cdr:y>
    </cdr:from>
    <cdr:to>
      <cdr:x>0.56667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8382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bg2">
                  <a:lumMod val="50000"/>
                </a:schemeClr>
              </a:solidFill>
            </a:rPr>
            <a:t>Throughput (MB/s)</a:t>
          </a:r>
          <a:endParaRPr lang="en-US" sz="1400" b="1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0.67778</cdr:x>
      <cdr:y>0.27692</cdr:y>
    </cdr:from>
    <cdr:to>
      <cdr:x>0.91111</cdr:x>
      <cdr:y>0.33846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48200" y="13716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6">
                  <a:lumMod val="50000"/>
                </a:schemeClr>
              </a:solidFill>
            </a:rPr>
            <a:t>Latency (us)</a:t>
          </a:r>
          <a:endParaRPr lang="en-US" sz="1400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5" name="Group 4"/>
        <cdr:cNvGrpSpPr/>
      </cdr:nvGrpSpPr>
      <cdr:grpSpPr>
        <a:xfrm xmlns:a="http://schemas.openxmlformats.org/drawingml/2006/main">
          <a:off x="0" y="0"/>
          <a:ext cx="0" cy="0"/>
          <a:chOff x="0" y="0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6486-3B86-4EE0-AD08-161A184FA351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ADA47-F8A8-4642-9F64-BB573B3ED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Affiliation, </a:t>
            </a:r>
            <a:r>
              <a:rPr lang="en-US" dirty="0" err="1" smtClean="0"/>
              <a:t>elliott</a:t>
            </a:r>
            <a:r>
              <a:rPr lang="en-US" dirty="0" smtClean="0"/>
              <a:t> at intel ,</a:t>
            </a:r>
            <a:r>
              <a:rPr lang="en-US" baseline="0" dirty="0" smtClean="0"/>
              <a:t> work while at </a:t>
            </a:r>
            <a:r>
              <a:rPr lang="en-US" baseline="0" dirty="0" err="1" smtClean="0"/>
              <a:t>mit</a:t>
            </a:r>
            <a:endParaRPr lang="en-US" baseline="0" dirty="0" smtClean="0"/>
          </a:p>
          <a:p>
            <a:r>
              <a:rPr lang="en-US" baseline="0" dirty="0" err="1" smtClean="0"/>
              <a:t>sponsers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0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channel? Virtual network?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8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needed</a:t>
            </a:r>
            <a:r>
              <a:rPr lang="en-US" baseline="0" dirty="0" smtClean="0"/>
              <a:t> hub nodes because the ML605 only has one SMA port pinned out</a:t>
            </a:r>
          </a:p>
          <a:p>
            <a:r>
              <a:rPr lang="en-US" baseline="0" dirty="0" smtClean="0"/>
              <a:t>Forced to take a switched fabric topology because ML605 has only one SMA 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new graph with expected performance </a:t>
            </a:r>
          </a:p>
          <a:p>
            <a:r>
              <a:rPr lang="en-US" baseline="0" dirty="0" smtClean="0"/>
              <a:t>Animation? Show </a:t>
            </a:r>
            <a:r>
              <a:rPr lang="en-US" baseline="0" dirty="0" err="1" smtClean="0"/>
              <a:t>orig</a:t>
            </a:r>
            <a:r>
              <a:rPr lang="en-US" baseline="0" dirty="0" smtClean="0"/>
              <a:t>, scale, show 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6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in-path vs out-path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Describe the experiment (route data back to FPGA, pipeline bubbles, </a:t>
            </a:r>
            <a:r>
              <a:rPr lang="en-US" baseline="0" dirty="0" err="1" smtClean="0"/>
              <a:t>pcie</a:t>
            </a:r>
            <a:r>
              <a:rPr lang="en-US" baseline="0" dirty="0" smtClean="0"/>
              <a:t> bottlenecks)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</a:t>
            </a:r>
            <a:r>
              <a:rPr lang="en-US" baseline="0" dirty="0" smtClean="0"/>
              <a:t> in-path to out-path into separate slide ( in prototype results )</a:t>
            </a:r>
          </a:p>
          <a:p>
            <a:r>
              <a:rPr lang="en-US" baseline="0" dirty="0" smtClean="0"/>
              <a:t>Differentiate word counting example from </a:t>
            </a:r>
            <a:r>
              <a:rPr lang="en-US" baseline="0" dirty="0" err="1" smtClean="0"/>
              <a:t>prev</a:t>
            </a:r>
            <a:r>
              <a:rPr lang="en-US" baseline="0" dirty="0" smtClean="0"/>
              <a:t>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9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examples, description in next slide (size, randomness &lt; </a:t>
            </a:r>
            <a:r>
              <a:rPr lang="en-US" dirty="0" err="1" smtClean="0"/>
              <a:t>db</a:t>
            </a:r>
            <a:r>
              <a:rPr lang="en-US" dirty="0" smtClean="0"/>
              <a:t> sequential)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Start with examples, description in next slide (size, randomness &lt; db sequential)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“re-scaling</a:t>
            </a:r>
            <a:r>
              <a:rPr lang="en-US" baseline="0" dirty="0" smtClean="0"/>
              <a:t>” to new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request packet from </a:t>
            </a:r>
            <a:r>
              <a:rPr lang="en-US" dirty="0" err="1" smtClean="0"/>
              <a:t>cpu</a:t>
            </a:r>
            <a:r>
              <a:rPr lang="en-US" dirty="0" smtClean="0"/>
              <a:t> to </a:t>
            </a:r>
            <a:r>
              <a:rPr lang="en-US" dirty="0" err="1" smtClean="0"/>
              <a:t>cpu</a:t>
            </a:r>
            <a:endParaRPr lang="en-US" dirty="0" smtClean="0"/>
          </a:p>
          <a:p>
            <a:r>
              <a:rPr lang="en-US" dirty="0" smtClean="0"/>
              <a:t>Loop animations?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request packet that</a:t>
            </a:r>
            <a:r>
              <a:rPr lang="en-US" baseline="0" dirty="0" smtClean="0"/>
              <a:t> goes from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to remote </a:t>
            </a:r>
            <a:r>
              <a:rPr lang="en-US" baseline="0" dirty="0" err="1" smtClean="0"/>
              <a:t>fpga</a:t>
            </a:r>
            <a:endParaRPr lang="en-US" baseline="0" dirty="0" smtClean="0"/>
          </a:p>
          <a:p>
            <a:r>
              <a:rPr lang="en-US" baseline="0" dirty="0" smtClean="0"/>
              <a:t>Loop animations!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Bandwidth numbers? Topology?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channel? Virtual network?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DA47-F8A8-4642-9F64-BB573B3ED9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4137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37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lang="en-US" sz="1200" kern="1200" smtClean="0">
                <a:solidFill>
                  <a:srgbClr val="40458C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February 27, 2014</a:t>
            </a:r>
            <a:endParaRPr lang="en-US" dirty="0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latin typeface="Tahoma" charset="0"/>
              </a:defRPr>
            </a:lvl1pPr>
          </a:lstStyle>
          <a:p>
            <a:pPr>
              <a:defRPr/>
            </a:pPr>
            <a:fld id="{8C48759D-F0CA-4910-BD7E-24674907CF4B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1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C2CAC-F0DF-4E5B-B84F-ECF7FDD1D0DF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7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26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27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lnSpc>
                      <a:spcPct val="90000"/>
                    </a:lnSpc>
                    <a:spcBef>
                      <a:spcPct val="25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Wingdings" pitchFamily="2" charset="2"/>
                    <a:buChar char="•"/>
                    <a:defRPr/>
                  </a:pPr>
                  <a:endParaRPr lang="en-US" sz="200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4127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Char char="•"/>
                <a:defRPr/>
              </a:pPr>
              <a:endParaRPr lang="en-US" sz="2000">
                <a:solidFill>
                  <a:srgbClr val="40458C"/>
                </a:solidFill>
              </a:endParaRPr>
            </a:p>
          </p:txBody>
        </p:sp>
        <p:sp>
          <p:nvSpPr>
            <p:cNvPr id="4127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Char char="•"/>
                <a:defRPr/>
              </a:pPr>
              <a:endParaRPr lang="en-US" sz="2000">
                <a:solidFill>
                  <a:srgbClr val="40458C"/>
                </a:solidFill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27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  <p:sp>
            <p:nvSpPr>
              <p:cNvPr id="4127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  <p:sp>
            <p:nvSpPr>
              <p:cNvPr id="4127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Wingdings" pitchFamily="2" charset="2"/>
                  <a:buChar char="•"/>
                  <a:defRPr/>
                </a:pPr>
                <a:endParaRPr lang="en-US" sz="20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289" y="151302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27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127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 smtClean="0"/>
            </a:lvl1pPr>
          </a:lstStyle>
          <a:p>
            <a:pPr fontAlgn="base">
              <a:spcAft>
                <a:spcPct val="0"/>
              </a:spcAft>
              <a:defRPr/>
            </a:pPr>
            <a:fld id="{512C2CAC-F0DF-4E5B-B84F-ECF7FDD1D0DF}" type="slidenum">
              <a:rPr lang="en-US">
                <a:solidFill>
                  <a:srgbClr val="40458C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Scalable Multi-Access Flash Store for Big Data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781800" cy="1752600"/>
          </a:xfrm>
        </p:spPr>
        <p:txBody>
          <a:bodyPr/>
          <a:lstStyle/>
          <a:p>
            <a:pPr algn="ctr"/>
            <a:r>
              <a:rPr lang="en-US" sz="2000" dirty="0" smtClean="0"/>
              <a:t>Sang-Woo Jun, Ming Liu</a:t>
            </a:r>
          </a:p>
          <a:p>
            <a:pPr algn="ctr"/>
            <a:r>
              <a:rPr lang="en-US" sz="2000" dirty="0" err="1" smtClean="0"/>
              <a:t>Kermin</a:t>
            </a:r>
            <a:r>
              <a:rPr lang="en-US" sz="2000" dirty="0" smtClean="0"/>
              <a:t> Fleming*, </a:t>
            </a:r>
            <a:r>
              <a:rPr lang="en-US" sz="2000" dirty="0" err="1" smtClean="0"/>
              <a:t>Arvind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Massachusetts Institute of Technology</a:t>
            </a:r>
          </a:p>
          <a:p>
            <a:pPr algn="ctr"/>
            <a:r>
              <a:rPr lang="en-US" sz="2000" dirty="0" smtClean="0"/>
              <a:t>*Intel, work while at 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48759D-F0CA-4910-BD7E-24674907CF4B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</a:t>
            </a:fld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493863"/>
            <a:ext cx="6323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This work is funded by Quanta and Samsung.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We also thank Xilinx for their generous hardware donations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Inter-Controller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3124200"/>
          </a:xfrm>
        </p:spPr>
        <p:txBody>
          <a:bodyPr/>
          <a:lstStyle/>
          <a:p>
            <a:r>
              <a:rPr lang="en-US" dirty="0" err="1" smtClean="0"/>
              <a:t>BlueDBM</a:t>
            </a:r>
            <a:r>
              <a:rPr lang="en-US" dirty="0" smtClean="0"/>
              <a:t> provides a dedicated storage network between controllers</a:t>
            </a:r>
          </a:p>
          <a:p>
            <a:pPr lvl="1"/>
            <a:r>
              <a:rPr lang="en-US" dirty="0" smtClean="0"/>
              <a:t>Low-latency high-bandwidth serial links (i.e. GTX)</a:t>
            </a:r>
          </a:p>
          <a:p>
            <a:pPr lvl="1"/>
            <a:r>
              <a:rPr lang="en-US" dirty="0" smtClean="0"/>
              <a:t>Hardware implementation of a simple packet-switched protocol allows flexible topology</a:t>
            </a:r>
          </a:p>
          <a:p>
            <a:pPr lvl="1"/>
            <a:r>
              <a:rPr lang="en-US" dirty="0"/>
              <a:t>Extremely </a:t>
            </a:r>
            <a:r>
              <a:rPr lang="en-US" dirty="0" smtClean="0"/>
              <a:t>low protocol </a:t>
            </a:r>
            <a:r>
              <a:rPr lang="en-US" dirty="0"/>
              <a:t>overhead (~0.5</a:t>
            </a:r>
            <a:r>
              <a:rPr lang="el-GR" dirty="0">
                <a:ea typeface="Verdana"/>
                <a:cs typeface="Verdana"/>
              </a:rPr>
              <a:t>μ</a:t>
            </a:r>
            <a:r>
              <a:rPr lang="en-US" dirty="0" smtClean="0">
                <a:ea typeface="Verdana"/>
                <a:cs typeface="Verdana"/>
              </a:rPr>
              <a:t>s/hop)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40458C"/>
              </a:solidFill>
            </a:endParaRPr>
          </a:p>
        </p:txBody>
      </p:sp>
      <p:cxnSp>
        <p:nvCxnSpPr>
          <p:cNvPr id="10" name="Elbow Connector 9"/>
          <p:cNvCxnSpPr>
            <a:stCxn id="38" idx="1"/>
            <a:endCxn id="22" idx="1"/>
          </p:cNvCxnSpPr>
          <p:nvPr/>
        </p:nvCxnSpPr>
        <p:spPr bwMode="auto">
          <a:xfrm rot="10800000">
            <a:off x="1153253" y="5599007"/>
            <a:ext cx="4482816" cy="12700"/>
          </a:xfrm>
          <a:prstGeom prst="bentConnector5">
            <a:avLst>
              <a:gd name="adj1" fmla="val 5924"/>
              <a:gd name="adj2" fmla="val 11378244"/>
              <a:gd name="adj3" fmla="val 109230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1" name="Elbow Connector 10"/>
          <p:cNvCxnSpPr>
            <a:stCxn id="30" idx="1"/>
            <a:endCxn id="22" idx="1"/>
          </p:cNvCxnSpPr>
          <p:nvPr/>
        </p:nvCxnSpPr>
        <p:spPr bwMode="auto">
          <a:xfrm rot="10800000" flipV="1">
            <a:off x="1153253" y="5595389"/>
            <a:ext cx="2271666" cy="3618"/>
          </a:xfrm>
          <a:prstGeom prst="bentConnector5">
            <a:avLst>
              <a:gd name="adj1" fmla="val 10918"/>
              <a:gd name="adj2" fmla="val -36100580"/>
              <a:gd name="adj3" fmla="val 113630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5" name="TextBox 14"/>
          <p:cNvSpPr txBox="1"/>
          <p:nvPr/>
        </p:nvSpPr>
        <p:spPr>
          <a:xfrm>
            <a:off x="5025258" y="5204733"/>
            <a:ext cx="60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53253" y="4783344"/>
            <a:ext cx="1544159" cy="1129275"/>
            <a:chOff x="903204" y="5002753"/>
            <a:chExt cx="1544159" cy="1129275"/>
          </a:xfrm>
        </p:grpSpPr>
        <p:sp>
          <p:nvSpPr>
            <p:cNvPr id="21" name="Shape 71"/>
            <p:cNvSpPr/>
            <p:nvPr/>
          </p:nvSpPr>
          <p:spPr>
            <a:xfrm>
              <a:off x="903204" y="5002753"/>
              <a:ext cx="1544159" cy="502051"/>
            </a:xfrm>
            <a:prstGeom prst="rect">
              <a:avLst/>
            </a:prstGeom>
            <a:solidFill>
              <a:srgbClr val="9FC5E8"/>
            </a:solidFill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 sz="1400" dirty="0" smtClean="0"/>
                <a:t>1TB Flash</a:t>
              </a:r>
            </a:p>
          </p:txBody>
        </p:sp>
        <p:sp>
          <p:nvSpPr>
            <p:cNvPr id="22" name="Shape 67"/>
            <p:cNvSpPr/>
            <p:nvPr/>
          </p:nvSpPr>
          <p:spPr>
            <a:xfrm>
              <a:off x="903204" y="5504804"/>
              <a:ext cx="1544159" cy="6272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buNone/>
              </a:pPr>
              <a:r>
                <a:rPr lang="en" sz="1400" dirty="0" smtClean="0"/>
                <a:t>Programmable</a:t>
              </a:r>
            </a:p>
            <a:p>
              <a:pPr lvl="0" algn="ctr">
                <a:buNone/>
              </a:pPr>
              <a:r>
                <a:rPr lang="en" sz="1400" dirty="0" smtClean="0"/>
                <a:t>Controller</a:t>
              </a:r>
            </a:p>
            <a:p>
              <a:pPr lvl="0" algn="ctr">
                <a:buNone/>
              </a:pPr>
              <a:r>
                <a:rPr lang="en" sz="1200" dirty="0" smtClean="0"/>
                <a:t>(Xilinx VC707)</a:t>
              </a:r>
              <a:endParaRPr lang="en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24919" y="4779726"/>
            <a:ext cx="1544159" cy="1129275"/>
            <a:chOff x="903204" y="5002753"/>
            <a:chExt cx="1544159" cy="1129275"/>
          </a:xfrm>
        </p:grpSpPr>
        <p:sp>
          <p:nvSpPr>
            <p:cNvPr id="29" name="Shape 71"/>
            <p:cNvSpPr/>
            <p:nvPr/>
          </p:nvSpPr>
          <p:spPr>
            <a:xfrm>
              <a:off x="903204" y="5002753"/>
              <a:ext cx="1544159" cy="502051"/>
            </a:xfrm>
            <a:prstGeom prst="rect">
              <a:avLst/>
            </a:prstGeom>
            <a:solidFill>
              <a:srgbClr val="9FC5E8"/>
            </a:solidFill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 sz="1400" dirty="0" smtClean="0"/>
                <a:t>1TB Flash</a:t>
              </a:r>
            </a:p>
          </p:txBody>
        </p:sp>
        <p:sp>
          <p:nvSpPr>
            <p:cNvPr id="30" name="Shape 67"/>
            <p:cNvSpPr/>
            <p:nvPr/>
          </p:nvSpPr>
          <p:spPr>
            <a:xfrm>
              <a:off x="903204" y="5504804"/>
              <a:ext cx="1544159" cy="6272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buNone/>
              </a:pPr>
              <a:r>
                <a:rPr lang="en" sz="1400" dirty="0" smtClean="0"/>
                <a:t>Programmable</a:t>
              </a:r>
            </a:p>
            <a:p>
              <a:pPr lvl="0" algn="ctr">
                <a:buNone/>
              </a:pPr>
              <a:r>
                <a:rPr lang="en" sz="1400" dirty="0" smtClean="0"/>
                <a:t>Controller</a:t>
              </a:r>
            </a:p>
            <a:p>
              <a:pPr lvl="0" algn="ctr">
                <a:buNone/>
              </a:pPr>
              <a:r>
                <a:rPr lang="en" sz="1200" dirty="0" smtClean="0"/>
                <a:t>(Xilinx VC707)</a:t>
              </a:r>
              <a:endParaRPr lang="en" sz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36069" y="4783344"/>
            <a:ext cx="1544159" cy="1129275"/>
            <a:chOff x="903204" y="5002753"/>
            <a:chExt cx="1544159" cy="1129275"/>
          </a:xfrm>
        </p:grpSpPr>
        <p:sp>
          <p:nvSpPr>
            <p:cNvPr id="37" name="Shape 71"/>
            <p:cNvSpPr/>
            <p:nvPr/>
          </p:nvSpPr>
          <p:spPr>
            <a:xfrm>
              <a:off x="903204" y="5002753"/>
              <a:ext cx="1544159" cy="502051"/>
            </a:xfrm>
            <a:prstGeom prst="rect">
              <a:avLst/>
            </a:prstGeom>
            <a:solidFill>
              <a:srgbClr val="9FC5E8"/>
            </a:solidFill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 sz="1400" dirty="0" smtClean="0"/>
                <a:t>1TB Flash</a:t>
              </a:r>
            </a:p>
          </p:txBody>
        </p:sp>
        <p:sp>
          <p:nvSpPr>
            <p:cNvPr id="38" name="Shape 67"/>
            <p:cNvSpPr/>
            <p:nvPr/>
          </p:nvSpPr>
          <p:spPr>
            <a:xfrm>
              <a:off x="903204" y="5504804"/>
              <a:ext cx="1544159" cy="6272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buNone/>
              </a:pPr>
              <a:r>
                <a:rPr lang="en" sz="1400" dirty="0" smtClean="0"/>
                <a:t>Programmable</a:t>
              </a:r>
            </a:p>
            <a:p>
              <a:pPr lvl="0" algn="ctr">
                <a:buNone/>
              </a:pPr>
              <a:r>
                <a:rPr lang="en" sz="1400" dirty="0" smtClean="0"/>
                <a:t>Controller</a:t>
              </a:r>
            </a:p>
            <a:p>
              <a:pPr lvl="0" algn="ctr">
                <a:buNone/>
              </a:pPr>
              <a:r>
                <a:rPr lang="en" sz="1200" dirty="0" smtClean="0"/>
                <a:t>(Xilinx VC707)</a:t>
              </a:r>
              <a:endParaRPr lang="en" sz="1200" dirty="0"/>
            </a:p>
          </p:txBody>
        </p:sp>
      </p:grpSp>
      <p:sp>
        <p:nvSpPr>
          <p:cNvPr id="40" name="TextBox 13"/>
          <p:cNvSpPr txBox="1"/>
          <p:nvPr/>
        </p:nvSpPr>
        <p:spPr>
          <a:xfrm>
            <a:off x="905291" y="6146920"/>
            <a:ext cx="7333418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Protocol supports virtual channels to ease development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Cloud 52"/>
          <p:cNvSpPr/>
          <p:nvPr/>
        </p:nvSpPr>
        <p:spPr>
          <a:xfrm>
            <a:off x="1159607" y="3886200"/>
            <a:ext cx="5443805" cy="612081"/>
          </a:xfrm>
          <a:prstGeom prst="cloud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87642" y="4256506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High-speed (12Gb/s) </a:t>
            </a:r>
          </a:p>
          <a:p>
            <a:r>
              <a:rPr lang="en-US" sz="1400" dirty="0" smtClean="0"/>
              <a:t>serial link (GTX)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5591250" y="4498281"/>
            <a:ext cx="740835" cy="1792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58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as a </a:t>
            </a:r>
            <a:br>
              <a:rPr lang="en-US" dirty="0" smtClean="0"/>
            </a:br>
            <a:r>
              <a:rPr lang="en-US" dirty="0" smtClean="0"/>
              <a:t>Programmable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BlueDBM</a:t>
            </a:r>
            <a:r>
              <a:rPr lang="en-US" dirty="0" smtClean="0"/>
              <a:t> provides a platform for implementing accelerators on the </a:t>
            </a:r>
            <a:r>
              <a:rPr lang="en-US" dirty="0" err="1" smtClean="0"/>
              <a:t>datapath</a:t>
            </a:r>
            <a:r>
              <a:rPr lang="en-US" dirty="0" smtClean="0"/>
              <a:t> of storage device</a:t>
            </a:r>
          </a:p>
          <a:p>
            <a:pPr lvl="1"/>
            <a:r>
              <a:rPr lang="en-US" dirty="0" smtClean="0"/>
              <a:t>Adds almost no latency by removing the need for additional data transport</a:t>
            </a:r>
          </a:p>
          <a:p>
            <a:pPr lvl="1"/>
            <a:r>
              <a:rPr lang="en-US" dirty="0" smtClean="0"/>
              <a:t>Compression or filtering accelerators can allow more throughput than </a:t>
            </a:r>
            <a:r>
              <a:rPr lang="en-US" dirty="0" err="1" smtClean="0"/>
              <a:t>hostside</a:t>
            </a:r>
            <a:r>
              <a:rPr lang="en-US" dirty="0" smtClean="0"/>
              <a:t> link (i.e. </a:t>
            </a:r>
            <a:r>
              <a:rPr lang="en-US" dirty="0" err="1" smtClean="0"/>
              <a:t>PCIe</a:t>
            </a:r>
            <a:r>
              <a:rPr lang="en-US" dirty="0" smtClean="0"/>
              <a:t>) allows</a:t>
            </a:r>
          </a:p>
          <a:p>
            <a:r>
              <a:rPr lang="en-US" dirty="0" smtClean="0"/>
              <a:t>Example: Word counting in a document</a:t>
            </a:r>
          </a:p>
          <a:p>
            <a:pPr lvl="1"/>
            <a:r>
              <a:rPr lang="en-US" dirty="0" smtClean="0"/>
              <a:t>Counting is done inside accelerators, and only the result need to be transported to host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Up Arrow 37"/>
          <p:cNvSpPr/>
          <p:nvPr/>
        </p:nvSpPr>
        <p:spPr>
          <a:xfrm>
            <a:off x="4552340" y="4425112"/>
            <a:ext cx="319329" cy="299287"/>
          </a:xfrm>
          <a:prstGeom prst="up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6" idx="0"/>
            <a:endCxn id="14" idx="2"/>
          </p:cNvCxnSpPr>
          <p:nvPr/>
        </p:nvCxnSpPr>
        <p:spPr bwMode="auto">
          <a:xfrm flipV="1">
            <a:off x="4712004" y="5004812"/>
            <a:ext cx="1" cy="762000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Two-Part Implementation of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57200"/>
          </a:xfrm>
        </p:spPr>
        <p:txBody>
          <a:bodyPr/>
          <a:lstStyle/>
          <a:p>
            <a:r>
              <a:rPr lang="en-US" dirty="0" smtClean="0"/>
              <a:t>Accelerators are implemented both before and after network transport</a:t>
            </a:r>
          </a:p>
          <a:p>
            <a:pPr lvl="1"/>
            <a:r>
              <a:rPr lang="en-US" dirty="0" smtClean="0"/>
              <a:t>Local accelerators parallelize across nodes </a:t>
            </a:r>
          </a:p>
          <a:p>
            <a:pPr lvl="1"/>
            <a:r>
              <a:rPr lang="en-US" dirty="0" smtClean="0"/>
              <a:t>Global accelerators have global view of data</a:t>
            </a:r>
          </a:p>
          <a:p>
            <a:r>
              <a:rPr lang="en-US" dirty="0" smtClean="0"/>
              <a:t>Virtualized interface to storage and network provided in these locations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4450" y="4044113"/>
            <a:ext cx="2155109" cy="381000"/>
          </a:xfrm>
          <a:prstGeom prst="rect">
            <a:avLst/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4450" y="4623812"/>
            <a:ext cx="2155109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Global Accelerator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34449" y="5766812"/>
            <a:ext cx="2155109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Local Accelerator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8213" y="5766812"/>
            <a:ext cx="219381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Local Accelerator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34449" y="6226627"/>
            <a:ext cx="2155109" cy="3265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028213" y="6226627"/>
            <a:ext cx="2193810" cy="3265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944435" y="5715000"/>
            <a:ext cx="2361365" cy="990600"/>
          </a:xfrm>
          <a:prstGeom prst="roundRect">
            <a:avLst>
              <a:gd name="adj" fmla="val 9656"/>
            </a:avLst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505200" y="3929812"/>
            <a:ext cx="2363035" cy="2775788"/>
          </a:xfrm>
          <a:prstGeom prst="roundRect">
            <a:avLst>
              <a:gd name="adj" fmla="val 5737"/>
            </a:avLst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12953" y="576295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e.g., count words</a:t>
            </a:r>
            <a:endParaRPr 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12954" y="462381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e.g., aggregate count</a:t>
            </a:r>
            <a:endParaRPr 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>
            <a:stCxn id="42" idx="3"/>
            <a:endCxn id="16" idx="1"/>
          </p:cNvCxnSpPr>
          <p:nvPr/>
        </p:nvCxnSpPr>
        <p:spPr bwMode="auto">
          <a:xfrm>
            <a:off x="2992982" y="5947620"/>
            <a:ext cx="641467" cy="9692"/>
          </a:xfrm>
          <a:prstGeom prst="straightConnector1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46" name="Straight Arrow Connector 45"/>
          <p:cNvCxnSpPr>
            <a:stCxn id="43" idx="3"/>
            <a:endCxn id="14" idx="1"/>
          </p:cNvCxnSpPr>
          <p:nvPr/>
        </p:nvCxnSpPr>
        <p:spPr bwMode="auto">
          <a:xfrm>
            <a:off x="3429000" y="4808478"/>
            <a:ext cx="205450" cy="5834"/>
          </a:xfrm>
          <a:prstGeom prst="straightConnector1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3" name="Elbow Connector 22"/>
          <p:cNvCxnSpPr>
            <a:stCxn id="19" idx="0"/>
            <a:endCxn id="14" idx="3"/>
          </p:cNvCxnSpPr>
          <p:nvPr/>
        </p:nvCxnSpPr>
        <p:spPr bwMode="auto">
          <a:xfrm rot="16200000" flipV="1">
            <a:off x="5981089" y="4622782"/>
            <a:ext cx="952500" cy="1335559"/>
          </a:xfrm>
          <a:prstGeom prst="bentConnector2">
            <a:avLst/>
          </a:prstGeom>
          <a:noFill/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495439" y="5195312"/>
            <a:ext cx="1223466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3971" y="475030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e.g., count words</a:t>
            </a:r>
            <a:endParaRPr 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 bwMode="auto">
          <a:xfrm flipH="1">
            <a:off x="8015358" y="5119635"/>
            <a:ext cx="138628" cy="620557"/>
          </a:xfrm>
          <a:prstGeom prst="straightConnector1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831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System</a:t>
            </a:r>
            <a:br>
              <a:rPr lang="en-US" dirty="0" smtClean="0"/>
            </a:br>
            <a:r>
              <a:rPr lang="en-US" sz="2000" dirty="0" smtClean="0"/>
              <a:t>(Proof-of-Concept)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1752600"/>
          </a:xfrm>
        </p:spPr>
        <p:txBody>
          <a:bodyPr/>
          <a:lstStyle/>
          <a:p>
            <a:r>
              <a:rPr lang="en-US" dirty="0" smtClean="0"/>
              <a:t>Prototype system built using Xilinx ML605 and a custom-built flash daughterboard</a:t>
            </a:r>
          </a:p>
          <a:p>
            <a:pPr lvl="1"/>
            <a:r>
              <a:rPr lang="en-US" dirty="0" smtClean="0"/>
              <a:t>16GB capacity, 80MB/s bandwidth per node</a:t>
            </a:r>
            <a:endParaRPr lang="en-US" dirty="0"/>
          </a:p>
          <a:p>
            <a:pPr lvl="1"/>
            <a:r>
              <a:rPr lang="en-US" dirty="0" smtClean="0"/>
              <a:t>Network over GTX high-speed transceivers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40458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3590" b="4702"/>
          <a:stretch/>
        </p:blipFill>
        <p:spPr bwMode="auto">
          <a:xfrm>
            <a:off x="2857500" y="3241883"/>
            <a:ext cx="3429000" cy="27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/>
          <p:nvPr/>
        </p:nvSpPr>
        <p:spPr>
          <a:xfrm>
            <a:off x="1295400" y="6076890"/>
            <a:ext cx="6553200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Flash board is 5 years old, from an earlier project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System</a:t>
            </a:r>
            <a:r>
              <a:rPr lang="en-US" dirty="0">
                <a:solidFill>
                  <a:srgbClr val="660066"/>
                </a:solidFill>
              </a:rPr>
              <a:t/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sz="2000" dirty="0">
                <a:solidFill>
                  <a:srgbClr val="660066"/>
                </a:solidFill>
              </a:rPr>
              <a:t>(Proof-of-Concept)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Shape 54"/>
          <p:cNvSpPr>
            <a:spLocks noChangeAspect="1"/>
          </p:cNvSpPr>
          <p:nvPr/>
        </p:nvSpPr>
        <p:spPr>
          <a:xfrm rot="5400000">
            <a:off x="2550853" y="51341"/>
            <a:ext cx="4343401" cy="8166088"/>
          </a:xfrm>
          <a:prstGeom prst="rect">
            <a:avLst/>
          </a:prstGeom>
          <a:blipFill>
            <a:blip r:embed="rId3" cstate="print"/>
            <a:srcRect/>
            <a:stretch>
              <a:fillRect l="-19732" r="-6312"/>
            </a:stretch>
          </a:blipFill>
          <a:ln>
            <a:noFill/>
          </a:ln>
        </p:spPr>
      </p:sp>
      <p:sp>
        <p:nvSpPr>
          <p:cNvPr id="7" name="Rounded Rectangle 6"/>
          <p:cNvSpPr/>
          <p:nvPr/>
        </p:nvSpPr>
        <p:spPr>
          <a:xfrm>
            <a:off x="3433273" y="2325168"/>
            <a:ext cx="2667000" cy="1600200"/>
          </a:xfrm>
          <a:prstGeom prst="roundRect">
            <a:avLst/>
          </a:prstGeom>
          <a:ln w="76200">
            <a:solidFill>
              <a:srgbClr val="FFFF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2286000"/>
            <a:ext cx="1444791" cy="408623"/>
          </a:xfrm>
          <a:prstGeom prst="roundRect">
            <a:avLst>
              <a:gd name="adj" fmla="val 47908"/>
            </a:avLst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Hub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Network Performance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931523"/>
              </p:ext>
            </p:extLst>
          </p:nvPr>
        </p:nvGraphicFramePr>
        <p:xfrm>
          <a:off x="1295400" y="1676400"/>
          <a:ext cx="6858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Bandwidth Scaling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26673"/>
              </p:ext>
            </p:extLst>
          </p:nvPr>
        </p:nvGraphicFramePr>
        <p:xfrm>
          <a:off x="685800" y="1524000"/>
          <a:ext cx="7696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40458C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130797"/>
              </p:ext>
            </p:extLst>
          </p:nvPr>
        </p:nvGraphicFramePr>
        <p:xfrm>
          <a:off x="609600" y="1524000"/>
          <a:ext cx="7696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33600" y="179414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rescaled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359089"/>
              </p:ext>
            </p:extLst>
          </p:nvPr>
        </p:nvGraphicFramePr>
        <p:xfrm>
          <a:off x="609600" y="1524000"/>
          <a:ext cx="7696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676400" y="2885954"/>
            <a:ext cx="6629400" cy="457200"/>
            <a:chOff x="1676400" y="2885954"/>
            <a:chExt cx="6629400" cy="457200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1676400" y="3228109"/>
              <a:ext cx="6629400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15" name="TextBox 1"/>
            <p:cNvSpPr txBox="1"/>
            <p:nvPr/>
          </p:nvSpPr>
          <p:spPr>
            <a:xfrm>
              <a:off x="4191000" y="2885954"/>
              <a:ext cx="1219200" cy="4572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solidFill>
                    <a:srgbClr val="FF0000"/>
                  </a:solidFill>
                </a:rPr>
                <a:t>Maximum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PCIe</a:t>
              </a:r>
              <a:r>
                <a:rPr lang="en-US" sz="1600" dirty="0" smtClean="0">
                  <a:solidFill>
                    <a:srgbClr val="FF0000"/>
                  </a:solidFill>
                </a:rPr>
                <a:t> bandwidth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00432" y="1794141"/>
            <a:ext cx="2120581" cy="778121"/>
            <a:chOff x="4900432" y="1794141"/>
            <a:chExt cx="2120581" cy="778121"/>
          </a:xfrm>
        </p:grpSpPr>
        <p:sp>
          <p:nvSpPr>
            <p:cNvPr id="17" name="TextBox 16"/>
            <p:cNvSpPr txBox="1"/>
            <p:nvPr/>
          </p:nvSpPr>
          <p:spPr>
            <a:xfrm>
              <a:off x="4900432" y="1987487"/>
              <a:ext cx="17988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Only reachable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by accelerator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 bwMode="auto">
            <a:xfrm flipV="1">
              <a:off x="5799877" y="1794141"/>
              <a:ext cx="1221136" cy="19334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663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/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Latency Scaling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045526"/>
              </p:ext>
            </p:extLst>
          </p:nvPr>
        </p:nvGraphicFramePr>
        <p:xfrm>
          <a:off x="609600" y="15240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 animBg="0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in-path acceleration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40458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1184"/>
            <a:ext cx="5034593" cy="165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03662" y="3429000"/>
            <a:ext cx="7772400" cy="3124200"/>
          </a:xfrm>
        </p:spPr>
        <p:txBody>
          <a:bodyPr/>
          <a:lstStyle/>
          <a:p>
            <a:r>
              <a:rPr lang="en-US" dirty="0" smtClean="0"/>
              <a:t>Less software overhead</a:t>
            </a:r>
          </a:p>
          <a:p>
            <a:r>
              <a:rPr lang="en-US" dirty="0" smtClean="0"/>
              <a:t>Not bottlenecked by flash-host link</a:t>
            </a:r>
          </a:p>
          <a:p>
            <a:r>
              <a:rPr lang="en-US" dirty="0" smtClean="0"/>
              <a:t>Experimented using hash counting</a:t>
            </a:r>
          </a:p>
          <a:p>
            <a:pPr lvl="1"/>
            <a:r>
              <a:rPr lang="en-US" dirty="0" smtClean="0"/>
              <a:t>In-path: Words are counted on the way out</a:t>
            </a:r>
          </a:p>
          <a:p>
            <a:pPr lvl="1"/>
            <a:r>
              <a:rPr lang="en-US" dirty="0" smtClean="0"/>
              <a:t>Off-path: Data copied back to FPGA for counting</a:t>
            </a:r>
          </a:p>
          <a:p>
            <a:pPr lvl="1"/>
            <a:r>
              <a:rPr lang="en-US" dirty="0" smtClean="0"/>
              <a:t>Software: Counting done in software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8509" y="5924490"/>
            <a:ext cx="532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We’re actually building both configurations</a:t>
            </a:r>
            <a:endParaRPr lang="en-US" sz="20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999750"/>
              </p:ext>
            </p:extLst>
          </p:nvPr>
        </p:nvGraphicFramePr>
        <p:xfrm>
          <a:off x="609600" y="1524000"/>
          <a:ext cx="7086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99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3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/>
              <a:t>I</a:t>
            </a:r>
            <a:r>
              <a:rPr lang="en-US" dirty="0" smtClean="0"/>
              <a:t>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flash controller and File System</a:t>
            </a:r>
          </a:p>
          <a:p>
            <a:pPr lvl="1"/>
            <a:r>
              <a:rPr lang="en-US" dirty="0" smtClean="0"/>
              <a:t>Wear leveling, garbage </a:t>
            </a:r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Distributed File System as accelerator</a:t>
            </a:r>
            <a:endParaRPr lang="en-US" dirty="0" smtClean="0"/>
          </a:p>
          <a:p>
            <a:r>
              <a:rPr lang="en-US" dirty="0" smtClean="0"/>
              <a:t>Application-specific optimizations</a:t>
            </a:r>
          </a:p>
          <a:p>
            <a:pPr lvl="1"/>
            <a:r>
              <a:rPr lang="en-US" dirty="0" smtClean="0"/>
              <a:t>Optimized data routing/network protocol</a:t>
            </a:r>
          </a:p>
          <a:p>
            <a:pPr lvl="1"/>
            <a:r>
              <a:rPr lang="en-US" dirty="0" smtClean="0"/>
              <a:t>Storage/Link Compression</a:t>
            </a:r>
          </a:p>
          <a:p>
            <a:r>
              <a:rPr lang="en-US" dirty="0" smtClean="0"/>
              <a:t>Database acceleration</a:t>
            </a:r>
          </a:p>
          <a:p>
            <a:pPr lvl="1"/>
            <a:r>
              <a:rPr lang="en-US" dirty="0" smtClean="0"/>
              <a:t>Offload database operations to FPGA</a:t>
            </a:r>
          </a:p>
          <a:p>
            <a:pPr lvl="1"/>
            <a:r>
              <a:rPr lang="en-US" dirty="0" smtClean="0"/>
              <a:t>Accelerated filtering, aggregation and compression could improve performance</a:t>
            </a:r>
          </a:p>
          <a:p>
            <a:r>
              <a:rPr lang="en-US" dirty="0" smtClean="0"/>
              <a:t>Application exploration</a:t>
            </a:r>
          </a:p>
          <a:p>
            <a:pPr lvl="1"/>
            <a:r>
              <a:rPr lang="en-US" dirty="0" smtClean="0"/>
              <a:t>Including medical applications and Hadoop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343400"/>
          </a:xfrm>
        </p:spPr>
        <p:txBody>
          <a:bodyPr/>
          <a:lstStyle/>
          <a:p>
            <a:r>
              <a:rPr lang="en-US" dirty="0" smtClean="0"/>
              <a:t>Analysis of previously unimaginable amount of data provides deep insight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Analyzing twitter information to predict flu outbreaks weeks before the CDC</a:t>
            </a:r>
          </a:p>
          <a:p>
            <a:pPr lvl="1"/>
            <a:r>
              <a:rPr lang="en-US" dirty="0" smtClean="0"/>
              <a:t>Analyzing personal genome to determine predisposition to disease</a:t>
            </a:r>
          </a:p>
          <a:p>
            <a:pPr lvl="1"/>
            <a:r>
              <a:rPr lang="en-US" dirty="0" smtClean="0"/>
              <a:t>Data mining scientific datasets to extract accurate models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93696" y="5305141"/>
            <a:ext cx="6964325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Likely to be the biggest economic driver for the IT industry for the next 5 or more years </a:t>
            </a:r>
          </a:p>
        </p:txBody>
      </p:sp>
    </p:spTree>
    <p:extLst>
      <p:ext uri="{BB962C8B-B14F-4D97-AF65-F5344CB8AC3E}">
        <p14:creationId xmlns:p14="http://schemas.microsoft.com/office/powerpoint/2010/main" val="33031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1447800"/>
          </a:xfrm>
        </p:spPr>
        <p:txBody>
          <a:bodyPr/>
          <a:lstStyle/>
          <a:p>
            <a:r>
              <a:rPr lang="en-US" dirty="0" smtClean="0"/>
              <a:t>Takeaway: Analytics systems can be made more efficient by using reconfigurable fabric to manage data routing between system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6947" y="4419600"/>
            <a:ext cx="9144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FPGA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9147" y="4228962"/>
            <a:ext cx="976251" cy="908887"/>
          </a:xfrm>
          <a:prstGeom prst="rect">
            <a:avLst/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9693" y="5410200"/>
            <a:ext cx="1148907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89692" y="3657600"/>
            <a:ext cx="1148907" cy="3265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3"/>
            <a:endCxn id="6" idx="1"/>
          </p:cNvCxnSpPr>
          <p:nvPr/>
        </p:nvCxnSpPr>
        <p:spPr bwMode="auto">
          <a:xfrm>
            <a:off x="2535398" y="4683406"/>
            <a:ext cx="471549" cy="28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10" idx="2"/>
            <a:endCxn id="6" idx="0"/>
          </p:cNvCxnSpPr>
          <p:nvPr/>
        </p:nvCxnSpPr>
        <p:spPr bwMode="auto">
          <a:xfrm>
            <a:off x="3464146" y="3984173"/>
            <a:ext cx="1" cy="43542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9" idx="0"/>
            <a:endCxn id="6" idx="2"/>
          </p:cNvCxnSpPr>
          <p:nvPr/>
        </p:nvCxnSpPr>
        <p:spPr bwMode="auto">
          <a:xfrm flipV="1">
            <a:off x="3464147" y="4953000"/>
            <a:ext cx="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9" name="Rounded Rectangle 18"/>
          <p:cNvSpPr/>
          <p:nvPr/>
        </p:nvSpPr>
        <p:spPr>
          <a:xfrm>
            <a:off x="5527455" y="4419600"/>
            <a:ext cx="9144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FPGA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9055" y="4228961"/>
            <a:ext cx="976251" cy="908887"/>
          </a:xfrm>
          <a:prstGeom prst="rect">
            <a:avLst/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201" y="5410200"/>
            <a:ext cx="1148907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410200" y="3657600"/>
            <a:ext cx="1148907" cy="3265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  <a:endCxn id="19" idx="3"/>
          </p:cNvCxnSpPr>
          <p:nvPr/>
        </p:nvCxnSpPr>
        <p:spPr bwMode="auto">
          <a:xfrm flipH="1">
            <a:off x="6441855" y="4683405"/>
            <a:ext cx="457200" cy="289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22" idx="2"/>
            <a:endCxn id="19" idx="0"/>
          </p:cNvCxnSpPr>
          <p:nvPr/>
        </p:nvCxnSpPr>
        <p:spPr bwMode="auto">
          <a:xfrm>
            <a:off x="5984654" y="3984173"/>
            <a:ext cx="1" cy="43542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21" idx="0"/>
            <a:endCxn id="19" idx="2"/>
          </p:cNvCxnSpPr>
          <p:nvPr/>
        </p:nvCxnSpPr>
        <p:spPr bwMode="auto">
          <a:xfrm flipV="1">
            <a:off x="5984655" y="4953000"/>
            <a:ext cx="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>
            <a:stCxn id="9" idx="3"/>
            <a:endCxn id="21" idx="1"/>
          </p:cNvCxnSpPr>
          <p:nvPr/>
        </p:nvCxnSpPr>
        <p:spPr bwMode="auto">
          <a:xfrm>
            <a:off x="4038600" y="5600700"/>
            <a:ext cx="137160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2" name="Rounded Rectangle 31"/>
          <p:cNvSpPr/>
          <p:nvPr/>
        </p:nvSpPr>
        <p:spPr>
          <a:xfrm>
            <a:off x="1447800" y="3505200"/>
            <a:ext cx="2743200" cy="2438400"/>
          </a:xfrm>
          <a:prstGeom prst="roundRect">
            <a:avLst>
              <a:gd name="adj" fmla="val 4800"/>
            </a:avLst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298855" y="3505200"/>
            <a:ext cx="2743200" cy="2438400"/>
          </a:xfrm>
          <a:prstGeom prst="roundRect">
            <a:avLst>
              <a:gd name="adj" fmla="val 4800"/>
            </a:avLst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Resource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40458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81238"/>
            <a:ext cx="6477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System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new, 20-node cluster will exist by summer</a:t>
            </a:r>
          </a:p>
          <a:p>
            <a:pPr lvl="1"/>
            <a:r>
              <a:rPr lang="en-US" dirty="0" smtClean="0"/>
              <a:t>New flash board with 1TB of storage at 1.6GB/s</a:t>
            </a:r>
          </a:p>
          <a:p>
            <a:pPr lvl="2"/>
            <a:r>
              <a:rPr lang="en-US" dirty="0" smtClean="0"/>
              <a:t>Total 20TBs of flash storage</a:t>
            </a:r>
          </a:p>
          <a:p>
            <a:pPr lvl="1"/>
            <a:r>
              <a:rPr lang="en-US" dirty="0" smtClean="0"/>
              <a:t>8 serial links will be pinned out as SATA ports, allowing flexible topology</a:t>
            </a:r>
          </a:p>
          <a:p>
            <a:pPr lvl="2"/>
            <a:r>
              <a:rPr lang="en-US" dirty="0" smtClean="0"/>
              <a:t>12Gb/s per link GTX</a:t>
            </a:r>
          </a:p>
          <a:p>
            <a:pPr lvl="1"/>
            <a:r>
              <a:rPr lang="en-US" dirty="0" smtClean="0"/>
              <a:t>Rack-mounted for ease of handling</a:t>
            </a:r>
          </a:p>
          <a:p>
            <a:pPr lvl="1"/>
            <a:r>
              <a:rPr lang="en-US" dirty="0" smtClean="0"/>
              <a:t>Xilinx VC707 FPGA boards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3733800"/>
            <a:ext cx="2438400" cy="2819400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40458C"/>
                </a:solidFill>
              </a:rPr>
              <a:t>Rackmount</a:t>
            </a:r>
            <a:endParaRPr lang="en-US" dirty="0" smtClean="0">
              <a:solidFill>
                <a:srgbClr val="40458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3802164"/>
            <a:ext cx="1871331" cy="2967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</a:rPr>
              <a:t>Node 0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0" y="4098943"/>
            <a:ext cx="1871331" cy="2967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</a:rPr>
              <a:t>Node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000" y="4395722"/>
            <a:ext cx="1871331" cy="2967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</a:rPr>
              <a:t>Node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4701047"/>
            <a:ext cx="1871331" cy="2967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</a:rPr>
              <a:t>Node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6288" y="4997826"/>
            <a:ext cx="1871331" cy="2967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</a:rPr>
              <a:t>Node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5294605"/>
            <a:ext cx="1871331" cy="29677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</a:rPr>
              <a:t>Node 5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7094186" y="5358349"/>
            <a:ext cx="395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…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8668598" y="3802164"/>
            <a:ext cx="18202" cy="2283141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8348332" y="3938446"/>
            <a:ext cx="320266" cy="1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8331496" y="4251152"/>
            <a:ext cx="338469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8346965" y="4536730"/>
            <a:ext cx="338469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8330130" y="4849436"/>
            <a:ext cx="338469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8346964" y="5130288"/>
            <a:ext cx="338469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330129" y="5442994"/>
            <a:ext cx="338469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2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Data driven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amounts of scientific data is being collected</a:t>
            </a:r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building an hypothesis and collecting </a:t>
            </a:r>
            <a:r>
              <a:rPr lang="en-US" dirty="0" smtClean="0"/>
              <a:t>relevant data, extract models from massive data</a:t>
            </a:r>
          </a:p>
          <a:p>
            <a:r>
              <a:rPr lang="en-US" dirty="0" smtClean="0"/>
              <a:t>University of Washington N-body workshop</a:t>
            </a:r>
          </a:p>
          <a:p>
            <a:pPr lvl="1"/>
            <a:r>
              <a:rPr lang="en-US" dirty="0" smtClean="0"/>
              <a:t>Multiple snapshots of particles in simulated universe</a:t>
            </a:r>
          </a:p>
          <a:p>
            <a:pPr lvl="1"/>
            <a:r>
              <a:rPr lang="en-US" dirty="0" smtClean="0"/>
              <a:t>Interactive analysis provides insights to scientists</a:t>
            </a:r>
          </a:p>
          <a:p>
            <a:pPr lvl="1"/>
            <a:r>
              <a:rPr lang="en-US" dirty="0"/>
              <a:t>~100GBs, not very large by today’s standards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40458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7822"/>
            <a:ext cx="1752600" cy="17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828800" cy="180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55" y="4957822"/>
            <a:ext cx="1762570" cy="18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96644" y="5076571"/>
            <a:ext cx="62484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“Visualize clusters of particles moving faster than X”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0662" y="5591605"/>
            <a:ext cx="62484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“Visualize particles that were destroyed, 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After being hotter than Y”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1676400"/>
          </a:xfrm>
        </p:spPr>
        <p:txBody>
          <a:bodyPr/>
          <a:lstStyle/>
          <a:p>
            <a:r>
              <a:rPr lang="en-US" dirty="0"/>
              <a:t>Large volume of data </a:t>
            </a:r>
            <a:r>
              <a:rPr lang="en-US" dirty="0" smtClean="0"/>
              <a:t>to examine</a:t>
            </a:r>
          </a:p>
          <a:p>
            <a:r>
              <a:rPr lang="en-US" dirty="0" smtClean="0"/>
              <a:t>Access pattern is unpredictable</a:t>
            </a:r>
          </a:p>
          <a:p>
            <a:pPr lvl="1"/>
            <a:r>
              <a:rPr lang="en-US" dirty="0" smtClean="0"/>
              <a:t>Often only a random subset of snapshots are accessed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40458C"/>
              </a:solidFill>
            </a:endParaRPr>
          </a:p>
        </p:txBody>
      </p:sp>
      <p:cxnSp>
        <p:nvCxnSpPr>
          <p:cNvPr id="49" name="Straight Arrow Connector 48"/>
          <p:cNvCxnSpPr>
            <a:stCxn id="53" idx="3"/>
            <a:endCxn id="60" idx="1"/>
          </p:cNvCxnSpPr>
          <p:nvPr/>
        </p:nvCxnSpPr>
        <p:spPr bwMode="auto">
          <a:xfrm>
            <a:off x="3032976" y="4004370"/>
            <a:ext cx="2362200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>
            <a:stCxn id="55" idx="3"/>
            <a:endCxn id="62" idx="1"/>
          </p:cNvCxnSpPr>
          <p:nvPr/>
        </p:nvCxnSpPr>
        <p:spPr bwMode="auto">
          <a:xfrm>
            <a:off x="3032976" y="4613970"/>
            <a:ext cx="2362200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>
            <a:stCxn id="58" idx="3"/>
            <a:endCxn id="65" idx="1"/>
          </p:cNvCxnSpPr>
          <p:nvPr/>
        </p:nvCxnSpPr>
        <p:spPr bwMode="auto">
          <a:xfrm>
            <a:off x="3032976" y="5528370"/>
            <a:ext cx="2362200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Rectangle 58"/>
          <p:cNvSpPr/>
          <p:nvPr/>
        </p:nvSpPr>
        <p:spPr>
          <a:xfrm>
            <a:off x="5395176" y="3547170"/>
            <a:ext cx="1066800" cy="304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395176" y="3851970"/>
            <a:ext cx="1066800" cy="3048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395176" y="4156770"/>
            <a:ext cx="1066800" cy="304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395176" y="4461570"/>
            <a:ext cx="1066800" cy="3048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395176" y="4766370"/>
            <a:ext cx="1066800" cy="304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5395176" y="5071170"/>
            <a:ext cx="1066800" cy="304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95176" y="5375970"/>
            <a:ext cx="1066800" cy="3048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393755" y="3633550"/>
            <a:ext cx="1640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Rows of interest</a:t>
            </a:r>
          </a:p>
          <a:p>
            <a:endParaRPr lang="en-US" sz="1400" dirty="0" smtClean="0"/>
          </a:p>
          <a:p>
            <a:r>
              <a:rPr lang="en-US" sz="1400" dirty="0" smtClean="0"/>
              <a:t>“Hotter than Y”</a:t>
            </a:r>
            <a:endParaRPr lang="en-US" sz="14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1905000" y="3242370"/>
            <a:ext cx="1204176" cy="2438400"/>
            <a:chOff x="1905000" y="3242370"/>
            <a:chExt cx="1204176" cy="2438400"/>
          </a:xfrm>
        </p:grpSpPr>
        <p:sp>
          <p:nvSpPr>
            <p:cNvPr id="52" name="Rectangle 51"/>
            <p:cNvSpPr/>
            <p:nvPr/>
          </p:nvSpPr>
          <p:spPr>
            <a:xfrm>
              <a:off x="1966176" y="3547170"/>
              <a:ext cx="1066800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66176" y="3851970"/>
              <a:ext cx="1066800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66176" y="4156770"/>
              <a:ext cx="1066800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66176" y="4461570"/>
              <a:ext cx="1066800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66176" y="4766370"/>
              <a:ext cx="1066800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66176" y="5071170"/>
              <a:ext cx="1066800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66176" y="5375970"/>
              <a:ext cx="1066800" cy="3048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05000" y="3242370"/>
              <a:ext cx="120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Snapshot 1</a:t>
              </a:r>
              <a:endParaRPr lang="en-US" sz="14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326488" y="3239393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Snapshot 2</a:t>
            </a:r>
            <a:endParaRPr lang="en-US" sz="1400" dirty="0"/>
          </a:p>
        </p:txBody>
      </p:sp>
      <p:cxnSp>
        <p:nvCxnSpPr>
          <p:cNvPr id="69" name="Curved Connector 68"/>
          <p:cNvCxnSpPr>
            <a:stCxn id="60" idx="3"/>
            <a:endCxn id="62" idx="3"/>
          </p:cNvCxnSpPr>
          <p:nvPr/>
        </p:nvCxnSpPr>
        <p:spPr bwMode="auto">
          <a:xfrm>
            <a:off x="6461976" y="4004370"/>
            <a:ext cx="12700" cy="609600"/>
          </a:xfrm>
          <a:prstGeom prst="curvedConnector3">
            <a:avLst>
              <a:gd name="adj1" fmla="val 1800000"/>
            </a:avLst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Curved Connector 69"/>
          <p:cNvCxnSpPr>
            <a:stCxn id="62" idx="3"/>
            <a:endCxn id="65" idx="3"/>
          </p:cNvCxnSpPr>
          <p:nvPr/>
        </p:nvCxnSpPr>
        <p:spPr bwMode="auto">
          <a:xfrm>
            <a:off x="6461976" y="4613970"/>
            <a:ext cx="12700" cy="914400"/>
          </a:xfrm>
          <a:prstGeom prst="curvedConnector3">
            <a:avLst>
              <a:gd name="adj1" fmla="val 1800000"/>
            </a:avLst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690576" y="4963448"/>
            <a:ext cx="17088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Access at</a:t>
            </a:r>
          </a:p>
          <a:p>
            <a:r>
              <a:rPr lang="en-US" sz="1400" dirty="0" smtClean="0"/>
              <a:t>random intervals</a:t>
            </a:r>
          </a:p>
          <a:p>
            <a:r>
              <a:rPr lang="en-US" sz="1400" dirty="0" smtClean="0"/>
              <a:t>“Destroyed?”</a:t>
            </a:r>
            <a:endParaRPr lang="en-US" sz="1400" dirty="0"/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37576" y="3699570"/>
            <a:ext cx="0" cy="182880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18376" y="507117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Sequential</a:t>
            </a:r>
          </a:p>
          <a:p>
            <a:pPr algn="r"/>
            <a:r>
              <a:rPr lang="en-US" sz="1400" dirty="0" smtClean="0"/>
              <a:t>scan</a:t>
            </a:r>
          </a:p>
        </p:txBody>
      </p:sp>
    </p:spTree>
    <p:extLst>
      <p:ext uri="{BB962C8B-B14F-4D97-AF65-F5344CB8AC3E}">
        <p14:creationId xmlns:p14="http://schemas.microsoft.com/office/powerpoint/2010/main" val="9102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8" grpId="0"/>
      <p:bldP spid="71" grpId="0"/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in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is important in a random-access intensive scenario</a:t>
            </a:r>
          </a:p>
          <a:p>
            <a:r>
              <a:rPr lang="en-US" dirty="0" smtClean="0"/>
              <a:t>Components of a computer system has widely different latency characteristics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40458C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38640915"/>
              </p:ext>
            </p:extLst>
          </p:nvPr>
        </p:nvGraphicFramePr>
        <p:xfrm>
          <a:off x="1828800" y="3200222"/>
          <a:ext cx="5410200" cy="344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2979394"/>
              </p:ext>
            </p:extLst>
          </p:nvPr>
        </p:nvGraphicFramePr>
        <p:xfrm>
          <a:off x="1828800" y="3200222"/>
          <a:ext cx="5410200" cy="344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2402" y="4495800"/>
            <a:ext cx="6891338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“even when DRAM in the cluster is ~40% the size of the entire database,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[... we could only process]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900 reads per second, which is much worse than the 30,000”</a:t>
            </a:r>
          </a:p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“Using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with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ioMemory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” 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FusionIO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in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is important in a random-access intensive scenario</a:t>
            </a:r>
          </a:p>
          <a:p>
            <a:r>
              <a:rPr lang="en-US" dirty="0" smtClean="0"/>
              <a:t>Components of a computer system has widely different latency characteristics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40458C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6642185"/>
              </p:ext>
            </p:extLst>
          </p:nvPr>
        </p:nvGraphicFramePr>
        <p:xfrm>
          <a:off x="1828800" y="3200222"/>
          <a:ext cx="5410200" cy="344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2402" y="4495800"/>
            <a:ext cx="6891338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“even when DRAM in the cluster is ~40% the size of the entire database,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[... we could only process]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900 reads per second, which is much worse than the 30,000”</a:t>
            </a:r>
          </a:p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“Using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with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ioMemory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” 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FusionIO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Baseline: Single PC with DRAM and Disk</a:t>
            </a:r>
          </a:p>
          <a:p>
            <a:r>
              <a:rPr lang="en-US" dirty="0" smtClean="0"/>
              <a:t>Size of dataset exceeds normal DRAM capacity</a:t>
            </a:r>
          </a:p>
          <a:p>
            <a:pPr lvl="1"/>
            <a:r>
              <a:rPr lang="en-US" dirty="0" smtClean="0"/>
              <a:t>Data on disk is accessed randomly</a:t>
            </a:r>
          </a:p>
          <a:p>
            <a:pPr lvl="1"/>
            <a:r>
              <a:rPr lang="en-US" dirty="0" smtClean="0"/>
              <a:t>Disk seek time bottlenecks performance</a:t>
            </a:r>
          </a:p>
          <a:p>
            <a:endParaRPr lang="en-US" dirty="0" smtClean="0"/>
          </a:p>
          <a:p>
            <a:r>
              <a:rPr lang="en-US" dirty="0" smtClean="0"/>
              <a:t>Solution 1: More DRAM</a:t>
            </a:r>
          </a:p>
          <a:p>
            <a:pPr lvl="1"/>
            <a:r>
              <a:rPr lang="en-US" dirty="0" smtClean="0"/>
              <a:t>Expensive, Limited capacity</a:t>
            </a:r>
          </a:p>
          <a:p>
            <a:r>
              <a:rPr lang="en-US" dirty="0" smtClean="0"/>
              <a:t>Solution 2: Faster storage</a:t>
            </a:r>
          </a:p>
          <a:p>
            <a:pPr lvl="1"/>
            <a:r>
              <a:rPr lang="en-US" dirty="0" smtClean="0"/>
              <a:t>Flash storage provides fast random access</a:t>
            </a:r>
          </a:p>
          <a:p>
            <a:pPr lvl="1"/>
            <a:r>
              <a:rPr lang="en-US" dirty="0" err="1" smtClean="0"/>
              <a:t>PCIe</a:t>
            </a:r>
            <a:r>
              <a:rPr lang="en-US" dirty="0" smtClean="0"/>
              <a:t> flash cards like </a:t>
            </a:r>
            <a:r>
              <a:rPr lang="en-US" dirty="0" err="1" smtClean="0"/>
              <a:t>FusionIO</a:t>
            </a:r>
            <a:endParaRPr lang="en-US" dirty="0" smtClean="0"/>
          </a:p>
          <a:p>
            <a:r>
              <a:rPr lang="en-US" dirty="0" smtClean="0"/>
              <a:t>Solution 3: More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</a:t>
            </a:r>
            <a:r>
              <a:rPr lang="en-US" dirty="0"/>
              <a:t>S</a:t>
            </a:r>
            <a:r>
              <a:rPr lang="en-US" dirty="0" smtClean="0"/>
              <a:t>olutions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of machines over a network</a:t>
            </a:r>
          </a:p>
          <a:p>
            <a:r>
              <a:rPr lang="en-US" dirty="0" smtClean="0"/>
              <a:t>Network becomes a bottleneck with enough machines</a:t>
            </a:r>
          </a:p>
          <a:p>
            <a:pPr lvl="1"/>
            <a:r>
              <a:rPr lang="en-US" dirty="0" smtClean="0"/>
              <a:t>Network fabric is slow</a:t>
            </a:r>
          </a:p>
          <a:p>
            <a:pPr lvl="1"/>
            <a:r>
              <a:rPr lang="en-US" dirty="0" smtClean="0"/>
              <a:t>Software stack adds overhead</a:t>
            </a:r>
          </a:p>
          <a:p>
            <a:r>
              <a:rPr lang="en-US" dirty="0" smtClean="0"/>
              <a:t>Fitting everything on DRAM is expensive</a:t>
            </a:r>
          </a:p>
          <a:p>
            <a:pPr lvl="1"/>
            <a:r>
              <a:rPr lang="en-US" dirty="0" smtClean="0"/>
              <a:t>Trade-off between network and storage bottleneck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Solution 1: High-performance network such as </a:t>
            </a:r>
            <a:r>
              <a:rPr lang="en-US" dirty="0" err="1" smtClean="0"/>
              <a:t>Infiniband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</a:t>
            </a:r>
            <a:r>
              <a:rPr lang="en-US" dirty="0"/>
              <a:t>S</a:t>
            </a:r>
            <a:r>
              <a:rPr lang="en-US" dirty="0" smtClean="0"/>
              <a:t>olutions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of expensive machines </a:t>
            </a:r>
          </a:p>
          <a:p>
            <a:pPr lvl="1"/>
            <a:r>
              <a:rPr lang="en-US" dirty="0" smtClean="0"/>
              <a:t>Lots of DRAM</a:t>
            </a:r>
          </a:p>
          <a:p>
            <a:pPr lvl="1"/>
            <a:r>
              <a:rPr lang="en-US" dirty="0" err="1" smtClean="0"/>
              <a:t>FusionIO</a:t>
            </a:r>
            <a:r>
              <a:rPr lang="en-US" dirty="0" smtClean="0"/>
              <a:t> storage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network</a:t>
            </a:r>
          </a:p>
          <a:p>
            <a:r>
              <a:rPr lang="en-US" dirty="0" smtClean="0"/>
              <a:t>Now computation might become the bottleneck</a:t>
            </a:r>
          </a:p>
          <a:p>
            <a:endParaRPr lang="en-US" dirty="0" smtClean="0"/>
          </a:p>
          <a:p>
            <a:r>
              <a:rPr lang="en-US" dirty="0" smtClean="0"/>
              <a:t>Solution 1: FPGA-based Application-specific Accelerators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343400"/>
          </a:xfrm>
        </p:spPr>
        <p:txBody>
          <a:bodyPr/>
          <a:lstStyle/>
          <a:p>
            <a:r>
              <a:rPr lang="en-US" dirty="0" smtClean="0"/>
              <a:t>Data so large and complex, that traditional processing methods are no longer effective</a:t>
            </a:r>
          </a:p>
          <a:p>
            <a:pPr lvl="1"/>
            <a:r>
              <a:rPr lang="en-US" dirty="0" smtClean="0"/>
              <a:t>Too large to </a:t>
            </a:r>
            <a:r>
              <a:rPr lang="en-US" dirty="0"/>
              <a:t>fit reasonably in </a:t>
            </a:r>
            <a:r>
              <a:rPr lang="en-US" dirty="0" smtClean="0"/>
              <a:t>fast RAM</a:t>
            </a:r>
          </a:p>
          <a:p>
            <a:pPr lvl="1"/>
            <a:r>
              <a:rPr lang="en-US" dirty="0" smtClean="0"/>
              <a:t>Random access intensive, making prefetching and caching ineffective</a:t>
            </a:r>
          </a:p>
          <a:p>
            <a:endParaRPr lang="en-US" dirty="0" smtClean="0"/>
          </a:p>
          <a:p>
            <a:r>
              <a:rPr lang="en-US" dirty="0" smtClean="0"/>
              <a:t>Data is often stored in the secondary storage of multiple machines on a cluster</a:t>
            </a:r>
          </a:p>
          <a:p>
            <a:pPr lvl="1"/>
            <a:r>
              <a:rPr lang="en-US" dirty="0" smtClean="0"/>
              <a:t>Storage system and network performance become first-order concerns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Optimizations</a:t>
            </a:r>
          </a:p>
          <a:p>
            <a:pPr lvl="1"/>
            <a:r>
              <a:rPr lang="en-US" dirty="0" smtClean="0"/>
              <a:t>Hardware implementations of network protocols</a:t>
            </a:r>
          </a:p>
          <a:p>
            <a:pPr lvl="1"/>
            <a:r>
              <a:rPr lang="en-US" dirty="0" smtClean="0"/>
              <a:t>Flash-aware distributed file systems (e.g. CORFU)</a:t>
            </a:r>
          </a:p>
          <a:p>
            <a:pPr lvl="1"/>
            <a:r>
              <a:rPr lang="en-US" dirty="0" smtClean="0"/>
              <a:t>Accelerators on FPGAs and GPUs</a:t>
            </a:r>
          </a:p>
          <a:p>
            <a:r>
              <a:rPr lang="en-US" dirty="0" smtClean="0"/>
              <a:t>Storage Optimizations</a:t>
            </a:r>
          </a:p>
          <a:p>
            <a:pPr lvl="1"/>
            <a:r>
              <a:rPr lang="en-US" dirty="0" smtClean="0"/>
              <a:t>High-performance storage devices (e.g. </a:t>
            </a:r>
            <a:r>
              <a:rPr lang="en-US" dirty="0" err="1" smtClean="0"/>
              <a:t>FusionIO</a:t>
            </a:r>
            <a:r>
              <a:rPr lang="en-US" dirty="0"/>
              <a:t>)</a:t>
            </a:r>
          </a:p>
          <a:p>
            <a:r>
              <a:rPr lang="en-US" dirty="0" smtClean="0"/>
              <a:t>Network Optimizations</a:t>
            </a:r>
          </a:p>
          <a:p>
            <a:pPr lvl="1"/>
            <a:r>
              <a:rPr lang="en-US" dirty="0" smtClean="0"/>
              <a:t>High-performance network links (e.g. </a:t>
            </a:r>
            <a:r>
              <a:rPr lang="en-US" dirty="0" err="1" smtClean="0"/>
              <a:t>Infiniband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40458C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52806253"/>
              </p:ext>
            </p:extLst>
          </p:nvPr>
        </p:nvGraphicFramePr>
        <p:xfrm>
          <a:off x="1905000" y="4752361"/>
          <a:ext cx="5486400" cy="210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ight Arrow 7"/>
          <p:cNvSpPr/>
          <p:nvPr/>
        </p:nvSpPr>
        <p:spPr>
          <a:xfrm rot="1440103">
            <a:off x="3138315" y="5411012"/>
            <a:ext cx="838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40103">
            <a:off x="5584266" y="5366957"/>
            <a:ext cx="978223" cy="3144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BlueDBM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772400" cy="2667000"/>
          </a:xfrm>
        </p:spPr>
        <p:txBody>
          <a:bodyPr/>
          <a:lstStyle/>
          <a:p>
            <a:r>
              <a:rPr lang="en-US" dirty="0" err="1"/>
              <a:t>BlueDBM</a:t>
            </a:r>
            <a:r>
              <a:rPr lang="en-US" dirty="0"/>
              <a:t> is a distributed storage architecture with the following goals:</a:t>
            </a:r>
          </a:p>
          <a:p>
            <a:pPr lvl="1"/>
            <a:r>
              <a:rPr lang="en-US" dirty="0" smtClean="0"/>
              <a:t>Low-latency high-bandwidth storage access</a:t>
            </a:r>
          </a:p>
          <a:p>
            <a:pPr lvl="1"/>
            <a:r>
              <a:rPr lang="en-US" dirty="0" smtClean="0"/>
              <a:t>Low-latency hardware acceleration</a:t>
            </a:r>
          </a:p>
          <a:p>
            <a:pPr lvl="1"/>
            <a:r>
              <a:rPr lang="en-US" dirty="0"/>
              <a:t>Scalability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via efficient network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protocol &amp; topology</a:t>
            </a:r>
            <a:endParaRPr lang="en-US" dirty="0" smtClean="0"/>
          </a:p>
          <a:p>
            <a:pPr lvl="1"/>
            <a:r>
              <a:rPr lang="en-US" dirty="0" smtClean="0"/>
              <a:t>Multi-accessibility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via efficient routing and controller</a:t>
            </a:r>
          </a:p>
          <a:p>
            <a:pPr lvl="1"/>
            <a:r>
              <a:rPr lang="en-US" dirty="0"/>
              <a:t>Application </a:t>
            </a:r>
            <a:r>
              <a:rPr lang="en-US" dirty="0" smtClean="0"/>
              <a:t>compatibility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via normal storage interface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7300" y="5598207"/>
            <a:ext cx="762000" cy="533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955205" y="5381714"/>
            <a:ext cx="1143000" cy="38099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2514600" y="4950508"/>
            <a:ext cx="1219200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3007767" y="4952640"/>
            <a:ext cx="1223466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57500" y="5750608"/>
            <a:ext cx="1143000" cy="38099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81100" y="6143714"/>
            <a:ext cx="2971800" cy="304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Motherboard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37674" y="4562042"/>
            <a:ext cx="190501" cy="18656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66994" y="4562042"/>
            <a:ext cx="190501" cy="18656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0.00017 0.18645 L 0.05625 0.19015 L 0.05521 -0.04626 L 0.16649 -0.04626 " pathEditMode="relative" ptsTypes="AAAAA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04 0.2415 L -0.0599 0.23895 L -0.05886 0.09091 " pathEditMode="relative" ptsTypes="AA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BlueDBM</a:t>
            </a:r>
            <a:r>
              <a:rPr lang="en-US" dirty="0" smtClean="0"/>
              <a:t> Node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2057400"/>
          </a:xfrm>
        </p:spPr>
        <p:txBody>
          <a:bodyPr/>
          <a:lstStyle/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Address mapper </a:t>
            </a:r>
            <a:r>
              <a:rPr lang="en-US" dirty="0" smtClean="0"/>
              <a:t>determines the location of the requested page</a:t>
            </a:r>
          </a:p>
          <a:p>
            <a:pPr lvl="1"/>
            <a:r>
              <a:rPr lang="en-US" dirty="0" smtClean="0"/>
              <a:t>Nodes must agree on mapping</a:t>
            </a:r>
          </a:p>
          <a:p>
            <a:pPr lvl="1"/>
            <a:r>
              <a:rPr lang="en-US" dirty="0" smtClean="0"/>
              <a:t>Currently programmatically defined, to maximize parallelism by striping across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40458C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05798"/>
            <a:ext cx="4648200" cy="343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4114800" y="4800600"/>
            <a:ext cx="1066800" cy="6096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628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82142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3796E-6 L -6.11111E-6 0.04233 L -0.30001 0.04233 L -0.30556 0.1994 L -0.30643 0.33749 L -0.00469 0.33749 " pathEditMode="relative" ptsTypes="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7 0.04604 L -0.32812 0.04604 L -0.32621 0.20172 L 0.11111 0.20033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Topology of prototype is restricted because ML605 has only one SMA port</a:t>
            </a:r>
          </a:p>
          <a:p>
            <a:pPr lvl="1"/>
            <a:r>
              <a:rPr lang="en-US" dirty="0" smtClean="0"/>
              <a:t>Network requires hub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40458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90" y="3048000"/>
            <a:ext cx="6423025" cy="32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6953126" y="5182974"/>
            <a:ext cx="316703" cy="1217828"/>
          </a:xfrm>
          <a:prstGeom prst="downArrow">
            <a:avLst>
              <a:gd name="adj1" fmla="val 48174"/>
              <a:gd name="adj2" fmla="val 30774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as a </a:t>
            </a:r>
            <a:br>
              <a:rPr lang="en-US" dirty="0" smtClean="0"/>
            </a:br>
            <a:r>
              <a:rPr lang="en-US" dirty="0" smtClean="0"/>
              <a:t>Programmable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BlueDBM</a:t>
            </a:r>
            <a:r>
              <a:rPr lang="en-US" dirty="0" smtClean="0"/>
              <a:t> provides a platform for implementing accelerators on the </a:t>
            </a:r>
            <a:r>
              <a:rPr lang="en-US" dirty="0" err="1" smtClean="0"/>
              <a:t>datapath</a:t>
            </a:r>
            <a:r>
              <a:rPr lang="en-US" dirty="0" smtClean="0"/>
              <a:t> of storage device</a:t>
            </a:r>
          </a:p>
          <a:p>
            <a:pPr lvl="1"/>
            <a:r>
              <a:rPr lang="en-US" dirty="0" smtClean="0"/>
              <a:t>Adds almost no latency by removing the need for additional data transport</a:t>
            </a:r>
          </a:p>
          <a:p>
            <a:pPr lvl="1"/>
            <a:r>
              <a:rPr lang="en-US" dirty="0" smtClean="0"/>
              <a:t>Compression or filtering accelerators can allow more throughput than </a:t>
            </a:r>
            <a:r>
              <a:rPr lang="en-US" dirty="0" err="1" smtClean="0"/>
              <a:t>hostside</a:t>
            </a:r>
            <a:r>
              <a:rPr lang="en-US" dirty="0" smtClean="0"/>
              <a:t> link (i.e. </a:t>
            </a:r>
            <a:r>
              <a:rPr lang="en-US" dirty="0" err="1" smtClean="0"/>
              <a:t>PCIe</a:t>
            </a:r>
            <a:r>
              <a:rPr lang="en-US" dirty="0" smtClean="0"/>
              <a:t>) allows</a:t>
            </a:r>
          </a:p>
          <a:p>
            <a:r>
              <a:rPr lang="en-US" dirty="0" smtClean="0"/>
              <a:t>Example: Word counting in a document</a:t>
            </a:r>
          </a:p>
          <a:p>
            <a:pPr lvl="1"/>
            <a:r>
              <a:rPr lang="en-US" dirty="0" smtClean="0"/>
              <a:t>Controller can be programmed to count words and only return the result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36025" y="5294727"/>
            <a:ext cx="1371600" cy="32657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Accelerator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977339" y="5312226"/>
            <a:ext cx="1382486" cy="3265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Flash</a:t>
            </a:r>
            <a:endParaRPr lang="en-US" sz="1600" dirty="0"/>
          </a:p>
        </p:txBody>
      </p:sp>
      <p:sp>
        <p:nvSpPr>
          <p:cNvPr id="11" name="U-Turn Arrow 10"/>
          <p:cNvSpPr/>
          <p:nvPr/>
        </p:nvSpPr>
        <p:spPr>
          <a:xfrm rot="10800000" flipH="1">
            <a:off x="2246759" y="5650907"/>
            <a:ext cx="1864179" cy="749893"/>
          </a:xfrm>
          <a:prstGeom prst="uturnArrow">
            <a:avLst>
              <a:gd name="adj1" fmla="val 17527"/>
              <a:gd name="adj2" fmla="val 23841"/>
              <a:gd name="adj3" fmla="val 13088"/>
              <a:gd name="adj4" fmla="val 43750"/>
              <a:gd name="adj5" fmla="val 10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27267" y="5650907"/>
            <a:ext cx="316703" cy="749895"/>
          </a:xfrm>
          <a:prstGeom prst="downArrow">
            <a:avLst>
              <a:gd name="adj1" fmla="val 48174"/>
              <a:gd name="adj2" fmla="val 30774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77339" y="5862566"/>
            <a:ext cx="2830286" cy="30418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</a:t>
            </a:r>
            <a:r>
              <a:rPr lang="en-US" sz="1600" dirty="0" smtClean="0"/>
              <a:t>Server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1884" y="5285825"/>
            <a:ext cx="1371600" cy="32657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Accelerator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6261884" y="4856400"/>
            <a:ext cx="1382486" cy="3265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Flash</a:t>
            </a:r>
            <a:endParaRPr 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6261884" y="5853664"/>
            <a:ext cx="1371600" cy="30418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 </a:t>
            </a:r>
            <a:r>
              <a:rPr lang="en-US" sz="1400" dirty="0" smtClean="0"/>
              <a:t>Server</a:t>
            </a:r>
            <a:endParaRPr lang="en-US" sz="1600" dirty="0"/>
          </a:p>
        </p:txBody>
      </p:sp>
      <p:sp>
        <p:nvSpPr>
          <p:cNvPr id="23" name="Right Arrow 22"/>
          <p:cNvSpPr/>
          <p:nvPr/>
        </p:nvSpPr>
        <p:spPr>
          <a:xfrm>
            <a:off x="5101539" y="5551294"/>
            <a:ext cx="762000" cy="324746"/>
          </a:xfrm>
          <a:prstGeom prst="rightArrow">
            <a:avLst/>
          </a:prstGeom>
          <a:solidFill>
            <a:srgbClr val="FF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2265" y="6400801"/>
            <a:ext cx="427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We’re actually building both systems</a:t>
            </a:r>
            <a:endParaRPr lang="en-US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Configuration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51946"/>
              </p:ext>
            </p:extLst>
          </p:nvPr>
        </p:nvGraphicFramePr>
        <p:xfrm>
          <a:off x="2362200" y="1809690"/>
          <a:ext cx="6172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01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Systems for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terrible random read latency of disks, analytic systems were optimized for reducing disk access, or making them sequential</a:t>
            </a:r>
          </a:p>
          <a:p>
            <a:r>
              <a:rPr lang="en-US" dirty="0" smtClean="0"/>
              <a:t>Widespread adoption of flash storage is changing this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0458C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89926669"/>
              </p:ext>
            </p:extLst>
          </p:nvPr>
        </p:nvGraphicFramePr>
        <p:xfrm>
          <a:off x="2095500" y="3562172"/>
          <a:ext cx="5410200" cy="314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95404246"/>
              </p:ext>
            </p:extLst>
          </p:nvPr>
        </p:nvGraphicFramePr>
        <p:xfrm>
          <a:off x="2095500" y="3562172"/>
          <a:ext cx="5410200" cy="314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92725487"/>
              </p:ext>
            </p:extLst>
          </p:nvPr>
        </p:nvGraphicFramePr>
        <p:xfrm>
          <a:off x="2095500" y="3562172"/>
          <a:ext cx="5410200" cy="314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4876800"/>
            <a:ext cx="62484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Modern systems need to balance all aspects of the system to gain optimal performance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12646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rescaled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Systems for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Optimizations</a:t>
            </a:r>
          </a:p>
          <a:p>
            <a:pPr lvl="1"/>
            <a:r>
              <a:rPr lang="en-US" dirty="0"/>
              <a:t>High-performance network links (e.g. </a:t>
            </a:r>
            <a:r>
              <a:rPr lang="en-US" dirty="0" err="1" smtClean="0"/>
              <a:t>Infiniband</a:t>
            </a:r>
            <a:r>
              <a:rPr lang="en-US" dirty="0" smtClean="0"/>
              <a:t>)</a:t>
            </a:r>
          </a:p>
          <a:p>
            <a:r>
              <a:rPr lang="en-US" dirty="0"/>
              <a:t>Storage Optimizations</a:t>
            </a:r>
          </a:p>
          <a:p>
            <a:pPr lvl="1"/>
            <a:r>
              <a:rPr lang="en-US" dirty="0"/>
              <a:t>High-performance storage devices (e.g. </a:t>
            </a:r>
            <a:r>
              <a:rPr lang="en-US" dirty="0" err="1"/>
              <a:t>FusionIO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In-Store computing (e.g. Smart SSD)</a:t>
            </a:r>
          </a:p>
          <a:p>
            <a:pPr lvl="1"/>
            <a:r>
              <a:rPr lang="en-US" dirty="0" smtClean="0"/>
              <a:t>Network-attached storage device (e.g. </a:t>
            </a:r>
            <a:r>
              <a:rPr lang="en-US" dirty="0" err="1" smtClean="0"/>
              <a:t>QuickSAN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Software Optimizations</a:t>
            </a:r>
            <a:endParaRPr lang="en-US" dirty="0"/>
          </a:p>
          <a:p>
            <a:pPr lvl="1"/>
            <a:r>
              <a:rPr lang="en-US" dirty="0"/>
              <a:t>Hardware implementations of network protocols</a:t>
            </a:r>
          </a:p>
          <a:p>
            <a:pPr lvl="1"/>
            <a:r>
              <a:rPr lang="en-US" dirty="0"/>
              <a:t>Flash-aware distributed file systems (e.g. CORFU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FPGA or GPU based accelerators (e.g. </a:t>
            </a:r>
            <a:r>
              <a:rPr lang="en-US" dirty="0" err="1" smtClean="0"/>
              <a:t>Netezza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301" y="5686024"/>
            <a:ext cx="5867399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Cross-layer optimization is required for</a:t>
            </a:r>
            <a:br>
              <a:rPr lang="en-US" dirty="0" smtClean="0"/>
            </a:br>
            <a:r>
              <a:rPr lang="en-US" dirty="0" smtClean="0"/>
              <a:t>optimal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Architectural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1752600"/>
          </a:xfrm>
        </p:spPr>
        <p:txBody>
          <a:bodyPr/>
          <a:lstStyle/>
          <a:p>
            <a:r>
              <a:rPr lang="en-US" dirty="0" smtClean="0"/>
              <a:t>Previously insignificant inter-component communications become significant</a:t>
            </a:r>
          </a:p>
          <a:p>
            <a:r>
              <a:rPr lang="en-US" dirty="0" smtClean="0"/>
              <a:t>When accessing remote storage:</a:t>
            </a:r>
          </a:p>
          <a:p>
            <a:pPr lvl="1"/>
            <a:r>
              <a:rPr lang="en-US" dirty="0" smtClean="0"/>
              <a:t>Read from flash to RAM</a:t>
            </a:r>
          </a:p>
          <a:p>
            <a:pPr lvl="1"/>
            <a:r>
              <a:rPr lang="en-US" dirty="0" smtClean="0"/>
              <a:t>Transfer from local RAM to remote RAM</a:t>
            </a:r>
          </a:p>
          <a:p>
            <a:pPr lvl="1"/>
            <a:r>
              <a:rPr lang="en-US" dirty="0" smtClean="0"/>
              <a:t>Transfer to accelerator and 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058230"/>
            <a:ext cx="7620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2667000" y="4841737"/>
            <a:ext cx="1143000" cy="38099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3086100" y="4803637"/>
            <a:ext cx="12192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dk1"/>
                </a:solidFill>
              </a:rPr>
              <a:t>FusionIO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3505200" y="4715330"/>
            <a:ext cx="1371600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Infiniband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2209800" y="4846009"/>
            <a:ext cx="1143000" cy="380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FPGA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5046123"/>
            <a:ext cx="7620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6477000" y="4829630"/>
            <a:ext cx="1143000" cy="38099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6896100" y="4791530"/>
            <a:ext cx="12192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dk1"/>
                </a:solidFill>
              </a:rPr>
              <a:t>FusionIO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7315200" y="4703223"/>
            <a:ext cx="1371600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Infiniband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6019800" y="4833902"/>
            <a:ext cx="1143000" cy="380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FPGA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5603737"/>
            <a:ext cx="2971800" cy="304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Motherboard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5591630"/>
            <a:ext cx="2971800" cy="304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Motherboard</a:t>
            </a:r>
            <a:endParaRPr lang="en-US" dirty="0"/>
          </a:p>
        </p:txBody>
      </p:sp>
      <p:cxnSp>
        <p:nvCxnSpPr>
          <p:cNvPr id="19" name="Elbow Connector 18"/>
          <p:cNvCxnSpPr>
            <a:stCxn id="16" idx="3"/>
            <a:endCxn id="10" idx="3"/>
          </p:cNvCxnSpPr>
          <p:nvPr/>
        </p:nvCxnSpPr>
        <p:spPr bwMode="auto">
          <a:xfrm rot="16200000" flipH="1" flipV="1">
            <a:off x="6089946" y="2308976"/>
            <a:ext cx="12107" cy="3810000"/>
          </a:xfrm>
          <a:prstGeom prst="bentConnector3">
            <a:avLst>
              <a:gd name="adj1" fmla="val -2808714"/>
            </a:avLst>
          </a:prstGeom>
          <a:ln w="57150">
            <a:solidFill>
              <a:schemeClr val="bg2">
                <a:lumMod val="2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91400" y="4448629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18417" y="6107668"/>
            <a:ext cx="62484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Hardware and software latencies are additive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5058230"/>
            <a:ext cx="228600" cy="254593"/>
          </a:xfrm>
          <a:prstGeom prst="ellipse">
            <a:avLst/>
          </a:prstGeom>
          <a:solidFill>
            <a:srgbClr val="66FF66"/>
          </a:solidFill>
          <a:ln>
            <a:solidFill>
              <a:srgbClr val="92D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23414" y="6091641"/>
            <a:ext cx="62484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Potential bottleneck at multiple transport locations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89824E-7 L -0.00139 0.07423 L 0.27205 0.07423 L 0.26823 -0.18895 L 0.68594 -0.19219 L 0.69115 0.07585 L 0.42396 0.07932 L 0.42396 0.01017 " pathEditMode="relative" ptsTypes="AAAAAAAA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2926E-6 L 8.33333E-7 0.16308 L -0.04965 0.16308 L -0.04965 0.06477 " pathEditMode="relative" ptsTypes="AA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0.06477 L -0.04879 0.16447 L 0.0625 0.16818 L 0.05486 -0.09715 L -0.36007 -0.09831 L -0.36285 0.17697 L -0.47222 0.17697 L -0.46927 0.06732 " pathEditMode="relative" rAng="0" ptsTypes="AAAAAAAA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254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927 0.06732 L -0.47205 0.17812 L -0.51406 0.18182 L -0.51493 0.06732 L -0.51406 0.18067 L -0.46927 0.17696 L -0.46927 0.06732 Z " pathEditMode="relative" rAng="0" ptsTypes="AAAAA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571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5" animBg="1"/>
      <p:bldP spid="25" grpId="0" animBg="1"/>
      <p:bldP spid="18" grpId="0" animBg="1"/>
      <p:bldP spid="18" grpId="1" animBg="1"/>
      <p:bldP spid="18" grpId="2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BlueDBM</a:t>
            </a:r>
            <a:r>
              <a:rPr lang="en-US" dirty="0" smtClean="0"/>
              <a:t> Architecture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772400" cy="2667000"/>
          </a:xfrm>
        </p:spPr>
        <p:txBody>
          <a:bodyPr/>
          <a:lstStyle/>
          <a:p>
            <a:r>
              <a:rPr lang="en-US" dirty="0" smtClean="0"/>
              <a:t>Low-latency high-bandwidth access to scalable distributed storage</a:t>
            </a:r>
          </a:p>
          <a:p>
            <a:r>
              <a:rPr lang="en-US" dirty="0" smtClean="0"/>
              <a:t>Low-latency access to FPGA acceleration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Many interesting problems do not fit in DRAM but can fit in flash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0458C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74123" y="4559893"/>
            <a:ext cx="2971800" cy="1917107"/>
            <a:chOff x="1104900" y="4421373"/>
            <a:chExt cx="2971800" cy="1917107"/>
          </a:xfrm>
        </p:grpSpPr>
        <p:sp>
          <p:nvSpPr>
            <p:cNvPr id="13" name="Rectangle 12"/>
            <p:cNvSpPr/>
            <p:nvPr/>
          </p:nvSpPr>
          <p:spPr>
            <a:xfrm>
              <a:off x="1181100" y="5488173"/>
              <a:ext cx="762000" cy="5334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879005" y="5271680"/>
              <a:ext cx="1143000" cy="380999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38400" y="4840474"/>
              <a:ext cx="1219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Flash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960266" y="4842606"/>
              <a:ext cx="1223466" cy="381000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81300" y="5640574"/>
              <a:ext cx="1143000" cy="3809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FPGA</a:t>
              </a:r>
              <a:endParaRPr lang="en-US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04900" y="6033680"/>
              <a:ext cx="2971800" cy="3048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Motherboard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0" y="4559892"/>
            <a:ext cx="2971800" cy="1917107"/>
            <a:chOff x="1104900" y="4421373"/>
            <a:chExt cx="2971800" cy="1917107"/>
          </a:xfrm>
        </p:grpSpPr>
        <p:sp>
          <p:nvSpPr>
            <p:cNvPr id="29" name="Rectangle 28"/>
            <p:cNvSpPr/>
            <p:nvPr/>
          </p:nvSpPr>
          <p:spPr>
            <a:xfrm>
              <a:off x="1181100" y="5488173"/>
              <a:ext cx="762000" cy="5334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1879005" y="5271680"/>
              <a:ext cx="1143000" cy="380999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2438400" y="4840474"/>
              <a:ext cx="1219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Flash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2960266" y="4842606"/>
              <a:ext cx="1223466" cy="381000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1300" y="5640574"/>
              <a:ext cx="1143000" cy="3809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FPGA</a:t>
              </a:r>
              <a:endParaRPr lang="en-US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04900" y="6033680"/>
              <a:ext cx="2971800" cy="3048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Motherboard</a:t>
              </a:r>
              <a:endParaRPr lang="en-US" dirty="0"/>
            </a:p>
          </p:txBody>
        </p:sp>
      </p:grpSp>
      <p:cxnSp>
        <p:nvCxnSpPr>
          <p:cNvPr id="47" name="Elbow Connector 46"/>
          <p:cNvCxnSpPr>
            <a:stCxn id="16" idx="3"/>
          </p:cNvCxnSpPr>
          <p:nvPr/>
        </p:nvCxnSpPr>
        <p:spPr bwMode="auto">
          <a:xfrm rot="5400000" flipH="1" flipV="1">
            <a:off x="4430836" y="3487507"/>
            <a:ext cx="382772" cy="1762001"/>
          </a:xfrm>
          <a:prstGeom prst="bentConnector2">
            <a:avLst/>
          </a:prstGeom>
          <a:noFill/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8" name="Elbow Connector 47"/>
          <p:cNvCxnSpPr>
            <a:endCxn id="32" idx="3"/>
          </p:cNvCxnSpPr>
          <p:nvPr/>
        </p:nvCxnSpPr>
        <p:spPr bwMode="auto">
          <a:xfrm>
            <a:off x="5503223" y="4177121"/>
            <a:ext cx="2297876" cy="382771"/>
          </a:xfrm>
          <a:prstGeom prst="bentConnector2">
            <a:avLst/>
          </a:prstGeom>
          <a:noFill/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2" name="Oval 51"/>
          <p:cNvSpPr/>
          <p:nvPr/>
        </p:nvSpPr>
        <p:spPr>
          <a:xfrm>
            <a:off x="7179623" y="4635951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84622" y="5600698"/>
            <a:ext cx="228600" cy="254593"/>
          </a:xfrm>
          <a:prstGeom prst="ellipse">
            <a:avLst/>
          </a:prstGeom>
          <a:solidFill>
            <a:srgbClr val="66FF66"/>
          </a:solidFill>
          <a:ln>
            <a:solidFill>
              <a:srgbClr val="92D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51064E-7 L 0.00121 0.08095 L 0.25555 0.08765 L 0.25191 -0.23103 L 0.69358 -0.23265 L 0.69496 0.037 " pathEditMode="relative" ptsTypes="AAAAAA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056 L 0.06441 0.19056 L 0.0632 -0.08256 L -0.38368 -0.07909 L -0.37986 0.2345 L -0.5 0.23959 L -0.5 0.1265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3" animBg="1"/>
      <p:bldP spid="52" grpId="4" animBg="1"/>
      <p:bldP spid="52" grpId="5" animBg="1"/>
      <p:bldP spid="23" grpId="0" animBg="1"/>
      <p:bldP spid="23" grpId="2" animBg="1"/>
      <p:bldP spid="23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BlueDBM</a:t>
            </a:r>
            <a:r>
              <a:rPr lang="en-US" dirty="0" smtClean="0"/>
              <a:t>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228600"/>
          </a:xfrm>
        </p:spPr>
        <p:txBody>
          <a:bodyPr/>
          <a:lstStyle/>
          <a:p>
            <a:r>
              <a:rPr lang="en-US" dirty="0" smtClean="0"/>
              <a:t>FPGA manages flash, network and host link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4061" y="426755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PCIe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891137" y="4421440"/>
            <a:ext cx="682924" cy="475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270969" y="3958476"/>
            <a:ext cx="60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371600" y="3183144"/>
            <a:ext cx="1544160" cy="2073636"/>
            <a:chOff x="1434631" y="3451520"/>
            <a:chExt cx="1544160" cy="2073636"/>
          </a:xfrm>
        </p:grpSpPr>
        <p:sp>
          <p:nvSpPr>
            <p:cNvPr id="13" name="TextBox 12"/>
            <p:cNvSpPr txBox="1"/>
            <p:nvPr/>
          </p:nvSpPr>
          <p:spPr>
            <a:xfrm>
              <a:off x="1434631" y="5217379"/>
              <a:ext cx="938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Node 20</a:t>
              </a:r>
              <a:endParaRPr lang="en-US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34631" y="3451520"/>
              <a:ext cx="1544160" cy="1767771"/>
              <a:chOff x="896852" y="4182211"/>
              <a:chExt cx="1544160" cy="176777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96852" y="4182211"/>
                <a:ext cx="1544160" cy="1767771"/>
                <a:chOff x="903203" y="5002753"/>
                <a:chExt cx="1544160" cy="1767771"/>
              </a:xfrm>
            </p:grpSpPr>
            <p:sp>
              <p:nvSpPr>
                <p:cNvPr id="22" name="Shape 71"/>
                <p:cNvSpPr/>
                <p:nvPr/>
              </p:nvSpPr>
              <p:spPr>
                <a:xfrm>
                  <a:off x="903204" y="5002753"/>
                  <a:ext cx="1544159" cy="502051"/>
                </a:xfrm>
                <a:prstGeom prst="rect">
                  <a:avLst/>
                </a:prstGeom>
                <a:solidFill>
                  <a:srgbClr val="9FC5E8"/>
                </a:solidFill>
                <a:ln w="19050" cap="flat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buNone/>
                  </a:pPr>
                  <a:r>
                    <a:rPr lang="en" sz="1400" dirty="0" smtClean="0"/>
                    <a:t>1TB Flash</a:t>
                  </a:r>
                </a:p>
              </p:txBody>
            </p:sp>
            <p:sp>
              <p:nvSpPr>
                <p:cNvPr id="21" name="Shape 67"/>
                <p:cNvSpPr/>
                <p:nvPr/>
              </p:nvSpPr>
              <p:spPr>
                <a:xfrm>
                  <a:off x="903204" y="5504804"/>
                  <a:ext cx="1544159" cy="6272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buNone/>
                  </a:pPr>
                  <a:r>
                    <a:rPr lang="en" sz="1400" dirty="0" smtClean="0"/>
                    <a:t>Programmable</a:t>
                  </a:r>
                </a:p>
                <a:p>
                  <a:pPr lvl="0" algn="ctr">
                    <a:buNone/>
                  </a:pPr>
                  <a:r>
                    <a:rPr lang="en" sz="1400" dirty="0" smtClean="0"/>
                    <a:t>Controller</a:t>
                  </a:r>
                </a:p>
                <a:p>
                  <a:pPr lvl="0" algn="ctr">
                    <a:buNone/>
                  </a:pPr>
                  <a:r>
                    <a:rPr lang="en" sz="1200" dirty="0" smtClean="0"/>
                    <a:t>(Xilinx VC707)</a:t>
                  </a:r>
                  <a:endParaRPr lang="en" sz="1200" dirty="0"/>
                </a:p>
              </p:txBody>
            </p:sp>
            <p:sp>
              <p:nvSpPr>
                <p:cNvPr id="23" name="Shape 78"/>
                <p:cNvSpPr/>
                <p:nvPr/>
              </p:nvSpPr>
              <p:spPr>
                <a:xfrm>
                  <a:off x="903203" y="6459226"/>
                  <a:ext cx="1544160" cy="311298"/>
                </a:xfrm>
                <a:prstGeom prst="flowChartProcess">
                  <a:avLst/>
                </a:prstGeom>
                <a:solidFill>
                  <a:srgbClr val="EA9999"/>
                </a:solidFill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buNone/>
                  </a:pPr>
                  <a:r>
                    <a:rPr lang="en" sz="1400" dirty="0" smtClean="0"/>
                    <a:t>Host PC</a:t>
                  </a:r>
                  <a:endParaRPr lang="en" sz="1400" dirty="0"/>
                </a:p>
              </p:txBody>
            </p:sp>
          </p:grpSp>
          <p:cxnSp>
            <p:nvCxnSpPr>
              <p:cNvPr id="20" name="Elbow Connector 19"/>
              <p:cNvCxnSpPr>
                <a:stCxn id="23" idx="0"/>
                <a:endCxn id="21" idx="2"/>
              </p:cNvCxnSpPr>
              <p:nvPr/>
            </p:nvCxnSpPr>
            <p:spPr bwMode="auto">
              <a:xfrm rot="5400000" flipH="1" flipV="1">
                <a:off x="1505333" y="5475085"/>
                <a:ext cx="327198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med"/>
                <a:tailEnd type="triangle" w="lg" len="med"/>
              </a:ln>
            </p:spPr>
          </p:cxnSp>
        </p:grpSp>
      </p:grpSp>
      <p:grpSp>
        <p:nvGrpSpPr>
          <p:cNvPr id="49" name="Group 48"/>
          <p:cNvGrpSpPr/>
          <p:nvPr/>
        </p:nvGrpSpPr>
        <p:grpSpPr>
          <a:xfrm>
            <a:off x="1371600" y="4795266"/>
            <a:ext cx="6026976" cy="909574"/>
            <a:chOff x="1371600" y="4795266"/>
            <a:chExt cx="6026976" cy="909574"/>
          </a:xfrm>
        </p:grpSpPr>
        <p:cxnSp>
          <p:nvCxnSpPr>
            <p:cNvPr id="37" name="Elbow Connector 36"/>
            <p:cNvCxnSpPr>
              <a:stCxn id="38" idx="1"/>
              <a:endCxn id="23" idx="1"/>
            </p:cNvCxnSpPr>
            <p:nvPr/>
          </p:nvCxnSpPr>
          <p:spPr bwMode="auto">
            <a:xfrm rot="10800000">
              <a:off x="1371600" y="4795266"/>
              <a:ext cx="1217064" cy="719074"/>
            </a:xfrm>
            <a:prstGeom prst="bentConnector3">
              <a:avLst>
                <a:gd name="adj1" fmla="val 118783"/>
              </a:avLst>
            </a:prstGeom>
            <a:ln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0" name="Elbow Connector 39"/>
            <p:cNvCxnSpPr>
              <a:endCxn id="66" idx="1"/>
            </p:cNvCxnSpPr>
            <p:nvPr/>
          </p:nvCxnSpPr>
          <p:spPr bwMode="auto">
            <a:xfrm rot="5400000" flipH="1" flipV="1">
              <a:off x="3188732" y="4869308"/>
              <a:ext cx="528575" cy="380493"/>
            </a:xfrm>
            <a:prstGeom prst="bentConnector2">
              <a:avLst/>
            </a:prstGeom>
            <a:ln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3" name="Elbow Connector 42"/>
            <p:cNvCxnSpPr>
              <a:stCxn id="38" idx="3"/>
              <a:endCxn id="74" idx="3"/>
            </p:cNvCxnSpPr>
            <p:nvPr/>
          </p:nvCxnSpPr>
          <p:spPr bwMode="auto">
            <a:xfrm flipV="1">
              <a:off x="6732454" y="4795266"/>
              <a:ext cx="666122" cy="719074"/>
            </a:xfrm>
            <a:prstGeom prst="bentConnector3">
              <a:avLst>
                <a:gd name="adj1" fmla="val 134318"/>
              </a:avLst>
            </a:prstGeom>
            <a:ln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2588664" y="5323840"/>
              <a:ext cx="4143790" cy="3810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Ethernet</a:t>
              </a:r>
              <a:endParaRPr lang="en-US" dirty="0"/>
            </a:p>
          </p:txBody>
        </p:sp>
      </p:grpSp>
      <p:sp>
        <p:nvSpPr>
          <p:cNvPr id="58" name="TextBox 13"/>
          <p:cNvSpPr txBox="1"/>
          <p:nvPr/>
        </p:nvSpPr>
        <p:spPr>
          <a:xfrm>
            <a:off x="1548608" y="5936053"/>
            <a:ext cx="6046784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Expected to be constructed by summer, 2014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643266" y="3183144"/>
            <a:ext cx="1544160" cy="2073636"/>
            <a:chOff x="1434631" y="3451520"/>
            <a:chExt cx="1544160" cy="2073636"/>
          </a:xfrm>
        </p:grpSpPr>
        <p:sp>
          <p:nvSpPr>
            <p:cNvPr id="60" name="TextBox 59"/>
            <p:cNvSpPr txBox="1"/>
            <p:nvPr/>
          </p:nvSpPr>
          <p:spPr>
            <a:xfrm>
              <a:off x="1434631" y="5217379"/>
              <a:ext cx="938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Node 19</a:t>
              </a:r>
              <a:endParaRPr lang="en-US" sz="14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434631" y="3451520"/>
              <a:ext cx="1544160" cy="1767771"/>
              <a:chOff x="896852" y="4182211"/>
              <a:chExt cx="1544160" cy="176777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896852" y="4182211"/>
                <a:ext cx="1544160" cy="1767771"/>
                <a:chOff x="903203" y="5002753"/>
                <a:chExt cx="1544160" cy="1767771"/>
              </a:xfrm>
            </p:grpSpPr>
            <p:sp>
              <p:nvSpPr>
                <p:cNvPr id="64" name="Shape 71"/>
                <p:cNvSpPr/>
                <p:nvPr/>
              </p:nvSpPr>
              <p:spPr>
                <a:xfrm>
                  <a:off x="903204" y="5002753"/>
                  <a:ext cx="1544159" cy="502051"/>
                </a:xfrm>
                <a:prstGeom prst="rect">
                  <a:avLst/>
                </a:prstGeom>
                <a:solidFill>
                  <a:srgbClr val="9FC5E8"/>
                </a:solidFill>
                <a:ln w="19050" cap="flat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buNone/>
                  </a:pPr>
                  <a:r>
                    <a:rPr lang="en" sz="1400" dirty="0" smtClean="0"/>
                    <a:t>1TB Flash</a:t>
                  </a:r>
                </a:p>
              </p:txBody>
            </p:sp>
            <p:sp>
              <p:nvSpPr>
                <p:cNvPr id="65" name="Shape 67"/>
                <p:cNvSpPr/>
                <p:nvPr/>
              </p:nvSpPr>
              <p:spPr>
                <a:xfrm>
                  <a:off x="903204" y="5504804"/>
                  <a:ext cx="1544159" cy="6272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buNone/>
                  </a:pPr>
                  <a:r>
                    <a:rPr lang="en" sz="1400" dirty="0" smtClean="0"/>
                    <a:t>Programmable</a:t>
                  </a:r>
                </a:p>
                <a:p>
                  <a:pPr lvl="0" algn="ctr">
                    <a:buNone/>
                  </a:pPr>
                  <a:r>
                    <a:rPr lang="en" sz="1400" dirty="0" smtClean="0"/>
                    <a:t>Controller</a:t>
                  </a:r>
                </a:p>
                <a:p>
                  <a:pPr lvl="0" algn="ctr">
                    <a:buNone/>
                  </a:pPr>
                  <a:r>
                    <a:rPr lang="en" sz="1200" dirty="0" smtClean="0"/>
                    <a:t>(Xilinx VC707)</a:t>
                  </a:r>
                  <a:endParaRPr lang="en" sz="1200" dirty="0"/>
                </a:p>
              </p:txBody>
            </p:sp>
            <p:sp>
              <p:nvSpPr>
                <p:cNvPr id="66" name="Shape 78"/>
                <p:cNvSpPr/>
                <p:nvPr/>
              </p:nvSpPr>
              <p:spPr>
                <a:xfrm>
                  <a:off x="903203" y="6459226"/>
                  <a:ext cx="1544160" cy="311298"/>
                </a:xfrm>
                <a:prstGeom prst="flowChartProcess">
                  <a:avLst/>
                </a:prstGeom>
                <a:solidFill>
                  <a:srgbClr val="EA9999"/>
                </a:solidFill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buNone/>
                  </a:pPr>
                  <a:r>
                    <a:rPr lang="en" sz="1400" dirty="0" smtClean="0"/>
                    <a:t>Host PC</a:t>
                  </a:r>
                  <a:endParaRPr lang="en" sz="1400" dirty="0"/>
                </a:p>
              </p:txBody>
            </p:sp>
          </p:grpSp>
          <p:cxnSp>
            <p:nvCxnSpPr>
              <p:cNvPr id="63" name="Elbow Connector 62"/>
              <p:cNvCxnSpPr>
                <a:stCxn id="66" idx="0"/>
                <a:endCxn id="65" idx="2"/>
              </p:cNvCxnSpPr>
              <p:nvPr/>
            </p:nvCxnSpPr>
            <p:spPr bwMode="auto">
              <a:xfrm rot="5400000" flipH="1" flipV="1">
                <a:off x="1505333" y="5475085"/>
                <a:ext cx="327198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med"/>
                <a:tailEnd type="triangle" w="lg" len="med"/>
              </a:ln>
            </p:spPr>
          </p:cxnSp>
        </p:grpSp>
      </p:grpSp>
      <p:grpSp>
        <p:nvGrpSpPr>
          <p:cNvPr id="67" name="Group 66"/>
          <p:cNvGrpSpPr/>
          <p:nvPr/>
        </p:nvGrpSpPr>
        <p:grpSpPr>
          <a:xfrm>
            <a:off x="5854416" y="3183144"/>
            <a:ext cx="1544160" cy="2073636"/>
            <a:chOff x="1434631" y="3451520"/>
            <a:chExt cx="1544160" cy="2073636"/>
          </a:xfrm>
        </p:grpSpPr>
        <p:sp>
          <p:nvSpPr>
            <p:cNvPr id="68" name="TextBox 67"/>
            <p:cNvSpPr txBox="1"/>
            <p:nvPr/>
          </p:nvSpPr>
          <p:spPr>
            <a:xfrm>
              <a:off x="1434631" y="5217379"/>
              <a:ext cx="82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Node 0</a:t>
              </a:r>
              <a:endParaRPr lang="en-US" sz="1400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434631" y="3451520"/>
              <a:ext cx="1544160" cy="1767771"/>
              <a:chOff x="896852" y="4182211"/>
              <a:chExt cx="1544160" cy="176777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896852" y="4182211"/>
                <a:ext cx="1544160" cy="1767771"/>
                <a:chOff x="903203" y="5002753"/>
                <a:chExt cx="1544160" cy="1767771"/>
              </a:xfrm>
            </p:grpSpPr>
            <p:sp>
              <p:nvSpPr>
                <p:cNvPr id="72" name="Shape 71"/>
                <p:cNvSpPr/>
                <p:nvPr/>
              </p:nvSpPr>
              <p:spPr>
                <a:xfrm>
                  <a:off x="903204" y="5002753"/>
                  <a:ext cx="1544159" cy="502051"/>
                </a:xfrm>
                <a:prstGeom prst="rect">
                  <a:avLst/>
                </a:prstGeom>
                <a:solidFill>
                  <a:srgbClr val="9FC5E8"/>
                </a:solidFill>
                <a:ln w="19050" cap="flat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buNone/>
                  </a:pPr>
                  <a:r>
                    <a:rPr lang="en" sz="1400" dirty="0" smtClean="0"/>
                    <a:t>1TB Flash</a:t>
                  </a:r>
                </a:p>
              </p:txBody>
            </p:sp>
            <p:sp>
              <p:nvSpPr>
                <p:cNvPr id="73" name="Shape 67"/>
                <p:cNvSpPr/>
                <p:nvPr/>
              </p:nvSpPr>
              <p:spPr>
                <a:xfrm>
                  <a:off x="903204" y="5504804"/>
                  <a:ext cx="1544159" cy="6272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buNone/>
                  </a:pPr>
                  <a:r>
                    <a:rPr lang="en" sz="1400" dirty="0" smtClean="0"/>
                    <a:t>Programmable</a:t>
                  </a:r>
                </a:p>
                <a:p>
                  <a:pPr lvl="0" algn="ctr">
                    <a:buNone/>
                  </a:pPr>
                  <a:r>
                    <a:rPr lang="en" sz="1400" dirty="0" smtClean="0"/>
                    <a:t>Controller</a:t>
                  </a:r>
                </a:p>
                <a:p>
                  <a:pPr lvl="0" algn="ctr">
                    <a:buNone/>
                  </a:pPr>
                  <a:r>
                    <a:rPr lang="en" sz="1200" dirty="0" smtClean="0"/>
                    <a:t>(Xilinx VC707)</a:t>
                  </a:r>
                  <a:endParaRPr lang="en" sz="1200" dirty="0"/>
                </a:p>
              </p:txBody>
            </p:sp>
            <p:sp>
              <p:nvSpPr>
                <p:cNvPr id="74" name="Shape 78"/>
                <p:cNvSpPr/>
                <p:nvPr/>
              </p:nvSpPr>
              <p:spPr>
                <a:xfrm>
                  <a:off x="903203" y="6459226"/>
                  <a:ext cx="1544160" cy="311298"/>
                </a:xfrm>
                <a:prstGeom prst="flowChartProcess">
                  <a:avLst/>
                </a:prstGeom>
                <a:solidFill>
                  <a:srgbClr val="EA9999"/>
                </a:solidFill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 rtl="0">
                    <a:buNone/>
                  </a:pPr>
                  <a:r>
                    <a:rPr lang="en" sz="1400" dirty="0" smtClean="0"/>
                    <a:t>Host PC</a:t>
                  </a:r>
                  <a:endParaRPr lang="en" sz="1400" dirty="0"/>
                </a:p>
              </p:txBody>
            </p:sp>
          </p:grpSp>
          <p:cxnSp>
            <p:nvCxnSpPr>
              <p:cNvPr id="71" name="Elbow Connector 70"/>
              <p:cNvCxnSpPr>
                <a:stCxn id="74" idx="0"/>
                <a:endCxn id="73" idx="2"/>
              </p:cNvCxnSpPr>
              <p:nvPr/>
            </p:nvCxnSpPr>
            <p:spPr bwMode="auto">
              <a:xfrm rot="5400000" flipH="1" flipV="1">
                <a:off x="1505333" y="5475085"/>
                <a:ext cx="327198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med"/>
                <a:tailEnd type="triangle" w="lg" len="med"/>
              </a:ln>
            </p:spPr>
          </p:cxnSp>
        </p:grpSp>
      </p:grpSp>
      <p:sp>
        <p:nvSpPr>
          <p:cNvPr id="79" name="TextBox 13"/>
          <p:cNvSpPr txBox="1"/>
          <p:nvPr/>
        </p:nvSpPr>
        <p:spPr>
          <a:xfrm>
            <a:off x="1548608" y="5946865"/>
            <a:ext cx="6046784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proof-of-concept prototype is functional!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3650" y="2286000"/>
            <a:ext cx="7937698" cy="1712808"/>
            <a:chOff x="1043650" y="2286000"/>
            <a:chExt cx="7937698" cy="1712808"/>
          </a:xfrm>
        </p:grpSpPr>
        <p:grpSp>
          <p:nvGrpSpPr>
            <p:cNvPr id="55" name="Group 54"/>
            <p:cNvGrpSpPr/>
            <p:nvPr/>
          </p:nvGrpSpPr>
          <p:grpSpPr>
            <a:xfrm>
              <a:off x="1371601" y="2286000"/>
              <a:ext cx="7609747" cy="1712808"/>
              <a:chOff x="1434632" y="2554376"/>
              <a:chExt cx="7609747" cy="1712808"/>
            </a:xfrm>
          </p:grpSpPr>
          <p:sp>
            <p:nvSpPr>
              <p:cNvPr id="6" name="Cloud 5"/>
              <p:cNvSpPr/>
              <p:nvPr/>
            </p:nvSpPr>
            <p:spPr>
              <a:xfrm>
                <a:off x="1440986" y="2554376"/>
                <a:ext cx="5443805" cy="612081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Controller Network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" name="Elbow Connector 7"/>
              <p:cNvCxnSpPr>
                <a:stCxn id="21" idx="1"/>
                <a:endCxn id="6" idx="2"/>
              </p:cNvCxnSpPr>
              <p:nvPr/>
            </p:nvCxnSpPr>
            <p:spPr bwMode="auto">
              <a:xfrm rot="10800000" flipH="1">
                <a:off x="1434632" y="2860417"/>
                <a:ext cx="23240" cy="1406766"/>
              </a:xfrm>
              <a:prstGeom prst="bentConnector3">
                <a:avLst>
                  <a:gd name="adj1" fmla="val -983649"/>
                </a:avLst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p:cxnSp>
            <p:nvCxnSpPr>
              <p:cNvPr id="9" name="Elbow Connector 8"/>
              <p:cNvCxnSpPr>
                <a:stCxn id="73" idx="1"/>
              </p:cNvCxnSpPr>
              <p:nvPr/>
            </p:nvCxnSpPr>
            <p:spPr bwMode="auto">
              <a:xfrm rot="10800000">
                <a:off x="5584948" y="3085775"/>
                <a:ext cx="332501" cy="1181409"/>
              </a:xfrm>
              <a:prstGeom prst="bentConnector2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p:cxnSp>
            <p:nvCxnSpPr>
              <p:cNvPr id="10" name="Elbow Connector 9"/>
              <p:cNvCxnSpPr>
                <a:stCxn id="65" idx="1"/>
              </p:cNvCxnSpPr>
              <p:nvPr/>
            </p:nvCxnSpPr>
            <p:spPr bwMode="auto">
              <a:xfrm rot="10800000">
                <a:off x="3325806" y="3166457"/>
                <a:ext cx="380493" cy="1100726"/>
              </a:xfrm>
              <a:prstGeom prst="bentConnector2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6569021" y="2924682"/>
                <a:ext cx="2475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~8 High-speed (12Gb/s) </a:t>
                </a:r>
              </a:p>
              <a:p>
                <a:r>
                  <a:rPr lang="en-US" sz="1400" dirty="0" smtClean="0"/>
                  <a:t>serial links (GTX)</a:t>
                </a:r>
                <a:endParaRPr lang="en-US" sz="14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5872629" y="3166457"/>
                <a:ext cx="740835" cy="179293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</p:grpSp>
        <p:cxnSp>
          <p:nvCxnSpPr>
            <p:cNvPr id="15" name="Straight Connector 14"/>
            <p:cNvCxnSpPr/>
            <p:nvPr/>
          </p:nvCxnSpPr>
          <p:spPr bwMode="auto">
            <a:xfrm flipV="1">
              <a:off x="1043650" y="3685195"/>
              <a:ext cx="228600" cy="124805"/>
            </a:xfrm>
            <a:prstGeom prst="line">
              <a:avLst/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148474" y="3672949"/>
              <a:ext cx="228600" cy="124805"/>
            </a:xfrm>
            <a:prstGeom prst="line">
              <a:avLst/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5407616" y="3735351"/>
              <a:ext cx="228600" cy="124805"/>
            </a:xfrm>
            <a:prstGeom prst="line">
              <a:avLst/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419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Inter-Controller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3124200"/>
          </a:xfrm>
        </p:spPr>
        <p:txBody>
          <a:bodyPr/>
          <a:lstStyle/>
          <a:p>
            <a:r>
              <a:rPr lang="en-US" dirty="0" err="1" smtClean="0"/>
              <a:t>BlueDBM</a:t>
            </a:r>
            <a:r>
              <a:rPr lang="en-US" dirty="0" smtClean="0"/>
              <a:t> provides a dedicated storage network between controllers</a:t>
            </a:r>
          </a:p>
          <a:p>
            <a:pPr lvl="1"/>
            <a:r>
              <a:rPr lang="en-US" dirty="0" smtClean="0"/>
              <a:t>Low-latency high-bandwidth serial links (i.e. GTX)</a:t>
            </a:r>
          </a:p>
          <a:p>
            <a:pPr lvl="1"/>
            <a:r>
              <a:rPr lang="en-US" dirty="0" smtClean="0"/>
              <a:t>Hardware implementation of a simple packet-switched protocol allows flexible topology</a:t>
            </a:r>
          </a:p>
          <a:p>
            <a:pPr lvl="1"/>
            <a:r>
              <a:rPr lang="en-US" dirty="0"/>
              <a:t>Extremely </a:t>
            </a:r>
            <a:r>
              <a:rPr lang="en-US" dirty="0" smtClean="0"/>
              <a:t>low protocol </a:t>
            </a:r>
            <a:r>
              <a:rPr lang="en-US" dirty="0"/>
              <a:t>overhead (~0.5</a:t>
            </a:r>
            <a:r>
              <a:rPr lang="el-GR" dirty="0">
                <a:ea typeface="Verdana"/>
                <a:cs typeface="Verdana"/>
              </a:rPr>
              <a:t>μ</a:t>
            </a:r>
            <a:r>
              <a:rPr lang="en-US" dirty="0" smtClean="0">
                <a:ea typeface="Verdana"/>
                <a:cs typeface="Verdana"/>
              </a:rPr>
              <a:t>s/hop)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58C"/>
                </a:solidFill>
              </a:rPr>
              <a:t>February 27, 2014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BCB9E-A63D-40CD-B460-FB591CA1F1D1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0458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3253" y="3886200"/>
            <a:ext cx="7609747" cy="1712807"/>
            <a:chOff x="1434632" y="2554376"/>
            <a:chExt cx="7609747" cy="1712807"/>
          </a:xfrm>
        </p:grpSpPr>
        <p:sp>
          <p:nvSpPr>
            <p:cNvPr id="8" name="Cloud 7"/>
            <p:cNvSpPr/>
            <p:nvPr/>
          </p:nvSpPr>
          <p:spPr>
            <a:xfrm>
              <a:off x="1440986" y="2554376"/>
              <a:ext cx="5443805" cy="612081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Controller Network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Elbow Connector 8"/>
            <p:cNvCxnSpPr>
              <a:stCxn id="22" idx="1"/>
              <a:endCxn id="8" idx="2"/>
            </p:cNvCxnSpPr>
            <p:nvPr/>
          </p:nvCxnSpPr>
          <p:spPr bwMode="auto">
            <a:xfrm rot="10800000" flipH="1">
              <a:off x="1434632" y="2860417"/>
              <a:ext cx="23240" cy="1406766"/>
            </a:xfrm>
            <a:prstGeom prst="bentConnector3">
              <a:avLst>
                <a:gd name="adj1" fmla="val -983649"/>
              </a:avLst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10" name="Elbow Connector 9"/>
            <p:cNvCxnSpPr/>
            <p:nvPr/>
          </p:nvCxnSpPr>
          <p:spPr bwMode="auto">
            <a:xfrm rot="10800000">
              <a:off x="5579902" y="3045443"/>
              <a:ext cx="332501" cy="1181409"/>
            </a:xfrm>
            <a:prstGeom prst="bentConnector2">
              <a:avLst/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11" name="Elbow Connector 10"/>
            <p:cNvCxnSpPr/>
            <p:nvPr/>
          </p:nvCxnSpPr>
          <p:spPr bwMode="auto">
            <a:xfrm rot="10800000">
              <a:off x="3332491" y="3144781"/>
              <a:ext cx="380493" cy="1100726"/>
            </a:xfrm>
            <a:prstGeom prst="bentConnector2">
              <a:avLst/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12" name="TextBox 11"/>
            <p:cNvSpPr txBox="1"/>
            <p:nvPr/>
          </p:nvSpPr>
          <p:spPr>
            <a:xfrm>
              <a:off x="6569021" y="2924682"/>
              <a:ext cx="2475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~8 High-speed (12Gb/s) </a:t>
              </a:r>
            </a:p>
            <a:p>
              <a:r>
                <a:rPr lang="en-US" sz="1400" dirty="0" smtClean="0"/>
                <a:t>serial links (GTX)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5872629" y="3166457"/>
              <a:ext cx="740835" cy="17929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/>
              <a:tailEnd type="triangle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5025258" y="5204733"/>
            <a:ext cx="60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53253" y="4783344"/>
            <a:ext cx="1544159" cy="1129275"/>
            <a:chOff x="903204" y="5002753"/>
            <a:chExt cx="1544159" cy="1129275"/>
          </a:xfrm>
        </p:grpSpPr>
        <p:sp>
          <p:nvSpPr>
            <p:cNvPr id="21" name="Shape 71"/>
            <p:cNvSpPr/>
            <p:nvPr/>
          </p:nvSpPr>
          <p:spPr>
            <a:xfrm>
              <a:off x="903204" y="5002753"/>
              <a:ext cx="1544159" cy="502051"/>
            </a:xfrm>
            <a:prstGeom prst="rect">
              <a:avLst/>
            </a:prstGeom>
            <a:solidFill>
              <a:srgbClr val="9FC5E8"/>
            </a:solidFill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 sz="1400" dirty="0" smtClean="0"/>
                <a:t>1TB Flash</a:t>
              </a:r>
            </a:p>
          </p:txBody>
        </p:sp>
        <p:sp>
          <p:nvSpPr>
            <p:cNvPr id="22" name="Shape 67"/>
            <p:cNvSpPr/>
            <p:nvPr/>
          </p:nvSpPr>
          <p:spPr>
            <a:xfrm>
              <a:off x="903204" y="5504804"/>
              <a:ext cx="1544159" cy="6272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buNone/>
              </a:pPr>
              <a:r>
                <a:rPr lang="en" sz="1400" dirty="0" smtClean="0"/>
                <a:t>Programmable</a:t>
              </a:r>
            </a:p>
            <a:p>
              <a:pPr lvl="0" algn="ctr">
                <a:buNone/>
              </a:pPr>
              <a:r>
                <a:rPr lang="en" sz="1400" dirty="0" smtClean="0"/>
                <a:t>Controller</a:t>
              </a:r>
            </a:p>
            <a:p>
              <a:pPr lvl="0" algn="ctr">
                <a:buNone/>
              </a:pPr>
              <a:r>
                <a:rPr lang="en" sz="1200" dirty="0" smtClean="0"/>
                <a:t>(Xilinx VC707)</a:t>
              </a:r>
              <a:endParaRPr lang="en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24919" y="4783344"/>
            <a:ext cx="1544159" cy="1129275"/>
            <a:chOff x="903204" y="5002753"/>
            <a:chExt cx="1544159" cy="1129275"/>
          </a:xfrm>
        </p:grpSpPr>
        <p:sp>
          <p:nvSpPr>
            <p:cNvPr id="29" name="Shape 71"/>
            <p:cNvSpPr/>
            <p:nvPr/>
          </p:nvSpPr>
          <p:spPr>
            <a:xfrm>
              <a:off x="903204" y="5002753"/>
              <a:ext cx="1544159" cy="502051"/>
            </a:xfrm>
            <a:prstGeom prst="rect">
              <a:avLst/>
            </a:prstGeom>
            <a:solidFill>
              <a:srgbClr val="9FC5E8"/>
            </a:solidFill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 sz="1400" dirty="0" smtClean="0"/>
                <a:t>1TB Flash</a:t>
              </a:r>
            </a:p>
          </p:txBody>
        </p:sp>
        <p:sp>
          <p:nvSpPr>
            <p:cNvPr id="30" name="Shape 67"/>
            <p:cNvSpPr/>
            <p:nvPr/>
          </p:nvSpPr>
          <p:spPr>
            <a:xfrm>
              <a:off x="903204" y="5504804"/>
              <a:ext cx="1544159" cy="6272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buNone/>
              </a:pPr>
              <a:r>
                <a:rPr lang="en" sz="1400" dirty="0" smtClean="0"/>
                <a:t>Programmable</a:t>
              </a:r>
            </a:p>
            <a:p>
              <a:pPr lvl="0" algn="ctr">
                <a:buNone/>
              </a:pPr>
              <a:r>
                <a:rPr lang="en" sz="1400" dirty="0" smtClean="0"/>
                <a:t>Controller</a:t>
              </a:r>
            </a:p>
            <a:p>
              <a:pPr lvl="0" algn="ctr">
                <a:buNone/>
              </a:pPr>
              <a:r>
                <a:rPr lang="en" sz="1200" dirty="0" smtClean="0"/>
                <a:t>(Xilinx VC707)</a:t>
              </a:r>
              <a:endParaRPr lang="en" sz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36069" y="4783344"/>
            <a:ext cx="1544159" cy="1129275"/>
            <a:chOff x="903204" y="5002753"/>
            <a:chExt cx="1544159" cy="1129275"/>
          </a:xfrm>
        </p:grpSpPr>
        <p:sp>
          <p:nvSpPr>
            <p:cNvPr id="37" name="Shape 71"/>
            <p:cNvSpPr/>
            <p:nvPr/>
          </p:nvSpPr>
          <p:spPr>
            <a:xfrm>
              <a:off x="903204" y="5002753"/>
              <a:ext cx="1544159" cy="502051"/>
            </a:xfrm>
            <a:prstGeom prst="rect">
              <a:avLst/>
            </a:prstGeom>
            <a:solidFill>
              <a:srgbClr val="9FC5E8"/>
            </a:solidFill>
            <a:ln w="19050" cap="flat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 sz="1400" dirty="0" smtClean="0"/>
                <a:t>1TB Flash</a:t>
              </a:r>
            </a:p>
          </p:txBody>
        </p:sp>
        <p:sp>
          <p:nvSpPr>
            <p:cNvPr id="38" name="Shape 67"/>
            <p:cNvSpPr/>
            <p:nvPr/>
          </p:nvSpPr>
          <p:spPr>
            <a:xfrm>
              <a:off x="903204" y="5504804"/>
              <a:ext cx="1544159" cy="6272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buNone/>
              </a:pPr>
              <a:r>
                <a:rPr lang="en" sz="1400" dirty="0" smtClean="0"/>
                <a:t>Programmable</a:t>
              </a:r>
            </a:p>
            <a:p>
              <a:pPr lvl="0" algn="ctr">
                <a:buNone/>
              </a:pPr>
              <a:r>
                <a:rPr lang="en" sz="1400" dirty="0" smtClean="0"/>
                <a:t>Controller</a:t>
              </a:r>
            </a:p>
            <a:p>
              <a:pPr lvl="0" algn="ctr">
                <a:buNone/>
              </a:pPr>
              <a:r>
                <a:rPr lang="en" sz="1200" dirty="0" smtClean="0"/>
                <a:t>(Xilinx VC707)</a:t>
              </a:r>
              <a:endParaRPr lang="en" sz="1200" dirty="0"/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 flipV="1">
            <a:off x="815050" y="5204733"/>
            <a:ext cx="228600" cy="124805"/>
          </a:xfrm>
          <a:prstGeom prst="line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936811" y="5252960"/>
            <a:ext cx="228600" cy="124805"/>
          </a:xfrm>
          <a:prstGeom prst="line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5184222" y="5329538"/>
            <a:ext cx="228600" cy="124805"/>
          </a:xfrm>
          <a:prstGeom prst="line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70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/>
          <a:tailEnd type="triangle"/>
        </a:ln>
        <a:effectLst/>
      </a:spPr>
      <a:bodyPr/>
      <a:lstStyle/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2064</Words>
  <Application>Microsoft Office PowerPoint</Application>
  <PresentationFormat>On-screen Show (4:3)</PresentationFormat>
  <Paragraphs>480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Blueprint</vt:lpstr>
      <vt:lpstr>Scalable Multi-Access Flash Store for Big Data Analytics</vt:lpstr>
      <vt:lpstr>Big Data Analytics</vt:lpstr>
      <vt:lpstr>Big Data Analytics</vt:lpstr>
      <vt:lpstr>Designing Systems for Big Data</vt:lpstr>
      <vt:lpstr>Designing Systems for Big Data</vt:lpstr>
      <vt:lpstr>Current Architectural Solution</vt:lpstr>
      <vt:lpstr>BlueDBM Architecture Goals</vt:lpstr>
      <vt:lpstr>BlueDBM System Architecture</vt:lpstr>
      <vt:lpstr>Inter-Controller Network</vt:lpstr>
      <vt:lpstr>Inter-Controller Network</vt:lpstr>
      <vt:lpstr>Controller as a  Programmable Accelerator</vt:lpstr>
      <vt:lpstr>Two-Part Implementation of Accelerators</vt:lpstr>
      <vt:lpstr>Prototype System (Proof-of-Concept)</vt:lpstr>
      <vt:lpstr>Prototype System (Proof-of-Concept)</vt:lpstr>
      <vt:lpstr>Prototype Network Performance</vt:lpstr>
      <vt:lpstr>Prototype Bandwidth Scaling</vt:lpstr>
      <vt:lpstr>Prototype Latency Scaling</vt:lpstr>
      <vt:lpstr>Benefits of in-path acceleration</vt:lpstr>
      <vt:lpstr>Work In Progress</vt:lpstr>
      <vt:lpstr>Thank you</vt:lpstr>
      <vt:lpstr>FPGA Resource Usage</vt:lpstr>
      <vt:lpstr>New System Improvements</vt:lpstr>
      <vt:lpstr>Example: Data driven Science</vt:lpstr>
      <vt:lpstr>Workload Characteristics</vt:lpstr>
      <vt:lpstr>Constraints in System Design</vt:lpstr>
      <vt:lpstr>Constraints in System Design</vt:lpstr>
      <vt:lpstr>Existing Solutions - 1</vt:lpstr>
      <vt:lpstr>Existing Solutions - 2</vt:lpstr>
      <vt:lpstr>Existing Solutions - 3</vt:lpstr>
      <vt:lpstr>Previous Work</vt:lpstr>
      <vt:lpstr>BlueDBM Goals</vt:lpstr>
      <vt:lpstr>BlueDBM Node Architecture</vt:lpstr>
      <vt:lpstr>Prototype System</vt:lpstr>
      <vt:lpstr>Controller as a  Programmable Accelerator</vt:lpstr>
      <vt:lpstr>Accelerator Configuration Comparisons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wjun</dc:creator>
  <cp:lastModifiedBy>wjun</cp:lastModifiedBy>
  <cp:revision>245</cp:revision>
  <dcterms:created xsi:type="dcterms:W3CDTF">2013-08-05T13:07:36Z</dcterms:created>
  <dcterms:modified xsi:type="dcterms:W3CDTF">2014-02-27T07:48:40Z</dcterms:modified>
</cp:coreProperties>
</file>