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67" r:id="rId5"/>
    <p:sldId id="259" r:id="rId6"/>
    <p:sldId id="260" r:id="rId7"/>
    <p:sldId id="261" r:id="rId8"/>
    <p:sldId id="263" r:id="rId9"/>
    <p:sldId id="277" r:id="rId10"/>
    <p:sldId id="268" r:id="rId11"/>
    <p:sldId id="269" r:id="rId12"/>
    <p:sldId id="270" r:id="rId13"/>
    <p:sldId id="272" r:id="rId14"/>
    <p:sldId id="271" r:id="rId15"/>
    <p:sldId id="264" r:id="rId16"/>
    <p:sldId id="273" r:id="rId17"/>
    <p:sldId id="275" r:id="rId18"/>
    <p:sldId id="274" r:id="rId19"/>
    <p:sldId id="265" r:id="rId2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ts val="2600"/>
      </a:lnSpc>
      <a:spcBef>
        <a:spcPts val="30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Magma Normal"/>
      </a:defRPr>
    </a:lvl1pPr>
    <a:lvl2pPr marL="0" marR="0" indent="0" algn="l" defTabSz="584200" rtl="0" fontAlgn="auto" latinLnBrk="0" hangingPunct="0">
      <a:lnSpc>
        <a:spcPts val="2600"/>
      </a:lnSpc>
      <a:spcBef>
        <a:spcPts val="30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Magma Normal"/>
      </a:defRPr>
    </a:lvl2pPr>
    <a:lvl3pPr marL="0" marR="0" indent="0" algn="l" defTabSz="584200" rtl="0" fontAlgn="auto" latinLnBrk="0" hangingPunct="0">
      <a:lnSpc>
        <a:spcPts val="2600"/>
      </a:lnSpc>
      <a:spcBef>
        <a:spcPts val="30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Magma Normal"/>
      </a:defRPr>
    </a:lvl3pPr>
    <a:lvl4pPr marL="0" marR="0" indent="0" algn="l" defTabSz="584200" rtl="0" fontAlgn="auto" latinLnBrk="0" hangingPunct="0">
      <a:lnSpc>
        <a:spcPts val="2600"/>
      </a:lnSpc>
      <a:spcBef>
        <a:spcPts val="30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Magma Normal"/>
      </a:defRPr>
    </a:lvl4pPr>
    <a:lvl5pPr marL="0" marR="0" indent="0" algn="l" defTabSz="584200" rtl="0" fontAlgn="auto" latinLnBrk="0" hangingPunct="0">
      <a:lnSpc>
        <a:spcPts val="2600"/>
      </a:lnSpc>
      <a:spcBef>
        <a:spcPts val="30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Magma Normal"/>
      </a:defRPr>
    </a:lvl5pPr>
    <a:lvl6pPr marL="0" marR="0" indent="0" algn="l" defTabSz="584200" rtl="0" fontAlgn="auto" latinLnBrk="0" hangingPunct="0">
      <a:lnSpc>
        <a:spcPts val="2600"/>
      </a:lnSpc>
      <a:spcBef>
        <a:spcPts val="30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Magma Normal"/>
      </a:defRPr>
    </a:lvl6pPr>
    <a:lvl7pPr marL="0" marR="0" indent="0" algn="l" defTabSz="584200" rtl="0" fontAlgn="auto" latinLnBrk="0" hangingPunct="0">
      <a:lnSpc>
        <a:spcPts val="2600"/>
      </a:lnSpc>
      <a:spcBef>
        <a:spcPts val="30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Magma Normal"/>
      </a:defRPr>
    </a:lvl7pPr>
    <a:lvl8pPr marL="0" marR="0" indent="0" algn="l" defTabSz="584200" rtl="0" fontAlgn="auto" latinLnBrk="0" hangingPunct="0">
      <a:lnSpc>
        <a:spcPts val="2600"/>
      </a:lnSpc>
      <a:spcBef>
        <a:spcPts val="30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Magma Normal"/>
      </a:defRPr>
    </a:lvl8pPr>
    <a:lvl9pPr marL="0" marR="0" indent="0" algn="l" defTabSz="584200" rtl="0" fontAlgn="auto" latinLnBrk="0" hangingPunct="0">
      <a:lnSpc>
        <a:spcPts val="2600"/>
      </a:lnSpc>
      <a:spcBef>
        <a:spcPts val="30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Magma Normal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40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1" autoAdjust="0"/>
    <p:restoredTop sz="85251" autoAdjust="0"/>
  </p:normalViewPr>
  <p:slideViewPr>
    <p:cSldViewPr snapToGrid="0" showGuides="1">
      <p:cViewPr varScale="1">
        <p:scale>
          <a:sx n="46" d="100"/>
          <a:sy n="46" d="100"/>
        </p:scale>
        <p:origin x="1329" y="27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Helvetica Neue Light"/>
        <a:ea typeface="Helvetica Neue Light"/>
        <a:cs typeface="Helvetica Neue Light"/>
        <a:sym typeface="Helvetica Neue Light"/>
      </a:defRPr>
    </a:lvl1pPr>
    <a:lvl2pPr indent="228600" defTabSz="584200" latinLnBrk="0">
      <a:defRPr sz="2200">
        <a:latin typeface="Helvetica Neue Light"/>
        <a:ea typeface="Helvetica Neue Light"/>
        <a:cs typeface="Helvetica Neue Light"/>
        <a:sym typeface="Helvetica Neue Light"/>
      </a:defRPr>
    </a:lvl2pPr>
    <a:lvl3pPr indent="457200" defTabSz="584200" latinLnBrk="0">
      <a:defRPr sz="2200">
        <a:latin typeface="Helvetica Neue Light"/>
        <a:ea typeface="Helvetica Neue Light"/>
        <a:cs typeface="Helvetica Neue Light"/>
        <a:sym typeface="Helvetica Neue Light"/>
      </a:defRPr>
    </a:lvl3pPr>
    <a:lvl4pPr indent="685800" defTabSz="584200" latinLnBrk="0">
      <a:defRPr sz="2200">
        <a:latin typeface="Helvetica Neue Light"/>
        <a:ea typeface="Helvetica Neue Light"/>
        <a:cs typeface="Helvetica Neue Light"/>
        <a:sym typeface="Helvetica Neue Light"/>
      </a:defRPr>
    </a:lvl4pPr>
    <a:lvl5pPr indent="914400" defTabSz="584200" latinLnBrk="0">
      <a:defRPr sz="2200">
        <a:latin typeface="Helvetica Neue Light"/>
        <a:ea typeface="Helvetica Neue Light"/>
        <a:cs typeface="Helvetica Neue Light"/>
        <a:sym typeface="Helvetica Neue Light"/>
      </a:defRPr>
    </a:lvl5pPr>
    <a:lvl6pPr indent="1143000" defTabSz="584200" latinLnBrk="0">
      <a:defRPr sz="2200">
        <a:latin typeface="Helvetica Neue Light"/>
        <a:ea typeface="Helvetica Neue Light"/>
        <a:cs typeface="Helvetica Neue Light"/>
        <a:sym typeface="Helvetica Neue Light"/>
      </a:defRPr>
    </a:lvl6pPr>
    <a:lvl7pPr indent="1371600" defTabSz="584200" latinLnBrk="0">
      <a:defRPr sz="2200">
        <a:latin typeface="Helvetica Neue Light"/>
        <a:ea typeface="Helvetica Neue Light"/>
        <a:cs typeface="Helvetica Neue Light"/>
        <a:sym typeface="Helvetica Neue Light"/>
      </a:defRPr>
    </a:lvl7pPr>
    <a:lvl8pPr indent="1600200" defTabSz="584200" latinLnBrk="0">
      <a:defRPr sz="2200">
        <a:latin typeface="Helvetica Neue Light"/>
        <a:ea typeface="Helvetica Neue Light"/>
        <a:cs typeface="Helvetica Neue Light"/>
        <a:sym typeface="Helvetica Neue Light"/>
      </a:defRPr>
    </a:lvl8pPr>
    <a:lvl9pPr indent="1828800" defTabSz="584200" latinLnBrk="0">
      <a:defRPr sz="2200">
        <a:latin typeface="Helvetica Neue Light"/>
        <a:ea typeface="Helvetica Neue Light"/>
        <a:cs typeface="Helvetica Neue Light"/>
        <a:sym typeface="Helvetica Neue Light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935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Emphasize combination</a:t>
            </a:r>
            <a:r>
              <a:rPr lang="en-US" baseline="0" dirty="0" smtClean="0"/>
              <a:t> of dynamic and static. Not just property we’re checking, some safety guarantee after check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814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Feedback:</a:t>
            </a:r>
          </a:p>
          <a:p>
            <a:pPr marL="457200" indent="-457200">
              <a:buAutoNum type="arabicPeriod"/>
            </a:pPr>
            <a:r>
              <a:rPr lang="en-US" dirty="0" err="1" smtClean="0"/>
              <a:t>Pathlogical</a:t>
            </a:r>
            <a:r>
              <a:rPr lang="en-US" dirty="0" smtClean="0"/>
              <a:t> case where the other cars work against you.</a:t>
            </a:r>
          </a:p>
          <a:p>
            <a:pPr marL="457200" indent="-457200">
              <a:buAutoNum type="arabicPeriod"/>
            </a:pPr>
            <a:r>
              <a:rPr lang="en-US" dirty="0" smtClean="0"/>
              <a:t>SMT</a:t>
            </a:r>
            <a:r>
              <a:rPr lang="en-US" baseline="0" dirty="0" smtClean="0"/>
              <a:t> solvers are too costly to run at runtime. (Ask </a:t>
            </a:r>
            <a:r>
              <a:rPr lang="en-US" baseline="0" dirty="0" err="1" smtClean="0"/>
              <a:t>Soonhoo</a:t>
            </a:r>
            <a:r>
              <a:rPr lang="en-US" baseline="0" dirty="0" smtClean="0"/>
              <a:t>, people do us e</a:t>
            </a:r>
          </a:p>
          <a:p>
            <a:pPr marL="457200" indent="-4572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168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824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6" name="Shape 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https://</a:t>
            </a:r>
            <a:r>
              <a:rPr dirty="0" smtClean="0"/>
              <a:t>ts.data61.csiro.au/publications/nictaabstracts/Klein_AEMSKH_14.abstract.pml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Citation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6" name="Shape 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https://ts.data61.csiro.au/publications/nictaabstracts/Klein_AEMSKH_14.abstract.pml</a:t>
            </a:r>
          </a:p>
        </p:txBody>
      </p:sp>
    </p:spTree>
    <p:extLst>
      <p:ext uri="{BB962C8B-B14F-4D97-AF65-F5344CB8AC3E}">
        <p14:creationId xmlns:p14="http://schemas.microsoft.com/office/powerpoint/2010/main" val="813314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865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671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368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Runtime</a:t>
            </a:r>
          </a:p>
          <a:p>
            <a:r>
              <a:rPr lang="en-US" dirty="0" smtClean="0"/>
              <a:t>Instance-based</a:t>
            </a:r>
          </a:p>
          <a:p>
            <a:r>
              <a:rPr lang="en-US" dirty="0" smtClean="0"/>
              <a:t>Design</a:t>
            </a:r>
            <a:r>
              <a:rPr lang="en-US" baseline="0" dirty="0" smtClean="0"/>
              <a:t> interface</a:t>
            </a:r>
          </a:p>
          <a:p>
            <a:r>
              <a:rPr lang="en-US" baseline="0" dirty="0" smtClean="0"/>
              <a:t>Easy to check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981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Runtime</a:t>
            </a:r>
          </a:p>
          <a:p>
            <a:r>
              <a:rPr lang="en-US" dirty="0" smtClean="0"/>
              <a:t>Instance-based</a:t>
            </a:r>
          </a:p>
          <a:p>
            <a:r>
              <a:rPr lang="en-US" dirty="0" smtClean="0"/>
              <a:t>Design</a:t>
            </a:r>
            <a:r>
              <a:rPr lang="en-US" baseline="0" dirty="0" smtClean="0"/>
              <a:t> interface</a:t>
            </a:r>
          </a:p>
          <a:p>
            <a:r>
              <a:rPr lang="en-US" baseline="0" dirty="0" smtClean="0"/>
              <a:t>Easy to check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011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enter"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>
            <a:spLocks noGrp="1"/>
          </p:cNvSpPr>
          <p:nvPr>
            <p:ph type="title"/>
          </p:nvPr>
        </p:nvSpPr>
        <p:spPr>
          <a:xfrm>
            <a:off x="-7740" y="15411"/>
            <a:ext cx="13004801" cy="102241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5500" spc="0">
                <a:solidFill>
                  <a:srgbClr val="000000"/>
                </a:solidFill>
                <a:latin typeface="+mn-lt"/>
                <a:ea typeface="+mn-ea"/>
                <a:cs typeface="+mn-cs"/>
                <a:sym typeface="Magma Normal"/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>
            <a:spLocks noGrp="1"/>
          </p:cNvSpPr>
          <p:nvPr>
            <p:ph type="body" idx="1"/>
          </p:nvPr>
        </p:nvSpPr>
        <p:spPr>
          <a:xfrm>
            <a:off x="-25400" y="963414"/>
            <a:ext cx="13004800" cy="8828286"/>
          </a:xfrm>
          <a:prstGeom prst="rect">
            <a:avLst/>
          </a:prstGeom>
          <a:solidFill>
            <a:srgbClr val="F3F2F4"/>
          </a:solidFill>
        </p:spPr>
        <p:txBody>
          <a:bodyPr lIns="381000" tIns="381000" rIns="381000" bIns="381000" anchor="t"/>
          <a:lstStyle>
            <a:lvl1pPr>
              <a:spcBef>
                <a:spcPts val="1800"/>
              </a:spcBef>
              <a:defRPr sz="3000">
                <a:solidFill>
                  <a:srgbClr val="000000"/>
                </a:solidFill>
                <a:latin typeface="+mn-lt"/>
                <a:ea typeface="+mn-ea"/>
                <a:cs typeface="+mn-cs"/>
                <a:sym typeface="Magma Normal"/>
              </a:defRPr>
            </a:lvl1pPr>
            <a:lvl2pPr>
              <a:spcBef>
                <a:spcPts val="300"/>
              </a:spcBef>
              <a:defRPr sz="3100">
                <a:solidFill>
                  <a:srgbClr val="000000"/>
                </a:solidFill>
                <a:latin typeface="Magma Light"/>
                <a:ea typeface="Magma Light"/>
                <a:cs typeface="Magma Light"/>
                <a:sym typeface="Magma Light"/>
              </a:defRPr>
            </a:lvl2pPr>
            <a:lvl3pPr>
              <a:spcBef>
                <a:spcPts val="2400"/>
              </a:spcBef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Magma Normal"/>
              </a:defRPr>
            </a:lvl3pPr>
            <a:lvl4pPr>
              <a:spcBef>
                <a:spcPts val="2400"/>
              </a:spcBef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Magma Normal"/>
              </a:defRPr>
            </a:lvl4pPr>
            <a:lvl5pPr>
              <a:spcBef>
                <a:spcPts val="2400"/>
              </a:spcBef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Magma Norm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hite"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>
            <a:spLocks noGrp="1"/>
          </p:cNvSpPr>
          <p:nvPr>
            <p:ph type="title"/>
          </p:nvPr>
        </p:nvSpPr>
        <p:spPr>
          <a:xfrm>
            <a:off x="-7740" y="15411"/>
            <a:ext cx="13004801" cy="102241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5500" spc="0">
                <a:solidFill>
                  <a:srgbClr val="000000"/>
                </a:solidFill>
                <a:latin typeface="+mn-lt"/>
                <a:ea typeface="+mn-ea"/>
                <a:cs typeface="+mn-cs"/>
                <a:sym typeface="Magma Normal"/>
              </a:defRPr>
            </a:lvl1pPr>
          </a:lstStyle>
          <a:p>
            <a:r>
              <a:t>Title Text</a:t>
            </a:r>
          </a:p>
        </p:txBody>
      </p:sp>
      <p:sp>
        <p:nvSpPr>
          <p:cNvPr id="21" name="Body Level One…"/>
          <p:cNvSpPr>
            <a:spLocks noGrp="1"/>
          </p:cNvSpPr>
          <p:nvPr>
            <p:ph type="body" idx="1"/>
          </p:nvPr>
        </p:nvSpPr>
        <p:spPr>
          <a:xfrm>
            <a:off x="18601" y="946670"/>
            <a:ext cx="13004801" cy="8828286"/>
          </a:xfrm>
          <a:prstGeom prst="rect">
            <a:avLst/>
          </a:prstGeom>
          <a:solidFill>
            <a:srgbClr val="FFFFFF"/>
          </a:solidFill>
        </p:spPr>
        <p:txBody>
          <a:bodyPr lIns="381000" tIns="381000" rIns="381000" bIns="381000" anchor="t"/>
          <a:lstStyle>
            <a:lvl1pPr>
              <a:spcBef>
                <a:spcPts val="1800"/>
              </a:spcBef>
              <a:defRPr sz="3200">
                <a:solidFill>
                  <a:srgbClr val="000000"/>
                </a:solidFill>
                <a:latin typeface="Magma Bold"/>
                <a:ea typeface="Magma Bold"/>
                <a:cs typeface="Magma Bold"/>
                <a:sym typeface="Magma Bold"/>
              </a:defRPr>
            </a:lvl1pPr>
            <a:lvl2pPr>
              <a:spcBef>
                <a:spcPts val="300"/>
              </a:spcBef>
              <a:defRPr sz="3100">
                <a:solidFill>
                  <a:srgbClr val="000000"/>
                </a:solidFill>
                <a:latin typeface="Magma Light"/>
                <a:ea typeface="Magma Light"/>
                <a:cs typeface="Magma Light"/>
                <a:sym typeface="Magma Light"/>
              </a:defRPr>
            </a:lvl2pPr>
            <a:lvl3pPr>
              <a:spcBef>
                <a:spcPts val="2400"/>
              </a:spcBef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Magma Normal"/>
              </a:defRPr>
            </a:lvl3pPr>
            <a:lvl4pPr>
              <a:spcBef>
                <a:spcPts val="2400"/>
              </a:spcBef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Magma Normal"/>
              </a:defRPr>
            </a:lvl4pPr>
            <a:lvl5pPr>
              <a:spcBef>
                <a:spcPts val="2400"/>
              </a:spcBef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Magma Norm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257" y="7650967"/>
            <a:ext cx="1225774" cy="8755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21769" y="7681710"/>
            <a:ext cx="1619183" cy="852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28109" y="7975015"/>
            <a:ext cx="1548582" cy="474134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1625599" y="1534329"/>
            <a:ext cx="9753602" cy="1375326"/>
          </a:xfrm>
          <a:prstGeom prst="rect">
            <a:avLst/>
          </a:prstGeom>
        </p:spPr>
        <p:txBody>
          <a:bodyPr lIns="48767" tIns="48767" rIns="48767" bIns="48767" anchor="b">
            <a:normAutofit/>
          </a:bodyPr>
          <a:lstStyle>
            <a:lvl1pPr algn="l" defTabSz="1300480">
              <a:lnSpc>
                <a:spcPct val="90000"/>
              </a:lnSpc>
              <a:defRPr sz="8400" spc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25599" y="3398843"/>
            <a:ext cx="9753602" cy="514343"/>
          </a:xfrm>
          <a:prstGeom prst="rect">
            <a:avLst/>
          </a:prstGeom>
        </p:spPr>
        <p:txBody>
          <a:bodyPr lIns="48767" tIns="48767" rIns="48767" bIns="48767" anchor="t">
            <a:normAutofit/>
          </a:bodyPr>
          <a:lstStyle>
            <a:lvl1pPr algn="l" defTabSz="1300480">
              <a:lnSpc>
                <a:spcPct val="90000"/>
              </a:lnSpc>
              <a:spcBef>
                <a:spcPts val="1400"/>
              </a:spcBef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457200" algn="l" defTabSz="1300480">
              <a:lnSpc>
                <a:spcPct val="90000"/>
              </a:lnSpc>
              <a:spcBef>
                <a:spcPts val="1400"/>
              </a:spcBef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914400" algn="l" defTabSz="1300480">
              <a:lnSpc>
                <a:spcPct val="90000"/>
              </a:lnSpc>
              <a:spcBef>
                <a:spcPts val="1400"/>
              </a:spcBef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1371600" algn="l" defTabSz="1300480">
              <a:lnSpc>
                <a:spcPct val="90000"/>
              </a:lnSpc>
              <a:spcBef>
                <a:spcPts val="1400"/>
              </a:spcBef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1828800" algn="l" defTabSz="1300480">
              <a:lnSpc>
                <a:spcPct val="90000"/>
              </a:lnSpc>
              <a:spcBef>
                <a:spcPts val="1400"/>
              </a:spcBef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ubtitle 2"/>
          <p:cNvSpPr txBox="1"/>
          <p:nvPr/>
        </p:nvSpPr>
        <p:spPr>
          <a:xfrm>
            <a:off x="1625599" y="6827520"/>
            <a:ext cx="9753602" cy="75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normAutofit/>
          </a:bodyPr>
          <a:lstStyle/>
          <a:p>
            <a:pPr algn="ctr" defTabSz="1014374">
              <a:lnSpc>
                <a:spcPct val="90000"/>
              </a:lnSpc>
              <a:spcBef>
                <a:spcPts val="0"/>
              </a:spcBef>
              <a:defRPr sz="1716" b="1">
                <a:latin typeface="Calibri"/>
                <a:ea typeface="Calibri"/>
                <a:cs typeface="Calibri"/>
                <a:sym typeface="Calibri"/>
              </a:defRPr>
            </a:pPr>
            <a:r>
              <a:t>2018 Annual Review</a:t>
            </a:r>
            <a:endParaRPr sz="2651"/>
          </a:p>
          <a:p>
            <a:pPr algn="ctr" defTabSz="1014374">
              <a:lnSpc>
                <a:spcPct val="90000"/>
              </a:lnSpc>
              <a:spcBef>
                <a:spcPts val="0"/>
              </a:spcBef>
              <a:defRPr sz="1716">
                <a:latin typeface="Calibri"/>
                <a:ea typeface="Calibri"/>
                <a:cs typeface="Calibri"/>
                <a:sym typeface="Calibri"/>
              </a:defRPr>
            </a:pPr>
            <a:r>
              <a:t>Toyota-CSAIL Joint Research Center</a:t>
            </a:r>
            <a:endParaRPr sz="2651"/>
          </a:p>
          <a:p>
            <a:pPr algn="ctr" defTabSz="1014374">
              <a:lnSpc>
                <a:spcPct val="90000"/>
              </a:lnSpc>
              <a:spcBef>
                <a:spcPts val="0"/>
              </a:spcBef>
              <a:defRPr sz="1248">
                <a:latin typeface="Calibri"/>
                <a:ea typeface="Calibri"/>
                <a:cs typeface="Calibri"/>
                <a:sym typeface="Calibri"/>
              </a:defRPr>
            </a:pPr>
            <a:r>
              <a:t>October-31-2018</a:t>
            </a:r>
          </a:p>
        </p:txBody>
      </p:sp>
      <p:sp>
        <p:nvSpPr>
          <p:cNvPr id="4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1625599" y="6201630"/>
            <a:ext cx="9753602" cy="579459"/>
          </a:xfrm>
          <a:prstGeom prst="rect">
            <a:avLst/>
          </a:prstGeom>
        </p:spPr>
        <p:txBody>
          <a:bodyPr lIns="48767" tIns="48767" rIns="48767" bIns="48767" anchor="t">
            <a:normAutofit/>
          </a:bodyPr>
          <a:lstStyle/>
          <a:p>
            <a:pPr algn="l" defTabSz="1300480">
              <a:lnSpc>
                <a:spcPct val="90000"/>
              </a:lnSpc>
              <a:spcBef>
                <a:spcPts val="1400"/>
              </a:spcBef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625599" y="4402374"/>
            <a:ext cx="9753602" cy="1273002"/>
          </a:xfrm>
          <a:prstGeom prst="rect">
            <a:avLst/>
          </a:prstGeom>
        </p:spPr>
        <p:txBody>
          <a:bodyPr lIns="48767" tIns="48767" rIns="48767" bIns="48767" anchor="t">
            <a:normAutofit/>
          </a:bodyPr>
          <a:lstStyle/>
          <a:p>
            <a:pPr algn="l" defTabSz="1300480">
              <a:lnSpc>
                <a:spcPct val="90000"/>
              </a:lnSpc>
              <a:spcBef>
                <a:spcPts val="1400"/>
              </a:spcBef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5" name="TextBox 10"/>
          <p:cNvSpPr txBox="1"/>
          <p:nvPr/>
        </p:nvSpPr>
        <p:spPr>
          <a:xfrm>
            <a:off x="1625599" y="3004889"/>
            <a:ext cx="735585" cy="465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spAutoFit/>
          </a:bodyPr>
          <a:lstStyle>
            <a:lvl1pPr defTabSz="1300480">
              <a:lnSpc>
                <a:spcPct val="100000"/>
              </a:lnSpc>
              <a:spcBef>
                <a:spcPts val="0"/>
              </a:spcBef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PIs:</a:t>
            </a:r>
          </a:p>
        </p:txBody>
      </p:sp>
      <p:sp>
        <p:nvSpPr>
          <p:cNvPr id="46" name="TextBox 11"/>
          <p:cNvSpPr txBox="1"/>
          <p:nvPr/>
        </p:nvSpPr>
        <p:spPr>
          <a:xfrm>
            <a:off x="1625599" y="4008420"/>
            <a:ext cx="1934465" cy="834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spAutoFit/>
          </a:bodyPr>
          <a:lstStyle>
            <a:lvl1pPr defTabSz="1300480">
              <a:lnSpc>
                <a:spcPct val="100000"/>
              </a:lnSpc>
              <a:spcBef>
                <a:spcPts val="0"/>
              </a:spcBef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Team Members:</a:t>
            </a:r>
          </a:p>
        </p:txBody>
      </p:sp>
      <p:sp>
        <p:nvSpPr>
          <p:cNvPr id="47" name="TextBox 12"/>
          <p:cNvSpPr txBox="1"/>
          <p:nvPr/>
        </p:nvSpPr>
        <p:spPr>
          <a:xfrm>
            <a:off x="1625599" y="5751788"/>
            <a:ext cx="1934465" cy="98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spAutoFit/>
          </a:bodyPr>
          <a:lstStyle>
            <a:lvl1pPr defTabSz="1300480">
              <a:lnSpc>
                <a:spcPct val="100000"/>
              </a:lnSpc>
              <a:spcBef>
                <a:spcPts val="0"/>
              </a:spcBef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TRI Liaison(s):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85653" y="7802457"/>
            <a:ext cx="3034455" cy="393701"/>
          </a:xfrm>
          <a:prstGeom prst="rect">
            <a:avLst/>
          </a:prstGeom>
        </p:spPr>
        <p:txBody>
          <a:bodyPr lIns="48767" tIns="48767" rIns="48767" bIns="48767" anchor="ctr"/>
          <a:lstStyle>
            <a:lvl1pPr algn="r" defTabSz="1300480">
              <a:lnSpc>
                <a:spcPct val="100000"/>
              </a:lnSpc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257" y="7650967"/>
            <a:ext cx="1225774" cy="875552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21769" y="7681710"/>
            <a:ext cx="1619183" cy="852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28109" y="7975015"/>
            <a:ext cx="1548582" cy="474134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xfrm>
            <a:off x="1625599" y="2416387"/>
            <a:ext cx="9753602" cy="2546774"/>
          </a:xfrm>
          <a:prstGeom prst="rect">
            <a:avLst/>
          </a:prstGeom>
        </p:spPr>
        <p:txBody>
          <a:bodyPr lIns="48767" tIns="48767" rIns="48767" bIns="48767" anchor="b">
            <a:normAutofit/>
          </a:bodyPr>
          <a:lstStyle>
            <a:lvl1pPr defTabSz="1300480">
              <a:lnSpc>
                <a:spcPct val="90000"/>
              </a:lnSpc>
              <a:defRPr sz="8400" spc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5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25599" y="5061373"/>
            <a:ext cx="9753602" cy="1766147"/>
          </a:xfrm>
          <a:prstGeom prst="rect">
            <a:avLst/>
          </a:prstGeom>
        </p:spPr>
        <p:txBody>
          <a:bodyPr lIns="48767" tIns="48767" rIns="48767" bIns="48767" anchor="t">
            <a:normAutofit/>
          </a:bodyPr>
          <a:lstStyle>
            <a:lvl1pPr defTabSz="1300480">
              <a:lnSpc>
                <a:spcPct val="90000"/>
              </a:lnSpc>
              <a:spcBef>
                <a:spcPts val="1400"/>
              </a:spcBef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457200" defTabSz="1300480">
              <a:lnSpc>
                <a:spcPct val="90000"/>
              </a:lnSpc>
              <a:spcBef>
                <a:spcPts val="1400"/>
              </a:spcBef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914400" defTabSz="1300480">
              <a:lnSpc>
                <a:spcPct val="90000"/>
              </a:lnSpc>
              <a:spcBef>
                <a:spcPts val="1400"/>
              </a:spcBef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1371600" defTabSz="1300480">
              <a:lnSpc>
                <a:spcPct val="90000"/>
              </a:lnSpc>
              <a:spcBef>
                <a:spcPts val="1400"/>
              </a:spcBef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1828800" defTabSz="1300480">
              <a:lnSpc>
                <a:spcPct val="90000"/>
              </a:lnSpc>
              <a:spcBef>
                <a:spcPts val="1400"/>
              </a:spcBef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85653" y="7802457"/>
            <a:ext cx="3034455" cy="393701"/>
          </a:xfrm>
          <a:prstGeom prst="rect">
            <a:avLst/>
          </a:prstGeom>
        </p:spPr>
        <p:txBody>
          <a:bodyPr lIns="48767" tIns="48767" rIns="48767" bIns="48767" anchor="ctr"/>
          <a:lstStyle>
            <a:lvl1pPr algn="r" defTabSz="1300480">
              <a:lnSpc>
                <a:spcPct val="100000"/>
              </a:lnSpc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>
            <a:spLocks noGrp="1"/>
          </p:cNvSpPr>
          <p:nvPr>
            <p:ph type="title"/>
          </p:nvPr>
        </p:nvSpPr>
        <p:spPr>
          <a:xfrm>
            <a:off x="-12700" y="977900"/>
            <a:ext cx="13042900" cy="779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>
            <a:spLocks noGrp="1"/>
          </p:cNvSpPr>
          <p:nvPr>
            <p:ph type="body" idx="1"/>
          </p:nvPr>
        </p:nvSpPr>
        <p:spPr>
          <a:xfrm>
            <a:off x="1270000" y="6883400"/>
            <a:ext cx="10464800" cy="236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>
            <a:spLocks noGrp="1"/>
          </p:cNvSpPr>
          <p:nvPr>
            <p:ph type="sldNum" sz="quarter" idx="2"/>
          </p:nvPr>
        </p:nvSpPr>
        <p:spPr>
          <a:xfrm>
            <a:off x="6496050" y="9258300"/>
            <a:ext cx="342900" cy="41844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spcBef>
                <a:spcPts val="0"/>
              </a:spcBef>
              <a:defRPr sz="1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med"/>
  <p:txStyles>
    <p:titleStyle>
      <a:lvl1pPr marL="0" marR="0" indent="0" algn="ct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0" i="0" u="none" strike="noStrike" cap="none" spc="-576" baseline="0">
          <a:solidFill>
            <a:srgbClr val="A9A9A9"/>
          </a:solidFill>
          <a:uFillTx/>
          <a:latin typeface="+mj-lt"/>
          <a:ea typeface="+mj-ea"/>
          <a:cs typeface="+mj-cs"/>
          <a:sym typeface="Warnock Pro"/>
        </a:defRPr>
      </a:lvl1pPr>
      <a:lvl2pPr marL="0" marR="0" indent="228600" algn="ct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0" i="0" u="none" strike="noStrike" cap="none" spc="-576" baseline="0">
          <a:solidFill>
            <a:srgbClr val="A9A9A9"/>
          </a:solidFill>
          <a:uFillTx/>
          <a:latin typeface="+mj-lt"/>
          <a:ea typeface="+mj-ea"/>
          <a:cs typeface="+mj-cs"/>
          <a:sym typeface="Warnock Pro"/>
        </a:defRPr>
      </a:lvl2pPr>
      <a:lvl3pPr marL="0" marR="0" indent="457200" algn="ct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0" i="0" u="none" strike="noStrike" cap="none" spc="-576" baseline="0">
          <a:solidFill>
            <a:srgbClr val="A9A9A9"/>
          </a:solidFill>
          <a:uFillTx/>
          <a:latin typeface="+mj-lt"/>
          <a:ea typeface="+mj-ea"/>
          <a:cs typeface="+mj-cs"/>
          <a:sym typeface="Warnock Pro"/>
        </a:defRPr>
      </a:lvl3pPr>
      <a:lvl4pPr marL="0" marR="0" indent="685800" algn="ct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0" i="0" u="none" strike="noStrike" cap="none" spc="-576" baseline="0">
          <a:solidFill>
            <a:srgbClr val="A9A9A9"/>
          </a:solidFill>
          <a:uFillTx/>
          <a:latin typeface="+mj-lt"/>
          <a:ea typeface="+mj-ea"/>
          <a:cs typeface="+mj-cs"/>
          <a:sym typeface="Warnock Pro"/>
        </a:defRPr>
      </a:lvl4pPr>
      <a:lvl5pPr marL="0" marR="0" indent="914400" algn="ct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0" i="0" u="none" strike="noStrike" cap="none" spc="-576" baseline="0">
          <a:solidFill>
            <a:srgbClr val="A9A9A9"/>
          </a:solidFill>
          <a:uFillTx/>
          <a:latin typeface="+mj-lt"/>
          <a:ea typeface="+mj-ea"/>
          <a:cs typeface="+mj-cs"/>
          <a:sym typeface="Warnock Pro"/>
        </a:defRPr>
      </a:lvl5pPr>
      <a:lvl6pPr marL="0" marR="0" indent="1143000" algn="ct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0" i="0" u="none" strike="noStrike" cap="none" spc="-576" baseline="0">
          <a:solidFill>
            <a:srgbClr val="A9A9A9"/>
          </a:solidFill>
          <a:uFillTx/>
          <a:latin typeface="+mj-lt"/>
          <a:ea typeface="+mj-ea"/>
          <a:cs typeface="+mj-cs"/>
          <a:sym typeface="Warnock Pro"/>
        </a:defRPr>
      </a:lvl6pPr>
      <a:lvl7pPr marL="0" marR="0" indent="1371600" algn="ct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0" i="0" u="none" strike="noStrike" cap="none" spc="-576" baseline="0">
          <a:solidFill>
            <a:srgbClr val="A9A9A9"/>
          </a:solidFill>
          <a:uFillTx/>
          <a:latin typeface="+mj-lt"/>
          <a:ea typeface="+mj-ea"/>
          <a:cs typeface="+mj-cs"/>
          <a:sym typeface="Warnock Pro"/>
        </a:defRPr>
      </a:lvl7pPr>
      <a:lvl8pPr marL="0" marR="0" indent="1600200" algn="ct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0" i="0" u="none" strike="noStrike" cap="none" spc="-576" baseline="0">
          <a:solidFill>
            <a:srgbClr val="A9A9A9"/>
          </a:solidFill>
          <a:uFillTx/>
          <a:latin typeface="+mj-lt"/>
          <a:ea typeface="+mj-ea"/>
          <a:cs typeface="+mj-cs"/>
          <a:sym typeface="Warnock Pro"/>
        </a:defRPr>
      </a:lvl8pPr>
      <a:lvl9pPr marL="0" marR="0" indent="1828800" algn="ct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0" i="0" u="none" strike="noStrike" cap="none" spc="-576" baseline="0">
          <a:solidFill>
            <a:srgbClr val="A9A9A9"/>
          </a:solidFill>
          <a:uFillTx/>
          <a:latin typeface="+mj-lt"/>
          <a:ea typeface="+mj-ea"/>
          <a:cs typeface="+mj-cs"/>
          <a:sym typeface="Warnock Pro"/>
        </a:defRPr>
      </a:lvl9pPr>
    </p:titleStyle>
    <p:body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1pPr>
      <a:lvl2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2pPr>
      <a:lvl3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3pPr>
      <a:lvl4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4pPr>
      <a:lvl5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5pPr>
      <a:lvl6pPr marL="0" marR="0" indent="355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6pPr>
      <a:lvl7pPr marL="0" marR="0" indent="711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7pPr>
      <a:lvl8pPr marL="0" marR="0" indent="1066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8pPr>
      <a:lvl9pPr marL="0" marR="0" indent="1422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9pPr>
    </p:bodyStyle>
    <p:otherStyle>
      <a:lvl1pPr marL="0" marR="0" indent="0" algn="l" defTabSz="58420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l" defTabSz="58420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l" defTabSz="58420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l" defTabSz="58420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l" defTabSz="58420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l" defTabSz="58420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l" defTabSz="58420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l" defTabSz="58420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l" defTabSz="58420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8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9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ertified control"/>
          <p:cNvSpPr>
            <a:spLocks noGrp="1"/>
          </p:cNvSpPr>
          <p:nvPr>
            <p:ph type="title"/>
          </p:nvPr>
        </p:nvSpPr>
        <p:spPr>
          <a:xfrm>
            <a:off x="-19050" y="-854595"/>
            <a:ext cx="13042900" cy="7797801"/>
          </a:xfrm>
          <a:prstGeom prst="rect">
            <a:avLst/>
          </a:prstGeom>
        </p:spPr>
        <p:txBody>
          <a:bodyPr/>
          <a:lstStyle>
            <a:lvl1pPr>
              <a:defRPr sz="12000" spc="-479"/>
            </a:lvl1pPr>
          </a:lstStyle>
          <a:p>
            <a:r>
              <a:rPr lang="en-US" sz="10000" dirty="0" smtClean="0"/>
              <a:t>C</a:t>
            </a:r>
            <a:r>
              <a:rPr sz="10000" dirty="0" smtClean="0"/>
              <a:t>ertified </a:t>
            </a:r>
            <a:r>
              <a:rPr lang="en-US" sz="10000" dirty="0" smtClean="0"/>
              <a:t>C</a:t>
            </a:r>
            <a:r>
              <a:rPr sz="10000" dirty="0" smtClean="0"/>
              <a:t>ontrol</a:t>
            </a:r>
            <a:r>
              <a:rPr lang="en-US" sz="10000" dirty="0" smtClean="0"/>
              <a:t/>
            </a:r>
            <a:br>
              <a:rPr lang="en-US" sz="10000" dirty="0" smtClean="0"/>
            </a:br>
            <a:r>
              <a:rPr lang="en-US" sz="10000" dirty="0" smtClean="0"/>
              <a:t>for Self-Driving Cars</a:t>
            </a:r>
            <a:endParaRPr sz="10000" dirty="0"/>
          </a:p>
        </p:txBody>
      </p:sp>
      <p:sp>
        <p:nvSpPr>
          <p:cNvPr id="70" name="Armando Solar Lezama…"/>
          <p:cNvSpPr txBox="1"/>
          <p:nvPr/>
        </p:nvSpPr>
        <p:spPr>
          <a:xfrm>
            <a:off x="1558636" y="4426886"/>
            <a:ext cx="9705109" cy="2466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defRPr sz="3600" spc="-144">
                <a:latin typeface="+mj-lt"/>
                <a:ea typeface="+mj-ea"/>
                <a:cs typeface="+mj-cs"/>
                <a:sym typeface="Warnock Pro"/>
              </a:defRPr>
            </a:pPr>
            <a:r>
              <a:rPr lang="en-US" sz="3200" dirty="0" smtClean="0"/>
              <a:t>Xin Zhang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defRPr sz="3600" spc="-144">
                <a:latin typeface="+mj-lt"/>
                <a:ea typeface="+mj-ea"/>
                <a:cs typeface="+mj-cs"/>
                <a:sym typeface="Warnock Pro"/>
              </a:defRPr>
            </a:pPr>
            <a:r>
              <a:rPr lang="en-US" sz="3200" dirty="0" smtClean="0"/>
              <a:t>joint </a:t>
            </a:r>
            <a:r>
              <a:rPr lang="en-US" sz="3200" dirty="0"/>
              <a:t>work with Daniel Jackson, Jonathan </a:t>
            </a:r>
            <a:r>
              <a:rPr lang="en-US" sz="3200" dirty="0" err="1"/>
              <a:t>DeCastro</a:t>
            </a:r>
            <a:r>
              <a:rPr lang="en-US" sz="3200" dirty="0"/>
              <a:t>, </a:t>
            </a:r>
            <a:r>
              <a:rPr lang="en-US" sz="3200" dirty="0" err="1"/>
              <a:t>Soonho</a:t>
            </a:r>
            <a:r>
              <a:rPr lang="en-US" sz="3200" dirty="0"/>
              <a:t> Kong, </a:t>
            </a:r>
            <a:r>
              <a:rPr lang="en-US" sz="3200" dirty="0" err="1"/>
              <a:t>Dimitrios</a:t>
            </a:r>
            <a:r>
              <a:rPr lang="en-US" sz="3200" dirty="0"/>
              <a:t> </a:t>
            </a:r>
            <a:r>
              <a:rPr lang="en-US" sz="3200" dirty="0" err="1"/>
              <a:t>Koutentakis</a:t>
            </a:r>
            <a:r>
              <a:rPr lang="en-US" sz="3200" dirty="0"/>
              <a:t>, Angela Leong Feng Ping, Armando Solar-</a:t>
            </a:r>
            <a:r>
              <a:rPr lang="en-US" sz="3200" dirty="0" err="1"/>
              <a:t>Lezama</a:t>
            </a:r>
            <a:r>
              <a:rPr lang="en-US" sz="3200" dirty="0"/>
              <a:t>, Mike </a:t>
            </a:r>
            <a:r>
              <a:rPr lang="en-US" sz="3200" dirty="0" smtClean="0"/>
              <a:t>Wang</a:t>
            </a:r>
            <a:endParaRPr sz="3200" dirty="0"/>
          </a:p>
        </p:txBody>
      </p:sp>
      <p:pic>
        <p:nvPicPr>
          <p:cNvPr id="71" name="image1.jpg" descr="image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290" y="7670160"/>
            <a:ext cx="2426619" cy="1733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image2.png" descr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96016" y="7569950"/>
            <a:ext cx="3671260" cy="1933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image3.png" descr="image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27378" y="7983521"/>
            <a:ext cx="3614214" cy="1106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22107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a certificate is…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certificate is…</a:t>
            </a:r>
          </a:p>
        </p:txBody>
      </p:sp>
      <p:sp>
        <p:nvSpPr>
          <p:cNvPr id="138" name="a runtime assurance cas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0" rIns="0"/>
          <a:lstStyle/>
          <a:p>
            <a:r>
              <a:rPr b="1" dirty="0"/>
              <a:t>a runtime assurance case</a:t>
            </a:r>
          </a:p>
          <a:p>
            <a:pPr lvl="1"/>
            <a:r>
              <a:rPr dirty="0"/>
              <a:t>provides evidence that action is safe</a:t>
            </a:r>
          </a:p>
          <a:p>
            <a:pPr lvl="1"/>
            <a:r>
              <a:rPr dirty="0"/>
              <a:t>in terms of physical impact, not just code correctness</a:t>
            </a:r>
          </a:p>
          <a:p>
            <a:pPr lvl="1"/>
            <a:r>
              <a:rPr dirty="0"/>
              <a:t>evaluated at runtime, not during </a:t>
            </a:r>
            <a:r>
              <a:rPr dirty="0" smtClean="0"/>
              <a:t>development</a:t>
            </a:r>
            <a:endParaRPr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5420469"/>
      </p:ext>
    </p:extLst>
  </p:cSld>
  <p:clrMapOvr>
    <a:masterClrMapping/>
  </p:clrMapOvr>
  <p:transition spd="med" advTm="351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a certificate is…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certificate is…</a:t>
            </a:r>
          </a:p>
        </p:txBody>
      </p:sp>
      <p:sp>
        <p:nvSpPr>
          <p:cNvPr id="138" name="a runtime assurance cas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0" rIns="0"/>
          <a:lstStyle/>
          <a:p>
            <a:r>
              <a:rPr b="1" dirty="0"/>
              <a:t>a runtime assurance </a:t>
            </a:r>
            <a:r>
              <a:rPr b="1" dirty="0" smtClean="0"/>
              <a:t>case</a:t>
            </a:r>
            <a:endParaRPr lang="en-US" dirty="0" smtClean="0"/>
          </a:p>
          <a:p>
            <a:r>
              <a:rPr b="1" dirty="0" smtClean="0"/>
              <a:t>instance-specific</a:t>
            </a:r>
          </a:p>
          <a:p>
            <a:pPr lvl="1"/>
            <a:r>
              <a:rPr dirty="0" smtClean="0"/>
              <a:t>evidence </a:t>
            </a:r>
            <a:r>
              <a:rPr dirty="0"/>
              <a:t>for </a:t>
            </a:r>
            <a:r>
              <a:rPr dirty="0">
                <a:latin typeface="Magma Italic"/>
                <a:ea typeface="Magma Italic"/>
                <a:cs typeface="Magma Italic"/>
                <a:sym typeface="Magma Italic"/>
              </a:rPr>
              <a:t>this</a:t>
            </a:r>
            <a:r>
              <a:rPr dirty="0"/>
              <a:t> action, not for all </a:t>
            </a:r>
            <a:r>
              <a:rPr dirty="0" smtClean="0"/>
              <a:t>actions</a:t>
            </a:r>
            <a:endParaRPr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0084523"/>
      </p:ext>
    </p:extLst>
  </p:cSld>
  <p:clrMapOvr>
    <a:masterClrMapping/>
  </p:clrMapOvr>
  <p:transition spd="med" advTm="106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a certificate is…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certificate is…</a:t>
            </a:r>
          </a:p>
        </p:txBody>
      </p:sp>
      <p:sp>
        <p:nvSpPr>
          <p:cNvPr id="138" name="a runtime assurance cas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0" rIns="0"/>
          <a:lstStyle/>
          <a:p>
            <a:r>
              <a:rPr b="1" dirty="0"/>
              <a:t>a runtime assurance case</a:t>
            </a:r>
          </a:p>
          <a:p>
            <a:r>
              <a:rPr b="1" dirty="0" smtClean="0"/>
              <a:t>instance-specific</a:t>
            </a:r>
          </a:p>
          <a:p>
            <a:r>
              <a:rPr b="1" dirty="0" smtClean="0"/>
              <a:t>a designed interface</a:t>
            </a:r>
          </a:p>
          <a:p>
            <a:pPr lvl="1"/>
            <a:r>
              <a:rPr dirty="0" smtClean="0"/>
              <a:t>agreed </a:t>
            </a:r>
            <a:r>
              <a:rPr dirty="0"/>
              <a:t>in advance by designers of controller and </a:t>
            </a:r>
            <a:r>
              <a:rPr dirty="0" smtClean="0"/>
              <a:t>checker</a:t>
            </a:r>
            <a:endParaRPr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1602750"/>
      </p:ext>
    </p:extLst>
  </p:cSld>
  <p:clrMapOvr>
    <a:masterClrMapping/>
  </p:clrMapOvr>
  <p:transition spd="med" advTm="11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a certificate is…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certificate is…</a:t>
            </a:r>
          </a:p>
        </p:txBody>
      </p:sp>
      <p:sp>
        <p:nvSpPr>
          <p:cNvPr id="138" name="a runtime assurance cas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0" rIns="0"/>
          <a:lstStyle/>
          <a:p>
            <a:r>
              <a:rPr b="1" dirty="0"/>
              <a:t>a runtime assurance case</a:t>
            </a:r>
          </a:p>
          <a:p>
            <a:r>
              <a:rPr b="1" dirty="0" smtClean="0"/>
              <a:t>instance-specific</a:t>
            </a:r>
            <a:endParaRPr b="1" dirty="0"/>
          </a:p>
          <a:p>
            <a:r>
              <a:rPr b="1" dirty="0" smtClean="0"/>
              <a:t>a </a:t>
            </a:r>
            <a:r>
              <a:rPr b="1" dirty="0"/>
              <a:t>designed </a:t>
            </a:r>
            <a:r>
              <a:rPr b="1" dirty="0" smtClean="0"/>
              <a:t>interface</a:t>
            </a:r>
            <a:endParaRPr dirty="0"/>
          </a:p>
          <a:p>
            <a:r>
              <a:rPr b="1" dirty="0"/>
              <a:t>easily checked</a:t>
            </a:r>
          </a:p>
          <a:p>
            <a:pPr lvl="1"/>
            <a:r>
              <a:rPr dirty="0"/>
              <a:t>exploiting complexity gap between finding a solution and checking </a:t>
            </a:r>
            <a:r>
              <a:rPr dirty="0" smtClean="0"/>
              <a:t>one</a:t>
            </a:r>
            <a:endParaRPr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211575"/>
      </p:ext>
    </p:extLst>
  </p:cSld>
  <p:clrMapOvr>
    <a:masterClrMapping/>
  </p:clrMapOvr>
  <p:transition spd="med" advTm="453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a certificate is…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certificate is…</a:t>
            </a:r>
          </a:p>
        </p:txBody>
      </p:sp>
      <p:sp>
        <p:nvSpPr>
          <p:cNvPr id="138" name="a runtime assurance cas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0" rIns="0"/>
          <a:lstStyle/>
          <a:p>
            <a:r>
              <a:rPr b="1" dirty="0"/>
              <a:t>a runtime assurance </a:t>
            </a:r>
            <a:r>
              <a:rPr b="1" dirty="0" smtClean="0"/>
              <a:t>case</a:t>
            </a:r>
            <a:endParaRPr lang="en-US" b="1" dirty="0" smtClean="0"/>
          </a:p>
          <a:p>
            <a:r>
              <a:rPr b="1" dirty="0" smtClean="0"/>
              <a:t>instance-specific</a:t>
            </a:r>
            <a:endParaRPr lang="en-US" b="1" dirty="0" smtClean="0"/>
          </a:p>
          <a:p>
            <a:r>
              <a:rPr b="1" dirty="0" smtClean="0"/>
              <a:t>a </a:t>
            </a:r>
            <a:r>
              <a:rPr b="1" dirty="0"/>
              <a:t>designed interface</a:t>
            </a:r>
          </a:p>
          <a:p>
            <a:r>
              <a:rPr b="1" dirty="0" smtClean="0"/>
              <a:t>easily </a:t>
            </a:r>
            <a:r>
              <a:rPr b="1" dirty="0"/>
              <a:t>checked</a:t>
            </a:r>
          </a:p>
          <a:p>
            <a:r>
              <a:rPr b="1" dirty="0" smtClean="0"/>
              <a:t>unforgeable</a:t>
            </a:r>
            <a:endParaRPr b="1" dirty="0"/>
          </a:p>
          <a:p>
            <a:pPr lvl="1"/>
            <a:r>
              <a:rPr dirty="0"/>
              <a:t>for example, uses signed LIDAR readings</a:t>
            </a:r>
          </a:p>
          <a:p>
            <a:pPr lvl="1"/>
            <a:r>
              <a:rPr dirty="0"/>
              <a:t>so controller can’t present spurious sensor data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7048883"/>
      </p:ext>
    </p:extLst>
  </p:cSld>
  <p:clrMapOvr>
    <a:masterClrMapping/>
  </p:clrMapOvr>
  <p:transition spd="med" advTm="197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tatus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status</a:t>
            </a:r>
          </a:p>
        </p:txBody>
      </p:sp>
      <p:sp>
        <p:nvSpPr>
          <p:cNvPr id="156" name="simulations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 dirty="0" smtClean="0"/>
              <a:t>simulations</a:t>
            </a:r>
          </a:p>
          <a:p>
            <a:pPr lvl="1"/>
            <a:r>
              <a:rPr dirty="0" smtClean="0"/>
              <a:t>1/10th scale mini racecar with LIDAR</a:t>
            </a:r>
            <a:br>
              <a:rPr dirty="0" smtClean="0"/>
            </a:br>
            <a:r>
              <a:rPr dirty="0" smtClean="0"/>
              <a:t>JavaScript virtual simulation</a:t>
            </a:r>
            <a:endParaRPr lang="en-US" dirty="0" smtClean="0"/>
          </a:p>
          <a:p>
            <a:pPr lvl="1"/>
            <a:endParaRPr dirty="0" smtClean="0"/>
          </a:p>
          <a:p>
            <a:r>
              <a:rPr b="1" dirty="0" smtClean="0"/>
              <a:t>assurance case</a:t>
            </a:r>
          </a:p>
          <a:p>
            <a:pPr lvl="1"/>
            <a:r>
              <a:rPr dirty="0" smtClean="0"/>
              <a:t>arguments for safe separation</a:t>
            </a:r>
          </a:p>
          <a:p>
            <a:pPr lvl="1"/>
            <a:r>
              <a:rPr dirty="0" smtClean="0"/>
              <a:t>checked with DREAL and Z3</a:t>
            </a:r>
            <a:endParaRPr dirty="0"/>
          </a:p>
        </p:txBody>
      </p:sp>
    </p:spTree>
  </p:cSld>
  <p:clrMapOvr>
    <a:masterClrMapping/>
  </p:clrMapOvr>
  <p:transition spd="med" advTm="40441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tatus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Simulation using Racecar</a:t>
            </a:r>
            <a:endParaRPr dirty="0"/>
          </a:p>
        </p:txBody>
      </p:sp>
      <p:sp>
        <p:nvSpPr>
          <p:cNvPr id="156" name="simulations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Without Certified Control</a:t>
            </a:r>
            <a:endParaRPr dirty="0"/>
          </a:p>
        </p:txBody>
      </p:sp>
      <p:pic>
        <p:nvPicPr>
          <p:cNvPr id="2" name="interlock_deactivat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0400" y="23050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53935"/>
      </p:ext>
    </p:extLst>
  </p:cSld>
  <p:clrMapOvr>
    <a:masterClrMapping/>
  </p:clrMapOvr>
  <p:transition spd="med" advTm="29697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994" objId="2"/>
        <p14:stopEvt time="12890" objId="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tatus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Simulation using Racecar</a:t>
            </a:r>
            <a:endParaRPr dirty="0"/>
          </a:p>
        </p:txBody>
      </p:sp>
      <p:sp>
        <p:nvSpPr>
          <p:cNvPr id="156" name="simulations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With Certified Control</a:t>
            </a:r>
            <a:endParaRPr dirty="0"/>
          </a:p>
        </p:txBody>
      </p:sp>
      <p:pic>
        <p:nvPicPr>
          <p:cNvPr id="3" name="interlock_activ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0400" y="23050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91886"/>
      </p:ext>
    </p:extLst>
  </p:cSld>
  <p:clrMapOvr>
    <a:masterClrMapping/>
  </p:clrMapOvr>
  <p:transition spd="med" advTm="16152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473" objId="3"/>
        <p14:triggerEvt type="onClick" time="5473" objId="3"/>
        <p14:stopEvt time="15110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tatus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Virtual Simulation</a:t>
            </a:r>
            <a:endParaRPr dirty="0"/>
          </a:p>
        </p:txBody>
      </p:sp>
      <p:sp>
        <p:nvSpPr>
          <p:cNvPr id="156" name="simulations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158" name="Screen Shot 2019-07-11 at 6.40.38 PM.png" descr="Screen Shot 2019-07-11 at 6.40.3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9622" y="1373588"/>
            <a:ext cx="11698793" cy="55363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10360765"/>
      </p:ext>
    </p:extLst>
  </p:cSld>
  <p:clrMapOvr>
    <a:masterClrMapping/>
  </p:clrMapOvr>
  <p:transition spd="med" advTm="38009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next steps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next steps</a:t>
            </a:r>
          </a:p>
        </p:txBody>
      </p:sp>
      <p:sp>
        <p:nvSpPr>
          <p:cNvPr id="161" name="certificates for other actions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 dirty="0"/>
              <a:t>certificates for other actions</a:t>
            </a:r>
          </a:p>
          <a:p>
            <a:pPr lvl="1"/>
            <a:r>
              <a:rPr dirty="0"/>
              <a:t>accelerating, lane </a:t>
            </a:r>
            <a:r>
              <a:rPr dirty="0" smtClean="0"/>
              <a:t>switching</a:t>
            </a:r>
            <a:endParaRPr lang="en-US" dirty="0" smtClean="0"/>
          </a:p>
          <a:p>
            <a:pPr lvl="1"/>
            <a:endParaRPr dirty="0"/>
          </a:p>
          <a:p>
            <a:r>
              <a:rPr b="1" dirty="0"/>
              <a:t>map evidence</a:t>
            </a:r>
          </a:p>
          <a:p>
            <a:pPr lvl="1"/>
            <a:r>
              <a:rPr dirty="0"/>
              <a:t>including data about position on road in certificate</a:t>
            </a:r>
          </a:p>
          <a:p>
            <a:pPr lvl="1"/>
            <a:r>
              <a:rPr dirty="0"/>
              <a:t>also existence of lanes</a:t>
            </a:r>
            <a:r>
              <a:rPr dirty="0" smtClean="0"/>
              <a:t>!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b="1" dirty="0" smtClean="0"/>
              <a:t>general framework for certificate check</a:t>
            </a:r>
          </a:p>
          <a:p>
            <a:pPr lvl="1"/>
            <a:r>
              <a:rPr lang="en-US" dirty="0" smtClean="0"/>
              <a:t>constraint-based using </a:t>
            </a:r>
            <a:r>
              <a:rPr lang="en-US" dirty="0" err="1" smtClean="0"/>
              <a:t>DReal</a:t>
            </a:r>
            <a:endParaRPr dirty="0"/>
          </a:p>
          <a:p>
            <a:r>
              <a:rPr b="1" dirty="0"/>
              <a:t>other kinds of sensor interpretation</a:t>
            </a:r>
          </a:p>
          <a:p>
            <a:pPr lvl="1"/>
            <a:r>
              <a:rPr dirty="0"/>
              <a:t>certification for machine learning more generally</a:t>
            </a:r>
          </a:p>
          <a:p>
            <a:pPr lvl="1"/>
            <a:r>
              <a:rPr dirty="0"/>
              <a:t>how would you certify a visual analysis?</a:t>
            </a:r>
          </a:p>
        </p:txBody>
      </p:sp>
    </p:spTree>
  </p:cSld>
  <p:clrMapOvr>
    <a:masterClrMapping/>
  </p:clrMapOvr>
  <p:transition spd="med" advTm="102087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elf driving car: a complex system prone to failure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4400" dirty="0" smtClean="0"/>
              <a:t>s</a:t>
            </a:r>
            <a:r>
              <a:rPr sz="4400" dirty="0" smtClean="0"/>
              <a:t>elf</a:t>
            </a:r>
            <a:r>
              <a:rPr lang="en-US" sz="4400" dirty="0" smtClean="0"/>
              <a:t>-</a:t>
            </a:r>
            <a:r>
              <a:rPr sz="4400" dirty="0" smtClean="0"/>
              <a:t>driving </a:t>
            </a:r>
            <a:r>
              <a:rPr sz="4400" dirty="0"/>
              <a:t>car: a complex system prone to failure</a:t>
            </a:r>
          </a:p>
        </p:txBody>
      </p:sp>
      <p:sp>
        <p:nvSpPr>
          <p:cNvPr id="76" name="Body"/>
          <p:cNvSpPr>
            <a:spLocks noGrp="1"/>
          </p:cNvSpPr>
          <p:nvPr>
            <p:ph type="subTitle" idx="1"/>
          </p:nvPr>
        </p:nvSpPr>
        <p:spPr>
          <a:xfrm>
            <a:off x="-25400" y="984195"/>
            <a:ext cx="13004800" cy="8828286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 </a:t>
            </a:r>
            <a:endParaRPr dirty="0"/>
          </a:p>
        </p:txBody>
      </p:sp>
      <p:sp>
        <p:nvSpPr>
          <p:cNvPr id="77" name="planning"/>
          <p:cNvSpPr/>
          <p:nvPr/>
        </p:nvSpPr>
        <p:spPr>
          <a:xfrm>
            <a:off x="4644739" y="4241799"/>
            <a:ext cx="3714348" cy="1270001"/>
          </a:xfrm>
          <a:prstGeom prst="rect">
            <a:avLst/>
          </a:prstGeom>
          <a:solidFill>
            <a:srgbClr val="A9A9A9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3000">
                <a:effectLst>
                  <a:outerShdw dist="12700" dir="5400000" rotWithShape="0">
                    <a:srgbClr val="000000">
                      <a:alpha val="0"/>
                    </a:srgbClr>
                  </a:outerShdw>
                </a:effectLst>
              </a:defRPr>
            </a:lvl1pPr>
          </a:lstStyle>
          <a:p>
            <a:r>
              <a:rPr dirty="0"/>
              <a:t>planning</a:t>
            </a:r>
          </a:p>
        </p:txBody>
      </p:sp>
      <p:sp>
        <p:nvSpPr>
          <p:cNvPr id="78" name="vision"/>
          <p:cNvSpPr/>
          <p:nvPr/>
        </p:nvSpPr>
        <p:spPr>
          <a:xfrm>
            <a:off x="4644739" y="2845948"/>
            <a:ext cx="3714348" cy="1270001"/>
          </a:xfrm>
          <a:prstGeom prst="rect">
            <a:avLst/>
          </a:prstGeom>
          <a:solidFill>
            <a:srgbClr val="A9A9A9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3000">
                <a:effectLst>
                  <a:outerShdw dist="12700" dir="5400000" rotWithShape="0">
                    <a:srgbClr val="000000">
                      <a:alpha val="0"/>
                    </a:srgbClr>
                  </a:outerShdw>
                </a:effectLst>
              </a:defRPr>
            </a:lvl1pPr>
          </a:lstStyle>
          <a:p>
            <a:r>
              <a:rPr lang="en-US" dirty="0"/>
              <a:t>p</a:t>
            </a:r>
            <a:r>
              <a:rPr lang="en-US" dirty="0" smtClean="0"/>
              <a:t>erception</a:t>
            </a:r>
            <a:endParaRPr dirty="0"/>
          </a:p>
        </p:txBody>
      </p:sp>
      <p:sp>
        <p:nvSpPr>
          <p:cNvPr id="79" name="control"/>
          <p:cNvSpPr/>
          <p:nvPr/>
        </p:nvSpPr>
        <p:spPr>
          <a:xfrm>
            <a:off x="4644739" y="5637650"/>
            <a:ext cx="3714348" cy="1270001"/>
          </a:xfrm>
          <a:prstGeom prst="rect">
            <a:avLst/>
          </a:prstGeom>
          <a:solidFill>
            <a:srgbClr val="A9A9A9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3000">
                <a:effectLst>
                  <a:outerShdw dist="12700" dir="5400000" rotWithShape="0">
                    <a:srgbClr val="000000">
                      <a:alpha val="0"/>
                    </a:srgbClr>
                  </a:outerShdw>
                </a:effectLst>
              </a:defRPr>
            </a:lvl1pPr>
          </a:lstStyle>
          <a:p>
            <a:r>
              <a:rPr dirty="0"/>
              <a:t>control</a:t>
            </a:r>
          </a:p>
        </p:txBody>
      </p:sp>
      <p:sp>
        <p:nvSpPr>
          <p:cNvPr id="82" name="sensors"/>
          <p:cNvSpPr/>
          <p:nvPr/>
        </p:nvSpPr>
        <p:spPr>
          <a:xfrm>
            <a:off x="4644739" y="1425460"/>
            <a:ext cx="3714348" cy="12700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3000">
                <a:effectLst>
                  <a:outerShdw dist="12700" dir="5400000" rotWithShape="0">
                    <a:srgbClr val="000000">
                      <a:alpha val="0"/>
                    </a:srgbClr>
                  </a:outerShdw>
                </a:effectLst>
              </a:defRPr>
            </a:lvl1pPr>
          </a:lstStyle>
          <a:p>
            <a:r>
              <a:rPr dirty="0"/>
              <a:t>sensors</a:t>
            </a:r>
          </a:p>
        </p:txBody>
      </p:sp>
      <p:sp>
        <p:nvSpPr>
          <p:cNvPr id="15" name="sensors"/>
          <p:cNvSpPr/>
          <p:nvPr/>
        </p:nvSpPr>
        <p:spPr>
          <a:xfrm>
            <a:off x="4644739" y="7072416"/>
            <a:ext cx="3714348" cy="12700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3000">
                <a:effectLst>
                  <a:outerShdw dist="12700" dir="5400000" rotWithShape="0">
                    <a:srgbClr val="000000">
                      <a:alpha val="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actuators</a:t>
            </a:r>
            <a:endParaRPr dirty="0"/>
          </a:p>
        </p:txBody>
      </p:sp>
      <p:grpSp>
        <p:nvGrpSpPr>
          <p:cNvPr id="5" name="Group 4"/>
          <p:cNvGrpSpPr/>
          <p:nvPr/>
        </p:nvGrpSpPr>
        <p:grpSpPr>
          <a:xfrm>
            <a:off x="7322138" y="1181410"/>
            <a:ext cx="4835229" cy="1141338"/>
            <a:chOff x="6989626" y="1181410"/>
            <a:chExt cx="4835229" cy="1141338"/>
          </a:xfrm>
        </p:grpSpPr>
        <p:sp>
          <p:nvSpPr>
            <p:cNvPr id="81" name="GPS"/>
            <p:cNvSpPr/>
            <p:nvPr/>
          </p:nvSpPr>
          <p:spPr>
            <a:xfrm>
              <a:off x="6989626" y="1519279"/>
              <a:ext cx="949859" cy="4656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 anchor="ctr"/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3000">
                  <a:effectLst>
                    <a:outerShdw dist="12700" dir="5400000" rotWithShape="0">
                      <a:srgbClr val="000000">
                        <a:alpha val="0"/>
                      </a:srgbClr>
                    </a:outerShdw>
                  </a:effectLst>
                </a:defRPr>
              </a:lvl1pPr>
            </a:lstStyle>
            <a:p>
              <a:r>
                <a:rPr sz="2400" dirty="0"/>
                <a:t>GPS</a:t>
              </a:r>
              <a:endParaRPr dirty="0"/>
            </a:p>
          </p:txBody>
        </p:sp>
        <p:sp>
          <p:nvSpPr>
            <p:cNvPr id="2" name="Rectangular Callout 1"/>
            <p:cNvSpPr/>
            <p:nvPr/>
          </p:nvSpPr>
          <p:spPr>
            <a:xfrm>
              <a:off x="8915840" y="1181410"/>
              <a:ext cx="2909015" cy="1141338"/>
            </a:xfrm>
            <a:prstGeom prst="wedgeRectCallout">
              <a:avLst>
                <a:gd name="adj1" fmla="val -80063"/>
                <a:gd name="adj2" fmla="val -4521"/>
              </a:avLst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/>
              <a:r>
                <a:rPr lang="en-US" sz="2800" dirty="0"/>
                <a:t>reliance on external infrastructure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322137" y="2788587"/>
            <a:ext cx="4835229" cy="807913"/>
            <a:chOff x="6989625" y="2788587"/>
            <a:chExt cx="4835229" cy="807913"/>
          </a:xfrm>
        </p:grpSpPr>
        <p:sp>
          <p:nvSpPr>
            <p:cNvPr id="17" name="GPS"/>
            <p:cNvSpPr/>
            <p:nvPr/>
          </p:nvSpPr>
          <p:spPr>
            <a:xfrm>
              <a:off x="6989625" y="2923091"/>
              <a:ext cx="949859" cy="4656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 anchor="ctr"/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3000">
                  <a:effectLst>
                    <a:outerShdw dist="12700" dir="5400000" rotWithShape="0">
                      <a:srgbClr val="000000">
                        <a:alpha val="0"/>
                      </a:srgbClr>
                    </a:outerShdw>
                  </a:effectLst>
                </a:defRPr>
              </a:lvl1pPr>
            </a:lstStyle>
            <a:p>
              <a:r>
                <a:rPr lang="en-US" sz="2400" dirty="0" smtClean="0"/>
                <a:t>map</a:t>
              </a:r>
              <a:endParaRPr dirty="0"/>
            </a:p>
          </p:txBody>
        </p:sp>
        <p:sp>
          <p:nvSpPr>
            <p:cNvPr id="19" name="Rectangular Callout 18"/>
            <p:cNvSpPr/>
            <p:nvPr/>
          </p:nvSpPr>
          <p:spPr>
            <a:xfrm>
              <a:off x="8915839" y="2788587"/>
              <a:ext cx="2909015" cy="807913"/>
            </a:xfrm>
            <a:prstGeom prst="wedgeRectCallout">
              <a:avLst>
                <a:gd name="adj1" fmla="val -80420"/>
                <a:gd name="adj2" fmla="val -1313"/>
              </a:avLst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/>
              <a:r>
                <a:rPr lang="en-US" sz="2800" dirty="0"/>
                <a:t>malware with updates</a:t>
              </a:r>
            </a:p>
          </p:txBody>
        </p:sp>
      </p:grpSp>
      <p:sp>
        <p:nvSpPr>
          <p:cNvPr id="20" name="Rectangular Callout 19"/>
          <p:cNvSpPr/>
          <p:nvPr/>
        </p:nvSpPr>
        <p:spPr>
          <a:xfrm>
            <a:off x="1291091" y="1354050"/>
            <a:ext cx="2909015" cy="1395254"/>
          </a:xfrm>
          <a:prstGeom prst="wedgeRectCallout">
            <a:avLst>
              <a:gd name="adj1" fmla="val 65316"/>
              <a:gd name="adj2" fmla="val -19184"/>
            </a:avLst>
          </a:prstGeom>
          <a:solidFill>
            <a:srgbClr val="FFFFFF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3000">
                <a:effectLst>
                  <a:outerShdw dist="12700" dir="5400000" rotWithShape="0">
                    <a:srgbClr val="000000">
                      <a:alpha val="0"/>
                    </a:srgbClr>
                  </a:outerShdw>
                </a:effectLst>
                <a:latin typeface="Magma SemiboldItalic"/>
                <a:ea typeface="Magma SemiboldItalic"/>
                <a:cs typeface="Magma SemiboldItalic"/>
                <a:sym typeface="Magma SemiboldItalic"/>
              </a:defRPr>
            </a:pPr>
            <a:r>
              <a:rPr lang="en-US" sz="2800" dirty="0"/>
              <a:t>physical</a:t>
            </a:r>
            <a:br>
              <a:rPr lang="en-US" sz="2800" dirty="0"/>
            </a:br>
            <a:r>
              <a:rPr lang="en-US" sz="2800" dirty="0"/>
              <a:t>device</a:t>
            </a:r>
            <a:br>
              <a:rPr lang="en-US" sz="2800" dirty="0"/>
            </a:br>
            <a:r>
              <a:rPr lang="en-US" sz="2800" dirty="0"/>
              <a:t>failures</a:t>
            </a:r>
          </a:p>
        </p:txBody>
      </p:sp>
      <p:sp>
        <p:nvSpPr>
          <p:cNvPr id="21" name="Rectangular Callout 20"/>
          <p:cNvSpPr/>
          <p:nvPr/>
        </p:nvSpPr>
        <p:spPr>
          <a:xfrm>
            <a:off x="1291091" y="3243703"/>
            <a:ext cx="2909015" cy="474489"/>
          </a:xfrm>
          <a:prstGeom prst="wedgeRectCallout">
            <a:avLst>
              <a:gd name="adj1" fmla="val 65316"/>
              <a:gd name="adj2" fmla="val -19184"/>
            </a:avLst>
          </a:prstGeom>
          <a:solidFill>
            <a:srgbClr val="FFFFFF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800" dirty="0"/>
              <a:t>unpredictable ML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697194" y="2923091"/>
            <a:ext cx="3008344" cy="3984560"/>
            <a:chOff x="8364682" y="4241799"/>
            <a:chExt cx="3008344" cy="2665852"/>
          </a:xfrm>
        </p:grpSpPr>
        <p:sp>
          <p:nvSpPr>
            <p:cNvPr id="3" name="Right Brace 2"/>
            <p:cNvSpPr/>
            <p:nvPr/>
          </p:nvSpPr>
          <p:spPr>
            <a:xfrm>
              <a:off x="8364682" y="4241799"/>
              <a:ext cx="436418" cy="2665852"/>
            </a:xfrm>
            <a:prstGeom prst="rightBrac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9024680" y="4961913"/>
              <a:ext cx="2348346" cy="1141338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/>
              <a:r>
                <a:rPr lang="en-US" sz="2800" dirty="0"/>
                <a:t>software complexity: bugs</a:t>
              </a:r>
            </a:p>
          </p:txBody>
        </p:sp>
      </p:grpSp>
    </p:spTree>
    <p:custDataLst>
      <p:tags r:id="rId1"/>
    </p:custDataLst>
  </p:cSld>
  <p:clrMapOvr>
    <a:masterClrMapping/>
  </p:clrMapOvr>
  <p:transition spd="med" advTm="82588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evidence of safety?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evidence of safety?</a:t>
            </a:r>
          </a:p>
        </p:txBody>
      </p:sp>
      <p:sp>
        <p:nvSpPr>
          <p:cNvPr id="90" name="Body"/>
          <p:cNvSpPr>
            <a:spLocks noGrp="1"/>
          </p:cNvSpPr>
          <p:nvPr>
            <p:ph type="subTitle" idx="1"/>
          </p:nvPr>
        </p:nvSpPr>
        <p:spPr>
          <a:prstGeom prst="rect">
            <a:avLst/>
          </a:prstGeom>
          <a:solidFill>
            <a:srgbClr val="EBEBEB"/>
          </a:solidFill>
        </p:spPr>
        <p:txBody>
          <a:bodyPr/>
          <a:lstStyle/>
          <a:p>
            <a:r>
              <a:rPr lang="en-US" sz="4000" dirty="0" smtClean="0"/>
              <a:t>Testing?</a:t>
            </a:r>
            <a:endParaRPr sz="4000" dirty="0"/>
          </a:p>
        </p:txBody>
      </p:sp>
      <p:sp>
        <p:nvSpPr>
          <p:cNvPr id="92" name="for 95% confidence in 10-8 failures/mile, need to drive 275M miles"/>
          <p:cNvSpPr txBox="1"/>
          <p:nvPr/>
        </p:nvSpPr>
        <p:spPr>
          <a:xfrm>
            <a:off x="392265" y="8782918"/>
            <a:ext cx="1261253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1800"/>
              </a:spcBef>
              <a:defRPr sz="3200"/>
            </a:pPr>
            <a:r>
              <a:rPr dirty="0"/>
              <a:t>for 95% confidence in 10</a:t>
            </a:r>
            <a:r>
              <a:rPr baseline="31999" dirty="0"/>
              <a:t>-8 </a:t>
            </a:r>
            <a:r>
              <a:rPr dirty="0"/>
              <a:t>failures/mile, need to drive 275M miles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320285" y="2165973"/>
            <a:ext cx="10510221" cy="6677687"/>
            <a:chOff x="1320285" y="2165973"/>
            <a:chExt cx="10510221" cy="6677687"/>
          </a:xfrm>
        </p:grpSpPr>
        <p:pic>
          <p:nvPicPr>
            <p:cNvPr id="91" name="Screen Shot 2018-09-17 at 8.30.43 PM.png" descr="Screen Shot 2018-09-17 at 8.30.43 PM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320285" y="2165973"/>
              <a:ext cx="10510221" cy="620319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5062151" y="8369171"/>
              <a:ext cx="2829697" cy="474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/>
              <a:r>
                <a:rPr lang="en-US" i="1" dirty="0" smtClean="0"/>
                <a:t>(</a:t>
              </a:r>
              <a:r>
                <a:rPr lang="en-US" i="1" dirty="0" err="1" smtClean="0"/>
                <a:t>Kalra</a:t>
              </a:r>
              <a:r>
                <a:rPr lang="en-US" i="1" dirty="0" smtClean="0"/>
                <a:t> et al.)</a:t>
              </a:r>
              <a:endParaRPr lang="en-US" i="1" dirty="0"/>
            </a:p>
          </p:txBody>
        </p:sp>
      </p:grpSp>
    </p:spTree>
    <p:custDataLst>
      <p:tags r:id="rId1"/>
    </p:custDataLst>
  </p:cSld>
  <p:clrMapOvr>
    <a:masterClrMapping/>
  </p:clrMapOvr>
  <p:transition spd="med" advTm="670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evidence of safety?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evidence of safety?</a:t>
            </a:r>
          </a:p>
        </p:txBody>
      </p:sp>
      <p:sp>
        <p:nvSpPr>
          <p:cNvPr id="90" name="Body"/>
          <p:cNvSpPr>
            <a:spLocks noGrp="1"/>
          </p:cNvSpPr>
          <p:nvPr>
            <p:ph type="subTitle" idx="1"/>
          </p:nvPr>
        </p:nvSpPr>
        <p:spPr>
          <a:prstGeom prst="rect">
            <a:avLst/>
          </a:prstGeom>
          <a:solidFill>
            <a:srgbClr val="EBEBEB"/>
          </a:solidFill>
        </p:spPr>
        <p:txBody>
          <a:bodyPr/>
          <a:lstStyle/>
          <a:p>
            <a:r>
              <a:rPr lang="en-US" sz="4000" dirty="0" smtClean="0"/>
              <a:t>Verification?</a:t>
            </a:r>
            <a:endParaRPr sz="4000" dirty="0"/>
          </a:p>
        </p:txBody>
      </p:sp>
      <p:sp>
        <p:nvSpPr>
          <p:cNvPr id="93" name="SEL4 verification: $400/line 10m lines of critical code: $4B"/>
          <p:cNvSpPr txBox="1"/>
          <p:nvPr/>
        </p:nvSpPr>
        <p:spPr>
          <a:xfrm>
            <a:off x="2291610" y="6960927"/>
            <a:ext cx="7860307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1800"/>
              </a:spcBef>
              <a:defRPr sz="3200"/>
            </a:pPr>
            <a:r>
              <a:rPr dirty="0"/>
              <a:t>SEL4 verification: $400/line</a:t>
            </a:r>
            <a:br>
              <a:rPr dirty="0"/>
            </a:br>
            <a:r>
              <a:rPr dirty="0"/>
              <a:t>10m lines of critical code: $4B</a:t>
            </a:r>
          </a:p>
        </p:txBody>
      </p:sp>
      <p:pic>
        <p:nvPicPr>
          <p:cNvPr id="9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59202" y="2516747"/>
            <a:ext cx="7145126" cy="4019134"/>
          </a:xfrm>
          <a:prstGeom prst="rect">
            <a:avLst/>
          </a:prstGeom>
          <a:ln w="12700">
            <a:miter lim="400000"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4114152"/>
      </p:ext>
    </p:extLst>
  </p:cSld>
  <p:clrMapOvr>
    <a:masterClrMapping/>
  </p:clrMapOvr>
  <p:transition spd="med" advTm="399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option #1: inline checks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option #1: inline checks</a:t>
            </a:r>
          </a:p>
        </p:txBody>
      </p:sp>
      <p:sp>
        <p:nvSpPr>
          <p:cNvPr id="99" name="idea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 dirty="0"/>
              <a:t>idea</a:t>
            </a:r>
          </a:p>
          <a:p>
            <a:pPr lvl="1"/>
            <a:r>
              <a:rPr dirty="0"/>
              <a:t>add inline checks to controller code</a:t>
            </a:r>
          </a:p>
          <a:p>
            <a:pPr lvl="1"/>
            <a:r>
              <a:rPr dirty="0"/>
              <a:t>override proposed action if deemed dangerous</a:t>
            </a:r>
          </a:p>
          <a:p>
            <a:r>
              <a:rPr b="1" dirty="0"/>
              <a:t>example</a:t>
            </a:r>
          </a:p>
          <a:p>
            <a:pPr lvl="1"/>
            <a:r>
              <a:rPr dirty="0"/>
              <a:t>Responsibility-Sensitive Safety (</a:t>
            </a:r>
            <a:r>
              <a:rPr dirty="0" err="1"/>
              <a:t>Shashua</a:t>
            </a:r>
            <a:r>
              <a:rPr dirty="0"/>
              <a:t> et al)</a:t>
            </a:r>
          </a:p>
          <a:p>
            <a:pPr lvl="1"/>
            <a:r>
              <a:rPr dirty="0"/>
              <a:t>ensures safe separation maintained</a:t>
            </a:r>
          </a:p>
          <a:p>
            <a:r>
              <a:rPr b="1" dirty="0"/>
              <a:t>pros and cons</a:t>
            </a:r>
          </a:p>
          <a:p>
            <a:pPr lvl="1"/>
            <a:r>
              <a:rPr dirty="0"/>
              <a:t>+ easy to implement</a:t>
            </a:r>
          </a:p>
          <a:p>
            <a:pPr lvl="1"/>
            <a:r>
              <a:rPr dirty="0"/>
              <a:t>- may fail to perform check (</a:t>
            </a:r>
            <a:r>
              <a:rPr dirty="0" err="1"/>
              <a:t>eg</a:t>
            </a:r>
            <a:r>
              <a:rPr dirty="0"/>
              <a:t>, if compromised)</a:t>
            </a:r>
          </a:p>
          <a:p>
            <a:pPr lvl="1"/>
            <a:r>
              <a:rPr dirty="0"/>
              <a:t>- doesn’t protect against flawed interpretation of sensor data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641766" y="7069147"/>
            <a:ext cx="10131139" cy="1298488"/>
            <a:chOff x="1641766" y="7069147"/>
            <a:chExt cx="10131139" cy="1298488"/>
          </a:xfrm>
        </p:grpSpPr>
        <p:sp>
          <p:nvSpPr>
            <p:cNvPr id="100" name="Sensors"/>
            <p:cNvSpPr/>
            <p:nvPr/>
          </p:nvSpPr>
          <p:spPr>
            <a:xfrm>
              <a:off x="1641766" y="7097634"/>
              <a:ext cx="1828454" cy="1270001"/>
            </a:xfrm>
            <a:prstGeom prst="rect">
              <a:avLst/>
            </a:prstGeom>
            <a:solidFill>
              <a:srgbClr val="A9A9A9"/>
            </a:solidFill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 anchor="ctr"/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3000">
                  <a:effectLst>
                    <a:outerShdw dist="12700" dir="5400000" rotWithShape="0">
                      <a:srgbClr val="000000">
                        <a:alpha val="0"/>
                      </a:srgbClr>
                    </a:outerShdw>
                  </a:effectLst>
                  <a:latin typeface="Magma Italic"/>
                  <a:ea typeface="Magma Italic"/>
                  <a:cs typeface="Magma Italic"/>
                  <a:sym typeface="Magma Italic"/>
                </a:defRPr>
              </a:lvl1pPr>
            </a:lstStyle>
            <a:p>
              <a:r>
                <a:rPr dirty="0"/>
                <a:t>Sensors</a:t>
              </a:r>
            </a:p>
          </p:txBody>
        </p:sp>
        <p:sp>
          <p:nvSpPr>
            <p:cNvPr id="101" name="Actuators"/>
            <p:cNvSpPr/>
            <p:nvPr/>
          </p:nvSpPr>
          <p:spPr>
            <a:xfrm>
              <a:off x="9769217" y="7069147"/>
              <a:ext cx="2003688" cy="1270001"/>
            </a:xfrm>
            <a:prstGeom prst="rect">
              <a:avLst/>
            </a:prstGeom>
            <a:solidFill>
              <a:srgbClr val="A9A9A9"/>
            </a:solidFill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 anchor="ctr"/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3000">
                  <a:effectLst>
                    <a:outerShdw dist="12700" dir="5400000" rotWithShape="0">
                      <a:srgbClr val="000000">
                        <a:alpha val="0"/>
                      </a:srgbClr>
                    </a:outerShdw>
                  </a:effectLst>
                  <a:latin typeface="Magma Italic"/>
                  <a:ea typeface="Magma Italic"/>
                  <a:cs typeface="Magma Italic"/>
                  <a:sym typeface="Magma Italic"/>
                </a:defRPr>
              </a:lvl1pPr>
            </a:lstStyle>
            <a:p>
              <a:r>
                <a:rPr dirty="0"/>
                <a:t>Actuators</a:t>
              </a:r>
            </a:p>
          </p:txBody>
        </p:sp>
        <p:sp>
          <p:nvSpPr>
            <p:cNvPr id="102" name="Line"/>
            <p:cNvSpPr/>
            <p:nvPr/>
          </p:nvSpPr>
          <p:spPr>
            <a:xfrm>
              <a:off x="3390376" y="7704147"/>
              <a:ext cx="1276978" cy="1"/>
            </a:xfrm>
            <a:prstGeom prst="line">
              <a:avLst/>
            </a:prstGeom>
            <a:ln w="76200">
              <a:solidFill>
                <a:srgbClr val="919191"/>
              </a:solidFill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3000">
                  <a:effectLst>
                    <a:outerShdw dist="12700" dir="5400000" rotWithShape="0">
                      <a:srgbClr val="000000">
                        <a:alpha val="0"/>
                      </a:srgbClr>
                    </a:outerShdw>
                  </a:effectLst>
                  <a:latin typeface="Magma SemiboldItalic"/>
                  <a:ea typeface="Magma SemiboldItalic"/>
                  <a:cs typeface="Magma SemiboldItalic"/>
                  <a:sym typeface="Magma SemiboldItalic"/>
                </a:defRPr>
              </a:pPr>
              <a:endParaRPr/>
            </a:p>
          </p:txBody>
        </p:sp>
        <p:sp>
          <p:nvSpPr>
            <p:cNvPr id="103" name="Line"/>
            <p:cNvSpPr/>
            <p:nvPr/>
          </p:nvSpPr>
          <p:spPr>
            <a:xfrm>
              <a:off x="6483553" y="7704148"/>
              <a:ext cx="3285664" cy="0"/>
            </a:xfrm>
            <a:prstGeom prst="line">
              <a:avLst/>
            </a:prstGeom>
            <a:ln w="76200">
              <a:solidFill>
                <a:srgbClr val="919191"/>
              </a:solidFill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3000">
                  <a:effectLst>
                    <a:outerShdw dist="12700" dir="5400000" rotWithShape="0">
                      <a:srgbClr val="000000">
                        <a:alpha val="0"/>
                      </a:srgbClr>
                    </a:outerShdw>
                  </a:effectLst>
                  <a:latin typeface="Magma SemiboldItalic"/>
                  <a:ea typeface="Magma SemiboldItalic"/>
                  <a:cs typeface="Magma SemiboldItalic"/>
                  <a:sym typeface="Magma SemiboldItalic"/>
                </a:defRPr>
              </a:pPr>
              <a:endParaRPr/>
            </a:p>
          </p:txBody>
        </p:sp>
        <p:sp>
          <p:nvSpPr>
            <p:cNvPr id="104" name="command"/>
            <p:cNvSpPr/>
            <p:nvPr/>
          </p:nvSpPr>
          <p:spPr>
            <a:xfrm>
              <a:off x="7105275" y="7282897"/>
              <a:ext cx="2038728" cy="842500"/>
            </a:xfrm>
            <a:prstGeom prst="roundRect">
              <a:avLst>
                <a:gd name="adj" fmla="val 45267"/>
              </a:avLst>
            </a:prstGeom>
            <a:solidFill>
              <a:srgbClr val="A9A9A9"/>
            </a:solidFill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 anchor="ctr"/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dist="12700" dir="5400000" rotWithShape="0">
                      <a:srgbClr val="000000">
                        <a:alpha val="0"/>
                      </a:srgbClr>
                    </a:outerShdw>
                  </a:effectLst>
                  <a:latin typeface="Magma Italic"/>
                  <a:ea typeface="Magma Italic"/>
                  <a:cs typeface="Magma Italic"/>
                  <a:sym typeface="Magma Italic"/>
                </a:defRPr>
              </a:lvl1pPr>
            </a:lstStyle>
            <a:p>
              <a:r>
                <a:rPr sz="2800"/>
                <a:t>command</a:t>
              </a:r>
            </a:p>
          </p:txBody>
        </p:sp>
        <p:grpSp>
          <p:nvGrpSpPr>
            <p:cNvPr id="107" name="Group"/>
            <p:cNvGrpSpPr/>
            <p:nvPr/>
          </p:nvGrpSpPr>
          <p:grpSpPr>
            <a:xfrm>
              <a:off x="4642626" y="7097634"/>
              <a:ext cx="2033412" cy="1270001"/>
              <a:chOff x="0" y="0"/>
              <a:chExt cx="1558148" cy="1270000"/>
            </a:xfrm>
          </p:grpSpPr>
          <p:sp>
            <p:nvSpPr>
              <p:cNvPr id="105" name="Controller"/>
              <p:cNvSpPr/>
              <p:nvPr/>
            </p:nvSpPr>
            <p:spPr>
              <a:xfrm>
                <a:off x="0" y="0"/>
                <a:ext cx="1558149" cy="1270000"/>
              </a:xfrm>
              <a:prstGeom prst="rect">
                <a:avLst/>
              </a:prstGeom>
              <a:solidFill>
                <a:srgbClr val="A9A9A9"/>
              </a:solidFill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 algn="ctr">
                  <a:lnSpc>
                    <a:spcPct val="100000"/>
                  </a:lnSpc>
                  <a:spcBef>
                    <a:spcPts val="0"/>
                  </a:spcBef>
                  <a:defRPr sz="3000">
                    <a:effectLst>
                      <a:outerShdw dist="12700" dir="5400000" rotWithShape="0">
                        <a:srgbClr val="000000">
                          <a:alpha val="0"/>
                        </a:srgbClr>
                      </a:outerShdw>
                    </a:effectLst>
                    <a:latin typeface="Magma Italic"/>
                    <a:ea typeface="Magma Italic"/>
                    <a:cs typeface="Magma Italic"/>
                    <a:sym typeface="Magma Italic"/>
                  </a:defRPr>
                </a:lvl1pPr>
              </a:lstStyle>
              <a:p>
                <a:r>
                  <a:t>Controller</a:t>
                </a:r>
              </a:p>
            </p:txBody>
          </p:sp>
          <p:sp>
            <p:nvSpPr>
              <p:cNvPr id="106" name="Checker"/>
              <p:cNvSpPr/>
              <p:nvPr/>
            </p:nvSpPr>
            <p:spPr>
              <a:xfrm>
                <a:off x="167243" y="671455"/>
                <a:ext cx="1247182" cy="463322"/>
              </a:xfrm>
              <a:prstGeom prst="rect">
                <a:avLst/>
              </a:prstGeom>
              <a:solidFill>
                <a:srgbClr val="FFFB00"/>
              </a:solidFill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ctr">
                  <a:lnSpc>
                    <a:spcPct val="100000"/>
                  </a:lnSpc>
                  <a:spcBef>
                    <a:spcPts val="0"/>
                  </a:spcBef>
                  <a:defRPr sz="3000">
                    <a:effectLst>
                      <a:outerShdw dist="12700" dir="5400000" rotWithShape="0">
                        <a:srgbClr val="000000">
                          <a:alpha val="0"/>
                        </a:srgbClr>
                      </a:outerShdw>
                    </a:effectLst>
                    <a:latin typeface="Magma SemiboldItalic"/>
                    <a:ea typeface="Magma SemiboldItalic"/>
                    <a:cs typeface="Magma SemiboldItalic"/>
                    <a:sym typeface="Magma SemiboldItalic"/>
                  </a:defRPr>
                </a:lvl1pPr>
              </a:lstStyle>
              <a:p>
                <a:r>
                  <a:rPr dirty="0"/>
                  <a:t>Checker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p:transition spd="med" advTm="1145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option #2: safety controller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option #2: safety controller</a:t>
            </a:r>
          </a:p>
        </p:txBody>
      </p:sp>
      <p:sp>
        <p:nvSpPr>
          <p:cNvPr id="110" name="idea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 dirty="0"/>
              <a:t>idea</a:t>
            </a:r>
          </a:p>
          <a:p>
            <a:pPr lvl="1"/>
            <a:r>
              <a:rPr dirty="0"/>
              <a:t>checks are carried out by independent device</a:t>
            </a:r>
          </a:p>
          <a:p>
            <a:pPr lvl="1"/>
            <a:r>
              <a:rPr dirty="0" smtClean="0"/>
              <a:t>can veto controller commands even if controller fails</a:t>
            </a:r>
          </a:p>
          <a:p>
            <a:r>
              <a:rPr b="1" dirty="0" smtClean="0"/>
              <a:t>example</a:t>
            </a:r>
          </a:p>
          <a:p>
            <a:pPr lvl="1"/>
            <a:r>
              <a:rPr dirty="0" smtClean="0"/>
              <a:t>Simplex </a:t>
            </a:r>
            <a:r>
              <a:rPr dirty="0"/>
              <a:t>(</a:t>
            </a:r>
            <a:r>
              <a:rPr dirty="0" err="1"/>
              <a:t>Sha</a:t>
            </a:r>
            <a:r>
              <a:rPr dirty="0"/>
              <a:t> et al)</a:t>
            </a:r>
          </a:p>
          <a:p>
            <a:r>
              <a:rPr b="1" dirty="0"/>
              <a:t>pros and cons</a:t>
            </a:r>
          </a:p>
          <a:p>
            <a:pPr lvl="1"/>
            <a:r>
              <a:rPr dirty="0"/>
              <a:t>+ checker may be smaller and easier to verify</a:t>
            </a:r>
          </a:p>
          <a:p>
            <a:pPr lvl="1"/>
            <a:r>
              <a:rPr dirty="0"/>
              <a:t>+ immune to compromise of controller</a:t>
            </a:r>
          </a:p>
          <a:p>
            <a:pPr lvl="1"/>
            <a:r>
              <a:rPr dirty="0"/>
              <a:t>- checker requires access to sensors</a:t>
            </a:r>
          </a:p>
          <a:p>
            <a:pPr lvl="1"/>
            <a:r>
              <a:rPr dirty="0"/>
              <a:t>- checker must interpret sensor data</a:t>
            </a:r>
          </a:p>
        </p:txBody>
      </p:sp>
      <p:sp>
        <p:nvSpPr>
          <p:cNvPr id="2" name="Rectangular Callout 1"/>
          <p:cNvSpPr/>
          <p:nvPr/>
        </p:nvSpPr>
        <p:spPr>
          <a:xfrm>
            <a:off x="10453255" y="5407977"/>
            <a:ext cx="1943100" cy="1141338"/>
          </a:xfrm>
          <a:prstGeom prst="wedgeRectCallout">
            <a:avLst>
              <a:gd name="adj1" fmla="val -83491"/>
              <a:gd name="adj2" fmla="val -1266"/>
            </a:avLst>
          </a:prstGeom>
          <a:solidFill>
            <a:srgbClr val="00FDFF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US" sz="2800" dirty="0"/>
              <a:t>major source of failures!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58235" y="7047209"/>
            <a:ext cx="12243365" cy="1852953"/>
            <a:chOff x="558235" y="7047209"/>
            <a:chExt cx="12243365" cy="1852953"/>
          </a:xfrm>
        </p:grpSpPr>
        <p:sp>
          <p:nvSpPr>
            <p:cNvPr id="111" name="Line"/>
            <p:cNvSpPr/>
            <p:nvPr/>
          </p:nvSpPr>
          <p:spPr>
            <a:xfrm flipV="1">
              <a:off x="7655163" y="8312587"/>
              <a:ext cx="1" cy="587575"/>
            </a:xfrm>
            <a:prstGeom prst="line">
              <a:avLst/>
            </a:prstGeom>
            <a:ln w="76200">
              <a:solidFill>
                <a:srgbClr val="FF2600"/>
              </a:solidFill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3000">
                  <a:effectLst>
                    <a:outerShdw dist="12700" dir="5400000" rotWithShape="0">
                      <a:srgbClr val="000000">
                        <a:alpha val="0"/>
                      </a:srgbClr>
                    </a:outerShdw>
                  </a:effectLst>
                  <a:latin typeface="Magma SemiboldItalic"/>
                  <a:ea typeface="Magma SemiboldItalic"/>
                  <a:cs typeface="Magma SemiboldItalic"/>
                  <a:sym typeface="Magma SemiboldItalic"/>
                </a:defRPr>
              </a:pPr>
              <a:endParaRPr/>
            </a:p>
          </p:txBody>
        </p:sp>
        <p:sp>
          <p:nvSpPr>
            <p:cNvPr id="112" name="Line"/>
            <p:cNvSpPr/>
            <p:nvPr/>
          </p:nvSpPr>
          <p:spPr>
            <a:xfrm>
              <a:off x="1298490" y="8859076"/>
              <a:ext cx="6334456" cy="1"/>
            </a:xfrm>
            <a:prstGeom prst="line">
              <a:avLst/>
            </a:prstGeom>
            <a:ln w="76200">
              <a:solidFill>
                <a:srgbClr val="FF26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3000">
                  <a:effectLst>
                    <a:outerShdw dist="12700" dir="5400000" rotWithShape="0">
                      <a:srgbClr val="000000">
                        <a:alpha val="0"/>
                      </a:srgbClr>
                    </a:outerShdw>
                  </a:effectLst>
                  <a:latin typeface="Magma SemiboldItalic"/>
                  <a:ea typeface="Magma SemiboldItalic"/>
                  <a:cs typeface="Magma SemiboldItalic"/>
                  <a:sym typeface="Magma SemiboldItalic"/>
                </a:defRPr>
              </a:pPr>
              <a:endParaRPr/>
            </a:p>
          </p:txBody>
        </p:sp>
        <p:sp>
          <p:nvSpPr>
            <p:cNvPr id="113" name="Line"/>
            <p:cNvSpPr/>
            <p:nvPr/>
          </p:nvSpPr>
          <p:spPr>
            <a:xfrm flipH="1">
              <a:off x="1331515" y="7828718"/>
              <a:ext cx="1" cy="1022417"/>
            </a:xfrm>
            <a:prstGeom prst="line">
              <a:avLst/>
            </a:prstGeom>
            <a:ln w="76200">
              <a:solidFill>
                <a:srgbClr val="FF26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3000">
                  <a:effectLst>
                    <a:outerShdw dist="12700" dir="5400000" rotWithShape="0">
                      <a:srgbClr val="000000">
                        <a:alpha val="0"/>
                      </a:srgbClr>
                    </a:outerShdw>
                  </a:effectLst>
                  <a:latin typeface="Magma SemiboldItalic"/>
                  <a:ea typeface="Magma SemiboldItalic"/>
                  <a:cs typeface="Magma SemiboldItalic"/>
                  <a:sym typeface="Magma SemiboldItalic"/>
                </a:defRPr>
              </a:pPr>
              <a:endParaRPr/>
            </a:p>
          </p:txBody>
        </p:sp>
        <p:sp>
          <p:nvSpPr>
            <p:cNvPr id="115" name="Checker"/>
            <p:cNvSpPr/>
            <p:nvPr/>
          </p:nvSpPr>
          <p:spPr>
            <a:xfrm>
              <a:off x="6896489" y="7047209"/>
              <a:ext cx="1636271" cy="1270001"/>
            </a:xfrm>
            <a:prstGeom prst="rect">
              <a:avLst/>
            </a:prstGeom>
            <a:solidFill>
              <a:srgbClr val="FFFB00"/>
            </a:solidFill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 anchor="ctr"/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3000">
                  <a:effectLst>
                    <a:outerShdw dist="12700" dir="5400000" rotWithShape="0">
                      <a:srgbClr val="000000">
                        <a:alpha val="0"/>
                      </a:srgbClr>
                    </a:outerShdw>
                  </a:effectLst>
                  <a:latin typeface="Magma SemiboldItalic"/>
                  <a:ea typeface="Magma SemiboldItalic"/>
                  <a:cs typeface="Magma SemiboldItalic"/>
                  <a:sym typeface="Magma SemiboldItalic"/>
                </a:defRPr>
              </a:lvl1pPr>
            </a:lstStyle>
            <a:p>
              <a:r>
                <a:rPr dirty="0"/>
                <a:t>Checker</a:t>
              </a:r>
            </a:p>
          </p:txBody>
        </p:sp>
        <p:sp>
          <p:nvSpPr>
            <p:cNvPr id="116" name="Sensors"/>
            <p:cNvSpPr/>
            <p:nvPr/>
          </p:nvSpPr>
          <p:spPr>
            <a:xfrm>
              <a:off x="558235" y="7075697"/>
              <a:ext cx="1558149" cy="1270001"/>
            </a:xfrm>
            <a:prstGeom prst="rect">
              <a:avLst/>
            </a:prstGeom>
            <a:solidFill>
              <a:srgbClr val="A9A9A9"/>
            </a:solidFill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 anchor="ctr"/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3000">
                  <a:effectLst>
                    <a:outerShdw dist="12700" dir="5400000" rotWithShape="0">
                      <a:srgbClr val="000000">
                        <a:alpha val="0"/>
                      </a:srgbClr>
                    </a:outerShdw>
                  </a:effectLst>
                  <a:latin typeface="Magma Italic"/>
                  <a:ea typeface="Magma Italic"/>
                  <a:cs typeface="Magma Italic"/>
                  <a:sym typeface="Magma Italic"/>
                </a:defRPr>
              </a:lvl1pPr>
            </a:lstStyle>
            <a:p>
              <a:r>
                <a:rPr dirty="0"/>
                <a:t>Sensors</a:t>
              </a:r>
            </a:p>
          </p:txBody>
        </p:sp>
        <p:sp>
          <p:nvSpPr>
            <p:cNvPr id="117" name="Actuators"/>
            <p:cNvSpPr/>
            <p:nvPr/>
          </p:nvSpPr>
          <p:spPr>
            <a:xfrm>
              <a:off x="10925618" y="7047209"/>
              <a:ext cx="1875982" cy="1270001"/>
            </a:xfrm>
            <a:prstGeom prst="rect">
              <a:avLst/>
            </a:prstGeom>
            <a:solidFill>
              <a:srgbClr val="A9A9A9"/>
            </a:solidFill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 anchor="ctr"/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3000">
                  <a:effectLst>
                    <a:outerShdw dist="12700" dir="5400000" rotWithShape="0">
                      <a:srgbClr val="000000">
                        <a:alpha val="0"/>
                      </a:srgbClr>
                    </a:outerShdw>
                  </a:effectLst>
                  <a:latin typeface="Magma Italic"/>
                  <a:ea typeface="Magma Italic"/>
                  <a:cs typeface="Magma Italic"/>
                  <a:sym typeface="Magma Italic"/>
                </a:defRPr>
              </a:lvl1pPr>
            </a:lstStyle>
            <a:p>
              <a:r>
                <a:t>Actuators</a:t>
              </a:r>
            </a:p>
          </p:txBody>
        </p:sp>
        <p:sp>
          <p:nvSpPr>
            <p:cNvPr id="118" name="Line"/>
            <p:cNvSpPr/>
            <p:nvPr/>
          </p:nvSpPr>
          <p:spPr>
            <a:xfrm>
              <a:off x="2118747" y="7682210"/>
              <a:ext cx="466565" cy="0"/>
            </a:xfrm>
            <a:prstGeom prst="line">
              <a:avLst/>
            </a:prstGeom>
            <a:ln w="76200">
              <a:solidFill>
                <a:srgbClr val="919191"/>
              </a:solidFill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3000">
                  <a:effectLst>
                    <a:outerShdw dist="12700" dir="5400000" rotWithShape="0">
                      <a:srgbClr val="000000">
                        <a:alpha val="0"/>
                      </a:srgbClr>
                    </a:outerShdw>
                  </a:effectLst>
                  <a:latin typeface="Magma SemiboldItalic"/>
                  <a:ea typeface="Magma SemiboldItalic"/>
                  <a:cs typeface="Magma SemiboldItalic"/>
                  <a:sym typeface="Magma SemiboldItalic"/>
                </a:defRPr>
              </a:pPr>
              <a:endParaRPr/>
            </a:p>
          </p:txBody>
        </p:sp>
        <p:sp>
          <p:nvSpPr>
            <p:cNvPr id="119" name="Line"/>
            <p:cNvSpPr/>
            <p:nvPr/>
          </p:nvSpPr>
          <p:spPr>
            <a:xfrm>
              <a:off x="4289590" y="7682209"/>
              <a:ext cx="2569800" cy="1"/>
            </a:xfrm>
            <a:prstGeom prst="line">
              <a:avLst/>
            </a:prstGeom>
            <a:ln w="76200">
              <a:solidFill>
                <a:srgbClr val="919191"/>
              </a:solidFill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3000">
                  <a:effectLst>
                    <a:outerShdw dist="12700" dir="5400000" rotWithShape="0">
                      <a:srgbClr val="000000">
                        <a:alpha val="0"/>
                      </a:srgbClr>
                    </a:outerShdw>
                  </a:effectLst>
                  <a:latin typeface="Magma SemiboldItalic"/>
                  <a:ea typeface="Magma SemiboldItalic"/>
                  <a:cs typeface="Magma SemiboldItalic"/>
                  <a:sym typeface="Magma SemiboldItalic"/>
                </a:defRPr>
              </a:pPr>
              <a:endParaRPr/>
            </a:p>
          </p:txBody>
        </p:sp>
        <p:sp>
          <p:nvSpPr>
            <p:cNvPr id="120" name="command"/>
            <p:cNvSpPr/>
            <p:nvPr/>
          </p:nvSpPr>
          <p:spPr>
            <a:xfrm>
              <a:off x="4524254" y="7260960"/>
              <a:ext cx="1993789" cy="842500"/>
            </a:xfrm>
            <a:prstGeom prst="roundRect">
              <a:avLst>
                <a:gd name="adj" fmla="val 45267"/>
              </a:avLst>
            </a:prstGeom>
            <a:solidFill>
              <a:srgbClr val="A9A9A9"/>
            </a:solidFill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 anchor="ctr"/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dist="12700" dir="5400000" rotWithShape="0">
                      <a:srgbClr val="000000">
                        <a:alpha val="0"/>
                      </a:srgbClr>
                    </a:outerShdw>
                  </a:effectLst>
                  <a:latin typeface="Magma Italic"/>
                  <a:ea typeface="Magma Italic"/>
                  <a:cs typeface="Magma Italic"/>
                  <a:sym typeface="Magma Italic"/>
                </a:defRPr>
              </a:lvl1pPr>
            </a:lstStyle>
            <a:p>
              <a:r>
                <a:rPr sz="2800" dirty="0"/>
                <a:t>command</a:t>
              </a:r>
            </a:p>
          </p:txBody>
        </p:sp>
        <p:sp>
          <p:nvSpPr>
            <p:cNvPr id="121" name="Group"/>
            <p:cNvSpPr/>
            <p:nvPr/>
          </p:nvSpPr>
          <p:spPr>
            <a:xfrm>
              <a:off x="2552935" y="7075697"/>
              <a:ext cx="1800853" cy="1270001"/>
            </a:xfrm>
            <a:prstGeom prst="rect">
              <a:avLst/>
            </a:prstGeom>
            <a:solidFill>
              <a:srgbClr val="A9A9A9"/>
            </a:solidFill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 anchor="ctr"/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3000">
                  <a:effectLst>
                    <a:outerShdw dist="12700" dir="5400000" rotWithShape="0">
                      <a:srgbClr val="000000">
                        <a:alpha val="0"/>
                      </a:srgbClr>
                    </a:outerShdw>
                  </a:effectLst>
                  <a:latin typeface="Magma Italic"/>
                  <a:ea typeface="Magma Italic"/>
                  <a:cs typeface="Magma Italic"/>
                  <a:sym typeface="Magma Italic"/>
                </a:defRPr>
              </a:lvl1pPr>
            </a:lstStyle>
            <a:p>
              <a:r>
                <a:rPr dirty="0"/>
                <a:t>Controller</a:t>
              </a:r>
            </a:p>
          </p:txBody>
        </p:sp>
        <p:sp>
          <p:nvSpPr>
            <p:cNvPr id="122" name="Line"/>
            <p:cNvSpPr/>
            <p:nvPr/>
          </p:nvSpPr>
          <p:spPr>
            <a:xfrm>
              <a:off x="8532759" y="7682209"/>
              <a:ext cx="2401971" cy="1"/>
            </a:xfrm>
            <a:prstGeom prst="line">
              <a:avLst/>
            </a:prstGeom>
            <a:ln w="76200">
              <a:solidFill>
                <a:srgbClr val="919191"/>
              </a:solidFill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3000">
                  <a:effectLst>
                    <a:outerShdw dist="12700" dir="5400000" rotWithShape="0">
                      <a:srgbClr val="000000">
                        <a:alpha val="0"/>
                      </a:srgbClr>
                    </a:outerShdw>
                  </a:effectLst>
                  <a:latin typeface="Magma SemiboldItalic"/>
                  <a:ea typeface="Magma SemiboldItalic"/>
                  <a:cs typeface="Magma SemiboldItalic"/>
                  <a:sym typeface="Magma SemiboldItalic"/>
                </a:defRPr>
              </a:pPr>
              <a:endParaRPr/>
            </a:p>
          </p:txBody>
        </p:sp>
        <p:sp>
          <p:nvSpPr>
            <p:cNvPr id="18" name="command"/>
            <p:cNvSpPr/>
            <p:nvPr/>
          </p:nvSpPr>
          <p:spPr>
            <a:xfrm>
              <a:off x="8687543" y="7267886"/>
              <a:ext cx="1921575" cy="842500"/>
            </a:xfrm>
            <a:prstGeom prst="roundRect">
              <a:avLst>
                <a:gd name="adj" fmla="val 45267"/>
              </a:avLst>
            </a:prstGeom>
            <a:solidFill>
              <a:srgbClr val="A9A9A9"/>
            </a:solidFill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 anchor="ctr"/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dist="12700" dir="5400000" rotWithShape="0">
                      <a:srgbClr val="000000">
                        <a:alpha val="0"/>
                      </a:srgbClr>
                    </a:outerShdw>
                  </a:effectLst>
                  <a:latin typeface="Magma Italic"/>
                  <a:ea typeface="Magma Italic"/>
                  <a:cs typeface="Magma Italic"/>
                  <a:sym typeface="Magma Italic"/>
                </a:defRPr>
              </a:lvl1pPr>
            </a:lstStyle>
            <a:p>
              <a:r>
                <a:rPr sz="2800" dirty="0"/>
                <a:t>command</a:t>
              </a:r>
            </a:p>
          </p:txBody>
        </p:sp>
      </p:grpSp>
    </p:spTree>
    <p:custDataLst>
      <p:tags r:id="rId1"/>
    </p:custDataLst>
  </p:cSld>
  <p:clrMapOvr>
    <a:masterClrMapping/>
  </p:clrMapOvr>
  <p:transition spd="med" advTm="111129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option #3: certified control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option #3: certified control</a:t>
            </a:r>
          </a:p>
        </p:txBody>
      </p:sp>
      <p:sp>
        <p:nvSpPr>
          <p:cNvPr id="126" name="idea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0" rIns="0"/>
          <a:lstStyle/>
          <a:p>
            <a:r>
              <a:rPr b="1" dirty="0"/>
              <a:t>idea</a:t>
            </a:r>
          </a:p>
          <a:p>
            <a:pPr lvl="1"/>
            <a:r>
              <a:rPr dirty="0"/>
              <a:t>like safety controller, but checker has no direct access to </a:t>
            </a:r>
            <a:r>
              <a:rPr dirty="0" smtClean="0"/>
              <a:t>sensors</a:t>
            </a:r>
            <a:endParaRPr lang="en-US" dirty="0" smtClean="0"/>
          </a:p>
          <a:p>
            <a:pPr lvl="1"/>
            <a:r>
              <a:rPr dirty="0" smtClean="0"/>
              <a:t>controller </a:t>
            </a:r>
            <a:r>
              <a:rPr dirty="0"/>
              <a:t>presents </a:t>
            </a:r>
            <a:r>
              <a:rPr i="1" dirty="0">
                <a:latin typeface="Magma Italic"/>
                <a:ea typeface="Magma Italic"/>
                <a:cs typeface="Magma Italic"/>
                <a:sym typeface="Magma Italic"/>
              </a:rPr>
              <a:t>certificate</a:t>
            </a:r>
            <a:r>
              <a:rPr dirty="0"/>
              <a:t> to checker, which can be checked without sensors</a:t>
            </a:r>
          </a:p>
          <a:p>
            <a:r>
              <a:rPr b="1" dirty="0"/>
              <a:t>pros and cons</a:t>
            </a:r>
          </a:p>
          <a:p>
            <a:pPr lvl="1"/>
            <a:r>
              <a:rPr dirty="0"/>
              <a:t>+ like safety controller, checker is isolated</a:t>
            </a:r>
          </a:p>
          <a:p>
            <a:pPr lvl="1"/>
            <a:r>
              <a:rPr dirty="0"/>
              <a:t>+ but checker does not require sensor analysis, so easier to verify</a:t>
            </a:r>
          </a:p>
          <a:p>
            <a:pPr lvl="1"/>
            <a:r>
              <a:rPr dirty="0"/>
              <a:t>- not clear how to certify all forms of sensor interpretation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58235" y="7047210"/>
            <a:ext cx="12108283" cy="1298488"/>
            <a:chOff x="558235" y="7047210"/>
            <a:chExt cx="12108283" cy="1298488"/>
          </a:xfrm>
        </p:grpSpPr>
        <p:sp>
          <p:nvSpPr>
            <p:cNvPr id="127" name="Checker"/>
            <p:cNvSpPr/>
            <p:nvPr/>
          </p:nvSpPr>
          <p:spPr>
            <a:xfrm>
              <a:off x="6958835" y="7047210"/>
              <a:ext cx="1536819" cy="1270001"/>
            </a:xfrm>
            <a:prstGeom prst="rect">
              <a:avLst/>
            </a:prstGeom>
            <a:solidFill>
              <a:srgbClr val="FFFB00"/>
            </a:solidFill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 anchor="ctr"/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3000">
                  <a:effectLst>
                    <a:outerShdw dist="12700" dir="5400000" rotWithShape="0">
                      <a:srgbClr val="000000">
                        <a:alpha val="0"/>
                      </a:srgbClr>
                    </a:outerShdw>
                  </a:effectLst>
                  <a:latin typeface="Magma SemiboldItalic"/>
                  <a:ea typeface="Magma SemiboldItalic"/>
                  <a:cs typeface="Magma SemiboldItalic"/>
                  <a:sym typeface="Magma SemiboldItalic"/>
                </a:defRPr>
              </a:lvl1pPr>
            </a:lstStyle>
            <a:p>
              <a:r>
                <a:rPr dirty="0"/>
                <a:t>Checker</a:t>
              </a:r>
            </a:p>
          </p:txBody>
        </p:sp>
        <p:sp>
          <p:nvSpPr>
            <p:cNvPr id="128" name="Sensors"/>
            <p:cNvSpPr/>
            <p:nvPr/>
          </p:nvSpPr>
          <p:spPr>
            <a:xfrm>
              <a:off x="558235" y="7075697"/>
              <a:ext cx="1558149" cy="1270001"/>
            </a:xfrm>
            <a:prstGeom prst="rect">
              <a:avLst/>
            </a:prstGeom>
            <a:solidFill>
              <a:srgbClr val="A9A9A9"/>
            </a:solidFill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 anchor="ctr"/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3000">
                  <a:effectLst>
                    <a:outerShdw dist="12700" dir="5400000" rotWithShape="0">
                      <a:srgbClr val="000000">
                        <a:alpha val="0"/>
                      </a:srgbClr>
                    </a:outerShdw>
                  </a:effectLst>
                  <a:latin typeface="Magma Italic"/>
                  <a:ea typeface="Magma Italic"/>
                  <a:cs typeface="Magma Italic"/>
                  <a:sym typeface="Magma Italic"/>
                </a:defRPr>
              </a:lvl1pPr>
            </a:lstStyle>
            <a:p>
              <a:r>
                <a:rPr dirty="0"/>
                <a:t>Sensors</a:t>
              </a:r>
            </a:p>
          </p:txBody>
        </p:sp>
        <p:sp>
          <p:nvSpPr>
            <p:cNvPr id="129" name="Actuators"/>
            <p:cNvSpPr/>
            <p:nvPr/>
          </p:nvSpPr>
          <p:spPr>
            <a:xfrm>
              <a:off x="10925618" y="7047210"/>
              <a:ext cx="1740900" cy="1270001"/>
            </a:xfrm>
            <a:prstGeom prst="rect">
              <a:avLst/>
            </a:prstGeom>
            <a:solidFill>
              <a:srgbClr val="A9A9A9"/>
            </a:solidFill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 anchor="ctr"/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3000">
                  <a:effectLst>
                    <a:outerShdw dist="12700" dir="5400000" rotWithShape="0">
                      <a:srgbClr val="000000">
                        <a:alpha val="0"/>
                      </a:srgbClr>
                    </a:outerShdw>
                  </a:effectLst>
                  <a:latin typeface="Magma Italic"/>
                  <a:ea typeface="Magma Italic"/>
                  <a:cs typeface="Magma Italic"/>
                  <a:sym typeface="Magma Italic"/>
                </a:defRPr>
              </a:lvl1pPr>
            </a:lstStyle>
            <a:p>
              <a:r>
                <a:rPr dirty="0"/>
                <a:t>Actuators</a:t>
              </a:r>
            </a:p>
          </p:txBody>
        </p:sp>
        <p:sp>
          <p:nvSpPr>
            <p:cNvPr id="130" name="Line"/>
            <p:cNvSpPr/>
            <p:nvPr/>
          </p:nvSpPr>
          <p:spPr>
            <a:xfrm>
              <a:off x="2117554" y="7682210"/>
              <a:ext cx="555009" cy="1"/>
            </a:xfrm>
            <a:prstGeom prst="line">
              <a:avLst/>
            </a:prstGeom>
            <a:ln w="76200">
              <a:solidFill>
                <a:srgbClr val="919191"/>
              </a:solidFill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3000">
                  <a:effectLst>
                    <a:outerShdw dist="12700" dir="5400000" rotWithShape="0">
                      <a:srgbClr val="000000">
                        <a:alpha val="0"/>
                      </a:srgbClr>
                    </a:outerShdw>
                  </a:effectLst>
                  <a:latin typeface="Magma SemiboldItalic"/>
                  <a:ea typeface="Magma SemiboldItalic"/>
                  <a:cs typeface="Magma SemiboldItalic"/>
                  <a:sym typeface="Magma SemiboldItalic"/>
                </a:defRPr>
              </a:pPr>
              <a:endParaRPr/>
            </a:p>
          </p:txBody>
        </p:sp>
        <p:sp>
          <p:nvSpPr>
            <p:cNvPr id="131" name="Line"/>
            <p:cNvSpPr/>
            <p:nvPr/>
          </p:nvSpPr>
          <p:spPr>
            <a:xfrm>
              <a:off x="4341544" y="7682210"/>
              <a:ext cx="2569800" cy="1"/>
            </a:xfrm>
            <a:prstGeom prst="line">
              <a:avLst/>
            </a:prstGeom>
            <a:ln w="76200">
              <a:solidFill>
                <a:srgbClr val="919191"/>
              </a:solidFill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3000">
                  <a:effectLst>
                    <a:outerShdw dist="12700" dir="5400000" rotWithShape="0">
                      <a:srgbClr val="000000">
                        <a:alpha val="0"/>
                      </a:srgbClr>
                    </a:outerShdw>
                  </a:effectLst>
                  <a:latin typeface="Magma SemiboldItalic"/>
                  <a:ea typeface="Magma SemiboldItalic"/>
                  <a:cs typeface="Magma SemiboldItalic"/>
                  <a:sym typeface="Magma SemiboldItalic"/>
                </a:defRPr>
              </a:pPr>
              <a:endParaRPr/>
            </a:p>
          </p:txBody>
        </p:sp>
        <p:sp>
          <p:nvSpPr>
            <p:cNvPr id="132" name="certificate"/>
            <p:cNvSpPr/>
            <p:nvPr/>
          </p:nvSpPr>
          <p:spPr>
            <a:xfrm>
              <a:off x="4655128" y="7260960"/>
              <a:ext cx="1925611" cy="842501"/>
            </a:xfrm>
            <a:prstGeom prst="roundRect">
              <a:avLst>
                <a:gd name="adj" fmla="val 45267"/>
              </a:avLst>
            </a:prstGeom>
            <a:solidFill>
              <a:srgbClr val="000000"/>
            </a:solidFill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 anchor="ctr"/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dist="12700" dir="5400000" rotWithShape="0">
                      <a:srgbClr val="000000">
                        <a:alpha val="0"/>
                      </a:srgbClr>
                    </a:outerShdw>
                  </a:effectLst>
                  <a:latin typeface="Magma Italic"/>
                  <a:ea typeface="Magma Italic"/>
                  <a:cs typeface="Magma Italic"/>
                  <a:sym typeface="Magma Italic"/>
                </a:defRPr>
              </a:lvl1pPr>
            </a:lstStyle>
            <a:p>
              <a:r>
                <a:rPr sz="2800" dirty="0"/>
                <a:t>certificate</a:t>
              </a:r>
              <a:endParaRPr dirty="0"/>
            </a:p>
          </p:txBody>
        </p:sp>
        <p:sp>
          <p:nvSpPr>
            <p:cNvPr id="133" name="Group"/>
            <p:cNvSpPr/>
            <p:nvPr/>
          </p:nvSpPr>
          <p:spPr>
            <a:xfrm>
              <a:off x="2639955" y="7075697"/>
              <a:ext cx="1833655" cy="1270001"/>
            </a:xfrm>
            <a:prstGeom prst="rect">
              <a:avLst/>
            </a:prstGeom>
            <a:solidFill>
              <a:srgbClr val="A9A9A9"/>
            </a:solidFill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 anchor="ctr"/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3000">
                  <a:effectLst>
                    <a:outerShdw dist="12700" dir="5400000" rotWithShape="0">
                      <a:srgbClr val="000000">
                        <a:alpha val="0"/>
                      </a:srgbClr>
                    </a:outerShdw>
                  </a:effectLst>
                  <a:latin typeface="Magma Italic"/>
                  <a:ea typeface="Magma Italic"/>
                  <a:cs typeface="Magma Italic"/>
                  <a:sym typeface="Magma Italic"/>
                </a:defRPr>
              </a:lvl1pPr>
            </a:lstStyle>
            <a:p>
              <a:r>
                <a:rPr dirty="0"/>
                <a:t>Controller</a:t>
              </a:r>
            </a:p>
          </p:txBody>
        </p:sp>
        <p:sp>
          <p:nvSpPr>
            <p:cNvPr id="134" name="Line"/>
            <p:cNvSpPr/>
            <p:nvPr/>
          </p:nvSpPr>
          <p:spPr>
            <a:xfrm>
              <a:off x="8483100" y="7682209"/>
              <a:ext cx="2462022" cy="1"/>
            </a:xfrm>
            <a:prstGeom prst="line">
              <a:avLst/>
            </a:prstGeom>
            <a:ln w="76200">
              <a:solidFill>
                <a:srgbClr val="919191"/>
              </a:solidFill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3000">
                  <a:effectLst>
                    <a:outerShdw dist="12700" dir="5400000" rotWithShape="0">
                      <a:srgbClr val="000000">
                        <a:alpha val="0"/>
                      </a:srgbClr>
                    </a:outerShdw>
                  </a:effectLst>
                  <a:latin typeface="Magma SemiboldItalic"/>
                  <a:ea typeface="Magma SemiboldItalic"/>
                  <a:cs typeface="Magma SemiboldItalic"/>
                  <a:sym typeface="Magma SemiboldItalic"/>
                </a:defRPr>
              </a:pPr>
              <a:endParaRPr/>
            </a:p>
          </p:txBody>
        </p:sp>
        <p:sp>
          <p:nvSpPr>
            <p:cNvPr id="135" name="command"/>
            <p:cNvSpPr/>
            <p:nvPr/>
          </p:nvSpPr>
          <p:spPr>
            <a:xfrm>
              <a:off x="8646811" y="7260959"/>
              <a:ext cx="1910353" cy="842501"/>
            </a:xfrm>
            <a:prstGeom prst="roundRect">
              <a:avLst>
                <a:gd name="adj" fmla="val 45267"/>
              </a:avLst>
            </a:prstGeom>
            <a:solidFill>
              <a:srgbClr val="A9A9A9"/>
            </a:solidFill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 anchor="ctr"/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dist="12700" dir="5400000" rotWithShape="0">
                      <a:srgbClr val="000000">
                        <a:alpha val="0"/>
                      </a:srgbClr>
                    </a:outerShdw>
                  </a:effectLst>
                  <a:latin typeface="Magma Italic"/>
                  <a:ea typeface="Magma Italic"/>
                  <a:cs typeface="Magma Italic"/>
                  <a:sym typeface="Magma Italic"/>
                </a:defRPr>
              </a:lvl1pPr>
            </a:lstStyle>
            <a:p>
              <a:r>
                <a:rPr sz="2800" dirty="0"/>
                <a:t>command</a:t>
              </a:r>
              <a:endParaRPr dirty="0"/>
            </a:p>
          </p:txBody>
        </p:sp>
      </p:grpSp>
    </p:spTree>
    <p:custDataLst>
      <p:tags r:id="rId1"/>
    </p:custDataLst>
  </p:cSld>
  <p:clrMapOvr>
    <a:masterClrMapping/>
  </p:clrMapOvr>
  <p:transition spd="med" advTm="930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example: certificate for continuing in lan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example: certificate for continuing in lane</a:t>
            </a:r>
          </a:p>
        </p:txBody>
      </p:sp>
      <p:sp>
        <p:nvSpPr>
          <p:cNvPr id="141" name="action proposed by certificate…"/>
          <p:cNvSpPr>
            <a:spLocks noGrp="1"/>
          </p:cNvSpPr>
          <p:nvPr>
            <p:ph type="body" idx="1"/>
          </p:nvPr>
        </p:nvSpPr>
        <p:spPr>
          <a:xfrm>
            <a:off x="4022783" y="1006130"/>
            <a:ext cx="8982018" cy="8828286"/>
          </a:xfrm>
          <a:prstGeom prst="rect">
            <a:avLst/>
          </a:prstGeom>
        </p:spPr>
        <p:txBody>
          <a:bodyPr lIns="0" rIns="0"/>
          <a:lstStyle/>
          <a:p>
            <a:r>
              <a:rPr b="1" dirty="0"/>
              <a:t>action proposed by certificate</a:t>
            </a:r>
          </a:p>
          <a:p>
            <a:pPr lvl="1"/>
            <a:r>
              <a:rPr sz="2800" dirty="0"/>
              <a:t>continue ahead without decreasing </a:t>
            </a:r>
            <a:r>
              <a:rPr sz="2800" dirty="0" smtClean="0"/>
              <a:t>speed</a:t>
            </a:r>
            <a:endParaRPr lang="en-US" sz="2800" dirty="0" smtClean="0"/>
          </a:p>
          <a:p>
            <a:pPr lvl="1"/>
            <a:endParaRPr sz="2800" dirty="0"/>
          </a:p>
          <a:p>
            <a:r>
              <a:rPr b="1" dirty="0"/>
              <a:t>sensor data </a:t>
            </a:r>
            <a:r>
              <a:rPr b="1" dirty="0" smtClean="0"/>
              <a:t>provided</a:t>
            </a:r>
          </a:p>
          <a:p>
            <a:pPr lvl="1"/>
            <a:r>
              <a:rPr lang="en-US" sz="2800" dirty="0"/>
              <a:t>a distance D</a:t>
            </a:r>
            <a:endParaRPr lang="en-US" sz="2800" dirty="0" smtClean="0"/>
          </a:p>
          <a:p>
            <a:pPr lvl="1"/>
            <a:r>
              <a:rPr sz="2800" dirty="0" smtClean="0"/>
              <a:t>3 LIDAR readings L[0..2], signed by LIDAR</a:t>
            </a:r>
            <a:r>
              <a:rPr lang="en-US" sz="2800" dirty="0" smtClean="0"/>
              <a:t> </a:t>
            </a:r>
            <a:r>
              <a:rPr sz="2800" dirty="0" smtClean="0"/>
              <a:t>unit</a:t>
            </a:r>
          </a:p>
          <a:p>
            <a:pPr lvl="1"/>
            <a:r>
              <a:rPr sz="2800" dirty="0" smtClean="0"/>
              <a:t>current </a:t>
            </a:r>
            <a:r>
              <a:rPr sz="2800" dirty="0"/>
              <a:t>ego car velocity V, signed by velocity </a:t>
            </a:r>
            <a:r>
              <a:rPr sz="2800" dirty="0" smtClean="0"/>
              <a:t>unit</a:t>
            </a:r>
            <a:r>
              <a:rPr lang="en-US" sz="2800" dirty="0" smtClean="0"/>
              <a:t> </a:t>
            </a:r>
          </a:p>
          <a:p>
            <a:pPr lvl="1"/>
            <a:endParaRPr sz="2800" dirty="0" smtClean="0"/>
          </a:p>
          <a:p>
            <a:r>
              <a:rPr b="1" dirty="0" smtClean="0"/>
              <a:t>what the checker does</a:t>
            </a:r>
          </a:p>
        </p:txBody>
      </p:sp>
      <p:grpSp>
        <p:nvGrpSpPr>
          <p:cNvPr id="145" name="Group"/>
          <p:cNvGrpSpPr/>
          <p:nvPr/>
        </p:nvGrpSpPr>
        <p:grpSpPr>
          <a:xfrm rot="16200000">
            <a:off x="-1255971" y="3410813"/>
            <a:ext cx="6645210" cy="3336278"/>
            <a:chOff x="0" y="0"/>
            <a:chExt cx="6645209" cy="3336276"/>
          </a:xfrm>
        </p:grpSpPr>
        <p:sp>
          <p:nvSpPr>
            <p:cNvPr id="142" name="Rectangle"/>
            <p:cNvSpPr/>
            <p:nvPr/>
          </p:nvSpPr>
          <p:spPr>
            <a:xfrm>
              <a:off x="-1" y="0"/>
              <a:ext cx="6645211" cy="3336277"/>
            </a:xfrm>
            <a:prstGeom prst="rect">
              <a:avLst/>
            </a:prstGeom>
            <a:solidFill>
              <a:srgbClr val="929292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3000">
                  <a:effectLst>
                    <a:outerShdw dist="12700" dir="5400000" rotWithShape="0">
                      <a:srgbClr val="000000">
                        <a:alpha val="0"/>
                      </a:srgbClr>
                    </a:outerShdw>
                  </a:effectLst>
                  <a:latin typeface="Magma SemiboldItalic"/>
                  <a:ea typeface="Magma SemiboldItalic"/>
                  <a:cs typeface="Magma SemiboldItalic"/>
                  <a:sym typeface="Magma SemiboldItalic"/>
                </a:defRPr>
              </a:pPr>
              <a:endParaRPr/>
            </a:p>
          </p:txBody>
        </p:sp>
        <p:sp>
          <p:nvSpPr>
            <p:cNvPr id="143" name="Line"/>
            <p:cNvSpPr/>
            <p:nvPr/>
          </p:nvSpPr>
          <p:spPr>
            <a:xfrm>
              <a:off x="11141" y="1120945"/>
              <a:ext cx="6591713" cy="1"/>
            </a:xfrm>
            <a:prstGeom prst="line">
              <a:avLst/>
            </a:prstGeom>
            <a:noFill/>
            <a:ln w="635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3000">
                  <a:effectLst>
                    <a:outerShdw dist="12700" dir="5400000" rotWithShape="0">
                      <a:srgbClr val="000000">
                        <a:alpha val="0"/>
                      </a:srgbClr>
                    </a:outerShdw>
                  </a:effectLst>
                  <a:latin typeface="Magma SemiboldItalic"/>
                  <a:ea typeface="Magma SemiboldItalic"/>
                  <a:cs typeface="Magma SemiboldItalic"/>
                  <a:sym typeface="Magma SemiboldItalic"/>
                </a:defRPr>
              </a:pPr>
              <a:endParaRPr/>
            </a:p>
          </p:txBody>
        </p:sp>
        <p:sp>
          <p:nvSpPr>
            <p:cNvPr id="144" name="Line"/>
            <p:cNvSpPr/>
            <p:nvPr/>
          </p:nvSpPr>
          <p:spPr>
            <a:xfrm>
              <a:off x="15727" y="2225756"/>
              <a:ext cx="6591712" cy="1"/>
            </a:xfrm>
            <a:prstGeom prst="line">
              <a:avLst/>
            </a:prstGeom>
            <a:noFill/>
            <a:ln w="635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3000">
                  <a:effectLst>
                    <a:outerShdw dist="12700" dir="5400000" rotWithShape="0">
                      <a:srgbClr val="000000">
                        <a:alpha val="0"/>
                      </a:srgbClr>
                    </a:outerShdw>
                  </a:effectLst>
                  <a:latin typeface="Magma SemiboldItalic"/>
                  <a:ea typeface="Magma SemiboldItalic"/>
                  <a:cs typeface="Magma SemiboldItalic"/>
                  <a:sym typeface="Magma SemiboldItalic"/>
                </a:defRPr>
              </a:pPr>
              <a:endParaRPr/>
            </a:p>
          </p:txBody>
        </p:sp>
      </p:grpSp>
      <p:pic>
        <p:nvPicPr>
          <p:cNvPr id="14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84767" y="6518818"/>
            <a:ext cx="763734" cy="1609182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Rounded Rectangle"/>
          <p:cNvSpPr/>
          <p:nvPr/>
        </p:nvSpPr>
        <p:spPr>
          <a:xfrm rot="16200000">
            <a:off x="159917" y="3309985"/>
            <a:ext cx="3813434" cy="833834"/>
          </a:xfrm>
          <a:prstGeom prst="roundRect">
            <a:avLst>
              <a:gd name="adj" fmla="val 22846"/>
            </a:avLst>
          </a:prstGeom>
          <a:solidFill>
            <a:srgbClr val="EBEBEB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sz="3000">
                <a:effectLst>
                  <a:outerShdw dist="12700" dir="5400000" rotWithShape="0">
                    <a:srgbClr val="000000">
                      <a:alpha val="0"/>
                    </a:srgbClr>
                  </a:outerShdw>
                </a:effectLst>
                <a:latin typeface="Magma SemiboldItalic"/>
                <a:ea typeface="Magma SemiboldItalic"/>
                <a:cs typeface="Magma SemiboldItalic"/>
                <a:sym typeface="Magma SemiboldItalic"/>
              </a:defRPr>
            </a:pPr>
            <a:endParaRPr/>
          </a:p>
        </p:txBody>
      </p:sp>
      <p:pic>
        <p:nvPicPr>
          <p:cNvPr id="14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84767" y="2090751"/>
            <a:ext cx="763734" cy="1609183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Circle"/>
          <p:cNvSpPr/>
          <p:nvPr/>
        </p:nvSpPr>
        <p:spPr>
          <a:xfrm>
            <a:off x="1609434" y="3585912"/>
            <a:ext cx="257822" cy="257823"/>
          </a:xfrm>
          <a:prstGeom prst="ellipse">
            <a:avLst/>
          </a:prstGeom>
          <a:solidFill>
            <a:srgbClr val="FF2600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sz="3000">
                <a:effectLst>
                  <a:outerShdw dist="12700" dir="5400000" rotWithShape="0">
                    <a:srgbClr val="000000">
                      <a:alpha val="0"/>
                    </a:srgbClr>
                  </a:outerShdw>
                </a:effectLst>
                <a:latin typeface="Magma SemiboldItalic"/>
                <a:ea typeface="Magma SemiboldItalic"/>
                <a:cs typeface="Magma SemiboldItalic"/>
                <a:sym typeface="Magma SemiboldItalic"/>
              </a:defRPr>
            </a:pPr>
            <a:endParaRPr/>
          </a:p>
        </p:txBody>
      </p:sp>
      <p:sp>
        <p:nvSpPr>
          <p:cNvPr id="150" name="Circle"/>
          <p:cNvSpPr/>
          <p:nvPr/>
        </p:nvSpPr>
        <p:spPr>
          <a:xfrm>
            <a:off x="1937723" y="3597991"/>
            <a:ext cx="257822" cy="257822"/>
          </a:xfrm>
          <a:prstGeom prst="ellipse">
            <a:avLst/>
          </a:prstGeom>
          <a:solidFill>
            <a:srgbClr val="FF2600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sz="3000">
                <a:effectLst>
                  <a:outerShdw dist="12700" dir="5400000" rotWithShape="0">
                    <a:srgbClr val="000000">
                      <a:alpha val="0"/>
                    </a:srgbClr>
                  </a:outerShdw>
                </a:effectLst>
                <a:latin typeface="Magma SemiboldItalic"/>
                <a:ea typeface="Magma SemiboldItalic"/>
                <a:cs typeface="Magma SemiboldItalic"/>
                <a:sym typeface="Magma SemiboldItalic"/>
              </a:defRPr>
            </a:pPr>
            <a:endParaRPr/>
          </a:p>
        </p:txBody>
      </p:sp>
      <p:sp>
        <p:nvSpPr>
          <p:cNvPr id="151" name="Circle"/>
          <p:cNvSpPr/>
          <p:nvPr/>
        </p:nvSpPr>
        <p:spPr>
          <a:xfrm>
            <a:off x="2266012" y="3585912"/>
            <a:ext cx="257823" cy="257823"/>
          </a:xfrm>
          <a:prstGeom prst="ellipse">
            <a:avLst/>
          </a:prstGeom>
          <a:solidFill>
            <a:srgbClr val="FF2600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sz="3000">
                <a:effectLst>
                  <a:outerShdw dist="12700" dir="5400000" rotWithShape="0">
                    <a:srgbClr val="000000">
                      <a:alpha val="0"/>
                    </a:srgbClr>
                  </a:outerShdw>
                </a:effectLst>
                <a:latin typeface="Magma SemiboldItalic"/>
                <a:ea typeface="Magma SemiboldItalic"/>
                <a:cs typeface="Magma SemiboldItalic"/>
                <a:sym typeface="Magma SemiboldItalic"/>
              </a:defRPr>
            </a:pPr>
            <a:endParaRPr/>
          </a:p>
        </p:txBody>
      </p:sp>
      <p:sp>
        <p:nvSpPr>
          <p:cNvPr id="152" name="Line"/>
          <p:cNvSpPr/>
          <p:nvPr/>
        </p:nvSpPr>
        <p:spPr>
          <a:xfrm flipV="1">
            <a:off x="2045301" y="3914475"/>
            <a:ext cx="1" cy="2533602"/>
          </a:xfrm>
          <a:prstGeom prst="line">
            <a:avLst/>
          </a:prstGeom>
          <a:ln w="76200">
            <a:solidFill>
              <a:srgbClr val="FF26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sz="3000">
                <a:effectLst>
                  <a:outerShdw dist="12700" dir="5400000" rotWithShape="0">
                    <a:srgbClr val="000000">
                      <a:alpha val="0"/>
                    </a:srgbClr>
                  </a:outerShdw>
                </a:effectLst>
                <a:latin typeface="Magma SemiboldItalic"/>
                <a:ea typeface="Magma SemiboldItalic"/>
                <a:cs typeface="Magma SemiboldItalic"/>
                <a:sym typeface="Magma SemiboldItalic"/>
              </a:defRPr>
            </a:pPr>
            <a:endParaRPr/>
          </a:p>
        </p:txBody>
      </p:sp>
      <p:sp>
        <p:nvSpPr>
          <p:cNvPr id="153" name="D"/>
          <p:cNvSpPr txBox="1"/>
          <p:nvPr/>
        </p:nvSpPr>
        <p:spPr>
          <a:xfrm>
            <a:off x="2094739" y="4746078"/>
            <a:ext cx="331242" cy="451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Magma BoldItalic"/>
                <a:ea typeface="Magma BoldItalic"/>
                <a:cs typeface="Magma BoldItalic"/>
                <a:sym typeface="Magma BoldItalic"/>
              </a:defRPr>
            </a:lvl1pPr>
          </a:lstStyle>
          <a:p>
            <a:r>
              <a:t>D</a:t>
            </a:r>
          </a:p>
        </p:txBody>
      </p:sp>
    </p:spTree>
    <p:custDataLst>
      <p:tags r:id="rId1"/>
    </p:custDataLst>
  </p:cSld>
  <p:clrMapOvr>
    <a:masterClrMapping/>
  </p:clrMapOvr>
  <p:transition spd="med" advTm="139537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example: certificate for continuing in lan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example: certificate for continuing in lane</a:t>
            </a:r>
          </a:p>
        </p:txBody>
      </p:sp>
      <p:sp>
        <p:nvSpPr>
          <p:cNvPr id="141" name="action proposed by certificate…"/>
          <p:cNvSpPr>
            <a:spLocks noGrp="1"/>
          </p:cNvSpPr>
          <p:nvPr>
            <p:ph type="body" idx="1"/>
          </p:nvPr>
        </p:nvSpPr>
        <p:spPr>
          <a:xfrm>
            <a:off x="-7740" y="1006130"/>
            <a:ext cx="13012541" cy="8828286"/>
          </a:xfrm>
          <a:prstGeom prst="rect">
            <a:avLst/>
          </a:prstGeom>
        </p:spPr>
        <p:txBody>
          <a:bodyPr lIns="0" rIns="0"/>
          <a:lstStyle/>
          <a:p>
            <a:r>
              <a:rPr lang="en-US" sz="2800" dirty="0" smtClean="0"/>
              <a:t> </a:t>
            </a:r>
            <a:endParaRPr sz="2800" dirty="0"/>
          </a:p>
        </p:txBody>
      </p:sp>
      <p:grpSp>
        <p:nvGrpSpPr>
          <p:cNvPr id="5" name="Group 4"/>
          <p:cNvGrpSpPr/>
          <p:nvPr/>
        </p:nvGrpSpPr>
        <p:grpSpPr>
          <a:xfrm>
            <a:off x="222420" y="2360141"/>
            <a:ext cx="3484608" cy="4188940"/>
            <a:chOff x="642549" y="2298357"/>
            <a:chExt cx="3509319" cy="4188940"/>
          </a:xfrm>
        </p:grpSpPr>
        <p:sp>
          <p:nvSpPr>
            <p:cNvPr id="2" name="Rectangle 1"/>
            <p:cNvSpPr/>
            <p:nvPr/>
          </p:nvSpPr>
          <p:spPr>
            <a:xfrm>
              <a:off x="642550" y="2298357"/>
              <a:ext cx="3509318" cy="4188940"/>
            </a:xfrm>
            <a:prstGeom prst="rect">
              <a:avLst/>
            </a:prstGeom>
            <a:solidFill>
              <a:srgbClr val="00FDFF"/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dist="12700" dir="5400000" rotWithShape="0">
                    <a:srgbClr val="000000">
                      <a:alpha val="0"/>
                    </a:srgbClr>
                  </a:outerShdw>
                </a:effectLst>
                <a:uFillTx/>
                <a:latin typeface="Magma SemiboldItalic"/>
                <a:ea typeface="Magma SemiboldItalic"/>
                <a:cs typeface="Magma SemiboldItalic"/>
                <a:sym typeface="Magma SemiboldItalic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42549" y="2326782"/>
              <a:ext cx="2014153" cy="474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ts val="26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6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Magma Normal"/>
                </a:rPr>
                <a:t>Certificate</a:t>
              </a:r>
              <a:endParaRPr kumimoji="0" lang="en-US" sz="2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agma Normal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40256" y="2801271"/>
              <a:ext cx="3311611" cy="15517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ts val="26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/>
                <a:t>d</a:t>
              </a:r>
              <a:r>
                <a:rPr lang="en-US" dirty="0" smtClean="0"/>
                <a:t>istance D</a:t>
              </a:r>
            </a:p>
            <a:p>
              <a:pPr marL="0" marR="0" indent="0" algn="l" defTabSz="584200" rtl="0" fontAlgn="auto" latinLnBrk="0" hangingPunct="0">
                <a:lnSpc>
                  <a:spcPts val="26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dirty="0" smtClean="0"/>
            </a:p>
            <a:p>
              <a:pPr marL="0" marR="0" indent="0" algn="l" defTabSz="584200" rtl="0" fontAlgn="auto" latinLnBrk="0" hangingPunct="0">
                <a:lnSpc>
                  <a:spcPts val="26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/>
                <a:t>LIDAR  points with signature</a:t>
              </a:r>
              <a:endParaRPr kumimoji="0" lang="en-US" sz="2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agma Norm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40257" y="4482099"/>
              <a:ext cx="3311611" cy="8079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ts val="26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/>
                <a:t>v</a:t>
              </a:r>
              <a:r>
                <a:rPr lang="en-US" dirty="0" smtClean="0"/>
                <a:t>elocity with signature</a:t>
              </a:r>
              <a:endParaRPr kumimoji="0" lang="en-US" sz="2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agma Norm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929447" y="1334530"/>
            <a:ext cx="8785656" cy="6017740"/>
            <a:chOff x="3929448" y="1334530"/>
            <a:chExt cx="7105137" cy="6017740"/>
          </a:xfrm>
        </p:grpSpPr>
        <p:sp>
          <p:nvSpPr>
            <p:cNvPr id="6" name="Rectangle 5"/>
            <p:cNvSpPr/>
            <p:nvPr/>
          </p:nvSpPr>
          <p:spPr>
            <a:xfrm>
              <a:off x="4485503" y="1334530"/>
              <a:ext cx="6549082" cy="60177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dist="12700" dir="5400000" rotWithShape="0">
                    <a:srgbClr val="000000">
                      <a:alpha val="0"/>
                    </a:srgbClr>
                  </a:outerShdw>
                </a:effectLst>
                <a:uFillTx/>
                <a:latin typeface="Magma SemiboldItalic"/>
                <a:ea typeface="Magma SemiboldItalic"/>
                <a:cs typeface="Magma SemiboldItalic"/>
                <a:sym typeface="Magma SemiboldItalic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662627" y="1391781"/>
              <a:ext cx="1999970" cy="474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ts val="26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6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Magma Normal"/>
                </a:rPr>
                <a:t>Checker</a:t>
              </a:r>
              <a:endParaRPr kumimoji="0" lang="en-US" sz="2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agma Normal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3929448" y="3583459"/>
              <a:ext cx="556054" cy="831303"/>
            </a:xfrm>
            <a:prstGeom prst="rightArrow">
              <a:avLst/>
            </a:prstGeom>
            <a:solidFill>
              <a:schemeClr val="tx1"/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>
                  <a:outerShdw dist="12700" dir="5400000" rotWithShape="0">
                    <a:srgbClr val="000000">
                      <a:alpha val="0"/>
                    </a:srgbClr>
                  </a:outerShdw>
                </a:effectLst>
                <a:uFillTx/>
                <a:latin typeface="Magma SemiboldItalic"/>
                <a:ea typeface="Magma SemiboldItalic"/>
                <a:cs typeface="Magma SemiboldItalic"/>
                <a:sym typeface="Magma SemiboldItalic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189836" y="2323155"/>
            <a:ext cx="1472760" cy="2148066"/>
            <a:chOff x="5189836" y="2323155"/>
            <a:chExt cx="1472760" cy="2148066"/>
          </a:xfrm>
        </p:grpSpPr>
        <p:sp>
          <p:nvSpPr>
            <p:cNvPr id="9" name="Rectangle 8"/>
            <p:cNvSpPr/>
            <p:nvPr/>
          </p:nvSpPr>
          <p:spPr>
            <a:xfrm>
              <a:off x="5189836" y="2323155"/>
              <a:ext cx="1472759" cy="1025922"/>
            </a:xfrm>
            <a:prstGeom prst="rect">
              <a:avLst/>
            </a:prstGeom>
            <a:solidFill>
              <a:srgbClr val="FFFF00"/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dist="12700" dir="5400000" rotWithShape="0">
                      <a:srgbClr val="000000">
                        <a:alpha val="0"/>
                      </a:srgbClr>
                    </a:outerShdw>
                  </a:effectLst>
                  <a:uFillTx/>
                  <a:latin typeface="Magma SemiboldItalic"/>
                  <a:ea typeface="Magma SemiboldItalic"/>
                  <a:cs typeface="Magma SemiboldItalic"/>
                  <a:sym typeface="Magma SemiboldItalic"/>
                </a:rPr>
                <a:t>LIDAR</a:t>
              </a:r>
            </a:p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000" dirty="0" smtClean="0">
                  <a:effectLst>
                    <a:outerShdw dist="12700" dir="5400000" rotWithShape="0">
                      <a:srgbClr val="000000">
                        <a:alpha val="0"/>
                      </a:srgbClr>
                    </a:outerShdw>
                  </a:effectLst>
                  <a:latin typeface="Magma SemiboldItalic"/>
                  <a:ea typeface="Magma SemiboldItalic"/>
                  <a:cs typeface="Magma SemiboldItalic"/>
                  <a:sym typeface="Magma SemiboldItalic"/>
                </a:rPr>
                <a:t>points</a:t>
              </a:r>
              <a:endParaRPr kumimoji="0" lang="en-US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dist="12700" dir="5400000" rotWithShape="0">
                    <a:srgbClr val="000000">
                      <a:alpha val="0"/>
                    </a:srgbClr>
                  </a:outerShdw>
                </a:effectLst>
                <a:uFillTx/>
                <a:latin typeface="Magma SemiboldItalic"/>
                <a:ea typeface="Magma SemiboldItalic"/>
                <a:cs typeface="Magma SemiboldItalic"/>
                <a:sym typeface="Magma SemiboldItalic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189837" y="3906964"/>
              <a:ext cx="1472759" cy="564257"/>
            </a:xfrm>
            <a:prstGeom prst="rect">
              <a:avLst/>
            </a:prstGeom>
            <a:solidFill>
              <a:srgbClr val="FFFF00"/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000" dirty="0">
                  <a:effectLst>
                    <a:outerShdw dist="12700" dir="5400000" rotWithShape="0">
                      <a:srgbClr val="000000">
                        <a:alpha val="0"/>
                      </a:srgbClr>
                    </a:outerShdw>
                  </a:effectLst>
                  <a:latin typeface="Magma SemiboldItalic"/>
                  <a:ea typeface="Magma SemiboldItalic"/>
                  <a:cs typeface="Magma SemiboldItalic"/>
                  <a:sym typeface="Magma SemiboldItalic"/>
                </a:rPr>
                <a:t>v</a:t>
              </a:r>
              <a:r>
                <a:rPr kumimoji="0" lang="en-US" sz="30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dist="12700" dir="5400000" rotWithShape="0">
                      <a:srgbClr val="000000">
                        <a:alpha val="0"/>
                      </a:srgbClr>
                    </a:outerShdw>
                  </a:effectLst>
                  <a:uFillTx/>
                  <a:latin typeface="Magma SemiboldItalic"/>
                  <a:ea typeface="Magma SemiboldItalic"/>
                  <a:cs typeface="Magma SemiboldItalic"/>
                  <a:sym typeface="Magma SemiboldItalic"/>
                </a:rPr>
                <a:t>elocity</a:t>
              </a:r>
              <a:endParaRPr kumimoji="0" lang="en-US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dist="12700" dir="5400000" rotWithShape="0">
                    <a:srgbClr val="000000">
                      <a:alpha val="0"/>
                    </a:srgbClr>
                  </a:outerShdw>
                </a:effectLst>
                <a:uFillTx/>
                <a:latin typeface="Magma SemiboldItalic"/>
                <a:ea typeface="Magma SemiboldItalic"/>
                <a:cs typeface="Magma SemiboldItalic"/>
                <a:sym typeface="Magma SemiboldItalic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52280" y="1759620"/>
            <a:ext cx="831460" cy="2363010"/>
            <a:chOff x="4652280" y="1759620"/>
            <a:chExt cx="831460" cy="2363010"/>
          </a:xfrm>
        </p:grpSpPr>
        <p:pic>
          <p:nvPicPr>
            <p:cNvPr id="10" name="Picture 9" descr="Original file ‎ (SVG file, nominally 64 × 64 pixels, file ...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40866">
              <a:off x="4652280" y="1759620"/>
              <a:ext cx="828506" cy="828506"/>
            </a:xfrm>
            <a:prstGeom prst="rect">
              <a:avLst/>
            </a:prstGeom>
          </p:spPr>
        </p:pic>
        <p:pic>
          <p:nvPicPr>
            <p:cNvPr id="29" name="Picture 28" descr="Original file ‎ (SVG file, nominally 64 × 64 pixels, file ...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40866">
              <a:off x="4655234" y="3294124"/>
              <a:ext cx="828506" cy="828506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7382900" y="2502382"/>
            <a:ext cx="3011849" cy="564257"/>
            <a:chOff x="7382900" y="2502382"/>
            <a:chExt cx="3011849" cy="564257"/>
          </a:xfrm>
        </p:grpSpPr>
        <p:sp>
          <p:nvSpPr>
            <p:cNvPr id="31" name="Rectangle 30"/>
            <p:cNvSpPr/>
            <p:nvPr/>
          </p:nvSpPr>
          <p:spPr>
            <a:xfrm>
              <a:off x="8921990" y="2502382"/>
              <a:ext cx="1472759" cy="564257"/>
            </a:xfrm>
            <a:prstGeom prst="rect">
              <a:avLst/>
            </a:prstGeom>
            <a:solidFill>
              <a:srgbClr val="FFFF00"/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000" dirty="0" smtClean="0">
                  <a:effectLst>
                    <a:outerShdw dist="12700" dir="5400000" rotWithShape="0">
                      <a:srgbClr val="000000">
                        <a:alpha val="0"/>
                      </a:srgbClr>
                    </a:outerShdw>
                  </a:effectLst>
                  <a:latin typeface="Magma SemiboldItalic"/>
                  <a:ea typeface="Magma SemiboldItalic"/>
                  <a:cs typeface="Magma SemiboldItalic"/>
                  <a:sym typeface="Magma SemiboldItalic"/>
                </a:rPr>
                <a:t>D</a:t>
              </a:r>
              <a:endParaRPr kumimoji="0" lang="en-US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dist="12700" dir="5400000" rotWithShape="0">
                    <a:srgbClr val="000000">
                      <a:alpha val="0"/>
                    </a:srgbClr>
                  </a:outerShdw>
                </a:effectLst>
                <a:uFillTx/>
                <a:latin typeface="Magma SemiboldItalic"/>
                <a:ea typeface="Magma SemiboldItalic"/>
                <a:cs typeface="Magma SemiboldItalic"/>
                <a:sym typeface="Magma SemiboldItalic"/>
              </a:endParaRPr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7382900" y="2625811"/>
              <a:ext cx="725437" cy="339812"/>
            </a:xfrm>
            <a:prstGeom prst="rightArrow">
              <a:avLst/>
            </a:prstGeom>
            <a:solidFill>
              <a:schemeClr val="tx1"/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>
                  <a:outerShdw dist="12700" dir="5400000" rotWithShape="0">
                    <a:srgbClr val="000000">
                      <a:alpha val="0"/>
                    </a:srgbClr>
                  </a:outerShdw>
                </a:effectLst>
                <a:uFillTx/>
                <a:latin typeface="Magma SemiboldItalic"/>
                <a:ea typeface="Magma SemiboldItalic"/>
                <a:cs typeface="Magma SemiboldItalic"/>
                <a:sym typeface="Magma SemiboldItalic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189836" y="4725831"/>
            <a:ext cx="2279392" cy="2344536"/>
            <a:chOff x="5189836" y="4725831"/>
            <a:chExt cx="2279392" cy="2344536"/>
          </a:xfrm>
        </p:grpSpPr>
        <p:sp>
          <p:nvSpPr>
            <p:cNvPr id="36" name="Rectangle 35"/>
            <p:cNvSpPr/>
            <p:nvPr/>
          </p:nvSpPr>
          <p:spPr>
            <a:xfrm>
              <a:off x="5189836" y="6044445"/>
              <a:ext cx="2279392" cy="1025922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000" dirty="0" smtClean="0">
                  <a:effectLst>
                    <a:outerShdw dist="12700" dir="5400000" rotWithShape="0">
                      <a:srgbClr val="000000">
                        <a:alpha val="0"/>
                      </a:srgbClr>
                    </a:outerShdw>
                  </a:effectLst>
                  <a:latin typeface="Magma SemiboldItalic"/>
                  <a:ea typeface="Magma SemiboldItalic"/>
                  <a:cs typeface="Magma SemiboldItalic"/>
                  <a:sym typeface="Magma SemiboldItalic"/>
                </a:rPr>
                <a:t>deceleration </a:t>
              </a:r>
            </a:p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000" dirty="0" smtClean="0">
                  <a:effectLst>
                    <a:outerShdw dist="12700" dir="5400000" rotWithShape="0">
                      <a:srgbClr val="000000">
                        <a:alpha val="0"/>
                      </a:srgbClr>
                    </a:outerShdw>
                  </a:effectLst>
                  <a:latin typeface="Magma SemiboldItalic"/>
                  <a:ea typeface="Magma SemiboldItalic"/>
                  <a:cs typeface="Magma SemiboldItalic"/>
                  <a:sym typeface="Magma SemiboldItalic"/>
                </a:rPr>
                <a:t>of other </a:t>
              </a:r>
              <a:r>
                <a:rPr lang="en-US" sz="3000" dirty="0" smtClean="0">
                  <a:effectLst>
                    <a:outerShdw dist="12700" dir="5400000" rotWithShape="0">
                      <a:srgbClr val="000000">
                        <a:alpha val="0"/>
                      </a:srgbClr>
                    </a:outerShdw>
                  </a:effectLst>
                  <a:latin typeface="Magma SemiboldItalic"/>
                  <a:ea typeface="Magma SemiboldItalic"/>
                  <a:cs typeface="Magma SemiboldItalic"/>
                  <a:sym typeface="Magma SemiboldItalic"/>
                </a:rPr>
                <a:t>car</a:t>
              </a:r>
              <a:endParaRPr kumimoji="0" lang="en-US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dist="12700" dir="5400000" rotWithShape="0">
                    <a:srgbClr val="000000">
                      <a:alpha val="0"/>
                    </a:srgbClr>
                  </a:outerShdw>
                </a:effectLst>
                <a:uFillTx/>
                <a:latin typeface="Magma SemiboldItalic"/>
                <a:ea typeface="Magma SemiboldItalic"/>
                <a:cs typeface="Magma SemiboldItalic"/>
                <a:sym typeface="Magma SemiboldItalic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189836" y="4725831"/>
              <a:ext cx="2279392" cy="1025922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000" dirty="0" smtClean="0">
                  <a:effectLst>
                    <a:outerShdw dist="12700" dir="5400000" rotWithShape="0">
                      <a:srgbClr val="000000">
                        <a:alpha val="0"/>
                      </a:srgbClr>
                    </a:outerShdw>
                  </a:effectLst>
                  <a:latin typeface="Magma SemiboldItalic"/>
                  <a:ea typeface="Magma SemiboldItalic"/>
                  <a:cs typeface="Magma SemiboldItalic"/>
                  <a:sym typeface="Magma SemiboldItalic"/>
                </a:rPr>
                <a:t>acceleration </a:t>
              </a:r>
            </a:p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000" dirty="0" smtClean="0">
                  <a:effectLst>
                    <a:outerShdw dist="12700" dir="5400000" rotWithShape="0">
                      <a:srgbClr val="000000">
                        <a:alpha val="0"/>
                      </a:srgbClr>
                    </a:outerShdw>
                  </a:effectLst>
                  <a:latin typeface="Magma SemiboldItalic"/>
                  <a:ea typeface="Magma SemiboldItalic"/>
                  <a:cs typeface="Magma SemiboldItalic"/>
                  <a:sym typeface="Magma SemiboldItalic"/>
                </a:rPr>
                <a:t>of car</a:t>
              </a:r>
              <a:endParaRPr kumimoji="0" lang="en-US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dist="12700" dir="5400000" rotWithShape="0">
                    <a:srgbClr val="000000">
                      <a:alpha val="0"/>
                    </a:srgbClr>
                  </a:outerShdw>
                </a:effectLst>
                <a:uFillTx/>
                <a:latin typeface="Magma SemiboldItalic"/>
                <a:ea typeface="Magma SemiboldItalic"/>
                <a:cs typeface="Magma SemiboldItalic"/>
                <a:sym typeface="Magma SemiboldItalic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562335" y="3150978"/>
            <a:ext cx="4146957" cy="3919389"/>
            <a:chOff x="7562335" y="3150978"/>
            <a:chExt cx="4146957" cy="3919389"/>
          </a:xfrm>
        </p:grpSpPr>
        <p:sp>
          <p:nvSpPr>
            <p:cNvPr id="15" name="Rectangle 14"/>
            <p:cNvSpPr/>
            <p:nvPr/>
          </p:nvSpPr>
          <p:spPr>
            <a:xfrm>
              <a:off x="8199709" y="3583459"/>
              <a:ext cx="3509583" cy="241091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000" dirty="0" smtClean="0">
                  <a:effectLst>
                    <a:outerShdw dist="12700" dir="5400000" rotWithShape="0">
                      <a:srgbClr val="000000">
                        <a:alpha val="0"/>
                      </a:srgbClr>
                    </a:outerShdw>
                  </a:effectLst>
                  <a:latin typeface="Magma SemiboldItalic"/>
                  <a:ea typeface="Magma SemiboldItalic"/>
                  <a:cs typeface="Magma SemiboldItalic"/>
                  <a:sym typeface="Magma SemiboldItalic"/>
                </a:rPr>
                <a:t>if the lead car suddenly brakes, can our car avoid a collision in the next action cycle?</a:t>
              </a:r>
              <a:endParaRPr kumimoji="0" lang="en-US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dist="12700" dir="5400000" rotWithShape="0">
                    <a:srgbClr val="000000">
                      <a:alpha val="0"/>
                    </a:srgbClr>
                  </a:outerShdw>
                </a:effectLst>
                <a:uFillTx/>
                <a:latin typeface="Magma SemiboldItalic"/>
                <a:ea typeface="Magma SemiboldItalic"/>
                <a:cs typeface="Magma SemiboldItalic"/>
                <a:sym typeface="Magma SemiboldItalic"/>
              </a:endParaRPr>
            </a:p>
          </p:txBody>
        </p:sp>
        <p:sp>
          <p:nvSpPr>
            <p:cNvPr id="20" name="Right Brace 19"/>
            <p:cNvSpPr/>
            <p:nvPr/>
          </p:nvSpPr>
          <p:spPr>
            <a:xfrm>
              <a:off x="7562335" y="3349077"/>
              <a:ext cx="546002" cy="3721290"/>
            </a:xfrm>
            <a:prstGeom prst="rightBrac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44" name="Right Arrow 43"/>
            <p:cNvSpPr/>
            <p:nvPr/>
          </p:nvSpPr>
          <p:spPr>
            <a:xfrm rot="5400000">
              <a:off x="9483169" y="3184102"/>
              <a:ext cx="372952" cy="306703"/>
            </a:xfrm>
            <a:prstGeom prst="rightArrow">
              <a:avLst/>
            </a:prstGeom>
            <a:solidFill>
              <a:schemeClr val="tx1"/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>
                  <a:outerShdw dist="12700" dir="5400000" rotWithShape="0">
                    <a:srgbClr val="000000">
                      <a:alpha val="0"/>
                    </a:srgbClr>
                  </a:outerShdw>
                </a:effectLst>
                <a:uFillTx/>
                <a:latin typeface="Magma SemiboldItalic"/>
                <a:ea typeface="Magma SemiboldItalic"/>
                <a:cs typeface="Magma SemiboldItalic"/>
                <a:sym typeface="Magma SemiboldItalic"/>
              </a:endParaRPr>
            </a:p>
          </p:txBody>
        </p:sp>
      </p:grpSp>
      <p:sp>
        <p:nvSpPr>
          <p:cNvPr id="33" name="Rectangular Callout 32"/>
          <p:cNvSpPr/>
          <p:nvPr/>
        </p:nvSpPr>
        <p:spPr>
          <a:xfrm>
            <a:off x="800984" y="7728808"/>
            <a:ext cx="3472249" cy="1025922"/>
          </a:xfrm>
          <a:prstGeom prst="wedgeRectCallout">
            <a:avLst>
              <a:gd name="adj1" fmla="val 66440"/>
              <a:gd name="adj2" fmla="val -77740"/>
            </a:avLst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000" dirty="0">
                <a:effectLst>
                  <a:outerShdw dist="12700" dir="5400000" rotWithShape="0">
                    <a:srgbClr val="000000">
                      <a:alpha val="0"/>
                    </a:srgbClr>
                  </a:outerShdw>
                </a:effectLst>
                <a:latin typeface="Magma SemiboldItalic"/>
                <a:ea typeface="Magma SemiboldItalic"/>
                <a:cs typeface="Magma SemiboldItalic"/>
                <a:sym typeface="Magma SemiboldItalic"/>
              </a:rPr>
              <a:t>v</a:t>
            </a: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dist="12700" dir="5400000" rotWithShape="0">
                    <a:srgbClr val="000000">
                      <a:alpha val="0"/>
                    </a:srgbClr>
                  </a:outerShdw>
                </a:effectLst>
                <a:uFillTx/>
                <a:latin typeface="Magma SemiboldItalic"/>
                <a:ea typeface="Magma SemiboldItalic"/>
                <a:cs typeface="Magma SemiboldItalic"/>
                <a:sym typeface="Magma SemiboldItalic"/>
              </a:rPr>
              <a:t>erified using an</a:t>
            </a:r>
            <a:r>
              <a:rPr kumimoji="0" lang="en-US" sz="3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>
                  <a:outerShdw dist="12700" dir="5400000" rotWithShape="0">
                    <a:srgbClr val="000000">
                      <a:alpha val="0"/>
                    </a:srgbClr>
                  </a:outerShdw>
                </a:effectLst>
                <a:uFillTx/>
                <a:latin typeface="Magma SemiboldItalic"/>
                <a:ea typeface="Magma SemiboldItalic"/>
                <a:cs typeface="Magma SemiboldItalic"/>
                <a:sym typeface="Magma SemiboldItalic"/>
              </a:rPr>
              <a:t> SMT solver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>
                <a:outerShdw dist="12700" dir="5400000" rotWithShape="0">
                  <a:srgbClr val="000000">
                    <a:alpha val="0"/>
                  </a:srgbClr>
                </a:outerShdw>
              </a:effectLst>
              <a:uFillTx/>
              <a:latin typeface="Magma SemiboldItalic"/>
              <a:ea typeface="Magma SemiboldItalic"/>
              <a:cs typeface="Magma SemiboldItalic"/>
              <a:sym typeface="Magma SemiboldItalic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3293992"/>
      </p:ext>
    </p:extLst>
  </p:cSld>
  <p:clrMapOvr>
    <a:masterClrMapping/>
  </p:clrMapOvr>
  <p:transition spd="med" advTm="139537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6.9|5.4|20|25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|9.9|28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8|1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2|13.3|15.4|28.7|1.4|7.7|1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6.2|25.3|6.8|0.7|29.8|2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0.7|10.3|24.1|1|8.8|9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13.3|5.6|9.1|14.7|13.2|3.4|13.8|12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13.3|5.6|9.1|14.7|13.2|3.4|13.8|12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5.1|16.6"/>
</p:tagLst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EBEBEB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Warnock Pro"/>
        <a:ea typeface="Warnock Pro"/>
        <a:cs typeface="Warnock Pro"/>
      </a:majorFont>
      <a:minorFont>
        <a:latin typeface="Magma Normal"/>
        <a:ea typeface="Magma Normal"/>
        <a:cs typeface="Magma Normal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FDFF"/>
        </a:solid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>
              <a:outerShdw dist="12700" dir="5400000" rotWithShape="0">
                <a:srgbClr val="000000">
                  <a:alpha val="0"/>
                </a:srgbClr>
              </a:outerShdw>
            </a:effectLst>
            <a:uFillTx/>
            <a:latin typeface="Magma SemiboldItalic"/>
            <a:ea typeface="Magma SemiboldItalic"/>
            <a:cs typeface="Magma SemiboldItalic"/>
            <a:sym typeface="Magma SemiboldItal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ts val="2600"/>
          </a:lnSpc>
          <a:spcBef>
            <a:spcPts val="30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Magma Norm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Warnock Pro"/>
        <a:ea typeface="Warnock Pro"/>
        <a:cs typeface="Warnock Pro"/>
      </a:majorFont>
      <a:minorFont>
        <a:latin typeface="Magma Normal"/>
        <a:ea typeface="Magma Normal"/>
        <a:cs typeface="Magma Normal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FDFF"/>
        </a:solid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>
              <a:outerShdw dist="12700" dir="5400000" rotWithShape="0">
                <a:srgbClr val="000000">
                  <a:alpha val="0"/>
                </a:srgbClr>
              </a:outerShdw>
            </a:effectLst>
            <a:uFillTx/>
            <a:latin typeface="Magma SemiboldItalic"/>
            <a:ea typeface="Magma SemiboldItalic"/>
            <a:cs typeface="Magma SemiboldItalic"/>
            <a:sym typeface="Magma SemiboldItal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ts val="2600"/>
          </a:lnSpc>
          <a:spcBef>
            <a:spcPts val="30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Magma Norm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3884</TotalTime>
  <Words>674</Words>
  <Application>Microsoft Office PowerPoint</Application>
  <PresentationFormat>Custom</PresentationFormat>
  <Paragraphs>170</Paragraphs>
  <Slides>19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Gill Sans</vt:lpstr>
      <vt:lpstr>Helvetica Neue Light</vt:lpstr>
      <vt:lpstr>Magma Bold</vt:lpstr>
      <vt:lpstr>Magma BoldItalic</vt:lpstr>
      <vt:lpstr>Magma Italic</vt:lpstr>
      <vt:lpstr>Magma Light</vt:lpstr>
      <vt:lpstr>Magma Normal</vt:lpstr>
      <vt:lpstr>Magma SemiboldItalic</vt:lpstr>
      <vt:lpstr>Warnock Pro</vt:lpstr>
      <vt:lpstr>Calibri</vt:lpstr>
      <vt:lpstr>Black</vt:lpstr>
      <vt:lpstr>Certified Control for Self-Driving Cars</vt:lpstr>
      <vt:lpstr>self-driving car: a complex system prone to failure</vt:lpstr>
      <vt:lpstr>evidence of safety?</vt:lpstr>
      <vt:lpstr>evidence of safety?</vt:lpstr>
      <vt:lpstr>option #1: inline checks</vt:lpstr>
      <vt:lpstr>option #2: safety controller</vt:lpstr>
      <vt:lpstr>option #3: certified control</vt:lpstr>
      <vt:lpstr>example: certificate for continuing in lane</vt:lpstr>
      <vt:lpstr>example: certificate for continuing in lane</vt:lpstr>
      <vt:lpstr>a certificate is…</vt:lpstr>
      <vt:lpstr>a certificate is…</vt:lpstr>
      <vt:lpstr>a certificate is…</vt:lpstr>
      <vt:lpstr>a certificate is…</vt:lpstr>
      <vt:lpstr>a certificate is…</vt:lpstr>
      <vt:lpstr>status</vt:lpstr>
      <vt:lpstr>Simulation using Racecar</vt:lpstr>
      <vt:lpstr>Simulation using Racecar</vt:lpstr>
      <vt:lpstr>Virtual Simulation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certified control</dc:title>
  <cp:lastModifiedBy>Xin Zhang</cp:lastModifiedBy>
  <cp:revision>217</cp:revision>
  <dcterms:modified xsi:type="dcterms:W3CDTF">2019-07-21T20:00:27Z</dcterms:modified>
</cp:coreProperties>
</file>