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5" r:id="rId4"/>
    <p:sldId id="341" r:id="rId5"/>
    <p:sldId id="294" r:id="rId6"/>
    <p:sldId id="343" r:id="rId7"/>
    <p:sldId id="299" r:id="rId8"/>
    <p:sldId id="344" r:id="rId9"/>
    <p:sldId id="324" r:id="rId10"/>
    <p:sldId id="326" r:id="rId11"/>
    <p:sldId id="327" r:id="rId12"/>
    <p:sldId id="328" r:id="rId13"/>
    <p:sldId id="290" r:id="rId14"/>
    <p:sldId id="270" r:id="rId15"/>
    <p:sldId id="329" r:id="rId16"/>
    <p:sldId id="321" r:id="rId17"/>
    <p:sldId id="323" r:id="rId18"/>
    <p:sldId id="330" r:id="rId19"/>
    <p:sldId id="307" r:id="rId20"/>
    <p:sldId id="308" r:id="rId21"/>
    <p:sldId id="338" r:id="rId22"/>
    <p:sldId id="318" r:id="rId23"/>
    <p:sldId id="346" r:id="rId24"/>
    <p:sldId id="334" r:id="rId25"/>
    <p:sldId id="335" r:id="rId26"/>
    <p:sldId id="345" r:id="rId27"/>
    <p:sldId id="337" r:id="rId28"/>
    <p:sldId id="312" r:id="rId29"/>
    <p:sldId id="316" r:id="rId30"/>
    <p:sldId id="313" r:id="rId31"/>
    <p:sldId id="314" r:id="rId3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B3"/>
    <a:srgbClr val="0003BD"/>
    <a:srgbClr val="200BBD"/>
    <a:srgbClr val="163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75302" autoAdjust="0"/>
  </p:normalViewPr>
  <p:slideViewPr>
    <p:cSldViewPr snapToGrid="0" snapToObjects="1">
      <p:cViewPr varScale="1">
        <p:scale>
          <a:sx n="76" d="100"/>
          <a:sy n="76" d="100"/>
        </p:scale>
        <p:origin x="-2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GenProg</c:v>
                </c:pt>
              </c:strCache>
            </c:strRef>
          </c:tx>
          <c:explosion val="25"/>
          <c:cat>
            <c:strRef>
              <c:f>工作表1!$A$2:$A$4</c:f>
              <c:strCache>
                <c:ptCount val="3"/>
                <c:pt idx="0">
                  <c:v>2 Correct</c:v>
                </c:pt>
                <c:pt idx="1">
                  <c:v>16 Plausible but Incorrect</c:v>
                </c:pt>
                <c:pt idx="2">
                  <c:v>37 Implausible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2.0</c:v>
                </c:pt>
                <c:pt idx="1">
                  <c:v>16.0</c:v>
                </c:pt>
                <c:pt idx="2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8065218235946"/>
          <c:y val="0.182585474668611"/>
          <c:w val="0.372366491961634"/>
          <c:h val="0.618805310292793"/>
        </c:manualLayout>
      </c:layout>
      <c:overlay val="0"/>
      <c:txPr>
        <a:bodyPr/>
        <a:lstStyle/>
        <a:p>
          <a:pPr>
            <a:defRPr sz="20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D9C30-3EE1-8E4E-9282-340B6BD8490B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A9EE0-ADE9-A148-B678-A6E408B3D2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04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992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97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318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Note – not a bug!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15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1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3184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3789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Please refer our paper for more details</a:t>
            </a:r>
            <a:endParaRPr kumimoji="1" lang="en-US" altLang="zh-CN" baseline="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55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695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 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 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 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18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009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009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009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00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 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69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 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97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 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97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 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04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9EE0-ADE9-A148-B678-A6E408B3D27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318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57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5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15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102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036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75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071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361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32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248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11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6D98-A342-164B-964A-62E7E56F12C2}" type="datetimeFigureOut">
              <a:rPr kumimoji="1" lang="zh-CN" altLang="en-US" smtClean="0"/>
              <a:t>7/14/15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4792-88F6-D043-ADFE-B37C02C0DC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942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96647"/>
            <a:ext cx="7772400" cy="1877131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An Analysis of Patch Plausibility and Correctness of Generate-And-Validate Patch Generation System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711" y="4281311"/>
            <a:ext cx="6400800" cy="1752600"/>
          </a:xfrm>
        </p:spPr>
        <p:txBody>
          <a:bodyPr>
            <a:normAutofit fontScale="92500"/>
          </a:bodyPr>
          <a:lstStyle/>
          <a:p>
            <a:r>
              <a:rPr kumimoji="1" lang="en-US" altLang="zh-CN" b="1" dirty="0" smtClean="0"/>
              <a:t>Zichao Qi</a:t>
            </a:r>
            <a:r>
              <a:rPr kumimoji="1" lang="en-US" altLang="zh-CN" dirty="0" smtClean="0"/>
              <a:t>, Fan Long, Sara </a:t>
            </a:r>
            <a:r>
              <a:rPr kumimoji="1" lang="en-US" altLang="zh-CN" dirty="0" err="1" smtClean="0"/>
              <a:t>Achour</a:t>
            </a:r>
            <a:r>
              <a:rPr kumimoji="1" lang="en-US" altLang="zh-CN" dirty="0" smtClean="0"/>
              <a:t>, and</a:t>
            </a:r>
          </a:p>
          <a:p>
            <a:r>
              <a:rPr kumimoji="1" lang="en-US" altLang="zh-CN" dirty="0" smtClean="0"/>
              <a:t>Martin </a:t>
            </a:r>
            <a:r>
              <a:rPr kumimoji="1" lang="en-US" altLang="zh-CN" dirty="0" err="1" smtClean="0"/>
              <a:t>Rinard</a:t>
            </a:r>
            <a:endParaRPr kumimoji="1" lang="en-US" altLang="zh-CN" dirty="0" smtClean="0"/>
          </a:p>
          <a:p>
            <a:r>
              <a:rPr kumimoji="1" lang="en-US" altLang="zh-CN" dirty="0" smtClean="0"/>
              <a:t>MIT CSAIL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20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776" y="274638"/>
            <a:ext cx="8720667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Analysis of the reported patches for these systems</a:t>
            </a:r>
            <a:endParaRPr kumimoji="1" lang="zh-CN" altLang="en-US" sz="3200" dirty="0"/>
          </a:p>
        </p:txBody>
      </p:sp>
      <p:sp>
        <p:nvSpPr>
          <p:cNvPr id="7" name="圆角矩形 6"/>
          <p:cNvSpPr/>
          <p:nvPr/>
        </p:nvSpPr>
        <p:spPr>
          <a:xfrm>
            <a:off x="598312" y="1611594"/>
            <a:ext cx="3635022" cy="1992281"/>
          </a:xfrm>
          <a:prstGeom prst="roundRect">
            <a:avLst/>
          </a:prstGeom>
          <a:solidFill>
            <a:srgbClr val="AD00B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/>
              <a:t>Plausible?</a:t>
            </a:r>
          </a:p>
          <a:p>
            <a:pPr algn="ctr"/>
            <a:r>
              <a:rPr kumimoji="1" lang="en-US" altLang="zh-CN" sz="2000" dirty="0" smtClean="0"/>
              <a:t>Produce correct outputs for all test cases in the test suite</a:t>
            </a:r>
          </a:p>
          <a:p>
            <a:pPr algn="ctr"/>
            <a:endParaRPr kumimoji="1" lang="en-US" altLang="zh-CN" sz="2000" dirty="0"/>
          </a:p>
          <a:p>
            <a:pPr algn="ctr"/>
            <a:r>
              <a:rPr kumimoji="1" lang="en-US" altLang="zh-CN" sz="2000" b="1" dirty="0"/>
              <a:t>Majority of the patches are not </a:t>
            </a:r>
            <a:r>
              <a:rPr kumimoji="1" lang="en-US" altLang="zh-CN" sz="2000" b="1" dirty="0" smtClean="0"/>
              <a:t>plausible</a:t>
            </a:r>
            <a:endParaRPr kumimoji="1" lang="zh-CN" altLang="en-US" sz="2000" b="1" dirty="0"/>
          </a:p>
        </p:txBody>
      </p:sp>
      <p:sp>
        <p:nvSpPr>
          <p:cNvPr id="8" name="圆角矩形 7"/>
          <p:cNvSpPr/>
          <p:nvPr/>
        </p:nvSpPr>
        <p:spPr>
          <a:xfrm>
            <a:off x="4888088" y="1611594"/>
            <a:ext cx="3635022" cy="1992281"/>
          </a:xfrm>
          <a:prstGeom prst="roundRect">
            <a:avLst/>
          </a:prstGeom>
          <a:solidFill>
            <a:srgbClr val="AD00B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/>
              <a:t>Correct?</a:t>
            </a:r>
          </a:p>
          <a:p>
            <a:pPr algn="ctr"/>
            <a:r>
              <a:rPr kumimoji="1" lang="en-US" altLang="zh-CN" sz="2000" dirty="0" smtClean="0"/>
              <a:t>Eliminate the defect</a:t>
            </a:r>
          </a:p>
          <a:p>
            <a:pPr algn="ctr"/>
            <a:endParaRPr kumimoji="1" lang="en-US" altLang="zh-CN" sz="2000" dirty="0"/>
          </a:p>
          <a:p>
            <a:pPr algn="ctr"/>
            <a:r>
              <a:rPr lang="en-US" altLang="zh-CN" sz="2000" b="1" dirty="0"/>
              <a:t>The overwhelming majority of the patches are not correct</a:t>
            </a:r>
            <a:endParaRPr kumimoji="1" lang="zh-CN" altLang="en-US" sz="2000" b="1" dirty="0"/>
          </a:p>
        </p:txBody>
      </p:sp>
      <p:sp>
        <p:nvSpPr>
          <p:cNvPr id="10" name="圆角矩形 9"/>
          <p:cNvSpPr/>
          <p:nvPr/>
        </p:nvSpPr>
        <p:spPr>
          <a:xfrm>
            <a:off x="4888088" y="4295208"/>
            <a:ext cx="3635022" cy="1972632"/>
          </a:xfrm>
          <a:prstGeom prst="roundRect">
            <a:avLst/>
          </a:prstGeom>
          <a:solidFill>
            <a:srgbClr val="0003B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Do </a:t>
            </a:r>
            <a:r>
              <a:rPr lang="en-US" altLang="zh-CN" sz="2000" b="1" dirty="0"/>
              <a:t>stronger test suites </a:t>
            </a:r>
            <a:r>
              <a:rPr lang="en-US" altLang="zh-CN" sz="2000" b="1" dirty="0" smtClean="0"/>
              <a:t>help?</a:t>
            </a:r>
          </a:p>
          <a:p>
            <a:pPr algn="ctr"/>
            <a:endParaRPr kumimoji="1" lang="en-US" altLang="zh-CN" sz="2000" b="1" dirty="0"/>
          </a:p>
          <a:p>
            <a:pPr algn="ctr"/>
            <a:r>
              <a:rPr kumimoji="1" lang="en-US" altLang="zh-CN" sz="2000" b="1" dirty="0">
                <a:solidFill>
                  <a:srgbClr val="FFFF00"/>
                </a:solidFill>
              </a:rPr>
              <a:t>Rerun </a:t>
            </a:r>
            <a:r>
              <a:rPr kumimoji="1" lang="en-US" altLang="zh-CN" sz="2000" b="1" dirty="0" err="1" smtClean="0">
                <a:solidFill>
                  <a:srgbClr val="FFFF00"/>
                </a:solidFill>
              </a:rPr>
              <a:t>GenProg</a:t>
            </a:r>
            <a:r>
              <a:rPr kumimoji="1" lang="en-US" altLang="zh-CN" sz="2000" b="1" dirty="0" smtClean="0">
                <a:solidFill>
                  <a:srgbClr val="FFFF00"/>
                </a:solidFill>
              </a:rPr>
              <a:t> with</a:t>
            </a:r>
            <a:endParaRPr kumimoji="1" lang="en-US" altLang="zh-CN" sz="2000" dirty="0">
              <a:solidFill>
                <a:srgbClr val="FFFF00"/>
              </a:solidFill>
            </a:endParaRPr>
          </a:p>
          <a:p>
            <a:pPr algn="ctr"/>
            <a:r>
              <a:rPr kumimoji="1" lang="en-US" altLang="zh-CN" sz="2000" b="1" dirty="0" smtClean="0">
                <a:solidFill>
                  <a:srgbClr val="FFFF00"/>
                </a:solidFill>
              </a:rPr>
              <a:t>fixed patch evaluation scripts and </a:t>
            </a:r>
            <a:r>
              <a:rPr kumimoji="1" lang="en-US" altLang="zh-CN" sz="2000" b="1" dirty="0">
                <a:solidFill>
                  <a:srgbClr val="FFFF00"/>
                </a:solidFill>
              </a:rPr>
              <a:t>n</a:t>
            </a:r>
            <a:r>
              <a:rPr kumimoji="1" lang="en-US" altLang="zh-CN" sz="2000" b="1" dirty="0" smtClean="0">
                <a:solidFill>
                  <a:srgbClr val="FFFF00"/>
                </a:solidFill>
              </a:rPr>
              <a:t>ew test cases </a:t>
            </a:r>
            <a:r>
              <a:rPr kumimoji="1" lang="en-US" altLang="zh-CN" sz="2000" b="1" dirty="0">
                <a:solidFill>
                  <a:srgbClr val="FFFF00"/>
                </a:solidFill>
              </a:rPr>
              <a:t>that eliminate incorrect </a:t>
            </a:r>
            <a:r>
              <a:rPr kumimoji="1" lang="en-US" altLang="zh-CN" sz="2000" b="1" dirty="0" smtClean="0">
                <a:solidFill>
                  <a:srgbClr val="FFFF00"/>
                </a:solidFill>
              </a:rPr>
              <a:t>patches</a:t>
            </a:r>
            <a:endParaRPr kumimoji="1" lang="en-US" altLang="zh-CN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7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err="1" smtClean="0"/>
              <a:t>Reexecution</a:t>
            </a:r>
            <a:r>
              <a:rPr kumimoji="1" lang="en-US" altLang="zh-CN" sz="3200" dirty="0" smtClean="0"/>
              <a:t> of </a:t>
            </a:r>
            <a:r>
              <a:rPr kumimoji="1" lang="en-US" altLang="zh-CN" sz="3200" dirty="0" err="1" smtClean="0"/>
              <a:t>GenProg</a:t>
            </a:r>
            <a:r>
              <a:rPr kumimoji="1" lang="en-US" altLang="zh-CN" sz="3200" dirty="0" smtClean="0"/>
              <a:t> on Remaining 103 Defects</a:t>
            </a:r>
            <a:endParaRPr kumimoji="1" lang="zh-CN" altLang="en-US" sz="3200" dirty="0"/>
          </a:p>
        </p:txBody>
      </p:sp>
      <p:sp>
        <p:nvSpPr>
          <p:cNvPr id="7" name="圆角矩形 6"/>
          <p:cNvSpPr/>
          <p:nvPr/>
        </p:nvSpPr>
        <p:spPr>
          <a:xfrm>
            <a:off x="888999" y="1630984"/>
            <a:ext cx="3033889" cy="1666244"/>
          </a:xfrm>
          <a:prstGeom prst="roundRect">
            <a:avLst/>
          </a:prstGeom>
          <a:solidFill>
            <a:srgbClr val="0003B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/>
              <a:t>First </a:t>
            </a:r>
            <a:r>
              <a:rPr kumimoji="1" lang="en-US" altLang="zh-CN" sz="2000" b="1" dirty="0" err="1" smtClean="0"/>
              <a:t>Reexecution</a:t>
            </a:r>
            <a:endParaRPr kumimoji="1" lang="en-US" altLang="zh-CN" sz="2000" b="1" dirty="0"/>
          </a:p>
          <a:p>
            <a:pPr algn="ctr"/>
            <a:r>
              <a:rPr kumimoji="1" lang="en-US" altLang="zh-CN" sz="2000" dirty="0">
                <a:solidFill>
                  <a:srgbClr val="FFFF00"/>
                </a:solidFill>
              </a:rPr>
              <a:t>Fixed patch </a:t>
            </a:r>
            <a:r>
              <a:rPr kumimoji="1" lang="en-US" altLang="zh-CN" sz="2000" dirty="0" smtClean="0">
                <a:solidFill>
                  <a:srgbClr val="FFFF00"/>
                </a:solidFill>
              </a:rPr>
              <a:t>evaluation</a:t>
            </a:r>
          </a:p>
          <a:p>
            <a:pPr algn="ctr"/>
            <a:r>
              <a:rPr kumimoji="1" lang="en-US" altLang="zh-CN" sz="2000" dirty="0" smtClean="0">
                <a:solidFill>
                  <a:srgbClr val="FFFF00"/>
                </a:solidFill>
              </a:rPr>
              <a:t>New test cases</a:t>
            </a:r>
          </a:p>
          <a:p>
            <a:pPr algn="ctr"/>
            <a:endParaRPr kumimoji="1" lang="en-US" altLang="zh-CN" sz="1600" dirty="0" smtClean="0"/>
          </a:p>
          <a:p>
            <a:pPr algn="ctr"/>
            <a:endParaRPr kumimoji="1" lang="en-US" altLang="zh-CN" sz="1600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4193876"/>
            <a:ext cx="8229600" cy="215612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zh-CN" dirty="0" smtClean="0"/>
              <a:t>Developer patches are not in </a:t>
            </a:r>
            <a:r>
              <a:rPr kumimoji="1" lang="en-US" altLang="zh-CN" dirty="0" err="1" smtClean="0"/>
              <a:t>GenProg</a:t>
            </a:r>
            <a:r>
              <a:rPr kumimoji="1" lang="en-US" altLang="zh-CN" dirty="0" smtClean="0"/>
              <a:t> search space</a:t>
            </a:r>
            <a:endParaRPr kumimoji="1" lang="en-US" altLang="zh-CN" dirty="0"/>
          </a:p>
          <a:p>
            <a:r>
              <a:rPr kumimoji="1" lang="en-US" altLang="zh-CN" dirty="0" err="1" smtClean="0"/>
              <a:t>GenProg</a:t>
            </a:r>
            <a:r>
              <a:rPr kumimoji="1" lang="en-US" altLang="zh-CN" dirty="0" smtClean="0"/>
              <a:t> search space may not contain </a:t>
            </a:r>
            <a:r>
              <a:rPr kumimoji="1" lang="en-US" altLang="zh-CN" b="1" i="1" dirty="0" smtClean="0"/>
              <a:t>any</a:t>
            </a:r>
            <a:r>
              <a:rPr kumimoji="1" lang="en-US" altLang="zh-CN" dirty="0" smtClean="0"/>
              <a:t> correct patch for these 103 defects</a:t>
            </a:r>
          </a:p>
          <a:p>
            <a:r>
              <a:rPr kumimoji="1" lang="en-US" altLang="zh-CN" dirty="0" smtClean="0"/>
              <a:t>May need richer search space to generate correct patches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000463" y="3309004"/>
            <a:ext cx="3045958" cy="89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 smtClean="0"/>
              <a:t>Why?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283" y="2691529"/>
            <a:ext cx="2803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Patches for 2 defects</a:t>
            </a:r>
            <a:endParaRPr lang="en-US" sz="2400" dirty="0"/>
          </a:p>
        </p:txBody>
      </p:sp>
      <p:grpSp>
        <p:nvGrpSpPr>
          <p:cNvPr id="4" name="组 3"/>
          <p:cNvGrpSpPr/>
          <p:nvPr/>
        </p:nvGrpSpPr>
        <p:grpSpPr>
          <a:xfrm>
            <a:off x="5122333" y="1630984"/>
            <a:ext cx="3033889" cy="1666244"/>
            <a:chOff x="5122333" y="1630984"/>
            <a:chExt cx="3033889" cy="1666244"/>
          </a:xfrm>
        </p:grpSpPr>
        <p:sp>
          <p:nvSpPr>
            <p:cNvPr id="8" name="圆角矩形 7"/>
            <p:cNvSpPr/>
            <p:nvPr/>
          </p:nvSpPr>
          <p:spPr>
            <a:xfrm>
              <a:off x="5122333" y="1630984"/>
              <a:ext cx="3033889" cy="1666244"/>
            </a:xfrm>
            <a:prstGeom prst="roundRect">
              <a:avLst/>
            </a:prstGeom>
            <a:solidFill>
              <a:srgbClr val="0003BD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b="1" dirty="0" smtClean="0"/>
                <a:t>Second </a:t>
              </a:r>
              <a:r>
                <a:rPr kumimoji="1" lang="en-US" altLang="zh-CN" sz="2000" b="1" dirty="0" err="1" smtClean="0"/>
                <a:t>Reexecution</a:t>
              </a:r>
              <a:endParaRPr kumimoji="1" lang="en-US" altLang="zh-CN" sz="2000" b="1" dirty="0"/>
            </a:p>
            <a:p>
              <a:pPr algn="ctr"/>
              <a:r>
                <a:rPr kumimoji="1" lang="en-US" altLang="zh-CN" sz="2000" dirty="0" smtClean="0">
                  <a:solidFill>
                    <a:srgbClr val="FFFF00"/>
                  </a:solidFill>
                </a:rPr>
                <a:t>2 additional test cases</a:t>
              </a:r>
              <a:endParaRPr kumimoji="1" lang="en-US" altLang="zh-CN" sz="2000" dirty="0">
                <a:solidFill>
                  <a:srgbClr val="FFFF00"/>
                </a:solidFill>
              </a:endParaRPr>
            </a:p>
            <a:p>
              <a:pPr algn="ctr"/>
              <a:endParaRPr kumimoji="1" lang="en-US" altLang="zh-CN" sz="2000" dirty="0"/>
            </a:p>
            <a:p>
              <a:pPr algn="ctr"/>
              <a:endParaRPr kumimoji="1"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7617" y="2691529"/>
              <a:ext cx="2803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Patches for 0 defects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77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Bottom Line For </a:t>
            </a:r>
            <a:r>
              <a:rPr lang="en-US" sz="3200" dirty="0" err="1" smtClean="0"/>
              <a:t>GenProg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Rerun </a:t>
            </a:r>
            <a:r>
              <a:rPr lang="en-US" dirty="0" err="1" smtClean="0"/>
              <a:t>GenProg</a:t>
            </a:r>
            <a:r>
              <a:rPr lang="en-US" dirty="0" smtClean="0"/>
              <a:t> with</a:t>
            </a:r>
          </a:p>
          <a:p>
            <a:pPr lvl="1"/>
            <a:r>
              <a:rPr lang="en-US" dirty="0" smtClean="0"/>
              <a:t>Fixed test scripts</a:t>
            </a:r>
          </a:p>
          <a:p>
            <a:pPr lvl="1"/>
            <a:r>
              <a:rPr lang="en-US" dirty="0" smtClean="0"/>
              <a:t>Stronger test suites</a:t>
            </a:r>
          </a:p>
          <a:p>
            <a:r>
              <a:rPr lang="en-US" dirty="0" err="1" smtClean="0"/>
              <a:t>GenProg</a:t>
            </a:r>
            <a:r>
              <a:rPr lang="en-US" dirty="0" smtClean="0"/>
              <a:t> generates patches for only 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FF00"/>
                </a:solidFill>
              </a:rPr>
              <a:t>105</a:t>
            </a:r>
            <a:r>
              <a:rPr lang="en-US" dirty="0" smtClean="0"/>
              <a:t> defects (both patches are correct)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7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2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Examples of Correct </a:t>
            </a:r>
            <a:r>
              <a:rPr lang="en-US" sz="3200" dirty="0" err="1" smtClean="0"/>
              <a:t>GenProg</a:t>
            </a:r>
            <a:r>
              <a:rPr lang="en-US" sz="3200" dirty="0" smtClean="0"/>
              <a:t> Patch(1/2)</a:t>
            </a:r>
            <a:endParaRPr 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57200" y="944223"/>
            <a:ext cx="761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/>
              <a:t>Developer	   							</a:t>
            </a:r>
            <a:r>
              <a:rPr kumimoji="1" lang="en-US" altLang="zh-CN" sz="2000" dirty="0" err="1" smtClean="0"/>
              <a:t>GenProg</a:t>
            </a:r>
            <a:endParaRPr kumimoji="1" lang="zh-CN" altLang="en-US" sz="2000" dirty="0"/>
          </a:p>
        </p:txBody>
      </p:sp>
      <p:pic>
        <p:nvPicPr>
          <p:cNvPr id="7" name="图片 6" descr="p1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3555"/>
            <a:ext cx="4596384" cy="4669536"/>
          </a:xfrm>
          <a:prstGeom prst="rect">
            <a:avLst/>
          </a:prstGeom>
        </p:spPr>
      </p:pic>
      <p:pic>
        <p:nvPicPr>
          <p:cNvPr id="9" name="图片 8" descr="p2_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48" y="1313555"/>
            <a:ext cx="3334512" cy="53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2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Examples of Correct </a:t>
            </a:r>
            <a:r>
              <a:rPr lang="en-US" sz="3200" dirty="0" err="1" smtClean="0"/>
              <a:t>GenProg</a:t>
            </a:r>
            <a:r>
              <a:rPr lang="en-US" sz="3200" dirty="0" smtClean="0"/>
              <a:t> Patch(2/2)</a:t>
            </a:r>
            <a:endParaRPr 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200" y="944223"/>
            <a:ext cx="761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/>
              <a:t>Developer	   							</a:t>
            </a:r>
            <a:r>
              <a:rPr kumimoji="1" lang="en-US" altLang="zh-CN" sz="2000" dirty="0" err="1" smtClean="0"/>
              <a:t>GenProg</a:t>
            </a:r>
            <a:endParaRPr kumimoji="1" lang="zh-CN" altLang="en-US" sz="2000" dirty="0"/>
          </a:p>
        </p:txBody>
      </p:sp>
      <p:pic>
        <p:nvPicPr>
          <p:cNvPr id="3" name="图片 2" descr="p4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87" y="1617124"/>
            <a:ext cx="3974592" cy="5059680"/>
          </a:xfrm>
          <a:prstGeom prst="rect">
            <a:avLst/>
          </a:prstGeom>
        </p:spPr>
      </p:pic>
      <p:pic>
        <p:nvPicPr>
          <p:cNvPr id="4" name="图片 3" descr="p3_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0" y="1617124"/>
            <a:ext cx="4645152" cy="2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 Correct Patches Simply </a:t>
            </a:r>
            <a:r>
              <a:rPr lang="en-US" sz="4000" dirty="0" smtClean="0">
                <a:solidFill>
                  <a:srgbClr val="FFFF00"/>
                </a:solidFill>
              </a:rPr>
              <a:t>Delete</a:t>
            </a:r>
            <a:r>
              <a:rPr lang="en-US" sz="4000" dirty="0" smtClean="0"/>
              <a:t> Code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455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Semantic Analysis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8517467" cy="5050516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Analyze all the plausible patches </a:t>
            </a:r>
          </a:p>
          <a:p>
            <a:r>
              <a:rPr kumimoji="1" lang="en-US" altLang="zh-CN" dirty="0"/>
              <a:t>D</a:t>
            </a:r>
            <a:r>
              <a:rPr kumimoji="1" lang="en-US" altLang="zh-CN" dirty="0" smtClean="0"/>
              <a:t>etermine if patch is equivalent to </a:t>
            </a:r>
            <a:r>
              <a:rPr kumimoji="1" lang="en-US" altLang="zh-CN" dirty="0" smtClean="0">
                <a:solidFill>
                  <a:srgbClr val="FFFF00"/>
                </a:solidFill>
              </a:rPr>
              <a:t>single functionality deletion</a:t>
            </a:r>
            <a:r>
              <a:rPr kumimoji="1" lang="en-US" altLang="zh-CN" dirty="0" smtClean="0"/>
              <a:t> modification</a:t>
            </a:r>
          </a:p>
          <a:p>
            <a:r>
              <a:rPr kumimoji="1" lang="en-US" altLang="zh-CN" dirty="0" smtClean="0"/>
              <a:t>Results</a:t>
            </a:r>
          </a:p>
          <a:p>
            <a:pPr lvl="1"/>
            <a:r>
              <a:rPr kumimoji="1" lang="en-US" altLang="zh-CN" dirty="0" err="1" smtClean="0"/>
              <a:t>GenProg</a:t>
            </a:r>
            <a:r>
              <a:rPr kumimoji="1" lang="en-US" altLang="zh-CN" dirty="0" smtClean="0"/>
              <a:t>: 14/18</a:t>
            </a:r>
          </a:p>
          <a:p>
            <a:pPr lvl="1"/>
            <a:r>
              <a:rPr kumimoji="1" lang="en-US" altLang="zh-CN" dirty="0" smtClean="0"/>
              <a:t>AE: 22/27</a:t>
            </a:r>
          </a:p>
          <a:p>
            <a:pPr lvl="1"/>
            <a:r>
              <a:rPr kumimoji="1" lang="en-US" altLang="zh-CN" dirty="0" err="1" smtClean="0"/>
              <a:t>RSRepair</a:t>
            </a:r>
            <a:r>
              <a:rPr kumimoji="1" lang="en-US" altLang="zh-CN" dirty="0" smtClean="0"/>
              <a:t>: </a:t>
            </a:r>
            <a:r>
              <a:rPr kumimoji="1" lang="en-US" altLang="zh-CN" dirty="0"/>
              <a:t>8</a:t>
            </a:r>
            <a:r>
              <a:rPr kumimoji="1" lang="en-US" altLang="zh-CN" dirty="0" smtClean="0"/>
              <a:t>/10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532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We found a common </a:t>
            </a:r>
            <a:r>
              <a:rPr kumimoji="1" lang="en-US" altLang="zh-CN" sz="3200" dirty="0"/>
              <a:t>s</a:t>
            </a:r>
            <a:r>
              <a:rPr kumimoji="1" lang="en-US" altLang="zh-CN" sz="3200" dirty="0" smtClean="0"/>
              <a:t>cenario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9408"/>
            <a:ext cx="8229600" cy="4896755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2400" dirty="0"/>
              <a:t>A negative test case exposes the </a:t>
            </a:r>
            <a:r>
              <a:rPr kumimoji="1" lang="en-US" altLang="zh-CN" sz="2400" dirty="0" smtClean="0"/>
              <a:t>defect</a:t>
            </a:r>
          </a:p>
          <a:p>
            <a:pPr lvl="1"/>
            <a:r>
              <a:rPr kumimoji="1" lang="en-US" altLang="zh-CN" sz="2400" dirty="0" smtClean="0"/>
              <a:t>Feature is </a:t>
            </a:r>
            <a:r>
              <a:rPr kumimoji="1" lang="en-US" altLang="zh-CN" sz="2400" dirty="0"/>
              <a:t>otherwise </a:t>
            </a:r>
            <a:r>
              <a:rPr kumimoji="1" lang="en-US" altLang="zh-CN" sz="2400" dirty="0" smtClean="0"/>
              <a:t>unexercised</a:t>
            </a:r>
          </a:p>
          <a:p>
            <a:pPr lvl="1"/>
            <a:r>
              <a:rPr kumimoji="1" lang="en-US" altLang="zh-CN" sz="2400" dirty="0" smtClean="0"/>
              <a:t>The </a:t>
            </a:r>
            <a:r>
              <a:rPr kumimoji="1" lang="en-US" altLang="zh-CN" sz="2400" dirty="0"/>
              <a:t>patch simply deletes the </a:t>
            </a:r>
            <a:r>
              <a:rPr kumimoji="1" lang="en-US" altLang="zh-CN" sz="2400" dirty="0" smtClean="0"/>
              <a:t>functionality</a:t>
            </a:r>
          </a:p>
          <a:p>
            <a:pPr lvl="2"/>
            <a:r>
              <a:rPr kumimoji="1" lang="en-US" altLang="zh-CN" dirty="0" smtClean="0"/>
              <a:t>Introduces new security vulnerabilities </a:t>
            </a:r>
            <a:br>
              <a:rPr kumimoji="1" lang="en-US" altLang="zh-CN" dirty="0" smtClean="0"/>
            </a:br>
            <a:r>
              <a:rPr kumimoji="1" lang="en-US" altLang="zh-CN" dirty="0" smtClean="0"/>
              <a:t>(buffer overflows)</a:t>
            </a:r>
          </a:p>
          <a:p>
            <a:pPr lvl="2"/>
            <a:r>
              <a:rPr kumimoji="1" lang="en-US" altLang="zh-CN" dirty="0" smtClean="0"/>
              <a:t>Disables critical functionality </a:t>
            </a:r>
            <a:br>
              <a:rPr kumimoji="1" lang="en-US" altLang="zh-CN" dirty="0" smtClean="0"/>
            </a:b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gzip</a:t>
            </a:r>
            <a:r>
              <a:rPr kumimoji="1" lang="en-US" altLang="zh-CN" dirty="0" smtClean="0"/>
              <a:t> cannot decompress non-zero files)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Weak test </a:t>
            </a:r>
            <a:r>
              <a:rPr kumimoji="1" lang="en-US" altLang="zh-CN" sz="2400" dirty="0" smtClean="0"/>
              <a:t>suites</a:t>
            </a:r>
          </a:p>
          <a:p>
            <a:pPr lvl="1"/>
            <a:r>
              <a:rPr kumimoji="1" lang="en-US" altLang="zh-CN" sz="2400" dirty="0" smtClean="0"/>
              <a:t>May </a:t>
            </a:r>
            <a:r>
              <a:rPr kumimoji="1" lang="en-US" altLang="zh-CN" sz="2400" dirty="0"/>
              <a:t>be appropriate for human </a:t>
            </a:r>
            <a:r>
              <a:rPr kumimoji="1" lang="en-US" altLang="zh-CN" sz="2400" dirty="0" smtClean="0"/>
              <a:t>developers</a:t>
            </a:r>
          </a:p>
          <a:p>
            <a:pPr lvl="1"/>
            <a:r>
              <a:rPr kumimoji="1" lang="en-US" altLang="zh-CN" sz="2400" i="1" dirty="0" smtClean="0"/>
              <a:t>May not be</a:t>
            </a:r>
            <a:r>
              <a:rPr kumimoji="1" lang="en-US" altLang="zh-CN" sz="2400" dirty="0" smtClean="0"/>
              <a:t> appropriate for automatic </a:t>
            </a:r>
            <a:r>
              <a:rPr kumimoji="1" lang="en-US" altLang="zh-CN" sz="2400" dirty="0"/>
              <a:t>patch generation </a:t>
            </a:r>
            <a:r>
              <a:rPr kumimoji="1" lang="en-US" altLang="zh-CN" sz="2400" dirty="0" smtClean="0"/>
              <a:t>systems (at least not by themselves)</a:t>
            </a:r>
            <a:endParaRPr kumimoji="1" lang="en-US" altLang="zh-CN" sz="24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193432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If all these patches simply delete functionality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359" y="3200025"/>
            <a:ext cx="7673393" cy="1752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Why not build a patch generation system that </a:t>
            </a:r>
            <a:r>
              <a:rPr lang="en-US" sz="4400" dirty="0" smtClean="0">
                <a:solidFill>
                  <a:srgbClr val="FFFF00"/>
                </a:solidFill>
              </a:rPr>
              <a:t>ONLY</a:t>
            </a:r>
            <a:r>
              <a:rPr lang="en-US" sz="4400" dirty="0" smtClean="0"/>
              <a:t> deletes functionality?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302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 smtClean="0"/>
              <a:t>We present </a:t>
            </a:r>
            <a:r>
              <a:rPr kumimoji="1" lang="en-US" altLang="zh-CN" sz="3200" dirty="0"/>
              <a:t>K</a:t>
            </a:r>
            <a:r>
              <a:rPr kumimoji="1" lang="en-US" altLang="zh-CN" sz="3200" dirty="0" smtClean="0"/>
              <a:t>ali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Automatic patch generation system</a:t>
            </a:r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Consider the search space that consists of only patches that remove functionality</a:t>
            </a:r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3010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16434" b="16434"/>
          <a:stretch>
            <a:fillRect/>
          </a:stretch>
        </p:blipFill>
        <p:spPr>
          <a:xfrm>
            <a:off x="598309" y="1811866"/>
            <a:ext cx="3299666" cy="1814689"/>
          </a:xfrm>
        </p:spPr>
      </p:pic>
      <p:sp>
        <p:nvSpPr>
          <p:cNvPr id="10" name="文本框 9"/>
          <p:cNvSpPr txBox="1"/>
          <p:nvPr/>
        </p:nvSpPr>
        <p:spPr>
          <a:xfrm>
            <a:off x="1439334" y="3704167"/>
            <a:ext cx="25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Buggy Program</a:t>
            </a:r>
            <a:endParaRPr kumimoji="1" lang="zh-CN" altLang="en-US" sz="2000" dirty="0"/>
          </a:p>
        </p:txBody>
      </p: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355600" y="281165"/>
            <a:ext cx="8432800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/>
              <a:t>Generate-And-Validate </a:t>
            </a:r>
            <a:r>
              <a:rPr kumimoji="1" lang="en-US" altLang="zh-CN" sz="3200" dirty="0" smtClean="0"/>
              <a:t>Patch </a:t>
            </a:r>
            <a:r>
              <a:rPr kumimoji="1" lang="en-US" altLang="zh-CN" sz="3200" dirty="0"/>
              <a:t>G</a:t>
            </a:r>
            <a:r>
              <a:rPr kumimoji="1" lang="en-US" altLang="zh-CN" sz="3200" dirty="0" smtClean="0"/>
              <a:t>eneration </a:t>
            </a:r>
            <a:r>
              <a:rPr kumimoji="1" lang="en-US" altLang="zh-CN" sz="3200" dirty="0"/>
              <a:t>Systems</a:t>
            </a:r>
            <a:endParaRPr kumimoji="1" lang="zh-CN" altLang="en-US" sz="3200" dirty="0"/>
          </a:p>
        </p:txBody>
      </p:sp>
      <p:grpSp>
        <p:nvGrpSpPr>
          <p:cNvPr id="39" name="组 38"/>
          <p:cNvGrpSpPr/>
          <p:nvPr/>
        </p:nvGrpSpPr>
        <p:grpSpPr>
          <a:xfrm>
            <a:off x="1072478" y="3643828"/>
            <a:ext cx="6783489" cy="2813416"/>
            <a:chOff x="1072478" y="3643828"/>
            <a:chExt cx="6783489" cy="2813416"/>
          </a:xfrm>
        </p:grpSpPr>
        <p:pic>
          <p:nvPicPr>
            <p:cNvPr id="38" name="图片 37" descr="pat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335" y="5745732"/>
              <a:ext cx="596787" cy="59678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7566" y="4365979"/>
              <a:ext cx="1093159" cy="153246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072478" y="6057134"/>
              <a:ext cx="2585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Test suite of test cases</a:t>
              </a:r>
              <a:endParaRPr kumimoji="1" lang="zh-CN" altLang="en-US" sz="2000" dirty="0"/>
            </a:p>
          </p:txBody>
        </p:sp>
        <p:sp>
          <p:nvSpPr>
            <p:cNvPr id="15" name="左箭头 14"/>
            <p:cNvSpPr/>
            <p:nvPr/>
          </p:nvSpPr>
          <p:spPr>
            <a:xfrm rot="19888502">
              <a:off x="2911497" y="4236835"/>
              <a:ext cx="2797134" cy="300617"/>
            </a:xfrm>
            <a:prstGeom prst="leftArrow">
              <a:avLst>
                <a:gd name="adj1" fmla="val 50000"/>
                <a:gd name="adj2" fmla="val 7461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3189112" y="5325895"/>
              <a:ext cx="2779888" cy="29633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7356" y="4728633"/>
              <a:ext cx="1728611" cy="172861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5335" y="5529186"/>
              <a:ext cx="684112" cy="928058"/>
            </a:xfrm>
            <a:prstGeom prst="rect">
              <a:avLst/>
            </a:prstGeom>
          </p:spPr>
        </p:pic>
        <p:pic>
          <p:nvPicPr>
            <p:cNvPr id="35" name="图片 34" descr="pat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2828">
              <a:off x="4528236" y="3643828"/>
              <a:ext cx="394358" cy="394358"/>
            </a:xfrm>
            <a:prstGeom prst="rect">
              <a:avLst/>
            </a:prstGeom>
          </p:spPr>
        </p:pic>
        <p:pic>
          <p:nvPicPr>
            <p:cNvPr id="36" name="图片 35" descr="pat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2828">
              <a:off x="4064915" y="3900150"/>
              <a:ext cx="394358" cy="394358"/>
            </a:xfrm>
            <a:prstGeom prst="rect">
              <a:avLst/>
            </a:prstGeom>
          </p:spPr>
        </p:pic>
        <p:pic>
          <p:nvPicPr>
            <p:cNvPr id="37" name="图片 36" descr="pat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2828">
              <a:off x="3591060" y="4168801"/>
              <a:ext cx="394358" cy="394358"/>
            </a:xfrm>
            <a:prstGeom prst="rect">
              <a:avLst/>
            </a:prstGeom>
          </p:spPr>
        </p:pic>
      </p:grpSp>
      <p:grpSp>
        <p:nvGrpSpPr>
          <p:cNvPr id="40" name="组 39"/>
          <p:cNvGrpSpPr/>
          <p:nvPr/>
        </p:nvGrpSpPr>
        <p:grpSpPr>
          <a:xfrm>
            <a:off x="3993445" y="2246651"/>
            <a:ext cx="4307022" cy="1857626"/>
            <a:chOff x="3993445" y="2246651"/>
            <a:chExt cx="4307022" cy="1857626"/>
          </a:xfrm>
        </p:grpSpPr>
        <p:sp>
          <p:nvSpPr>
            <p:cNvPr id="14" name="右箭头 13"/>
            <p:cNvSpPr/>
            <p:nvPr/>
          </p:nvSpPr>
          <p:spPr>
            <a:xfrm>
              <a:off x="3993445" y="2829277"/>
              <a:ext cx="1608666" cy="29633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3" name="组 22"/>
            <p:cNvGrpSpPr/>
            <p:nvPr/>
          </p:nvGrpSpPr>
          <p:grpSpPr>
            <a:xfrm>
              <a:off x="5746356" y="2246651"/>
              <a:ext cx="2554111" cy="1857626"/>
              <a:chOff x="5746356" y="2246651"/>
              <a:chExt cx="2554111" cy="185762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746356" y="3704167"/>
                <a:ext cx="2554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Candidate patch space</a:t>
                </a:r>
                <a:endParaRPr kumimoji="1" lang="zh-CN" altLang="en-US" sz="2000" dirty="0"/>
              </a:p>
            </p:txBody>
          </p:sp>
          <p:sp>
            <p:nvSpPr>
              <p:cNvPr id="8" name="云形 7"/>
              <p:cNvSpPr/>
              <p:nvPr/>
            </p:nvSpPr>
            <p:spPr>
              <a:xfrm>
                <a:off x="5746356" y="2246651"/>
                <a:ext cx="2085310" cy="1340556"/>
              </a:xfrm>
              <a:prstGeom prst="cloud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6" name="图片 5" descr="patc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2687" y="2910034"/>
                <a:ext cx="475873" cy="475873"/>
              </a:xfrm>
              <a:prstGeom prst="rect">
                <a:avLst/>
              </a:prstGeom>
            </p:spPr>
          </p:pic>
          <p:pic>
            <p:nvPicPr>
              <p:cNvPr id="29" name="图片 28" descr="patc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844" y="2910034"/>
                <a:ext cx="475873" cy="475873"/>
              </a:xfrm>
              <a:prstGeom prst="rect">
                <a:avLst/>
              </a:prstGeom>
            </p:spPr>
          </p:pic>
          <p:pic>
            <p:nvPicPr>
              <p:cNvPr id="30" name="图片 29" descr="patc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2447" y="2411800"/>
                <a:ext cx="475873" cy="475873"/>
              </a:xfrm>
              <a:prstGeom prst="rect">
                <a:avLst/>
              </a:prstGeom>
            </p:spPr>
          </p:pic>
          <p:pic>
            <p:nvPicPr>
              <p:cNvPr id="31" name="图片 30" descr="patc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7404" y="2411800"/>
                <a:ext cx="475873" cy="4758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200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868"/>
            <a:ext cx="8229600" cy="752916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Experimental Results of Kali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545" y="4927054"/>
            <a:ext cx="8008010" cy="1750833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zh-CN" sz="4400" dirty="0"/>
              <a:t>Kali is as good as previous </a:t>
            </a:r>
            <a:r>
              <a:rPr kumimoji="1" lang="en-US" altLang="zh-CN" sz="4400" dirty="0" smtClean="0"/>
              <a:t>systems</a:t>
            </a:r>
          </a:p>
          <a:p>
            <a:pPr lvl="1"/>
            <a:r>
              <a:rPr kumimoji="1" lang="en-US" altLang="zh-CN" sz="3600" dirty="0" smtClean="0"/>
              <a:t>Much simpler</a:t>
            </a:r>
          </a:p>
          <a:p>
            <a:pPr lvl="1"/>
            <a:r>
              <a:rPr kumimoji="1" lang="en-US" altLang="zh-CN" sz="3600" dirty="0" smtClean="0"/>
              <a:t>Not need to know the source code file to repair</a:t>
            </a:r>
          </a:p>
          <a:p>
            <a:r>
              <a:rPr lang="en-US" altLang="zh-CN" sz="4400" dirty="0" smtClean="0"/>
              <a:t>Can pinpoint </a:t>
            </a:r>
            <a:r>
              <a:rPr lang="en-US" altLang="zh-CN" sz="4400" dirty="0"/>
              <a:t>the </a:t>
            </a:r>
            <a:r>
              <a:rPr lang="en-US" altLang="zh-CN" sz="4400" dirty="0" smtClean="0"/>
              <a:t>defective code</a:t>
            </a:r>
            <a:endParaRPr lang="en-US" altLang="zh-CN" sz="4400" dirty="0"/>
          </a:p>
          <a:p>
            <a:r>
              <a:rPr lang="en-US" altLang="zh-CN" sz="4400" dirty="0" smtClean="0"/>
              <a:t>Can provide </a:t>
            </a:r>
            <a:r>
              <a:rPr lang="en-US" altLang="zh-CN" sz="4400" dirty="0"/>
              <a:t>insight into </a:t>
            </a:r>
            <a:r>
              <a:rPr lang="en-US" altLang="zh-CN" sz="4400" dirty="0" smtClean="0"/>
              <a:t>important defect </a:t>
            </a:r>
            <a:r>
              <a:rPr lang="en-US" altLang="zh-CN" sz="4400" dirty="0"/>
              <a:t>characteristics.</a:t>
            </a:r>
            <a:endParaRPr kumimoji="1" lang="en-US" altLang="zh-CN" sz="4400" dirty="0" smtClean="0"/>
          </a:p>
          <a:p>
            <a:endParaRPr kumimoji="1" lang="en-US" altLang="zh-CN" dirty="0"/>
          </a:p>
        </p:txBody>
      </p:sp>
      <p:grpSp>
        <p:nvGrpSpPr>
          <p:cNvPr id="36" name="Group 35"/>
          <p:cNvGrpSpPr/>
          <p:nvPr/>
        </p:nvGrpSpPr>
        <p:grpSpPr>
          <a:xfrm>
            <a:off x="330199" y="2484393"/>
            <a:ext cx="6617478" cy="707886"/>
            <a:chOff x="330199" y="2422527"/>
            <a:chExt cx="6617478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330199" y="2422527"/>
              <a:ext cx="1768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Reported Fixed Defects</a:t>
              </a:r>
              <a:endParaRPr kumimoji="1" lang="zh-CN" altLang="en-US" sz="2000" b="1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91369" y="2514860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55</a:t>
              </a:r>
              <a:endParaRPr kumimoji="1" lang="zh-CN" altLang="en-US" sz="2800" b="1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00125" y="2514860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54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97433" y="2514860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24</a:t>
              </a:r>
              <a:endParaRPr kumimoji="1" lang="zh-CN" altLang="en-US" sz="28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8547" y="945079"/>
            <a:ext cx="6419168" cy="528178"/>
            <a:chOff x="2288547" y="945079"/>
            <a:chExt cx="6419168" cy="528178"/>
          </a:xfrm>
        </p:grpSpPr>
        <p:sp>
          <p:nvSpPr>
            <p:cNvPr id="4" name="圆角矩形 3"/>
            <p:cNvSpPr/>
            <p:nvPr/>
          </p:nvSpPr>
          <p:spPr>
            <a:xfrm>
              <a:off x="2288547" y="945079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err="1" smtClean="0">
                  <a:solidFill>
                    <a:schemeClr val="tx1"/>
                  </a:solidFill>
                </a:rPr>
                <a:t>GenProg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997303" y="946136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smtClean="0">
                  <a:solidFill>
                    <a:schemeClr val="tx1"/>
                  </a:solidFill>
                </a:rPr>
                <a:t>AE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94611" y="946136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err="1" smtClean="0">
                  <a:solidFill>
                    <a:schemeClr val="tx1"/>
                  </a:solidFill>
                </a:rPr>
                <a:t>RSRepair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7451826" y="953720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smtClean="0">
                  <a:solidFill>
                    <a:schemeClr val="tx1"/>
                  </a:solidFill>
                </a:rPr>
                <a:t>Kali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5845" y="1678117"/>
            <a:ext cx="8369047" cy="707886"/>
            <a:chOff x="335845" y="1700385"/>
            <a:chExt cx="8369047" cy="707886"/>
          </a:xfrm>
        </p:grpSpPr>
        <p:sp>
          <p:nvSpPr>
            <p:cNvPr id="13" name="文本框 12"/>
            <p:cNvSpPr txBox="1"/>
            <p:nvPr/>
          </p:nvSpPr>
          <p:spPr>
            <a:xfrm>
              <a:off x="335845" y="1700385"/>
              <a:ext cx="139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Benchmark</a:t>
              </a:r>
            </a:p>
            <a:p>
              <a:r>
                <a:rPr kumimoji="1" lang="en-US" altLang="zh-CN" sz="2000" b="1" dirty="0" smtClean="0"/>
                <a:t>Defects</a:t>
              </a:r>
              <a:endParaRPr kumimoji="1" lang="zh-CN" altLang="en-US" sz="20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91369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105</a:t>
              </a:r>
              <a:endParaRPr kumimoji="1" lang="zh-CN" altLang="en-US" sz="2800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00125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105</a:t>
              </a:r>
              <a:endParaRPr kumimoji="1" lang="zh-CN" altLang="en-US" sz="2800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97433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24</a:t>
              </a:r>
              <a:endParaRPr kumimoji="1" lang="zh-CN" altLang="en-US" sz="28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454648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105</a:t>
              </a:r>
              <a:endParaRPr kumimoji="1" lang="zh-CN" alt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5845" y="3290669"/>
            <a:ext cx="8369047" cy="707886"/>
            <a:chOff x="335845" y="3236408"/>
            <a:chExt cx="8369047" cy="707886"/>
          </a:xfrm>
        </p:grpSpPr>
        <p:sp>
          <p:nvSpPr>
            <p:cNvPr id="18" name="文本框 17"/>
            <p:cNvSpPr txBox="1"/>
            <p:nvPr/>
          </p:nvSpPr>
          <p:spPr>
            <a:xfrm>
              <a:off x="335845" y="3236408"/>
              <a:ext cx="2173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Defects </a:t>
              </a:r>
              <a:r>
                <a:rPr kumimoji="1" lang="en-US" altLang="zh-CN" sz="2000" b="1" dirty="0"/>
                <a:t> </a:t>
              </a:r>
              <a:r>
                <a:rPr kumimoji="1" lang="en-US" altLang="zh-CN" sz="2000" b="1" dirty="0" smtClean="0"/>
                <a:t>With Plausible Patches</a:t>
              </a:r>
              <a:endParaRPr kumimoji="1" lang="zh-CN" altLang="en-US" sz="20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91369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18</a:t>
              </a:r>
              <a:endParaRPr kumimoji="1"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00125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27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697433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10</a:t>
              </a:r>
              <a:endParaRPr kumimoji="1"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454648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27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5845" y="4096946"/>
            <a:ext cx="8369047" cy="707886"/>
            <a:chOff x="335845" y="3990476"/>
            <a:chExt cx="8369047" cy="707886"/>
          </a:xfrm>
        </p:grpSpPr>
        <p:sp>
          <p:nvSpPr>
            <p:cNvPr id="23" name="文本框 22"/>
            <p:cNvSpPr txBox="1"/>
            <p:nvPr/>
          </p:nvSpPr>
          <p:spPr>
            <a:xfrm>
              <a:off x="335845" y="3990476"/>
              <a:ext cx="1913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Defects With Correct Patches</a:t>
              </a:r>
              <a:endParaRPr kumimoji="1" lang="zh-CN" altLang="en-US" sz="2000" b="1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91369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2</a:t>
              </a:r>
              <a:endParaRPr kumimoji="1"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00125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97433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2</a:t>
              </a:r>
              <a:endParaRPr kumimoji="1"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454648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3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86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868"/>
            <a:ext cx="8229600" cy="752916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Experimental Results of Kali</a:t>
            </a:r>
            <a:endParaRPr kumimoji="1" lang="zh-CN" altLang="en-US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30199" y="2484393"/>
            <a:ext cx="6617478" cy="707886"/>
            <a:chOff x="330199" y="2422527"/>
            <a:chExt cx="6617478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330199" y="2422527"/>
              <a:ext cx="1768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Reported Fixed Defects</a:t>
              </a:r>
              <a:endParaRPr kumimoji="1" lang="zh-CN" altLang="en-US" sz="2000" b="1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91369" y="2514860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55</a:t>
              </a:r>
              <a:endParaRPr kumimoji="1" lang="zh-CN" altLang="en-US" sz="2800" b="1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00125" y="2514860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54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97433" y="2514860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24</a:t>
              </a:r>
              <a:endParaRPr kumimoji="1" lang="zh-CN" altLang="en-US" sz="28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8547" y="945079"/>
            <a:ext cx="6419168" cy="528178"/>
            <a:chOff x="2288547" y="945079"/>
            <a:chExt cx="6419168" cy="528178"/>
          </a:xfrm>
        </p:grpSpPr>
        <p:sp>
          <p:nvSpPr>
            <p:cNvPr id="4" name="圆角矩形 3"/>
            <p:cNvSpPr/>
            <p:nvPr/>
          </p:nvSpPr>
          <p:spPr>
            <a:xfrm>
              <a:off x="2288547" y="945079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err="1" smtClean="0">
                  <a:solidFill>
                    <a:schemeClr val="tx1"/>
                  </a:solidFill>
                </a:rPr>
                <a:t>GenProg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997303" y="946136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smtClean="0">
                  <a:solidFill>
                    <a:schemeClr val="tx1"/>
                  </a:solidFill>
                </a:rPr>
                <a:t>AE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94611" y="946136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err="1" smtClean="0">
                  <a:solidFill>
                    <a:schemeClr val="tx1"/>
                  </a:solidFill>
                </a:rPr>
                <a:t>RSRepair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7451826" y="953720"/>
              <a:ext cx="1255889" cy="519537"/>
            </a:xfrm>
            <a:prstGeom prst="roundRect">
              <a:avLst/>
            </a:prstGeom>
            <a:solidFill>
              <a:srgbClr val="0003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smtClean="0">
                  <a:solidFill>
                    <a:schemeClr val="tx1"/>
                  </a:solidFill>
                </a:rPr>
                <a:t>Kali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5845" y="1678117"/>
            <a:ext cx="8369047" cy="707886"/>
            <a:chOff x="335845" y="1700385"/>
            <a:chExt cx="8369047" cy="707886"/>
          </a:xfrm>
        </p:grpSpPr>
        <p:sp>
          <p:nvSpPr>
            <p:cNvPr id="13" name="文本框 12"/>
            <p:cNvSpPr txBox="1"/>
            <p:nvPr/>
          </p:nvSpPr>
          <p:spPr>
            <a:xfrm>
              <a:off x="335845" y="1700385"/>
              <a:ext cx="139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Benchmark</a:t>
              </a:r>
            </a:p>
            <a:p>
              <a:r>
                <a:rPr kumimoji="1" lang="en-US" altLang="zh-CN" sz="2000" b="1" dirty="0" smtClean="0"/>
                <a:t>Defects</a:t>
              </a:r>
              <a:endParaRPr kumimoji="1" lang="zh-CN" altLang="en-US" sz="20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91369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105</a:t>
              </a:r>
              <a:endParaRPr kumimoji="1" lang="zh-CN" altLang="en-US" sz="2800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00125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105</a:t>
              </a:r>
              <a:endParaRPr kumimoji="1" lang="zh-CN" altLang="en-US" sz="2800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97433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24</a:t>
              </a:r>
              <a:endParaRPr kumimoji="1" lang="zh-CN" altLang="en-US" sz="28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454648" y="1792718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105</a:t>
              </a:r>
              <a:endParaRPr kumimoji="1" lang="zh-CN" alt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5845" y="3290669"/>
            <a:ext cx="8369047" cy="707886"/>
            <a:chOff x="335845" y="3236408"/>
            <a:chExt cx="8369047" cy="707886"/>
          </a:xfrm>
        </p:grpSpPr>
        <p:sp>
          <p:nvSpPr>
            <p:cNvPr id="18" name="文本框 17"/>
            <p:cNvSpPr txBox="1"/>
            <p:nvPr/>
          </p:nvSpPr>
          <p:spPr>
            <a:xfrm>
              <a:off x="335845" y="3236408"/>
              <a:ext cx="2173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Defects </a:t>
              </a:r>
              <a:r>
                <a:rPr kumimoji="1" lang="en-US" altLang="zh-CN" sz="2000" b="1" dirty="0"/>
                <a:t> </a:t>
              </a:r>
              <a:r>
                <a:rPr kumimoji="1" lang="en-US" altLang="zh-CN" sz="2000" b="1" dirty="0" smtClean="0"/>
                <a:t>With Plausible Patches</a:t>
              </a:r>
              <a:endParaRPr kumimoji="1" lang="zh-CN" altLang="en-US" sz="20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91369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18</a:t>
              </a:r>
              <a:endParaRPr kumimoji="1"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00125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27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697433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FF"/>
                  </a:solidFill>
                </a:rPr>
                <a:t>10</a:t>
              </a:r>
              <a:endParaRPr kumimoji="1"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454648" y="3328741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/>
                <a:t>27</a:t>
              </a:r>
              <a:endParaRPr kumimoji="1" lang="zh-CN" altLang="en-US" sz="2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5845" y="4096946"/>
            <a:ext cx="8369047" cy="707886"/>
            <a:chOff x="335845" y="3990476"/>
            <a:chExt cx="8369047" cy="707886"/>
          </a:xfrm>
        </p:grpSpPr>
        <p:sp>
          <p:nvSpPr>
            <p:cNvPr id="23" name="文本框 22"/>
            <p:cNvSpPr txBox="1"/>
            <p:nvPr/>
          </p:nvSpPr>
          <p:spPr>
            <a:xfrm>
              <a:off x="335845" y="3990476"/>
              <a:ext cx="1913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Defects With Correct Patches</a:t>
              </a:r>
              <a:endParaRPr kumimoji="1" lang="zh-CN" altLang="en-US" sz="2000" b="1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91369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2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00125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97433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2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454648" y="408280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3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75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114777" y="1733927"/>
            <a:ext cx="6956779" cy="132343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dirty="0" smtClean="0"/>
              <a:t>Is Automatic Patch Generation A </a:t>
            </a:r>
            <a:r>
              <a:rPr kumimoji="1" lang="en-US" altLang="zh-CN" sz="4000" dirty="0" smtClean="0">
                <a:solidFill>
                  <a:srgbClr val="FFFF00"/>
                </a:solidFill>
              </a:rPr>
              <a:t>Total Failure</a:t>
            </a:r>
            <a:r>
              <a:rPr kumimoji="1" lang="en-US" altLang="zh-CN" sz="4000" dirty="0" smtClean="0"/>
              <a:t>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4777" y="4035114"/>
            <a:ext cx="6956779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 smtClean="0">
                <a:solidFill>
                  <a:srgbClr val="FFFF0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60542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Richer </a:t>
            </a:r>
            <a:r>
              <a:rPr kumimoji="1" lang="en-US" altLang="zh-CN" dirty="0"/>
              <a:t>search spaces </a:t>
            </a:r>
          </a:p>
          <a:p>
            <a:r>
              <a:rPr kumimoji="1" lang="en-US" altLang="zh-CN" dirty="0"/>
              <a:t>More efficient search algorithms</a:t>
            </a:r>
          </a:p>
          <a:p>
            <a:r>
              <a:rPr kumimoji="1" lang="en-US" altLang="zh-CN" dirty="0"/>
              <a:t>Incorporate additional sources of information</a:t>
            </a:r>
          </a:p>
          <a:p>
            <a:pPr lvl="1"/>
            <a:r>
              <a:rPr kumimoji="1" lang="en-US" altLang="zh-CN" dirty="0"/>
              <a:t>Correct code from other applications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Learned </a:t>
            </a:r>
            <a:r>
              <a:rPr kumimoji="1" lang="en-US" altLang="zh-CN" dirty="0"/>
              <a:t>characteristics of human patches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Learned </a:t>
            </a:r>
            <a:r>
              <a:rPr kumimoji="1" lang="en-US" altLang="zh-CN" dirty="0"/>
              <a:t>invariants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Promising directions</a:t>
            </a:r>
            <a:endParaRPr kumimoji="1" lang="zh-CN" altLang="en-US" sz="32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465615"/>
            <a:ext cx="8229600" cy="503287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kumimoji="1" lang="en-US" altLang="zh-CN" sz="3300" dirty="0" smtClean="0"/>
              <a:t>Learn </a:t>
            </a:r>
            <a:r>
              <a:rPr kumimoji="1" lang="en-US" altLang="zh-CN" sz="3300" dirty="0"/>
              <a:t>invariant from correct execution</a:t>
            </a:r>
            <a:endParaRPr lang="en-US" altLang="zh-CN" sz="3300" dirty="0"/>
          </a:p>
          <a:p>
            <a:pPr marL="742950" lvl="2" indent="-342900"/>
            <a:r>
              <a:rPr lang="en-US" dirty="0" err="1" smtClean="0"/>
              <a:t>ClearView</a:t>
            </a:r>
            <a:r>
              <a:rPr lang="en-US" dirty="0" smtClean="0"/>
              <a:t>: </a:t>
            </a:r>
            <a:r>
              <a:rPr lang="en-US" altLang="zh-CN" i="1" dirty="0" smtClean="0"/>
              <a:t>J</a:t>
            </a:r>
            <a:r>
              <a:rPr lang="en-US" altLang="zh-CN" i="1" dirty="0"/>
              <a:t>. H. Perkins, S. Kim, S. Larsen, S. </a:t>
            </a:r>
            <a:r>
              <a:rPr lang="en-US" altLang="zh-CN" i="1" dirty="0" err="1"/>
              <a:t>Amarasinghe</a:t>
            </a:r>
            <a:r>
              <a:rPr lang="en-US" altLang="zh-CN" i="1" dirty="0"/>
              <a:t>, J. </a:t>
            </a:r>
            <a:r>
              <a:rPr lang="en-US" altLang="zh-CN" i="1" dirty="0" err="1"/>
              <a:t>Bachrach</a:t>
            </a:r>
            <a:r>
              <a:rPr lang="en-US" altLang="zh-CN" i="1" dirty="0"/>
              <a:t>, M. </a:t>
            </a:r>
            <a:r>
              <a:rPr lang="en-US" altLang="zh-CN" i="1" dirty="0" err="1"/>
              <a:t>Carbin</a:t>
            </a:r>
            <a:r>
              <a:rPr lang="en-US" altLang="zh-CN" i="1" dirty="0"/>
              <a:t>, C. Pacheco, F. Sherwood, S. </a:t>
            </a:r>
            <a:r>
              <a:rPr lang="en-US" altLang="zh-CN" i="1" dirty="0" err="1"/>
              <a:t>Sidiroglou</a:t>
            </a:r>
            <a:r>
              <a:rPr lang="en-US" altLang="zh-CN" i="1" dirty="0"/>
              <a:t>, G. Sullivan, et al. </a:t>
            </a:r>
            <a:r>
              <a:rPr lang="en-US" altLang="zh-CN" i="1" dirty="0">
                <a:solidFill>
                  <a:srgbClr val="FFFF00"/>
                </a:solidFill>
              </a:rPr>
              <a:t>Automatically patching errors in deployed software</a:t>
            </a:r>
            <a:r>
              <a:rPr lang="en-US" altLang="zh-CN" i="1" dirty="0"/>
              <a:t>. SOSP 2009</a:t>
            </a:r>
            <a:r>
              <a:rPr lang="en-US" altLang="zh-CN" i="1" dirty="0" smtClean="0"/>
              <a:t>.</a:t>
            </a:r>
          </a:p>
          <a:p>
            <a:pPr marL="742950" lvl="2" indent="-342900"/>
            <a:r>
              <a:rPr lang="en-US" altLang="zh-CN" sz="2600" dirty="0"/>
              <a:t> P</a:t>
            </a:r>
            <a:r>
              <a:rPr lang="en-US" altLang="zh-CN" sz="2600" dirty="0" smtClean="0"/>
              <a:t>atches security vulnerabilities in </a:t>
            </a:r>
            <a:r>
              <a:rPr lang="en-US" altLang="zh-CN" sz="2600" dirty="0" smtClean="0">
                <a:solidFill>
                  <a:srgbClr val="FFFF00"/>
                </a:solidFill>
              </a:rPr>
              <a:t>9</a:t>
            </a:r>
            <a:r>
              <a:rPr lang="en-US" altLang="zh-CN" sz="2600" dirty="0" smtClean="0"/>
              <a:t> of </a:t>
            </a:r>
            <a:r>
              <a:rPr lang="en-US" altLang="zh-CN" sz="2600" dirty="0" smtClean="0">
                <a:solidFill>
                  <a:srgbClr val="FFFF00"/>
                </a:solidFill>
              </a:rPr>
              <a:t>10</a:t>
            </a:r>
            <a:r>
              <a:rPr lang="en-US" altLang="zh-CN" sz="2600" dirty="0" smtClean="0"/>
              <a:t> defects</a:t>
            </a:r>
          </a:p>
          <a:p>
            <a:pPr marL="742950" lvl="2" indent="-342900"/>
            <a:r>
              <a:rPr lang="en-US" altLang="zh-CN" sz="2600" dirty="0" smtClean="0"/>
              <a:t>At least </a:t>
            </a:r>
            <a:r>
              <a:rPr lang="en-US" altLang="zh-CN" sz="2600" dirty="0" smtClean="0">
                <a:solidFill>
                  <a:srgbClr val="FFFF00"/>
                </a:solidFill>
              </a:rPr>
              <a:t>4</a:t>
            </a:r>
            <a:r>
              <a:rPr lang="en-US" altLang="zh-CN" sz="2600" dirty="0" smtClean="0"/>
              <a:t> patches are correct</a:t>
            </a:r>
          </a:p>
          <a:p>
            <a:pPr marL="342900" lvl="1" indent="-342900">
              <a:buFont typeface="Arial"/>
              <a:buChar char="•"/>
            </a:pPr>
            <a:r>
              <a:rPr lang="en-US" sz="3300" dirty="0" smtClean="0"/>
              <a:t>Solvers</a:t>
            </a:r>
          </a:p>
          <a:p>
            <a:pPr marL="742950" lvl="2" indent="-342900"/>
            <a:r>
              <a:rPr lang="en-US" dirty="0"/>
              <a:t>NOPOL: F. </a:t>
            </a:r>
            <a:r>
              <a:rPr lang="en-US" i="1" dirty="0" err="1"/>
              <a:t>DeMarco</a:t>
            </a:r>
            <a:r>
              <a:rPr lang="en-US" i="1" dirty="0"/>
              <a:t>, J. </a:t>
            </a:r>
            <a:r>
              <a:rPr lang="en-US" i="1" dirty="0" err="1"/>
              <a:t>Xuan</a:t>
            </a:r>
            <a:r>
              <a:rPr lang="en-US" i="1" dirty="0"/>
              <a:t>, D. Le </a:t>
            </a:r>
            <a:r>
              <a:rPr lang="en-US" i="1" dirty="0" err="1"/>
              <a:t>Berre</a:t>
            </a:r>
            <a:r>
              <a:rPr lang="en-US" i="1" dirty="0"/>
              <a:t>, and M. </a:t>
            </a:r>
            <a:r>
              <a:rPr lang="en-US" i="1" dirty="0" err="1"/>
              <a:t>Monperrus</a:t>
            </a:r>
            <a:r>
              <a:rPr lang="en-US" i="1" dirty="0"/>
              <a:t>. </a:t>
            </a:r>
            <a:r>
              <a:rPr lang="en-US" i="1" dirty="0">
                <a:solidFill>
                  <a:srgbClr val="FFFF00"/>
                </a:solidFill>
              </a:rPr>
              <a:t>Automatic repair of buggy if conditions and missing preconditions with </a:t>
            </a:r>
            <a:r>
              <a:rPr lang="en-US" i="1" dirty="0" err="1" smtClean="0">
                <a:solidFill>
                  <a:srgbClr val="FFFF00"/>
                </a:solidFill>
              </a:rPr>
              <a:t>smt.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/>
              <a:t>CSTVA 2014</a:t>
            </a:r>
          </a:p>
          <a:p>
            <a:pPr marL="742950" lvl="2" indent="-342900"/>
            <a:r>
              <a:rPr lang="en-US" dirty="0" err="1" smtClean="0"/>
              <a:t>SemFix</a:t>
            </a:r>
            <a:r>
              <a:rPr lang="en-US" dirty="0"/>
              <a:t>: </a:t>
            </a:r>
            <a:r>
              <a:rPr lang="en-US" i="1" dirty="0" smtClean="0"/>
              <a:t>H</a:t>
            </a:r>
            <a:r>
              <a:rPr lang="en-US" i="1" dirty="0"/>
              <a:t>. D. T. Nguyen, D. Qi, A. </a:t>
            </a:r>
            <a:r>
              <a:rPr lang="en-US" i="1" dirty="0" err="1"/>
              <a:t>Roychoudhury</a:t>
            </a:r>
            <a:r>
              <a:rPr lang="en-US" i="1" dirty="0"/>
              <a:t>, and S. </a:t>
            </a:r>
            <a:r>
              <a:rPr lang="en-US" i="1" dirty="0" smtClean="0"/>
              <a:t>Chandra. </a:t>
            </a:r>
            <a:r>
              <a:rPr lang="en-US" i="1" dirty="0" err="1" smtClean="0"/>
              <a:t>Semfix</a:t>
            </a:r>
            <a:r>
              <a:rPr lang="en-US" i="1" dirty="0"/>
              <a:t>: </a:t>
            </a:r>
            <a:r>
              <a:rPr lang="en-US" i="1" dirty="0">
                <a:solidFill>
                  <a:srgbClr val="FFFF00"/>
                </a:solidFill>
              </a:rPr>
              <a:t>Program repair via semantic </a:t>
            </a:r>
            <a:r>
              <a:rPr lang="en-US" i="1" dirty="0" smtClean="0">
                <a:solidFill>
                  <a:srgbClr val="FFFF00"/>
                </a:solidFill>
              </a:rPr>
              <a:t>analysis</a:t>
            </a:r>
            <a:r>
              <a:rPr lang="en-US" i="1" dirty="0" smtClean="0"/>
              <a:t>. ICSE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220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Promising directions</a:t>
            </a:r>
            <a:endParaRPr kumimoji="1" lang="zh-CN" altLang="en-US" sz="32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465615"/>
            <a:ext cx="8229600" cy="5032875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kumimoji="1" lang="en-US" altLang="zh-CN" sz="3000" dirty="0" smtClean="0"/>
              <a:t>Specifications</a:t>
            </a:r>
          </a:p>
          <a:p>
            <a:pPr marL="742950" lvl="2" indent="-342900"/>
            <a:r>
              <a:rPr kumimoji="1" lang="en-US" altLang="zh-CN" sz="2200" dirty="0" err="1" smtClean="0"/>
              <a:t>Autofix</a:t>
            </a:r>
            <a:r>
              <a:rPr kumimoji="1" lang="en-US" altLang="zh-CN" sz="2200" dirty="0" smtClean="0"/>
              <a:t>-E</a:t>
            </a:r>
            <a:r>
              <a:rPr kumimoji="1" lang="en-US" altLang="zh-CN" sz="2200" dirty="0"/>
              <a:t>: </a:t>
            </a:r>
            <a:r>
              <a:rPr kumimoji="1" lang="en-US" altLang="zh-CN" sz="2200" i="1" dirty="0"/>
              <a:t>Yu Pei, Carlo A. </a:t>
            </a:r>
            <a:r>
              <a:rPr kumimoji="1" lang="en-US" altLang="zh-CN" sz="2200" i="1" dirty="0" err="1"/>
              <a:t>Furia</a:t>
            </a:r>
            <a:r>
              <a:rPr kumimoji="1" lang="en-US" altLang="zh-CN" sz="2200" i="1" dirty="0"/>
              <a:t>, Martin </a:t>
            </a:r>
            <a:r>
              <a:rPr kumimoji="1" lang="en-US" altLang="zh-CN" sz="2200" i="1" dirty="0" err="1"/>
              <a:t>Nordio</a:t>
            </a:r>
            <a:r>
              <a:rPr kumimoji="1" lang="en-US" altLang="zh-CN" sz="2200" i="1" dirty="0"/>
              <a:t>, Yi Wei, Andreas Zeller, and Bertrand Meyer. </a:t>
            </a:r>
            <a:r>
              <a:rPr kumimoji="1" lang="en-US" altLang="zh-CN" sz="2200" i="1" dirty="0">
                <a:solidFill>
                  <a:srgbClr val="FFFF00"/>
                </a:solidFill>
              </a:rPr>
              <a:t>Automated Fixing of Programs with Contracts</a:t>
            </a:r>
            <a:r>
              <a:rPr kumimoji="1" lang="en-US" altLang="zh-CN" sz="2200" i="1" dirty="0"/>
              <a:t>. IEEE Transactions on Software Engineering, 2014</a:t>
            </a:r>
            <a:r>
              <a:rPr kumimoji="1" lang="en-US" altLang="zh-CN" sz="2200" i="1" dirty="0" smtClean="0"/>
              <a:t>.</a:t>
            </a:r>
          </a:p>
          <a:p>
            <a:pPr marL="742950" lvl="2" indent="-342900"/>
            <a:r>
              <a:rPr lang="en-US" sz="2200" i="1" dirty="0" smtClean="0"/>
              <a:t>Etienne </a:t>
            </a:r>
            <a:r>
              <a:rPr lang="en-US" sz="2200" i="1" dirty="0" err="1"/>
              <a:t>Kneuss</a:t>
            </a:r>
            <a:r>
              <a:rPr lang="en-US" sz="2200" i="1" dirty="0"/>
              <a:t>, Manos </a:t>
            </a:r>
            <a:r>
              <a:rPr lang="en-US" sz="2200" i="1" dirty="0" err="1"/>
              <a:t>Koukoutos</a:t>
            </a:r>
            <a:r>
              <a:rPr lang="en-US" sz="2200" i="1" dirty="0"/>
              <a:t> and Viktor </a:t>
            </a:r>
            <a:r>
              <a:rPr lang="en-US" sz="2200" i="1" dirty="0" err="1"/>
              <a:t>Kuncak</a:t>
            </a:r>
            <a:r>
              <a:rPr lang="en-US" sz="2200" i="1" dirty="0"/>
              <a:t>. </a:t>
            </a:r>
            <a:r>
              <a:rPr lang="en-US" sz="2200" i="1" dirty="0">
                <a:solidFill>
                  <a:srgbClr val="FFFF00"/>
                </a:solidFill>
              </a:rPr>
              <a:t>Deductive Program </a:t>
            </a:r>
            <a:r>
              <a:rPr lang="en-US" sz="2200" i="1" dirty="0" smtClean="0">
                <a:solidFill>
                  <a:srgbClr val="FFFF00"/>
                </a:solidFill>
              </a:rPr>
              <a:t>Repair</a:t>
            </a:r>
            <a:r>
              <a:rPr lang="en-US" sz="2200" i="1" dirty="0" smtClean="0"/>
              <a:t>. CAV 2015</a:t>
            </a:r>
          </a:p>
          <a:p>
            <a:pPr indent="-400050"/>
            <a:r>
              <a:rPr lang="en-US" sz="3000" dirty="0"/>
              <a:t>Correctness evaluation</a:t>
            </a:r>
          </a:p>
          <a:p>
            <a:pPr marL="800100" lvl="2" indent="-400050"/>
            <a:r>
              <a:rPr lang="en-US" sz="2200" i="1" dirty="0"/>
              <a:t>Thomas </a:t>
            </a:r>
            <a:r>
              <a:rPr lang="en-US" sz="2200" i="1" dirty="0" err="1"/>
              <a:t>Durieux</a:t>
            </a:r>
            <a:r>
              <a:rPr lang="en-US" sz="2200" i="1" dirty="0"/>
              <a:t>, </a:t>
            </a:r>
            <a:r>
              <a:rPr lang="en-US" sz="2200" i="1" dirty="0" err="1"/>
              <a:t>Matias</a:t>
            </a:r>
            <a:r>
              <a:rPr lang="en-US" sz="2200" i="1" dirty="0"/>
              <a:t> Martinez, Martin </a:t>
            </a:r>
            <a:r>
              <a:rPr lang="en-US" sz="2200" i="1" dirty="0" err="1"/>
              <a:t>Monperrus</a:t>
            </a:r>
            <a:r>
              <a:rPr lang="en-US" sz="2200" i="1" dirty="0"/>
              <a:t>, </a:t>
            </a:r>
            <a:r>
              <a:rPr lang="en-US" sz="2200" i="1" dirty="0" err="1"/>
              <a:t>Romain</a:t>
            </a:r>
            <a:r>
              <a:rPr lang="en-US" sz="2200" i="1" dirty="0"/>
              <a:t> </a:t>
            </a:r>
            <a:r>
              <a:rPr lang="en-US" sz="2200" i="1" dirty="0" err="1"/>
              <a:t>Sommerard</a:t>
            </a:r>
            <a:r>
              <a:rPr lang="en-US" sz="2200" i="1" dirty="0"/>
              <a:t>, </a:t>
            </a:r>
            <a:r>
              <a:rPr lang="en-US" sz="2200" i="1" dirty="0" err="1"/>
              <a:t>Jifeng</a:t>
            </a:r>
            <a:r>
              <a:rPr lang="en-US" sz="2200" i="1" dirty="0"/>
              <a:t> </a:t>
            </a:r>
            <a:r>
              <a:rPr lang="en-US" sz="2200" i="1" dirty="0" err="1"/>
              <a:t>Xuan</a:t>
            </a:r>
            <a:r>
              <a:rPr lang="en-US" sz="2200" i="1" dirty="0"/>
              <a:t>. </a:t>
            </a:r>
            <a:r>
              <a:rPr lang="en-US" sz="2200" i="1" dirty="0">
                <a:solidFill>
                  <a:srgbClr val="FFFF00"/>
                </a:solidFill>
              </a:rPr>
              <a:t>Automatic Repair of Real Bugs: An Experience Report on the Defects4J Dataset</a:t>
            </a:r>
            <a:r>
              <a:rPr lang="en-US" sz="2200" i="1" dirty="0"/>
              <a:t>. Technical report 1505.07002, </a:t>
            </a:r>
            <a:r>
              <a:rPr lang="en-US" sz="2200" i="1" dirty="0" err="1"/>
              <a:t>Arxiv</a:t>
            </a:r>
            <a:r>
              <a:rPr lang="en-US" sz="2200" i="1" dirty="0"/>
              <a:t>, </a:t>
            </a:r>
            <a:r>
              <a:rPr lang="en-US" sz="2200" i="1" dirty="0" smtClean="0"/>
              <a:t>2015</a:t>
            </a:r>
          </a:p>
          <a:p>
            <a:pPr marL="342900" lvl="1" indent="-342900">
              <a:buFont typeface="Arial"/>
              <a:buChar char="•"/>
            </a:pPr>
            <a:r>
              <a:rPr kumimoji="1" lang="en-US" altLang="zh-CN" sz="3000" dirty="0"/>
              <a:t>Code from another application</a:t>
            </a:r>
          </a:p>
          <a:p>
            <a:pPr marL="742950" lvl="2" indent="-342900"/>
            <a:r>
              <a:rPr kumimoji="1" lang="en-US" altLang="zh-CN" sz="2200" dirty="0" err="1" smtClean="0"/>
              <a:t>CodePhage</a:t>
            </a:r>
            <a:r>
              <a:rPr kumimoji="1" lang="en-US" altLang="zh-CN" sz="2200" dirty="0" smtClean="0"/>
              <a:t>: </a:t>
            </a:r>
            <a:r>
              <a:rPr lang="en-US" altLang="zh-CN" sz="2200" i="1" dirty="0" smtClean="0"/>
              <a:t>S. </a:t>
            </a:r>
            <a:r>
              <a:rPr lang="en-US" altLang="zh-CN" sz="2200" i="1" dirty="0" err="1" smtClean="0"/>
              <a:t>Sidiroglou</a:t>
            </a:r>
            <a:r>
              <a:rPr lang="en-US" altLang="zh-CN" sz="2200" i="1" dirty="0" smtClean="0"/>
              <a:t>, E. </a:t>
            </a:r>
            <a:r>
              <a:rPr lang="en-US" altLang="zh-CN" sz="2200" i="1" dirty="0" err="1" smtClean="0"/>
              <a:t>Lahtinen</a:t>
            </a:r>
            <a:r>
              <a:rPr lang="en-US" altLang="zh-CN" sz="2200" i="1" dirty="0" smtClean="0"/>
              <a:t>, F. Long, and M. </a:t>
            </a:r>
            <a:r>
              <a:rPr lang="en-US" altLang="zh-CN" sz="2200" i="1" dirty="0" err="1" smtClean="0"/>
              <a:t>Rinard</a:t>
            </a:r>
            <a:r>
              <a:rPr lang="en-US" altLang="zh-CN" sz="2200" i="1" dirty="0" smtClean="0"/>
              <a:t>. </a:t>
            </a:r>
            <a:r>
              <a:rPr lang="en-US" altLang="zh-CN" sz="2200" i="1" dirty="0" smtClean="0">
                <a:solidFill>
                  <a:srgbClr val="FFFF00"/>
                </a:solidFill>
              </a:rPr>
              <a:t>Automatic error elimination by multi-application code transfer</a:t>
            </a:r>
            <a:r>
              <a:rPr lang="en-US" altLang="zh-CN" sz="2200" i="1" dirty="0" smtClean="0"/>
              <a:t>. PLDI 2015</a:t>
            </a:r>
            <a:endParaRPr lang="en-US" sz="1900" i="1" dirty="0" smtClean="0"/>
          </a:p>
          <a:p>
            <a:pPr marL="0" indent="-40005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51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868"/>
            <a:ext cx="8229600" cy="752916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Promising Directions</a:t>
            </a:r>
            <a:endParaRPr kumimoji="1"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35845" y="2018443"/>
            <a:ext cx="139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Benchmark</a:t>
            </a:r>
          </a:p>
          <a:p>
            <a:r>
              <a:rPr kumimoji="1" lang="en-US" altLang="zh-CN" sz="2000" b="1" dirty="0" smtClean="0"/>
              <a:t>Defects</a:t>
            </a:r>
            <a:endParaRPr kumimoji="1"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753187" y="211077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5413355" y="211077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335845" y="2847659"/>
            <a:ext cx="217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Defects </a:t>
            </a:r>
            <a:r>
              <a:rPr kumimoji="1" lang="en-US" altLang="zh-CN" sz="2000" b="1" dirty="0"/>
              <a:t> </a:t>
            </a:r>
            <a:r>
              <a:rPr kumimoji="1" lang="en-US" altLang="zh-CN" sz="2000" b="1" dirty="0" smtClean="0"/>
              <a:t>With Plausible Patches</a:t>
            </a:r>
            <a:endParaRPr kumimoji="1"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2753187" y="2939992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</a:rPr>
              <a:t>41</a:t>
            </a:r>
            <a:endParaRPr kumimoji="1"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3355" y="2939992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35845" y="3653936"/>
            <a:ext cx="191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Defects With Correct Patches</a:t>
            </a:r>
            <a:endParaRPr kumimoji="1" lang="zh-CN" altLang="en-US" sz="20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2753187" y="3746269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00"/>
                </a:solidFill>
              </a:rPr>
              <a:t>11</a:t>
            </a:r>
            <a:endParaRPr kumimoji="1"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13355" y="3746269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7" name="圆角矩形 5"/>
          <p:cNvSpPr/>
          <p:nvPr/>
        </p:nvSpPr>
        <p:spPr>
          <a:xfrm>
            <a:off x="2291369" y="916996"/>
            <a:ext cx="2113270" cy="1048212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</a:rPr>
              <a:t>SPR</a:t>
            </a:r>
          </a:p>
          <a:p>
            <a:pPr algn="ctr"/>
            <a:r>
              <a:rPr lang="en-US" altLang="zh-CN" dirty="0"/>
              <a:t>Staged condition synthesis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圆角矩形 26"/>
          <p:cNvSpPr/>
          <p:nvPr/>
        </p:nvSpPr>
        <p:spPr>
          <a:xfrm>
            <a:off x="4946597" y="909809"/>
            <a:ext cx="2183760" cy="1055399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</a:rPr>
              <a:t>Prophet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 smtClean="0"/>
              <a:t>Learn </a:t>
            </a:r>
            <a:r>
              <a:rPr kumimoji="1" lang="en-US" altLang="zh-CN" dirty="0"/>
              <a:t>from successful patches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文本框 35"/>
          <p:cNvSpPr txBox="1"/>
          <p:nvPr/>
        </p:nvSpPr>
        <p:spPr>
          <a:xfrm>
            <a:off x="248426" y="4874127"/>
            <a:ext cx="8787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SPR: </a:t>
            </a:r>
            <a:r>
              <a:rPr lang="en-US" altLang="zh-CN" sz="2400" i="1" dirty="0"/>
              <a:t>F. Long and M. </a:t>
            </a:r>
            <a:r>
              <a:rPr lang="en-US" altLang="zh-CN" sz="2400" i="1" dirty="0" err="1"/>
              <a:t>Rinard</a:t>
            </a:r>
            <a:r>
              <a:rPr lang="en-US" altLang="zh-CN" sz="2400" i="1" dirty="0"/>
              <a:t>. </a:t>
            </a:r>
            <a:r>
              <a:rPr lang="en-US" altLang="zh-CN" sz="2400" i="1" dirty="0">
                <a:solidFill>
                  <a:srgbClr val="FFFF00"/>
                </a:solidFill>
              </a:rPr>
              <a:t>Staged program repair </a:t>
            </a:r>
            <a:r>
              <a:rPr lang="en-US" altLang="zh-CN" sz="2400" i="1" dirty="0" smtClean="0">
                <a:solidFill>
                  <a:srgbClr val="FFFF00"/>
                </a:solidFill>
              </a:rPr>
              <a:t>in SPR</a:t>
            </a:r>
            <a:r>
              <a:rPr lang="en-US" altLang="zh-CN" sz="2400" i="1" dirty="0"/>
              <a:t>.</a:t>
            </a:r>
            <a:r>
              <a:rPr kumimoji="1" lang="en-US" altLang="zh-CN" sz="2400" i="1" dirty="0" smtClean="0"/>
              <a:t> To appear in ESEC-FSE 2015</a:t>
            </a:r>
          </a:p>
          <a:p>
            <a:r>
              <a:rPr kumimoji="1" lang="en-US" altLang="zh-CN" sz="2400" dirty="0" smtClean="0"/>
              <a:t>Prophet: </a:t>
            </a:r>
            <a:r>
              <a:rPr lang="en-US" altLang="zh-CN" sz="2400" i="1" dirty="0"/>
              <a:t>F. Long </a:t>
            </a:r>
            <a:r>
              <a:rPr lang="en-US" altLang="zh-CN" sz="2400" i="1" dirty="0" smtClean="0"/>
              <a:t>and </a:t>
            </a:r>
            <a:r>
              <a:rPr lang="en-US" altLang="zh-CN" sz="2400" i="1" dirty="0"/>
              <a:t>M. </a:t>
            </a:r>
            <a:r>
              <a:rPr lang="en-US" altLang="zh-CN" sz="2400" i="1" dirty="0" err="1"/>
              <a:t>Rinard</a:t>
            </a:r>
            <a:r>
              <a:rPr lang="en-US" altLang="zh-CN" sz="2400" i="1" dirty="0"/>
              <a:t>. </a:t>
            </a:r>
            <a:r>
              <a:rPr lang="en-US" altLang="zh-CN" sz="2400" i="1" dirty="0" smtClean="0">
                <a:solidFill>
                  <a:srgbClr val="FFFF00"/>
                </a:solidFill>
              </a:rPr>
              <a:t>Prophet: Automatic patch generation via learning from successful human patches</a:t>
            </a:r>
            <a:r>
              <a:rPr lang="en-US" altLang="zh-CN" sz="2400" i="1" dirty="0" smtClean="0"/>
              <a:t>. Under submission</a:t>
            </a:r>
          </a:p>
        </p:txBody>
      </p:sp>
    </p:spTree>
    <p:extLst>
      <p:ext uri="{BB962C8B-B14F-4D97-AF65-F5344CB8AC3E}">
        <p14:creationId xmlns:p14="http://schemas.microsoft.com/office/powerpoint/2010/main" val="62200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253"/>
            <a:ext cx="8229600" cy="49433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acts about </a:t>
            </a:r>
            <a:r>
              <a:rPr lang="en-US" dirty="0" err="1" smtClean="0"/>
              <a:t>GenProg</a:t>
            </a:r>
            <a:r>
              <a:rPr lang="en-US" dirty="0" smtClean="0"/>
              <a:t>/AE/</a:t>
            </a:r>
            <a:r>
              <a:rPr lang="en-US" dirty="0" err="1" smtClean="0"/>
              <a:t>RSRepair</a:t>
            </a:r>
            <a:endParaRPr lang="en-US" dirty="0" smtClean="0"/>
          </a:p>
          <a:p>
            <a:pPr lvl="1"/>
            <a:r>
              <a:rPr lang="en-US" dirty="0" smtClean="0"/>
              <a:t>These systems fix </a:t>
            </a:r>
            <a:r>
              <a:rPr lang="en-US" dirty="0" smtClean="0">
                <a:solidFill>
                  <a:srgbClr val="FFFF00"/>
                </a:solidFill>
              </a:rPr>
              <a:t>2/3/2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FFFF00"/>
                </a:solidFill>
              </a:rPr>
              <a:t> 105 </a:t>
            </a:r>
            <a:r>
              <a:rPr lang="en-US" dirty="0" smtClean="0"/>
              <a:t>bugs (not </a:t>
            </a:r>
            <a:r>
              <a:rPr lang="en-US" dirty="0" smtClean="0">
                <a:solidFill>
                  <a:srgbClr val="FFFF00"/>
                </a:solidFill>
              </a:rPr>
              <a:t>55/54/24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Errors in test scripts and weak test suites</a:t>
            </a:r>
          </a:p>
          <a:p>
            <a:pPr lvl="1"/>
            <a:r>
              <a:rPr lang="en-US" dirty="0" smtClean="0"/>
              <a:t>Fixed test scripts and stronger test suites do not help</a:t>
            </a:r>
          </a:p>
          <a:p>
            <a:r>
              <a:rPr lang="en-US" dirty="0" smtClean="0"/>
              <a:t>Paths to success</a:t>
            </a:r>
          </a:p>
          <a:p>
            <a:pPr lvl="1"/>
            <a:r>
              <a:rPr kumimoji="1" lang="en-US" altLang="zh-CN" dirty="0"/>
              <a:t>Richer search spaces </a:t>
            </a:r>
          </a:p>
          <a:p>
            <a:pPr lvl="1"/>
            <a:r>
              <a:rPr kumimoji="1" lang="en-US" altLang="zh-CN" dirty="0"/>
              <a:t>More efficient search algorithms</a:t>
            </a:r>
          </a:p>
          <a:p>
            <a:pPr lvl="1"/>
            <a:r>
              <a:rPr kumimoji="1" lang="en-US" altLang="zh-CN" dirty="0"/>
              <a:t>Incorporate additional sources of information</a:t>
            </a:r>
          </a:p>
          <a:p>
            <a:pPr lvl="2"/>
            <a:r>
              <a:rPr kumimoji="1" lang="en-US" altLang="zh-CN" dirty="0"/>
              <a:t>Correct code from other </a:t>
            </a:r>
            <a:r>
              <a:rPr kumimoji="1" lang="en-US" altLang="zh-CN" dirty="0" smtClean="0"/>
              <a:t>applications (</a:t>
            </a:r>
            <a:r>
              <a:rPr kumimoji="1" lang="en-US" altLang="zh-CN" dirty="0" err="1" smtClean="0"/>
              <a:t>CodePhage</a:t>
            </a:r>
            <a:r>
              <a:rPr kumimoji="1" lang="en-US" altLang="zh-CN" dirty="0" smtClean="0"/>
              <a:t>)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Learned characteristics of human </a:t>
            </a:r>
            <a:r>
              <a:rPr kumimoji="1" lang="en-US" altLang="zh-CN" dirty="0" smtClean="0"/>
              <a:t>patches (Prophet)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Learned </a:t>
            </a:r>
            <a:r>
              <a:rPr kumimoji="1" lang="en-US" altLang="zh-CN" dirty="0" smtClean="0"/>
              <a:t>invariants (</a:t>
            </a:r>
            <a:r>
              <a:rPr kumimoji="1" lang="en-US" altLang="zh-CN" dirty="0" err="1" smtClean="0"/>
              <a:t>ClearView</a:t>
            </a:r>
            <a:r>
              <a:rPr kumimoji="1" lang="en-US" altLang="zh-CN" dirty="0" smtClean="0"/>
              <a:t>)</a:t>
            </a:r>
          </a:p>
          <a:p>
            <a:pPr lvl="2"/>
            <a:r>
              <a:rPr kumimoji="1" lang="en-US" altLang="zh-CN" dirty="0" smtClean="0"/>
              <a:t>Specifications (</a:t>
            </a:r>
            <a:r>
              <a:rPr kumimoji="1" lang="en-US" altLang="zh-CN" dirty="0" err="1" smtClean="0"/>
              <a:t>AutoFixE</a:t>
            </a:r>
            <a:r>
              <a:rPr kumimoji="1" lang="en-US" altLang="zh-CN" dirty="0" smtClean="0"/>
              <a:t>, Deductive Repair)</a:t>
            </a:r>
            <a:endParaRPr kumimoji="1" lang="en-US" altLang="zh-CN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9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615"/>
            <a:ext cx="8229600" cy="5032875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kumimoji="1" lang="en-US" altLang="zh-CN" sz="3200" dirty="0" smtClean="0"/>
              <a:t>Evaluation of </a:t>
            </a:r>
            <a:r>
              <a:rPr kumimoji="1" lang="en-US" altLang="zh-CN" dirty="0" err="1" smtClean="0"/>
              <a:t>GenProg</a:t>
            </a:r>
            <a:r>
              <a:rPr kumimoji="1" lang="en-US" altLang="zh-CN" dirty="0"/>
              <a:t>, </a:t>
            </a:r>
            <a:r>
              <a:rPr kumimoji="1" lang="en-US" altLang="zh-CN" dirty="0" smtClean="0"/>
              <a:t>AE and </a:t>
            </a:r>
            <a:r>
              <a:rPr kumimoji="1" lang="en-US" altLang="zh-CN" dirty="0" err="1" smtClean="0"/>
              <a:t>RSRepair</a:t>
            </a:r>
            <a:endParaRPr kumimoji="1" lang="en-US" dirty="0" smtClean="0"/>
          </a:p>
          <a:p>
            <a:pPr lvl="1"/>
            <a:r>
              <a:rPr kumimoji="1" lang="en-US" dirty="0" smtClean="0"/>
              <a:t>Incorrect results</a:t>
            </a:r>
          </a:p>
          <a:p>
            <a:pPr lvl="1"/>
            <a:r>
              <a:rPr kumimoji="1" lang="en-US" dirty="0" smtClean="0"/>
              <a:t>Equivalent to functionality elimination</a:t>
            </a:r>
          </a:p>
          <a:p>
            <a:pPr lvl="1"/>
            <a:r>
              <a:rPr kumimoji="1" lang="en-US" dirty="0" smtClean="0"/>
              <a:t>Stronger test suites do not help</a:t>
            </a:r>
          </a:p>
          <a:p>
            <a:r>
              <a:rPr lang="en-US" dirty="0" smtClean="0"/>
              <a:t>Kali</a:t>
            </a:r>
          </a:p>
          <a:p>
            <a:pPr lvl="1"/>
            <a:r>
              <a:rPr lang="en-US" dirty="0" smtClean="0"/>
              <a:t>Functionality elimination system</a:t>
            </a:r>
          </a:p>
          <a:p>
            <a:pPr lvl="1"/>
            <a:r>
              <a:rPr lang="en-US" altLang="zh-CN" dirty="0" smtClean="0"/>
              <a:t>Help developer better understand the bug</a:t>
            </a:r>
            <a:endParaRPr lang="en-US" dirty="0" smtClean="0"/>
          </a:p>
          <a:p>
            <a:pPr lvl="1"/>
            <a:endParaRPr kumimoji="1" lang="zh-CN" altLang="en-US" sz="2400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7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Path to Success for the automatic patch generation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71"/>
            <a:ext cx="8229600" cy="4806214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Richer search spaces </a:t>
            </a:r>
          </a:p>
          <a:p>
            <a:r>
              <a:rPr kumimoji="1" lang="en-US" altLang="zh-CN" dirty="0" smtClean="0"/>
              <a:t>More efficient search algorithms</a:t>
            </a:r>
          </a:p>
          <a:p>
            <a:r>
              <a:rPr kumimoji="1" lang="en-US" altLang="zh-CN" dirty="0" smtClean="0"/>
              <a:t>Incorporate additional sources of information</a:t>
            </a:r>
          </a:p>
          <a:p>
            <a:pPr lvl="1"/>
            <a:r>
              <a:rPr kumimoji="1" lang="en-US" altLang="zh-CN" dirty="0" smtClean="0"/>
              <a:t>Correct code from other applications</a:t>
            </a:r>
          </a:p>
          <a:p>
            <a:pPr lvl="1"/>
            <a:r>
              <a:rPr kumimoji="1" lang="en-US" altLang="zh-CN" dirty="0" smtClean="0"/>
              <a:t>Learned characteristics of human patches</a:t>
            </a:r>
          </a:p>
          <a:p>
            <a:pPr lvl="1"/>
            <a:r>
              <a:rPr kumimoji="1" lang="en-US" altLang="zh-CN" dirty="0" smtClean="0"/>
              <a:t>Learned invariants</a:t>
            </a:r>
          </a:p>
          <a:p>
            <a:r>
              <a:rPr kumimoji="1" lang="en-US" altLang="zh-CN" dirty="0" smtClean="0"/>
              <a:t>Better patch evaluation</a:t>
            </a:r>
          </a:p>
          <a:p>
            <a:pPr lvl="1"/>
            <a:r>
              <a:rPr kumimoji="1" lang="en-US" altLang="zh-CN" dirty="0" smtClean="0"/>
              <a:t>Correctness</a:t>
            </a:r>
          </a:p>
          <a:p>
            <a:pPr lvl="1"/>
            <a:r>
              <a:rPr kumimoji="1" lang="en-US" altLang="zh-CN" dirty="0" smtClean="0"/>
              <a:t>Understand the negative effects</a:t>
            </a:r>
            <a:endParaRPr kumimoji="1" lang="zh-CN" altLang="en-US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en-US" altLang="zh-CN" dirty="0" smtClean="0"/>
          </a:p>
          <a:p>
            <a:pPr lvl="1"/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969001" y="5931464"/>
            <a:ext cx="2384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latin typeface="Cambria"/>
                <a:cs typeface="Cambria"/>
              </a:rPr>
              <a:t>Questions?</a:t>
            </a:r>
            <a:endParaRPr kumimoji="1" lang="zh-CN" altLang="en-US"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7583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600" y="281165"/>
            <a:ext cx="8432800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/>
              <a:t>Generate-And-Validate </a:t>
            </a:r>
            <a:r>
              <a:rPr kumimoji="1" lang="en-US" altLang="zh-CN" sz="3200" dirty="0" smtClean="0"/>
              <a:t>Patch </a:t>
            </a:r>
            <a:r>
              <a:rPr kumimoji="1" lang="en-US" altLang="zh-CN" sz="3200" dirty="0"/>
              <a:t>G</a:t>
            </a:r>
            <a:r>
              <a:rPr kumimoji="1" lang="en-US" altLang="zh-CN" sz="3200" dirty="0" smtClean="0"/>
              <a:t>eneration </a:t>
            </a:r>
            <a:r>
              <a:rPr kumimoji="1" lang="en-US" altLang="zh-CN" sz="3200" dirty="0"/>
              <a:t>Systems</a:t>
            </a:r>
            <a:endParaRPr kumimoji="1" lang="zh-CN" altLang="en-US" sz="3200" dirty="0"/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457200" y="1424165"/>
            <a:ext cx="8503356" cy="5292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800" b="1" dirty="0" err="1" smtClean="0"/>
              <a:t>GenProg</a:t>
            </a:r>
            <a:r>
              <a:rPr kumimoji="1" lang="en-US" altLang="zh-CN" sz="2800" dirty="0" smtClean="0"/>
              <a:t> – Genetic Programming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2000" i="1" dirty="0"/>
              <a:t>C. L. </a:t>
            </a:r>
            <a:r>
              <a:rPr lang="en-US" altLang="zh-CN" sz="2000" i="1" dirty="0" err="1"/>
              <a:t>Goues</a:t>
            </a:r>
            <a:r>
              <a:rPr lang="en-US" altLang="zh-CN" sz="2000" i="1" dirty="0"/>
              <a:t>, M. Dewey-Vogt, S. Forrest, and W. Weimer. </a:t>
            </a:r>
            <a:r>
              <a:rPr lang="en-US" altLang="zh-CN" sz="2000" i="1" dirty="0">
                <a:solidFill>
                  <a:srgbClr val="FFFF00"/>
                </a:solidFill>
              </a:rPr>
              <a:t>A systematic study of automated program repair: Fixing 55 out of 105 bugs for $8 each</a:t>
            </a:r>
            <a:r>
              <a:rPr lang="en-US" altLang="zh-CN" sz="2000" i="1" dirty="0"/>
              <a:t>. </a:t>
            </a:r>
            <a:r>
              <a:rPr lang="en-US" altLang="zh-CN" sz="2000" b="1" i="1" dirty="0"/>
              <a:t>ICSE 2012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2000" i="1" dirty="0"/>
              <a:t>W. Weimer, T. Nguyen, C. Le </a:t>
            </a:r>
            <a:r>
              <a:rPr lang="en-US" altLang="zh-CN" sz="2000" i="1" dirty="0" err="1"/>
              <a:t>Goues</a:t>
            </a:r>
            <a:r>
              <a:rPr lang="en-US" altLang="zh-CN" sz="2000" i="1" dirty="0"/>
              <a:t>, and S. Forrest. </a:t>
            </a:r>
            <a:r>
              <a:rPr lang="en-US" altLang="zh-CN" sz="2000" i="1" dirty="0">
                <a:solidFill>
                  <a:srgbClr val="FFFF00"/>
                </a:solidFill>
              </a:rPr>
              <a:t>Automatically finding patches using genetic programming</a:t>
            </a:r>
            <a:r>
              <a:rPr lang="en-US" altLang="zh-CN" sz="2000" i="1" dirty="0"/>
              <a:t>. </a:t>
            </a:r>
            <a:r>
              <a:rPr lang="en-US" altLang="zh-CN" sz="2000" b="1" i="1" dirty="0"/>
              <a:t>ICSE 2009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2000" i="1" dirty="0"/>
              <a:t>S. Forrest, T. Nguyen, W. Weimer, and C. Le </a:t>
            </a:r>
            <a:r>
              <a:rPr lang="en-US" altLang="zh-CN" sz="2000" i="1" dirty="0" err="1"/>
              <a:t>Goues</a:t>
            </a:r>
            <a:r>
              <a:rPr lang="en-US" altLang="zh-CN" sz="2000" i="1" dirty="0">
                <a:solidFill>
                  <a:srgbClr val="FFFF00"/>
                </a:solidFill>
              </a:rPr>
              <a:t>. A genetic </a:t>
            </a:r>
            <a:r>
              <a:rPr lang="en-US" altLang="zh-CN" sz="2000" i="1" dirty="0" smtClean="0">
                <a:solidFill>
                  <a:srgbClr val="FFFF00"/>
                </a:solidFill>
              </a:rPr>
              <a:t>programming approach </a:t>
            </a:r>
            <a:r>
              <a:rPr lang="en-US" altLang="zh-CN" sz="2000" i="1" dirty="0">
                <a:solidFill>
                  <a:srgbClr val="FFFF00"/>
                </a:solidFill>
              </a:rPr>
              <a:t>to automated software repair</a:t>
            </a:r>
            <a:r>
              <a:rPr lang="en-US" altLang="zh-CN" sz="2000" i="1" dirty="0"/>
              <a:t>. </a:t>
            </a:r>
            <a:r>
              <a:rPr lang="en-US" altLang="zh-CN" sz="2000" b="1" i="1" dirty="0"/>
              <a:t>GECCO </a:t>
            </a:r>
            <a:r>
              <a:rPr lang="en-US" altLang="zh-CN" sz="2000" b="1" i="1" dirty="0" smtClean="0"/>
              <a:t>2009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2000" i="1" dirty="0"/>
              <a:t>C. Le </a:t>
            </a:r>
            <a:r>
              <a:rPr lang="en-US" altLang="zh-CN" sz="2000" i="1" dirty="0" err="1"/>
              <a:t>Goues</a:t>
            </a:r>
            <a:r>
              <a:rPr lang="en-US" altLang="zh-CN" sz="2000" i="1" dirty="0"/>
              <a:t>, T. Nguyen, S. Forrest, and W. Weimer. </a:t>
            </a:r>
            <a:r>
              <a:rPr lang="en-US" altLang="zh-CN" sz="2000" i="1" dirty="0" err="1"/>
              <a:t>Genprog</a:t>
            </a:r>
            <a:r>
              <a:rPr lang="en-US" altLang="zh-CN" sz="2000" i="1" dirty="0">
                <a:solidFill>
                  <a:srgbClr val="FFFF00"/>
                </a:solidFill>
              </a:rPr>
              <a:t>: A generic method for automatic software repair</a:t>
            </a:r>
            <a:r>
              <a:rPr lang="en-US" altLang="zh-CN" sz="2000" i="1" dirty="0"/>
              <a:t>. </a:t>
            </a:r>
            <a:r>
              <a:rPr lang="en-US" altLang="zh-CN" sz="2000" b="1" i="1" dirty="0"/>
              <a:t>Software Engineering, IEEE Transactions on 38(1</a:t>
            </a:r>
            <a:r>
              <a:rPr lang="en-US" altLang="zh-CN" sz="2000" b="1" i="1" dirty="0" smtClean="0"/>
              <a:t>), 2012</a:t>
            </a:r>
          </a:p>
          <a:p>
            <a:r>
              <a:rPr kumimoji="1" lang="en-US" altLang="zh-CN" sz="2800" b="1" dirty="0" smtClean="0"/>
              <a:t>AE</a:t>
            </a:r>
            <a:r>
              <a:rPr kumimoji="1" lang="en-US" altLang="zh-CN" sz="2800" dirty="0" smtClean="0"/>
              <a:t> –  Adaptive Search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altLang="zh-CN" sz="2000" i="1" dirty="0"/>
              <a:t>W. Weimer, Z. P. Fry, and S. Forrest</a:t>
            </a:r>
            <a:r>
              <a:rPr lang="en-US" altLang="zh-CN" sz="2000" i="1" dirty="0">
                <a:solidFill>
                  <a:srgbClr val="FFFF00"/>
                </a:solidFill>
              </a:rPr>
              <a:t>. Leveraging program equivalence for adaptive program repair: Models and first results</a:t>
            </a:r>
            <a:r>
              <a:rPr lang="en-US" altLang="zh-CN" sz="2000" i="1" dirty="0"/>
              <a:t>. </a:t>
            </a:r>
            <a:r>
              <a:rPr lang="en-US" altLang="zh-CN" sz="2000" b="1" i="1" dirty="0"/>
              <a:t>ASE </a:t>
            </a:r>
            <a:r>
              <a:rPr lang="en-US" altLang="zh-CN" sz="2000" b="1" i="1" dirty="0" smtClean="0"/>
              <a:t>2013</a:t>
            </a:r>
            <a:endParaRPr kumimoji="1" lang="en-US" altLang="zh-CN" sz="2000" b="1" dirty="0" smtClean="0"/>
          </a:p>
          <a:p>
            <a:r>
              <a:rPr kumimoji="1" lang="en-US" altLang="zh-CN" sz="2800" b="1" dirty="0" err="1" smtClean="0"/>
              <a:t>RSRepair</a:t>
            </a:r>
            <a:r>
              <a:rPr kumimoji="1" lang="en-US" altLang="zh-CN" sz="2800" dirty="0" smtClean="0"/>
              <a:t> – Random Search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altLang="zh-CN" sz="2000" i="1" dirty="0"/>
              <a:t>Y. Qi, X. Mao, Y. Lei, Z. Dai, and C. Wang. </a:t>
            </a:r>
            <a:r>
              <a:rPr lang="en-US" altLang="zh-CN" sz="2000" i="1" dirty="0">
                <a:solidFill>
                  <a:srgbClr val="FFFF00"/>
                </a:solidFill>
              </a:rPr>
              <a:t>The strength of random search on automated program </a:t>
            </a:r>
            <a:r>
              <a:rPr lang="fr-FR" altLang="zh-CN" sz="2000" i="1" dirty="0" err="1">
                <a:solidFill>
                  <a:srgbClr val="FFFF00"/>
                </a:solidFill>
              </a:rPr>
              <a:t>repair</a:t>
            </a:r>
            <a:r>
              <a:rPr lang="fr-FR" altLang="zh-CN" sz="2000" i="1" dirty="0"/>
              <a:t>. </a:t>
            </a:r>
            <a:r>
              <a:rPr lang="fr-FR" altLang="zh-CN" sz="2000" b="1" i="1" dirty="0"/>
              <a:t>ICSE 2014</a:t>
            </a:r>
            <a:endParaRPr lang="en-US" altLang="zh-CN" sz="2000" b="1" i="1" dirty="0"/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677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417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569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868"/>
            <a:ext cx="8229600" cy="752916"/>
          </a:xfrm>
        </p:spPr>
        <p:txBody>
          <a:bodyPr>
            <a:normAutofit/>
          </a:bodyPr>
          <a:lstStyle/>
          <a:p>
            <a:r>
              <a:rPr kumimoji="1" lang="en-US" altLang="zh-CN" sz="3200" dirty="0"/>
              <a:t>All of them report </a:t>
            </a:r>
            <a:r>
              <a:rPr kumimoji="1" lang="en-US" altLang="zh-CN" sz="3200" dirty="0">
                <a:solidFill>
                  <a:srgbClr val="FFFF00"/>
                </a:solidFill>
              </a:rPr>
              <a:t>impressive</a:t>
            </a:r>
            <a:r>
              <a:rPr kumimoji="1" lang="en-US" altLang="zh-CN" sz="3200" dirty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/>
              <a:t>results</a:t>
            </a:r>
            <a:endParaRPr kumimoji="1"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30199" y="2484393"/>
            <a:ext cx="176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Reported Fixed Defects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291369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00"/>
                </a:solidFill>
              </a:rPr>
              <a:t>55</a:t>
            </a:r>
            <a:endParaRPr kumimoji="1"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0125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00"/>
                </a:solidFill>
              </a:rPr>
              <a:t>54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97433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00"/>
                </a:solidFill>
              </a:rPr>
              <a:t>24</a:t>
            </a:r>
            <a:endParaRPr kumimoji="1"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88547" y="945079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 smtClean="0">
                <a:solidFill>
                  <a:schemeClr val="tx1"/>
                </a:solidFill>
              </a:rPr>
              <a:t>GenProg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97303" y="946136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>
                <a:solidFill>
                  <a:schemeClr val="tx1"/>
                </a:solidFill>
              </a:rPr>
              <a:t>AE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94611" y="946136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 smtClean="0">
                <a:solidFill>
                  <a:schemeClr val="tx1"/>
                </a:solidFill>
              </a:rPr>
              <a:t>RSRepair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5845" y="1678117"/>
            <a:ext cx="139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Benchmark</a:t>
            </a:r>
          </a:p>
          <a:p>
            <a:r>
              <a:rPr kumimoji="1" lang="en-US" altLang="zh-CN" sz="2000" b="1" dirty="0" smtClean="0"/>
              <a:t>Defects</a:t>
            </a:r>
            <a:endParaRPr kumimoji="1"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291369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000125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5697433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24</a:t>
            </a:r>
            <a:endParaRPr kumimoji="1" lang="zh-CN" altLang="en-US" sz="2800" b="1" dirty="0"/>
          </a:p>
        </p:txBody>
      </p:sp>
      <p:grpSp>
        <p:nvGrpSpPr>
          <p:cNvPr id="29" name="组 15"/>
          <p:cNvGrpSpPr/>
          <p:nvPr/>
        </p:nvGrpSpPr>
        <p:grpSpPr>
          <a:xfrm>
            <a:off x="457200" y="4269686"/>
            <a:ext cx="7964337" cy="1674989"/>
            <a:chOff x="457200" y="4269686"/>
            <a:chExt cx="7964337" cy="1674989"/>
          </a:xfrm>
        </p:grpSpPr>
        <p:sp>
          <p:nvSpPr>
            <p:cNvPr id="32" name="内容占位符 2"/>
            <p:cNvSpPr txBox="1">
              <a:spLocks/>
            </p:cNvSpPr>
            <p:nvPr/>
          </p:nvSpPr>
          <p:spPr>
            <a:xfrm>
              <a:off x="457200" y="4269686"/>
              <a:ext cx="5441244" cy="14866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 smtClean="0"/>
                <a:t>Patches generated by these systems are different from human written patch</a:t>
              </a:r>
            </a:p>
            <a:p>
              <a:r>
                <a:rPr kumimoji="1" lang="en-US" altLang="zh-CN" sz="2400" dirty="0" smtClean="0"/>
                <a:t>No systematic analysis</a:t>
              </a:r>
              <a:endParaRPr kumimoji="1" lang="zh-CN" altLang="en-US" sz="2400" dirty="0"/>
            </a:p>
          </p:txBody>
        </p:sp>
        <p:pic>
          <p:nvPicPr>
            <p:cNvPr id="3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3422" y="4269686"/>
              <a:ext cx="2348115" cy="1674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776" y="274638"/>
            <a:ext cx="8720667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We analyze the reported patches for these systems</a:t>
            </a:r>
            <a:endParaRPr kumimoji="1" lang="zh-CN" altLang="en-US" sz="3200" dirty="0"/>
          </a:p>
        </p:txBody>
      </p:sp>
      <p:sp>
        <p:nvSpPr>
          <p:cNvPr id="7" name="圆角矩形 6"/>
          <p:cNvSpPr/>
          <p:nvPr/>
        </p:nvSpPr>
        <p:spPr>
          <a:xfrm>
            <a:off x="598312" y="1611594"/>
            <a:ext cx="3635022" cy="1992281"/>
          </a:xfrm>
          <a:prstGeom prst="roundRect">
            <a:avLst/>
          </a:prstGeom>
          <a:solidFill>
            <a:srgbClr val="0003B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/>
              <a:t>Plausible?</a:t>
            </a:r>
          </a:p>
          <a:p>
            <a:pPr algn="ctr"/>
            <a:r>
              <a:rPr kumimoji="1" lang="en-US" altLang="zh-CN" sz="2000" dirty="0" smtClean="0"/>
              <a:t>Produce correct outputs for all test cases in the test suite</a:t>
            </a:r>
          </a:p>
          <a:p>
            <a:pPr algn="ctr"/>
            <a:endParaRPr kumimoji="1" lang="en-US" altLang="zh-CN" sz="2000" i="1" dirty="0" smtClean="0"/>
          </a:p>
          <a:p>
            <a:pPr algn="ctr"/>
            <a:r>
              <a:rPr kumimoji="1" lang="en-US" altLang="zh-CN" sz="2000" i="1" dirty="0" smtClean="0">
                <a:solidFill>
                  <a:srgbClr val="FFFF00"/>
                </a:solidFill>
              </a:rPr>
              <a:t>All </a:t>
            </a:r>
            <a:r>
              <a:rPr kumimoji="1" lang="en-US" altLang="zh-CN" sz="2000" i="1" dirty="0">
                <a:solidFill>
                  <a:srgbClr val="FFFF00"/>
                </a:solidFill>
              </a:rPr>
              <a:t>generated patches should be </a:t>
            </a:r>
            <a:r>
              <a:rPr kumimoji="1" lang="en-US" altLang="zh-CN" sz="2000" i="1" dirty="0" smtClean="0">
                <a:solidFill>
                  <a:srgbClr val="FFFF00"/>
                </a:solidFill>
              </a:rPr>
              <a:t>plausible</a:t>
            </a:r>
            <a:endParaRPr kumimoji="1" lang="en-US" altLang="zh-CN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6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868"/>
            <a:ext cx="8229600" cy="752916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Plausibility</a:t>
            </a:r>
            <a:endParaRPr kumimoji="1"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30199" y="2484393"/>
            <a:ext cx="176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Reported Fixed Defects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291369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55</a:t>
            </a:r>
            <a:endParaRPr kumimoji="1"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000125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54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97433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24</a:t>
            </a:r>
            <a:endParaRPr kumimoji="1" lang="zh-CN" altLang="en-US" sz="2800" b="1" dirty="0"/>
          </a:p>
        </p:txBody>
      </p:sp>
      <p:sp>
        <p:nvSpPr>
          <p:cNvPr id="4" name="圆角矩形 3"/>
          <p:cNvSpPr/>
          <p:nvPr/>
        </p:nvSpPr>
        <p:spPr>
          <a:xfrm>
            <a:off x="2288547" y="945079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 smtClean="0">
                <a:solidFill>
                  <a:schemeClr val="tx1"/>
                </a:solidFill>
              </a:rPr>
              <a:t>GenProg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97303" y="946136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>
                <a:solidFill>
                  <a:schemeClr val="tx1"/>
                </a:solidFill>
              </a:rPr>
              <a:t>AE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94611" y="946136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 smtClean="0">
                <a:solidFill>
                  <a:schemeClr val="tx1"/>
                </a:solidFill>
              </a:rPr>
              <a:t>RSRepair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5845" y="1678117"/>
            <a:ext cx="139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Benchmark</a:t>
            </a:r>
          </a:p>
          <a:p>
            <a:r>
              <a:rPr kumimoji="1" lang="en-US" altLang="zh-CN" sz="2000" b="1" dirty="0" smtClean="0"/>
              <a:t>Defects</a:t>
            </a:r>
            <a:endParaRPr kumimoji="1"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291369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000125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5697433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24</a:t>
            </a:r>
            <a:endParaRPr kumimoji="1" lang="zh-CN" altLang="en-US" sz="2800" b="1" dirty="0"/>
          </a:p>
        </p:txBody>
      </p:sp>
      <p:grpSp>
        <p:nvGrpSpPr>
          <p:cNvPr id="3" name="组 2"/>
          <p:cNvGrpSpPr/>
          <p:nvPr/>
        </p:nvGrpSpPr>
        <p:grpSpPr>
          <a:xfrm>
            <a:off x="335845" y="3290669"/>
            <a:ext cx="6611832" cy="707886"/>
            <a:chOff x="335845" y="3290669"/>
            <a:chExt cx="6611832" cy="707886"/>
          </a:xfrm>
        </p:grpSpPr>
        <p:sp>
          <p:nvSpPr>
            <p:cNvPr id="18" name="文本框 17"/>
            <p:cNvSpPr txBox="1"/>
            <p:nvPr/>
          </p:nvSpPr>
          <p:spPr>
            <a:xfrm>
              <a:off x="335845" y="3290669"/>
              <a:ext cx="2173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Defects </a:t>
              </a:r>
              <a:r>
                <a:rPr kumimoji="1" lang="en-US" altLang="zh-CN" sz="2000" b="1" dirty="0"/>
                <a:t> </a:t>
              </a:r>
              <a:r>
                <a:rPr kumimoji="1" lang="en-US" altLang="zh-CN" sz="2000" b="1" dirty="0" smtClean="0"/>
                <a:t>With Plausible Patches</a:t>
              </a:r>
              <a:endParaRPr kumimoji="1" lang="zh-CN" altLang="en-US" sz="20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91369" y="3383002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18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00125" y="3383002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27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697433" y="3383002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10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内容占位符 2"/>
          <p:cNvSpPr>
            <a:spLocks noGrp="1"/>
          </p:cNvSpPr>
          <p:nvPr>
            <p:ph idx="1"/>
          </p:nvPr>
        </p:nvSpPr>
        <p:spPr>
          <a:xfrm>
            <a:off x="457200" y="4193876"/>
            <a:ext cx="8461022" cy="2664124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Reason - Weak </a:t>
            </a:r>
            <a:r>
              <a:rPr kumimoji="1" lang="en-US" altLang="zh-CN" dirty="0" smtClean="0"/>
              <a:t>Proxy</a:t>
            </a:r>
          </a:p>
          <a:p>
            <a:pPr lvl="1"/>
            <a:r>
              <a:rPr kumimoji="1" lang="en-US" altLang="zh-CN" dirty="0" smtClean="0"/>
              <a:t>Patch evaluation does not check for correct output</a:t>
            </a:r>
          </a:p>
          <a:p>
            <a:pPr lvl="1"/>
            <a:r>
              <a:rPr kumimoji="1" lang="en-US" altLang="zh-CN" dirty="0" err="1"/>
              <a:t>p</a:t>
            </a:r>
            <a:r>
              <a:rPr kumimoji="1" lang="en-US" altLang="zh-CN" dirty="0" err="1" smtClean="0"/>
              <a:t>hp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libtiff</a:t>
            </a:r>
            <a:r>
              <a:rPr kumimoji="1" lang="en-US" altLang="zh-CN" dirty="0" smtClean="0"/>
              <a:t> – check exit code, </a:t>
            </a:r>
            <a:r>
              <a:rPr kumimoji="1" lang="en-US" altLang="zh-CN" i="1" dirty="0" smtClean="0"/>
              <a:t>not output</a:t>
            </a:r>
          </a:p>
          <a:p>
            <a:pPr lvl="1"/>
            <a:r>
              <a:rPr kumimoji="1" lang="en-US" altLang="zh-CN" dirty="0" smtClean="0"/>
              <a:t>Accepted </a:t>
            </a:r>
            <a:r>
              <a:rPr kumimoji="1" lang="en-US" altLang="zh-CN" dirty="0" err="1" smtClean="0"/>
              <a:t>php</a:t>
            </a:r>
            <a:r>
              <a:rPr kumimoji="1" lang="en-US" altLang="zh-CN" dirty="0" smtClean="0"/>
              <a:t> patch: </a:t>
            </a:r>
            <a:r>
              <a:rPr kumimoji="1" lang="en-US" altLang="zh-CN" b="1" dirty="0">
                <a:solidFill>
                  <a:srgbClr val="FFFF00"/>
                </a:solidFill>
                <a:latin typeface="Century"/>
                <a:cs typeface="Century"/>
              </a:rPr>
              <a:t>m</a:t>
            </a:r>
            <a:r>
              <a:rPr kumimoji="1" lang="en-US" altLang="zh-CN" b="1" dirty="0" smtClean="0">
                <a:solidFill>
                  <a:srgbClr val="FFFF00"/>
                </a:solidFill>
                <a:latin typeface="Century"/>
                <a:cs typeface="Century"/>
              </a:rPr>
              <a:t>ain(){ exit(0); } </a:t>
            </a:r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6929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776" y="274638"/>
            <a:ext cx="8720667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Analysis of the reported patches for these systems</a:t>
            </a:r>
            <a:endParaRPr kumimoji="1" lang="zh-CN" altLang="en-US" sz="3200" dirty="0"/>
          </a:p>
        </p:txBody>
      </p:sp>
      <p:sp>
        <p:nvSpPr>
          <p:cNvPr id="7" name="圆角矩形 6"/>
          <p:cNvSpPr/>
          <p:nvPr/>
        </p:nvSpPr>
        <p:spPr>
          <a:xfrm>
            <a:off x="598312" y="1611594"/>
            <a:ext cx="3635022" cy="1992281"/>
          </a:xfrm>
          <a:prstGeom prst="roundRect">
            <a:avLst/>
          </a:prstGeom>
          <a:solidFill>
            <a:srgbClr val="AD00B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/>
              <a:t>Plausible?</a:t>
            </a:r>
          </a:p>
          <a:p>
            <a:pPr algn="ctr"/>
            <a:r>
              <a:rPr kumimoji="1" lang="en-US" altLang="zh-CN" sz="2000" dirty="0" smtClean="0"/>
              <a:t>Produce correct outputs for all test cases in the test suite</a:t>
            </a:r>
          </a:p>
          <a:p>
            <a:pPr algn="ctr"/>
            <a:endParaRPr kumimoji="1" lang="en-US" altLang="zh-CN" sz="2000" dirty="0" smtClean="0"/>
          </a:p>
          <a:p>
            <a:pPr algn="ctr"/>
            <a:r>
              <a:rPr kumimoji="1" lang="en-US" altLang="zh-CN" sz="2000" b="1" dirty="0" smtClean="0"/>
              <a:t>Majority of the patches are not plausible  </a:t>
            </a:r>
            <a:endParaRPr kumimoji="1" lang="zh-CN" altLang="en-US" sz="2000" b="1" dirty="0"/>
          </a:p>
        </p:txBody>
      </p:sp>
      <p:sp>
        <p:nvSpPr>
          <p:cNvPr id="8" name="圆角矩形 7"/>
          <p:cNvSpPr/>
          <p:nvPr/>
        </p:nvSpPr>
        <p:spPr>
          <a:xfrm>
            <a:off x="4888088" y="1611594"/>
            <a:ext cx="3733801" cy="1992281"/>
          </a:xfrm>
          <a:prstGeom prst="roundRect">
            <a:avLst/>
          </a:prstGeom>
          <a:solidFill>
            <a:srgbClr val="0003B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/>
              <a:t>Correct?</a:t>
            </a:r>
          </a:p>
          <a:p>
            <a:pPr algn="ctr"/>
            <a:r>
              <a:rPr kumimoji="1" lang="en-US" altLang="zh-CN" sz="2000" dirty="0" smtClean="0"/>
              <a:t>Eliminate the defect</a:t>
            </a:r>
          </a:p>
          <a:p>
            <a:pPr algn="ctr"/>
            <a:endParaRPr kumimoji="1" lang="en-US" altLang="zh-CN" sz="2000" dirty="0"/>
          </a:p>
          <a:p>
            <a:pPr algn="ctr"/>
            <a:r>
              <a:rPr kumimoji="1" lang="en-US" altLang="zh-CN" sz="2000" i="1" dirty="0">
                <a:solidFill>
                  <a:srgbClr val="FFFF00"/>
                </a:solidFill>
              </a:rPr>
              <a:t>Passing test suite != </a:t>
            </a:r>
            <a:r>
              <a:rPr kumimoji="1" lang="en-US" altLang="zh-CN" sz="2000" i="1" dirty="0" smtClean="0">
                <a:solidFill>
                  <a:srgbClr val="FFFF00"/>
                </a:solidFill>
              </a:rPr>
              <a:t>correctness</a:t>
            </a:r>
            <a:endParaRPr kumimoji="1" lang="en-US" altLang="zh-CN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868"/>
            <a:ext cx="8229600" cy="752916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Correctness</a:t>
            </a:r>
            <a:endParaRPr kumimoji="1"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30199" y="2484393"/>
            <a:ext cx="176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Reported Fixed Defects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291369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55</a:t>
            </a:r>
            <a:endParaRPr kumimoji="1"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000125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54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97433" y="2576726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24</a:t>
            </a:r>
            <a:endParaRPr kumimoji="1" lang="zh-CN" altLang="en-US" sz="2800" b="1" dirty="0"/>
          </a:p>
        </p:txBody>
      </p:sp>
      <p:sp>
        <p:nvSpPr>
          <p:cNvPr id="4" name="圆角矩形 3"/>
          <p:cNvSpPr/>
          <p:nvPr/>
        </p:nvSpPr>
        <p:spPr>
          <a:xfrm>
            <a:off x="2288547" y="945079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 smtClean="0">
                <a:solidFill>
                  <a:schemeClr val="tx1"/>
                </a:solidFill>
              </a:rPr>
              <a:t>GenProg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97303" y="946136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>
                <a:solidFill>
                  <a:schemeClr val="tx1"/>
                </a:solidFill>
              </a:rPr>
              <a:t>AE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94611" y="946136"/>
            <a:ext cx="1255889" cy="519537"/>
          </a:xfrm>
          <a:prstGeom prst="roundRect">
            <a:avLst/>
          </a:prstGeom>
          <a:solidFill>
            <a:srgbClr val="0003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 smtClean="0">
                <a:solidFill>
                  <a:schemeClr val="tx1"/>
                </a:solidFill>
              </a:rPr>
              <a:t>RSRepair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5845" y="1678117"/>
            <a:ext cx="139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Benchmark</a:t>
            </a:r>
          </a:p>
          <a:p>
            <a:r>
              <a:rPr kumimoji="1" lang="en-US" altLang="zh-CN" sz="2000" b="1" dirty="0" smtClean="0"/>
              <a:t>Defects</a:t>
            </a:r>
            <a:endParaRPr kumimoji="1"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291369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000125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105</a:t>
            </a:r>
            <a:endParaRPr kumimoji="1" lang="zh-CN" altLang="en-US" sz="28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5697433" y="1770450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/>
              <a:t>24</a:t>
            </a:r>
            <a:endParaRPr kumimoji="1" lang="zh-CN" altLang="en-US" sz="2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335845" y="3290669"/>
            <a:ext cx="217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Defects </a:t>
            </a:r>
            <a:r>
              <a:rPr kumimoji="1" lang="en-US" altLang="zh-CN" sz="2000" b="1" dirty="0"/>
              <a:t> </a:t>
            </a:r>
            <a:r>
              <a:rPr kumimoji="1" lang="en-US" altLang="zh-CN" sz="2000" b="1" dirty="0" smtClean="0"/>
              <a:t>With Plausible Patches</a:t>
            </a:r>
            <a:endParaRPr kumimoji="1"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2291369" y="3383002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</a:rPr>
              <a:t>18</a:t>
            </a:r>
            <a:endParaRPr kumimoji="1"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00125" y="3383002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97433" y="3383002"/>
            <a:ext cx="125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FFFF"/>
                </a:solidFill>
              </a:rPr>
              <a:t>10</a:t>
            </a:r>
            <a:endParaRPr kumimoji="1" lang="zh-CN" altLang="en-US" sz="2800" b="1" dirty="0">
              <a:solidFill>
                <a:srgbClr val="FFFFFF"/>
              </a:solidFill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335845" y="4096946"/>
            <a:ext cx="6611832" cy="707886"/>
            <a:chOff x="335845" y="4096946"/>
            <a:chExt cx="6611832" cy="707886"/>
          </a:xfrm>
        </p:grpSpPr>
        <p:sp>
          <p:nvSpPr>
            <p:cNvPr id="23" name="文本框 22"/>
            <p:cNvSpPr txBox="1"/>
            <p:nvPr/>
          </p:nvSpPr>
          <p:spPr>
            <a:xfrm>
              <a:off x="335845" y="4096946"/>
              <a:ext cx="1913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/>
                <a:t>Defects With Correct Patches</a:t>
              </a:r>
              <a:endParaRPr kumimoji="1" lang="zh-CN" altLang="en-US" sz="2000" b="1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91369" y="418927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2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00125" y="418927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97433" y="4189279"/>
              <a:ext cx="1250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 smtClean="0">
                  <a:solidFill>
                    <a:srgbClr val="FFFF00"/>
                  </a:solidFill>
                </a:rPr>
                <a:t>2</a:t>
              </a:r>
              <a:endParaRPr kumimoji="1" lang="zh-CN" alt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内容占位符 2"/>
          <p:cNvSpPr>
            <a:spLocks noGrp="1"/>
          </p:cNvSpPr>
          <p:nvPr>
            <p:ph idx="1"/>
          </p:nvPr>
        </p:nvSpPr>
        <p:spPr>
          <a:xfrm>
            <a:off x="539705" y="5087586"/>
            <a:ext cx="8046156" cy="1638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2800" dirty="0" smtClean="0"/>
              <a:t>Developed new test cases that expose defects for all plausible but incorrect patches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0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4263674137"/>
              </p:ext>
            </p:extLst>
          </p:nvPr>
        </p:nvGraphicFramePr>
        <p:xfrm>
          <a:off x="-189445" y="1794140"/>
          <a:ext cx="5680513" cy="317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 err="1" smtClean="0"/>
              <a:t>GenProg</a:t>
            </a:r>
            <a:r>
              <a:rPr kumimoji="1" lang="en-US" altLang="zh-CN" sz="3200" dirty="0" smtClean="0"/>
              <a:t> Statistics</a:t>
            </a:r>
            <a:endParaRPr kumimoji="1" lang="zh-CN" altLang="en-US" sz="3200" dirty="0"/>
          </a:p>
        </p:txBody>
      </p:sp>
      <p:grpSp>
        <p:nvGrpSpPr>
          <p:cNvPr id="8" name="组 7"/>
          <p:cNvGrpSpPr/>
          <p:nvPr/>
        </p:nvGrpSpPr>
        <p:grpSpPr>
          <a:xfrm>
            <a:off x="5214689" y="1945186"/>
            <a:ext cx="3835298" cy="3475483"/>
            <a:chOff x="5337989" y="1945186"/>
            <a:chExt cx="3835298" cy="3475483"/>
          </a:xfrm>
        </p:grpSpPr>
        <p:sp>
          <p:nvSpPr>
            <p:cNvPr id="3" name="TextBox 2"/>
            <p:cNvSpPr txBox="1"/>
            <p:nvPr/>
          </p:nvSpPr>
          <p:spPr>
            <a:xfrm>
              <a:off x="6004558" y="1945186"/>
              <a:ext cx="303310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Stronger Test Suites?</a:t>
              </a:r>
            </a:p>
            <a:p>
              <a:pPr algn="ctr"/>
              <a:r>
                <a:rPr lang="en-US" sz="2000" dirty="0"/>
                <a:t>W</a:t>
              </a:r>
              <a:r>
                <a:rPr lang="en-US" sz="2000" dirty="0" smtClean="0"/>
                <a:t>ill </a:t>
              </a:r>
              <a:r>
                <a:rPr lang="en-US" sz="2000" dirty="0" err="1" smtClean="0"/>
                <a:t>GenProg</a:t>
              </a:r>
              <a:r>
                <a:rPr lang="en-US" sz="2000" dirty="0" smtClean="0"/>
                <a:t> generate correct patches given new </a:t>
              </a:r>
              <a:r>
                <a:rPr lang="en-US" sz="2000" dirty="0"/>
                <a:t>test cases that eliminate incorrect </a:t>
              </a:r>
              <a:r>
                <a:rPr lang="en-US" sz="2000" dirty="0" smtClean="0"/>
                <a:t>patches?</a:t>
              </a:r>
            </a:p>
            <a:p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04559" y="4035674"/>
              <a:ext cx="3168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Fixed Test Scripts?</a:t>
              </a:r>
            </a:p>
            <a:p>
              <a:pPr algn="ctr"/>
              <a:r>
                <a:rPr lang="en-US" sz="2000" dirty="0"/>
                <a:t>W</a:t>
              </a:r>
              <a:r>
                <a:rPr lang="en-US" sz="2000" dirty="0" smtClean="0"/>
                <a:t>ill </a:t>
              </a:r>
              <a:r>
                <a:rPr lang="en-US" sz="2000" dirty="0" err="1" smtClean="0"/>
                <a:t>GenProg</a:t>
              </a:r>
              <a:r>
                <a:rPr lang="en-US" sz="2000" dirty="0" smtClean="0"/>
                <a:t> generate plausible patches given fixed </a:t>
              </a:r>
              <a:r>
                <a:rPr lang="en-US" sz="2000" dirty="0"/>
                <a:t>patch </a:t>
              </a:r>
              <a:r>
                <a:rPr lang="en-US" sz="2000" dirty="0" smtClean="0"/>
                <a:t>evaluation scripts?</a:t>
              </a:r>
              <a:endParaRPr lang="en-US" sz="2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337989" y="2693837"/>
              <a:ext cx="666569" cy="6272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37989" y="3868764"/>
              <a:ext cx="666569" cy="514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879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16756</TotalTime>
  <Words>1489</Words>
  <Application>Microsoft Macintosh PowerPoint</Application>
  <PresentationFormat>全屏显示(4:3)</PresentationFormat>
  <Paragraphs>330</Paragraphs>
  <Slides>31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An Analysis of Patch Plausibility and Correctness of Generate-And-Validate Patch Generation System</vt:lpstr>
      <vt:lpstr>Generate-And-Validate Patch Generation Systems</vt:lpstr>
      <vt:lpstr>Generate-And-Validate Patch Generation Systems</vt:lpstr>
      <vt:lpstr>All of them report impressive results</vt:lpstr>
      <vt:lpstr>We analyze the reported patches for these systems</vt:lpstr>
      <vt:lpstr>Plausibility</vt:lpstr>
      <vt:lpstr>Analysis of the reported patches for these systems</vt:lpstr>
      <vt:lpstr>Correctness</vt:lpstr>
      <vt:lpstr>GenProg Statistics</vt:lpstr>
      <vt:lpstr>Analysis of the reported patches for these systems</vt:lpstr>
      <vt:lpstr>Reexecution of GenProg on Remaining 103 Defects</vt:lpstr>
      <vt:lpstr>Bottom Line For GenProg</vt:lpstr>
      <vt:lpstr>Examples of Correct GenProg Patch(1/2)</vt:lpstr>
      <vt:lpstr>Examples of Correct GenProg Patch(2/2)</vt:lpstr>
      <vt:lpstr>All Correct Patches Simply Delete Code</vt:lpstr>
      <vt:lpstr>Semantic Analysis</vt:lpstr>
      <vt:lpstr>We found a common scenario</vt:lpstr>
      <vt:lpstr>If all these patches simply delete functionality</vt:lpstr>
      <vt:lpstr>We present Kali</vt:lpstr>
      <vt:lpstr>Experimental Results of Kali</vt:lpstr>
      <vt:lpstr>Experimental Results of Kali</vt:lpstr>
      <vt:lpstr>PowerPoint 演示文稿</vt:lpstr>
      <vt:lpstr>Path To Success</vt:lpstr>
      <vt:lpstr>Promising directions</vt:lpstr>
      <vt:lpstr>Promising directions</vt:lpstr>
      <vt:lpstr>Promising Directions</vt:lpstr>
      <vt:lpstr>Take Aways</vt:lpstr>
      <vt:lpstr>Summary</vt:lpstr>
      <vt:lpstr>Path to Success for the automatic patch generation systems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zichao qi</dc:creator>
  <cp:lastModifiedBy>zichao qi</cp:lastModifiedBy>
  <cp:revision>1569</cp:revision>
  <dcterms:created xsi:type="dcterms:W3CDTF">2015-03-07T22:09:53Z</dcterms:created>
  <dcterms:modified xsi:type="dcterms:W3CDTF">2015-07-15T17:22:01Z</dcterms:modified>
</cp:coreProperties>
</file>