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74" r:id="rId5"/>
    <p:sldId id="302" r:id="rId6"/>
    <p:sldId id="291" r:id="rId7"/>
    <p:sldId id="289" r:id="rId8"/>
    <p:sldId id="294" r:id="rId9"/>
    <p:sldId id="290" r:id="rId10"/>
    <p:sldId id="293" r:id="rId11"/>
    <p:sldId id="295" r:id="rId12"/>
    <p:sldId id="273" r:id="rId13"/>
    <p:sldId id="264" r:id="rId14"/>
    <p:sldId id="296" r:id="rId15"/>
    <p:sldId id="269" r:id="rId16"/>
    <p:sldId id="270" r:id="rId17"/>
    <p:sldId id="271" r:id="rId18"/>
    <p:sldId id="297" r:id="rId19"/>
    <p:sldId id="279" r:id="rId20"/>
    <p:sldId id="281" r:id="rId21"/>
    <p:sldId id="277" r:id="rId22"/>
    <p:sldId id="298" r:id="rId23"/>
    <p:sldId id="288" r:id="rId24"/>
    <p:sldId id="301" r:id="rId25"/>
    <p:sldId id="305" r:id="rId26"/>
    <p:sldId id="303" r:id="rId27"/>
    <p:sldId id="304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3D3"/>
    <a:srgbClr val="D0B1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21173" autoAdjust="0"/>
    <p:restoredTop sz="83278" autoAdjust="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F231-BF0C-4C06-926C-6C442BD06A21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71AC-6536-43D7-965F-7C6794964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Necessity</a:t>
            </a:r>
            <a:r>
              <a:rPr lang="en-US" baseline="0" dirty="0" smtClean="0"/>
              <a:t> is the mother of invention.  </a:t>
            </a:r>
            <a:r>
              <a:rPr lang="en-US" baseline="0" dirty="0" smtClean="0">
                <a:sym typeface="Wingdings" pitchFamily="2" charset="2"/>
              </a:rPr>
              <a:t> Develop techniques and first</a:t>
            </a:r>
            <a:r>
              <a:rPr lang="en-US" dirty="0" smtClean="0">
                <a:sym typeface="Wingdings" pitchFamily="2" charset="2"/>
              </a:rPr>
              <a:t> use data sources based on limitations in computing power,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71AC-6536-43D7-965F-7C67949644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502B-47B6-4C5E-950C-BA513AE89B30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901F-817D-4FF5-A331-83EAC0858CC9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7771-E13A-4DA7-AAF8-5ADC0487E1E0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5B6B-F38E-479A-9A68-D578CD1EF480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BE08-332C-400D-8C54-3B932396E8C1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557F-B966-415A-983B-3451012CBF8C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A195-C2C3-47E9-BDCE-F828DB30463C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6D04-117A-4E83-BE5F-F5D6582653CE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B8BF-498A-430D-A376-36814F0DE2F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356B-118E-49DB-A69B-F38D57324B82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D762-6FEF-4835-BAAC-861AA7671EE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AD47-AB38-4C7B-BA04-6A90DE4400A0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F6C5-47D8-4AD0-BD0A-1BC9A633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Roll Call!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Taking a Census of MOOC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391400" cy="1752600"/>
          </a:xfrm>
        </p:spPr>
        <p:txBody>
          <a:bodyPr/>
          <a:lstStyle/>
          <a:p>
            <a:r>
              <a:rPr lang="en-US" dirty="0" smtClean="0"/>
              <a:t>Betsy Williams</a:t>
            </a:r>
          </a:p>
          <a:p>
            <a:r>
              <a:rPr lang="en-US" sz="2800" dirty="0" smtClean="0"/>
              <a:t>Stanford University, Graduate School of Education</a:t>
            </a:r>
            <a:endParaRPr lang="en-US" sz="2800" dirty="0"/>
          </a:p>
        </p:txBody>
      </p:sp>
      <p:pic>
        <p:nvPicPr>
          <p:cNvPr id="3074" name="Picture 2" descr="C:\Documents and Settings\Betsy\Desktop\Dropbox\EDM 2013 rec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4263"/>
            <a:ext cx="1963738" cy="1963737"/>
          </a:xfrm>
          <a:prstGeom prst="rect">
            <a:avLst/>
          </a:prstGeom>
          <a:noFill/>
        </p:spPr>
      </p:pic>
      <p:pic>
        <p:nvPicPr>
          <p:cNvPr id="3076" name="Picture 4" descr="https://sites.google.com/a/iis.memphis.edu/aied-2013-conference/_/rsrc/1363658141376/config/Untitl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62524"/>
            <a:ext cx="1905000" cy="1895476"/>
          </a:xfrm>
          <a:prstGeom prst="rect">
            <a:avLst/>
          </a:prstGeom>
          <a:noFill/>
        </p:spPr>
      </p:pic>
      <p:pic>
        <p:nvPicPr>
          <p:cNvPr id="3078" name="Picture 6" descr="https://sites.google.com/site/moocshop/_/rsrc/1363677081434/config/customLogo.gif?revision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479" y="5400675"/>
            <a:ext cx="4271521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Possible If Variables Ignored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We Know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>
            <a:normAutofit fontScale="85000" lnSpcReduction="10000"/>
          </a:bodyPr>
          <a:lstStyle/>
          <a:p>
            <a:pPr marL="342900" lvl="1" indent="-342900"/>
            <a:r>
              <a:rPr lang="en-US" sz="3300" dirty="0" smtClean="0"/>
              <a:t>Not all researchers here aim at causal models or experiments, but some (now and in the future) do.</a:t>
            </a:r>
          </a:p>
          <a:p>
            <a:pPr marL="342900" lvl="1" indent="-342900"/>
            <a:r>
              <a:rPr lang="en-US" sz="3300" b="1" dirty="0" smtClean="0"/>
              <a:t>Omitted variable bias</a:t>
            </a:r>
            <a:endParaRPr lang="en-US" sz="3300" dirty="0" smtClean="0"/>
          </a:p>
          <a:p>
            <a:pPr marL="742950" lvl="2" indent="-342900"/>
            <a:r>
              <a:rPr lang="en-US" sz="2900" dirty="0" smtClean="0"/>
              <a:t>If background variable is correlated with both variable of interest and  outcome variable, then coefficients are biased.</a:t>
            </a:r>
          </a:p>
          <a:p>
            <a:pPr marL="342900" lvl="1" indent="-342900"/>
            <a:r>
              <a:rPr lang="en-US" sz="3300" b="1" dirty="0" smtClean="0"/>
              <a:t>Attrition bias</a:t>
            </a:r>
          </a:p>
          <a:p>
            <a:pPr marL="742950" lvl="2" indent="-342900"/>
            <a:r>
              <a:rPr lang="en-US" sz="2900" dirty="0" smtClean="0"/>
              <a:t>Even in an RCT, differential attrition by a background variable can bias the results, especially if this variable is not measured and is correlated with explanatory/treatment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Implementing a Comprehensive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Tackled at Platform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More flexibility in data collection</a:t>
            </a:r>
          </a:p>
          <a:p>
            <a:pPr lvl="1"/>
            <a:r>
              <a:rPr lang="en-US" dirty="0" smtClean="0"/>
              <a:t>Incentives </a:t>
            </a:r>
            <a:r>
              <a:rPr lang="en-US" dirty="0"/>
              <a:t>could be offered more </a:t>
            </a:r>
            <a:r>
              <a:rPr lang="en-US" dirty="0" smtClean="0"/>
              <a:t>easily</a:t>
            </a:r>
          </a:p>
          <a:p>
            <a:pPr lvl="1"/>
            <a:r>
              <a:rPr lang="en-US" dirty="0" smtClean="0"/>
              <a:t>Questions could be embedded </a:t>
            </a:r>
            <a:r>
              <a:rPr lang="en-US" dirty="0"/>
              <a:t>in the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Questions could be asked over time, or reminders issued</a:t>
            </a:r>
            <a:endParaRPr lang="en-US" dirty="0"/>
          </a:p>
          <a:p>
            <a:pPr lvl="0"/>
            <a:r>
              <a:rPr lang="en-US" dirty="0" smtClean="0"/>
              <a:t>Simplify process</a:t>
            </a:r>
          </a:p>
          <a:p>
            <a:pPr lvl="1"/>
            <a:r>
              <a:rPr lang="en-US" dirty="0" smtClean="0"/>
              <a:t>Captures </a:t>
            </a:r>
            <a:r>
              <a:rPr lang="en-US" dirty="0"/>
              <a:t>students </a:t>
            </a:r>
            <a:r>
              <a:rPr lang="en-US" dirty="0" smtClean="0"/>
              <a:t>only once who enroll in multiple classes</a:t>
            </a:r>
          </a:p>
          <a:p>
            <a:pPr lvl="1"/>
            <a:r>
              <a:rPr lang="en-US" dirty="0" smtClean="0"/>
              <a:t>Standardized questions</a:t>
            </a:r>
            <a:endParaRPr lang="en-US" dirty="0"/>
          </a:p>
          <a:p>
            <a:pPr lvl="0"/>
            <a:r>
              <a:rPr lang="en-US" dirty="0" smtClean="0"/>
              <a:t>Allows instructors to expect who might enroll, from overall </a:t>
            </a:r>
            <a:r>
              <a:rPr lang="en-US" dirty="0"/>
              <a:t>platform population.</a:t>
            </a:r>
          </a:p>
          <a:p>
            <a:pPr lvl="0"/>
            <a:r>
              <a:rPr lang="en-US" dirty="0" smtClean="0"/>
              <a:t>For a random sample of students, allocate resources to follow-up on survey to improve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How 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of Interest on MOOC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Age, gender, race, ethnicity, countries of residence and origin </a:t>
            </a:r>
          </a:p>
          <a:p>
            <a:pPr lvl="1"/>
            <a:r>
              <a:rPr lang="en-US" dirty="0" smtClean="0"/>
              <a:t>Socioeconomic status and family structure</a:t>
            </a:r>
          </a:p>
          <a:p>
            <a:pPr lvl="1"/>
            <a:r>
              <a:rPr lang="en-US" dirty="0" smtClean="0"/>
              <a:t>Native language and familiarity with course language</a:t>
            </a:r>
          </a:p>
          <a:p>
            <a:pPr lvl="1"/>
            <a:r>
              <a:rPr lang="en-US" dirty="0" smtClean="0"/>
              <a:t>Detailed educational and work history</a:t>
            </a:r>
          </a:p>
          <a:p>
            <a:pPr lvl="1"/>
            <a:r>
              <a:rPr lang="en-US" dirty="0" smtClean="0"/>
              <a:t>Previous knowledge in subject area (tested?)</a:t>
            </a:r>
          </a:p>
          <a:p>
            <a:r>
              <a:rPr lang="en-US" dirty="0" smtClean="0"/>
              <a:t>Attitudes and beliefs about online class</a:t>
            </a:r>
          </a:p>
          <a:p>
            <a:pPr lvl="1"/>
            <a:r>
              <a:rPr lang="en-US" dirty="0" smtClean="0"/>
              <a:t>Motivation, goals, reasons for taking class</a:t>
            </a:r>
          </a:p>
          <a:p>
            <a:pPr lvl="1"/>
            <a:r>
              <a:rPr lang="en-US" dirty="0" smtClean="0"/>
              <a:t>Beliefs about value of online learning</a:t>
            </a:r>
          </a:p>
          <a:p>
            <a:pPr lvl="1"/>
            <a:r>
              <a:rPr lang="en-US" dirty="0" smtClean="0"/>
              <a:t>Experience with MOOCs and other self-directed or distance learning</a:t>
            </a:r>
          </a:p>
          <a:p>
            <a:r>
              <a:rPr lang="en-US" dirty="0" smtClean="0"/>
              <a:t>Behavioral &amp; </a:t>
            </a:r>
            <a:r>
              <a:rPr lang="en-US" dirty="0" err="1" smtClean="0"/>
              <a:t>metacognitive</a:t>
            </a:r>
            <a:r>
              <a:rPr lang="en-US" dirty="0" smtClean="0"/>
              <a:t> factors</a:t>
            </a:r>
          </a:p>
          <a:p>
            <a:pPr lvl="1"/>
            <a:r>
              <a:rPr lang="en-US" dirty="0" smtClean="0"/>
              <a:t>Level of risk aversion and level of time discounting/present orientation</a:t>
            </a:r>
          </a:p>
          <a:p>
            <a:pPr lvl="1"/>
            <a:r>
              <a:rPr lang="en-US" dirty="0" smtClean="0"/>
              <a:t>Planned goal for class, amount of time planned for it</a:t>
            </a:r>
          </a:p>
          <a:p>
            <a:r>
              <a:rPr lang="en-US" dirty="0" smtClean="0"/>
              <a:t>Resources available for class</a:t>
            </a:r>
          </a:p>
          <a:p>
            <a:pPr lvl="1"/>
            <a:r>
              <a:rPr lang="en-US" dirty="0" smtClean="0"/>
              <a:t>Availability of electronic devices and Internet connection</a:t>
            </a:r>
          </a:p>
          <a:p>
            <a:pPr lvl="2"/>
            <a:r>
              <a:rPr lang="en-US" dirty="0" smtClean="0"/>
              <a:t>What is available?  Must they be shared with others?</a:t>
            </a:r>
          </a:p>
          <a:p>
            <a:pPr lvl="1"/>
            <a:r>
              <a:rPr lang="en-US" dirty="0" smtClean="0"/>
              <a:t>External supports (peers, tutors, library, campus)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How 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Planning and Business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</a:t>
            </a:r>
            <a:r>
              <a:rPr lang="en-US" dirty="0"/>
              <a:t>is willing and able to pay?</a:t>
            </a:r>
          </a:p>
          <a:p>
            <a:r>
              <a:rPr lang="en-US" dirty="0"/>
              <a:t>Course recommendation engine would benefit, </a:t>
            </a:r>
            <a:endParaRPr lang="en-US" dirty="0" smtClean="0"/>
          </a:p>
          <a:p>
            <a:pPr lvl="1"/>
            <a:r>
              <a:rPr lang="en-US" dirty="0" smtClean="0"/>
              <a:t>Sort students interested in consumption vs. investment value</a:t>
            </a:r>
            <a:endParaRPr lang="en-US" dirty="0"/>
          </a:p>
          <a:p>
            <a:r>
              <a:rPr lang="en-US" dirty="0" smtClean="0"/>
              <a:t>Predict </a:t>
            </a:r>
            <a:r>
              <a:rPr lang="en-US" dirty="0"/>
              <a:t>demand for classes taught at a certain level or on a certain topic</a:t>
            </a:r>
          </a:p>
          <a:p>
            <a:r>
              <a:rPr lang="en-US" dirty="0" smtClean="0"/>
              <a:t>Suggest </a:t>
            </a:r>
            <a:r>
              <a:rPr lang="en-US" dirty="0"/>
              <a:t>other institutions that may be good for partnerships (businesses, colleges, governments)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Instructional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Knowing students key to teaching (</a:t>
            </a:r>
            <a:r>
              <a:rPr lang="en-US" dirty="0" err="1" smtClean="0"/>
              <a:t>Shulman</a:t>
            </a:r>
            <a:r>
              <a:rPr lang="en-US" dirty="0" smtClean="0"/>
              <a:t> </a:t>
            </a:r>
            <a:r>
              <a:rPr lang="en-US" dirty="0"/>
              <a:t>1987) </a:t>
            </a:r>
          </a:p>
          <a:p>
            <a:r>
              <a:rPr lang="en-US" dirty="0"/>
              <a:t>Knowing </a:t>
            </a:r>
            <a:r>
              <a:rPr lang="en-US" dirty="0" smtClean="0"/>
              <a:t>likely misconceptions </a:t>
            </a:r>
            <a:r>
              <a:rPr lang="en-US" dirty="0"/>
              <a:t>is vital for teaching new information (Piaget;  </a:t>
            </a:r>
            <a:r>
              <a:rPr lang="en-US" dirty="0" smtClean="0"/>
              <a:t>Ackermann </a:t>
            </a:r>
            <a:r>
              <a:rPr lang="en-US" dirty="0"/>
              <a:t>2004)</a:t>
            </a:r>
          </a:p>
          <a:p>
            <a:r>
              <a:rPr lang="en-US" dirty="0" smtClean="0"/>
              <a:t>More real-time feedback available to instructor in traditional classroom</a:t>
            </a:r>
            <a:endParaRPr lang="en-US" dirty="0"/>
          </a:p>
          <a:p>
            <a:r>
              <a:rPr lang="en-US" dirty="0" smtClean="0"/>
              <a:t>Without </a:t>
            </a:r>
            <a:r>
              <a:rPr lang="en-US" dirty="0"/>
              <a:t>background knowledge of students, behaviors measured may be poorly interpreted.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a novel, weird context.  But how weird?</a:t>
            </a:r>
          </a:p>
          <a:p>
            <a:r>
              <a:rPr lang="en-US" dirty="0" smtClean="0"/>
              <a:t>MOOCs </a:t>
            </a:r>
            <a:r>
              <a:rPr lang="en-US" dirty="0"/>
              <a:t>offer radical levels of access and so include many non-traditional and out-of-school learners, who are often elusive research subjects.</a:t>
            </a:r>
          </a:p>
          <a:p>
            <a:r>
              <a:rPr lang="en-US" dirty="0"/>
              <a:t>Number of students and means of instruction very amenable to experimentation.</a:t>
            </a:r>
          </a:p>
          <a:p>
            <a:r>
              <a:rPr lang="en-US" dirty="0"/>
              <a:t>MOOCs strip down the traditional classroom to only those elements designed into it;  this provides for a fantastic place to experiment on the importance of things taken for granted in other classrooms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Results not externally valid unless we know who learners are.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Attention is limited</a:t>
            </a:r>
          </a:p>
          <a:p>
            <a:pPr lvl="1"/>
            <a:r>
              <a:rPr lang="en-US" dirty="0" smtClean="0"/>
              <a:t>Time answering question takes away from time engaging with platform/class</a:t>
            </a:r>
          </a:p>
          <a:p>
            <a:pPr lvl="1"/>
            <a:r>
              <a:rPr lang="en-US" dirty="0" smtClean="0"/>
              <a:t>At extreme, too many questions may drive students away</a:t>
            </a:r>
          </a:p>
          <a:p>
            <a:r>
              <a:rPr lang="en-US" dirty="0" smtClean="0"/>
              <a:t>High quality survey responses may take persistent follow-up</a:t>
            </a:r>
          </a:p>
          <a:p>
            <a:r>
              <a:rPr lang="en-US" dirty="0" smtClean="0"/>
              <a:t>Cost could be lessened with matrix sampling or long and short forms,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Concerns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data??!?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past, economists and education researchers </a:t>
            </a:r>
            <a:r>
              <a:rPr lang="en-US" b="1" dirty="0" smtClean="0"/>
              <a:t>forced to </a:t>
            </a:r>
            <a:r>
              <a:rPr lang="en-US" dirty="0" smtClean="0"/>
              <a:t>rely on demographic and school record data to make inferences and provide all covariates.</a:t>
            </a:r>
          </a:p>
          <a:p>
            <a:pPr lvl="1"/>
            <a:r>
              <a:rPr lang="en-US" dirty="0" smtClean="0"/>
              <a:t>Fine-grained data in MOOC log files is a dream come true!</a:t>
            </a:r>
          </a:p>
          <a:p>
            <a:pPr lvl="1"/>
            <a:r>
              <a:rPr lang="en-US" dirty="0" smtClean="0"/>
              <a:t>BUT demographic and administrative data have been shown to be important, and their absence is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More background data collected, more risk individual can be identified from composite data, and greater cost if data is intercepted.</a:t>
            </a:r>
          </a:p>
          <a:p>
            <a:r>
              <a:rPr lang="en-US" dirty="0" smtClean="0"/>
              <a:t>Privacy concerns about answering some questions may bias sample, if students opt out differentially</a:t>
            </a:r>
          </a:p>
          <a:p>
            <a:r>
              <a:rPr lang="en-US" dirty="0" smtClean="0"/>
              <a:t>Clear data use policy may encourage contribution</a:t>
            </a:r>
          </a:p>
          <a:p>
            <a:r>
              <a:rPr lang="en-US" dirty="0" smtClean="0"/>
              <a:t>Might use special procedure for sensitive questions (Du &amp; Zhan 2003)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Concerns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Betsy\Desktop\Dropbox\nobodyknowsyoureadogonthe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007" y="0"/>
            <a:ext cx="6783993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Stereotype Threat &amp;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race, gender, etc. are queried, this may remind students of stereotypes and affect performance (e.g. Walton et al. 2012)</a:t>
            </a:r>
          </a:p>
          <a:p>
            <a:pPr lvl="1"/>
            <a:r>
              <a:rPr lang="en-US" dirty="0" smtClean="0"/>
              <a:t>MOOCs seem to offer a refreshing blank slate—but are there ever neutral contexts?</a:t>
            </a:r>
          </a:p>
          <a:p>
            <a:pPr lvl="1"/>
            <a:r>
              <a:rPr lang="en-US" dirty="0" smtClean="0"/>
              <a:t>Given the significance of identity in education, it is too big of an assumption to make that it is never a factor here.</a:t>
            </a:r>
          </a:p>
          <a:p>
            <a:r>
              <a:rPr lang="en-US" dirty="0" smtClean="0"/>
              <a:t>Knowing their results are being studied may induce other changes</a:t>
            </a:r>
          </a:p>
          <a:p>
            <a:pPr lvl="1"/>
            <a:r>
              <a:rPr lang="en-US" dirty="0" smtClean="0"/>
              <a:t>Hawthorne Effect, etc.</a:t>
            </a:r>
          </a:p>
          <a:p>
            <a:r>
              <a:rPr lang="en-US" dirty="0" smtClean="0"/>
              <a:t>Maladaptive use of information</a:t>
            </a:r>
          </a:p>
          <a:p>
            <a:pPr lvl="1"/>
            <a:r>
              <a:rPr lang="en-US" dirty="0" smtClean="0"/>
              <a:t>Instructors may adapt courses wrong or in ways that undermine comparability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Continue discussion about potential need for background data</a:t>
            </a:r>
          </a:p>
          <a:p>
            <a:r>
              <a:rPr lang="en-US" dirty="0" smtClean="0"/>
              <a:t>More studies that test whether models differ when run separately by background variables</a:t>
            </a:r>
          </a:p>
          <a:p>
            <a:r>
              <a:rPr lang="en-US" dirty="0" smtClean="0"/>
              <a:t>Create a prototype survey</a:t>
            </a:r>
          </a:p>
          <a:p>
            <a:pPr lvl="1"/>
            <a:r>
              <a:rPr lang="en-US" dirty="0" smtClean="0"/>
              <a:t>Based on intake instruments currently used in traditional higher education and MOOCs</a:t>
            </a:r>
          </a:p>
          <a:p>
            <a:pPr lvl="1"/>
            <a:r>
              <a:rPr lang="en-US" dirty="0" smtClean="0"/>
              <a:t>Input from researchers in diverse fields</a:t>
            </a:r>
          </a:p>
          <a:p>
            <a:pPr lvl="1"/>
            <a:r>
              <a:rPr lang="en-US" dirty="0" smtClean="0"/>
              <a:t>Invest in survey design, offer survey for others</a:t>
            </a:r>
          </a:p>
          <a:p>
            <a:pPr lvl="1"/>
            <a:r>
              <a:rPr lang="en-US" dirty="0" smtClean="0"/>
              <a:t>Suggest standard field formats, for easier interoperability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Questions?</a:t>
            </a:r>
          </a:p>
          <a:p>
            <a:endParaRPr lang="en-US" sz="4800" dirty="0" smtClean="0"/>
          </a:p>
          <a:p>
            <a:pPr algn="ctr">
              <a:buNone/>
            </a:pPr>
            <a:r>
              <a:rPr lang="en-US" sz="4000" dirty="0" smtClean="0"/>
              <a:t>betsyw@stanford.edu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Indulgent Example of Data Value</a:t>
            </a:r>
            <a:endParaRPr lang="en-US" dirty="0"/>
          </a:p>
        </p:txBody>
      </p:sp>
      <p:pic>
        <p:nvPicPr>
          <p:cNvPr id="6" name="Content Placeholder 5" descr="Friday Tweet squa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182019"/>
            <a:ext cx="3362325" cy="33623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00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Value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dirty="0" smtClean="0"/>
              <a:t>Knowing it to be a peach-faced lovebird suggested how to care for it.</a:t>
            </a:r>
          </a:p>
          <a:p>
            <a:pPr lvl="1"/>
            <a:r>
              <a:rPr lang="en-US" dirty="0" smtClean="0"/>
              <a:t>Suggests prior results to consult.</a:t>
            </a:r>
          </a:p>
          <a:p>
            <a:r>
              <a:rPr lang="en-US" dirty="0" smtClean="0"/>
              <a:t>Value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observed behavior</a:t>
            </a:r>
          </a:p>
          <a:p>
            <a:pPr lvl="1"/>
            <a:r>
              <a:rPr lang="en-US" dirty="0" smtClean="0"/>
              <a:t>Can help identify background, patterns</a:t>
            </a:r>
          </a:p>
          <a:p>
            <a:pPr lvl="2"/>
            <a:r>
              <a:rPr lang="en-US" dirty="0" smtClean="0"/>
              <a:t>Hopped into cage, implying it was a</a:t>
            </a:r>
            <a:r>
              <a:rPr lang="en-US" dirty="0" smtClean="0">
                <a:sym typeface="Wingdings" pitchFamily="2" charset="2"/>
              </a:rPr>
              <a:t> pet.</a:t>
            </a:r>
            <a:endParaRPr lang="en-US" dirty="0" smtClean="0"/>
          </a:p>
          <a:p>
            <a:pPr lvl="1"/>
            <a:r>
              <a:rPr lang="en-US" dirty="0" smtClean="0"/>
              <a:t>Helps tell many things about the individual</a:t>
            </a:r>
          </a:p>
          <a:p>
            <a:pPr lvl="2"/>
            <a:r>
              <a:rPr lang="en-US" dirty="0" smtClean="0"/>
              <a:t>It MIGHT talk, but does this one?</a:t>
            </a:r>
          </a:p>
          <a:p>
            <a:pPr lvl="2"/>
            <a:r>
              <a:rPr lang="en-US" dirty="0" smtClean="0"/>
              <a:t>It MIGHT bite, but does this one?</a:t>
            </a:r>
            <a:endParaRPr lang="en-US" dirty="0"/>
          </a:p>
          <a:p>
            <a:r>
              <a:rPr lang="en-US" dirty="0" smtClean="0"/>
              <a:t>Value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 hoc tests</a:t>
            </a:r>
          </a:p>
          <a:p>
            <a:pPr lvl="1"/>
            <a:r>
              <a:rPr lang="en-US" dirty="0" err="1" smtClean="0"/>
              <a:t>Giardia</a:t>
            </a:r>
            <a:r>
              <a:rPr lang="en-US" dirty="0" smtClean="0"/>
              <a:t> test performed because bird underweight;  led to successful treatment</a:t>
            </a:r>
          </a:p>
          <a:p>
            <a:r>
              <a:rPr lang="en-US" dirty="0" smtClean="0"/>
              <a:t>Must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evaluate cost of obtaining data</a:t>
            </a:r>
          </a:p>
          <a:p>
            <a:pPr lvl="1"/>
            <a:r>
              <a:rPr lang="en-US" dirty="0" smtClean="0"/>
              <a:t>Is costly DNA test for sex worthwhile?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We Know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Suggests new hypotheses</a:t>
            </a:r>
          </a:p>
          <a:p>
            <a:pPr lvl="1"/>
            <a:r>
              <a:rPr lang="en-US" dirty="0" smtClean="0"/>
              <a:t>Connects us to findings from prior social science research</a:t>
            </a:r>
          </a:p>
          <a:p>
            <a:pPr lvl="1"/>
            <a:r>
              <a:rPr lang="en-US" dirty="0" smtClean="0"/>
              <a:t>Informs theory and choice of model</a:t>
            </a:r>
          </a:p>
          <a:p>
            <a:pPr lvl="1"/>
            <a:r>
              <a:rPr lang="en-US" dirty="0" smtClean="0"/>
              <a:t>Different people may behave differently, in a systematic way, by background</a:t>
            </a:r>
          </a:p>
          <a:p>
            <a:r>
              <a:rPr lang="en-US" dirty="0" smtClean="0"/>
              <a:t>Observed behavior</a:t>
            </a:r>
          </a:p>
          <a:p>
            <a:pPr lvl="1"/>
            <a:r>
              <a:rPr lang="en-US" dirty="0" smtClean="0"/>
              <a:t>May capture otherwise absent information</a:t>
            </a:r>
          </a:p>
          <a:p>
            <a:pPr lvl="1"/>
            <a:r>
              <a:rPr lang="en-US" dirty="0" smtClean="0"/>
              <a:t>Connects us to findings from prior educational data mining research</a:t>
            </a:r>
          </a:p>
          <a:p>
            <a:pPr lvl="1"/>
            <a:r>
              <a:rPr lang="en-US" dirty="0" smtClean="0"/>
              <a:t>May be endogenous and related to omitted variables</a:t>
            </a:r>
          </a:p>
          <a:p>
            <a:r>
              <a:rPr lang="en-US" dirty="0" smtClean="0"/>
              <a:t>Tests (changing course beyond typical coursework)</a:t>
            </a:r>
          </a:p>
          <a:p>
            <a:pPr lvl="1"/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Additional assessments</a:t>
            </a:r>
          </a:p>
          <a:p>
            <a:pPr lvl="1"/>
            <a:r>
              <a:rPr lang="en-US" dirty="0" smtClean="0"/>
              <a:t>Can allow for causal evaluations</a:t>
            </a:r>
          </a:p>
          <a:p>
            <a:pPr lvl="1"/>
            <a:r>
              <a:rPr lang="en-US" dirty="0" smtClean="0"/>
              <a:t>Is it fair?  Is it worth the partner’s time?  Is it worth the student’s time?</a:t>
            </a:r>
          </a:p>
          <a:p>
            <a:r>
              <a:rPr lang="en-US" dirty="0" smtClean="0"/>
              <a:t>Must evaluate cost of obtaining each versus value of the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How 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factor T affect outcome 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Simple correlation: when we see T, what is Y?</a:t>
            </a:r>
          </a:p>
          <a:p>
            <a:pPr>
              <a:buNone/>
            </a:pPr>
            <a:r>
              <a:rPr lang="en-US" dirty="0" smtClean="0"/>
              <a:t>Do any factors (X) change with both T and Y?</a:t>
            </a:r>
          </a:p>
          <a:p>
            <a:r>
              <a:rPr lang="en-US" dirty="0" smtClean="0"/>
              <a:t>If any X is left out, omitted variable bias.</a:t>
            </a:r>
          </a:p>
          <a:p>
            <a:r>
              <a:rPr lang="en-US" dirty="0" smtClean="0"/>
              <a:t>If we control for absolutely all of them, this model is causal. (Selection on observables)</a:t>
            </a:r>
          </a:p>
          <a:p>
            <a:r>
              <a:rPr lang="en-US" dirty="0" smtClean="0"/>
              <a:t>Attrition bias works through different people leaving the sample, correlated with T and Y.</a:t>
            </a:r>
          </a:p>
          <a:p>
            <a:pPr>
              <a:buNone/>
            </a:pPr>
            <a:r>
              <a:rPr lang="en-US" dirty="0" smtClean="0"/>
              <a:t>Do any factors (W) affect Y but not T?  </a:t>
            </a:r>
          </a:p>
          <a:p>
            <a:r>
              <a:rPr lang="en-US" dirty="0" smtClean="0"/>
              <a:t>Including them improves precision of estimates.</a:t>
            </a:r>
          </a:p>
          <a:p>
            <a:pPr>
              <a:buNone/>
            </a:pPr>
            <a:r>
              <a:rPr lang="en-US" dirty="0" smtClean="0"/>
              <a:t>Does any exogenous Z not affect the Xs or Y, except through T?  </a:t>
            </a:r>
          </a:p>
          <a:p>
            <a:r>
              <a:rPr lang="en-US" dirty="0" smtClean="0"/>
              <a:t>We can use this variation to get a causal estimate. (E.g. via instrumental variables)</a:t>
            </a:r>
          </a:p>
          <a:p>
            <a:r>
              <a:rPr lang="en-US" dirty="0" smtClean="0"/>
              <a:t>Using a random process to generate Z ensures that Z is not possibly related to X’s and Y except through Y.  (Experiment)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381000" y="2057400"/>
            <a:ext cx="762000" cy="1219200"/>
            <a:chOff x="5257800" y="2743200"/>
            <a:chExt cx="762000" cy="1219200"/>
          </a:xfrm>
        </p:grpSpPr>
        <p:sp>
          <p:nvSpPr>
            <p:cNvPr id="6" name="TextBox 5"/>
            <p:cNvSpPr txBox="1"/>
            <p:nvPr/>
          </p:nvSpPr>
          <p:spPr>
            <a:xfrm>
              <a:off x="5257800" y="2743200"/>
              <a:ext cx="385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Z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562600" y="3200400"/>
              <a:ext cx="457200" cy="762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/>
          <p:nvPr/>
        </p:nvGrpSpPr>
        <p:grpSpPr>
          <a:xfrm>
            <a:off x="1054768" y="3225291"/>
            <a:ext cx="2450433" cy="523220"/>
            <a:chOff x="5931568" y="3911091"/>
            <a:chExt cx="2450433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931568" y="3911091"/>
              <a:ext cx="48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9127" y="3911091"/>
              <a:ext cx="332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6412831" y="4172701"/>
              <a:ext cx="163629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4"/>
          <p:cNvGrpSpPr/>
          <p:nvPr/>
        </p:nvGrpSpPr>
        <p:grpSpPr>
          <a:xfrm>
            <a:off x="1447800" y="2070259"/>
            <a:ext cx="1752600" cy="1282541"/>
            <a:chOff x="1447800" y="2756059"/>
            <a:chExt cx="1752600" cy="1282541"/>
          </a:xfrm>
        </p:grpSpPr>
        <p:sp>
          <p:nvSpPr>
            <p:cNvPr id="13" name="TextBox 12"/>
            <p:cNvSpPr txBox="1"/>
            <p:nvPr/>
          </p:nvSpPr>
          <p:spPr>
            <a:xfrm>
              <a:off x="2113547" y="2756059"/>
              <a:ext cx="48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514600" y="3276600"/>
              <a:ext cx="685800" cy="762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47800" y="3276602"/>
              <a:ext cx="685800" cy="68579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2"/>
          <p:cNvGrpSpPr/>
          <p:nvPr/>
        </p:nvGrpSpPr>
        <p:grpSpPr>
          <a:xfrm>
            <a:off x="3096126" y="2057400"/>
            <a:ext cx="485274" cy="1167891"/>
            <a:chOff x="3324726" y="2743200"/>
            <a:chExt cx="485274" cy="1167891"/>
          </a:xfrm>
        </p:grpSpPr>
        <p:cxnSp>
          <p:nvCxnSpPr>
            <p:cNvPr id="17" name="Straight Arrow Connector 16"/>
            <p:cNvCxnSpPr>
              <a:stCxn id="18" idx="2"/>
              <a:endCxn id="10" idx="0"/>
            </p:cNvCxnSpPr>
            <p:nvPr/>
          </p:nvCxnSpPr>
          <p:spPr>
            <a:xfrm>
              <a:off x="3567363" y="3266420"/>
              <a:ext cx="1" cy="64467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24726" y="2743200"/>
              <a:ext cx="485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</a:t>
              </a:r>
              <a:endParaRPr lang="en-US" sz="2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11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 ) = a + </a:t>
            </a:r>
            <a:r>
              <a:rPr lang="en-US" dirty="0" err="1" smtClean="0"/>
              <a:t>bT</a:t>
            </a:r>
            <a:r>
              <a:rPr lang="en-US" dirty="0" smtClean="0"/>
              <a:t> + error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64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T, X) = a + </a:t>
            </a:r>
            <a:r>
              <a:rPr lang="en-US" dirty="0" err="1" smtClean="0"/>
              <a:t>bT</a:t>
            </a:r>
            <a:r>
              <a:rPr lang="en-US" dirty="0" smtClean="0"/>
              <a:t> + </a:t>
            </a:r>
            <a:r>
              <a:rPr lang="en-US" dirty="0" err="1" smtClean="0"/>
              <a:t>cX</a:t>
            </a:r>
            <a:r>
              <a:rPr lang="en-US" dirty="0" smtClean="0"/>
              <a:t> + error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5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(plus more complex models, e.g. Heckman selection)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726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T, X, W) = a + </a:t>
            </a:r>
            <a:r>
              <a:rPr lang="en-US" dirty="0" err="1" smtClean="0"/>
              <a:t>bT</a:t>
            </a:r>
            <a:r>
              <a:rPr lang="en-US" dirty="0" smtClean="0"/>
              <a:t> + </a:t>
            </a:r>
            <a:r>
              <a:rPr lang="en-US" dirty="0" err="1" smtClean="0"/>
              <a:t>cX</a:t>
            </a:r>
            <a:r>
              <a:rPr lang="en-US" dirty="0" smtClean="0"/>
              <a:t> + </a:t>
            </a:r>
            <a:r>
              <a:rPr lang="en-US" dirty="0" err="1" smtClean="0"/>
              <a:t>dW</a:t>
            </a:r>
            <a:r>
              <a:rPr lang="en-US" dirty="0" smtClean="0"/>
              <a:t> + error</a:t>
            </a:r>
            <a:endParaRPr lang="en-US" dirty="0"/>
          </a:p>
        </p:txBody>
      </p:sp>
      <p:grpSp>
        <p:nvGrpSpPr>
          <p:cNvPr id="16" name="Group 34"/>
          <p:cNvGrpSpPr/>
          <p:nvPr/>
        </p:nvGrpSpPr>
        <p:grpSpPr>
          <a:xfrm>
            <a:off x="0" y="6172200"/>
            <a:ext cx="4343400" cy="533400"/>
            <a:chOff x="0" y="6096000"/>
            <a:chExt cx="4343400" cy="533400"/>
          </a:xfrm>
        </p:grpSpPr>
        <p:sp>
          <p:nvSpPr>
            <p:cNvPr id="31" name="TextBox 30"/>
            <p:cNvSpPr txBox="1"/>
            <p:nvPr/>
          </p:nvSpPr>
          <p:spPr>
            <a:xfrm>
              <a:off x="0" y="6260068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E(Y| T(Z), X, W) = a + </a:t>
              </a:r>
              <a:r>
                <a:rPr lang="en-US" dirty="0" err="1" smtClean="0"/>
                <a:t>bT</a:t>
              </a:r>
              <a:r>
                <a:rPr lang="en-US" dirty="0" smtClean="0"/>
                <a:t>(Z) + </a:t>
              </a:r>
              <a:r>
                <a:rPr lang="en-US" dirty="0" err="1" smtClean="0"/>
                <a:t>cX</a:t>
              </a:r>
              <a:r>
                <a:rPr lang="en-US" dirty="0" smtClean="0"/>
                <a:t> + </a:t>
              </a:r>
              <a:r>
                <a:rPr lang="en-US" dirty="0" err="1" smtClean="0"/>
                <a:t>dW</a:t>
              </a:r>
              <a:r>
                <a:rPr lang="en-US" dirty="0" smtClean="0"/>
                <a:t> + error</a:t>
              </a:r>
              <a:endParaRPr lang="en-US" dirty="0"/>
            </a:p>
          </p:txBody>
        </p:sp>
        <p:grpSp>
          <p:nvGrpSpPr>
            <p:cNvPr id="19" name="Group 33"/>
            <p:cNvGrpSpPr/>
            <p:nvPr/>
          </p:nvGrpSpPr>
          <p:grpSpPr>
            <a:xfrm>
              <a:off x="457200" y="6096000"/>
              <a:ext cx="1905000" cy="369332"/>
              <a:chOff x="457200" y="6096000"/>
              <a:chExt cx="1905000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7200" y="6096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^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57400" y="6096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^</a:t>
                </a:r>
                <a:endParaRPr lang="en-US" dirty="0"/>
              </a:p>
            </p:txBody>
          </p: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7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Takeaway from the Last Slide: </a:t>
            </a:r>
            <a:br>
              <a:rPr lang="en-US" dirty="0" smtClean="0"/>
            </a:br>
            <a:r>
              <a:rPr lang="en-US" dirty="0" smtClean="0"/>
              <a:t>We Need Background Data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Simple correlation: when we see T, what is Y?</a:t>
            </a:r>
          </a:p>
          <a:p>
            <a:pPr>
              <a:buNone/>
            </a:pPr>
            <a:r>
              <a:rPr lang="en-US" dirty="0" smtClean="0"/>
              <a:t>Do any factors (X) change with both T and Y?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If any X is left out, omitted variable bias.</a:t>
            </a:r>
          </a:p>
          <a:p>
            <a:r>
              <a:rPr lang="en-US" dirty="0" smtClean="0"/>
              <a:t>If we control for absolutely all of them, this model is causal. (Selection on observables)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Attrition bias works through different people leaving the sample, correlated with T and Y.</a:t>
            </a:r>
          </a:p>
          <a:p>
            <a:pPr>
              <a:buNone/>
            </a:pPr>
            <a:r>
              <a:rPr lang="en-US" dirty="0" smtClean="0"/>
              <a:t>Do any factors (W) affect Y but not T?  </a:t>
            </a:r>
          </a:p>
          <a:p>
            <a:r>
              <a:rPr lang="en-US" dirty="0" smtClean="0"/>
              <a:t>Including them improves precision of estimates.</a:t>
            </a:r>
          </a:p>
          <a:p>
            <a:pPr>
              <a:buNone/>
            </a:pPr>
            <a:r>
              <a:rPr lang="en-US" dirty="0" smtClean="0"/>
              <a:t>Does any exogenous Z not affect the Xs or Y, except through T?  </a:t>
            </a:r>
          </a:p>
          <a:p>
            <a:r>
              <a:rPr lang="en-US" dirty="0" smtClean="0"/>
              <a:t>We can use this variation to get a causal estimate. (E.g. via instrumental variables)</a:t>
            </a:r>
          </a:p>
          <a:p>
            <a:r>
              <a:rPr lang="en-US" dirty="0" smtClean="0"/>
              <a:t>Using a random process to generate Z ensures that Z is not possibly related to X’s and Y except through Y.  (Experiment)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381000" y="2057400"/>
            <a:ext cx="762000" cy="1219200"/>
            <a:chOff x="5257800" y="2743200"/>
            <a:chExt cx="762000" cy="1219200"/>
          </a:xfrm>
        </p:grpSpPr>
        <p:sp>
          <p:nvSpPr>
            <p:cNvPr id="6" name="TextBox 5"/>
            <p:cNvSpPr txBox="1"/>
            <p:nvPr/>
          </p:nvSpPr>
          <p:spPr>
            <a:xfrm>
              <a:off x="5257800" y="2743200"/>
              <a:ext cx="385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Z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562600" y="3200400"/>
              <a:ext cx="457200" cy="762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/>
          <p:nvPr/>
        </p:nvGrpSpPr>
        <p:grpSpPr>
          <a:xfrm>
            <a:off x="1054768" y="3225291"/>
            <a:ext cx="2450433" cy="523220"/>
            <a:chOff x="5931568" y="3911091"/>
            <a:chExt cx="2450433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931568" y="3911091"/>
              <a:ext cx="48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9127" y="3911091"/>
              <a:ext cx="332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6412831" y="4172701"/>
              <a:ext cx="163629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4"/>
          <p:cNvGrpSpPr/>
          <p:nvPr/>
        </p:nvGrpSpPr>
        <p:grpSpPr>
          <a:xfrm>
            <a:off x="1447800" y="2070259"/>
            <a:ext cx="1752600" cy="1282541"/>
            <a:chOff x="1447800" y="2756059"/>
            <a:chExt cx="1752600" cy="1282541"/>
          </a:xfrm>
        </p:grpSpPr>
        <p:sp>
          <p:nvSpPr>
            <p:cNvPr id="13" name="TextBox 12"/>
            <p:cNvSpPr txBox="1"/>
            <p:nvPr/>
          </p:nvSpPr>
          <p:spPr>
            <a:xfrm>
              <a:off x="2113547" y="2756059"/>
              <a:ext cx="48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X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514600" y="3276600"/>
              <a:ext cx="685800" cy="762000"/>
            </a:xfrm>
            <a:prstGeom prst="straightConnector1">
              <a:avLst/>
            </a:prstGeom>
            <a:ln w="158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47800" y="3276602"/>
              <a:ext cx="685800" cy="685798"/>
            </a:xfrm>
            <a:prstGeom prst="straightConnector1">
              <a:avLst/>
            </a:prstGeom>
            <a:ln w="15875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2"/>
          <p:cNvGrpSpPr/>
          <p:nvPr/>
        </p:nvGrpSpPr>
        <p:grpSpPr>
          <a:xfrm>
            <a:off x="3096126" y="2057400"/>
            <a:ext cx="485274" cy="1167891"/>
            <a:chOff x="3324726" y="2743200"/>
            <a:chExt cx="485274" cy="1167891"/>
          </a:xfrm>
        </p:grpSpPr>
        <p:cxnSp>
          <p:nvCxnSpPr>
            <p:cNvPr id="17" name="Straight Arrow Connector 16"/>
            <p:cNvCxnSpPr>
              <a:stCxn id="18" idx="2"/>
              <a:endCxn id="10" idx="0"/>
            </p:cNvCxnSpPr>
            <p:nvPr/>
          </p:nvCxnSpPr>
          <p:spPr>
            <a:xfrm>
              <a:off x="3567363" y="3266420"/>
              <a:ext cx="1" cy="64467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24726" y="2743200"/>
              <a:ext cx="485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</a:t>
              </a:r>
              <a:endParaRPr lang="en-US" sz="2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11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 ) = a + </a:t>
            </a:r>
            <a:r>
              <a:rPr lang="en-US" dirty="0" err="1" smtClean="0"/>
              <a:t>bT</a:t>
            </a:r>
            <a:r>
              <a:rPr lang="en-US" dirty="0" smtClean="0"/>
              <a:t> + error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64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T, X) = a + </a:t>
            </a:r>
            <a:r>
              <a:rPr lang="en-US" dirty="0" err="1" smtClean="0"/>
              <a:t>bT</a:t>
            </a:r>
            <a:r>
              <a:rPr lang="en-US" dirty="0" smtClean="0"/>
              <a:t> + </a:t>
            </a:r>
            <a:r>
              <a:rPr lang="en-US" dirty="0" err="1" smtClean="0"/>
              <a:t>cX</a:t>
            </a:r>
            <a:r>
              <a:rPr lang="en-US" dirty="0" smtClean="0"/>
              <a:t> + error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5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(plus more complex models, e.g. Heckman selection)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726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E(Y| T, X, W) = a + </a:t>
            </a:r>
            <a:r>
              <a:rPr lang="en-US" dirty="0" err="1" smtClean="0"/>
              <a:t>bT</a:t>
            </a:r>
            <a:r>
              <a:rPr lang="en-US" dirty="0" smtClean="0"/>
              <a:t> + </a:t>
            </a:r>
            <a:r>
              <a:rPr lang="en-US" dirty="0" err="1" smtClean="0"/>
              <a:t>cX</a:t>
            </a:r>
            <a:r>
              <a:rPr lang="en-US" dirty="0" smtClean="0"/>
              <a:t> + </a:t>
            </a:r>
            <a:r>
              <a:rPr lang="en-US" dirty="0" err="1" smtClean="0"/>
              <a:t>dW</a:t>
            </a:r>
            <a:r>
              <a:rPr lang="en-US" dirty="0" smtClean="0"/>
              <a:t> + error</a:t>
            </a:r>
            <a:endParaRPr lang="en-US" dirty="0"/>
          </a:p>
        </p:txBody>
      </p:sp>
      <p:grpSp>
        <p:nvGrpSpPr>
          <p:cNvPr id="16" name="Group 34"/>
          <p:cNvGrpSpPr/>
          <p:nvPr/>
        </p:nvGrpSpPr>
        <p:grpSpPr>
          <a:xfrm>
            <a:off x="0" y="6172200"/>
            <a:ext cx="4343400" cy="533400"/>
            <a:chOff x="0" y="6096000"/>
            <a:chExt cx="4343400" cy="533400"/>
          </a:xfrm>
        </p:grpSpPr>
        <p:sp>
          <p:nvSpPr>
            <p:cNvPr id="31" name="TextBox 30"/>
            <p:cNvSpPr txBox="1"/>
            <p:nvPr/>
          </p:nvSpPr>
          <p:spPr>
            <a:xfrm>
              <a:off x="0" y="6260068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E(Y| T(Z), X, W) = a + </a:t>
              </a:r>
              <a:r>
                <a:rPr lang="en-US" dirty="0" err="1" smtClean="0"/>
                <a:t>bT</a:t>
              </a:r>
              <a:r>
                <a:rPr lang="en-US" dirty="0" smtClean="0"/>
                <a:t>(Z) + </a:t>
              </a:r>
              <a:r>
                <a:rPr lang="en-US" dirty="0" err="1" smtClean="0"/>
                <a:t>cX</a:t>
              </a:r>
              <a:r>
                <a:rPr lang="en-US" dirty="0" smtClean="0"/>
                <a:t> + </a:t>
              </a:r>
              <a:r>
                <a:rPr lang="en-US" dirty="0" err="1" smtClean="0"/>
                <a:t>dW</a:t>
              </a:r>
              <a:r>
                <a:rPr lang="en-US" dirty="0" smtClean="0"/>
                <a:t> + error</a:t>
              </a:r>
              <a:endParaRPr lang="en-US" dirty="0"/>
            </a:p>
          </p:txBody>
        </p:sp>
        <p:grpSp>
          <p:nvGrpSpPr>
            <p:cNvPr id="19" name="Group 33"/>
            <p:cNvGrpSpPr/>
            <p:nvPr/>
          </p:nvGrpSpPr>
          <p:grpSpPr>
            <a:xfrm>
              <a:off x="457200" y="6096000"/>
              <a:ext cx="1905000" cy="369332"/>
              <a:chOff x="457200" y="6096000"/>
              <a:chExt cx="1905000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7200" y="6096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^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57400" y="6096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^</a:t>
                </a:r>
                <a:endParaRPr lang="en-US" dirty="0"/>
              </a:p>
            </p:txBody>
          </p: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Claim: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We Should Conduct a Cross-Platform Census of MOOC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What We Know</a:t>
            </a:r>
          </a:p>
          <a:p>
            <a:r>
              <a:rPr lang="en-US" dirty="0" smtClean="0"/>
              <a:t>How To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and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Instructional Design</a:t>
            </a:r>
          </a:p>
          <a:p>
            <a:pPr lvl="1"/>
            <a:r>
              <a:rPr lang="en-US" dirty="0" smtClean="0"/>
              <a:t>Research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Costs of data collection 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Stereotype threat</a:t>
            </a:r>
          </a:p>
          <a:p>
            <a:pPr lvl="1"/>
            <a:r>
              <a:rPr lang="en-US" dirty="0" smtClean="0"/>
              <a:t>Maladaptive </a:t>
            </a:r>
            <a:r>
              <a:rPr lang="en-US" dirty="0"/>
              <a:t>use of the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Betsy\Desktop\Dropbox\Photos\From Picasa\Downloads\Ryan Baker E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219200"/>
            <a:ext cx="9372599" cy="5906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8991600" cy="2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“We need context  in our datasets… so bug your colleagues to collect as much as possible.”</a:t>
            </a:r>
          </a:p>
          <a:p>
            <a:pPr algn="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Ryan Baker, EDM 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Data Helps Interpret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Work &amp; Education History</a:t>
            </a:r>
          </a:p>
          <a:p>
            <a:r>
              <a:rPr lang="en-US" dirty="0" smtClean="0"/>
              <a:t>Language Background</a:t>
            </a:r>
          </a:p>
          <a:p>
            <a:r>
              <a:rPr lang="en-US" dirty="0" smtClean="0"/>
              <a:t>Access to Technology and Internet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from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DeBoer et al. (EDM 2013)</a:t>
            </a:r>
          </a:p>
          <a:p>
            <a:pPr lvl="1"/>
            <a:r>
              <a:rPr lang="en-US" dirty="0" smtClean="0"/>
              <a:t>Collected information in </a:t>
            </a:r>
            <a:r>
              <a:rPr lang="en-US" dirty="0" err="1" smtClean="0"/>
              <a:t>edX</a:t>
            </a:r>
            <a:r>
              <a:rPr lang="en-US" dirty="0" smtClean="0"/>
              <a:t> “Circuits and Electronics”</a:t>
            </a:r>
          </a:p>
          <a:p>
            <a:pPr lvl="1"/>
            <a:r>
              <a:rPr lang="en-US" dirty="0" smtClean="0"/>
              <a:t>Not significant in model: gender &amp; “teach EE” </a:t>
            </a:r>
          </a:p>
          <a:p>
            <a:pPr lvl="1"/>
            <a:r>
              <a:rPr lang="en-US" dirty="0" smtClean="0"/>
              <a:t>Significant across models: “parent engineer,” “worked with other online,” &amp; “took differential equations”</a:t>
            </a:r>
          </a:p>
          <a:p>
            <a:r>
              <a:rPr lang="en-US" dirty="0" err="1" smtClean="0"/>
              <a:t>Kizilcec</a:t>
            </a:r>
            <a:r>
              <a:rPr lang="en-US" dirty="0" smtClean="0"/>
              <a:t> et al. (LAK 2013)</a:t>
            </a:r>
          </a:p>
          <a:p>
            <a:pPr lvl="1"/>
            <a:r>
              <a:rPr lang="en-US" dirty="0" smtClean="0"/>
              <a:t>Collected information in 3 </a:t>
            </a:r>
            <a:r>
              <a:rPr lang="en-US" dirty="0" err="1" smtClean="0"/>
              <a:t>Coursera</a:t>
            </a:r>
            <a:r>
              <a:rPr lang="en-US" dirty="0" smtClean="0"/>
              <a:t> CS classes, classified learner trajectories</a:t>
            </a:r>
          </a:p>
          <a:p>
            <a:pPr lvl="1"/>
            <a:r>
              <a:rPr lang="en-US" dirty="0" smtClean="0"/>
              <a:t>Age group, employment status similarly represented across trajectories</a:t>
            </a:r>
          </a:p>
          <a:p>
            <a:pPr lvl="1"/>
            <a:r>
              <a:rPr lang="en-US" dirty="0" smtClean="0"/>
              <a:t>Some differences by geography, gender, intentions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in Psychometrics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Item Functioning (DIF) (e.g. </a:t>
            </a:r>
            <a:r>
              <a:rPr lang="en-US" dirty="0" err="1" smtClean="0"/>
              <a:t>Zwick</a:t>
            </a:r>
            <a:r>
              <a:rPr lang="en-US" dirty="0" smtClean="0"/>
              <a:t> 1990)</a:t>
            </a:r>
          </a:p>
          <a:p>
            <a:pPr lvl="1"/>
            <a:r>
              <a:rPr lang="en-US" dirty="0" smtClean="0"/>
              <a:t>Standard check to run for test items</a:t>
            </a:r>
          </a:p>
          <a:p>
            <a:pPr lvl="1"/>
            <a:r>
              <a:rPr lang="en-US" dirty="0" smtClean="0"/>
              <a:t>Given estimate of student ability based on other items, do students vary by race or gender in who gets the item right or wrong?</a:t>
            </a:r>
          </a:p>
          <a:p>
            <a:pPr lvl="1"/>
            <a:r>
              <a:rPr lang="en-US" dirty="0" smtClean="0"/>
              <a:t>Cultural bias undermines public trust, as well as biasing results and perpetuating inequity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Findings on College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b="1" dirty="0" smtClean="0"/>
              <a:t>Race</a:t>
            </a:r>
            <a:r>
              <a:rPr lang="en-US" sz="3300" dirty="0" smtClean="0"/>
              <a:t> and </a:t>
            </a:r>
            <a:r>
              <a:rPr lang="en-US" sz="3300" b="1" dirty="0" smtClean="0"/>
              <a:t>socioeconomic status</a:t>
            </a:r>
            <a:r>
              <a:rPr lang="en-US" sz="3300" dirty="0" smtClean="0"/>
              <a:t> correlate with different behaviors in preparation for, application to, selection of, experience in, and completion of college. (</a:t>
            </a:r>
            <a:r>
              <a:rPr lang="en-US" sz="3300" dirty="0" err="1" smtClean="0"/>
              <a:t>Espenshade</a:t>
            </a:r>
            <a:r>
              <a:rPr lang="en-US" sz="3300" dirty="0" smtClean="0"/>
              <a:t> &amp; Radford 2009)</a:t>
            </a:r>
          </a:p>
          <a:p>
            <a:r>
              <a:rPr lang="en-US" b="1" dirty="0" smtClean="0"/>
              <a:t>Resources in environment </a:t>
            </a:r>
            <a:r>
              <a:rPr lang="en-US" dirty="0" smtClean="0"/>
              <a:t>seem to matter</a:t>
            </a:r>
          </a:p>
          <a:p>
            <a:pPr lvl="1"/>
            <a:r>
              <a:rPr lang="en-US" b="1" dirty="0" smtClean="0"/>
              <a:t>Financial aid </a:t>
            </a:r>
            <a:r>
              <a:rPr lang="en-US" dirty="0" smtClean="0"/>
              <a:t>awards (</a:t>
            </a:r>
            <a:r>
              <a:rPr lang="en-US" dirty="0" err="1" smtClean="0"/>
              <a:t>Dynarski</a:t>
            </a:r>
            <a:r>
              <a:rPr lang="en-US" dirty="0" smtClean="0"/>
              <a:t> &amp; Scott-Clayton 2006)</a:t>
            </a:r>
          </a:p>
          <a:p>
            <a:pPr lvl="1"/>
            <a:r>
              <a:rPr lang="en-US" dirty="0" smtClean="0"/>
              <a:t>Likelihood BA given </a:t>
            </a:r>
            <a:r>
              <a:rPr lang="en-US" b="1" dirty="0" smtClean="0"/>
              <a:t>starting at 2-year vs. 4-year school </a:t>
            </a:r>
            <a:r>
              <a:rPr lang="en-US" dirty="0" smtClean="0"/>
              <a:t>(Rouse 1995)</a:t>
            </a:r>
          </a:p>
          <a:p>
            <a:r>
              <a:rPr lang="en-US" dirty="0" smtClean="0"/>
              <a:t>Unselective colleges have </a:t>
            </a:r>
            <a:r>
              <a:rPr lang="en-US" b="1" dirty="0" smtClean="0"/>
              <a:t>non-traditional &amp; less-prepared students</a:t>
            </a:r>
            <a:endParaRPr lang="en-US" dirty="0" smtClean="0"/>
          </a:p>
          <a:p>
            <a:pPr lvl="1"/>
            <a:r>
              <a:rPr lang="en-US" dirty="0" smtClean="0"/>
              <a:t>Remediation literature suggests students drop out between remedial courses, not for failing those courses: </a:t>
            </a:r>
            <a:r>
              <a:rPr lang="en-US" b="1" dirty="0" smtClean="0"/>
              <a:t>long remedial sequences </a:t>
            </a:r>
            <a:r>
              <a:rPr lang="en-US" dirty="0" smtClean="0"/>
              <a:t>discourage students (Bailey et al. 2011)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esigning </a:t>
            </a:r>
            <a:r>
              <a:rPr lang="en-US" b="1" dirty="0" smtClean="0"/>
              <a:t>program structure </a:t>
            </a:r>
            <a:r>
              <a:rPr lang="en-US" dirty="0" smtClean="0"/>
              <a:t>around student completion (scheduling, counseling) matters (Rosenbaum, Person, </a:t>
            </a:r>
            <a:r>
              <a:rPr lang="en-US" dirty="0" err="1" smtClean="0"/>
              <a:t>Deil</a:t>
            </a:r>
            <a:r>
              <a:rPr lang="en-US" dirty="0" smtClean="0"/>
              <a:t>-Amen 2006)</a:t>
            </a:r>
          </a:p>
          <a:p>
            <a:pPr lvl="1"/>
            <a:r>
              <a:rPr lang="en-US" b="1" dirty="0" smtClean="0"/>
              <a:t>Academic preparation </a:t>
            </a:r>
            <a:r>
              <a:rPr lang="en-US" dirty="0" smtClean="0"/>
              <a:t>affects outcomes (Adelman 1996)</a:t>
            </a:r>
          </a:p>
          <a:p>
            <a:r>
              <a:rPr lang="en-US" dirty="0" smtClean="0"/>
              <a:t>Social &amp; academic </a:t>
            </a:r>
            <a:r>
              <a:rPr lang="en-US" b="1" dirty="0" smtClean="0"/>
              <a:t>engagement</a:t>
            </a:r>
            <a:r>
              <a:rPr lang="en-US" dirty="0" smtClean="0"/>
              <a:t> matter (Tinto 1994)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F6C5-47D8-4AD0-BD0A-1BC9A63334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We Know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1998</Words>
  <Application>Microsoft Office PowerPoint</Application>
  <PresentationFormat>On-screen Show (4:3)</PresentationFormat>
  <Paragraphs>292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Roll Call! Taking a Census of MOOC Students</vt:lpstr>
      <vt:lpstr>Where’s the data??!?</vt:lpstr>
      <vt:lpstr>Claim:  We Should Conduct a Cross-Platform Census of MOOC Students</vt:lpstr>
      <vt:lpstr>Motivation</vt:lpstr>
      <vt:lpstr>Background Data Helps Interpret Behavior</vt:lpstr>
      <vt:lpstr>What we know</vt:lpstr>
      <vt:lpstr>Evidence from MOOCs</vt:lpstr>
      <vt:lpstr>Practice in Psychometrics</vt:lpstr>
      <vt:lpstr>Major Findings on College Completion</vt:lpstr>
      <vt:lpstr>Bias Possible If Variables Ignored</vt:lpstr>
      <vt:lpstr>How To</vt:lpstr>
      <vt:lpstr>Best Tackled at Platform Level</vt:lpstr>
      <vt:lpstr>Information of Interest on MOOC Students</vt:lpstr>
      <vt:lpstr>Benefits</vt:lpstr>
      <vt:lpstr>Planning and Business Strategy</vt:lpstr>
      <vt:lpstr>Instructional Design</vt:lpstr>
      <vt:lpstr>Research</vt:lpstr>
      <vt:lpstr>Concerns</vt:lpstr>
      <vt:lpstr>Costs of Data Collection</vt:lpstr>
      <vt:lpstr>Privacy</vt:lpstr>
      <vt:lpstr>Slide 21</vt:lpstr>
      <vt:lpstr>Stereotype Threat &amp; Side Effects</vt:lpstr>
      <vt:lpstr>Next Steps</vt:lpstr>
      <vt:lpstr>Thank you!</vt:lpstr>
      <vt:lpstr>APPENDIX</vt:lpstr>
      <vt:lpstr>Indulgent Example of Data Value</vt:lpstr>
      <vt:lpstr>Types of Information</vt:lpstr>
      <vt:lpstr>How does factor T affect outcome Y?</vt:lpstr>
      <vt:lpstr>Big Takeaway from the Last Slide:  We Need Background Data X</vt:lpstr>
    </vt:vector>
  </TitlesOfParts>
  <Company>SUSE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Call! Taking a Census of MOOC Students</dc:title>
  <dc:creator>LENOVO USER</dc:creator>
  <cp:lastModifiedBy>LENOVO USER</cp:lastModifiedBy>
  <cp:revision>211</cp:revision>
  <dcterms:created xsi:type="dcterms:W3CDTF">2013-07-08T18:41:55Z</dcterms:created>
  <dcterms:modified xsi:type="dcterms:W3CDTF">2013-07-09T17:37:21Z</dcterms:modified>
</cp:coreProperties>
</file>