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36"/>
  </p:notesMasterIdLst>
  <p:sldIdLst>
    <p:sldId id="256" r:id="rId2"/>
    <p:sldId id="275" r:id="rId3"/>
    <p:sldId id="281" r:id="rId4"/>
    <p:sldId id="270" r:id="rId5"/>
    <p:sldId id="277" r:id="rId6"/>
    <p:sldId id="283" r:id="rId7"/>
    <p:sldId id="285" r:id="rId8"/>
    <p:sldId id="286" r:id="rId9"/>
    <p:sldId id="287" r:id="rId10"/>
    <p:sldId id="289" r:id="rId11"/>
    <p:sldId id="278" r:id="rId12"/>
    <p:sldId id="290" r:id="rId13"/>
    <p:sldId id="279" r:id="rId14"/>
    <p:sldId id="272" r:id="rId15"/>
    <p:sldId id="297" r:id="rId16"/>
    <p:sldId id="273" r:id="rId17"/>
    <p:sldId id="300" r:id="rId18"/>
    <p:sldId id="284" r:id="rId19"/>
    <p:sldId id="259" r:id="rId20"/>
    <p:sldId id="260" r:id="rId21"/>
    <p:sldId id="261" r:id="rId22"/>
    <p:sldId id="265" r:id="rId23"/>
    <p:sldId id="262" r:id="rId24"/>
    <p:sldId id="266" r:id="rId25"/>
    <p:sldId id="263" r:id="rId26"/>
    <p:sldId id="264" r:id="rId27"/>
    <p:sldId id="280" r:id="rId28"/>
    <p:sldId id="299" r:id="rId29"/>
    <p:sldId id="267" r:id="rId30"/>
    <p:sldId id="291" r:id="rId31"/>
    <p:sldId id="293" r:id="rId32"/>
    <p:sldId id="294" r:id="rId33"/>
    <p:sldId id="274" r:id="rId34"/>
    <p:sldId id="298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00FF"/>
    <a:srgbClr val="FF7C80"/>
    <a:srgbClr val="727CA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174" autoAdjust="0"/>
    <p:restoredTop sz="90000" autoAdjust="0"/>
  </p:normalViewPr>
  <p:slideViewPr>
    <p:cSldViewPr>
      <p:cViewPr varScale="1">
        <p:scale>
          <a:sx n="67" d="100"/>
          <a:sy n="67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F35BB-067A-498D-9D21-5366D8300DDB}" type="datetimeFigureOut">
              <a:rPr lang="en-US" smtClean="0"/>
              <a:pPr/>
              <a:t>10/14/2007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13D07-21B1-4D44-9084-64FAFD91E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Drop legend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3D07-21B1-4D44-9084-64FAFD91EE5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TODO: figure out the textual description</a:t>
            </a:r>
          </a:p>
          <a:p>
            <a:r>
              <a:rPr lang="en-US" dirty="0" smtClean="0"/>
              <a:t>Break up into a few slides</a:t>
            </a:r>
            <a:r>
              <a:rPr lang="en-US" baseline="0" dirty="0" smtClean="0"/>
              <a:t> + extra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3D07-21B1-4D44-9084-64FAFD91EE5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TODO: coordinate this content with the surrounding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3D07-21B1-4D44-9084-64FAFD91EE5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3D07-21B1-4D44-9084-64FAFD91EE5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3D07-21B1-4D44-9084-64FAFD91EE5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3D07-21B1-4D44-9084-64FAFD91EE5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3D07-21B1-4D44-9084-64FAFD91EE5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3D07-21B1-4D44-9084-64FAFD91EE5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3D07-21B1-4D44-9084-64FAFD91EE5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3D07-21B1-4D44-9084-64FAFD91EE5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3D07-21B1-4D44-9084-64FAFD91EE5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9E0B93A-6631-4058-A337-ACEE05685124}" type="datetime1">
              <a:rPr lang="en-US" smtClean="0"/>
              <a:pPr/>
              <a:t>10/14/2007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2&lt;#&gt; of ##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6649853-E071-46E4-A087-336FF1997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D4F2-4FFB-41CB-B972-DC60E2E9BB7F}" type="datetime1">
              <a:rPr lang="en-US" smtClean="0"/>
              <a:pPr/>
              <a:t>10/14/2007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2&lt;#&gt; of ##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48C1-5F89-49AC-90EE-EA1980CEB456}" type="datetime1">
              <a:rPr lang="en-US" smtClean="0"/>
              <a:pPr/>
              <a:t>10/14/2007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2&lt;#&gt; of ##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E6EF-011D-4052-BD2C-960983C505E6}" type="datetime1">
              <a:rPr lang="en-US" smtClean="0"/>
              <a:pPr/>
              <a:t>10/14/2007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2&lt;#&gt; of ##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064F364-37F5-4539-B5D1-CCDA495691FE}" type="datetime1">
              <a:rPr lang="en-US" smtClean="0"/>
              <a:pPr/>
              <a:t>10/14/2007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2&lt;#&gt; of ##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6649853-E071-46E4-A087-336FF1997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C117-F308-423C-B49A-11EEBCDC52D4}" type="datetime1">
              <a:rPr lang="en-US" smtClean="0"/>
              <a:pPr/>
              <a:t>10/14/2007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2&lt;#&gt; of ##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B163-2451-4DC5-A339-75D413DAECC8}" type="datetime1">
              <a:rPr lang="en-US" smtClean="0"/>
              <a:pPr/>
              <a:t>10/14/2007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2&lt;#&gt; of ##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CC9D-D193-49A3-BE1B-1D5AC36B8562}" type="datetime1">
              <a:rPr lang="en-US" smtClean="0"/>
              <a:pPr/>
              <a:t>10/14/2007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2&lt;#&gt; of ##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5132-DE91-4795-ADD9-112F6158B9AF}" type="datetime1">
              <a:rPr lang="en-US" smtClean="0"/>
              <a:pPr/>
              <a:t>10/14/2007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2&lt;#&gt; of ##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1364-D971-4034-A6CD-04F1F2AB0B96}" type="datetime1">
              <a:rPr lang="en-US" smtClean="0"/>
              <a:pPr/>
              <a:t>10/14/2007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2&lt;#&gt; of ##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F1D0-FBA0-4449-9F78-37461414658E}" type="datetime1">
              <a:rPr lang="en-US" smtClean="0"/>
              <a:pPr/>
              <a:t>10/14/2007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2&lt;#&gt; of ##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1F76FA-1D27-4A1A-9F42-7EE35DE24BF6}" type="datetime1">
              <a:rPr lang="en-US" smtClean="0"/>
              <a:pPr/>
              <a:t>10/14/2007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2&lt;#&gt; of ##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6649853-E071-46E4-A087-336FF1997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D:\code\user\dalleyg\pets2007\2007\09\29\paper\fig\markZon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"/>
            <a:ext cx="4419600" cy="3535680"/>
          </a:xfrm>
          <a:prstGeom prst="rect">
            <a:avLst/>
          </a:prstGeom>
          <a:scene3d>
            <a:camera prst="perspectiveContrastingRightFacing" fov="4800000">
              <a:rot lat="623783" lon="18963653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 smtClean="0"/>
              <a:t>Event Detection Using an Attention-Based Tracker</a:t>
            </a:r>
            <a:endParaRPr lang="en-US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Workshop on Performance Evaluation of Tracking Systems 2007, </a:t>
            </a:r>
            <a:br>
              <a:rPr lang="en-US" dirty="0" smtClean="0"/>
            </a:br>
            <a:r>
              <a:rPr lang="en-US" dirty="0" smtClean="0"/>
              <a:t>held at the International Conference on Computer Vision 2007</a:t>
            </a:r>
          </a:p>
          <a:p>
            <a:r>
              <a:rPr lang="en-US" dirty="0" smtClean="0"/>
              <a:t>Gerald Dalley, </a:t>
            </a:r>
            <a:r>
              <a:rPr lang="en-US" dirty="0" err="1" smtClean="0"/>
              <a:t>Xiaogang</a:t>
            </a:r>
            <a:r>
              <a:rPr lang="en-US" dirty="0" smtClean="0"/>
              <a:t> Wang, and W. Eric L. Grimson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9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Adaptation</a:t>
            </a:r>
          </a:p>
          <a:p>
            <a:pPr lvl="1"/>
            <a:r>
              <a:rPr lang="en-US" dirty="0" smtClean="0"/>
              <a:t>Is robust</a:t>
            </a:r>
          </a:p>
          <a:p>
            <a:pPr lvl="1"/>
            <a:r>
              <a:rPr lang="en-US" dirty="0" smtClean="0"/>
              <a:t>Improves FG/BG classification rates</a:t>
            </a:r>
          </a:p>
        </p:txBody>
      </p:sp>
      <p:pic>
        <p:nvPicPr>
          <p:cNvPr id="9218" name="Picture 2" descr="C:\Documents and Settings\dalleyg\Desktop\pets2007\2007\10\13\1_bgDistr\s02ro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9200"/>
            <a:ext cx="4029075" cy="49434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943600" y="4800600"/>
            <a:ext cx="2146742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Before adaptation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After adaptation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 rot="10800000" flipV="1">
            <a:off x="1752600" y="3352800"/>
            <a:ext cx="2971800" cy="76200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324600" y="3352800"/>
            <a:ext cx="1143000" cy="76200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752600" y="4114800"/>
            <a:ext cx="5715000" cy="990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Subtraction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2667000"/>
            <a:ext cx="19050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Tracking &amp; Event Detection</a:t>
            </a:r>
            <a:endParaRPr lang="en-US" dirty="0"/>
          </a:p>
        </p:txBody>
      </p:sp>
      <p:cxnSp>
        <p:nvCxnSpPr>
          <p:cNvPr id="6" name="Straight Arrow Connector 5"/>
          <p:cNvCxnSpPr>
            <a:stCxn id="10" idx="2"/>
            <a:endCxn id="13" idx="0"/>
          </p:cNvCxnSpPr>
          <p:nvPr/>
        </p:nvCxnSpPr>
        <p:spPr>
          <a:xfrm rot="5400000">
            <a:off x="1143000" y="2362200"/>
            <a:ext cx="6096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3" idx="3"/>
            <a:endCxn id="12" idx="1"/>
          </p:cNvCxnSpPr>
          <p:nvPr/>
        </p:nvCxnSpPr>
        <p:spPr>
          <a:xfrm flipV="1">
            <a:off x="2286000" y="2705100"/>
            <a:ext cx="381000" cy="304800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1" idx="3"/>
            <a:endCxn id="5" idx="1"/>
          </p:cNvCxnSpPr>
          <p:nvPr/>
        </p:nvCxnSpPr>
        <p:spPr>
          <a:xfrm>
            <a:off x="6324600" y="3009900"/>
            <a:ext cx="3048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2" idx="3"/>
            <a:endCxn id="11" idx="1"/>
          </p:cNvCxnSpPr>
          <p:nvPr/>
        </p:nvCxnSpPr>
        <p:spPr>
          <a:xfrm>
            <a:off x="4267200" y="2705100"/>
            <a:ext cx="457200" cy="304800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1371600"/>
            <a:ext cx="1066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Input Data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2667000"/>
            <a:ext cx="16002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Background Subtraction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2362200"/>
            <a:ext cx="1600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dirty="0" smtClean="0"/>
              <a:t>Background</a:t>
            </a:r>
          </a:p>
          <a:p>
            <a:pPr algn="ctr"/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2667000"/>
            <a:ext cx="16764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dirty="0" smtClean="0"/>
              <a:t>Illumination</a:t>
            </a:r>
          </a:p>
          <a:p>
            <a:pPr algn="ctr"/>
            <a:r>
              <a:rPr lang="en-US" dirty="0" smtClean="0"/>
              <a:t>Normalization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86000" y="3200400"/>
            <a:ext cx="2438400" cy="1588"/>
          </a:xfrm>
          <a:prstGeom prst="straightConnector1">
            <a:avLst/>
          </a:prstGeom>
          <a:ln w="76200"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4" idx="3"/>
            <a:endCxn id="20" idx="1"/>
          </p:cNvCxnSpPr>
          <p:nvPr/>
        </p:nvCxnSpPr>
        <p:spPr>
          <a:xfrm>
            <a:off x="1524000" y="4133166"/>
            <a:ext cx="457200" cy="476934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5" idx="3"/>
            <a:endCxn id="20" idx="1"/>
          </p:cNvCxnSpPr>
          <p:nvPr/>
        </p:nvCxnSpPr>
        <p:spPr>
          <a:xfrm flipV="1">
            <a:off x="1504052" y="4610100"/>
            <a:ext cx="477148" cy="476935"/>
          </a:xfrm>
          <a:prstGeom prst="straightConnector1">
            <a:avLst/>
          </a:prstGeom>
          <a:ln w="76200"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08120" y="4267200"/>
            <a:ext cx="178308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MRF</a:t>
            </a:r>
          </a:p>
        </p:txBody>
      </p:sp>
      <p:cxnSp>
        <p:nvCxnSpPr>
          <p:cNvPr id="26" name="Straight Arrow Connector 25"/>
          <p:cNvCxnSpPr>
            <a:stCxn id="20" idx="3"/>
            <a:endCxn id="22" idx="1"/>
          </p:cNvCxnSpPr>
          <p:nvPr/>
        </p:nvCxnSpPr>
        <p:spPr>
          <a:xfrm>
            <a:off x="3764280" y="4610100"/>
            <a:ext cx="24384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3"/>
            <a:endCxn id="24" idx="1"/>
          </p:cNvCxnSpPr>
          <p:nvPr/>
        </p:nvCxnSpPr>
        <p:spPr>
          <a:xfrm>
            <a:off x="5791200" y="4610100"/>
            <a:ext cx="3048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3"/>
            <a:endCxn id="31" idx="1"/>
          </p:cNvCxnSpPr>
          <p:nvPr/>
        </p:nvCxnSpPr>
        <p:spPr>
          <a:xfrm flipV="1">
            <a:off x="7315200" y="4610099"/>
            <a:ext cx="398716" cy="1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713916" y="4267199"/>
            <a:ext cx="1049084" cy="6858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i="1" dirty="0" smtClean="0"/>
              <a:t>blobs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0" y="4267200"/>
            <a:ext cx="12192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Blob Extraction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81200" y="4267200"/>
            <a:ext cx="178308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Mahalanobis Distance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3810000"/>
            <a:ext cx="152400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i="1" dirty="0" smtClean="0"/>
              <a:t>Background Models</a:t>
            </a:r>
            <a:endParaRPr lang="en-US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152400" y="4763869"/>
            <a:ext cx="1351652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i="1" dirty="0" smtClean="0"/>
              <a:t>Normalized</a:t>
            </a:r>
          </a:p>
          <a:p>
            <a:pPr algn="r"/>
            <a:r>
              <a:rPr lang="en-US" i="1" dirty="0" smtClean="0"/>
              <a:t>S01-S08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Subtraction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1369"/>
            <a:ext cx="8305800" cy="445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3200400"/>
            <a:ext cx="149271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 2000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3200400"/>
            <a:ext cx="251863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With Foreground Mask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40103" y="3200400"/>
            <a:ext cx="199285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Foreground Mask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37008" y="5439696"/>
            <a:ext cx="256993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Mahalanobis Distances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5439696"/>
            <a:ext cx="173637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Adapted Model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5439696"/>
            <a:ext cx="135165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Normalized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048000" y="4419600"/>
            <a:ext cx="381000" cy="381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-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91200" y="4419600"/>
            <a:ext cx="381000" cy="381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=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8153400" y="3048000"/>
            <a:ext cx="484632" cy="978408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MRF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 rot="10800000" flipV="1">
            <a:off x="2971800" y="3352800"/>
            <a:ext cx="3657600" cy="68580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7848600" y="3429000"/>
            <a:ext cx="685800" cy="53340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971800" y="4050268"/>
            <a:ext cx="4953000" cy="137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&amp; Event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2667000"/>
            <a:ext cx="19050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Tracking &amp; Event Detection</a:t>
            </a:r>
            <a:endParaRPr lang="en-US" dirty="0"/>
          </a:p>
        </p:txBody>
      </p:sp>
      <p:cxnSp>
        <p:nvCxnSpPr>
          <p:cNvPr id="6" name="Straight Arrow Connector 5"/>
          <p:cNvCxnSpPr>
            <a:stCxn id="10" idx="2"/>
            <a:endCxn id="13" idx="0"/>
          </p:cNvCxnSpPr>
          <p:nvPr/>
        </p:nvCxnSpPr>
        <p:spPr>
          <a:xfrm rot="5400000">
            <a:off x="1143000" y="2362200"/>
            <a:ext cx="6096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3" idx="3"/>
            <a:endCxn id="12" idx="1"/>
          </p:cNvCxnSpPr>
          <p:nvPr/>
        </p:nvCxnSpPr>
        <p:spPr>
          <a:xfrm flipV="1">
            <a:off x="2286000" y="2705100"/>
            <a:ext cx="381000" cy="304800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1" idx="3"/>
            <a:endCxn id="5" idx="1"/>
          </p:cNvCxnSpPr>
          <p:nvPr/>
        </p:nvCxnSpPr>
        <p:spPr>
          <a:xfrm>
            <a:off x="6324600" y="3009900"/>
            <a:ext cx="3048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2" idx="3"/>
            <a:endCxn id="11" idx="1"/>
          </p:cNvCxnSpPr>
          <p:nvPr/>
        </p:nvCxnSpPr>
        <p:spPr>
          <a:xfrm>
            <a:off x="4267200" y="2705100"/>
            <a:ext cx="457200" cy="304800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1371600"/>
            <a:ext cx="1066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Input Data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2667000"/>
            <a:ext cx="1600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Background Subtraction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2362200"/>
            <a:ext cx="1600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dirty="0" smtClean="0"/>
              <a:t>Background</a:t>
            </a:r>
          </a:p>
          <a:p>
            <a:pPr algn="ctr"/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2667000"/>
            <a:ext cx="16764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dirty="0" smtClean="0"/>
              <a:t>Illumination</a:t>
            </a:r>
          </a:p>
          <a:p>
            <a:pPr algn="ctr"/>
            <a:r>
              <a:rPr lang="en-US" dirty="0" smtClean="0"/>
              <a:t>Normalization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86000" y="3200400"/>
            <a:ext cx="2438400" cy="1588"/>
          </a:xfrm>
          <a:prstGeom prst="straightConnector1">
            <a:avLst/>
          </a:prstGeom>
          <a:ln w="76200"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6" idx="3"/>
            <a:endCxn id="23" idx="1"/>
          </p:cNvCxnSpPr>
          <p:nvPr/>
        </p:nvCxnSpPr>
        <p:spPr>
          <a:xfrm>
            <a:off x="6248400" y="4851163"/>
            <a:ext cx="3048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4" idx="3"/>
            <a:endCxn id="21" idx="1"/>
          </p:cNvCxnSpPr>
          <p:nvPr/>
        </p:nvCxnSpPr>
        <p:spPr>
          <a:xfrm flipV="1">
            <a:off x="2743200" y="4851163"/>
            <a:ext cx="457200" cy="5834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3"/>
            <a:endCxn id="46" idx="1"/>
          </p:cNvCxnSpPr>
          <p:nvPr/>
        </p:nvCxnSpPr>
        <p:spPr>
          <a:xfrm>
            <a:off x="4648200" y="4851163"/>
            <a:ext cx="3048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29200" y="5802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alerts</a:t>
            </a:r>
            <a:endParaRPr lang="en-US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1219200" y="4672331"/>
            <a:ext cx="152400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i="1" dirty="0" smtClean="0"/>
              <a:t>blobs</a:t>
            </a:r>
            <a:endParaRPr lang="en-US" i="1" dirty="0"/>
          </a:p>
        </p:txBody>
      </p:sp>
      <p:cxnSp>
        <p:nvCxnSpPr>
          <p:cNvPr id="54" name="Straight Arrow Connector 53"/>
          <p:cNvCxnSpPr>
            <a:stCxn id="23" idx="0"/>
            <a:endCxn id="46" idx="0"/>
          </p:cNvCxnSpPr>
          <p:nvPr/>
        </p:nvCxnSpPr>
        <p:spPr>
          <a:xfrm rot="16200000" flipV="1">
            <a:off x="6381750" y="3727213"/>
            <a:ext cx="1588" cy="1562100"/>
          </a:xfrm>
          <a:prstGeom prst="bentConnector3">
            <a:avLst>
              <a:gd name="adj1" fmla="val 14395466"/>
            </a:avLst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6" idx="2"/>
            <a:endCxn id="30" idx="0"/>
          </p:cNvCxnSpPr>
          <p:nvPr/>
        </p:nvCxnSpPr>
        <p:spPr>
          <a:xfrm rot="5400000">
            <a:off x="5296298" y="5498465"/>
            <a:ext cx="608805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00400" y="4508263"/>
            <a:ext cx="14478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Kalman Tracking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53200" y="4508263"/>
            <a:ext cx="12192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Meanshift</a:t>
            </a:r>
            <a:r>
              <a:rPr lang="en-US" dirty="0" smtClean="0">
                <a:solidFill>
                  <a:schemeClr val="bg1"/>
                </a:solidFill>
              </a:rPr>
              <a:t> Tracking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53000" y="4508263"/>
            <a:ext cx="12954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Event Detection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Idea: </a:t>
            </a:r>
            <a:r>
              <a:rPr lang="en-US" sz="2800" i="1" dirty="0" smtClean="0"/>
              <a:t>Focus on tracking what we care about.</a:t>
            </a:r>
          </a:p>
          <a:p>
            <a:pPr lvl="1"/>
            <a:r>
              <a:rPr lang="en-US" sz="2400" dirty="0" smtClean="0"/>
              <a:t>Loitering humans</a:t>
            </a:r>
          </a:p>
          <a:p>
            <a:pPr lvl="1"/>
            <a:r>
              <a:rPr lang="en-US" sz="2400" dirty="0" smtClean="0"/>
              <a:t>Dropped luggage that becomes dissociated from its owner</a:t>
            </a:r>
          </a:p>
          <a:p>
            <a:endParaRPr lang="en-US" sz="2800" dirty="0" smtClean="0"/>
          </a:p>
          <a:p>
            <a:r>
              <a:rPr lang="en-US" sz="2800" dirty="0" smtClean="0"/>
              <a:t>Kalman tracking</a:t>
            </a:r>
          </a:p>
          <a:p>
            <a:pPr lvl="1"/>
            <a:r>
              <a:rPr lang="en-US" sz="2400" dirty="0" smtClean="0"/>
              <a:t>Constant velocity</a:t>
            </a:r>
          </a:p>
          <a:p>
            <a:pPr lvl="1"/>
            <a:r>
              <a:rPr lang="en-US" sz="2400" dirty="0" smtClean="0"/>
              <a:t>Low false positive rate</a:t>
            </a:r>
          </a:p>
          <a:p>
            <a:pPr lvl="1"/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Blob Tracking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Loitering humans</a:t>
            </a:r>
          </a:p>
          <a:p>
            <a:pPr lvl="1"/>
            <a:r>
              <a:rPr lang="en-US" dirty="0" smtClean="0"/>
              <a:t>Remain in the scene for a long time</a:t>
            </a:r>
          </a:p>
          <a:p>
            <a:pPr lvl="1"/>
            <a:r>
              <a:rPr lang="en-US" dirty="0" smtClean="0"/>
              <a:t>Likely to create isolated tracks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Dispossessed luggage</a:t>
            </a:r>
          </a:p>
          <a:p>
            <a:pPr lvl="1"/>
            <a:r>
              <a:rPr lang="en-US" dirty="0" smtClean="0"/>
              <a:t>Likely to create at least an isolated blob detection</a:t>
            </a:r>
          </a:p>
          <a:p>
            <a:pPr lvl="1"/>
            <a:endParaRPr lang="en-US" sz="2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Humans and Luggage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199" y="4495800"/>
          <a:ext cx="8229602" cy="14935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40638"/>
                <a:gridCol w="2091734"/>
                <a:gridCol w="2091734"/>
                <a:gridCol w="24054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Object Type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Min. Blob </a:t>
                      </a:r>
                      <a:r>
                        <a:rPr lang="en-US" sz="2000" baseline="0" dirty="0" smtClean="0"/>
                        <a:t> Area (% of frame)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Max. Blob Area (% of frame)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Min. Blob Track Length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humans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1.5%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luggage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 frame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Blob tracking</a:t>
            </a:r>
          </a:p>
          <a:p>
            <a:pPr lvl="1"/>
            <a:r>
              <a:rPr lang="en-US" dirty="0" smtClean="0"/>
              <a:t>Yields high-quality tracks (good)</a:t>
            </a:r>
          </a:p>
          <a:p>
            <a:pPr lvl="1"/>
            <a:r>
              <a:rPr lang="en-US" dirty="0" smtClean="0"/>
              <a:t>Requires isolated blobs (bad)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Meanshift</a:t>
            </a:r>
            <a:r>
              <a:rPr lang="en-US" dirty="0" smtClean="0"/>
              <a:t> tracker</a:t>
            </a:r>
          </a:p>
          <a:p>
            <a:pPr lvl="1"/>
            <a:r>
              <a:rPr lang="en-US" dirty="0" smtClean="0"/>
              <a:t>Learn a model (color histogram) from the good blob tracks</a:t>
            </a:r>
          </a:p>
          <a:p>
            <a:pPr lvl="1"/>
            <a:r>
              <a:rPr lang="en-US" dirty="0" smtClean="0"/>
              <a:t>Tracks through occlusions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Humans</a:t>
            </a:r>
          </a:p>
          <a:p>
            <a:pPr lvl="2"/>
            <a:r>
              <a:rPr lang="en-US" dirty="0" smtClean="0"/>
              <a:t>Find  scene entry/exit times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Luggage</a:t>
            </a:r>
          </a:p>
          <a:p>
            <a:pPr lvl="2"/>
            <a:r>
              <a:rPr lang="en-US" dirty="0" smtClean="0"/>
              <a:t>Find drop/pickup times</a:t>
            </a:r>
          </a:p>
          <a:p>
            <a:pPr lvl="2"/>
            <a:r>
              <a:rPr lang="en-US" dirty="0" smtClean="0"/>
              <a:t>Associate with human owners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Mean-Shift Tracking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 events occur</a:t>
            </a:r>
          </a:p>
          <a:p>
            <a:endParaRPr lang="en-US" dirty="0" smtClean="0"/>
          </a:p>
          <a:p>
            <a:r>
              <a:rPr lang="en-US" dirty="0" smtClean="0"/>
              <a:t>None detected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S00 – No Defined Behavior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743200"/>
            <a:ext cx="40005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ode\user\dalleyg\pets2007\2007\09\29\paper\frames\01\thirdView0004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399"/>
            <a:ext cx="2743200" cy="2194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D:\code\user\dalleyg\pets2007\2007\09\29\paper\frames\01\thirdView0008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295400"/>
            <a:ext cx="2743200" cy="2194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D:\code\user\dalleyg\pets2007\2007\09\29\paper\frames\01\thirdView0012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295400"/>
            <a:ext cx="2743200" cy="2194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D:\code\user\dalleyg\pets2007\2007\09\29\paper\frames\01\thirdView0030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673348"/>
            <a:ext cx="2743200" cy="2194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D:\code\user\dalleyg\pets2007\2007\09\29\paper\frames\01\thirdView0039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3673348"/>
            <a:ext cx="2743200" cy="2194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6096000" y="3657600"/>
            <a:ext cx="2743200" cy="249936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Staged loitering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5.1s late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S01 – General Loitering 1 (Easy)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Pipeline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3048000"/>
            <a:ext cx="19050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Tracking &amp; Event Detection</a:t>
            </a:r>
            <a:endParaRPr lang="en-US" dirty="0"/>
          </a:p>
        </p:txBody>
      </p:sp>
      <p:cxnSp>
        <p:nvCxnSpPr>
          <p:cNvPr id="6" name="Straight Arrow Connector 5"/>
          <p:cNvCxnSpPr>
            <a:stCxn id="10" idx="2"/>
            <a:endCxn id="13" idx="0"/>
          </p:cNvCxnSpPr>
          <p:nvPr/>
        </p:nvCxnSpPr>
        <p:spPr>
          <a:xfrm rot="5400000">
            <a:off x="1143000" y="2743200"/>
            <a:ext cx="6096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3" idx="3"/>
            <a:endCxn id="12" idx="1"/>
          </p:cNvCxnSpPr>
          <p:nvPr/>
        </p:nvCxnSpPr>
        <p:spPr>
          <a:xfrm flipV="1">
            <a:off x="2286000" y="3086100"/>
            <a:ext cx="381000" cy="304800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1" idx="3"/>
            <a:endCxn id="5" idx="1"/>
          </p:cNvCxnSpPr>
          <p:nvPr/>
        </p:nvCxnSpPr>
        <p:spPr>
          <a:xfrm>
            <a:off x="6324600" y="3390900"/>
            <a:ext cx="3048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2" idx="3"/>
            <a:endCxn id="11" idx="1"/>
          </p:cNvCxnSpPr>
          <p:nvPr/>
        </p:nvCxnSpPr>
        <p:spPr>
          <a:xfrm>
            <a:off x="4267200" y="3086100"/>
            <a:ext cx="457200" cy="304800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1752600"/>
            <a:ext cx="1066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Input Data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3048000"/>
            <a:ext cx="16002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Background Subtraction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2743200"/>
            <a:ext cx="16002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dirty="0" smtClean="0"/>
              <a:t>Background</a:t>
            </a:r>
          </a:p>
          <a:p>
            <a:pPr algn="ctr"/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3048000"/>
            <a:ext cx="16764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dirty="0" smtClean="0"/>
              <a:t>Illumination</a:t>
            </a:r>
          </a:p>
          <a:p>
            <a:pPr algn="ctr"/>
            <a:r>
              <a:rPr lang="en-US" dirty="0" smtClean="0"/>
              <a:t>Normalization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86000" y="3581400"/>
            <a:ext cx="2438400" cy="1588"/>
          </a:xfrm>
          <a:prstGeom prst="straightConnector1">
            <a:avLst/>
          </a:prstGeom>
          <a:ln w="76200"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6096000" y="3657600"/>
            <a:ext cx="2667000" cy="249936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Staged loitering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1.4s late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S02 – General Loitering 2 (Hard)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7" descr="D:\code\user\dalleyg\pets2007\2007\09\29\paper\frames\02\thirdView0002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D:\code\user\dalleyg\pets2007\2007\09\29\paper\frames\02\thirdView00029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2954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9" descr="D:\code\user\dalleyg\pets2007\2007\09\29\paper\frames\02\thirdView00109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954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 descr="D:\code\user\dalleyg\pets2007\2007\09\29\paper\frames\02\thirdView00314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673349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1" descr="D:\code\user\dalleyg\pets2007\2007\09\29\paper\frames\02\thirdView00398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673349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04800" y="3657600"/>
            <a:ext cx="8382000" cy="249936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800080"/>
                </a:solidFill>
              </a:rPr>
              <a:t>Staged loitering</a:t>
            </a:r>
            <a:endParaRPr lang="en-US" b="1" dirty="0" smtClean="0"/>
          </a:p>
          <a:p>
            <a:pPr lvl="1"/>
            <a:r>
              <a:rPr lang="en-US" b="1" dirty="0" smtClean="0">
                <a:solidFill>
                  <a:srgbClr val="800080"/>
                </a:solidFill>
              </a:rPr>
              <a:t>8.2s late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Dropped luggage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Should not trigger an alarm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No alarm triggered</a:t>
            </a:r>
          </a:p>
          <a:p>
            <a:r>
              <a:rPr lang="en-US" b="1" dirty="0" smtClean="0"/>
              <a:t>Staged loitering man near </a:t>
            </a:r>
            <a:r>
              <a:rPr lang="en-US" b="1" dirty="0" smtClean="0">
                <a:solidFill>
                  <a:srgbClr val="800080"/>
                </a:solidFill>
              </a:rPr>
              <a:t>purple-outlined</a:t>
            </a:r>
            <a:r>
              <a:rPr lang="en-US" b="1" dirty="0" smtClean="0"/>
              <a:t> woman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Missed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Unscripted loitering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Detected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S03 – Bag Swap 1 (Easy)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12" descr="D:\code\user\dalleyg\pets2007\2007\09\29\paper\frames\03\thirdView000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3" descr="D:\code\user\dalleyg\pets2007\2007\09\29\paper\frames\03\thirdView0009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2954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4" descr="D:\code\user\dalleyg\pets2007\2007\09\29\paper\frames\03\thirdView00296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954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S04 – Bag Swap 2 (Hard)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49530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09800" y="5715000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Stay close to each other the whole time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1524000" y="4648200"/>
            <a:ext cx="1981200" cy="1588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2286000" y="5105400"/>
            <a:ext cx="1066800" cy="1588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S05 – Theft 1 (Easy)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15" descr="D:\code\user\dalleyg\pets2007\2007\09\29\paper\frames\05\thirdView0005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7" descr="D:\code\user\dalleyg\pets2007\2007\09\29\paper\frames\05\thirdView00097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2954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8" descr="D:\code\user\dalleyg\pets2007\2007\09\29\paper\frames\05\thirdView00113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954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9" descr="D:\code\user\dalleyg\pets2007\2007\09\29\paper\frames\05\thirdView00203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6576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0" descr="D:\code\user\dalleyg\pets2007\2007\09\29\paper\frames\05\thirdView00210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6576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8"/>
          <p:cNvSpPr txBox="1">
            <a:spLocks/>
          </p:cNvSpPr>
          <p:nvPr/>
        </p:nvSpPr>
        <p:spPr>
          <a:xfrm>
            <a:off x="6096000" y="3657600"/>
            <a:ext cx="2590800" cy="2499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Victim enters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000" b="1" dirty="0" smtClean="0">
                <a:solidFill>
                  <a:srgbClr val="00B050"/>
                </a:solidFill>
              </a:rPr>
              <a:t>19.2s late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Luggage stolen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0.08s late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000" b="1" dirty="0" smtClean="0">
                <a:solidFill>
                  <a:srgbClr val="800080"/>
                </a:solidFill>
              </a:rPr>
              <a:t>Thief exits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0.08s 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S06 – Theft 2 (Hard)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25000" contrast="40000"/>
          </a:blip>
          <a:srcRect/>
          <a:stretch>
            <a:fillRect/>
          </a:stretch>
        </p:blipFill>
        <p:spPr bwMode="auto">
          <a:xfrm>
            <a:off x="914400" y="1752600"/>
            <a:ext cx="53340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07403" y="38978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Thief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07403" y="4572000"/>
            <a:ext cx="197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Luggage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/>
              <a:t>never isolated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14650" y="1230868"/>
            <a:ext cx="92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Victims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07403" y="548640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Assistant thief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1"/>
          </p:cNvCxnSpPr>
          <p:nvPr/>
        </p:nvCxnSpPr>
        <p:spPr>
          <a:xfrm rot="10800000" flipV="1">
            <a:off x="4133851" y="4082534"/>
            <a:ext cx="2673553" cy="32266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</p:cNvCxnSpPr>
          <p:nvPr/>
        </p:nvCxnSpPr>
        <p:spPr>
          <a:xfrm rot="10800000">
            <a:off x="4133851" y="4648200"/>
            <a:ext cx="2673553" cy="246966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2"/>
          </p:cNvCxnSpPr>
          <p:nvPr/>
        </p:nvCxnSpPr>
        <p:spPr>
          <a:xfrm rot="16200000" flipH="1">
            <a:off x="2374198" y="2602798"/>
            <a:ext cx="2286000" cy="280804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1"/>
          </p:cNvCxnSpPr>
          <p:nvPr/>
        </p:nvCxnSpPr>
        <p:spPr>
          <a:xfrm rot="10800000">
            <a:off x="3429001" y="5029200"/>
            <a:ext cx="3378403" cy="641866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</p:cNvCxnSpPr>
          <p:nvPr/>
        </p:nvCxnSpPr>
        <p:spPr>
          <a:xfrm rot="5400000">
            <a:off x="2374198" y="2578802"/>
            <a:ext cx="1981200" cy="23996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S07 – Left Luggage 1 (Easy)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21" descr="D:\code\user\dalleyg\pets2007\2007\09\29\paper\frames\07\thirdView0013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2" descr="D:\code\user\dalleyg\pets2007\2007\09\29\paper\frames\07\thirdView0014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2954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3" descr="D:\code\user\dalleyg\pets2007\2007\09\29\paper\frames\07\thirdView0015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954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4" descr="D:\code\user\dalleyg\pets2007\2007\09\29\paper\frames\07\thirdView00192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6576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5" descr="D:\code\user\dalleyg\pets2007\2007\09\29\paper\frames\07\thirdView00207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6576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8"/>
          <p:cNvSpPr txBox="1">
            <a:spLocks/>
          </p:cNvSpPr>
          <p:nvPr/>
        </p:nvSpPr>
        <p:spPr>
          <a:xfrm>
            <a:off x="6096000" y="3657600"/>
            <a:ext cx="2590800" cy="2499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Luggage dropped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0.12s late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Owner tracked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b="1" dirty="0" smtClean="0">
                <a:solidFill>
                  <a:srgbClr val="FF0000"/>
                </a:solidFill>
              </a:rPr>
              <a:t>Luggage taken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0.08s late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b="1" dirty="0" smtClean="0">
                <a:solidFill>
                  <a:srgbClr val="00B050"/>
                </a:solidFill>
              </a:rPr>
              <a:t>By owner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S08 – Left Luggage 2 (Hard)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26" descr="D:\code\user\dalleyg\pets2007\2007\09\29\paper\frames\08\thirdView0005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12954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7" descr="D:\code\user\dalleyg\pets2007\2007\09\29\paper\frames\08\thirdView00088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2954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9" descr="D:\code\user\dalleyg\pets2007\2007\09\29\paper\frames\08\thirdView0011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954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0" descr="D:\code\user\dalleyg\pets2007\2007\09\29\paper\frames\08\thirdView0012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6576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1" descr="D:\code\user\dalleyg\pets2007\2007\09\29\paper\frames\08\thirdView00192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6576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2" descr="D:\code\user\dalleyg\pets2007\2007\09\29\paper\frames\08\thirdView00197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36576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200400" y="3124200"/>
            <a:ext cx="221887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Owner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drops</a:t>
            </a:r>
            <a:r>
              <a:rPr lang="en-US" b="1" dirty="0" smtClean="0">
                <a:latin typeface="Arial Narrow" pitchFamily="34" charset="0"/>
              </a:rPr>
              <a:t>: 0.2s late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5486400"/>
            <a:ext cx="25683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Owner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picks up</a:t>
            </a:r>
            <a:r>
              <a:rPr lang="en-US" b="1" dirty="0" smtClean="0">
                <a:latin typeface="Arial Narrow" pitchFamily="34" charset="0"/>
              </a:rPr>
              <a:t>: 0.12s late</a:t>
            </a:r>
            <a:endParaRPr lang="en-US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Illumination Normalization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1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2297113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804160"/>
            <a:ext cx="4114800" cy="3291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33400" y="18288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286000"/>
            <a:ext cx="4068763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Region-of-Interest Masks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57200" y="1219200"/>
            <a:ext cx="3429000" cy="2743200"/>
            <a:chOff x="457200" y="1219200"/>
            <a:chExt cx="3429000" cy="2743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1219200"/>
              <a:ext cx="3429000" cy="27432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sp>
          <p:nvSpPr>
            <p:cNvPr id="7" name="TextBox 6"/>
            <p:cNvSpPr txBox="1"/>
            <p:nvPr/>
          </p:nvSpPr>
          <p:spPr>
            <a:xfrm>
              <a:off x="457200" y="3581400"/>
              <a:ext cx="1005403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BG-S04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3000" y="4038600"/>
            <a:ext cx="3429000" cy="2743200"/>
            <a:chOff x="1143000" y="4038600"/>
            <a:chExt cx="3429000" cy="27432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000" y="4038600"/>
              <a:ext cx="3429000" cy="27432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sp>
          <p:nvSpPr>
            <p:cNvPr id="10" name="TextBox 9"/>
            <p:cNvSpPr txBox="1"/>
            <p:nvPr/>
          </p:nvSpPr>
          <p:spPr>
            <a:xfrm>
              <a:off x="1143000" y="6400800"/>
              <a:ext cx="595035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S06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62400" y="1219200"/>
            <a:ext cx="3429000" cy="2743200"/>
            <a:chOff x="3962400" y="1219200"/>
            <a:chExt cx="3429000" cy="27432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62400" y="1219200"/>
              <a:ext cx="3429000" cy="27432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sp>
          <p:nvSpPr>
            <p:cNvPr id="12" name="TextBox 11"/>
            <p:cNvSpPr txBox="1"/>
            <p:nvPr/>
          </p:nvSpPr>
          <p:spPr>
            <a:xfrm>
              <a:off x="3962400" y="3581400"/>
              <a:ext cx="595035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S05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48200" y="4038600"/>
            <a:ext cx="3429000" cy="2743200"/>
            <a:chOff x="4648200" y="4038600"/>
            <a:chExt cx="3429000" cy="27432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48200" y="4038600"/>
              <a:ext cx="3429000" cy="27432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sp>
          <p:nvSpPr>
            <p:cNvPr id="8" name="TextBox 7"/>
            <p:cNvSpPr txBox="1"/>
            <p:nvPr/>
          </p:nvSpPr>
          <p:spPr>
            <a:xfrm>
              <a:off x="4648200" y="6412468"/>
              <a:ext cx="1082348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S07-S08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Illumination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371600"/>
            <a:ext cx="2743200" cy="21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371600"/>
            <a:ext cx="2743200" cy="21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825240"/>
            <a:ext cx="2743200" cy="21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 rot="16200000">
            <a:off x="108466" y="228421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BACKGROUND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3196828"/>
            <a:ext cx="8382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126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95800" y="3200400"/>
            <a:ext cx="8382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999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5623560"/>
            <a:ext cx="8382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2999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108466" y="475309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S08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 rot="10800000" flipV="1">
            <a:off x="1752600" y="3352800"/>
            <a:ext cx="2971800" cy="76200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324600" y="3352800"/>
            <a:ext cx="1143000" cy="76200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752600" y="4114800"/>
            <a:ext cx="5715000" cy="1752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Subtraction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2667000"/>
            <a:ext cx="19050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Tracking &amp; Event Detection</a:t>
            </a:r>
            <a:endParaRPr lang="en-US" dirty="0"/>
          </a:p>
        </p:txBody>
      </p:sp>
      <p:cxnSp>
        <p:nvCxnSpPr>
          <p:cNvPr id="6" name="Straight Arrow Connector 5"/>
          <p:cNvCxnSpPr>
            <a:stCxn id="10" idx="2"/>
            <a:endCxn id="13" idx="0"/>
          </p:cNvCxnSpPr>
          <p:nvPr/>
        </p:nvCxnSpPr>
        <p:spPr>
          <a:xfrm rot="5400000">
            <a:off x="1143000" y="2362200"/>
            <a:ext cx="6096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3" idx="3"/>
            <a:endCxn id="12" idx="1"/>
          </p:cNvCxnSpPr>
          <p:nvPr/>
        </p:nvCxnSpPr>
        <p:spPr>
          <a:xfrm flipV="1">
            <a:off x="2286000" y="2705100"/>
            <a:ext cx="381000" cy="304800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1" idx="3"/>
            <a:endCxn id="5" idx="1"/>
          </p:cNvCxnSpPr>
          <p:nvPr/>
        </p:nvCxnSpPr>
        <p:spPr>
          <a:xfrm>
            <a:off x="6324600" y="3009900"/>
            <a:ext cx="3048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2" idx="3"/>
            <a:endCxn id="11" idx="1"/>
          </p:cNvCxnSpPr>
          <p:nvPr/>
        </p:nvCxnSpPr>
        <p:spPr>
          <a:xfrm>
            <a:off x="4267200" y="2705100"/>
            <a:ext cx="457200" cy="304800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1371600"/>
            <a:ext cx="1066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Input Data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2667000"/>
            <a:ext cx="16002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Background Subtraction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2362200"/>
            <a:ext cx="1600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dirty="0" smtClean="0"/>
              <a:t>Background</a:t>
            </a:r>
          </a:p>
          <a:p>
            <a:pPr algn="ctr"/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2667000"/>
            <a:ext cx="16764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dirty="0" smtClean="0"/>
              <a:t>Illumination</a:t>
            </a:r>
          </a:p>
          <a:p>
            <a:pPr algn="ctr"/>
            <a:r>
              <a:rPr lang="en-US" dirty="0" smtClean="0"/>
              <a:t>Normalization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86000" y="3200400"/>
            <a:ext cx="2438400" cy="1588"/>
          </a:xfrm>
          <a:prstGeom prst="straightConnector1">
            <a:avLst/>
          </a:prstGeom>
          <a:ln w="76200"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3" idx="3"/>
            <a:endCxn id="30" idx="1"/>
          </p:cNvCxnSpPr>
          <p:nvPr/>
        </p:nvCxnSpPr>
        <p:spPr>
          <a:xfrm flipV="1">
            <a:off x="7315200" y="4590366"/>
            <a:ext cx="381001" cy="19734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4" idx="3"/>
            <a:endCxn id="20" idx="1"/>
          </p:cNvCxnSpPr>
          <p:nvPr/>
        </p:nvCxnSpPr>
        <p:spPr>
          <a:xfrm>
            <a:off x="1524000" y="4514166"/>
            <a:ext cx="457200" cy="476934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5" idx="3"/>
            <a:endCxn id="20" idx="1"/>
          </p:cNvCxnSpPr>
          <p:nvPr/>
        </p:nvCxnSpPr>
        <p:spPr>
          <a:xfrm flipV="1">
            <a:off x="1504052" y="4991100"/>
            <a:ext cx="477148" cy="476935"/>
          </a:xfrm>
          <a:prstGeom prst="straightConnector1">
            <a:avLst/>
          </a:prstGeom>
          <a:ln w="76200"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08120" y="4267200"/>
            <a:ext cx="178308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BG-Biased MRF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08120" y="5029200"/>
            <a:ext cx="178308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FG-Biased MRF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0" y="4267200"/>
            <a:ext cx="12192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Blob Extraction</a:t>
            </a:r>
          </a:p>
        </p:txBody>
      </p:sp>
      <p:cxnSp>
        <p:nvCxnSpPr>
          <p:cNvPr id="25" name="Straight Arrow Connector 24"/>
          <p:cNvCxnSpPr>
            <a:stCxn id="20" idx="3"/>
            <a:endCxn id="21" idx="1"/>
          </p:cNvCxnSpPr>
          <p:nvPr/>
        </p:nvCxnSpPr>
        <p:spPr>
          <a:xfrm flipV="1">
            <a:off x="3764280" y="4610100"/>
            <a:ext cx="243840" cy="381000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3"/>
            <a:endCxn id="22" idx="1"/>
          </p:cNvCxnSpPr>
          <p:nvPr/>
        </p:nvCxnSpPr>
        <p:spPr>
          <a:xfrm>
            <a:off x="3764280" y="4991100"/>
            <a:ext cx="243840" cy="381000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3"/>
            <a:endCxn id="23" idx="1"/>
          </p:cNvCxnSpPr>
          <p:nvPr/>
        </p:nvCxnSpPr>
        <p:spPr>
          <a:xfrm>
            <a:off x="5791200" y="4610100"/>
            <a:ext cx="3048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3"/>
            <a:endCxn id="24" idx="1"/>
          </p:cNvCxnSpPr>
          <p:nvPr/>
        </p:nvCxnSpPr>
        <p:spPr>
          <a:xfrm>
            <a:off x="5791200" y="5372100"/>
            <a:ext cx="3048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3"/>
            <a:endCxn id="31" idx="1"/>
          </p:cNvCxnSpPr>
          <p:nvPr/>
        </p:nvCxnSpPr>
        <p:spPr>
          <a:xfrm flipV="1">
            <a:off x="7315200" y="5352366"/>
            <a:ext cx="398716" cy="19734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96201" y="4267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fragmented blobs</a:t>
            </a:r>
            <a:endParaRPr lang="en-US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7713916" y="5029200"/>
            <a:ext cx="1049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merged blobs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0" y="5029200"/>
            <a:ext cx="12192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Blob Extraction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81200" y="4648200"/>
            <a:ext cx="178308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Mahalanobis Distance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4191000"/>
            <a:ext cx="152400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i="1" dirty="0" smtClean="0"/>
              <a:t>Background Models</a:t>
            </a:r>
            <a:endParaRPr lang="en-US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152400" y="5144869"/>
            <a:ext cx="1351652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i="1" dirty="0" smtClean="0"/>
              <a:t>Normalized</a:t>
            </a:r>
          </a:p>
          <a:p>
            <a:pPr algn="r"/>
            <a:r>
              <a:rPr lang="en-US" i="1" dirty="0" smtClean="0"/>
              <a:t>S01-S08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Background Subtraction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228600" y="4434840"/>
            <a:ext cx="2819400" cy="17373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Low fragmentation</a:t>
            </a:r>
          </a:p>
          <a:p>
            <a:r>
              <a:rPr lang="en-US" dirty="0" smtClean="0"/>
              <a:t>But blobs merged</a:t>
            </a:r>
          </a:p>
          <a:p>
            <a:r>
              <a:rPr lang="en-US" b="1" dirty="0" smtClean="0"/>
              <a:t>Good for human tracking</a:t>
            </a:r>
            <a:endParaRPr lang="en-US" b="1" dirty="0"/>
          </a:p>
        </p:txBody>
      </p:sp>
      <p:pic>
        <p:nvPicPr>
          <p:cNvPr id="62" name="Picture 3" descr="D:\code\user\dalleyg\pets2007\2007\09\29\paper\fig\S08-05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758" y="1295400"/>
            <a:ext cx="8755706" cy="2362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29000" y="3657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Mahalanobis Distance Map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3657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Background-Biased Blobs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3657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Foreground-Biased Blobs</a:t>
            </a:r>
            <a:endParaRPr lang="en-US" i="1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"/>
          </p:nvPr>
        </p:nvSpPr>
        <p:spPr>
          <a:xfrm>
            <a:off x="6019800" y="4434840"/>
            <a:ext cx="2895600" cy="17373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Sharp boundaries</a:t>
            </a:r>
          </a:p>
          <a:p>
            <a:r>
              <a:rPr lang="en-US" dirty="0" smtClean="0"/>
              <a:t>But fragmented blobs</a:t>
            </a:r>
          </a:p>
          <a:p>
            <a:r>
              <a:rPr lang="en-US" b="1" dirty="0" smtClean="0"/>
              <a:t>Good for dropped luggage detection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 rot="10800000" flipV="1">
            <a:off x="2971800" y="3352800"/>
            <a:ext cx="3657600" cy="53340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7924800" y="3352800"/>
            <a:ext cx="533400" cy="53340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971800" y="3886200"/>
            <a:ext cx="4953000" cy="1752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&amp; Event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2667000"/>
            <a:ext cx="19050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Tracking &amp; Event Detection</a:t>
            </a:r>
            <a:endParaRPr lang="en-US" dirty="0"/>
          </a:p>
        </p:txBody>
      </p:sp>
      <p:cxnSp>
        <p:nvCxnSpPr>
          <p:cNvPr id="6" name="Straight Arrow Connector 5"/>
          <p:cNvCxnSpPr>
            <a:stCxn id="10" idx="2"/>
            <a:endCxn id="13" idx="0"/>
          </p:cNvCxnSpPr>
          <p:nvPr/>
        </p:nvCxnSpPr>
        <p:spPr>
          <a:xfrm rot="5400000">
            <a:off x="1143000" y="2362200"/>
            <a:ext cx="6096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3" idx="3"/>
            <a:endCxn id="12" idx="1"/>
          </p:cNvCxnSpPr>
          <p:nvPr/>
        </p:nvCxnSpPr>
        <p:spPr>
          <a:xfrm flipV="1">
            <a:off x="2286000" y="2705100"/>
            <a:ext cx="381000" cy="304800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1" idx="3"/>
            <a:endCxn id="5" idx="1"/>
          </p:cNvCxnSpPr>
          <p:nvPr/>
        </p:nvCxnSpPr>
        <p:spPr>
          <a:xfrm>
            <a:off x="6324600" y="3009900"/>
            <a:ext cx="3048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2" idx="3"/>
            <a:endCxn id="11" idx="1"/>
          </p:cNvCxnSpPr>
          <p:nvPr/>
        </p:nvCxnSpPr>
        <p:spPr>
          <a:xfrm>
            <a:off x="4267200" y="2705100"/>
            <a:ext cx="457200" cy="304800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1371600"/>
            <a:ext cx="1066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Input Data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2667000"/>
            <a:ext cx="1600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Background Subtraction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2362200"/>
            <a:ext cx="1600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dirty="0" smtClean="0"/>
              <a:t>Background</a:t>
            </a:r>
          </a:p>
          <a:p>
            <a:pPr algn="ctr"/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2667000"/>
            <a:ext cx="16764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dirty="0" smtClean="0"/>
              <a:t>Illumination</a:t>
            </a:r>
          </a:p>
          <a:p>
            <a:pPr algn="ctr"/>
            <a:r>
              <a:rPr lang="en-US" dirty="0" smtClean="0"/>
              <a:t>Normalization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86000" y="3200400"/>
            <a:ext cx="2438400" cy="1588"/>
          </a:xfrm>
          <a:prstGeom prst="straightConnector1">
            <a:avLst/>
          </a:prstGeom>
          <a:ln w="76200"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6" idx="3"/>
            <a:endCxn id="23" idx="1"/>
          </p:cNvCxnSpPr>
          <p:nvPr/>
        </p:nvCxnSpPr>
        <p:spPr>
          <a:xfrm>
            <a:off x="6248400" y="4762500"/>
            <a:ext cx="3048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4" idx="3"/>
            <a:endCxn id="21" idx="1"/>
          </p:cNvCxnSpPr>
          <p:nvPr/>
        </p:nvCxnSpPr>
        <p:spPr>
          <a:xfrm>
            <a:off x="2743200" y="4381500"/>
            <a:ext cx="4572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5" idx="3"/>
            <a:endCxn id="22" idx="1"/>
          </p:cNvCxnSpPr>
          <p:nvPr/>
        </p:nvCxnSpPr>
        <p:spPr>
          <a:xfrm>
            <a:off x="2723257" y="5143500"/>
            <a:ext cx="477143" cy="1588"/>
          </a:xfrm>
          <a:prstGeom prst="straightConnector1">
            <a:avLst/>
          </a:prstGeom>
          <a:ln w="76200"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3"/>
            <a:endCxn id="46" idx="1"/>
          </p:cNvCxnSpPr>
          <p:nvPr/>
        </p:nvCxnSpPr>
        <p:spPr>
          <a:xfrm>
            <a:off x="4648200" y="4381500"/>
            <a:ext cx="304800" cy="381000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3"/>
            <a:endCxn id="46" idx="1"/>
          </p:cNvCxnSpPr>
          <p:nvPr/>
        </p:nvCxnSpPr>
        <p:spPr>
          <a:xfrm flipV="1">
            <a:off x="4648200" y="4762500"/>
            <a:ext cx="304800" cy="381000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29200" y="5879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alerts</a:t>
            </a:r>
            <a:endParaRPr lang="en-US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1219200" y="4038600"/>
            <a:ext cx="1524000" cy="6858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i="1" dirty="0" smtClean="0"/>
              <a:t>fragmented blobs</a:t>
            </a:r>
            <a:endParaRPr lang="en-US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1756326" y="4800600"/>
            <a:ext cx="966931" cy="68580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en-US" i="1" dirty="0" smtClean="0"/>
              <a:t>merged</a:t>
            </a:r>
            <a:br>
              <a:rPr lang="en-US" i="1" dirty="0" smtClean="0"/>
            </a:br>
            <a:r>
              <a:rPr lang="en-US" i="1" dirty="0" smtClean="0"/>
              <a:t>blobs</a:t>
            </a:r>
            <a:endParaRPr lang="en-US" i="1" dirty="0"/>
          </a:p>
        </p:txBody>
      </p:sp>
      <p:cxnSp>
        <p:nvCxnSpPr>
          <p:cNvPr id="54" name="Straight Arrow Connector 53"/>
          <p:cNvCxnSpPr>
            <a:stCxn id="23" idx="0"/>
            <a:endCxn id="46" idx="0"/>
          </p:cNvCxnSpPr>
          <p:nvPr/>
        </p:nvCxnSpPr>
        <p:spPr>
          <a:xfrm rot="16200000" flipV="1">
            <a:off x="6381750" y="3638550"/>
            <a:ext cx="1588" cy="1562100"/>
          </a:xfrm>
          <a:prstGeom prst="bentConnector3">
            <a:avLst>
              <a:gd name="adj1" fmla="val 14395466"/>
            </a:avLst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6" idx="2"/>
            <a:endCxn id="30" idx="0"/>
          </p:cNvCxnSpPr>
          <p:nvPr/>
        </p:nvCxnSpPr>
        <p:spPr>
          <a:xfrm rot="5400000">
            <a:off x="5213866" y="5492234"/>
            <a:ext cx="773668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00400" y="4038600"/>
            <a:ext cx="14478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Kalman Tracking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0400" y="4800600"/>
            <a:ext cx="14478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Kalman Tracking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53200" y="4419600"/>
            <a:ext cx="12192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Meanshift</a:t>
            </a:r>
            <a:r>
              <a:rPr lang="en-US" dirty="0" smtClean="0">
                <a:solidFill>
                  <a:schemeClr val="bg1"/>
                </a:solidFill>
              </a:rPr>
              <a:t> Tracking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53000" y="4419600"/>
            <a:ext cx="12954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Event Detection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Luggage: </a:t>
            </a:r>
          </a:p>
          <a:p>
            <a:pPr lvl="1"/>
            <a:r>
              <a:rPr lang="en-US" dirty="0" smtClean="0"/>
              <a:t>it often doesn’t travel far from the owner, so we need BG-biased to avoid merging the dropped luggage blob with the owner</a:t>
            </a:r>
          </a:p>
          <a:p>
            <a:pPr lvl="1"/>
            <a:r>
              <a:rPr lang="en-US" dirty="0" smtClean="0"/>
              <a:t>The floor is more boring (except for </a:t>
            </a:r>
            <a:r>
              <a:rPr lang="en-US" dirty="0" err="1" smtClean="0"/>
              <a:t>specularities</a:t>
            </a:r>
            <a:r>
              <a:rPr lang="en-US" dirty="0" smtClean="0"/>
              <a:t>), so camouflaging doesn’t occur much there, relative to the vertical surfaces</a:t>
            </a:r>
          </a:p>
          <a:p>
            <a:pPr lvl="1"/>
            <a:r>
              <a:rPr lang="en-US" dirty="0" smtClean="0"/>
              <a:t>Easy to tell people fragments from luggage: small people fragments move</a:t>
            </a:r>
          </a:p>
          <a:p>
            <a:pPr lvl="2"/>
            <a:r>
              <a:rPr lang="en-US" dirty="0" smtClean="0"/>
              <a:t>They move when they’re isolated</a:t>
            </a:r>
          </a:p>
          <a:p>
            <a:pPr lvl="2"/>
            <a:r>
              <a:rPr lang="en-US" dirty="0" smtClean="0"/>
              <a:t>They move before and after isolation</a:t>
            </a:r>
          </a:p>
          <a:p>
            <a:r>
              <a:rPr lang="en-US" dirty="0" smtClean="0"/>
              <a:t>Humans</a:t>
            </a:r>
          </a:p>
          <a:p>
            <a:pPr lvl="1"/>
            <a:r>
              <a:rPr lang="en-US" dirty="0" smtClean="0"/>
              <a:t>With the busyness of the scene, a BG-biased MRF produces a lot of fragments and many-to-many blob matching quickly becomes impractical</a:t>
            </a:r>
          </a:p>
          <a:p>
            <a:pPr lvl="1"/>
            <a:r>
              <a:rPr lang="en-US" dirty="0" smtClean="0"/>
              <a:t>A FG-biased MRF avoids the fragmentation issue but merges lots of blobs</a:t>
            </a:r>
          </a:p>
          <a:p>
            <a:pPr lvl="2"/>
            <a:r>
              <a:rPr lang="en-US" dirty="0" smtClean="0"/>
              <a:t>We only care about loiterers</a:t>
            </a:r>
          </a:p>
          <a:p>
            <a:pPr lvl="3"/>
            <a:r>
              <a:rPr lang="en-US" dirty="0" smtClean="0"/>
              <a:t>Loiterers are in the scene for a long time</a:t>
            </a:r>
          </a:p>
          <a:p>
            <a:pPr lvl="3"/>
            <a:r>
              <a:rPr lang="en-US" dirty="0" smtClean="0"/>
              <a:t>They’re likely to be isolated from other people at least at some point in time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Dual Trackers/Motion Blobs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Oriented Ellipsoids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60960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Illumination Changes by Clip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31" name="Picture 7" descr="C:\Documents and Settings\dalleyg\Desktop\pets2007\2007\10\13\0_lighting\lighting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225" y="1212394"/>
            <a:ext cx="7533775" cy="5112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Modeling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2667000"/>
            <a:ext cx="19050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Tracking &amp; Event Detection</a:t>
            </a:r>
            <a:endParaRPr lang="en-US" dirty="0"/>
          </a:p>
        </p:txBody>
      </p:sp>
      <p:cxnSp>
        <p:nvCxnSpPr>
          <p:cNvPr id="6" name="Straight Arrow Connector 5"/>
          <p:cNvCxnSpPr>
            <a:stCxn id="10" idx="2"/>
            <a:endCxn id="13" idx="0"/>
          </p:cNvCxnSpPr>
          <p:nvPr/>
        </p:nvCxnSpPr>
        <p:spPr>
          <a:xfrm rot="5400000">
            <a:off x="1143000" y="2362200"/>
            <a:ext cx="6096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3" idx="3"/>
            <a:endCxn id="12" idx="1"/>
          </p:cNvCxnSpPr>
          <p:nvPr/>
        </p:nvCxnSpPr>
        <p:spPr>
          <a:xfrm flipV="1">
            <a:off x="2286000" y="2705100"/>
            <a:ext cx="381000" cy="304800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1" idx="3"/>
            <a:endCxn id="5" idx="1"/>
          </p:cNvCxnSpPr>
          <p:nvPr/>
        </p:nvCxnSpPr>
        <p:spPr>
          <a:xfrm>
            <a:off x="6324600" y="3009900"/>
            <a:ext cx="3048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2" idx="3"/>
            <a:endCxn id="11" idx="1"/>
          </p:cNvCxnSpPr>
          <p:nvPr/>
        </p:nvCxnSpPr>
        <p:spPr>
          <a:xfrm>
            <a:off x="4267200" y="2705100"/>
            <a:ext cx="457200" cy="304800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1371600"/>
            <a:ext cx="1066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Input Data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2667000"/>
            <a:ext cx="1600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Background Subtraction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86000" y="3200400"/>
            <a:ext cx="2438400" cy="1588"/>
          </a:xfrm>
          <a:prstGeom prst="straightConnector1">
            <a:avLst/>
          </a:prstGeom>
          <a:ln w="76200"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2019300" y="3390900"/>
            <a:ext cx="990600" cy="30480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191000" y="3048000"/>
            <a:ext cx="2133600" cy="99060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362200" y="4038600"/>
            <a:ext cx="3962400" cy="2057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90800" y="4202668"/>
            <a:ext cx="13716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Robust Gaussian Fit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90800" y="5257800"/>
            <a:ext cx="13716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Ground-Plane Registration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4736068"/>
            <a:ext cx="16002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Background Model Search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19" name="Elbow Connector 18"/>
          <p:cNvCxnSpPr>
            <a:stCxn id="17" idx="3"/>
            <a:endCxn id="18" idx="1"/>
          </p:cNvCxnSpPr>
          <p:nvPr/>
        </p:nvCxnSpPr>
        <p:spPr>
          <a:xfrm flipV="1">
            <a:off x="3962400" y="5078968"/>
            <a:ext cx="609600" cy="521732"/>
          </a:xfrm>
          <a:prstGeom prst="bentConnector3">
            <a:avLst>
              <a:gd name="adj1" fmla="val 50000"/>
            </a:avLst>
          </a:prstGeom>
          <a:ln w="76200"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6" idx="3"/>
            <a:endCxn id="18" idx="1"/>
          </p:cNvCxnSpPr>
          <p:nvPr/>
        </p:nvCxnSpPr>
        <p:spPr>
          <a:xfrm>
            <a:off x="3962400" y="4545568"/>
            <a:ext cx="609600" cy="533400"/>
          </a:xfrm>
          <a:prstGeom prst="bentConnector3">
            <a:avLst>
              <a:gd name="adj1" fmla="val 50000"/>
            </a:avLst>
          </a:prstGeom>
          <a:ln w="76200"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51"/>
          <p:cNvCxnSpPr>
            <a:stCxn id="23" idx="3"/>
            <a:endCxn id="16" idx="1"/>
          </p:cNvCxnSpPr>
          <p:nvPr/>
        </p:nvCxnSpPr>
        <p:spPr>
          <a:xfrm flipV="1">
            <a:off x="2219965" y="4545568"/>
            <a:ext cx="370835" cy="1"/>
          </a:xfrm>
          <a:prstGeom prst="bentConnector3">
            <a:avLst>
              <a:gd name="adj1" fmla="val 50000"/>
            </a:avLst>
          </a:prstGeom>
          <a:ln w="76200"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8" idx="3"/>
            <a:endCxn id="60" idx="1"/>
          </p:cNvCxnSpPr>
          <p:nvPr/>
        </p:nvCxnSpPr>
        <p:spPr>
          <a:xfrm>
            <a:off x="6172200" y="5078968"/>
            <a:ext cx="685800" cy="1"/>
          </a:xfrm>
          <a:prstGeom prst="bentConnector3">
            <a:avLst>
              <a:gd name="adj1" fmla="val 50000"/>
            </a:avLst>
          </a:prstGeom>
          <a:ln w="76200"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1000" y="4222403"/>
            <a:ext cx="1838965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en-US" i="1" dirty="0" smtClean="0"/>
              <a:t>Normalized</a:t>
            </a:r>
          </a:p>
          <a:p>
            <a:pPr algn="r"/>
            <a:r>
              <a:rPr lang="en-US" i="1" dirty="0" smtClean="0"/>
              <a:t>BACKGROUND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759308" y="5277535"/>
            <a:ext cx="1351652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i="1" dirty="0" smtClean="0"/>
              <a:t>Normalized</a:t>
            </a:r>
          </a:p>
          <a:p>
            <a:pPr algn="r"/>
            <a:r>
              <a:rPr lang="en-US" i="1" dirty="0" smtClean="0"/>
              <a:t>S01-S08</a:t>
            </a:r>
            <a:endParaRPr lang="en-US" i="1" dirty="0"/>
          </a:p>
        </p:txBody>
      </p:sp>
      <p:cxnSp>
        <p:nvCxnSpPr>
          <p:cNvPr id="25" name="Elbow Connector 56"/>
          <p:cNvCxnSpPr>
            <a:stCxn id="24" idx="3"/>
            <a:endCxn id="17" idx="1"/>
          </p:cNvCxnSpPr>
          <p:nvPr/>
        </p:nvCxnSpPr>
        <p:spPr>
          <a:xfrm flipV="1">
            <a:off x="2110960" y="5600700"/>
            <a:ext cx="479840" cy="1"/>
          </a:xfrm>
          <a:prstGeom prst="bentConnector3">
            <a:avLst>
              <a:gd name="adj1" fmla="val 50000"/>
            </a:avLst>
          </a:prstGeom>
          <a:ln w="76200"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67000" y="2362200"/>
            <a:ext cx="16002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dirty="0" smtClean="0"/>
              <a:t>Background</a:t>
            </a:r>
          </a:p>
          <a:p>
            <a:pPr algn="ctr"/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858000" y="4755803"/>
            <a:ext cx="152400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i="1" dirty="0" smtClean="0"/>
              <a:t>Background Models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2667000"/>
            <a:ext cx="16764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dirty="0" smtClean="0"/>
              <a:t>Illumination</a:t>
            </a:r>
          </a:p>
          <a:p>
            <a:pPr algn="ctr"/>
            <a:r>
              <a:rPr lang="en-US" dirty="0" smtClean="0"/>
              <a:t>Normalization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Fundamental assumption</a:t>
            </a:r>
          </a:p>
          <a:p>
            <a:pPr lvl="1"/>
            <a:r>
              <a:rPr lang="en-US" i="1" dirty="0" smtClean="0"/>
              <a:t>foreground is rare at every pixel</a:t>
            </a:r>
          </a:p>
          <a:p>
            <a:r>
              <a:rPr lang="en-US" dirty="0" smtClean="0"/>
              <a:t>Reality for PETS 2007…</a:t>
            </a:r>
          </a:p>
          <a:p>
            <a:pPr lvl="1"/>
            <a:r>
              <a:rPr lang="en-US" i="1" dirty="0" smtClean="0"/>
              <a:t>background is rare for the pixels we care about most</a:t>
            </a:r>
          </a:p>
          <a:p>
            <a:pPr lvl="2"/>
            <a:r>
              <a:rPr lang="en-US" dirty="0" smtClean="0"/>
              <a:t>Some pixels: </a:t>
            </a:r>
            <a:r>
              <a:rPr lang="en-US" b="1" dirty="0" smtClean="0"/>
              <a:t>foreground</a:t>
            </a:r>
            <a:r>
              <a:rPr lang="en-US" dirty="0" smtClean="0"/>
              <a:t> as much as </a:t>
            </a:r>
            <a:r>
              <a:rPr lang="en-US" b="1" dirty="0" smtClean="0"/>
              <a:t>90% of the time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Breaking Adaptive Background Subtraction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685800" y="3429000"/>
            <a:ext cx="2514600" cy="2010982"/>
            <a:chOff x="1371600" y="3429000"/>
            <a:chExt cx="2286794" cy="1828800"/>
          </a:xfrm>
        </p:grpSpPr>
        <p:pic>
          <p:nvPicPr>
            <p:cNvPr id="4103" name="Picture 7" descr="C:\Documents and Settings\dalleyg\Desktop\pets2007\2007\10\13\thirdView00000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71600" y="3429000"/>
              <a:ext cx="2286000" cy="1828800"/>
            </a:xfrm>
            <a:prstGeom prst="rect">
              <a:avLst/>
            </a:prstGeom>
            <a:ln w="3810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4" name="Straight Connector 23"/>
            <p:cNvCxnSpPr/>
            <p:nvPr/>
          </p:nvCxnSpPr>
          <p:spPr>
            <a:xfrm rot="5400000">
              <a:off x="1250474" y="4342606"/>
              <a:ext cx="1828800" cy="1588"/>
            </a:xfrm>
            <a:prstGeom prst="line">
              <a:avLst/>
            </a:prstGeom>
            <a:ln w="12700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>
              <a:off x="1372394" y="4417217"/>
              <a:ext cx="2286000" cy="1588"/>
            </a:xfrm>
            <a:prstGeom prst="line">
              <a:avLst/>
            </a:prstGeom>
            <a:ln w="12700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2565400" y="3799084"/>
            <a:ext cx="2514600" cy="2011680"/>
            <a:chOff x="3124200" y="3810000"/>
            <a:chExt cx="2286000" cy="1828800"/>
          </a:xfrm>
        </p:grpSpPr>
        <p:pic>
          <p:nvPicPr>
            <p:cNvPr id="4105" name="Picture 9" descr="C:\Documents and Settings\dalleyg\Desktop\pets2007\2007\10\13\thirdView00200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24200" y="3810000"/>
              <a:ext cx="2286000" cy="1828800"/>
            </a:xfrm>
            <a:prstGeom prst="rect">
              <a:avLst/>
            </a:prstGeom>
            <a:ln w="3810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2" name="Straight Connector 21"/>
            <p:cNvCxnSpPr/>
            <p:nvPr/>
          </p:nvCxnSpPr>
          <p:spPr>
            <a:xfrm rot="5400000">
              <a:off x="3002280" y="4723606"/>
              <a:ext cx="1828800" cy="1588"/>
            </a:xfrm>
            <a:prstGeom prst="line">
              <a:avLst/>
            </a:prstGeom>
            <a:ln w="12700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124200" y="4798217"/>
              <a:ext cx="2286000" cy="1588"/>
            </a:xfrm>
            <a:prstGeom prst="line">
              <a:avLst/>
            </a:prstGeom>
            <a:ln w="12700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6" name="Picture 10" descr="C:\Documents and Settings\dalleyg\Desktop\pets2007\2007\10\13\thirdView0030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5000" y="4169866"/>
            <a:ext cx="2514599" cy="2011679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0" name="Straight Connector 19"/>
          <p:cNvCxnSpPr/>
          <p:nvPr/>
        </p:nvCxnSpPr>
        <p:spPr>
          <a:xfrm rot="5400000">
            <a:off x="4310889" y="5174832"/>
            <a:ext cx="2011679" cy="1747"/>
          </a:xfrm>
          <a:prstGeom prst="line">
            <a:avLst/>
          </a:prstGeom>
          <a:ln w="12700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4445001" y="5256904"/>
            <a:ext cx="2514599" cy="1747"/>
          </a:xfrm>
          <a:prstGeom prst="line">
            <a:avLst/>
          </a:prstGeom>
          <a:ln w="12700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6324600" y="4540647"/>
            <a:ext cx="2514600" cy="2012553"/>
            <a:chOff x="6400800" y="4419600"/>
            <a:chExt cx="2286000" cy="1829594"/>
          </a:xfrm>
        </p:grpSpPr>
        <p:pic>
          <p:nvPicPr>
            <p:cNvPr id="4107" name="Picture 11" descr="C:\Documents and Settings\dalleyg\Desktop\pets2007\2007\10\13\thirdView004000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00800" y="4419600"/>
              <a:ext cx="2286000" cy="1828800"/>
            </a:xfrm>
            <a:prstGeom prst="rect">
              <a:avLst/>
            </a:prstGeom>
            <a:ln w="3810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6" name="Straight Connector 15"/>
            <p:cNvCxnSpPr/>
            <p:nvPr/>
          </p:nvCxnSpPr>
          <p:spPr>
            <a:xfrm rot="5400000">
              <a:off x="6278880" y="5334000"/>
              <a:ext cx="1828800" cy="1588"/>
            </a:xfrm>
            <a:prstGeom prst="line">
              <a:avLst/>
            </a:prstGeom>
            <a:ln w="12700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6400800" y="5408611"/>
              <a:ext cx="2286000" cy="1588"/>
            </a:xfrm>
            <a:prstGeom prst="line">
              <a:avLst/>
            </a:prstGeom>
            <a:ln w="12700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700081" y="5053015"/>
            <a:ext cx="8382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2581274" y="5424489"/>
            <a:ext cx="8382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452941" y="5795963"/>
            <a:ext cx="8382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3000</a:t>
            </a:r>
            <a:endParaRPr lang="en-US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6337504" y="6167437"/>
            <a:ext cx="8382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4000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9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Gaussian Fit (per pixel)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BACKGROUND </a:t>
            </a:r>
            <a:r>
              <a:rPr lang="en-US" dirty="0" smtClean="0"/>
              <a:t>clip</a:t>
            </a:r>
          </a:p>
          <a:p>
            <a:pPr lvl="1"/>
            <a:r>
              <a:rPr lang="en-US" dirty="0" smtClean="0"/>
              <a:t>Foreground is rare everywhere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Fit a Gaussian</a:t>
            </a:r>
          </a:p>
          <a:p>
            <a:pPr lvl="1"/>
            <a:r>
              <a:rPr lang="en-US" dirty="0" smtClean="0"/>
              <a:t>Refit to inliers</a:t>
            </a:r>
          </a:p>
        </p:txBody>
      </p:sp>
      <p:pic>
        <p:nvPicPr>
          <p:cNvPr id="11" name="Picture 28" descr="C:\Documents and Settings\dalleyg\Desktop\pets2007\2007\10\13\1_bgDistr\bgFi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219200"/>
            <a:ext cx="4048126" cy="4943475"/>
          </a:xfrm>
          <a:prstGeom prst="rect">
            <a:avLst/>
          </a:prstGeom>
          <a:noFill/>
        </p:spPr>
      </p:pic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914400" y="3901440"/>
            <a:ext cx="2743200" cy="2194560"/>
            <a:chOff x="1066799" y="4114800"/>
            <a:chExt cx="2514600" cy="2011680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66799" y="4114800"/>
              <a:ext cx="2514600" cy="2011680"/>
            </a:xfrm>
            <a:prstGeom prst="rect">
              <a:avLst/>
            </a:prstGeom>
            <a:ln w="3810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3" name="Straight Connector 12"/>
            <p:cNvCxnSpPr/>
            <p:nvPr/>
          </p:nvCxnSpPr>
          <p:spPr>
            <a:xfrm rot="5400000">
              <a:off x="932688" y="5119767"/>
              <a:ext cx="2011679" cy="17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66800" y="5181600"/>
              <a:ext cx="2514599" cy="17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9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Model Adaptation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Another clip (</a:t>
            </a:r>
            <a:r>
              <a:rPr lang="en-US" i="1" dirty="0" smtClean="0"/>
              <a:t>S02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BACKGROUND</a:t>
            </a:r>
            <a:r>
              <a:rPr lang="en-US" dirty="0" smtClean="0"/>
              <a:t>’s model: Suboptimal fit</a:t>
            </a:r>
          </a:p>
          <a:p>
            <a:pPr lvl="1"/>
            <a:endParaRPr lang="en-US" dirty="0"/>
          </a:p>
        </p:txBody>
      </p:sp>
      <p:pic>
        <p:nvPicPr>
          <p:cNvPr id="5143" name="Picture 23" descr="C:\Documents and Settings\dalleyg\Desktop\pets2007\2007\10\13\1_bgDistr\s02Prefi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8674" y="1219200"/>
            <a:ext cx="4048126" cy="4943476"/>
          </a:xfrm>
          <a:prstGeom prst="rect">
            <a:avLst/>
          </a:prstGeom>
          <a:noFill/>
        </p:spPr>
      </p:pic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914400" y="3901441"/>
            <a:ext cx="2743200" cy="2194559"/>
            <a:chOff x="1066800" y="4114800"/>
            <a:chExt cx="2514600" cy="2011679"/>
          </a:xfrm>
        </p:grpSpPr>
        <p:pic>
          <p:nvPicPr>
            <p:cNvPr id="9" name="Picture 10" descr="C:\Documents and Settings\dalleyg\Desktop\pets2007\2007\10\13\thirdView00300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66800" y="4114800"/>
              <a:ext cx="2514599" cy="2011679"/>
            </a:xfrm>
            <a:prstGeom prst="rect">
              <a:avLst/>
            </a:prstGeom>
            <a:ln w="3810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2" name="Straight Connector 11"/>
            <p:cNvCxnSpPr/>
            <p:nvPr/>
          </p:nvCxnSpPr>
          <p:spPr>
            <a:xfrm rot="5400000">
              <a:off x="932689" y="5119766"/>
              <a:ext cx="2011679" cy="17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>
              <a:off x="1066801" y="5201838"/>
              <a:ext cx="2514599" cy="17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724400" y="1219200"/>
            <a:ext cx="3907865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 smtClean="0"/>
              <a:t>BACKGROUND</a:t>
            </a:r>
            <a:r>
              <a:rPr lang="en-US" b="1" dirty="0" smtClean="0"/>
              <a:t>’s Gaussian model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Background samples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Foreground samples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9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Adaptation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Until convergence</a:t>
            </a:r>
          </a:p>
          <a:p>
            <a:pPr lvl="2"/>
            <a:r>
              <a:rPr lang="en-US" dirty="0" smtClean="0"/>
              <a:t>Find inliers</a:t>
            </a:r>
          </a:p>
          <a:p>
            <a:pPr lvl="2"/>
            <a:r>
              <a:rPr lang="en-US" dirty="0" smtClean="0"/>
              <a:t>Shift Gaussian center</a:t>
            </a:r>
          </a:p>
        </p:txBody>
      </p:sp>
      <p:pic>
        <p:nvPicPr>
          <p:cNvPr id="5143" name="Picture 23" descr="C:\Documents and Settings\dalleyg\Desktop\pets2007\2007\10\13\1_bgDistr\s02Prefi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8674" y="1219200"/>
            <a:ext cx="4048126" cy="4943476"/>
          </a:xfrm>
          <a:prstGeom prst="rect">
            <a:avLst/>
          </a:prstGeom>
          <a:noFill/>
        </p:spPr>
      </p:pic>
      <p:pic>
        <p:nvPicPr>
          <p:cNvPr id="9" name="Picture 27" descr="C:\Documents and Settings\dalleyg\Desktop\pets2007\2007\10\13\1_bgDistr\s02Finalfit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353" b="63314"/>
          <a:stretch>
            <a:fillRect/>
          </a:stretch>
        </p:blipFill>
        <p:spPr bwMode="auto">
          <a:xfrm>
            <a:off x="7010400" y="1224916"/>
            <a:ext cx="1685926" cy="1813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5039</TotalTime>
  <Words>837</Words>
  <Application>Microsoft Office PowerPoint</Application>
  <PresentationFormat>On-screen Show (4:3)</PresentationFormat>
  <Paragraphs>304</Paragraphs>
  <Slides>34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Origin</vt:lpstr>
      <vt:lpstr>Event Detection Using an Attention-Based Tracker</vt:lpstr>
      <vt:lpstr>Processing Pipeline</vt:lpstr>
      <vt:lpstr>Illumination Changes</vt:lpstr>
      <vt:lpstr>Illumination Changes by Clip</vt:lpstr>
      <vt:lpstr>Background Modeling</vt:lpstr>
      <vt:lpstr>Breaking Adaptive Background Subtraction</vt:lpstr>
      <vt:lpstr>Robust Gaussian Fit (per pixel)</vt:lpstr>
      <vt:lpstr>Need for Model Adaptation</vt:lpstr>
      <vt:lpstr>Model Adaptation</vt:lpstr>
      <vt:lpstr>Improvement</vt:lpstr>
      <vt:lpstr>Background Subtraction</vt:lpstr>
      <vt:lpstr>Background Subtraction</vt:lpstr>
      <vt:lpstr>Tracking &amp; Event Detection</vt:lpstr>
      <vt:lpstr>Blob Tracking</vt:lpstr>
      <vt:lpstr>Detecting Humans and Luggage</vt:lpstr>
      <vt:lpstr>Mean-Shift Tracking</vt:lpstr>
      <vt:lpstr>Results</vt:lpstr>
      <vt:lpstr>S00 – No Defined Behavior</vt:lpstr>
      <vt:lpstr>S01 – General Loitering 1 (Easy)</vt:lpstr>
      <vt:lpstr>S02 – General Loitering 2 (Hard)</vt:lpstr>
      <vt:lpstr>S03 – Bag Swap 1 (Easy)</vt:lpstr>
      <vt:lpstr>S04 – Bag Swap 2 (Hard)</vt:lpstr>
      <vt:lpstr>S05 – Theft 1 (Easy)</vt:lpstr>
      <vt:lpstr>S06 – Theft 2 (Hard)</vt:lpstr>
      <vt:lpstr>S07 – Left Luggage 1 (Easy)</vt:lpstr>
      <vt:lpstr>S08 – Left Luggage 2 (Hard)</vt:lpstr>
      <vt:lpstr>Questions?</vt:lpstr>
      <vt:lpstr>Illumination Normalization</vt:lpstr>
      <vt:lpstr>Region-of-Interest Masks</vt:lpstr>
      <vt:lpstr>Background Subtraction</vt:lpstr>
      <vt:lpstr>Dual Background Subtraction</vt:lpstr>
      <vt:lpstr>Tracking &amp; Event Detection</vt:lpstr>
      <vt:lpstr>Why Dual Trackers/Motion Blobs</vt:lpstr>
      <vt:lpstr>Oriented Ellipsoids</vt:lpstr>
    </vt:vector>
  </TitlesOfParts>
  <Company>MIT CSAIL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Detection Using an Attention-Based Tracker</dc:title>
  <dc:creator>Gerald Dalley</dc:creator>
  <cp:lastModifiedBy>Gerald Dalley</cp:lastModifiedBy>
  <cp:revision>148</cp:revision>
  <dcterms:created xsi:type="dcterms:W3CDTF">2007-10-08T20:53:36Z</dcterms:created>
  <dcterms:modified xsi:type="dcterms:W3CDTF">2007-10-14T18:02:58Z</dcterms:modified>
</cp:coreProperties>
</file>