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charts/chart1.xml" ContentType="application/vnd.openxmlformats-officedocument.drawingml.chart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charts/chart4.xml" ContentType="application/vnd.openxmlformats-officedocument.drawingml.char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330" r:id="rId4"/>
    <p:sldId id="262" r:id="rId5"/>
    <p:sldId id="263" r:id="rId6"/>
    <p:sldId id="314" r:id="rId7"/>
    <p:sldId id="316" r:id="rId8"/>
    <p:sldId id="273" r:id="rId9"/>
    <p:sldId id="317" r:id="rId10"/>
    <p:sldId id="281" r:id="rId11"/>
    <p:sldId id="318" r:id="rId12"/>
    <p:sldId id="282" r:id="rId13"/>
    <p:sldId id="283" r:id="rId14"/>
    <p:sldId id="268" r:id="rId15"/>
    <p:sldId id="319" r:id="rId16"/>
    <p:sldId id="285" r:id="rId17"/>
    <p:sldId id="286" r:id="rId18"/>
    <p:sldId id="325" r:id="rId19"/>
    <p:sldId id="306" r:id="rId20"/>
    <p:sldId id="287" r:id="rId21"/>
    <p:sldId id="331" r:id="rId22"/>
    <p:sldId id="312" r:id="rId23"/>
    <p:sldId id="309" r:id="rId24"/>
    <p:sldId id="311" r:id="rId25"/>
    <p:sldId id="310" r:id="rId26"/>
    <p:sldId id="291" r:id="rId27"/>
    <p:sldId id="295" r:id="rId28"/>
    <p:sldId id="299" r:id="rId29"/>
    <p:sldId id="300" r:id="rId30"/>
    <p:sldId id="294" r:id="rId31"/>
    <p:sldId id="27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D0D0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 horzBarState="maximized">
    <p:restoredLeft sz="9811" autoAdjust="0"/>
    <p:restoredTop sz="94660"/>
  </p:normalViewPr>
  <p:slideViewPr>
    <p:cSldViewPr>
      <p:cViewPr>
        <p:scale>
          <a:sx n="100" d="100"/>
          <a:sy n="100" d="100"/>
        </p:scale>
        <p:origin x="-1392" y="-7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presProps" Target="presProps.xml"/><Relationship Id="rId31" Type="http://schemas.openxmlformats.org/officeDocument/2006/relationships/slide" Target="slides/slide30.xml"/><Relationship Id="rId34" Type="http://schemas.openxmlformats.org/officeDocument/2006/relationships/printerSettings" Target="printerSettings/printerSettings1.bin"/><Relationship Id="rId7" Type="http://schemas.openxmlformats.org/officeDocument/2006/relationships/slide" Target="slides/slide6.xml"/><Relationship Id="rId3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tableStyles" Target="tableStyles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.host\Shared%20Folders\emax%20On%20My%20Mac\Desktop\atlim\listit\Copy%20of%20listit-combined-emax-930.xlsm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.host\Shared%20Folders\emax%20On%20My%20Mac\Desktop\atlim\listit\Copy%20of%20listit-combined-emax-930.xlsm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.host\Shared%20Folders\emax%20On%20My%20Mac\Desktop\atlim\listit\Copy%20of%20listit-combined-emax-930.xlsm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.host\Shared%20Folders\emax%20On%20My%20Mac\Desktop\atlim\listit\Copy%20of%20listit-combined-emax-930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 sz="1600" b="0">
                <a:solidFill>
                  <a:schemeClr val="bg1"/>
                </a:solidFill>
              </a:defRPr>
            </a:pPr>
            <a:r>
              <a:rPr lang="en-US" sz="1600" b="0" dirty="0" smtClean="0">
                <a:solidFill>
                  <a:schemeClr val="bg1"/>
                </a:solidFill>
              </a:rPr>
              <a:t>#</a:t>
            </a:r>
            <a:r>
              <a:rPr lang="en-US" sz="1600" b="0" baseline="0" dirty="0" smtClean="0">
                <a:solidFill>
                  <a:schemeClr val="bg1"/>
                </a:solidFill>
              </a:rPr>
              <a:t> of notes / person</a:t>
            </a:r>
            <a:endParaRPr lang="en-US" sz="1600" b="0" dirty="0">
              <a:solidFill>
                <a:schemeClr val="bg1"/>
              </a:solidFill>
            </a:endParaRPr>
          </a:p>
        </c:rich>
      </c:tx>
      <c:layout/>
    </c:title>
    <c:plotArea>
      <c:layout>
        <c:manualLayout>
          <c:layoutTarget val="inner"/>
          <c:xMode val="edge"/>
          <c:yMode val="edge"/>
          <c:x val="0.0952284182760739"/>
          <c:y val="0.119660229038535"/>
          <c:w val="0.892679265527134"/>
          <c:h val="0.781879056162756"/>
        </c:manualLayout>
      </c:layout>
      <c:barChart>
        <c:barDir val="col"/>
        <c:grouping val="clustered"/>
        <c:ser>
          <c:idx val="0"/>
          <c:order val="0"/>
          <c:tx>
            <c:v>Frequency</c:v>
          </c:tx>
          <c:spPr>
            <a:solidFill>
              <a:prstClr val="white"/>
            </a:solidFill>
            <a:ln>
              <a:solidFill>
                <a:sysClr val="windowText" lastClr="000000"/>
              </a:solidFill>
            </a:ln>
          </c:spPr>
          <c:cat>
            <c:strRef>
              <c:f>'Median Non-Probe Notes'!$K$47:$K$61</c:f>
              <c:strCache>
                <c:ptCount val="15"/>
                <c:pt idx="0">
                  <c:v>0-5</c:v>
                </c:pt>
                <c:pt idx="1">
                  <c:v>6-10</c:v>
                </c:pt>
                <c:pt idx="2">
                  <c:v>11-15</c:v>
                </c:pt>
                <c:pt idx="3">
                  <c:v>16-20</c:v>
                </c:pt>
                <c:pt idx="4">
                  <c:v>21-25</c:v>
                </c:pt>
                <c:pt idx="5">
                  <c:v>26-30</c:v>
                </c:pt>
                <c:pt idx="6">
                  <c:v>31-35</c:v>
                </c:pt>
                <c:pt idx="7">
                  <c:v>36-40</c:v>
                </c:pt>
                <c:pt idx="8">
                  <c:v>41-45</c:v>
                </c:pt>
                <c:pt idx="9">
                  <c:v>46-50</c:v>
                </c:pt>
                <c:pt idx="10">
                  <c:v>51-55</c:v>
                </c:pt>
                <c:pt idx="11">
                  <c:v>56-60</c:v>
                </c:pt>
                <c:pt idx="12">
                  <c:v>61-65</c:v>
                </c:pt>
                <c:pt idx="13">
                  <c:v>66-70</c:v>
                </c:pt>
                <c:pt idx="14">
                  <c:v>&gt; 70</c:v>
                </c:pt>
              </c:strCache>
            </c:strRef>
          </c:cat>
          <c:val>
            <c:numRef>
              <c:f>'Median Non-Probe Notes'!$M$47:$M$61</c:f>
              <c:numCache>
                <c:formatCode>General</c:formatCode>
                <c:ptCount val="15"/>
                <c:pt idx="0">
                  <c:v>9.0</c:v>
                </c:pt>
                <c:pt idx="1">
                  <c:v>12.0</c:v>
                </c:pt>
                <c:pt idx="2">
                  <c:v>7.0</c:v>
                </c:pt>
                <c:pt idx="3">
                  <c:v>2.0</c:v>
                </c:pt>
                <c:pt idx="4">
                  <c:v>2.0</c:v>
                </c:pt>
                <c:pt idx="5">
                  <c:v>1.0</c:v>
                </c:pt>
                <c:pt idx="6">
                  <c:v>2.0</c:v>
                </c:pt>
                <c:pt idx="7">
                  <c:v>2.0</c:v>
                </c:pt>
                <c:pt idx="8">
                  <c:v>0.0</c:v>
                </c:pt>
                <c:pt idx="9">
                  <c:v>1.0</c:v>
                </c:pt>
                <c:pt idx="10">
                  <c:v>0.0</c:v>
                </c:pt>
                <c:pt idx="11">
                  <c:v>1.0</c:v>
                </c:pt>
                <c:pt idx="12">
                  <c:v>0.0</c:v>
                </c:pt>
                <c:pt idx="13">
                  <c:v>0.0</c:v>
                </c:pt>
                <c:pt idx="14">
                  <c:v>3.0</c:v>
                </c:pt>
              </c:numCache>
            </c:numRef>
          </c:val>
        </c:ser>
        <c:axId val="545293464"/>
        <c:axId val="545159128"/>
      </c:barChart>
      <c:catAx>
        <c:axId val="54529346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Bin</a:t>
                </a:r>
              </a:p>
            </c:rich>
          </c:tx>
          <c:layout/>
        </c:title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545159128"/>
        <c:crosses val="autoZero"/>
        <c:auto val="1"/>
        <c:lblAlgn val="ctr"/>
        <c:lblOffset val="100"/>
      </c:catAx>
      <c:valAx>
        <c:axId val="54515912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r>
                  <a:rPr lang="en-US" dirty="0" smtClean="0">
                    <a:solidFill>
                      <a:schemeClr val="bg1"/>
                    </a:solidFill>
                  </a:rPr>
                  <a:t># of People</a:t>
                </a:r>
                <a:endParaRPr lang="en-US" dirty="0">
                  <a:solidFill>
                    <a:schemeClr val="bg1"/>
                  </a:solidFill>
                </a:endParaRP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545293464"/>
        <c:crosses val="autoZero"/>
        <c:crossBetween val="between"/>
      </c:valAx>
      <c:spPr>
        <a:noFill/>
      </c:spPr>
    </c:plotArea>
    <c:plotVisOnly val="1"/>
  </c:chart>
  <c:spPr>
    <a:noFill/>
    <a:ln>
      <a:solidFill>
        <a:sysClr val="windowText" lastClr="000000"/>
      </a:solidFill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>
                <a:solidFill>
                  <a:schemeClr val="bg1"/>
                </a:solidFill>
              </a:rPr>
              <a:t>time to create a new</a:t>
            </a:r>
            <a:r>
              <a:rPr lang="en-US" baseline="0">
                <a:solidFill>
                  <a:schemeClr val="bg1"/>
                </a:solidFill>
              </a:rPr>
              <a:t> note</a:t>
            </a:r>
            <a:endParaRPr lang="en-US">
              <a:solidFill>
                <a:schemeClr val="bg1"/>
              </a:solidFill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Frequency</c:v>
          </c:tx>
          <c:spPr>
            <a:solidFill>
              <a:schemeClr val="bg1"/>
            </a:solidFill>
          </c:spPr>
          <c:cat>
            <c:strRef>
              <c:f>'note-duration-adds'!$K$21:$K$35</c:f>
              <c:strCache>
                <c:ptCount val="15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60</c:v>
                </c:pt>
                <c:pt idx="11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More</c:v>
                </c:pt>
              </c:strCache>
            </c:strRef>
          </c:cat>
          <c:val>
            <c:numRef>
              <c:f>'note-duration-adds'!$L$21:$L$35</c:f>
              <c:numCache>
                <c:formatCode>General</c:formatCode>
                <c:ptCount val="15"/>
                <c:pt idx="0">
                  <c:v>6.0</c:v>
                </c:pt>
                <c:pt idx="1">
                  <c:v>31.0</c:v>
                </c:pt>
                <c:pt idx="2">
                  <c:v>70.0</c:v>
                </c:pt>
                <c:pt idx="3">
                  <c:v>116.0</c:v>
                </c:pt>
                <c:pt idx="4">
                  <c:v>61.0</c:v>
                </c:pt>
                <c:pt idx="5">
                  <c:v>29.0</c:v>
                </c:pt>
                <c:pt idx="6">
                  <c:v>16.0</c:v>
                </c:pt>
                <c:pt idx="7">
                  <c:v>10.0</c:v>
                </c:pt>
                <c:pt idx="8">
                  <c:v>13.0</c:v>
                </c:pt>
                <c:pt idx="9">
                  <c:v>12.0</c:v>
                </c:pt>
                <c:pt idx="10">
                  <c:v>6.0</c:v>
                </c:pt>
                <c:pt idx="11">
                  <c:v>5.0</c:v>
                </c:pt>
                <c:pt idx="12">
                  <c:v>6.0</c:v>
                </c:pt>
                <c:pt idx="13">
                  <c:v>4.0</c:v>
                </c:pt>
                <c:pt idx="14">
                  <c:v>19.0</c:v>
                </c:pt>
              </c:numCache>
            </c:numRef>
          </c:val>
        </c:ser>
        <c:axId val="545203944"/>
        <c:axId val="545301352"/>
      </c:barChart>
      <c:catAx>
        <c:axId val="54520394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&lt; Seconds (s)</a:t>
                </a:r>
              </a:p>
            </c:rich>
          </c:tx>
          <c:layout/>
        </c:title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545301352"/>
        <c:crosses val="autoZero"/>
        <c:auto val="1"/>
        <c:lblAlgn val="ctr"/>
        <c:lblOffset val="100"/>
      </c:catAx>
      <c:valAx>
        <c:axId val="545301352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Notes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545203944"/>
        <c:crosses val="autoZero"/>
        <c:crossBetween val="between"/>
      </c:valAx>
      <c:spPr>
        <a:noFill/>
      </c:spPr>
    </c:plotArea>
    <c:plotVisOnly val="1"/>
  </c:chart>
  <c:spPr>
    <a:solidFill>
      <a:schemeClr val="tx1"/>
    </a:solidFill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>
                <a:solidFill>
                  <a:schemeClr val="bg1"/>
                </a:solidFill>
              </a:rPr>
              <a:t>time to edit an existing</a:t>
            </a:r>
            <a:r>
              <a:rPr lang="en-US" baseline="0">
                <a:solidFill>
                  <a:schemeClr val="bg1"/>
                </a:solidFill>
              </a:rPr>
              <a:t> note</a:t>
            </a:r>
            <a:endParaRPr lang="en-US">
              <a:solidFill>
                <a:schemeClr val="bg1"/>
              </a:solidFill>
            </a:endParaRPr>
          </a:p>
        </c:rich>
      </c:tx>
      <c:layout/>
    </c:title>
    <c:plotArea>
      <c:layout>
        <c:manualLayout>
          <c:layoutTarget val="inner"/>
          <c:xMode val="edge"/>
          <c:yMode val="edge"/>
          <c:x val="0.0800322008360066"/>
          <c:y val="0.0928319723923398"/>
          <c:w val="0.902992490522018"/>
          <c:h val="0.741470788373676"/>
        </c:manualLayout>
      </c:layout>
      <c:barChart>
        <c:barDir val="col"/>
        <c:grouping val="clustered"/>
        <c:ser>
          <c:idx val="0"/>
          <c:order val="0"/>
          <c:tx>
            <c:v>Frequency</c:v>
          </c:tx>
          <c:spPr>
            <a:solidFill>
              <a:schemeClr val="bg2">
                <a:lumMod val="75000"/>
              </a:schemeClr>
            </a:solidFill>
          </c:spPr>
          <c:cat>
            <c:strRef>
              <c:f>'note-duration-edits'!$I$2:$I$16</c:f>
              <c:strCache>
                <c:ptCount val="15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60</c:v>
                </c:pt>
                <c:pt idx="11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More</c:v>
                </c:pt>
              </c:strCache>
            </c:strRef>
          </c:cat>
          <c:val>
            <c:numRef>
              <c:f>'note-duration-edits'!$J$2:$J$16</c:f>
              <c:numCache>
                <c:formatCode>General</c:formatCode>
                <c:ptCount val="15"/>
                <c:pt idx="0">
                  <c:v>4.0</c:v>
                </c:pt>
                <c:pt idx="1">
                  <c:v>80.0</c:v>
                </c:pt>
                <c:pt idx="2">
                  <c:v>54.0</c:v>
                </c:pt>
                <c:pt idx="3">
                  <c:v>68.0</c:v>
                </c:pt>
                <c:pt idx="4">
                  <c:v>25.0</c:v>
                </c:pt>
                <c:pt idx="5">
                  <c:v>4.0</c:v>
                </c:pt>
                <c:pt idx="6">
                  <c:v>4.0</c:v>
                </c:pt>
                <c:pt idx="7">
                  <c:v>3.0</c:v>
                </c:pt>
                <c:pt idx="8">
                  <c:v>7.0</c:v>
                </c:pt>
                <c:pt idx="9">
                  <c:v>3.0</c:v>
                </c:pt>
                <c:pt idx="10">
                  <c:v>2.0</c:v>
                </c:pt>
                <c:pt idx="11">
                  <c:v>6.0</c:v>
                </c:pt>
                <c:pt idx="12">
                  <c:v>3.0</c:v>
                </c:pt>
                <c:pt idx="13">
                  <c:v>0.0</c:v>
                </c:pt>
                <c:pt idx="14">
                  <c:v>11.0</c:v>
                </c:pt>
              </c:numCache>
            </c:numRef>
          </c:val>
        </c:ser>
        <c:axId val="545408712"/>
        <c:axId val="545343192"/>
      </c:barChart>
      <c:catAx>
        <c:axId val="54540871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&lt;</a:t>
                </a:r>
                <a:r>
                  <a:rPr lang="en-US" baseline="0">
                    <a:solidFill>
                      <a:schemeClr val="bg1"/>
                    </a:solidFill>
                  </a:rPr>
                  <a:t> Seconds (s)</a:t>
                </a:r>
                <a:endParaRPr lang="en-US">
                  <a:solidFill>
                    <a:schemeClr val="bg1"/>
                  </a:solidFill>
                </a:endParaRPr>
              </a:p>
            </c:rich>
          </c:tx>
          <c:layout/>
        </c:title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545343192"/>
        <c:crosses val="autoZero"/>
        <c:auto val="1"/>
        <c:lblAlgn val="ctr"/>
        <c:lblOffset val="100"/>
      </c:catAx>
      <c:valAx>
        <c:axId val="545343192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Notes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545408712"/>
        <c:crosses val="autoZero"/>
        <c:crossBetween val="between"/>
      </c:valAx>
      <c:spPr>
        <a:noFill/>
      </c:spPr>
    </c:plotArea>
    <c:plotVisOnly val="1"/>
  </c:chart>
  <c:spPr>
    <a:solidFill>
      <a:sysClr val="windowText" lastClr="000000"/>
    </a:solidFill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 sz="1600" b="0" dirty="0"/>
              <a:t># words per note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Frequency</c:v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cat>
            <c:strRef>
              <c:f>'Num Words'!$D$29:$D$49</c:f>
              <c:strCache>
                <c:ptCount val="21"/>
                <c:pt idx="0">
                  <c:v>0-5</c:v>
                </c:pt>
                <c:pt idx="1">
                  <c:v>6-10</c:v>
                </c:pt>
                <c:pt idx="2">
                  <c:v>11-15</c:v>
                </c:pt>
                <c:pt idx="3">
                  <c:v>16-20</c:v>
                </c:pt>
                <c:pt idx="4">
                  <c:v>21-25</c:v>
                </c:pt>
                <c:pt idx="5">
                  <c:v>26-30</c:v>
                </c:pt>
                <c:pt idx="6">
                  <c:v>31-35</c:v>
                </c:pt>
                <c:pt idx="7">
                  <c:v>36-40</c:v>
                </c:pt>
                <c:pt idx="8">
                  <c:v>41-45</c:v>
                </c:pt>
                <c:pt idx="9">
                  <c:v>46-50</c:v>
                </c:pt>
                <c:pt idx="10">
                  <c:v>51-55</c:v>
                </c:pt>
                <c:pt idx="11">
                  <c:v>56-60</c:v>
                </c:pt>
                <c:pt idx="12">
                  <c:v>61-65</c:v>
                </c:pt>
                <c:pt idx="13">
                  <c:v>66-70</c:v>
                </c:pt>
                <c:pt idx="14">
                  <c:v>71-75</c:v>
                </c:pt>
                <c:pt idx="15">
                  <c:v>76-80</c:v>
                </c:pt>
                <c:pt idx="16">
                  <c:v>81-85</c:v>
                </c:pt>
                <c:pt idx="17">
                  <c:v>86-90</c:v>
                </c:pt>
                <c:pt idx="18">
                  <c:v>91-95</c:v>
                </c:pt>
                <c:pt idx="19">
                  <c:v>96-100</c:v>
                </c:pt>
                <c:pt idx="20">
                  <c:v>&gt; 100</c:v>
                </c:pt>
              </c:strCache>
            </c:strRef>
          </c:cat>
          <c:val>
            <c:numRef>
              <c:f>'Num Words'!$F$29:$F$49</c:f>
              <c:numCache>
                <c:formatCode>General</c:formatCode>
                <c:ptCount val="21"/>
                <c:pt idx="0">
                  <c:v>871.0</c:v>
                </c:pt>
                <c:pt idx="1">
                  <c:v>397.0</c:v>
                </c:pt>
                <c:pt idx="2">
                  <c:v>190.0</c:v>
                </c:pt>
                <c:pt idx="3">
                  <c:v>128.0</c:v>
                </c:pt>
                <c:pt idx="4">
                  <c:v>96.0</c:v>
                </c:pt>
                <c:pt idx="5">
                  <c:v>74.0</c:v>
                </c:pt>
                <c:pt idx="6">
                  <c:v>54.0</c:v>
                </c:pt>
                <c:pt idx="7">
                  <c:v>47.0</c:v>
                </c:pt>
                <c:pt idx="8">
                  <c:v>25.0</c:v>
                </c:pt>
                <c:pt idx="9">
                  <c:v>34.0</c:v>
                </c:pt>
                <c:pt idx="10">
                  <c:v>17.0</c:v>
                </c:pt>
                <c:pt idx="11">
                  <c:v>9.0</c:v>
                </c:pt>
                <c:pt idx="12">
                  <c:v>12.0</c:v>
                </c:pt>
                <c:pt idx="13">
                  <c:v>8.0</c:v>
                </c:pt>
                <c:pt idx="14">
                  <c:v>16.0</c:v>
                </c:pt>
                <c:pt idx="15">
                  <c:v>5.0</c:v>
                </c:pt>
                <c:pt idx="16">
                  <c:v>4.0</c:v>
                </c:pt>
                <c:pt idx="17">
                  <c:v>1.0</c:v>
                </c:pt>
                <c:pt idx="18">
                  <c:v>2.0</c:v>
                </c:pt>
                <c:pt idx="19">
                  <c:v>2.0</c:v>
                </c:pt>
                <c:pt idx="20">
                  <c:v>22.0</c:v>
                </c:pt>
              </c:numCache>
            </c:numRef>
          </c:val>
        </c:ser>
        <c:axId val="545637256"/>
        <c:axId val="545273848"/>
      </c:barChart>
      <c:catAx>
        <c:axId val="54563725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words</a:t>
                </a:r>
              </a:p>
            </c:rich>
          </c:tx>
          <c:layout/>
        </c:title>
        <c:tickLblPos val="nextTo"/>
        <c:crossAx val="545273848"/>
        <c:crosses val="autoZero"/>
        <c:auto val="1"/>
        <c:lblAlgn val="ctr"/>
        <c:lblOffset val="100"/>
      </c:catAx>
      <c:valAx>
        <c:axId val="54527384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# of notes</a:t>
                </a:r>
              </a:p>
            </c:rich>
          </c:tx>
          <c:layout/>
        </c:title>
        <c:numFmt formatCode="General" sourceLinked="1"/>
        <c:tickLblPos val="nextTo"/>
        <c:crossAx val="545637256"/>
        <c:crosses val="autoZero"/>
        <c:crossBetween val="between"/>
      </c:valAx>
      <c:spPr>
        <a:noFill/>
        <a:ln>
          <a:noFill/>
        </a:ln>
      </c:spPr>
    </c:plotArea>
    <c:plotVisOnly val="1"/>
  </c:chart>
  <c:spPr>
    <a:noFill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A2E59-6944-4E91-AAD9-FBCA431D9D78}" type="datetimeFigureOut">
              <a:rPr lang="en-US" smtClean="0"/>
              <a:pPr/>
              <a:t>4/22/09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B30E3-53B5-4249-8D4E-2D49719263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 course, we aren’t the</a:t>
            </a:r>
            <a:r>
              <a:rPr lang="en-US" baseline="0" dirty="0" smtClean="0"/>
              <a:t> first to look at problems in digital personal information management tools. Victoria </a:t>
            </a:r>
            <a:r>
              <a:rPr lang="en-US" baseline="0" dirty="0" err="1" smtClean="0"/>
              <a:t>Bellotti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B30E3-53B5-4249-8D4E-2D497192633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F7A7E-76CD-480B-89E7-C7A3D6EFEE57}" type="datetimeFigureOut">
              <a:rPr lang="en-US" smtClean="0"/>
              <a:pPr/>
              <a:t>4/22/09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875C6-0029-4164-9FA9-254D846CF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F7A7E-76CD-480B-89E7-C7A3D6EFEE57}" type="datetimeFigureOut">
              <a:rPr lang="en-US" smtClean="0"/>
              <a:pPr/>
              <a:t>4/22/09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875C6-0029-4164-9FA9-254D846CF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F7A7E-76CD-480B-89E7-C7A3D6EFEE57}" type="datetimeFigureOut">
              <a:rPr lang="en-US" smtClean="0"/>
              <a:pPr/>
              <a:t>4/22/09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875C6-0029-4164-9FA9-254D846CF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F7A7E-76CD-480B-89E7-C7A3D6EFEE57}" type="datetimeFigureOut">
              <a:rPr lang="en-US" smtClean="0"/>
              <a:pPr/>
              <a:t>4/22/09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875C6-0029-4164-9FA9-254D846CF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F7A7E-76CD-480B-89E7-C7A3D6EFEE57}" type="datetimeFigureOut">
              <a:rPr lang="en-US" smtClean="0"/>
              <a:pPr/>
              <a:t>4/22/09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875C6-0029-4164-9FA9-254D846CF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F7A7E-76CD-480B-89E7-C7A3D6EFEE57}" type="datetimeFigureOut">
              <a:rPr lang="en-US" smtClean="0"/>
              <a:pPr/>
              <a:t>4/22/09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875C6-0029-4164-9FA9-254D846CF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F7A7E-76CD-480B-89E7-C7A3D6EFEE57}" type="datetimeFigureOut">
              <a:rPr lang="en-US" smtClean="0"/>
              <a:pPr/>
              <a:t>4/22/09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875C6-0029-4164-9FA9-254D846CF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F7A7E-76CD-480B-89E7-C7A3D6EFEE57}" type="datetimeFigureOut">
              <a:rPr lang="en-US" smtClean="0"/>
              <a:pPr/>
              <a:t>4/22/09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875C6-0029-4164-9FA9-254D846CF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F7A7E-76CD-480B-89E7-C7A3D6EFEE57}" type="datetimeFigureOut">
              <a:rPr lang="en-US" smtClean="0"/>
              <a:pPr/>
              <a:t>4/22/09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875C6-0029-4164-9FA9-254D846CF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F7A7E-76CD-480B-89E7-C7A3D6EFEE57}" type="datetimeFigureOut">
              <a:rPr lang="en-US" smtClean="0"/>
              <a:pPr/>
              <a:t>4/22/09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875C6-0029-4164-9FA9-254D846CF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F7A7E-76CD-480B-89E7-C7A3D6EFEE57}" type="datetimeFigureOut">
              <a:rPr lang="en-US" smtClean="0"/>
              <a:pPr/>
              <a:t>4/22/09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875C6-0029-4164-9FA9-254D846CF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F7A7E-76CD-480B-89E7-C7A3D6EFEE57}" type="datetimeFigureOut">
              <a:rPr lang="en-US" smtClean="0"/>
              <a:pPr/>
              <a:t>4/22/09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875C6-0029-4164-9FA9-254D846CF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5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4" Type="http://schemas.openxmlformats.org/officeDocument/2006/relationships/image" Target="../media/image13.png"/><Relationship Id="rId10" Type="http://schemas.openxmlformats.org/officeDocument/2006/relationships/image" Target="../media/image19.png"/><Relationship Id="rId5" Type="http://schemas.openxmlformats.org/officeDocument/2006/relationships/image" Target="../media/image14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9" Type="http://schemas.openxmlformats.org/officeDocument/2006/relationships/image" Target="../media/image18.png"/><Relationship Id="rId3" Type="http://schemas.openxmlformats.org/officeDocument/2006/relationships/image" Target="../media/image12.jpeg"/><Relationship Id="rId6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400645"/>
            <a:ext cx="823832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 smtClean="0">
              <a:solidFill>
                <a:schemeClr val="bg2"/>
              </a:solidFill>
            </a:endParaRPr>
          </a:p>
          <a:p>
            <a:r>
              <a:rPr lang="en-US" sz="4800" b="1" dirty="0" smtClean="0">
                <a:solidFill>
                  <a:schemeClr val="bg2"/>
                </a:solidFill>
              </a:rPr>
              <a:t>A Short Note About</a:t>
            </a:r>
          </a:p>
          <a:p>
            <a:r>
              <a:rPr lang="en-US" sz="4800" b="1" dirty="0" smtClean="0">
                <a:solidFill>
                  <a:schemeClr val="bg2"/>
                </a:solidFill>
              </a:rPr>
              <a:t>Short Notes (to Self)</a:t>
            </a:r>
            <a:endParaRPr lang="en-US" sz="4800" dirty="0" smtClean="0">
              <a:solidFill>
                <a:schemeClr val="bg2"/>
              </a:solidFill>
            </a:endParaRPr>
          </a:p>
          <a:p>
            <a:endParaRPr lang="en-US" sz="2000" dirty="0" smtClean="0">
              <a:solidFill>
                <a:schemeClr val="bg2"/>
              </a:solidFill>
            </a:endParaRPr>
          </a:p>
          <a:p>
            <a:r>
              <a:rPr lang="en-US" sz="2500" b="1" dirty="0" smtClean="0">
                <a:solidFill>
                  <a:schemeClr val="bg2"/>
                </a:solidFill>
              </a:rPr>
              <a:t>Note to Self: Examining Personal Information Keeping </a:t>
            </a:r>
          </a:p>
          <a:p>
            <a:r>
              <a:rPr lang="en-US" sz="2500" b="1" dirty="0" smtClean="0">
                <a:solidFill>
                  <a:schemeClr val="bg2"/>
                </a:solidFill>
              </a:rPr>
              <a:t>in a  Lightweight Note-Taking Tool</a:t>
            </a:r>
            <a:endParaRPr lang="en-US" sz="2500" dirty="0" smtClean="0">
              <a:solidFill>
                <a:schemeClr val="bg2"/>
              </a:solidFill>
            </a:endParaRPr>
          </a:p>
          <a:p>
            <a:endParaRPr lang="en-US" sz="2000" dirty="0" smtClean="0">
              <a:solidFill>
                <a:schemeClr val="bg2"/>
              </a:solidFill>
            </a:endParaRPr>
          </a:p>
          <a:p>
            <a:r>
              <a:rPr lang="en-US" sz="2000" dirty="0" smtClean="0">
                <a:solidFill>
                  <a:schemeClr val="bg2"/>
                </a:solidFill>
              </a:rPr>
              <a:t>Max Van Kleek  - </a:t>
            </a:r>
            <a:r>
              <a:rPr lang="en-US" sz="2000" dirty="0" err="1" smtClean="0">
                <a:solidFill>
                  <a:schemeClr val="bg2"/>
                </a:solidFill>
              </a:rPr>
              <a:t>emax@csail.mit.edu</a:t>
            </a:r>
            <a:endParaRPr lang="en-US" sz="2000" dirty="0" smtClean="0">
              <a:solidFill>
                <a:schemeClr val="bg2"/>
              </a:solidFill>
            </a:endParaRPr>
          </a:p>
          <a:p>
            <a:r>
              <a:rPr lang="en-US" sz="2000" dirty="0" smtClean="0">
                <a:solidFill>
                  <a:schemeClr val="bg2"/>
                </a:solidFill>
              </a:rPr>
              <a:t>MIT CSAIL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with  Michael Bernstein, Katrina </a:t>
            </a:r>
            <a:r>
              <a:rPr lang="en-US" sz="2000" dirty="0" err="1" smtClean="0">
                <a:solidFill>
                  <a:schemeClr val="bg2"/>
                </a:solidFill>
              </a:rPr>
              <a:t>Panovich</a:t>
            </a:r>
            <a:r>
              <a:rPr lang="en-US" sz="2000" dirty="0" smtClean="0">
                <a:solidFill>
                  <a:schemeClr val="bg2"/>
                </a:solidFill>
              </a:rPr>
              <a:t>, Greg Vargas, 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David </a:t>
            </a:r>
            <a:r>
              <a:rPr lang="en-US" sz="2000" dirty="0" err="1" smtClean="0">
                <a:solidFill>
                  <a:schemeClr val="bg2"/>
                </a:solidFill>
              </a:rPr>
              <a:t>Karger</a:t>
            </a:r>
            <a:r>
              <a:rPr lang="en-US" sz="2000" dirty="0" smtClean="0">
                <a:solidFill>
                  <a:schemeClr val="bg2"/>
                </a:solidFill>
              </a:rPr>
              <a:t>, and mc </a:t>
            </a:r>
            <a:r>
              <a:rPr lang="en-US" sz="2000" dirty="0" err="1" smtClean="0">
                <a:solidFill>
                  <a:schemeClr val="bg2"/>
                </a:solidFill>
              </a:rPr>
              <a:t>schraefel</a:t>
            </a:r>
            <a:endParaRPr lang="en-US" sz="2000" dirty="0" smtClean="0">
              <a:solidFill>
                <a:schemeClr val="bg2"/>
              </a:solidFill>
            </a:endParaRPr>
          </a:p>
          <a:p>
            <a:endParaRPr lang="en-US" sz="2000" dirty="0" smtClean="0">
              <a:solidFill>
                <a:schemeClr val="bg2"/>
              </a:solidFill>
            </a:endParaRPr>
          </a:p>
          <a:p>
            <a:r>
              <a:rPr lang="en-US" sz="2000" dirty="0" smtClean="0">
                <a:solidFill>
                  <a:schemeClr val="bg2"/>
                </a:solidFill>
              </a:rPr>
              <a:t>CHI 2009 in Boston</a:t>
            </a:r>
          </a:p>
          <a:p>
            <a:r>
              <a:rPr lang="en-US" sz="2000" dirty="0" smtClean="0">
                <a:solidFill>
                  <a:schemeClr val="bg2"/>
                </a:solidFill>
              </a:rPr>
              <a:t>April 8, 2009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otele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5700365" cy="6096000"/>
          </a:xfrm>
          <a:prstGeom prst="rect">
            <a:avLst/>
          </a:prstGeom>
        </p:spPr>
      </p:pic>
      <p:pic>
        <p:nvPicPr>
          <p:cNvPr id="8" name="Picture 7" descr="google-notebook-extension-with-labels.png"/>
          <p:cNvPicPr>
            <a:picLocks noChangeAspect="1"/>
          </p:cNvPicPr>
          <p:nvPr/>
        </p:nvPicPr>
        <p:blipFill>
          <a:blip r:embed="rId3"/>
          <a:srcRect l="5140" t="47197"/>
          <a:stretch>
            <a:fillRect/>
          </a:stretch>
        </p:blipFill>
        <p:spPr>
          <a:xfrm>
            <a:off x="2139118" y="3886200"/>
            <a:ext cx="6928682" cy="28708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447800"/>
            <a:ext cx="8103550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2"/>
                </a:solidFill>
              </a:rPr>
              <a:t>How do people use them?</a:t>
            </a:r>
          </a:p>
          <a:p>
            <a:endParaRPr lang="en-US" sz="4400" dirty="0" smtClean="0">
              <a:solidFill>
                <a:schemeClr val="bg2"/>
              </a:solidFill>
            </a:endParaRPr>
          </a:p>
          <a:p>
            <a:r>
              <a:rPr lang="en-US" sz="4400" dirty="0" smtClean="0">
                <a:solidFill>
                  <a:schemeClr val="bg2"/>
                </a:solidFill>
              </a:rPr>
              <a:t>What do people write in them?</a:t>
            </a:r>
          </a:p>
          <a:p>
            <a:r>
              <a:rPr lang="en-US" sz="4400" dirty="0" smtClean="0">
                <a:solidFill>
                  <a:schemeClr val="bg2"/>
                </a:solidFill>
              </a:rPr>
              <a:t>    (Types)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 	</a:t>
            </a:r>
          </a:p>
          <a:p>
            <a:r>
              <a:rPr lang="en-US" sz="4400" dirty="0" smtClean="0">
                <a:solidFill>
                  <a:schemeClr val="bg2"/>
                </a:solidFill>
              </a:rPr>
              <a:t/>
            </a:r>
            <a:br>
              <a:rPr lang="en-US" sz="4400" dirty="0" smtClean="0">
                <a:solidFill>
                  <a:schemeClr val="bg2"/>
                </a:solidFill>
              </a:rPr>
            </a:br>
            <a:r>
              <a:rPr lang="en-US" sz="4400" dirty="0" smtClean="0">
                <a:solidFill>
                  <a:schemeClr val="bg2"/>
                </a:solidFill>
              </a:rPr>
              <a:t>What kinds of roles do they serve?</a:t>
            </a:r>
          </a:p>
          <a:p>
            <a:endParaRPr lang="en-US" dirty="0" smtClean="0">
              <a:solidFill>
                <a:schemeClr val="bg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381000"/>
            <a:ext cx="7417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note-taking tools and snippet-keepers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 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1" y="504013"/>
            <a:ext cx="9144000" cy="5849973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 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1" y="504013"/>
            <a:ext cx="9144000" cy="58499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43200" y="76200"/>
            <a:ext cx="6400800" cy="6705600"/>
          </a:xfrm>
          <a:prstGeom prst="rect">
            <a:avLst/>
          </a:prstGeom>
          <a:solidFill>
            <a:schemeClr val="tx1">
              <a:lumMod val="95000"/>
              <a:lumOff val="5000"/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00400" y="306824"/>
            <a:ext cx="5562600" cy="4739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dirty="0" smtClean="0">
              <a:solidFill>
                <a:schemeClr val="bg1"/>
              </a:solidFill>
            </a:endParaRPr>
          </a:p>
          <a:p>
            <a:endParaRPr lang="en-US" sz="5400" dirty="0" smtClean="0">
              <a:solidFill>
                <a:schemeClr val="bg1"/>
              </a:solidFill>
            </a:endParaRPr>
          </a:p>
          <a:p>
            <a:r>
              <a:rPr lang="en-US" sz="5400" dirty="0" err="1" smtClean="0">
                <a:solidFill>
                  <a:schemeClr val="bg1"/>
                </a:solidFill>
              </a:rPr>
              <a:t>List.it</a:t>
            </a:r>
            <a:r>
              <a:rPr lang="en-US" sz="5400" dirty="0" smtClean="0">
                <a:solidFill>
                  <a:schemeClr val="bg1"/>
                </a:solidFill>
              </a:rPr>
              <a:t> (demo)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For studying note-taking  in situ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Open source! (MIT License)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Instrumented for logging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04800"/>
            <a:ext cx="82296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2"/>
                </a:solidFill>
              </a:rPr>
              <a:t>List.it field study (Nov 2008)</a:t>
            </a:r>
          </a:p>
          <a:p>
            <a:endParaRPr lang="en-US" sz="5400" dirty="0" smtClean="0">
              <a:solidFill>
                <a:schemeClr val="bg2"/>
              </a:solidFill>
            </a:endParaRPr>
          </a:p>
          <a:p>
            <a:r>
              <a:rPr lang="en-US" sz="4000" dirty="0" smtClean="0">
                <a:solidFill>
                  <a:schemeClr val="bg2"/>
                </a:solidFill>
              </a:rPr>
              <a:t>42 participants </a:t>
            </a:r>
          </a:p>
          <a:p>
            <a:r>
              <a:rPr lang="en-US" sz="4000" dirty="0" smtClean="0">
                <a:solidFill>
                  <a:schemeClr val="bg2"/>
                </a:solidFill>
              </a:rPr>
              <a:t>10 days</a:t>
            </a:r>
          </a:p>
          <a:p>
            <a:r>
              <a:rPr lang="en-US" sz="4000" dirty="0" smtClean="0">
                <a:solidFill>
                  <a:schemeClr val="bg2"/>
                </a:solidFill>
              </a:rPr>
              <a:t>“as you see fit”</a:t>
            </a:r>
          </a:p>
          <a:p>
            <a:r>
              <a:rPr lang="en-US" sz="4000" dirty="0" smtClean="0">
                <a:solidFill>
                  <a:schemeClr val="bg2"/>
                </a:solidFill>
              </a:rPr>
              <a:t>exit survey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4343400"/>
            <a:ext cx="2677442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100" dirty="0" smtClean="0">
                <a:solidFill>
                  <a:srgbClr val="FFFFFF"/>
                </a:solidFill>
              </a:rPr>
              <a:t>results</a:t>
            </a:r>
            <a:endParaRPr lang="en-US" sz="71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/>
        </p:nvGraphicFramePr>
        <p:xfrm>
          <a:off x="685800" y="1752600"/>
          <a:ext cx="7961376" cy="4146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90600" y="457200"/>
            <a:ext cx="71062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results: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number of non-exercise notes taken by person (42 participants)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min: 2, median : 11, max: 146	(overall: 853)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9800" y="624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across participants: ~ 35 new notes per day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304800"/>
            <a:ext cx="61061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notes were </a:t>
            </a:r>
            <a:r>
              <a:rPr lang="en-US" sz="2800" b="1" dirty="0" smtClean="0">
                <a:solidFill>
                  <a:schemeClr val="bg1"/>
                </a:solidFill>
              </a:rPr>
              <a:t>created</a:t>
            </a:r>
            <a:r>
              <a:rPr lang="en-US" sz="2800" dirty="0" smtClean="0">
                <a:solidFill>
                  <a:schemeClr val="bg1"/>
                </a:solidFill>
              </a:rPr>
              <a:t> quickly and tersely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 30% of notes were captured in under 5 seconds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	50% in under 10 seconds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	95% in under 2 minutes 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533400" y="2057400"/>
          <a:ext cx="8153400" cy="4371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304800"/>
            <a:ext cx="66287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note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edits</a:t>
            </a:r>
            <a:r>
              <a:rPr lang="en-US" sz="2800" dirty="0" smtClean="0">
                <a:solidFill>
                  <a:schemeClr val="bg1"/>
                </a:solidFill>
              </a:rPr>
              <a:t> were infrequent, quick and minor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4" name="Chart 3"/>
          <p:cNvGraphicFramePr/>
          <p:nvPr/>
        </p:nvGraphicFramePr>
        <p:xfrm>
          <a:off x="533400" y="2209800"/>
          <a:ext cx="82296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1676400" y="838200"/>
            <a:ext cx="5486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75% of notes were never edited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19% were edited exactly once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39% of edited notes were edited  &lt;5 </a:t>
            </a:r>
            <a:r>
              <a:rPr lang="en-US" dirty="0" err="1" smtClean="0">
                <a:solidFill>
                  <a:schemeClr val="bg1"/>
                </a:solidFill>
              </a:rPr>
              <a:t>mins</a:t>
            </a:r>
            <a:r>
              <a:rPr lang="en-US" dirty="0" smtClean="0">
                <a:solidFill>
                  <a:schemeClr val="bg1"/>
                </a:solidFill>
              </a:rPr>
              <a:t> after creation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40% of edits were </a:t>
            </a:r>
            <a:r>
              <a:rPr lang="en-US" b="1" dirty="0" smtClean="0">
                <a:solidFill>
                  <a:schemeClr val="bg1"/>
                </a:solidFill>
              </a:rPr>
              <a:t>&lt; 2 character edits</a:t>
            </a:r>
          </a:p>
          <a:p>
            <a:endParaRPr lang="en-US" b="1" dirty="0" smtClean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36722" y="3124200"/>
            <a:ext cx="2624357" cy="750332"/>
            <a:chOff x="5536722" y="3124200"/>
            <a:chExt cx="2624357" cy="750332"/>
          </a:xfrm>
        </p:grpSpPr>
        <p:sp>
          <p:nvSpPr>
            <p:cNvPr id="8" name="Rectangle 7"/>
            <p:cNvSpPr/>
            <p:nvPr/>
          </p:nvSpPr>
          <p:spPr>
            <a:xfrm>
              <a:off x="5536722" y="3124200"/>
              <a:ext cx="19976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Lucida Console" pitchFamily="49" charset="0"/>
                </a:rPr>
                <a:t>clean kitchen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29215" y="3505200"/>
              <a:ext cx="21318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Lucida Console" pitchFamily="49" charset="0"/>
                </a:rPr>
                <a:t>!clean kitchen</a:t>
              </a:r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>
            <a:xfrm rot="5400000">
              <a:off x="5791200" y="3505200"/>
              <a:ext cx="304800" cy="304800"/>
            </a:xfrm>
            <a:custGeom>
              <a:avLst/>
              <a:gdLst>
                <a:gd name="connsiteX0" fmla="*/ 0 w 304800"/>
                <a:gd name="connsiteY0" fmla="*/ 228600 h 304800"/>
                <a:gd name="connsiteX1" fmla="*/ 190500 w 304800"/>
                <a:gd name="connsiteY1" fmla="*/ 228600 h 304800"/>
                <a:gd name="connsiteX2" fmla="*/ 190500 w 304800"/>
                <a:gd name="connsiteY2" fmla="*/ 76200 h 304800"/>
                <a:gd name="connsiteX3" fmla="*/ 152400 w 304800"/>
                <a:gd name="connsiteY3" fmla="*/ 76200 h 304800"/>
                <a:gd name="connsiteX4" fmla="*/ 228600 w 304800"/>
                <a:gd name="connsiteY4" fmla="*/ 0 h 304800"/>
                <a:gd name="connsiteX5" fmla="*/ 304800 w 304800"/>
                <a:gd name="connsiteY5" fmla="*/ 76200 h 304800"/>
                <a:gd name="connsiteX6" fmla="*/ 266700 w 304800"/>
                <a:gd name="connsiteY6" fmla="*/ 76200 h 304800"/>
                <a:gd name="connsiteX7" fmla="*/ 266700 w 304800"/>
                <a:gd name="connsiteY7" fmla="*/ 304800 h 304800"/>
                <a:gd name="connsiteX8" fmla="*/ 0 w 304800"/>
                <a:gd name="connsiteY8" fmla="*/ 304800 h 304800"/>
                <a:gd name="connsiteX9" fmla="*/ 0 w 304800"/>
                <a:gd name="connsiteY9" fmla="*/ 2286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4800" h="304800">
                  <a:moveTo>
                    <a:pt x="0" y="228600"/>
                  </a:moveTo>
                  <a:lnTo>
                    <a:pt x="190500" y="228600"/>
                  </a:lnTo>
                  <a:lnTo>
                    <a:pt x="190500" y="76200"/>
                  </a:lnTo>
                  <a:lnTo>
                    <a:pt x="152400" y="76200"/>
                  </a:lnTo>
                  <a:lnTo>
                    <a:pt x="228600" y="0"/>
                  </a:lnTo>
                  <a:lnTo>
                    <a:pt x="304800" y="76200"/>
                  </a:lnTo>
                  <a:lnTo>
                    <a:pt x="266700" y="76200"/>
                  </a:lnTo>
                  <a:lnTo>
                    <a:pt x="266700" y="304800"/>
                  </a:lnTo>
                  <a:lnTo>
                    <a:pt x="0" y="304800"/>
                  </a:lnTo>
                  <a:lnTo>
                    <a:pt x="0" y="2286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304800"/>
            <a:ext cx="491560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notes were </a:t>
            </a:r>
            <a:r>
              <a:rPr lang="en-US" sz="2800" b="1" dirty="0" smtClean="0">
                <a:solidFill>
                  <a:schemeClr val="bg1"/>
                </a:solidFill>
              </a:rPr>
              <a:t>extremely short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median : 29 characters, 7 words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		  43% were 5 words or fewer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381000" y="1676400"/>
          <a:ext cx="8305800" cy="452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sbernst\Documents\Information Scraps\TOIS\Infoscrap Examples No Labels.png"/>
          <p:cNvPicPr>
            <a:picLocks noChangeAspect="1" noChangeArrowheads="1"/>
          </p:cNvPicPr>
          <p:nvPr/>
        </p:nvPicPr>
        <p:blipFill>
          <a:blip r:embed="rId2" cstate="print"/>
          <a:srcRect b="9901"/>
          <a:stretch>
            <a:fillRect/>
          </a:stretch>
        </p:blipFill>
        <p:spPr bwMode="auto">
          <a:xfrm>
            <a:off x="16985" y="32132"/>
            <a:ext cx="5600700" cy="6781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5" name="Picture 6" descr="C:\Users\msbernst\Documents\Information Scraps\UIST Talk\roles.png"/>
          <p:cNvPicPr>
            <a:picLocks noChangeAspect="1" noChangeArrowheads="1"/>
          </p:cNvPicPr>
          <p:nvPr/>
        </p:nvPicPr>
        <p:blipFill>
          <a:blip r:embed="rId3"/>
          <a:srcRect l="63333"/>
          <a:stretch>
            <a:fillRect/>
          </a:stretch>
        </p:blipFill>
        <p:spPr bwMode="auto">
          <a:xfrm>
            <a:off x="5638800" y="0"/>
            <a:ext cx="350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5638800" y="24062"/>
            <a:ext cx="3429001" cy="4852738"/>
            <a:chOff x="5638800" y="24062"/>
            <a:chExt cx="3429001" cy="4852738"/>
          </a:xfrm>
        </p:grpSpPr>
        <p:pic>
          <p:nvPicPr>
            <p:cNvPr id="6" name="Picture 5" descr="Picture 3.png"/>
            <p:cNvPicPr>
              <a:picLocks noChangeAspect="1"/>
            </p:cNvPicPr>
            <p:nvPr/>
          </p:nvPicPr>
          <p:blipFill>
            <a:blip r:embed="rId4"/>
            <a:srcRect r="29500"/>
            <a:stretch>
              <a:fillRect/>
            </a:stretch>
          </p:blipFill>
          <p:spPr>
            <a:xfrm>
              <a:off x="5638801" y="24062"/>
              <a:ext cx="3429000" cy="355733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7" name="Picture 6" descr="Picture 2.png"/>
            <p:cNvPicPr>
              <a:picLocks noChangeAspect="1"/>
            </p:cNvPicPr>
            <p:nvPr/>
          </p:nvPicPr>
          <p:blipFill>
            <a:blip r:embed="rId5"/>
            <a:srcRect l="13157" t="26666" r="43553" b="35556"/>
            <a:stretch>
              <a:fillRect/>
            </a:stretch>
          </p:blipFill>
          <p:spPr>
            <a:xfrm>
              <a:off x="5638800" y="2286000"/>
              <a:ext cx="3429000" cy="25908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228600"/>
            <a:ext cx="2501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why so short?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1066800"/>
            <a:ext cx="746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Lucida Console" pitchFamily="49" charset="0"/>
              </a:rPr>
              <a:t>CAMPING. Get: backpacking tents, ask </a:t>
            </a:r>
            <a:r>
              <a:rPr lang="en-US" dirty="0" err="1" smtClean="0">
                <a:solidFill>
                  <a:schemeClr val="bg1"/>
                </a:solidFill>
                <a:latin typeface="Lucida Console" pitchFamily="49" charset="0"/>
              </a:rPr>
              <a:t>michael</a:t>
            </a:r>
            <a:r>
              <a:rPr lang="en-US" dirty="0" smtClean="0">
                <a:solidFill>
                  <a:schemeClr val="bg1"/>
                </a:solidFill>
                <a:latin typeface="Lucida Console" pitchFamily="49" charset="0"/>
              </a:rPr>
              <a:t>, if not buy @ REI, propane stoves x 2, check </a:t>
            </a:r>
            <a:r>
              <a:rPr lang="en-US" dirty="0" err="1" smtClean="0">
                <a:solidFill>
                  <a:schemeClr val="bg1"/>
                </a:solidFill>
                <a:latin typeface="Lucida Console" pitchFamily="49" charset="0"/>
              </a:rPr>
              <a:t>gatage</a:t>
            </a:r>
            <a:r>
              <a:rPr lang="en-US" dirty="0" smtClean="0">
                <a:solidFill>
                  <a:schemeClr val="bg1"/>
                </a:solidFill>
                <a:latin typeface="Lucida Console" pitchFamily="49" charset="0"/>
              </a:rPr>
              <a:t> [sic]</a:t>
            </a:r>
            <a:endParaRPr lang="en-US" dirty="0">
              <a:solidFill>
                <a:schemeClr val="bg1"/>
              </a:solidFill>
              <a:latin typeface="Lucida Console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133601"/>
            <a:ext cx="4186788" cy="4396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60"/>
              </a:lnSpc>
            </a:pPr>
            <a:r>
              <a:rPr lang="en-US" dirty="0" smtClean="0">
                <a:solidFill>
                  <a:schemeClr val="bg1"/>
                </a:solidFill>
                <a:latin typeface="Lucida Console"/>
                <a:cs typeface="Lucida Console"/>
              </a:rPr>
              <a:t>teapot, laptop</a:t>
            </a:r>
          </a:p>
          <a:p>
            <a:pPr>
              <a:lnSpc>
                <a:spcPts val="2360"/>
              </a:lnSpc>
            </a:pPr>
            <a:r>
              <a:rPr lang="en-US" dirty="0" smtClean="0">
                <a:solidFill>
                  <a:srgbClr val="FFFFFF"/>
                </a:solidFill>
                <a:latin typeface="Lucida Console"/>
                <a:cs typeface="Lucida Console"/>
              </a:rPr>
              <a:t>email HW re vacation</a:t>
            </a:r>
          </a:p>
          <a:p>
            <a:pPr>
              <a:lnSpc>
                <a:spcPts val="2360"/>
              </a:lnSpc>
            </a:pPr>
            <a:r>
              <a:rPr lang="en-US" dirty="0" smtClean="0">
                <a:solidFill>
                  <a:schemeClr val="bg1"/>
                </a:solidFill>
                <a:latin typeface="Lucida Console"/>
                <a:cs typeface="Lucida Console"/>
              </a:rPr>
              <a:t>talk to </a:t>
            </a:r>
            <a:r>
              <a:rPr lang="en-US" dirty="0" err="1" smtClean="0">
                <a:solidFill>
                  <a:schemeClr val="bg1"/>
                </a:solidFill>
                <a:latin typeface="Lucida Console"/>
                <a:cs typeface="Lucida Console"/>
              </a:rPr>
              <a:t>Brin</a:t>
            </a:r>
            <a:r>
              <a:rPr lang="en-US" dirty="0" smtClean="0">
                <a:solidFill>
                  <a:schemeClr val="bg1"/>
                </a:solidFill>
                <a:latin typeface="Lucida Console"/>
                <a:cs typeface="Lucida Console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Lucida Console"/>
                <a:cs typeface="Lucida Console"/>
              </a:rPr>
              <a:t>re:ictd</a:t>
            </a:r>
            <a:endParaRPr lang="en-US" dirty="0" smtClean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>
              <a:lnSpc>
                <a:spcPts val="2360"/>
              </a:lnSpc>
            </a:pPr>
            <a:r>
              <a:rPr lang="en-US" dirty="0" smtClean="0">
                <a:solidFill>
                  <a:schemeClr val="bg1"/>
                </a:solidFill>
                <a:latin typeface="Lucida Console"/>
                <a:cs typeface="Lucida Console"/>
              </a:rPr>
              <a:t>make inspiration wall. corkboard tiles.</a:t>
            </a:r>
          </a:p>
          <a:p>
            <a:pPr>
              <a:lnSpc>
                <a:spcPts val="2360"/>
              </a:lnSpc>
            </a:pPr>
            <a:r>
              <a:rPr lang="en-US" dirty="0" smtClean="0">
                <a:solidFill>
                  <a:srgbClr val="FFFFFF"/>
                </a:solidFill>
                <a:latin typeface="Lucida Console"/>
                <a:cs typeface="Lucida Console"/>
              </a:rPr>
              <a:t>ask </a:t>
            </a:r>
            <a:r>
              <a:rPr lang="en-US" dirty="0" err="1" smtClean="0">
                <a:solidFill>
                  <a:srgbClr val="FFFFFF"/>
                </a:solidFill>
                <a:latin typeface="Lucida Console"/>
                <a:cs typeface="Lucida Console"/>
              </a:rPr>
              <a:t>dslr</a:t>
            </a:r>
            <a:r>
              <a:rPr lang="en-US" dirty="0" smtClean="0">
                <a:solidFill>
                  <a:srgbClr val="FFFFFF"/>
                </a:solidFill>
                <a:latin typeface="Lucida Console"/>
                <a:cs typeface="Lucida Console"/>
              </a:rPr>
              <a:t>	</a:t>
            </a:r>
          </a:p>
          <a:p>
            <a:pPr>
              <a:lnSpc>
                <a:spcPts val="2360"/>
              </a:lnSpc>
            </a:pPr>
            <a:r>
              <a:rPr lang="en-US" dirty="0" smtClean="0">
                <a:solidFill>
                  <a:srgbClr val="FFFFFF"/>
                </a:solidFill>
                <a:latin typeface="Lucida Console"/>
                <a:cs typeface="Lucida Console"/>
              </a:rPr>
              <a:t>deposit checks	</a:t>
            </a:r>
          </a:p>
          <a:p>
            <a:pPr>
              <a:lnSpc>
                <a:spcPts val="2360"/>
              </a:lnSpc>
            </a:pPr>
            <a:r>
              <a:rPr lang="en-US" dirty="0" err="1" smtClean="0">
                <a:solidFill>
                  <a:srgbClr val="FFFFFF"/>
                </a:solidFill>
                <a:latin typeface="Lucida Console"/>
                <a:cs typeface="Lucida Console"/>
              </a:rPr>
              <a:t>sb</a:t>
            </a:r>
            <a:r>
              <a:rPr lang="en-US" dirty="0" smtClean="0">
                <a:solidFill>
                  <a:srgbClr val="FFFFFF"/>
                </a:solidFill>
                <a:latin typeface="Lucida Console"/>
                <a:cs typeface="Lucida Console"/>
              </a:rPr>
              <a:t> at 8:15, 1267 Bent St</a:t>
            </a:r>
          </a:p>
          <a:p>
            <a:pPr>
              <a:lnSpc>
                <a:spcPts val="2360"/>
              </a:lnSpc>
            </a:pPr>
            <a:r>
              <a:rPr lang="en-US" dirty="0" err="1" smtClean="0">
                <a:solidFill>
                  <a:srgbClr val="FFFFFF"/>
                </a:solidFill>
                <a:latin typeface="Lucida Console"/>
                <a:cs typeface="Lucida Console"/>
              </a:rPr>
              <a:t>costco</a:t>
            </a:r>
            <a:r>
              <a:rPr lang="en-US" dirty="0" smtClean="0">
                <a:solidFill>
                  <a:srgbClr val="FFFFFF"/>
                </a:solidFill>
                <a:latin typeface="Lucida Console"/>
                <a:cs typeface="Lucida Console"/>
              </a:rPr>
              <a:t> optometrist?	</a:t>
            </a:r>
          </a:p>
          <a:p>
            <a:pPr>
              <a:lnSpc>
                <a:spcPts val="2360"/>
              </a:lnSpc>
            </a:pPr>
            <a:r>
              <a:rPr lang="en-US" dirty="0" smtClean="0">
                <a:solidFill>
                  <a:srgbClr val="FFFFFF"/>
                </a:solidFill>
                <a:latin typeface="Lucida Console"/>
                <a:cs typeface="Lucida Console"/>
              </a:rPr>
              <a:t>BGM wiki http://… </a:t>
            </a:r>
          </a:p>
          <a:p>
            <a:pPr>
              <a:lnSpc>
                <a:spcPts val="2360"/>
              </a:lnSpc>
            </a:pPr>
            <a:r>
              <a:rPr lang="en-US" dirty="0" smtClean="0">
                <a:solidFill>
                  <a:schemeClr val="bg1"/>
                </a:solidFill>
                <a:latin typeface="Lucida Console"/>
                <a:cs typeface="Lucida Console"/>
              </a:rPr>
              <a:t>renter's insurance</a:t>
            </a:r>
          </a:p>
          <a:p>
            <a:pPr>
              <a:lnSpc>
                <a:spcPts val="2360"/>
              </a:lnSpc>
            </a:pPr>
            <a:r>
              <a:rPr lang="en-US" dirty="0" err="1" smtClean="0">
                <a:solidFill>
                  <a:schemeClr val="bg1"/>
                </a:solidFill>
                <a:latin typeface="Lucida Console"/>
                <a:cs typeface="Lucida Console"/>
              </a:rPr>
              <a:t>jshieh</a:t>
            </a:r>
            <a:endParaRPr lang="en-US" dirty="0" smtClean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>
              <a:lnSpc>
                <a:spcPts val="2360"/>
              </a:lnSpc>
            </a:pPr>
            <a:r>
              <a:rPr lang="en-US" dirty="0" smtClean="0">
                <a:solidFill>
                  <a:schemeClr val="bg1"/>
                </a:solidFill>
                <a:latin typeface="Lucida Console"/>
                <a:cs typeface="Lucida Console"/>
              </a:rPr>
              <a:t>4212B9</a:t>
            </a:r>
          </a:p>
          <a:p>
            <a:pPr>
              <a:lnSpc>
                <a:spcPts val="2360"/>
              </a:lnSpc>
            </a:pPr>
            <a:r>
              <a:rPr lang="en-US" dirty="0" smtClean="0">
                <a:solidFill>
                  <a:schemeClr val="bg1"/>
                </a:solidFill>
                <a:latin typeface="Lucida Console"/>
                <a:cs typeface="Lucida Console"/>
              </a:rPr>
              <a:t>Thurs 11.30am - </a:t>
            </a:r>
            <a:r>
              <a:rPr lang="en-US" dirty="0" err="1" smtClean="0">
                <a:solidFill>
                  <a:schemeClr val="bg1"/>
                </a:solidFill>
                <a:latin typeface="Lucida Console"/>
                <a:cs typeface="Lucida Console"/>
              </a:rPr>
              <a:t>Soojin</a:t>
            </a:r>
            <a:r>
              <a:rPr lang="en-US" dirty="0" smtClean="0">
                <a:solidFill>
                  <a:schemeClr val="bg1"/>
                </a:solidFill>
                <a:latin typeface="Lucida Console"/>
                <a:cs typeface="Lucida Console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Lucida Console"/>
                <a:cs typeface="Lucida Console"/>
              </a:rPr>
              <a:t>fMRI</a:t>
            </a:r>
            <a:endParaRPr lang="en-US" dirty="0" smtClean="0">
              <a:solidFill>
                <a:schemeClr val="bg1"/>
              </a:solidFill>
              <a:latin typeface="Lucida Console"/>
              <a:cs typeface="Lucida Conso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2133600"/>
            <a:ext cx="4357233" cy="4396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60"/>
              </a:lnSpc>
            </a:pPr>
            <a:r>
              <a:rPr lang="en-US" dirty="0" smtClean="0">
                <a:solidFill>
                  <a:schemeClr val="bg1"/>
                </a:solidFill>
                <a:latin typeface="Lucida Console"/>
                <a:cs typeface="Lucida Console"/>
              </a:rPr>
              <a:t>soy latte java</a:t>
            </a:r>
          </a:p>
          <a:p>
            <a:pPr>
              <a:lnSpc>
                <a:spcPts val="2360"/>
              </a:lnSpc>
            </a:pPr>
            <a:r>
              <a:rPr lang="en-US" dirty="0" smtClean="0">
                <a:solidFill>
                  <a:schemeClr val="bg1"/>
                </a:solidFill>
                <a:latin typeface="Lucida Console"/>
                <a:cs typeface="Lucida Console"/>
              </a:rPr>
              <a:t>laptop at HMS (next week)</a:t>
            </a:r>
          </a:p>
          <a:p>
            <a:pPr>
              <a:lnSpc>
                <a:spcPts val="2360"/>
              </a:lnSpc>
            </a:pPr>
            <a:r>
              <a:rPr lang="en-US" dirty="0" smtClean="0">
                <a:solidFill>
                  <a:schemeClr val="bg1"/>
                </a:solidFill>
                <a:latin typeface="Lucida Console"/>
                <a:cs typeface="Lucida Console"/>
              </a:rPr>
              <a:t>waiting on mechanic for AAA</a:t>
            </a:r>
          </a:p>
          <a:p>
            <a:pPr>
              <a:lnSpc>
                <a:spcPts val="2360"/>
              </a:lnSpc>
            </a:pPr>
            <a:r>
              <a:rPr lang="en-US" dirty="0" smtClean="0">
                <a:solidFill>
                  <a:schemeClr val="bg1"/>
                </a:solidFill>
                <a:latin typeface="Lucida Console"/>
                <a:cs typeface="Lucida Console"/>
              </a:rPr>
              <a:t>Harp photos</a:t>
            </a:r>
          </a:p>
          <a:p>
            <a:pPr>
              <a:lnSpc>
                <a:spcPts val="2360"/>
              </a:lnSpc>
            </a:pPr>
            <a:r>
              <a:rPr lang="en-US" dirty="0" err="1" smtClean="0">
                <a:solidFill>
                  <a:schemeClr val="bg1"/>
                </a:solidFill>
                <a:latin typeface="Lucida Console"/>
                <a:cs typeface="Lucida Console"/>
              </a:rPr>
              <a:t>meltmuck</a:t>
            </a:r>
            <a:r>
              <a:rPr lang="en-US" dirty="0" smtClean="0">
                <a:solidFill>
                  <a:schemeClr val="bg1"/>
                </a:solidFill>
                <a:latin typeface="Lucida Console"/>
                <a:cs typeface="Lucida Console"/>
              </a:rPr>
              <a:t> http://</a:t>
            </a:r>
            <a:r>
              <a:rPr lang="en-US" dirty="0" err="1" smtClean="0">
                <a:solidFill>
                  <a:schemeClr val="bg1"/>
                </a:solidFill>
                <a:latin typeface="Lucida Console"/>
                <a:cs typeface="Lucida Console"/>
              </a:rPr>
              <a:t>web.mit.edu</a:t>
            </a:r>
            <a:r>
              <a:rPr lang="en-US" dirty="0" smtClean="0">
                <a:solidFill>
                  <a:schemeClr val="bg1"/>
                </a:solidFill>
                <a:latin typeface="Lucida Console"/>
                <a:cs typeface="Lucida Console"/>
              </a:rPr>
              <a:t>/…</a:t>
            </a:r>
          </a:p>
          <a:p>
            <a:pPr>
              <a:lnSpc>
                <a:spcPts val="2360"/>
              </a:lnSpc>
            </a:pPr>
            <a:r>
              <a:rPr lang="en-US" dirty="0" smtClean="0">
                <a:solidFill>
                  <a:schemeClr val="bg1"/>
                </a:solidFill>
                <a:latin typeface="Lucida Console"/>
                <a:cs typeface="Lucida Console"/>
              </a:rPr>
              <a:t>malt, malted vanilla</a:t>
            </a:r>
          </a:p>
          <a:p>
            <a:pPr>
              <a:lnSpc>
                <a:spcPts val="2360"/>
              </a:lnSpc>
            </a:pPr>
            <a:r>
              <a:rPr lang="en-US" dirty="0" smtClean="0">
                <a:solidFill>
                  <a:schemeClr val="bg1"/>
                </a:solidFill>
                <a:latin typeface="Lucida Console"/>
                <a:cs typeface="Lucida Console"/>
              </a:rPr>
              <a:t>jimmy: (323) 668-xyzz</a:t>
            </a:r>
          </a:p>
          <a:p>
            <a:pPr>
              <a:lnSpc>
                <a:spcPts val="2360"/>
              </a:lnSpc>
            </a:pPr>
            <a:r>
              <a:rPr lang="en-US" dirty="0" smtClean="0">
                <a:solidFill>
                  <a:schemeClr val="bg1"/>
                </a:solidFill>
                <a:latin typeface="Lucida Console"/>
                <a:cs typeface="Lucida Console"/>
              </a:rPr>
              <a:t>pacific auto service</a:t>
            </a:r>
          </a:p>
          <a:p>
            <a:pPr>
              <a:lnSpc>
                <a:spcPts val="2360"/>
              </a:lnSpc>
            </a:pPr>
            <a:r>
              <a:rPr lang="en-US" dirty="0" smtClean="0">
                <a:solidFill>
                  <a:schemeClr val="bg1"/>
                </a:solidFill>
                <a:latin typeface="Lucida Console"/>
                <a:cs typeface="Lucida Console"/>
              </a:rPr>
              <a:t>talk at noon, 7 Div Av</a:t>
            </a:r>
          </a:p>
          <a:p>
            <a:pPr>
              <a:lnSpc>
                <a:spcPts val="2360"/>
              </a:lnSpc>
            </a:pPr>
            <a:r>
              <a:rPr lang="en-US" dirty="0" smtClean="0">
                <a:solidFill>
                  <a:schemeClr val="bg1"/>
                </a:solidFill>
                <a:latin typeface="Lucida Console"/>
                <a:cs typeface="Lucida Console"/>
              </a:rPr>
              <a:t>bring </a:t>
            </a:r>
            <a:r>
              <a:rPr lang="en-US" dirty="0" err="1" smtClean="0">
                <a:solidFill>
                  <a:schemeClr val="bg1"/>
                </a:solidFill>
                <a:latin typeface="Lucida Console"/>
                <a:cs typeface="Lucida Console"/>
              </a:rPr>
              <a:t>tonight:laundry</a:t>
            </a:r>
            <a:r>
              <a:rPr lang="en-US" dirty="0" smtClean="0">
                <a:solidFill>
                  <a:schemeClr val="bg1"/>
                </a:solidFill>
                <a:latin typeface="Lucida Console"/>
                <a:cs typeface="Lucida Console"/>
              </a:rPr>
              <a:t>, dishes, </a:t>
            </a:r>
          </a:p>
          <a:p>
            <a:pPr>
              <a:lnSpc>
                <a:spcPts val="2360"/>
              </a:lnSpc>
            </a:pPr>
            <a:r>
              <a:rPr lang="en-US" dirty="0" smtClean="0">
                <a:solidFill>
                  <a:schemeClr val="bg1"/>
                </a:solidFill>
                <a:latin typeface="Lucida Console"/>
                <a:cs typeface="Lucida Console"/>
              </a:rPr>
              <a:t>   pesto</a:t>
            </a:r>
          </a:p>
          <a:p>
            <a:pPr>
              <a:lnSpc>
                <a:spcPts val="2360"/>
              </a:lnSpc>
            </a:pPr>
            <a:r>
              <a:rPr lang="en-US" dirty="0" smtClean="0">
                <a:solidFill>
                  <a:schemeClr val="bg1"/>
                </a:solidFill>
                <a:latin typeface="Lucida Console"/>
                <a:cs typeface="Lucida Console"/>
              </a:rPr>
              <a:t>hotel for Reunions</a:t>
            </a:r>
          </a:p>
          <a:p>
            <a:pPr>
              <a:lnSpc>
                <a:spcPts val="2360"/>
              </a:lnSpc>
            </a:pPr>
            <a:r>
              <a:rPr lang="en-US" dirty="0" smtClean="0">
                <a:solidFill>
                  <a:schemeClr val="bg1"/>
                </a:solidFill>
                <a:latin typeface="Lucida Console"/>
                <a:cs typeface="Lucida Console"/>
              </a:rPr>
              <a:t>mw 965 $100 </a:t>
            </a:r>
            <a:r>
              <a:rPr lang="en-US" dirty="0" err="1" smtClean="0">
                <a:solidFill>
                  <a:schemeClr val="bg1"/>
                </a:solidFill>
                <a:latin typeface="Lucida Console"/>
                <a:cs typeface="Lucida Console"/>
              </a:rPr>
              <a:t>shoemall.com</a:t>
            </a:r>
            <a:endParaRPr lang="en-US" dirty="0" smtClean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>
              <a:lnSpc>
                <a:spcPts val="2360"/>
              </a:lnSpc>
            </a:pPr>
            <a:r>
              <a:rPr lang="en-US" dirty="0" smtClean="0">
                <a:solidFill>
                  <a:schemeClr val="bg1"/>
                </a:solidFill>
                <a:latin typeface="Lucida Console"/>
                <a:cs typeface="Lucida Console"/>
              </a:rPr>
              <a:t>Play some more Lich King beta.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2133600"/>
            <a:ext cx="8001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Lucida Console" pitchFamily="49" charset="0"/>
              </a:rPr>
              <a:t>website</a:t>
            </a:r>
            <a:r>
              <a:rPr lang="en-US" b="1" dirty="0" smtClean="0">
                <a:solidFill>
                  <a:schemeClr val="bg1"/>
                </a:solidFill>
              </a:rPr>
              <a:t>   </a:t>
            </a:r>
            <a:r>
              <a:rPr lang="en-US" dirty="0" smtClean="0">
                <a:solidFill>
                  <a:schemeClr val="bg1"/>
                </a:solidFill>
              </a:rPr>
              <a:t>-&gt;  	“Get bits for new website; update and  transfer old 			                     website data to new website.”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b="1" dirty="0" err="1" smtClean="0">
                <a:solidFill>
                  <a:schemeClr val="bg1"/>
                </a:solidFill>
                <a:latin typeface="Lucida Console" pitchFamily="49" charset="0"/>
              </a:rPr>
              <a:t>scholo</a:t>
            </a:r>
            <a:r>
              <a:rPr lang="en-US" b="1" dirty="0" smtClean="0">
                <a:solidFill>
                  <a:schemeClr val="bg1"/>
                </a:solidFill>
              </a:rPr>
              <a:t>     </a:t>
            </a:r>
            <a:r>
              <a:rPr lang="en-US" dirty="0" smtClean="0">
                <a:solidFill>
                  <a:schemeClr val="bg1"/>
                </a:solidFill>
              </a:rPr>
              <a:t>-&gt; 	“I was leveling my warlock in World of  </a:t>
            </a:r>
            <a:r>
              <a:rPr lang="en-US" dirty="0" err="1" smtClean="0">
                <a:solidFill>
                  <a:schemeClr val="bg1"/>
                </a:solidFill>
              </a:rPr>
              <a:t>Warcraft</a:t>
            </a:r>
            <a:r>
              <a:rPr lang="en-US" dirty="0" smtClean="0">
                <a:solidFill>
                  <a:schemeClr val="bg1"/>
                </a:solidFill>
              </a:rPr>
              <a:t> [...] part of it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   involved running the instance </a:t>
            </a:r>
            <a:r>
              <a:rPr lang="en-US" dirty="0" err="1" smtClean="0">
                <a:solidFill>
                  <a:schemeClr val="bg1"/>
                </a:solidFill>
              </a:rPr>
              <a:t>Scholomance</a:t>
            </a:r>
            <a:r>
              <a:rPr lang="en-US" dirty="0" smtClean="0">
                <a:solidFill>
                  <a:schemeClr val="bg1"/>
                </a:solidFill>
              </a:rPr>
              <a:t> ( "</a:t>
            </a:r>
            <a:r>
              <a:rPr lang="en-US" dirty="0" err="1" smtClean="0">
                <a:solidFill>
                  <a:schemeClr val="bg1"/>
                </a:solidFill>
              </a:rPr>
              <a:t>Scholo</a:t>
            </a:r>
            <a:r>
              <a:rPr lang="en-US" dirty="0" smtClean="0">
                <a:solidFill>
                  <a:schemeClr val="bg1"/>
                </a:solidFill>
              </a:rPr>
              <a:t>"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   for short).”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  <a:latin typeface="Lucida Console" pitchFamily="49" charset="0"/>
              </a:rPr>
              <a:t>jhsieh</a:t>
            </a:r>
            <a:r>
              <a:rPr lang="en-US" b="1" dirty="0" smtClean="0">
                <a:solidFill>
                  <a:schemeClr val="bg1"/>
                </a:solidFill>
              </a:rPr>
              <a:t>      </a:t>
            </a:r>
            <a:r>
              <a:rPr lang="en-US" dirty="0" smtClean="0">
                <a:solidFill>
                  <a:schemeClr val="bg1"/>
                </a:solidFill>
              </a:rPr>
              <a:t>-&gt;	“I need to contact this person soon”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609600"/>
            <a:ext cx="4474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notes were rarely deleted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1905000"/>
            <a:ext cx="7315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28% of notes were deleted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notes deleted </a:t>
            </a:r>
            <a:r>
              <a:rPr lang="en-US" sz="2000" i="1" dirty="0" smtClean="0">
                <a:solidFill>
                  <a:schemeClr val="bg1"/>
                </a:solidFill>
              </a:rPr>
              <a:t>sooner </a:t>
            </a:r>
            <a:r>
              <a:rPr lang="en-US" sz="2000" smtClean="0">
                <a:solidFill>
                  <a:schemeClr val="bg1"/>
                </a:solidFill>
              </a:rPr>
              <a:t>after creation were </a:t>
            </a:r>
            <a:r>
              <a:rPr lang="en-US" sz="2000" dirty="0" smtClean="0">
                <a:solidFill>
                  <a:schemeClr val="bg1"/>
                </a:solidFill>
              </a:rPr>
              <a:t>more likely to be </a:t>
            </a:r>
            <a:r>
              <a:rPr lang="en-US" sz="2000" i="1" dirty="0" smtClean="0">
                <a:solidFill>
                  <a:schemeClr val="bg1"/>
                </a:solidFill>
              </a:rPr>
              <a:t>shorter 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	t(165)=2.26, p&lt;0.05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deletion strategies: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	(7/42=17%) deleted </a:t>
            </a:r>
            <a:r>
              <a:rPr lang="en-US" sz="2000" i="1" dirty="0" smtClean="0">
                <a:solidFill>
                  <a:schemeClr val="bg1"/>
                </a:solidFill>
              </a:rPr>
              <a:t>over half</a:t>
            </a:r>
            <a:r>
              <a:rPr lang="en-US" sz="2000" dirty="0" smtClean="0">
                <a:solidFill>
                  <a:schemeClr val="bg1"/>
                </a:solidFill>
              </a:rPr>
              <a:t> the notes they created;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	most participants deleted </a:t>
            </a:r>
            <a:r>
              <a:rPr lang="en-US" sz="2000" i="1" dirty="0" smtClean="0">
                <a:solidFill>
                  <a:schemeClr val="bg1"/>
                </a:solidFill>
              </a:rPr>
              <a:t>fewer </a:t>
            </a:r>
            <a:r>
              <a:rPr lang="en-US" sz="2000" dirty="0" smtClean="0">
                <a:solidFill>
                  <a:srgbClr val="FFFFFF"/>
                </a:solidFill>
              </a:rPr>
              <a:t>(</a:t>
            </a:r>
            <a:r>
              <a:rPr lang="en-US" sz="2000" dirty="0" err="1" smtClean="0">
                <a:solidFill>
                  <a:srgbClr val="FFFFFF"/>
                </a:solidFill>
              </a:rPr>
              <a:t>μ</a:t>
            </a:r>
            <a:r>
              <a:rPr lang="en-US" sz="2000" dirty="0" smtClean="0">
                <a:solidFill>
                  <a:srgbClr val="FFFFFF"/>
                </a:solidFill>
              </a:rPr>
              <a:t>=21%,  </a:t>
            </a:r>
            <a:r>
              <a:rPr lang="en-US" sz="2000" dirty="0" err="1" smtClean="0">
                <a:solidFill>
                  <a:srgbClr val="FFFFFF"/>
                </a:solidFill>
              </a:rPr>
              <a:t>σ</a:t>
            </a:r>
            <a:r>
              <a:rPr lang="en-US" sz="2000" dirty="0" smtClean="0">
                <a:solidFill>
                  <a:srgbClr val="FFFFFF"/>
                </a:solidFill>
              </a:rPr>
              <a:t>=4.6%)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Evidence of the “to keep or not to keep” dilemma [Jones, 2004]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And “deletion paradox” [Bergman 2003] ?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609600"/>
            <a:ext cx="67515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information types naturally ambiguous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600200"/>
            <a:ext cx="8001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participants asked to categorize up to 15 non-prompted notes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however, empirically notes often combined traditional PIM types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	to-do, calendar item, contact information, …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Lucida Console" pitchFamily="49" charset="0"/>
              </a:rPr>
              <a:t>Sept 4 12-1pm CCI meeting NE25-746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coders (3/3): “calendar item”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user: “to-do”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609600"/>
            <a:ext cx="5756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search is infrequent and targeted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2008525"/>
            <a:ext cx="80009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    Most (36/42) participants searched fewer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	than 10 times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     Two participants used search heavily,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	76% of their searches were repeats: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	“today” and “</a:t>
            </a:r>
            <a:r>
              <a:rPr lang="en-US" sz="2000" dirty="0" err="1" smtClean="0">
                <a:solidFill>
                  <a:schemeClr val="bg1"/>
                </a:solidFill>
              </a:rPr>
              <a:t>todo</a:t>
            </a:r>
            <a:r>
              <a:rPr lang="en-US" sz="2000" dirty="0" smtClean="0">
                <a:solidFill>
                  <a:schemeClr val="bg1"/>
                </a:solidFill>
              </a:rPr>
              <a:t>”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    22% of searches yielded exactly 1 note (search-as-navigation)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    34% of notes were re-found at least once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	(by self-report)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609600"/>
            <a:ext cx="5767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metadata added to aid re-finding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447800"/>
            <a:ext cx="7018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Lucida Console" pitchFamily="49" charset="0"/>
              </a:rPr>
              <a:t>Write python calculator for 20.110? to do classes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0" y="2451080"/>
            <a:ext cx="8001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search logs: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Lucida Console" pitchFamily="49" charset="0"/>
              </a:rPr>
              <a:t>to do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Lucida Console" pitchFamily="49" charset="0"/>
              </a:rPr>
              <a:t>today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Lucida Console" pitchFamily="49" charset="0"/>
              </a:rPr>
              <a:t>9.18</a:t>
            </a:r>
          </a:p>
          <a:p>
            <a:r>
              <a:rPr lang="en-US" dirty="0" smtClean="0">
                <a:solidFill>
                  <a:schemeClr val="bg1"/>
                </a:solidFill>
                <a:latin typeface="Lucida Console" pitchFamily="49" charset="0"/>
              </a:rPr>
              <a:t>	@do</a:t>
            </a:r>
          </a:p>
          <a:p>
            <a:r>
              <a:rPr lang="en-US" dirty="0" smtClean="0">
                <a:solidFill>
                  <a:schemeClr val="bg1"/>
                </a:solidFill>
                <a:latin typeface="Lucida Console" pitchFamily="49" charset="0"/>
              </a:rPr>
              <a:t>	!read by wed</a:t>
            </a:r>
          </a:p>
          <a:p>
            <a:r>
              <a:rPr lang="en-US" dirty="0" smtClean="0">
                <a:solidFill>
                  <a:schemeClr val="bg1"/>
                </a:solidFill>
                <a:latin typeface="Lucida Console" pitchFamily="49" charset="0"/>
              </a:rPr>
              <a:t>	!!pay rent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143000"/>
            <a:ext cx="8382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 smtClean="0">
                <a:solidFill>
                  <a:schemeClr val="bg1"/>
                </a:solidFill>
              </a:rPr>
              <a:t>"List.it seemed most useful for small lists and brief notes [...] due 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  mostly to its simplicity. Overall, I think I'll continue to use it [...] for 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  jotting down quick notes and reminders."  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Why in list.it and not elsewhere?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 quick capture (35%), browser integration (18%), visibility (13%)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         Without  </a:t>
            </a:r>
            <a:r>
              <a:rPr lang="en-US" sz="2000" dirty="0" err="1" smtClean="0">
                <a:solidFill>
                  <a:schemeClr val="bg1"/>
                </a:solidFill>
              </a:rPr>
              <a:t>list.it</a:t>
            </a:r>
            <a:r>
              <a:rPr lang="en-US" sz="2000" dirty="0" smtClean="0">
                <a:solidFill>
                  <a:schemeClr val="bg1"/>
                </a:solidFill>
              </a:rPr>
              <a:t>, where would you have put it?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• </a:t>
            </a:r>
            <a:r>
              <a:rPr lang="en-US" sz="2000" i="1" dirty="0" smtClean="0">
                <a:solidFill>
                  <a:schemeClr val="bg1"/>
                </a:solidFill>
              </a:rPr>
              <a:t>I wouldn't have saved it, I don't have anything else to </a:t>
            </a:r>
            <a:br>
              <a:rPr lang="en-US" sz="2000" i="1" dirty="0" smtClean="0">
                <a:solidFill>
                  <a:schemeClr val="bg1"/>
                </a:solidFill>
              </a:rPr>
            </a:br>
            <a:r>
              <a:rPr lang="en-US" sz="2000" i="1" dirty="0" smtClean="0">
                <a:solidFill>
                  <a:schemeClr val="bg1"/>
                </a:solidFill>
              </a:rPr>
              <a:t>   quickly take a note like that.</a:t>
            </a:r>
          </a:p>
          <a:p>
            <a:pPr lvl="1"/>
            <a:endParaRPr lang="en-US" sz="2000" i="1" dirty="0" smtClean="0">
              <a:solidFill>
                <a:schemeClr val="bg1"/>
              </a:solidFill>
            </a:endParaRPr>
          </a:p>
          <a:p>
            <a:pPr lvl="1"/>
            <a:r>
              <a:rPr lang="en-US" sz="2000" i="1" dirty="0" smtClean="0">
                <a:solidFill>
                  <a:schemeClr val="bg1"/>
                </a:solidFill>
              </a:rPr>
              <a:t>• I probably would not have taken a note at all, and I probably </a:t>
            </a:r>
            <a:br>
              <a:rPr lang="en-US" sz="2000" i="1" dirty="0" smtClean="0">
                <a:solidFill>
                  <a:schemeClr val="bg1"/>
                </a:solidFill>
              </a:rPr>
            </a:br>
            <a:r>
              <a:rPr lang="en-US" sz="2000" i="1" dirty="0" smtClean="0">
                <a:solidFill>
                  <a:schemeClr val="bg1"/>
                </a:solidFill>
              </a:rPr>
              <a:t>   would have forgotten to do it. </a:t>
            </a:r>
          </a:p>
          <a:p>
            <a:pPr lvl="1"/>
            <a:endParaRPr lang="en-US" sz="2000" i="1" dirty="0" smtClean="0">
              <a:solidFill>
                <a:schemeClr val="bg1"/>
              </a:solidFill>
            </a:endParaRPr>
          </a:p>
          <a:p>
            <a:pPr lvl="1"/>
            <a:r>
              <a:rPr lang="en-US" sz="2000" i="1" dirty="0" smtClean="0">
                <a:solidFill>
                  <a:schemeClr val="bg1"/>
                </a:solidFill>
              </a:rPr>
              <a:t>• [I would have written it] probably on a piece of paper that would </a:t>
            </a:r>
          </a:p>
          <a:p>
            <a:pPr lvl="1"/>
            <a:r>
              <a:rPr lang="en-US" sz="2000" i="1" dirty="0" smtClean="0">
                <a:solidFill>
                  <a:schemeClr val="bg1"/>
                </a:solidFill>
              </a:rPr>
              <a:t>    then get lost</a:t>
            </a:r>
            <a:endParaRPr lang="en-US" sz="2000" dirty="0" smtClean="0"/>
          </a:p>
          <a:p>
            <a:pPr lvl="1"/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81000"/>
            <a:ext cx="75085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people used the design affordances of list.it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533400"/>
            <a:ext cx="84582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list.it</a:t>
            </a:r>
            <a:r>
              <a:rPr lang="en-US" sz="3200" dirty="0" smtClean="0">
                <a:solidFill>
                  <a:schemeClr val="bg1"/>
                </a:solidFill>
              </a:rPr>
              <a:t> struck a chord 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(as of </a:t>
            </a:r>
            <a:r>
              <a:rPr lang="en-US" sz="3200" dirty="0" err="1" smtClean="0">
                <a:solidFill>
                  <a:schemeClr val="bg1"/>
                </a:solidFill>
              </a:rPr>
              <a:t>april</a:t>
            </a:r>
            <a:r>
              <a:rPr lang="en-US" sz="3200" dirty="0" smtClean="0">
                <a:solidFill>
                  <a:schemeClr val="bg1"/>
                </a:solidFill>
              </a:rPr>
              <a:t> 7</a:t>
            </a:r>
            <a:r>
              <a:rPr lang="en-US" sz="3200" baseline="30000" dirty="0" smtClean="0">
                <a:solidFill>
                  <a:schemeClr val="bg1"/>
                </a:solidFill>
              </a:rPr>
              <a:t>th</a:t>
            </a:r>
            <a:r>
              <a:rPr lang="en-US" sz="3200" dirty="0" smtClean="0">
                <a:solidFill>
                  <a:schemeClr val="bg1"/>
                </a:solidFill>
              </a:rPr>
              <a:t>): 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   11059 registered users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   1904 users consented to be studied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   48,214  notes uploaded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   52 </a:t>
            </a:r>
            <a:r>
              <a:rPr lang="en-US" sz="3200" dirty="0" err="1" smtClean="0">
                <a:solidFill>
                  <a:schemeClr val="bg1"/>
                </a:solidFill>
              </a:rPr>
              <a:t>list.it</a:t>
            </a:r>
            <a:r>
              <a:rPr lang="en-US" sz="3200" dirty="0" smtClean="0">
                <a:solidFill>
                  <a:schemeClr val="bg1"/>
                </a:solidFill>
              </a:rPr>
              <a:t> “groupies”  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	(PIM researchers, fans, hobbyists) 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First open personal note corpus for PIM research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1" y="504013"/>
            <a:ext cx="9144000" cy="58499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43200" y="76200"/>
            <a:ext cx="6400800" cy="6705600"/>
          </a:xfrm>
          <a:prstGeom prst="rect">
            <a:avLst/>
          </a:prstGeom>
          <a:solidFill>
            <a:schemeClr val="tx1">
              <a:lumMod val="95000"/>
              <a:lumOff val="5000"/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24200" y="1295400"/>
            <a:ext cx="55626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Adaptive </a:t>
            </a:r>
            <a:r>
              <a:rPr lang="en-US" sz="5400" dirty="0" err="1" smtClean="0">
                <a:solidFill>
                  <a:schemeClr val="bg1"/>
                </a:solidFill>
              </a:rPr>
              <a:t>list.it</a:t>
            </a:r>
            <a:endParaRPr lang="en-US" sz="54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(“Notes that Float”)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Too many notes?  Forget they exist?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Predicts note relevance to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  activity and location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and makes relevant notes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automatically visually salient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57162" y="355600"/>
            <a:ext cx="3962400" cy="4699000"/>
            <a:chOff x="0" y="0"/>
            <a:chExt cx="2496" cy="296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r="6798"/>
            <a:stretch>
              <a:fillRect/>
            </a:stretch>
          </p:blipFill>
          <p:spPr bwMode="auto">
            <a:xfrm>
              <a:off x="712" y="0"/>
              <a:ext cx="1784" cy="196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</p:pic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0" y="2409"/>
              <a:ext cx="704" cy="551"/>
              <a:chOff x="0" y="0"/>
              <a:chExt cx="704" cy="550"/>
            </a:xfrm>
          </p:grpSpPr>
          <p:sp>
            <p:nvSpPr>
              <p:cNvPr id="10" name="AutoShape 5"/>
              <p:cNvSpPr>
                <a:spLocks/>
              </p:cNvSpPr>
              <p:nvPr/>
            </p:nvSpPr>
            <p:spPr bwMode="auto">
              <a:xfrm>
                <a:off x="0" y="0"/>
                <a:ext cx="704" cy="55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6480" y="0"/>
                    </a:moveTo>
                    <a:lnTo>
                      <a:pt x="21600" y="1005"/>
                    </a:lnTo>
                    <a:lnTo>
                      <a:pt x="20618" y="13312"/>
                    </a:lnTo>
                    <a:lnTo>
                      <a:pt x="13745" y="21600"/>
                    </a:lnTo>
                    <a:lnTo>
                      <a:pt x="0" y="18837"/>
                    </a:lnTo>
                    <a:lnTo>
                      <a:pt x="6676" y="12056"/>
                    </a:lnTo>
                    <a:lnTo>
                      <a:pt x="6480" y="0"/>
                    </a:lnTo>
                    <a:close/>
                    <a:moveTo>
                      <a:pt x="6480" y="0"/>
                    </a:move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254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" name="AutoShape 6"/>
              <p:cNvSpPr>
                <a:spLocks/>
              </p:cNvSpPr>
              <p:nvPr/>
            </p:nvSpPr>
            <p:spPr bwMode="auto">
              <a:xfrm>
                <a:off x="249" y="51"/>
                <a:ext cx="391" cy="217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3176"/>
                    </a:lnTo>
                    <a:lnTo>
                      <a:pt x="19830" y="20965"/>
                    </a:lnTo>
                    <a:lnTo>
                      <a:pt x="2125" y="216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chemeClr val="accent1"/>
              </a:solidFill>
              <a:ln w="254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7" name="Rectangle 7"/>
            <p:cNvSpPr>
              <a:spLocks/>
            </p:cNvSpPr>
            <p:nvPr/>
          </p:nvSpPr>
          <p:spPr bwMode="auto">
            <a:xfrm rot="18556407">
              <a:off x="336" y="1981"/>
              <a:ext cx="717" cy="223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300" dirty="0" err="1">
                  <a:solidFill>
                    <a:schemeClr val="bg1"/>
                  </a:solidFill>
                  <a:ea typeface="Gill Sans" charset="0"/>
                  <a:cs typeface="Gill Sans" charset="0"/>
                </a:rPr>
                <a:t>scrobbler</a:t>
              </a:r>
              <a:endParaRPr lang="en-US" sz="2300" dirty="0">
                <a:solidFill>
                  <a:schemeClr val="bg1"/>
                </a:solidFill>
                <a:ea typeface="Gill Sans" charset="0"/>
                <a:cs typeface="Gill Sans" charset="0"/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H="1">
              <a:off x="669" y="1888"/>
              <a:ext cx="384" cy="480"/>
            </a:xfrm>
            <a:prstGeom prst="line">
              <a:avLst/>
            </a:prstGeom>
            <a:noFill/>
            <a:ln w="111125">
              <a:solidFill>
                <a:schemeClr val="bg1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" name="Picture 9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3" y="2438"/>
              <a:ext cx="456" cy="4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34" name="Line 8"/>
          <p:cNvSpPr>
            <a:spLocks noChangeShapeType="1"/>
          </p:cNvSpPr>
          <p:nvPr/>
        </p:nvSpPr>
        <p:spPr bwMode="auto">
          <a:xfrm flipH="1" flipV="1">
            <a:off x="1371598" y="5105399"/>
            <a:ext cx="1676401" cy="152401"/>
          </a:xfrm>
          <a:prstGeom prst="line">
            <a:avLst/>
          </a:prstGeom>
          <a:noFill/>
          <a:ln w="111125">
            <a:solidFill>
              <a:schemeClr val="bg1"/>
            </a:solidFill>
            <a:prstDash val="solid"/>
            <a:round/>
            <a:headEnd type="stealth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" name="Rectangle 7"/>
          <p:cNvSpPr>
            <a:spLocks/>
          </p:cNvSpPr>
          <p:nvPr/>
        </p:nvSpPr>
        <p:spPr bwMode="auto">
          <a:xfrm rot="302860">
            <a:off x="1308092" y="5322415"/>
            <a:ext cx="1484381" cy="35394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3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OIL location</a:t>
            </a:r>
            <a:endParaRPr lang="en-US" sz="2300" dirty="0">
              <a:solidFill>
                <a:schemeClr val="bg1"/>
              </a:solidFill>
              <a:ea typeface="Gill Sans" charset="0"/>
              <a:cs typeface="Gill Sans" charset="0"/>
            </a:endParaRPr>
          </a:p>
        </p:txBody>
      </p:sp>
      <p:pic>
        <p:nvPicPr>
          <p:cNvPr id="36" name="Picture 35" descr="Picture 1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81200" y="1828800"/>
            <a:ext cx="2821508" cy="19651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8" name="Line 8"/>
          <p:cNvSpPr>
            <a:spLocks noChangeShapeType="1"/>
          </p:cNvSpPr>
          <p:nvPr/>
        </p:nvSpPr>
        <p:spPr bwMode="auto">
          <a:xfrm flipH="1" flipV="1">
            <a:off x="1447800" y="4800600"/>
            <a:ext cx="1600200" cy="121918"/>
          </a:xfrm>
          <a:prstGeom prst="line">
            <a:avLst/>
          </a:prstGeom>
          <a:noFill/>
          <a:ln w="111125">
            <a:solidFill>
              <a:schemeClr val="bg1"/>
            </a:solidFill>
            <a:prstDash val="solid"/>
            <a:round/>
            <a:headEnd type="stealth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9" name="Picture 1"/>
          <p:cNvPicPr>
            <a:picLocks noChangeAspect="1" noChangeArrowheads="1"/>
          </p:cNvPicPr>
          <p:nvPr/>
        </p:nvPicPr>
        <p:blipFill>
          <a:blip r:embed="rId6"/>
          <a:srcRect l="4687" t="9375" r="64483" b="78906"/>
          <a:stretch>
            <a:fillRect/>
          </a:stretch>
        </p:blipFill>
        <p:spPr bwMode="auto">
          <a:xfrm>
            <a:off x="3276600" y="4724400"/>
            <a:ext cx="3657600" cy="1143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" name="Rectangle 7"/>
          <p:cNvSpPr>
            <a:spLocks/>
          </p:cNvSpPr>
          <p:nvPr/>
        </p:nvSpPr>
        <p:spPr bwMode="auto">
          <a:xfrm rot="270724">
            <a:off x="1611542" y="4408340"/>
            <a:ext cx="1664879" cy="35394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3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web accesses</a:t>
            </a:r>
            <a:endParaRPr lang="en-US" sz="2300" dirty="0">
              <a:solidFill>
                <a:schemeClr val="bg1"/>
              </a:solidFill>
              <a:ea typeface="Gill Sans" charset="0"/>
              <a:cs typeface="Gill Sans" charset="0"/>
            </a:endParaRPr>
          </a:p>
        </p:txBody>
      </p:sp>
      <p:sp>
        <p:nvSpPr>
          <p:cNvPr id="42" name="Line 8"/>
          <p:cNvSpPr>
            <a:spLocks noChangeShapeType="1"/>
          </p:cNvSpPr>
          <p:nvPr/>
        </p:nvSpPr>
        <p:spPr bwMode="auto">
          <a:xfrm flipH="1" flipV="1">
            <a:off x="3657600" y="3810000"/>
            <a:ext cx="45719" cy="685800"/>
          </a:xfrm>
          <a:prstGeom prst="line">
            <a:avLst/>
          </a:prstGeom>
          <a:noFill/>
          <a:ln w="111125">
            <a:solidFill>
              <a:schemeClr val="accent6">
                <a:lumMod val="75000"/>
              </a:schemeClr>
            </a:solidFill>
            <a:prstDash val="solid"/>
            <a:round/>
            <a:headEnd type="stealth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8"/>
          <p:cNvSpPr>
            <a:spLocks noChangeShapeType="1"/>
          </p:cNvSpPr>
          <p:nvPr/>
        </p:nvSpPr>
        <p:spPr bwMode="auto">
          <a:xfrm flipH="1">
            <a:off x="1326385" y="3657600"/>
            <a:ext cx="883415" cy="812800"/>
          </a:xfrm>
          <a:prstGeom prst="line">
            <a:avLst/>
          </a:prstGeom>
          <a:noFill/>
          <a:ln w="111125">
            <a:solidFill>
              <a:schemeClr val="bg1"/>
            </a:solidFill>
            <a:prstDash val="solid"/>
            <a:round/>
            <a:headEnd type="stealth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3" name="Picture 42" descr="hero-message.png"/>
          <p:cNvPicPr>
            <a:picLocks noChangeAspect="1"/>
          </p:cNvPicPr>
          <p:nvPr/>
        </p:nvPicPr>
        <p:blipFill>
          <a:blip r:embed="rId7"/>
          <a:srcRect r="66667" b="42029"/>
          <a:stretch>
            <a:fillRect/>
          </a:stretch>
        </p:blipFill>
        <p:spPr>
          <a:xfrm>
            <a:off x="4953000" y="381000"/>
            <a:ext cx="3048000" cy="2004441"/>
          </a:xfrm>
          <a:prstGeom prst="rect">
            <a:avLst/>
          </a:prstGeom>
        </p:spPr>
      </p:pic>
      <p:pic>
        <p:nvPicPr>
          <p:cNvPr id="45" name="Picture 44" descr="Picture 1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86600" y="2438400"/>
            <a:ext cx="1777066" cy="1371600"/>
          </a:xfrm>
          <a:prstGeom prst="rect">
            <a:avLst/>
          </a:prstGeom>
        </p:spPr>
      </p:pic>
      <p:pic>
        <p:nvPicPr>
          <p:cNvPr id="46" name="Picture 45" descr="Picture 1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53000" y="2438400"/>
            <a:ext cx="2057400" cy="1197801"/>
          </a:xfrm>
          <a:prstGeom prst="rect">
            <a:avLst/>
          </a:prstGeom>
        </p:spPr>
      </p:pic>
      <p:sp>
        <p:nvSpPr>
          <p:cNvPr id="49" name="Line 8"/>
          <p:cNvSpPr>
            <a:spLocks noChangeShapeType="1"/>
          </p:cNvSpPr>
          <p:nvPr/>
        </p:nvSpPr>
        <p:spPr bwMode="auto">
          <a:xfrm flipV="1">
            <a:off x="5410199" y="3657600"/>
            <a:ext cx="76199" cy="762000"/>
          </a:xfrm>
          <a:prstGeom prst="line">
            <a:avLst/>
          </a:prstGeom>
          <a:noFill/>
          <a:ln w="111125">
            <a:solidFill>
              <a:schemeClr val="accent6">
                <a:lumMod val="75000"/>
              </a:schemeClr>
            </a:solidFill>
            <a:prstDash val="solid"/>
            <a:round/>
            <a:headEnd type="stealth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" name="Line 8"/>
          <p:cNvSpPr>
            <a:spLocks noChangeShapeType="1"/>
          </p:cNvSpPr>
          <p:nvPr/>
        </p:nvSpPr>
        <p:spPr bwMode="auto">
          <a:xfrm flipV="1">
            <a:off x="6400800" y="3657600"/>
            <a:ext cx="914399" cy="685800"/>
          </a:xfrm>
          <a:prstGeom prst="line">
            <a:avLst/>
          </a:prstGeom>
          <a:noFill/>
          <a:ln w="111125">
            <a:solidFill>
              <a:schemeClr val="accent6">
                <a:lumMod val="75000"/>
              </a:schemeClr>
            </a:solidFill>
            <a:prstDash val="solid"/>
            <a:round/>
            <a:headEnd type="stealth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" name="Rectangle 7"/>
          <p:cNvSpPr>
            <a:spLocks/>
          </p:cNvSpPr>
          <p:nvPr/>
        </p:nvSpPr>
        <p:spPr bwMode="auto">
          <a:xfrm rot="270724">
            <a:off x="5807498" y="2770324"/>
            <a:ext cx="2128788" cy="43088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800" b="1" dirty="0" smtClean="0">
                <a:ea typeface="Gill Sans" charset="0"/>
                <a:cs typeface="Gill Sans" charset="0"/>
              </a:rPr>
              <a:t>Coming soon!</a:t>
            </a:r>
            <a:endParaRPr lang="en-US" sz="2800" b="1" dirty="0">
              <a:ea typeface="Gill Sans" charset="0"/>
              <a:cs typeface="Gill Sans" charset="0"/>
            </a:endParaRPr>
          </a:p>
        </p:txBody>
      </p:sp>
      <p:sp>
        <p:nvSpPr>
          <p:cNvPr id="51" name="Rectangle 7"/>
          <p:cNvSpPr>
            <a:spLocks/>
          </p:cNvSpPr>
          <p:nvPr/>
        </p:nvSpPr>
        <p:spPr bwMode="auto">
          <a:xfrm>
            <a:off x="4343400" y="4419600"/>
            <a:ext cx="1716817" cy="35394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3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web </a:t>
            </a:r>
            <a:r>
              <a:rPr lang="en-US" sz="2300" dirty="0" err="1" smtClean="0">
                <a:solidFill>
                  <a:schemeClr val="bg1"/>
                </a:solidFill>
                <a:ea typeface="Gill Sans" charset="0"/>
                <a:cs typeface="Gill Sans" charset="0"/>
              </a:rPr>
              <a:t>apis</a:t>
            </a:r>
            <a:r>
              <a:rPr lang="en-US" sz="23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 &amp; </a:t>
            </a:r>
            <a:r>
              <a:rPr lang="en-US" sz="2300" dirty="0" err="1" smtClean="0">
                <a:solidFill>
                  <a:schemeClr val="bg1"/>
                </a:solidFill>
                <a:ea typeface="Gill Sans" charset="0"/>
                <a:cs typeface="Gill Sans" charset="0"/>
              </a:rPr>
              <a:t>rss</a:t>
            </a:r>
            <a:endParaRPr lang="en-US" sz="2300" dirty="0">
              <a:solidFill>
                <a:schemeClr val="bg1"/>
              </a:solidFill>
              <a:ea typeface="Gill Sans" charset="0"/>
              <a:cs typeface="Gill Sans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7200" y="6019800"/>
            <a:ext cx="5115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 other self-trackers: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Quantified Self: http://www.quantifiedself.com/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10"/>
          <a:srcRect l="42279" t="18429" r="35812" b="70210"/>
          <a:stretch>
            <a:fillRect/>
          </a:stretch>
        </p:blipFill>
        <p:spPr bwMode="auto">
          <a:xfrm>
            <a:off x="6248400" y="5410200"/>
            <a:ext cx="27432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4" name="Rectangle 53"/>
          <p:cNvSpPr/>
          <p:nvPr/>
        </p:nvSpPr>
        <p:spPr>
          <a:xfrm>
            <a:off x="8153400" y="5791200"/>
            <a:ext cx="609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8193972" y="5678269"/>
            <a:ext cx="569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tracks</a:t>
            </a:r>
            <a:br>
              <a:rPr lang="en-US" sz="1000" b="1" dirty="0" smtClean="0"/>
            </a:br>
            <a:r>
              <a:rPr lang="en-US" sz="1000" b="1" dirty="0" smtClean="0"/>
              <a:t>places</a:t>
            </a:r>
            <a:br>
              <a:rPr lang="en-US" sz="1000" b="1" dirty="0" smtClean="0"/>
            </a:br>
            <a:r>
              <a:rPr lang="en-US" sz="1000" b="1" dirty="0" smtClean="0"/>
              <a:t>sites</a:t>
            </a:r>
          </a:p>
          <a:p>
            <a:r>
              <a:rPr lang="en-US" sz="1000" b="1" dirty="0" smtClean="0"/>
              <a:t>events</a:t>
            </a:r>
          </a:p>
        </p:txBody>
      </p:sp>
      <p:sp>
        <p:nvSpPr>
          <p:cNvPr id="56" name="Arc 55"/>
          <p:cNvSpPr/>
          <p:nvPr/>
        </p:nvSpPr>
        <p:spPr>
          <a:xfrm>
            <a:off x="6553200" y="5105400"/>
            <a:ext cx="762000" cy="609600"/>
          </a:xfrm>
          <a:prstGeom prst="arc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7" name="Rectangle 7"/>
          <p:cNvSpPr>
            <a:spLocks/>
          </p:cNvSpPr>
          <p:nvPr/>
        </p:nvSpPr>
        <p:spPr bwMode="auto">
          <a:xfrm>
            <a:off x="7391400" y="4800600"/>
            <a:ext cx="912109" cy="35394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3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entities</a:t>
            </a:r>
            <a:endParaRPr lang="en-US" sz="2300" dirty="0">
              <a:solidFill>
                <a:schemeClr val="bg1"/>
              </a:solidFill>
              <a:ea typeface="Gill Sans" charset="0"/>
              <a:cs typeface="Gill Sans" charset="0"/>
            </a:endParaRPr>
          </a:p>
        </p:txBody>
      </p:sp>
      <p:sp>
        <p:nvSpPr>
          <p:cNvPr id="58" name="Rectangle 7"/>
          <p:cNvSpPr>
            <a:spLocks/>
          </p:cNvSpPr>
          <p:nvPr/>
        </p:nvSpPr>
        <p:spPr bwMode="auto">
          <a:xfrm>
            <a:off x="4800600" y="5867400"/>
            <a:ext cx="1332096" cy="35394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3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(</a:t>
            </a:r>
            <a:r>
              <a:rPr lang="en-US" sz="2300" dirty="0" err="1" smtClean="0">
                <a:solidFill>
                  <a:schemeClr val="bg1"/>
                </a:solidFill>
                <a:ea typeface="Gill Sans" charset="0"/>
                <a:cs typeface="Gill Sans" charset="0"/>
              </a:rPr>
              <a:t>sqlite</a:t>
            </a:r>
            <a:r>
              <a:rPr lang="en-US" sz="23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 </a:t>
            </a:r>
            <a:r>
              <a:rPr lang="en-US" sz="2300" dirty="0" err="1" smtClean="0">
                <a:solidFill>
                  <a:schemeClr val="bg1"/>
                </a:solidFill>
                <a:ea typeface="Gill Sans" charset="0"/>
                <a:cs typeface="Gill Sans" charset="0"/>
              </a:rPr>
              <a:t>dbs</a:t>
            </a:r>
            <a:r>
              <a:rPr lang="en-US" sz="23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)</a:t>
            </a:r>
            <a:endParaRPr lang="en-US" sz="2300" dirty="0">
              <a:solidFill>
                <a:schemeClr val="bg1"/>
              </a:solidFill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457200"/>
            <a:ext cx="7979685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A. </a:t>
            </a:r>
            <a:r>
              <a:rPr lang="en-US" sz="2800" dirty="0" err="1" smtClean="0">
                <a:solidFill>
                  <a:schemeClr val="bg2"/>
                </a:solidFill>
              </a:rPr>
              <a:t>Sellen</a:t>
            </a:r>
            <a:r>
              <a:rPr lang="en-US" sz="2800" dirty="0" smtClean="0">
                <a:solidFill>
                  <a:schemeClr val="bg2"/>
                </a:solidFill>
              </a:rPr>
              <a:t> &amp; R. Harper “Myth of the Paperless Office”, </a:t>
            </a:r>
          </a:p>
          <a:p>
            <a:r>
              <a:rPr lang="en-US" sz="2800" dirty="0" smtClean="0">
                <a:solidFill>
                  <a:schemeClr val="bg2"/>
                </a:solidFill>
              </a:rPr>
              <a:t>   MIT Press 2001</a:t>
            </a:r>
          </a:p>
          <a:p>
            <a:endParaRPr lang="en-US" sz="2800" dirty="0" smtClean="0">
              <a:solidFill>
                <a:schemeClr val="bg2"/>
              </a:solidFill>
            </a:endParaRPr>
          </a:p>
          <a:p>
            <a:r>
              <a:rPr lang="en-US" sz="2800" dirty="0" smtClean="0">
                <a:solidFill>
                  <a:schemeClr val="bg2"/>
                </a:solidFill>
              </a:rPr>
              <a:t>V. </a:t>
            </a:r>
            <a:r>
              <a:rPr lang="en-US" sz="2800" dirty="0" err="1" smtClean="0">
                <a:solidFill>
                  <a:schemeClr val="bg2"/>
                </a:solidFill>
              </a:rPr>
              <a:t>Bellotti</a:t>
            </a:r>
            <a:r>
              <a:rPr lang="en-US" sz="2800" dirty="0" smtClean="0">
                <a:solidFill>
                  <a:schemeClr val="bg2"/>
                </a:solidFill>
              </a:rPr>
              <a:t>, “Quantity versus Quality: E-Mail Centric</a:t>
            </a:r>
          </a:p>
          <a:p>
            <a:r>
              <a:rPr lang="en-US" sz="2800" dirty="0" smtClean="0">
                <a:solidFill>
                  <a:schemeClr val="bg2"/>
                </a:solidFill>
              </a:rPr>
              <a:t>    Task Management and Its Relation with Overload”</a:t>
            </a:r>
          </a:p>
          <a:p>
            <a:r>
              <a:rPr lang="en-US" sz="2800" dirty="0" smtClean="0">
                <a:solidFill>
                  <a:schemeClr val="bg2"/>
                </a:solidFill>
              </a:rPr>
              <a:t>    Human-Computer Interaction, 2005.</a:t>
            </a:r>
          </a:p>
          <a:p>
            <a:endParaRPr lang="en-US" sz="2800" dirty="0" smtClean="0">
              <a:solidFill>
                <a:schemeClr val="bg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3429000"/>
            <a:ext cx="7848600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W. Jones, “The World Is At My Doorstop.. And the   </a:t>
            </a:r>
          </a:p>
          <a:p>
            <a:r>
              <a:rPr lang="en-US" sz="2800" dirty="0" smtClean="0">
                <a:solidFill>
                  <a:schemeClr val="bg2"/>
                </a:solidFill>
              </a:rPr>
              <a:t>     House is a Mess: Putting Our Information In Its</a:t>
            </a:r>
          </a:p>
          <a:p>
            <a:r>
              <a:rPr lang="en-US" sz="2800" dirty="0" smtClean="0">
                <a:solidFill>
                  <a:schemeClr val="bg2"/>
                </a:solidFill>
              </a:rPr>
              <a:t>     Place in the Digital Age”, 2008.</a:t>
            </a:r>
          </a:p>
          <a:p>
            <a:endParaRPr lang="en-US" sz="2800" dirty="0" smtClean="0">
              <a:solidFill>
                <a:schemeClr val="bg2"/>
              </a:solidFill>
            </a:endParaRPr>
          </a:p>
          <a:p>
            <a:r>
              <a:rPr lang="en-US" sz="2800" dirty="0" smtClean="0">
                <a:solidFill>
                  <a:schemeClr val="bg2"/>
                </a:solidFill>
              </a:rPr>
              <a:t>S. Whittaker &amp; V. </a:t>
            </a:r>
            <a:r>
              <a:rPr lang="en-US" sz="2800" dirty="0" err="1" smtClean="0">
                <a:solidFill>
                  <a:schemeClr val="bg2"/>
                </a:solidFill>
              </a:rPr>
              <a:t>Kalnikaite</a:t>
            </a:r>
            <a:r>
              <a:rPr lang="en-US" sz="2800" dirty="0" smtClean="0">
                <a:solidFill>
                  <a:schemeClr val="bg2"/>
                </a:solidFill>
              </a:rPr>
              <a:t>,  “Software or Wetware:  </a:t>
            </a:r>
          </a:p>
          <a:p>
            <a:r>
              <a:rPr lang="en-US" sz="2800" dirty="0" smtClean="0">
                <a:solidFill>
                  <a:schemeClr val="bg2"/>
                </a:solidFill>
              </a:rPr>
              <a:t>     Discovering When and Why People Use Digital</a:t>
            </a:r>
          </a:p>
          <a:p>
            <a:r>
              <a:rPr lang="en-US" sz="2800" dirty="0" smtClean="0">
                <a:solidFill>
                  <a:schemeClr val="bg2"/>
                </a:solidFill>
              </a:rPr>
              <a:t>     Prosthetic Memory.”  CHI May 2007.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82025"/>
            <a:ext cx="7824377" cy="5016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Recap: List it study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Notes were short, very quickly taken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Abbreviation strategies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Reminding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Few edits and deletions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Search used as filter, navigation mechanism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Notes mixed types (to-dos, contact, how-</a:t>
            </a:r>
            <a:r>
              <a:rPr lang="en-US" sz="3200" dirty="0" err="1" smtClean="0">
                <a:solidFill>
                  <a:schemeClr val="bg1"/>
                </a:solidFill>
              </a:rPr>
              <a:t>tos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ture 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533400"/>
            <a:ext cx="5558837" cy="35916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51054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List.it</a:t>
            </a:r>
            <a:r>
              <a:rPr lang="en-US" dirty="0" smtClean="0">
                <a:solidFill>
                  <a:schemeClr val="bg2"/>
                </a:solidFill>
              </a:rPr>
              <a:t> http://</a:t>
            </a:r>
            <a:r>
              <a:rPr lang="en-US" dirty="0" err="1" smtClean="0">
                <a:solidFill>
                  <a:schemeClr val="bg2"/>
                </a:solidFill>
              </a:rPr>
              <a:t>listit.csail.mit.edu</a:t>
            </a:r>
            <a:r>
              <a:rPr lang="en-US" dirty="0" smtClean="0">
                <a:solidFill>
                  <a:schemeClr val="bg2"/>
                </a:solidFill>
              </a:rPr>
              <a:t>    http://</a:t>
            </a:r>
            <a:r>
              <a:rPr lang="en-US" dirty="0" err="1" smtClean="0">
                <a:solidFill>
                  <a:schemeClr val="bg2"/>
                </a:solidFill>
              </a:rPr>
              <a:t>code.google.com/p/list</a:t>
            </a:r>
            <a:r>
              <a:rPr lang="en-US" dirty="0" smtClean="0">
                <a:solidFill>
                  <a:schemeClr val="bg2"/>
                </a:solidFill>
              </a:rPr>
              <a:t>-it</a:t>
            </a:r>
          </a:p>
          <a:p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This project was funded by Nokia Research, Web Science Research Institute, 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and the National Science Foundation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4267200"/>
            <a:ext cx="27703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Thank you!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056" y="1239083"/>
            <a:ext cx="595525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2"/>
                </a:solidFill>
              </a:rPr>
              <a:t>Types?</a:t>
            </a:r>
          </a:p>
          <a:p>
            <a:endParaRPr lang="en-US" sz="5400" dirty="0" smtClean="0">
              <a:solidFill>
                <a:schemeClr val="bg2"/>
              </a:solidFill>
            </a:endParaRPr>
          </a:p>
          <a:p>
            <a:r>
              <a:rPr lang="en-US" sz="5400" dirty="0" smtClean="0">
                <a:solidFill>
                  <a:schemeClr val="bg2"/>
                </a:solidFill>
              </a:rPr>
              <a:t>Uses?</a:t>
            </a:r>
          </a:p>
          <a:p>
            <a:endParaRPr lang="en-US" sz="5400" dirty="0" smtClean="0">
              <a:solidFill>
                <a:schemeClr val="bg2"/>
              </a:solidFill>
            </a:endParaRPr>
          </a:p>
          <a:p>
            <a:r>
              <a:rPr lang="en-US" sz="5400" dirty="0" smtClean="0">
                <a:solidFill>
                  <a:schemeClr val="bg2"/>
                </a:solidFill>
              </a:rPr>
              <a:t>Needs/Affordances?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056" y="1239083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5400" dirty="0" smtClean="0">
              <a:solidFill>
                <a:schemeClr val="bg2"/>
              </a:solidFill>
            </a:endParaRPr>
          </a:p>
        </p:txBody>
      </p:sp>
      <p:pic>
        <p:nvPicPr>
          <p:cNvPr id="3" name="Picture 3" descr="C:\Users\msbernst\Documents\Information Scraps\TOIS\Original Submission\abstractDrawing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" y="228600"/>
            <a:ext cx="9010650" cy="480568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28600" y="4904363"/>
            <a:ext cx="86106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>
              <a:defRPr/>
            </a:pPr>
            <a:r>
              <a:rPr lang="en-US" sz="3600" dirty="0" smtClean="0">
                <a:solidFill>
                  <a:schemeClr val="bg2"/>
                </a:solidFill>
                <a:latin typeface="+mj-lt"/>
              </a:rPr>
              <a:t>information scraps study</a:t>
            </a:r>
          </a:p>
          <a:p>
            <a:pPr lvl="0" indent="-342900">
              <a:defRPr/>
            </a:pPr>
            <a:r>
              <a:rPr lang="en-US" sz="2000" dirty="0" smtClean="0">
                <a:solidFill>
                  <a:schemeClr val="bg2"/>
                </a:solidFill>
                <a:latin typeface="+mj-lt"/>
              </a:rPr>
              <a:t>27 participants. 5 organizations.  1-hour sessions, </a:t>
            </a:r>
            <a:br>
              <a:rPr lang="en-US" sz="2000" dirty="0" smtClean="0">
                <a:solidFill>
                  <a:schemeClr val="bg2"/>
                </a:solidFill>
                <a:latin typeface="+mj-lt"/>
              </a:rPr>
            </a:br>
            <a:r>
              <a:rPr lang="en-US" sz="2000" dirty="0" smtClean="0">
                <a:solidFill>
                  <a:schemeClr val="bg2"/>
                </a:solidFill>
                <a:latin typeface="+mj-lt"/>
              </a:rPr>
              <a:t>semi-structured interviews and artifact examination</a:t>
            </a:r>
          </a:p>
          <a:p>
            <a:pPr lvl="0" indent="-342900">
              <a:defRPr/>
            </a:pPr>
            <a:r>
              <a:rPr lang="en-US" sz="2000" dirty="0" smtClean="0">
                <a:solidFill>
                  <a:schemeClr val="bg2"/>
                </a:solidFill>
                <a:latin typeface="+mj-lt"/>
              </a:rPr>
              <a:t>“Information Scraps: How and Why Information Eludes our Personal Information </a:t>
            </a:r>
          </a:p>
          <a:p>
            <a:pPr lvl="0" indent="-342900">
              <a:defRPr/>
            </a:pPr>
            <a:r>
              <a:rPr lang="en-US" sz="2000" dirty="0" smtClean="0">
                <a:solidFill>
                  <a:schemeClr val="bg2"/>
                </a:solidFill>
                <a:latin typeface="+mj-lt"/>
              </a:rPr>
              <a:t>Tools”. ACM TOIS Special Issue on Personal Information Management, 2008</a:t>
            </a:r>
            <a:endParaRPr lang="en-US" sz="4400" dirty="0" smtClean="0">
              <a:solidFill>
                <a:schemeClr val="bg2"/>
              </a:solidFill>
              <a:latin typeface="+mj-lt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799" y="-68949"/>
            <a:ext cx="9448800" cy="69269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8600" y="1066800"/>
            <a:ext cx="4173175" cy="341632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To-Do reminders (92) </a:t>
            </a:r>
          </a:p>
          <a:p>
            <a:r>
              <a:rPr lang="en-US" dirty="0" smtClean="0"/>
              <a:t>Meeting Notes (44) </a:t>
            </a:r>
          </a:p>
          <a:p>
            <a:r>
              <a:rPr lang="en-US" dirty="0" smtClean="0"/>
              <a:t>Name/Contact Information (38)</a:t>
            </a:r>
          </a:p>
          <a:p>
            <a:r>
              <a:rPr lang="en-US" dirty="0" smtClean="0"/>
              <a:t>How-</a:t>
            </a:r>
            <a:r>
              <a:rPr lang="en-US" dirty="0" err="1" smtClean="0"/>
              <a:t>Tos</a:t>
            </a:r>
            <a:r>
              <a:rPr lang="en-US" dirty="0" smtClean="0"/>
              <a:t> (25)</a:t>
            </a:r>
          </a:p>
          <a:p>
            <a:r>
              <a:rPr lang="en-US" dirty="0" smtClean="0"/>
              <a:t>Work-In-Progress/Drafts (16)</a:t>
            </a:r>
          </a:p>
          <a:p>
            <a:r>
              <a:rPr lang="en-US" dirty="0" smtClean="0"/>
              <a:t>File Path/Directory Path/URL  (14)</a:t>
            </a:r>
          </a:p>
          <a:p>
            <a:r>
              <a:rPr lang="en-US" dirty="0" smtClean="0"/>
              <a:t>Desired Items (13)</a:t>
            </a:r>
          </a:p>
          <a:p>
            <a:r>
              <a:rPr lang="en-US" dirty="0" smtClean="0"/>
              <a:t>Login/Password  (12)</a:t>
            </a:r>
          </a:p>
          <a:p>
            <a:r>
              <a:rPr lang="en-US" dirty="0" smtClean="0"/>
              <a:t>Brainstorm, Calendar/Event Details (9)</a:t>
            </a:r>
          </a:p>
          <a:p>
            <a:r>
              <a:rPr lang="en-US" dirty="0" smtClean="0"/>
              <a:t>Progress Reports, Receipts (8)</a:t>
            </a:r>
          </a:p>
          <a:p>
            <a:r>
              <a:rPr lang="en-US" dirty="0" smtClean="0"/>
              <a:t>Computer Repair Status, Chat transcripts,</a:t>
            </a:r>
          </a:p>
          <a:p>
            <a:r>
              <a:rPr lang="en-US" dirty="0" smtClean="0"/>
              <a:t>   Financial Data, Prices of things to buy (7)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34000" y="838200"/>
            <a:ext cx="3581400" cy="3693319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Bicycle part #        (1)</a:t>
            </a:r>
          </a:p>
          <a:p>
            <a:r>
              <a:rPr lang="en-US" dirty="0" smtClean="0"/>
              <a:t>Gift Certificate #  (1) </a:t>
            </a:r>
            <a:br>
              <a:rPr lang="en-US" dirty="0" smtClean="0"/>
            </a:br>
            <a:r>
              <a:rPr lang="en-US" dirty="0" smtClean="0"/>
              <a:t>Guitar Chords,       (1) </a:t>
            </a:r>
          </a:p>
          <a:p>
            <a:r>
              <a:rPr lang="en-US" dirty="0" smtClean="0"/>
              <a:t>Gym To Join,           (1) </a:t>
            </a:r>
          </a:p>
          <a:p>
            <a:r>
              <a:rPr lang="en-US" dirty="0" smtClean="0"/>
              <a:t>Insurance Claim    (1)  </a:t>
            </a:r>
          </a:p>
          <a:p>
            <a:r>
              <a:rPr lang="en-US" dirty="0" smtClean="0"/>
              <a:t>Kayaking Resources (1) </a:t>
            </a:r>
          </a:p>
          <a:p>
            <a:r>
              <a:rPr lang="en-US" dirty="0" smtClean="0"/>
              <a:t>Puzzle Answers (1) </a:t>
            </a:r>
          </a:p>
          <a:p>
            <a:r>
              <a:rPr lang="en-US" dirty="0" smtClean="0"/>
              <a:t>Rebate </a:t>
            </a:r>
            <a:r>
              <a:rPr lang="en-US" dirty="0" err="1" smtClean="0"/>
              <a:t>UPCs</a:t>
            </a:r>
            <a:r>
              <a:rPr lang="en-US" dirty="0" smtClean="0"/>
              <a:t> (1) </a:t>
            </a:r>
          </a:p>
          <a:p>
            <a:r>
              <a:rPr lang="en-US" dirty="0" smtClean="0"/>
              <a:t>Salary Calculation (1) </a:t>
            </a:r>
          </a:p>
          <a:p>
            <a:r>
              <a:rPr lang="en-US" dirty="0" smtClean="0"/>
              <a:t>Serial Numbers (1) </a:t>
            </a:r>
          </a:p>
          <a:p>
            <a:r>
              <a:rPr lang="en-US" dirty="0" smtClean="0"/>
              <a:t>Sign Out Sheet (1) </a:t>
            </a:r>
          </a:p>
          <a:p>
            <a:r>
              <a:rPr lang="en-US" dirty="0" smtClean="0"/>
              <a:t>Song Lyrics (1) </a:t>
            </a:r>
          </a:p>
          <a:p>
            <a:r>
              <a:rPr lang="en-US" dirty="0" smtClean="0"/>
              <a:t>Name of Travel Agent (1)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76200" y="76200"/>
            <a:ext cx="9144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Types?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sbernst\Documents\Information Scraps\TOIS\Revised Draft\rol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152400"/>
            <a:ext cx="117091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Uses?</a:t>
            </a:r>
            <a:endParaRPr lang="en-US" sz="32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762000"/>
            <a:ext cx="8686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too much effort to write it down/put it in</a:t>
            </a:r>
          </a:p>
          <a:p>
            <a:pPr marL="514350" indent="-514350">
              <a:buAutoNum type="arabicPeriod"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514350" indent="-514350"/>
            <a:endParaRPr lang="en-US" sz="3200" dirty="0" smtClean="0">
              <a:solidFill>
                <a:schemeClr val="bg1"/>
              </a:solidFill>
            </a:endParaRPr>
          </a:p>
          <a:p>
            <a:pPr marL="514350" indent="-514350"/>
            <a:r>
              <a:rPr lang="en-US" sz="3200" dirty="0" smtClean="0">
                <a:solidFill>
                  <a:schemeClr val="bg1"/>
                </a:solidFill>
              </a:rPr>
              <a:t>2.  no tool for it / it doesn’t fit</a:t>
            </a:r>
          </a:p>
          <a:p>
            <a:pPr marL="514350" indent="-514350">
              <a:buAutoNum type="arabicPeriod" startAt="2"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514350" indent="-514350"/>
            <a:endParaRPr lang="en-US" sz="3200" dirty="0" smtClean="0">
              <a:solidFill>
                <a:schemeClr val="bg1"/>
              </a:solidFill>
            </a:endParaRPr>
          </a:p>
          <a:p>
            <a:pPr marL="514350" indent="-514350"/>
            <a:r>
              <a:rPr lang="en-US" sz="3200" dirty="0" smtClean="0">
                <a:solidFill>
                  <a:schemeClr val="bg1"/>
                </a:solidFill>
              </a:rPr>
              <a:t>3.   too hard to organize</a:t>
            </a:r>
          </a:p>
          <a:p>
            <a:pPr marL="514350" indent="-514350"/>
            <a:endParaRPr lang="en-US" sz="3200" dirty="0" smtClean="0">
              <a:solidFill>
                <a:schemeClr val="bg1"/>
              </a:solidFill>
            </a:endParaRPr>
          </a:p>
          <a:p>
            <a:pPr marL="514350" indent="-514350"/>
            <a:endParaRPr lang="en-US" sz="3200" dirty="0" smtClean="0">
              <a:solidFill>
                <a:schemeClr val="bg1"/>
              </a:solidFill>
            </a:endParaRPr>
          </a:p>
          <a:p>
            <a:pPr marL="514350" indent="-514350"/>
            <a:r>
              <a:rPr lang="en-US" sz="3200" dirty="0" smtClean="0">
                <a:solidFill>
                  <a:schemeClr val="bg1"/>
                </a:solidFill>
              </a:rPr>
              <a:t>4.  visibility and availability</a:t>
            </a:r>
          </a:p>
          <a:p>
            <a:pPr marL="514350" indent="-514350">
              <a:buAutoNum type="arabicPeriod"/>
            </a:pP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2895600"/>
            <a:ext cx="7848600" cy="64633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AC090"/>
                </a:solidFill>
              </a:rPr>
              <a:t>“I wanted to assign dates to </a:t>
            </a:r>
            <a:r>
              <a:rPr lang="en-US" i="1" dirty="0" smtClean="0">
                <a:solidFill>
                  <a:srgbClr val="FAC090"/>
                </a:solidFill>
              </a:rPr>
              <a:t>notes</a:t>
            </a:r>
            <a:r>
              <a:rPr lang="en-US" dirty="0" smtClean="0">
                <a:solidFill>
                  <a:srgbClr val="FAC090"/>
                </a:solidFill>
              </a:rPr>
              <a:t>,  but [it] would only allow dates on </a:t>
            </a:r>
            <a:r>
              <a:rPr lang="en-US" i="1" dirty="0" smtClean="0">
                <a:solidFill>
                  <a:srgbClr val="FAC090"/>
                </a:solidFill>
              </a:rPr>
              <a:t>tasks</a:t>
            </a:r>
            <a:r>
              <a:rPr lang="en-US" dirty="0" smtClean="0">
                <a:solidFill>
                  <a:srgbClr val="FAC090"/>
                </a:solidFill>
              </a:rPr>
              <a:t>.”</a:t>
            </a:r>
          </a:p>
          <a:p>
            <a:pPr algn="ctr"/>
            <a:r>
              <a:rPr lang="en-US" dirty="0" smtClean="0">
                <a:solidFill>
                  <a:srgbClr val="FAC090"/>
                </a:solidFill>
              </a:rPr>
              <a:t>“</a:t>
            </a:r>
            <a:r>
              <a:rPr lang="en-US" i="1" dirty="0" smtClean="0">
                <a:solidFill>
                  <a:srgbClr val="FAC090"/>
                </a:solidFill>
              </a:rPr>
              <a:t>Where else</a:t>
            </a:r>
            <a:r>
              <a:rPr lang="en-US" dirty="0" smtClean="0">
                <a:solidFill>
                  <a:srgbClr val="FAC090"/>
                </a:solidFill>
              </a:rPr>
              <a:t> would I keep my { guitar tabs / poetry }?”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4419600"/>
            <a:ext cx="7848600" cy="5847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300"/>
              </a:spcAft>
            </a:pPr>
            <a:r>
              <a:rPr lang="en-US" sz="1600" dirty="0" smtClean="0">
                <a:solidFill>
                  <a:srgbClr val="FAC090"/>
                </a:solidFill>
              </a:rPr>
              <a:t>“It’s too much work to decide which section it should go in –sometimes things don’t fit in just one place. It’s hard to decide what to do.”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5754469"/>
            <a:ext cx="7848600" cy="64633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AC090"/>
                </a:solidFill>
              </a:rPr>
              <a:t>“If it’s not in my face, I’ll forget about it.”</a:t>
            </a:r>
          </a:p>
          <a:p>
            <a:pPr algn="ctr"/>
            <a:r>
              <a:rPr lang="en-US" dirty="0" smtClean="0">
                <a:solidFill>
                  <a:srgbClr val="FAC090"/>
                </a:solidFill>
              </a:rPr>
              <a:t>“I need it with me at all times, so I have no choice.”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00" y="1447800"/>
            <a:ext cx="7848600" cy="64633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“If it takes three clicks to get it down, it’s easier to e-mail [to myself].”</a:t>
            </a:r>
          </a:p>
          <a:p>
            <a:pPr algn="ctr"/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77224"/>
            <a:ext cx="143941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Needs?</a:t>
            </a:r>
            <a:endParaRPr lang="en-US" sz="32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762000"/>
            <a:ext cx="8686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too much effort to write it down/put it in</a:t>
            </a:r>
          </a:p>
          <a:p>
            <a:pPr marL="514350" indent="-514350">
              <a:buAutoNum type="arabicPeriod"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514350" indent="-514350"/>
            <a:endParaRPr lang="en-US" sz="3200" dirty="0" smtClean="0">
              <a:solidFill>
                <a:schemeClr val="bg1"/>
              </a:solidFill>
            </a:endParaRPr>
          </a:p>
          <a:p>
            <a:pPr marL="514350" indent="-514350"/>
            <a:r>
              <a:rPr lang="en-US" sz="3200" dirty="0" smtClean="0">
                <a:solidFill>
                  <a:schemeClr val="bg1"/>
                </a:solidFill>
              </a:rPr>
              <a:t>2.  no tool for it / it doesn’t fit</a:t>
            </a:r>
          </a:p>
          <a:p>
            <a:pPr marL="514350" indent="-514350">
              <a:buAutoNum type="arabicPeriod" startAt="2"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514350" indent="-514350"/>
            <a:endParaRPr lang="en-US" sz="3200" dirty="0" smtClean="0">
              <a:solidFill>
                <a:schemeClr val="bg1"/>
              </a:solidFill>
            </a:endParaRPr>
          </a:p>
          <a:p>
            <a:pPr marL="514350" indent="-514350"/>
            <a:r>
              <a:rPr lang="en-US" sz="3200" dirty="0" smtClean="0">
                <a:solidFill>
                  <a:schemeClr val="bg1"/>
                </a:solidFill>
              </a:rPr>
              <a:t>3.   too hard to organize</a:t>
            </a:r>
          </a:p>
          <a:p>
            <a:pPr marL="514350" indent="-514350"/>
            <a:endParaRPr lang="en-US" sz="3200" dirty="0" smtClean="0">
              <a:solidFill>
                <a:schemeClr val="bg1"/>
              </a:solidFill>
            </a:endParaRPr>
          </a:p>
          <a:p>
            <a:pPr marL="514350" indent="-514350"/>
            <a:endParaRPr lang="en-US" sz="3200" dirty="0" smtClean="0">
              <a:solidFill>
                <a:schemeClr val="bg1"/>
              </a:solidFill>
            </a:endParaRPr>
          </a:p>
          <a:p>
            <a:pPr marL="514350" indent="-514350"/>
            <a:r>
              <a:rPr lang="en-US" sz="3200" dirty="0" smtClean="0">
                <a:solidFill>
                  <a:schemeClr val="bg1"/>
                </a:solidFill>
              </a:rPr>
              <a:t>4.  visibility and availability</a:t>
            </a:r>
          </a:p>
          <a:p>
            <a:pPr marL="514350" indent="-514350">
              <a:buAutoNum type="arabicPeriod"/>
            </a:pP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2895600"/>
            <a:ext cx="7848600" cy="64633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AC090"/>
                </a:solidFill>
              </a:rPr>
              <a:t>“I wanted to assign dates to </a:t>
            </a:r>
            <a:r>
              <a:rPr lang="en-US" i="1" dirty="0" smtClean="0">
                <a:solidFill>
                  <a:srgbClr val="FAC090"/>
                </a:solidFill>
              </a:rPr>
              <a:t>notes</a:t>
            </a:r>
            <a:r>
              <a:rPr lang="en-US" dirty="0" smtClean="0">
                <a:solidFill>
                  <a:srgbClr val="FAC090"/>
                </a:solidFill>
              </a:rPr>
              <a:t>,  but [it] would only allow dates on </a:t>
            </a:r>
            <a:r>
              <a:rPr lang="en-US" i="1" dirty="0" smtClean="0">
                <a:solidFill>
                  <a:srgbClr val="FAC090"/>
                </a:solidFill>
              </a:rPr>
              <a:t>tasks</a:t>
            </a:r>
            <a:r>
              <a:rPr lang="en-US" dirty="0" smtClean="0">
                <a:solidFill>
                  <a:srgbClr val="FAC090"/>
                </a:solidFill>
              </a:rPr>
              <a:t>.”</a:t>
            </a:r>
          </a:p>
          <a:p>
            <a:pPr algn="ctr"/>
            <a:r>
              <a:rPr lang="en-US" dirty="0" smtClean="0">
                <a:solidFill>
                  <a:srgbClr val="FAC090"/>
                </a:solidFill>
              </a:rPr>
              <a:t>“</a:t>
            </a:r>
            <a:r>
              <a:rPr lang="en-US" i="1" dirty="0" smtClean="0">
                <a:solidFill>
                  <a:srgbClr val="FAC090"/>
                </a:solidFill>
              </a:rPr>
              <a:t>Where else</a:t>
            </a:r>
            <a:r>
              <a:rPr lang="en-US" dirty="0" smtClean="0">
                <a:solidFill>
                  <a:srgbClr val="FAC090"/>
                </a:solidFill>
              </a:rPr>
              <a:t> would I keep my { guitar tabs / poetry }?”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4419600"/>
            <a:ext cx="7848600" cy="5847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300"/>
              </a:spcAft>
            </a:pPr>
            <a:r>
              <a:rPr lang="en-US" sz="1600" dirty="0" smtClean="0">
                <a:solidFill>
                  <a:srgbClr val="FAC090"/>
                </a:solidFill>
              </a:rPr>
              <a:t>“It’s too much work to decide which section it should go in –sometimes things don’t fit in just one place. It’s hard to decide what to do.”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5754469"/>
            <a:ext cx="7848600" cy="64633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AC090"/>
                </a:solidFill>
              </a:rPr>
              <a:t>“If it’s not in my face, I’ll forget about it.”</a:t>
            </a:r>
          </a:p>
          <a:p>
            <a:pPr algn="ctr"/>
            <a:r>
              <a:rPr lang="en-US" dirty="0" smtClean="0">
                <a:solidFill>
                  <a:srgbClr val="FAC090"/>
                </a:solidFill>
              </a:rPr>
              <a:t>“I need it with me at all times, so I have no choice.”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00" y="1447800"/>
            <a:ext cx="7848600" cy="64633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“If it takes three clicks to get it down, it’s easier to e-mail [to myself].”</a:t>
            </a:r>
          </a:p>
          <a:p>
            <a:pPr algn="ctr"/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733800"/>
            <a:ext cx="9144000" cy="3124200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600200" y="4419600"/>
            <a:ext cx="6858000" cy="1738193"/>
            <a:chOff x="1600200" y="4419600"/>
            <a:chExt cx="6858000" cy="1738193"/>
          </a:xfrm>
        </p:grpSpPr>
        <p:sp>
          <p:nvSpPr>
            <p:cNvPr id="12" name="TextBox 11"/>
            <p:cNvSpPr txBox="1"/>
            <p:nvPr/>
          </p:nvSpPr>
          <p:spPr>
            <a:xfrm>
              <a:off x="2362200" y="4495800"/>
              <a:ext cx="6096000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 smtClean="0">
                  <a:solidFill>
                    <a:schemeClr val="bg1"/>
                  </a:solidFill>
                </a:rPr>
                <a:t>What about lightweight </a:t>
              </a:r>
              <a:br>
                <a:rPr lang="en-US" sz="3400" dirty="0" smtClean="0">
                  <a:solidFill>
                    <a:schemeClr val="bg1"/>
                  </a:solidFill>
                </a:rPr>
              </a:br>
              <a:r>
                <a:rPr lang="en-US" sz="3400" dirty="0" smtClean="0">
                  <a:solidFill>
                    <a:schemeClr val="bg1"/>
                  </a:solidFill>
                </a:rPr>
                <a:t>note-taking tools </a:t>
              </a:r>
            </a:p>
            <a:p>
              <a:r>
                <a:rPr lang="en-US" sz="3400" dirty="0" smtClean="0">
                  <a:solidFill>
                    <a:schemeClr val="bg1"/>
                  </a:solidFill>
                </a:rPr>
                <a:t>and snippet-keepers?</a:t>
              </a:r>
              <a:endParaRPr lang="en-US" sz="3400" dirty="0">
                <a:solidFill>
                  <a:schemeClr val="bg1"/>
                </a:solidFill>
              </a:endParaRPr>
            </a:p>
          </p:txBody>
        </p:sp>
        <p:sp>
          <p:nvSpPr>
            <p:cNvPr id="13" name="Bent-Up Arrow 12"/>
            <p:cNvSpPr/>
            <p:nvPr/>
          </p:nvSpPr>
          <p:spPr>
            <a:xfrm rot="5400000">
              <a:off x="1504950" y="4514850"/>
              <a:ext cx="876300" cy="685800"/>
            </a:xfrm>
            <a:prstGeom prst="bentUpArrow">
              <a:avLst/>
            </a:prstGeom>
            <a:solidFill>
              <a:srgbClr val="FFFFFF"/>
            </a:solidFill>
            <a:ln>
              <a:solidFill>
                <a:srgbClr val="0D0D0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0" y="177224"/>
            <a:ext cx="143941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Needs?</a:t>
            </a:r>
            <a:endParaRPr lang="en-US" sz="3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2961</TotalTime>
  <Words>1919</Words>
  <Application>Microsoft Office PowerPoint</Application>
  <PresentationFormat>On-screen Show (4:3)</PresentationFormat>
  <Paragraphs>289</Paragraphs>
  <Slides>31</Slides>
  <Notes>1</Notes>
  <HiddenSlides>2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emax</dc:creator>
  <cp:lastModifiedBy>electronic Max</cp:lastModifiedBy>
  <cp:revision>123</cp:revision>
  <dcterms:created xsi:type="dcterms:W3CDTF">2009-04-22T23:05:37Z</dcterms:created>
  <dcterms:modified xsi:type="dcterms:W3CDTF">2009-04-22T23:15:38Z</dcterms:modified>
</cp:coreProperties>
</file>