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2" r:id="rId2"/>
    <p:sldId id="278" r:id="rId3"/>
    <p:sldId id="279" r:id="rId4"/>
    <p:sldId id="260" r:id="rId5"/>
    <p:sldId id="281" r:id="rId6"/>
    <p:sldId id="282" r:id="rId7"/>
    <p:sldId id="293" r:id="rId8"/>
    <p:sldId id="289" r:id="rId9"/>
    <p:sldId id="290" r:id="rId10"/>
    <p:sldId id="291" r:id="rId11"/>
    <p:sldId id="292" r:id="rId12"/>
    <p:sldId id="283" r:id="rId13"/>
    <p:sldId id="286" r:id="rId14"/>
    <p:sldId id="287" r:id="rId15"/>
    <p:sldId id="284" r:id="rId16"/>
    <p:sldId id="265" r:id="rId17"/>
    <p:sldId id="273" r:id="rId18"/>
    <p:sldId id="297" r:id="rId19"/>
    <p:sldId id="300" r:id="rId20"/>
    <p:sldId id="301" r:id="rId21"/>
    <p:sldId id="285" r:id="rId22"/>
    <p:sldId id="306" r:id="rId23"/>
    <p:sldId id="298" r:id="rId24"/>
    <p:sldId id="299" r:id="rId25"/>
    <p:sldId id="303" r:id="rId26"/>
    <p:sldId id="274" r:id="rId27"/>
    <p:sldId id="304" r:id="rId28"/>
    <p:sldId id="302" r:id="rId29"/>
    <p:sldId id="267" r:id="rId30"/>
    <p:sldId id="276" r:id="rId31"/>
    <p:sldId id="277" r:id="rId32"/>
    <p:sldId id="305" r:id="rId3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3006"/>
    <a:srgbClr val="D10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323" autoAdjust="0"/>
  </p:normalViewPr>
  <p:slideViewPr>
    <p:cSldViewPr snapToGrid="0" snapToObjects="1" showGuides="1">
      <p:cViewPr>
        <p:scale>
          <a:sx n="99" d="100"/>
          <a:sy n="99" d="100"/>
        </p:scale>
        <p:origin x="-1464" y="-168"/>
      </p:cViewPr>
      <p:guideLst>
        <p:guide orient="horz" pos="2165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8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221A3-7114-624C-8C1F-184BFB80EE89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063E3-9125-A849-85E3-1E2864BB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98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EC943-D610-D444-A332-91FC33A65FC2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53867-D5FC-5441-9977-0083C8AB0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5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72876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67048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2535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1393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Oct. 27, 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99326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00" y="64810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MCS-reflections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50100" y="64924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</a:lstStyle>
          <a:p>
            <a:fld id="{FA5D32B9-E8B8-8945-8D6D-0C8D546EFA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7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omic Sans MS"/>
          <a:ea typeface="+mj-ea"/>
          <a:cs typeface="Comic Sans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2" y="960842"/>
            <a:ext cx="7335882" cy="1720183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4000" b="1" dirty="0">
                <a:solidFill>
                  <a:srgbClr val="0000FF"/>
                </a:solidFill>
              </a:rPr>
              <a:t/>
            </a:r>
            <a:br>
              <a:rPr lang="en-US" sz="4000" b="1" dirty="0">
                <a:solidFill>
                  <a:srgbClr val="0000FF"/>
                </a:solidFill>
              </a:rPr>
            </a:br>
            <a:endParaRPr lang="en-US" sz="4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873" y="182093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 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428" y="678821"/>
            <a:ext cx="8890444" cy="466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Comic Sans MS"/>
                <a:cs typeface="Comic Sans MS"/>
              </a:rPr>
              <a:t>Reflections </a:t>
            </a:r>
            <a:r>
              <a:rPr lang="en-US" sz="4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on</a:t>
            </a:r>
          </a:p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Team</a:t>
            </a:r>
            <a:r>
              <a:rPr lang="en-US" sz="4400" b="1" dirty="0">
                <a:solidFill>
                  <a:srgbClr val="0000FF"/>
                </a:solidFill>
                <a:latin typeface="Comic Sans MS"/>
                <a:cs typeface="Comic Sans MS"/>
              </a:rPr>
              <a:t>-based Teaching </a:t>
            </a:r>
            <a:r>
              <a:rPr lang="en-US" sz="4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</a:p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Discrete </a:t>
            </a:r>
            <a:r>
              <a:rPr lang="en-US" sz="4400" b="1" dirty="0">
                <a:solidFill>
                  <a:srgbClr val="0000FF"/>
                </a:solidFill>
                <a:latin typeface="Comic Sans MS"/>
                <a:cs typeface="Comic Sans MS"/>
              </a:rPr>
              <a:t>Mathematics</a:t>
            </a:r>
          </a:p>
          <a:p>
            <a:pPr algn="ctr"/>
            <a:endParaRPr lang="en-US" sz="4000" dirty="0">
              <a:latin typeface="Comic Sans MS"/>
              <a:cs typeface="Comic Sans MS"/>
            </a:endParaRPr>
          </a:p>
          <a:p>
            <a:pPr algn="ctr"/>
            <a:r>
              <a:rPr lang="en-US" sz="4800" dirty="0" smtClean="0">
                <a:solidFill>
                  <a:srgbClr val="D109AC"/>
                </a:solidFill>
                <a:latin typeface="Comic Sans MS"/>
                <a:cs typeface="Comic Sans MS"/>
              </a:rPr>
              <a:t>Albert </a:t>
            </a:r>
            <a:r>
              <a:rPr lang="en-US" sz="4800" dirty="0">
                <a:solidFill>
                  <a:srgbClr val="D109AC"/>
                </a:solidFill>
                <a:latin typeface="Comic Sans MS"/>
                <a:cs typeface="Comic Sans MS"/>
              </a:rPr>
              <a:t>R </a:t>
            </a:r>
            <a:r>
              <a:rPr lang="en-US" sz="4800" dirty="0" smtClean="0">
                <a:solidFill>
                  <a:srgbClr val="D109AC"/>
                </a:solidFill>
                <a:latin typeface="Comic Sans MS"/>
                <a:cs typeface="Comic Sans MS"/>
              </a:rPr>
              <a:t>Meyer</a:t>
            </a:r>
            <a:endParaRPr lang="en-US" sz="4800" dirty="0">
              <a:solidFill>
                <a:srgbClr val="D109AC"/>
              </a:solidFill>
              <a:latin typeface="Comic Sans MS"/>
              <a:cs typeface="Comic Sans MS"/>
            </a:endParaRPr>
          </a:p>
          <a:p>
            <a:pPr algn="ctr"/>
            <a:r>
              <a:rPr lang="en-US" sz="3600" dirty="0" smtClean="0">
                <a:latin typeface="Comic Sans MS"/>
                <a:cs typeface="Comic Sans MS"/>
              </a:rPr>
              <a:t>Professor </a:t>
            </a:r>
            <a:r>
              <a:rPr lang="en-US" sz="3600" dirty="0">
                <a:latin typeface="Comic Sans MS"/>
                <a:cs typeface="Comic Sans MS"/>
              </a:rPr>
              <a:t>of Computer </a:t>
            </a:r>
            <a:r>
              <a:rPr lang="en-US" sz="3600" dirty="0" smtClean="0">
                <a:latin typeface="Comic Sans MS"/>
                <a:cs typeface="Comic Sans MS"/>
              </a:rPr>
              <a:t>Science</a:t>
            </a:r>
            <a:endParaRPr lang="en-US" sz="3600" dirty="0">
              <a:latin typeface="Comic Sans MS"/>
              <a:cs typeface="Comic Sans MS"/>
            </a:endParaRPr>
          </a:p>
          <a:p>
            <a:pPr algn="ctr"/>
            <a:r>
              <a:rPr lang="en-US" sz="3600" dirty="0" err="1" smtClean="0">
                <a:latin typeface="Comic Sans MS"/>
                <a:cs typeface="Comic Sans MS"/>
              </a:rPr>
              <a:t>Massachusets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dirty="0">
                <a:latin typeface="Comic Sans MS"/>
                <a:cs typeface="Comic Sans MS"/>
              </a:rPr>
              <a:t>Institute of </a:t>
            </a:r>
            <a:r>
              <a:rPr lang="en-US" sz="3600" dirty="0" smtClean="0">
                <a:latin typeface="Comic Sans MS"/>
                <a:cs typeface="Comic Sans MS"/>
              </a:rPr>
              <a:t>Technology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00"/>
                </a:solidFill>
              </a:rPr>
              <a:t>MCS-reflections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induction-onlin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1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induction-onlin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76" y="1174339"/>
            <a:ext cx="8860117" cy="5039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 smtClean="0"/>
              <a:t>Before class:</a:t>
            </a:r>
          </a:p>
          <a:p>
            <a:pPr marL="457200" lvl="1" indent="0">
              <a:buNone/>
            </a:pPr>
            <a:endParaRPr lang="en-US" sz="6600" dirty="0" smtClean="0"/>
          </a:p>
          <a:p>
            <a:pPr marL="457200" lvl="1" indent="0">
              <a:buNone/>
            </a:pPr>
            <a:endParaRPr lang="en-US" sz="6600" dirty="0"/>
          </a:p>
          <a:p>
            <a:pPr marL="457200" lvl="1" indent="0">
              <a:buNone/>
            </a:pPr>
            <a:r>
              <a:rPr lang="en-US" sz="6600" dirty="0" smtClean="0">
                <a:solidFill>
                  <a:srgbClr val="0000FF"/>
                </a:solidFill>
              </a:rPr>
              <a:t>reading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88" y="162570"/>
            <a:ext cx="8229600" cy="12694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D109AC"/>
                </a:solidFill>
              </a:rPr>
              <a:t>“Flipped” Classroom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07327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 descr="mcs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6" y="-1092200"/>
            <a:ext cx="7818789" cy="89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mcs-inde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87" y="304611"/>
            <a:ext cx="6383251" cy="65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15</a:t>
            </a:fld>
            <a:endParaRPr lang="en-US" dirty="0"/>
          </a:p>
        </p:txBody>
      </p:sp>
      <p:pic>
        <p:nvPicPr>
          <p:cNvPr id="15" name="Picture 14" descr="Screen Shot 2016-10-24 at 12.28.01 AM.p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489" y="-1079264"/>
            <a:ext cx="6743135" cy="87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39059"/>
            <a:ext cx="749808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Organization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86" y="1865764"/>
            <a:ext cx="8057123" cy="32909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/>
              <a:t>8</a:t>
            </a:r>
            <a:r>
              <a:rPr lang="en-US" sz="5400" dirty="0" smtClean="0"/>
              <a:t>0 min classes, 3/week</a:t>
            </a:r>
          </a:p>
          <a:p>
            <a:pPr marL="0" indent="0">
              <a:buNone/>
            </a:pPr>
            <a:r>
              <a:rPr lang="en-US" sz="5400" dirty="0" smtClean="0"/>
              <a:t>Final exam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00FF"/>
                </a:solidFill>
              </a:rPr>
              <a:t>4 </a:t>
            </a:r>
            <a:r>
              <a:rPr lang="en-US" sz="5400" dirty="0" smtClean="0">
                <a:solidFill>
                  <a:srgbClr val="0000FF"/>
                </a:solidFill>
              </a:rPr>
              <a:t>midterms</a:t>
            </a:r>
            <a:endParaRPr lang="en-US" sz="5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fade thruBlk="1"/>
      </p:transition>
    </mc:Choice>
    <mc:Fallback xmlns="">
      <p:transition xmlns:p14="http://schemas.microsoft.com/office/powerpoint/2010/main" spd="slow" advClick="0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239" y="1298857"/>
            <a:ext cx="8698254" cy="5076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In class:</a:t>
            </a:r>
          </a:p>
          <a:p>
            <a:r>
              <a:rPr lang="en-US" sz="4800" dirty="0" smtClean="0"/>
              <a:t>Teams of 6-8 students   </a:t>
            </a:r>
          </a:p>
          <a:p>
            <a:pPr marL="0" indent="0">
              <a:buNone/>
            </a:pPr>
            <a:r>
              <a:rPr lang="en-US" sz="4800" dirty="0" smtClean="0"/>
              <a:t>     with LA/TA “coach”</a:t>
            </a:r>
          </a:p>
          <a:p>
            <a:r>
              <a:rPr lang="en-US" sz="4800" dirty="0"/>
              <a:t>Graded for </a:t>
            </a:r>
            <a:r>
              <a:rPr lang="en-US" sz="4800" dirty="0" smtClean="0"/>
              <a:t>participation</a:t>
            </a:r>
            <a:endParaRPr lang="en-US" sz="4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D109AC"/>
                </a:solidFill>
              </a:rPr>
              <a:t>Team Problem Solving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61465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239" y="1298857"/>
            <a:ext cx="8698254" cy="5076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In class:</a:t>
            </a:r>
          </a:p>
          <a:p>
            <a:r>
              <a:rPr lang="en-US" sz="4800" dirty="0">
                <a:solidFill>
                  <a:srgbClr val="000000"/>
                </a:solidFill>
              </a:rPr>
              <a:t>Heterogeneous teams:</a:t>
            </a:r>
          </a:p>
          <a:p>
            <a:pPr marL="0" indent="0">
              <a:buNone/>
            </a:pPr>
            <a:r>
              <a:rPr lang="en-US" sz="4800" dirty="0" smtClean="0"/>
              <a:t>    men</a:t>
            </a:r>
            <a:r>
              <a:rPr lang="en-US" sz="4800" dirty="0"/>
              <a:t>/women, Year 1 &amp; G,</a:t>
            </a:r>
          </a:p>
          <a:p>
            <a:pPr marL="0" indent="0">
              <a:buNone/>
            </a:pPr>
            <a:r>
              <a:rPr lang="en-US" sz="4800" dirty="0"/>
              <a:t>  </a:t>
            </a:r>
            <a:r>
              <a:rPr lang="en-US" sz="4800" dirty="0" smtClean="0"/>
              <a:t>  A’s </a:t>
            </a:r>
            <a:r>
              <a:rPr lang="en-US" sz="4800" dirty="0"/>
              <a:t>&amp; </a:t>
            </a:r>
            <a:r>
              <a:rPr lang="en-US" sz="4800" dirty="0" smtClean="0"/>
              <a:t>C’s, </a:t>
            </a:r>
            <a:r>
              <a:rPr lang="en-US" sz="4800" dirty="0"/>
              <a:t>Arabs/Jews,</a:t>
            </a:r>
            <a:r>
              <a:rPr lang="is-IS" sz="4800" dirty="0"/>
              <a:t>…</a:t>
            </a:r>
            <a:endParaRPr lang="en-US" sz="4800" dirty="0"/>
          </a:p>
          <a:p>
            <a:r>
              <a:rPr lang="en-US" sz="4800" dirty="0"/>
              <a:t>Team solution on </a:t>
            </a:r>
            <a:r>
              <a:rPr lang="en-US" sz="4800" dirty="0" smtClean="0"/>
              <a:t>whiteboard</a:t>
            </a:r>
            <a:endParaRPr lang="en-US" sz="4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D109AC"/>
                </a:solidFill>
              </a:rPr>
              <a:t>Team Problem Solving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 descr="32-04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9936" y="-205799"/>
            <a:ext cx="5769528" cy="74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28160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3116" y="61827"/>
            <a:ext cx="7017328" cy="75802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Math </a:t>
            </a:r>
            <a:r>
              <a:rPr lang="en-US" sz="4000" b="1" dirty="0">
                <a:solidFill>
                  <a:srgbClr val="0000FF"/>
                </a:solidFill>
                <a:latin typeface="Comic Sans MS"/>
                <a:cs typeface="Comic Sans MS"/>
              </a:rPr>
              <a:t>for </a:t>
            </a:r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Computer </a:t>
            </a:r>
            <a:r>
              <a:rPr lang="en-US" sz="4000" b="1" dirty="0">
                <a:solidFill>
                  <a:srgbClr val="0000FF"/>
                </a:solidFill>
                <a:latin typeface="Comic Sans MS"/>
                <a:cs typeface="Comic Sans MS"/>
              </a:rPr>
              <a:t>Science</a:t>
            </a:r>
          </a:p>
        </p:txBody>
      </p:sp>
      <p:pic>
        <p:nvPicPr>
          <p:cNvPr id="12" name="Picture 12" descr="bo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384" y="233190"/>
            <a:ext cx="11430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18009" y="812593"/>
            <a:ext cx="4838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MIT 6.042J/18.062J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8076" y="1816092"/>
            <a:ext cx="66463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Comic Sans MS"/>
                <a:cs typeface="Comic Sans MS"/>
              </a:rPr>
              <a:t>Complete materials on</a:t>
            </a:r>
          </a:p>
          <a:p>
            <a:pPr algn="ctr"/>
            <a:r>
              <a:rPr lang="en-US" sz="4400" dirty="0" smtClean="0">
                <a:latin typeface="Comic Sans MS"/>
                <a:cs typeface="Comic Sans MS"/>
              </a:rPr>
              <a:t>MIT Open Course Ware: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6151" y="20825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MCS-reflections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427" y="3484113"/>
            <a:ext cx="89318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D109AC"/>
                </a:solidFill>
                <a:latin typeface="Comic Sans MS"/>
                <a:cs typeface="Comic Sans MS"/>
              </a:rPr>
              <a:t>h</a:t>
            </a:r>
            <a:r>
              <a:rPr lang="en-US" sz="3200" u="sng" dirty="0">
                <a:solidFill>
                  <a:srgbClr val="D109AC"/>
                </a:solidFill>
                <a:latin typeface="Comic Sans MS"/>
                <a:cs typeface="Comic Sans MS"/>
              </a:rPr>
              <a:t>ttp://ocw2.mit.edu/</a:t>
            </a:r>
            <a:r>
              <a:rPr lang="en-US" sz="3200" u="sng" dirty="0" smtClean="0">
                <a:solidFill>
                  <a:srgbClr val="D109AC"/>
                </a:solidFill>
                <a:latin typeface="Comic Sans MS"/>
                <a:cs typeface="Comic Sans MS"/>
              </a:rPr>
              <a:t>courses</a:t>
            </a:r>
          </a:p>
          <a:p>
            <a:r>
              <a:rPr lang="en-US" sz="3200" u="sng" dirty="0" smtClean="0">
                <a:solidFill>
                  <a:srgbClr val="D109AC"/>
                </a:solidFill>
                <a:latin typeface="Comic Sans MS"/>
                <a:cs typeface="Comic Sans MS"/>
              </a:rPr>
              <a:t>/electrical-engineering-and-computer-science</a:t>
            </a:r>
          </a:p>
          <a:p>
            <a:r>
              <a:rPr lang="en-US" sz="3200" u="sng" dirty="0" smtClean="0">
                <a:solidFill>
                  <a:srgbClr val="D109AC"/>
                </a:solidFill>
                <a:latin typeface="Comic Sans MS"/>
                <a:cs typeface="Comic Sans MS"/>
              </a:rPr>
              <a:t>/</a:t>
            </a:r>
            <a:r>
              <a:rPr lang="en-US" sz="3200" u="sng" dirty="0">
                <a:solidFill>
                  <a:srgbClr val="D109AC"/>
                </a:solidFill>
                <a:latin typeface="Comic Sans MS"/>
                <a:cs typeface="Comic Sans MS"/>
              </a:rPr>
              <a:t>6-042j-mathematics-for-computer-science</a:t>
            </a:r>
          </a:p>
          <a:p>
            <a:r>
              <a:rPr lang="en-US" sz="3200" u="sng" dirty="0">
                <a:solidFill>
                  <a:srgbClr val="D109AC"/>
                </a:solidFill>
                <a:latin typeface="Comic Sans MS"/>
                <a:cs typeface="Comic Sans MS"/>
              </a:rPr>
              <a:t>-spring-2015</a:t>
            </a:r>
            <a:r>
              <a:rPr lang="en-US" sz="3200" u="sng" dirty="0" smtClean="0">
                <a:solidFill>
                  <a:srgbClr val="D109AC"/>
                </a:solidFill>
                <a:latin typeface="Comic Sans MS"/>
                <a:cs typeface="Comic Sans M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77630229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 descr="whiteboard-soln-statemachin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8741" y="-760859"/>
            <a:ext cx="6613023" cy="85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9515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6433"/>
            <a:ext cx="8229600" cy="1143000"/>
          </a:xfrm>
        </p:spPr>
        <p:txBody>
          <a:bodyPr/>
          <a:lstStyle/>
          <a:p>
            <a:r>
              <a:rPr lang="en-US" b="1" dirty="0" smtClean="0"/>
              <a:t>Management Issues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533" y="1257424"/>
            <a:ext cx="80835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400" dirty="0" smtClean="0">
                <a:latin typeface="Comic Sans MS"/>
                <a:cs typeface="Comic Sans MS"/>
              </a:rPr>
              <a:t>Train student staff of 50  </a:t>
            </a:r>
          </a:p>
          <a:p>
            <a:r>
              <a:rPr lang="en-US" sz="4400" dirty="0">
                <a:latin typeface="Comic Sans MS"/>
                <a:cs typeface="Comic Sans MS"/>
              </a:rPr>
              <a:t> </a:t>
            </a:r>
            <a:r>
              <a:rPr lang="en-US" sz="4400" dirty="0" smtClean="0">
                <a:latin typeface="Comic Sans MS"/>
                <a:cs typeface="Comic Sans MS"/>
              </a:rPr>
              <a:t>   Team Coaches</a:t>
            </a:r>
          </a:p>
          <a:p>
            <a:pPr marL="457200" indent="-457200">
              <a:buFont typeface="Arial"/>
              <a:buChar char="•"/>
            </a:pPr>
            <a:r>
              <a:rPr lang="en-US" sz="4400" dirty="0" smtClean="0">
                <a:latin typeface="Comic Sans MS"/>
                <a:cs typeface="Comic Sans MS"/>
              </a:rPr>
              <a:t>Problem Sets??</a:t>
            </a:r>
          </a:p>
          <a:p>
            <a:pPr marL="914400" lvl="1" indent="-457200">
              <a:buFont typeface="Wingdings" charset="2"/>
              <a:buChar char="§"/>
            </a:pPr>
            <a:r>
              <a:rPr lang="en-US" sz="4400" dirty="0" smtClean="0">
                <a:solidFill>
                  <a:srgbClr val="0000FF"/>
                </a:solidFill>
                <a:latin typeface="Comic Sans MS"/>
                <a:cs typeface="Comic Sans MS"/>
              </a:rPr>
              <a:t>Grading</a:t>
            </a:r>
          </a:p>
          <a:p>
            <a:pPr marL="914400" lvl="1" indent="-457200">
              <a:buFont typeface="Wingdings" charset="2"/>
              <a:buChar char="§"/>
            </a:pPr>
            <a:r>
              <a:rPr lang="en-US" sz="4400" dirty="0" smtClean="0">
                <a:solidFill>
                  <a:srgbClr val="D109AC"/>
                </a:solidFill>
                <a:latin typeface="Comic Sans MS"/>
                <a:cs typeface="Comic Sans MS"/>
              </a:rPr>
              <a:t>Cheating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88989868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6433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</a:rPr>
              <a:t>After Class</a:t>
            </a:r>
            <a:endParaRPr lang="en-US" sz="6000" b="1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622" y="1367917"/>
            <a:ext cx="686361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Comic Sans MS"/>
                <a:cs typeface="Comic Sans MS"/>
              </a:rPr>
              <a:t>Office hours</a:t>
            </a:r>
          </a:p>
          <a:p>
            <a:r>
              <a:rPr lang="en-US" sz="6600" dirty="0" smtClean="0">
                <a:latin typeface="Comic Sans MS"/>
                <a:cs typeface="Comic Sans MS"/>
              </a:rPr>
              <a:t>Problem </a:t>
            </a:r>
            <a:r>
              <a:rPr lang="en-US" sz="6600" dirty="0">
                <a:latin typeface="Comic Sans MS"/>
                <a:cs typeface="Comic Sans MS"/>
              </a:rPr>
              <a:t>Sets</a:t>
            </a:r>
            <a:r>
              <a:rPr lang="en-US" sz="6600" dirty="0" smtClean="0">
                <a:latin typeface="Comic Sans MS"/>
                <a:cs typeface="Comic Sans MS"/>
              </a:rPr>
              <a:t>?</a:t>
            </a:r>
            <a:endParaRPr lang="en-US" sz="6600" dirty="0">
              <a:latin typeface="Comic Sans MS"/>
              <a:cs typeface="Comic Sans MS"/>
            </a:endParaRPr>
          </a:p>
          <a:p>
            <a:pPr lvl="1"/>
            <a:r>
              <a:rPr lang="en-US" sz="6600" dirty="0" smtClean="0">
                <a:solidFill>
                  <a:srgbClr val="0000FF"/>
                </a:solidFill>
                <a:latin typeface="Comic Sans MS"/>
                <a:cs typeface="Comic Sans MS"/>
              </a:rPr>
              <a:t>Grading?</a:t>
            </a:r>
            <a:endParaRPr lang="en-US" sz="66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/>
            <a:r>
              <a:rPr lang="en-US" sz="6600" dirty="0" smtClean="0">
                <a:solidFill>
                  <a:srgbClr val="D109AC"/>
                </a:solidFill>
                <a:latin typeface="Comic Sans MS"/>
                <a:cs typeface="Comic Sans MS"/>
              </a:rPr>
              <a:t>Cheating??</a:t>
            </a:r>
            <a:endParaRPr lang="en-US" sz="4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25672855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6433"/>
            <a:ext cx="8229600" cy="1143000"/>
          </a:xfrm>
        </p:spPr>
        <p:txBody>
          <a:bodyPr/>
          <a:lstStyle/>
          <a:p>
            <a:r>
              <a:rPr lang="en-US" b="1" dirty="0" smtClean="0"/>
              <a:t>Management Issues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493" y="1257424"/>
            <a:ext cx="85974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omic Sans MS"/>
                <a:cs typeface="Comic Sans MS"/>
              </a:rPr>
              <a:t>No lectures, but instructor</a:t>
            </a:r>
          </a:p>
          <a:p>
            <a:r>
              <a:rPr lang="en-US" sz="4400" dirty="0">
                <a:latin typeface="Comic Sans MS"/>
                <a:cs typeface="Comic Sans MS"/>
              </a:rPr>
              <a:t>i</a:t>
            </a:r>
            <a:r>
              <a:rPr lang="en-US" sz="4400" dirty="0" smtClean="0">
                <a:latin typeface="Comic Sans MS"/>
                <a:cs typeface="Comic Sans MS"/>
              </a:rPr>
              <a:t>s busy:</a:t>
            </a:r>
          </a:p>
          <a:p>
            <a:pPr marL="285750" indent="-285750">
              <a:buFont typeface="Arial"/>
              <a:buChar char="•"/>
            </a:pPr>
            <a:r>
              <a:rPr lang="en-US" sz="4400" dirty="0" smtClean="0">
                <a:latin typeface="Comic Sans MS"/>
                <a:cs typeface="Comic Sans MS"/>
              </a:rPr>
              <a:t>Train student staff of 50  </a:t>
            </a:r>
          </a:p>
          <a:p>
            <a:r>
              <a:rPr lang="en-US" sz="4400" dirty="0">
                <a:latin typeface="Comic Sans MS"/>
                <a:cs typeface="Comic Sans MS"/>
              </a:rPr>
              <a:t> </a:t>
            </a:r>
            <a:r>
              <a:rPr lang="en-US" sz="4400" dirty="0" smtClean="0">
                <a:latin typeface="Comic Sans MS"/>
                <a:cs typeface="Comic Sans MS"/>
              </a:rPr>
              <a:t>   Team Coaches</a:t>
            </a:r>
          </a:p>
          <a:p>
            <a:pPr marL="285750" indent="-285750">
              <a:buFont typeface="Arial"/>
              <a:buChar char="•"/>
            </a:pPr>
            <a:r>
              <a:rPr lang="en-US" sz="4400" dirty="0" smtClean="0">
                <a:latin typeface="Comic Sans MS"/>
                <a:cs typeface="Comic Sans MS"/>
              </a:rPr>
              <a:t>Compose 4 midterms &amp; </a:t>
            </a:r>
          </a:p>
          <a:p>
            <a:r>
              <a:rPr lang="en-US" sz="4400" dirty="0">
                <a:latin typeface="Comic Sans MS"/>
                <a:cs typeface="Comic Sans MS"/>
              </a:rPr>
              <a:t> </a:t>
            </a:r>
            <a:r>
              <a:rPr lang="en-US" sz="4400" dirty="0" smtClean="0">
                <a:latin typeface="Comic Sans MS"/>
                <a:cs typeface="Comic Sans MS"/>
              </a:rPr>
              <a:t>    a final exam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 smtClean="0">
                <a:latin typeface="Comic Sans MS"/>
                <a:cs typeface="Comic Sans MS"/>
              </a:rPr>
              <a:t>Update videos, online system</a:t>
            </a:r>
          </a:p>
        </p:txBody>
      </p:sp>
    </p:spTree>
    <p:extLst>
      <p:ext uri="{BB962C8B-B14F-4D97-AF65-F5344CB8AC3E}">
        <p14:creationId xmlns:p14="http://schemas.microsoft.com/office/powerpoint/2010/main" val="2650363819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Background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6584" y="1468950"/>
            <a:ext cx="8698186" cy="3931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D109AC"/>
                </a:solidFill>
              </a:rPr>
              <a:t>Eric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smtClean="0">
                <a:solidFill>
                  <a:srgbClr val="D109AC"/>
                </a:solidFill>
              </a:rPr>
              <a:t>Mazur</a:t>
            </a:r>
            <a:r>
              <a:rPr lang="en-US" sz="5400" dirty="0" smtClean="0"/>
              <a:t>, </a:t>
            </a:r>
            <a:r>
              <a:rPr lang="en-US" sz="5400" dirty="0" smtClean="0"/>
              <a:t>Harvard </a:t>
            </a:r>
            <a:r>
              <a:rPr lang="en-US" sz="5400" dirty="0" smtClean="0"/>
              <a:t>2001: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0000FF"/>
                </a:solidFill>
              </a:rPr>
              <a:t>Make lectures </a:t>
            </a:r>
            <a:r>
              <a:rPr lang="en-US" sz="5400" dirty="0" smtClean="0">
                <a:solidFill>
                  <a:srgbClr val="0000FF"/>
                </a:solidFill>
              </a:rPr>
              <a:t>active</a:t>
            </a:r>
            <a:endParaRPr lang="en-US" sz="5400" dirty="0"/>
          </a:p>
          <a:p>
            <a:r>
              <a:rPr lang="en-US" sz="5400" dirty="0" smtClean="0">
                <a:solidFill>
                  <a:srgbClr val="0000FF"/>
                </a:solidFill>
              </a:rPr>
              <a:t>Lecture clickers</a:t>
            </a:r>
            <a:endParaRPr lang="en-US" sz="5400" dirty="0"/>
          </a:p>
          <a:p>
            <a:r>
              <a:rPr lang="en-US" sz="5400" dirty="0" smtClean="0">
                <a:solidFill>
                  <a:srgbClr val="0000FF"/>
                </a:solidFill>
              </a:rPr>
              <a:t>Peer </a:t>
            </a:r>
            <a:r>
              <a:rPr lang="en-US" sz="5400" dirty="0" smtClean="0">
                <a:solidFill>
                  <a:srgbClr val="0000FF"/>
                </a:solidFill>
              </a:rPr>
              <a:t>conversation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50319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Background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3266" y="1220556"/>
            <a:ext cx="8930433" cy="5398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/>
              <a:t>MIT </a:t>
            </a:r>
            <a:r>
              <a:rPr lang="en-US" sz="4800" dirty="0" smtClean="0">
                <a:solidFill>
                  <a:srgbClr val="0000FF"/>
                </a:solidFill>
              </a:rPr>
              <a:t>Physics</a:t>
            </a:r>
            <a:r>
              <a:rPr lang="en-US" sz="4800" dirty="0" smtClean="0"/>
              <a:t>: </a:t>
            </a:r>
            <a:r>
              <a:rPr lang="en-US" sz="4800" dirty="0">
                <a:solidFill>
                  <a:srgbClr val="0000FF"/>
                </a:solidFill>
              </a:rPr>
              <a:t>TEAL</a:t>
            </a:r>
            <a:r>
              <a:rPr lang="en-US" sz="4800" dirty="0"/>
              <a:t> </a:t>
            </a:r>
            <a:r>
              <a:rPr lang="en-US" sz="4800" dirty="0" smtClean="0"/>
              <a:t>2005 by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D109AC"/>
                </a:solidFill>
              </a:rPr>
              <a:t> John</a:t>
            </a:r>
            <a:r>
              <a:rPr lang="en-US" sz="4800" dirty="0" smtClean="0"/>
              <a:t> </a:t>
            </a:r>
            <a:r>
              <a:rPr lang="en-US" sz="4800" dirty="0" smtClean="0">
                <a:solidFill>
                  <a:srgbClr val="D109AC"/>
                </a:solidFill>
              </a:rPr>
              <a:t>Belcher</a:t>
            </a:r>
            <a:r>
              <a:rPr lang="en-US" sz="4800" dirty="0" smtClean="0"/>
              <a:t> with </a:t>
            </a:r>
            <a:r>
              <a:rPr lang="en-US" sz="4800" dirty="0" smtClean="0">
                <a:solidFill>
                  <a:srgbClr val="D109AC"/>
                </a:solidFill>
              </a:rPr>
              <a:t>Judy </a:t>
            </a:r>
            <a:r>
              <a:rPr lang="en-US" sz="4800" dirty="0" err="1" smtClean="0">
                <a:solidFill>
                  <a:srgbClr val="D109AC"/>
                </a:solidFill>
              </a:rPr>
              <a:t>Dori</a:t>
            </a:r>
            <a:endParaRPr lang="en-US" sz="4800" dirty="0" smtClean="0">
              <a:solidFill>
                <a:srgbClr val="D109AC"/>
              </a:solidFill>
            </a:endParaRPr>
          </a:p>
          <a:p>
            <a:r>
              <a:rPr lang="en-US" sz="4800" dirty="0" smtClean="0">
                <a:solidFill>
                  <a:srgbClr val="000000"/>
                </a:solidFill>
              </a:rPr>
              <a:t>Proven learning gains</a:t>
            </a:r>
          </a:p>
          <a:p>
            <a:r>
              <a:rPr lang="en-US" sz="4800" dirty="0" smtClean="0">
                <a:solidFill>
                  <a:srgbClr val="000000"/>
                </a:solidFill>
              </a:rPr>
              <a:t>Initially very unpopular</a:t>
            </a:r>
          </a:p>
          <a:p>
            <a:r>
              <a:rPr lang="en-US" sz="4800" dirty="0" smtClean="0">
                <a:solidFill>
                  <a:srgbClr val="000000"/>
                </a:solidFill>
              </a:rPr>
              <a:t>Student satisfaction now 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30125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030" y="1153180"/>
            <a:ext cx="85930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smtClean="0">
                <a:latin typeface="Comic Sans MS"/>
                <a:cs typeface="Comic Sans MS"/>
              </a:rPr>
              <a:t>Take team-based again?</a:t>
            </a:r>
          </a:p>
          <a:p>
            <a:pPr>
              <a:lnSpc>
                <a:spcPct val="150000"/>
              </a:lnSpc>
            </a:pPr>
            <a:endParaRPr lang="en-US" sz="4800" dirty="0">
              <a:latin typeface="Comic Sans MS"/>
              <a:cs typeface="Comic Sans MS"/>
            </a:endParaRPr>
          </a:p>
          <a:p>
            <a:r>
              <a:rPr lang="en-US"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Required </a:t>
            </a:r>
            <a:r>
              <a:rPr lang="en-US" sz="4800" dirty="0">
                <a:solidFill>
                  <a:srgbClr val="0000FF"/>
                </a:solidFill>
                <a:latin typeface="Comic Sans MS"/>
                <a:cs typeface="Comic Sans MS"/>
              </a:rPr>
              <a:t>attendance</a:t>
            </a:r>
          </a:p>
          <a:p>
            <a:r>
              <a:rPr lang="en-US" sz="4800" dirty="0">
                <a:solidFill>
                  <a:srgbClr val="000000"/>
                </a:solidFill>
                <a:latin typeface="Comic Sans MS"/>
                <a:cs typeface="Comic Sans MS"/>
              </a:rPr>
              <a:t>    --</a:t>
            </a:r>
            <a:r>
              <a:rPr lang="en-US" sz="4800" dirty="0">
                <a:solidFill>
                  <a:srgbClr val="FF0000"/>
                </a:solidFill>
                <a:latin typeface="Comic Sans MS"/>
                <a:cs typeface="Comic Sans MS"/>
              </a:rPr>
              <a:t>prepared</a:t>
            </a:r>
          </a:p>
          <a:p>
            <a:pPr algn="ctr"/>
            <a:r>
              <a:rPr lang="en-US" sz="4800" dirty="0" smtClean="0">
                <a:latin typeface="Comic Sans MS"/>
                <a:cs typeface="Comic Sans MS"/>
              </a:rPr>
              <a:t>Learning is hard!</a:t>
            </a:r>
            <a:endParaRPr lang="en-US" sz="4800" dirty="0">
              <a:latin typeface="Comic Sans MS"/>
              <a:cs typeface="Comic Sans M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6020" y="2307252"/>
            <a:ext cx="8130780" cy="1039209"/>
            <a:chOff x="485616" y="3742410"/>
            <a:chExt cx="8130780" cy="1039209"/>
          </a:xfrm>
        </p:grpSpPr>
        <p:grpSp>
          <p:nvGrpSpPr>
            <p:cNvPr id="9" name="Group 8"/>
            <p:cNvGrpSpPr/>
            <p:nvPr/>
          </p:nvGrpSpPr>
          <p:grpSpPr>
            <a:xfrm>
              <a:off x="485616" y="3742410"/>
              <a:ext cx="8130780" cy="1039209"/>
              <a:chOff x="834244" y="4713666"/>
              <a:chExt cx="8130780" cy="103920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477831" y="4713666"/>
                <a:ext cx="5354104" cy="103920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885627" y="4713667"/>
                <a:ext cx="2079397" cy="1039208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34244" y="4713666"/>
                <a:ext cx="1979773" cy="1039209"/>
              </a:xfrm>
              <a:prstGeom prst="rect">
                <a:avLst/>
              </a:prstGeom>
              <a:solidFill>
                <a:srgbClr val="FF300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92859" y="3885059"/>
              <a:ext cx="1511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never</a:t>
              </a:r>
              <a:endParaRPr lang="en-US" sz="4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4559" y="3909963"/>
              <a:ext cx="18921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neutral</a:t>
              </a:r>
              <a:endParaRPr lang="en-US" sz="4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2515" y="3909963"/>
              <a:ext cx="17901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love to</a:t>
              </a:r>
              <a:endParaRPr lang="en-US" sz="4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26</a:t>
            </a:fld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265564" y="274638"/>
            <a:ext cx="8626500" cy="1354478"/>
          </a:xfrm>
        </p:spPr>
        <p:txBody>
          <a:bodyPr>
            <a:normAutofit/>
          </a:bodyPr>
          <a:lstStyle/>
          <a:p>
            <a:r>
              <a:rPr lang="en-US" b="1" dirty="0" smtClean="0"/>
              <a:t>Math for CS </a:t>
            </a:r>
            <a:r>
              <a:rPr lang="en-US" b="1" dirty="0" smtClean="0">
                <a:solidFill>
                  <a:srgbClr val="0000FF"/>
                </a:solidFill>
              </a:rPr>
              <a:t>Student Opinions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86482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at MIT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300" y="1220556"/>
            <a:ext cx="9083700" cy="512914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Math for CS</a:t>
            </a:r>
            <a:r>
              <a:rPr lang="en-US" sz="3600" dirty="0" smtClean="0"/>
              <a:t> more radical: </a:t>
            </a:r>
            <a:r>
              <a:rPr lang="en-US" sz="3600" dirty="0" smtClean="0">
                <a:solidFill>
                  <a:srgbClr val="D109AC"/>
                </a:solidFill>
              </a:rPr>
              <a:t>no live lectures</a:t>
            </a:r>
          </a:p>
          <a:p>
            <a:r>
              <a:rPr lang="en-US" sz="3600" dirty="0" smtClean="0"/>
              <a:t>Large MIT “Digital Learning” effort</a:t>
            </a:r>
          </a:p>
          <a:p>
            <a:pPr lvl="1"/>
            <a:r>
              <a:rPr lang="en-US" sz="3600" dirty="0" smtClean="0"/>
              <a:t> Mostly MOOCs</a:t>
            </a:r>
          </a:p>
          <a:p>
            <a:pPr lvl="1"/>
            <a:r>
              <a:rPr lang="en-US" sz="3600" dirty="0"/>
              <a:t> </a:t>
            </a:r>
            <a:r>
              <a:rPr lang="en-US" sz="3600" dirty="0" smtClean="0"/>
              <a:t>growing residential focus</a:t>
            </a:r>
          </a:p>
          <a:p>
            <a:r>
              <a:rPr lang="en-US" sz="3600" dirty="0" smtClean="0"/>
              <a:t>Only a handful of large subjects flipped</a:t>
            </a:r>
          </a:p>
          <a:p>
            <a:pPr lvl="1"/>
            <a:r>
              <a:rPr lang="en-US" sz="3600" dirty="0" smtClean="0">
                <a:solidFill>
                  <a:srgbClr val="D109AC"/>
                </a:solidFill>
              </a:rPr>
              <a:t>Most MIT STEM still lecture/recitation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0676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at MIT </a:t>
            </a:r>
            <a:r>
              <a:rPr lang="en-US" dirty="0" smtClean="0">
                <a:solidFill>
                  <a:srgbClr val="D109AC"/>
                </a:solidFill>
              </a:rPr>
              <a:t>Now</a:t>
            </a:r>
            <a:endParaRPr lang="en-US" dirty="0">
              <a:solidFill>
                <a:srgbClr val="D109A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3129" y="1468950"/>
            <a:ext cx="9023400" cy="3918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0000FF"/>
                </a:solidFill>
              </a:rPr>
              <a:t>Large “Digital Learning” effort</a:t>
            </a:r>
          </a:p>
          <a:p>
            <a:pPr marL="457200" lvl="1" indent="0">
              <a:buNone/>
            </a:pPr>
            <a:r>
              <a:rPr lang="en-US" sz="4800" dirty="0" smtClean="0"/>
              <a:t>Mostly MOOCs</a:t>
            </a:r>
          </a:p>
          <a:p>
            <a:pPr marL="457200" lvl="1" indent="0">
              <a:buNone/>
            </a:pPr>
            <a:r>
              <a:rPr lang="en-US" sz="4800" dirty="0" smtClean="0"/>
              <a:t>Growing residential focus</a:t>
            </a:r>
          </a:p>
          <a:p>
            <a:pPr marL="57150" indent="0">
              <a:buNone/>
            </a:pPr>
            <a:r>
              <a:rPr lang="en-US" sz="4800" dirty="0" smtClean="0"/>
              <a:t>Most STEM</a:t>
            </a:r>
            <a:r>
              <a:rPr lang="en-US" sz="4800" dirty="0" smtClean="0">
                <a:solidFill>
                  <a:srgbClr val="0000FF"/>
                </a:solidFill>
              </a:rPr>
              <a:t> still live lecture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14032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792"/>
            <a:ext cx="8229600" cy="1143000"/>
          </a:xfrm>
        </p:spPr>
        <p:txBody>
          <a:bodyPr/>
          <a:lstStyle/>
          <a:p>
            <a:r>
              <a:rPr lang="en-US" dirty="0" smtClean="0"/>
              <a:t>6.042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68" y="1087440"/>
            <a:ext cx="8828046" cy="5411972"/>
          </a:xfrm>
        </p:spPr>
        <p:txBody>
          <a:bodyPr>
            <a:noAutofit/>
          </a:bodyPr>
          <a:lstStyle/>
          <a:p>
            <a:pPr lvl="1"/>
            <a:r>
              <a:rPr lang="en-US" sz="4400" dirty="0" smtClean="0"/>
              <a:t>Understand Math Topics</a:t>
            </a:r>
          </a:p>
          <a:p>
            <a:pPr lvl="1"/>
            <a:r>
              <a:rPr lang="en-US" sz="4400" dirty="0" smtClean="0"/>
              <a:t>Math abstraction/modeling literacy</a:t>
            </a:r>
          </a:p>
          <a:p>
            <a:pPr lvl="1"/>
            <a:r>
              <a:rPr lang="en-US" sz="4400" dirty="0" smtClean="0"/>
              <a:t>Elementary proofs</a:t>
            </a:r>
          </a:p>
          <a:p>
            <a:pPr lvl="1"/>
            <a:r>
              <a:rPr lang="en-US" sz="4400" dirty="0" smtClean="0"/>
              <a:t>Communication (written, oral)</a:t>
            </a:r>
          </a:p>
          <a:p>
            <a:pPr lvl="1"/>
            <a:r>
              <a:rPr lang="en-US" sz="4400" dirty="0" smtClean="0"/>
              <a:t>Teamwork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21436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3116" y="61827"/>
            <a:ext cx="7017328" cy="75802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Math </a:t>
            </a:r>
            <a:r>
              <a:rPr lang="en-US" sz="4000" b="1" dirty="0">
                <a:solidFill>
                  <a:srgbClr val="0000FF"/>
                </a:solidFill>
                <a:latin typeface="Comic Sans MS"/>
                <a:cs typeface="Comic Sans MS"/>
              </a:rPr>
              <a:t>for </a:t>
            </a:r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Computer </a:t>
            </a:r>
            <a:r>
              <a:rPr lang="en-US" sz="4000" b="1" dirty="0">
                <a:solidFill>
                  <a:srgbClr val="0000FF"/>
                </a:solidFill>
                <a:latin typeface="Comic Sans MS"/>
                <a:cs typeface="Comic Sans MS"/>
              </a:rPr>
              <a:t>Science</a:t>
            </a:r>
          </a:p>
        </p:txBody>
      </p:sp>
      <p:pic>
        <p:nvPicPr>
          <p:cNvPr id="12" name="Picture 12" descr="bo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384" y="233190"/>
            <a:ext cx="11430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18009" y="812593"/>
            <a:ext cx="4838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MIT 6.042J/18.062J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873" y="1820934"/>
            <a:ext cx="8571577" cy="433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Comic Sans MS"/>
                <a:cs typeface="Comic Sans MS"/>
              </a:rPr>
              <a:t>Created early 1990’s by </a:t>
            </a:r>
            <a:r>
              <a:rPr lang="en-US" sz="3200" dirty="0">
                <a:latin typeface="Comic Sans MS"/>
                <a:cs typeface="Comic Sans MS"/>
              </a:rPr>
              <a:t>L</a:t>
            </a:r>
            <a:r>
              <a:rPr lang="en-US" sz="3200" dirty="0" smtClean="0">
                <a:latin typeface="Comic Sans MS"/>
                <a:cs typeface="Comic Sans MS"/>
              </a:rPr>
              <a:t>eighton 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Comic Sans MS"/>
                <a:cs typeface="Comic Sans MS"/>
              </a:rPr>
              <a:t> </a:t>
            </a:r>
            <a:r>
              <a:rPr lang="en-US" sz="3200" dirty="0" smtClean="0">
                <a:latin typeface="Comic Sans MS"/>
                <a:cs typeface="Comic Sans MS"/>
              </a:rPr>
              <a:t>    &amp; </a:t>
            </a:r>
            <a:r>
              <a:rPr lang="en-US" sz="3200" dirty="0" err="1" smtClean="0">
                <a:latin typeface="Comic Sans MS"/>
                <a:cs typeface="Comic Sans MS"/>
              </a:rPr>
              <a:t>Leiserson</a:t>
            </a:r>
            <a:endParaRPr lang="en-US" sz="3200" dirty="0" smtClean="0">
              <a:latin typeface="Comic Sans MS"/>
              <a:cs typeface="Comic Sans MS"/>
            </a:endParaRP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Comic Sans MS"/>
                <a:cs typeface="Comic Sans MS"/>
              </a:rPr>
              <a:t>Enrollment is 405, 75% Sophomores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Comic Sans MS"/>
                <a:cs typeface="Comic Sans MS"/>
              </a:rPr>
              <a:t>Taught by regularly by ARM since 2001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Comic Sans MS"/>
                <a:cs typeface="Comic Sans MS"/>
              </a:rPr>
              <a:t>Evolved from standard lecture/recitation</a:t>
            </a:r>
          </a:p>
          <a:p>
            <a:pPr algn="ctr">
              <a:lnSpc>
                <a:spcPct val="130000"/>
              </a:lnSpc>
            </a:pPr>
            <a:r>
              <a:rPr lang="en-US" sz="4000" dirty="0" smtClean="0">
                <a:solidFill>
                  <a:srgbClr val="D109AC"/>
                </a:solidFill>
                <a:latin typeface="Comic Sans MS"/>
                <a:cs typeface="Comic Sans MS"/>
              </a:rPr>
              <a:t>                     </a:t>
            </a:r>
            <a:r>
              <a:rPr lang="en-US" sz="5400" dirty="0" smtClean="0">
                <a:solidFill>
                  <a:srgbClr val="D109AC"/>
                </a:solidFill>
                <a:latin typeface="Comic Sans MS"/>
                <a:cs typeface="Comic Sans MS"/>
              </a:rPr>
              <a:t>    into: </a:t>
            </a:r>
            <a:endParaRPr lang="en-US" sz="4000" dirty="0" smtClean="0">
              <a:solidFill>
                <a:srgbClr val="D109AC"/>
              </a:solidFill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MCS-reflections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68902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D109AC"/>
                </a:solidFill>
              </a:rPr>
              <a:t>LEARNING?</a:t>
            </a:r>
            <a:endParaRPr lang="en-US" sz="5400" b="1" dirty="0">
              <a:solidFill>
                <a:srgbClr val="D10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514" y="1681034"/>
            <a:ext cx="787652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00FF"/>
                </a:solidFill>
                <a:latin typeface="Comic Sans MS"/>
                <a:cs typeface="Comic Sans MS"/>
              </a:rPr>
              <a:t>No less</a:t>
            </a:r>
            <a:endParaRPr lang="en-US" sz="7200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r>
              <a:rPr lang="en-US" sz="7200" dirty="0" smtClean="0">
                <a:solidFill>
                  <a:srgbClr val="008000"/>
                </a:solidFill>
                <a:latin typeface="Comic Sans MS"/>
                <a:cs typeface="Comic Sans MS"/>
              </a:rPr>
              <a:t>     </a:t>
            </a:r>
            <a:r>
              <a:rPr lang="en-US" sz="7200" dirty="0" smtClean="0">
                <a:latin typeface="Comic Sans MS"/>
                <a:cs typeface="Comic Sans MS"/>
              </a:rPr>
              <a:t>(maybe </a:t>
            </a:r>
            <a:r>
              <a:rPr lang="en-US" sz="7200" dirty="0" smtClean="0">
                <a:solidFill>
                  <a:srgbClr val="008000"/>
                </a:solidFill>
                <a:latin typeface="Comic Sans MS"/>
                <a:cs typeface="Comic Sans MS"/>
              </a:rPr>
              <a:t>more?</a:t>
            </a:r>
            <a:r>
              <a:rPr lang="en-US" sz="7200" dirty="0" smtClean="0"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Comic Sans MS"/>
                <a:cs typeface="Comic Sans MS"/>
              </a:rPr>
              <a:t>More</a:t>
            </a:r>
            <a:r>
              <a:rPr lang="en-US" sz="7200" dirty="0" smtClean="0">
                <a:solidFill>
                  <a:srgbClr val="008000"/>
                </a:solidFill>
                <a:latin typeface="Comic Sans MS"/>
                <a:cs typeface="Comic Sans MS"/>
              </a:rPr>
              <a:t> efficient?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11365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282242" y="274637"/>
            <a:ext cx="8404558" cy="16623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Math for CS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Educational </a:t>
            </a:r>
            <a:r>
              <a:rPr lang="en-US" b="1" dirty="0" smtClean="0">
                <a:solidFill>
                  <a:srgbClr val="0000FF"/>
                </a:solidFill>
              </a:rPr>
              <a:t>Assessment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7629" y="1936980"/>
            <a:ext cx="8064527" cy="4985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Ongoing research with </a:t>
            </a:r>
            <a:r>
              <a:rPr lang="en-US" sz="4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Dori</a:t>
            </a:r>
            <a:endParaRPr lang="en-US" sz="4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5400" dirty="0" smtClean="0">
                <a:latin typeface="Comic Sans MS"/>
                <a:cs typeface="Comic Sans MS"/>
              </a:rPr>
              <a:t> who learns?</a:t>
            </a:r>
          </a:p>
          <a:p>
            <a:r>
              <a:rPr lang="en-US" sz="5400" dirty="0" smtClean="0">
                <a:latin typeface="Comic Sans MS"/>
                <a:cs typeface="Comic Sans MS"/>
              </a:rPr>
              <a:t> who loves?, who hates?</a:t>
            </a:r>
          </a:p>
          <a:p>
            <a:r>
              <a:rPr lang="en-US" sz="5400" dirty="0">
                <a:latin typeface="Comic Sans MS"/>
                <a:cs typeface="Comic Sans MS"/>
              </a:rPr>
              <a:t> </a:t>
            </a:r>
            <a:r>
              <a:rPr lang="en-US" sz="5400" dirty="0" smtClean="0">
                <a:latin typeface="Comic Sans MS"/>
                <a:cs typeface="Comic Sans MS"/>
              </a:rPr>
              <a:t>perceived </a:t>
            </a:r>
            <a:r>
              <a:rPr lang="en-US" sz="5400" dirty="0" err="1" smtClean="0">
                <a:latin typeface="Comic Sans MS"/>
                <a:cs typeface="Comic Sans MS"/>
              </a:rPr>
              <a:t>vs</a:t>
            </a:r>
            <a:r>
              <a:rPr lang="en-US" sz="5400" dirty="0" smtClean="0">
                <a:latin typeface="Comic Sans MS"/>
                <a:cs typeface="Comic Sans MS"/>
              </a:rPr>
              <a:t> measured?</a:t>
            </a:r>
          </a:p>
          <a:p>
            <a:r>
              <a:rPr lang="en-US" sz="5400" dirty="0">
                <a:latin typeface="Comic Sans MS"/>
                <a:cs typeface="Comic Sans MS"/>
              </a:rPr>
              <a:t> </a:t>
            </a:r>
            <a:r>
              <a:rPr lang="en-US" sz="5400" dirty="0" smtClean="0">
                <a:latin typeface="Comic Sans MS"/>
                <a:cs typeface="Comic Sans MS"/>
              </a:rPr>
              <a:t>efficient learning?</a:t>
            </a:r>
          </a:p>
          <a:p>
            <a:endParaRPr lang="en-US" sz="5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45689259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Math for CS</a:t>
            </a:r>
            <a:r>
              <a:rPr lang="en-US" sz="5400" b="1" dirty="0" smtClean="0">
                <a:solidFill>
                  <a:srgbClr val="0000FF"/>
                </a:solidFill>
              </a:rPr>
              <a:t> Learning?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7320" y="1613865"/>
            <a:ext cx="88280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5400" dirty="0" smtClean="0">
                <a:latin typeface="Comic Sans MS"/>
                <a:cs typeface="Comic Sans MS"/>
              </a:rPr>
              <a:t>Same exam performance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 smtClean="0">
                <a:latin typeface="Comic Sans MS"/>
                <a:cs typeface="Comic Sans MS"/>
              </a:rPr>
              <a:t>Actually learn more?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 smtClean="0">
                <a:latin typeface="Comic Sans MS"/>
                <a:cs typeface="Comic Sans MS"/>
              </a:rPr>
              <a:t>More efficient?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latin typeface="Comic Sans MS"/>
                <a:cs typeface="Comic Sans MS"/>
              </a:rPr>
              <a:t>Who loves?  Who hates</a:t>
            </a:r>
            <a:r>
              <a:rPr lang="en-US" sz="5400" dirty="0" smtClean="0">
                <a:latin typeface="Comic Sans MS"/>
                <a:cs typeface="Comic Sans MS"/>
              </a:rPr>
              <a:t>?</a:t>
            </a:r>
            <a:endParaRPr lang="en-US" sz="5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65737216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76" y="1174339"/>
            <a:ext cx="8860117" cy="5039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 smtClean="0">
                <a:solidFill>
                  <a:srgbClr val="0000FF"/>
                </a:solidFill>
              </a:rPr>
              <a:t>Before class:</a:t>
            </a:r>
          </a:p>
          <a:p>
            <a:pPr marL="457200" lvl="1" indent="0">
              <a:buNone/>
            </a:pPr>
            <a:r>
              <a:rPr lang="en-US" sz="6600" dirty="0" smtClean="0"/>
              <a:t>lecture videos</a:t>
            </a:r>
          </a:p>
          <a:p>
            <a:pPr marL="457200" lvl="1" indent="0">
              <a:buNone/>
            </a:pPr>
            <a:r>
              <a:rPr lang="en-US" sz="6600" dirty="0" smtClean="0"/>
              <a:t>online questions</a:t>
            </a:r>
          </a:p>
          <a:p>
            <a:pPr marL="457200" lvl="1" indent="0">
              <a:buNone/>
            </a:pPr>
            <a:r>
              <a:rPr lang="en-US" sz="6600" dirty="0" smtClean="0"/>
              <a:t>reading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88" y="162570"/>
            <a:ext cx="8229600" cy="12694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D109AC"/>
                </a:solidFill>
              </a:rPr>
              <a:t>“Flipped” Classroom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88" y="162570"/>
            <a:ext cx="8229600" cy="12694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D109AC"/>
                </a:solidFill>
              </a:rPr>
              <a:t>“Flipped” Classroom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76" y="1174339"/>
            <a:ext cx="8860117" cy="5039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 smtClean="0"/>
              <a:t>Before class:</a:t>
            </a:r>
          </a:p>
          <a:p>
            <a:pPr marL="457200" lvl="1" indent="0">
              <a:buNone/>
            </a:pPr>
            <a:r>
              <a:rPr lang="en-US" sz="6600" dirty="0" smtClean="0">
                <a:solidFill>
                  <a:srgbClr val="0000FF"/>
                </a:solidFill>
              </a:rPr>
              <a:t>lecture videos</a:t>
            </a:r>
          </a:p>
        </p:txBody>
      </p:sp>
      <p:pic>
        <p:nvPicPr>
          <p:cNvPr id="5" name="1.1.1 Welcome to 6.04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92732"/>
      </p:ext>
    </p:extLst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76" y="1174339"/>
            <a:ext cx="8860117" cy="5039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 smtClean="0">
                <a:solidFill>
                  <a:srgbClr val="000000"/>
                </a:solidFill>
              </a:rPr>
              <a:t>Before class:</a:t>
            </a:r>
          </a:p>
          <a:p>
            <a:pPr marL="457200" lvl="1" indent="0">
              <a:buNone/>
            </a:pPr>
            <a:endParaRPr lang="en-US" sz="6600" dirty="0"/>
          </a:p>
          <a:p>
            <a:pPr marL="457200" lvl="1" indent="0">
              <a:buNone/>
            </a:pPr>
            <a:r>
              <a:rPr lang="en-US" sz="6600" dirty="0" smtClean="0">
                <a:solidFill>
                  <a:srgbClr val="0000FF"/>
                </a:solidFill>
              </a:rPr>
              <a:t>online questions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88" y="162570"/>
            <a:ext cx="8229600" cy="12694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D109AC"/>
                </a:solidFill>
              </a:rPr>
              <a:t>“Flipped” Classroom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67204"/>
      </p:ext>
    </p:extLst>
  </p:cSld>
  <p:clrMapOvr>
    <a:masterClrMapping/>
  </p:clrMapOvr>
  <p:transition xmlns:p14="http://schemas.microsoft.com/office/powerpoint/2010/main" spd="slow" advClick="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induction-onlin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9462" y="-709312"/>
            <a:ext cx="6365541" cy="8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induction-onli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Oct. 27, 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MCS-reflections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32B9-E8B8-8945-8D6D-0C8D546EFA80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induction-onlin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776</Words>
  <Application>Microsoft Macintosh PowerPoint</Application>
  <PresentationFormat>On-screen Show (4:3)</PresentationFormat>
  <Paragraphs>225</Paragraphs>
  <Slides>32</Slides>
  <Notes>0</Notes>
  <HiddenSlides>5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  </vt:lpstr>
      <vt:lpstr>Math for Computer Science</vt:lpstr>
      <vt:lpstr>Math for Computer Science</vt:lpstr>
      <vt:lpstr>“Flipped” Classroom</vt:lpstr>
      <vt:lpstr>“Flipped” Classroom</vt:lpstr>
      <vt:lpstr>“Flipped”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“Flipped” Classroom</vt:lpstr>
      <vt:lpstr>PowerPoint Presentation</vt:lpstr>
      <vt:lpstr>PowerPoint Presentation</vt:lpstr>
      <vt:lpstr>PowerPoint Presentation</vt:lpstr>
      <vt:lpstr>Organization</vt:lpstr>
      <vt:lpstr>Team Problem Solving</vt:lpstr>
      <vt:lpstr>Team Problem Solving</vt:lpstr>
      <vt:lpstr>PowerPoint Presentation</vt:lpstr>
      <vt:lpstr>PowerPoint Presentation</vt:lpstr>
      <vt:lpstr>Management Issues</vt:lpstr>
      <vt:lpstr>After Class</vt:lpstr>
      <vt:lpstr>Management Issues</vt:lpstr>
      <vt:lpstr>Active Learning Background</vt:lpstr>
      <vt:lpstr>Active Learning Background</vt:lpstr>
      <vt:lpstr>Math for CS Student Opinions</vt:lpstr>
      <vt:lpstr>Active Learning at MIT</vt:lpstr>
      <vt:lpstr>Active Learning at MIT Now</vt:lpstr>
      <vt:lpstr>6.042 Outcomes</vt:lpstr>
      <vt:lpstr>LEARNING?</vt:lpstr>
      <vt:lpstr>Math for CS Educational Assessment </vt:lpstr>
      <vt:lpstr>Math for CS Learning?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6.01 Introduction to Electrical Engineering and Computer Science I</dc:title>
  <dc:creator>Albert R Meyer</dc:creator>
  <cp:lastModifiedBy>Albert Meyer</cp:lastModifiedBy>
  <cp:revision>139</cp:revision>
  <cp:lastPrinted>2015-07-23T14:43:01Z</cp:lastPrinted>
  <dcterms:created xsi:type="dcterms:W3CDTF">2013-10-20T22:51:06Z</dcterms:created>
  <dcterms:modified xsi:type="dcterms:W3CDTF">2016-10-26T20:01:00Z</dcterms:modified>
</cp:coreProperties>
</file>